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59" r:id="rId3"/>
    <p:sldId id="256" r:id="rId4"/>
    <p:sldId id="258" r:id="rId5"/>
    <p:sldId id="261" r:id="rId6"/>
    <p:sldId id="262" r:id="rId7"/>
    <p:sldId id="264" r:id="rId8"/>
    <p:sldId id="277" r:id="rId9"/>
    <p:sldId id="268" r:id="rId10"/>
    <p:sldId id="269" r:id="rId11"/>
    <p:sldId id="270" r:id="rId12"/>
    <p:sldId id="271" r:id="rId13"/>
    <p:sldId id="272" r:id="rId14"/>
    <p:sldId id="273" r:id="rId15"/>
    <p:sldId id="275"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768D7E-6950-4F0D-AADA-934E2EA913F6}" type="datetimeFigureOut">
              <a:rPr lang="en-US" smtClean="0"/>
              <a:t>8/4/2014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74443-2474-427C-80D7-9EFB72499C75}" type="slidenum">
              <a:rPr lang="en-US" smtClean="0"/>
              <a:t>‹#›</a:t>
            </a:fld>
            <a:endParaRPr lang="en-US"/>
          </a:p>
        </p:txBody>
      </p:sp>
    </p:spTree>
    <p:extLst>
      <p:ext uri="{BB962C8B-B14F-4D97-AF65-F5344CB8AC3E}">
        <p14:creationId xmlns:p14="http://schemas.microsoft.com/office/powerpoint/2010/main" val="117887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charset="0"/>
              </a:defRPr>
            </a:lvl1pPr>
            <a:lvl2pPr marL="742950" indent="-285750" defTabSz="911225" eaLnBrk="0" hangingPunct="0">
              <a:defRPr>
                <a:solidFill>
                  <a:schemeClr val="tx1"/>
                </a:solidFill>
                <a:latin typeface="Arial" charset="0"/>
              </a:defRPr>
            </a:lvl2pPr>
            <a:lvl3pPr marL="1143000" indent="-228600" defTabSz="911225" eaLnBrk="0" hangingPunct="0">
              <a:defRPr>
                <a:solidFill>
                  <a:schemeClr val="tx1"/>
                </a:solidFill>
                <a:latin typeface="Arial" charset="0"/>
              </a:defRPr>
            </a:lvl3pPr>
            <a:lvl4pPr marL="1600200" indent="-228600" defTabSz="911225" eaLnBrk="0" hangingPunct="0">
              <a:defRPr>
                <a:solidFill>
                  <a:schemeClr val="tx1"/>
                </a:solidFill>
                <a:latin typeface="Arial" charset="0"/>
              </a:defRPr>
            </a:lvl4pPr>
            <a:lvl5pPr marL="2057400" indent="-228600" defTabSz="911225" eaLnBrk="0" hangingPunct="0">
              <a:defRPr>
                <a:solidFill>
                  <a:schemeClr val="tx1"/>
                </a:solidFill>
                <a:latin typeface="Arial" charset="0"/>
              </a:defRPr>
            </a:lvl5pPr>
            <a:lvl6pPr marL="2514600" indent="-228600" defTabSz="911225" eaLnBrk="0" fontAlgn="base" hangingPunct="0">
              <a:spcBef>
                <a:spcPct val="0"/>
              </a:spcBef>
              <a:spcAft>
                <a:spcPct val="0"/>
              </a:spcAft>
              <a:defRPr>
                <a:solidFill>
                  <a:schemeClr val="tx1"/>
                </a:solidFill>
                <a:latin typeface="Arial" charset="0"/>
              </a:defRPr>
            </a:lvl6pPr>
            <a:lvl7pPr marL="2971800" indent="-228600" defTabSz="911225" eaLnBrk="0" fontAlgn="base" hangingPunct="0">
              <a:spcBef>
                <a:spcPct val="0"/>
              </a:spcBef>
              <a:spcAft>
                <a:spcPct val="0"/>
              </a:spcAft>
              <a:defRPr>
                <a:solidFill>
                  <a:schemeClr val="tx1"/>
                </a:solidFill>
                <a:latin typeface="Arial" charset="0"/>
              </a:defRPr>
            </a:lvl7pPr>
            <a:lvl8pPr marL="3429000" indent="-228600" defTabSz="911225" eaLnBrk="0" fontAlgn="base" hangingPunct="0">
              <a:spcBef>
                <a:spcPct val="0"/>
              </a:spcBef>
              <a:spcAft>
                <a:spcPct val="0"/>
              </a:spcAft>
              <a:defRPr>
                <a:solidFill>
                  <a:schemeClr val="tx1"/>
                </a:solidFill>
                <a:latin typeface="Arial" charset="0"/>
              </a:defRPr>
            </a:lvl8pPr>
            <a:lvl9pPr marL="3886200" indent="-228600" defTabSz="911225" eaLnBrk="0" fontAlgn="base" hangingPunct="0">
              <a:spcBef>
                <a:spcPct val="0"/>
              </a:spcBef>
              <a:spcAft>
                <a:spcPct val="0"/>
              </a:spcAft>
              <a:defRPr>
                <a:solidFill>
                  <a:schemeClr val="tx1"/>
                </a:solidFill>
                <a:latin typeface="Arial" charset="0"/>
              </a:defRPr>
            </a:lvl9pPr>
          </a:lstStyle>
          <a:p>
            <a:pPr eaLnBrk="1" hangingPunct="1">
              <a:defRPr/>
            </a:pPr>
            <a:fld id="{E2F7E832-EE89-4A5B-9A86-26D32B562C7A}" type="slidenum">
              <a:rPr lang="en-US" smtClean="0">
                <a:solidFill>
                  <a:prstClr val="black"/>
                </a:solidFill>
              </a:rPr>
              <a:pPr eaLnBrk="1" hangingPunct="1">
                <a:defRPr/>
              </a:pPr>
              <a:t>1</a:t>
            </a:fld>
            <a:endParaRPr lang="en-US" smtClean="0">
              <a:solidFill>
                <a:prstClr val="black"/>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Touching the graph icon shows the rainfall in 10 min increments.</a:t>
            </a:r>
          </a:p>
          <a:p>
            <a:r>
              <a:rPr lang="en-US" sz="1800" dirty="0"/>
              <a:t>This adds value in the following areas:</a:t>
            </a:r>
          </a:p>
          <a:p>
            <a:r>
              <a:rPr lang="en-US" sz="1800" dirty="0"/>
              <a:t>	</a:t>
            </a:r>
            <a:r>
              <a:rPr lang="en-US" sz="1800" dirty="0"/>
              <a:t>1. effective rainfall.</a:t>
            </a:r>
          </a:p>
          <a:p>
            <a:r>
              <a:rPr lang="en-US" sz="1800" dirty="0"/>
              <a:t>	</a:t>
            </a:r>
            <a:r>
              <a:rPr lang="en-US" sz="1800" dirty="0"/>
              <a:t>2. forensics </a:t>
            </a:r>
          </a:p>
          <a:p>
            <a:r>
              <a:rPr lang="en-US" sz="1800" dirty="0"/>
              <a:t>	</a:t>
            </a:r>
            <a:r>
              <a:rPr lang="en-US" sz="1800" dirty="0"/>
              <a:t>     a. did the herbicide application wash off 	         prior.</a:t>
            </a:r>
          </a:p>
          <a:p>
            <a:r>
              <a:rPr lang="en-US" sz="1800" dirty="0"/>
              <a:t>	     b. did I receive rainfall during a critical 	          growth stage.  		</a:t>
            </a:r>
            <a:endParaRPr lang="en-US" sz="1800"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16</a:t>
            </a:fld>
            <a:endParaRPr lang="en-US"/>
          </a:p>
        </p:txBody>
      </p:sp>
    </p:spTree>
    <p:extLst>
      <p:ext uri="{BB962C8B-B14F-4D97-AF65-F5344CB8AC3E}">
        <p14:creationId xmlns:p14="http://schemas.microsoft.com/office/powerpoint/2010/main" val="3701632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charset="0"/>
              </a:defRPr>
            </a:lvl1pPr>
            <a:lvl2pPr marL="742950" indent="-285750" defTabSz="911225" eaLnBrk="0" hangingPunct="0">
              <a:defRPr>
                <a:solidFill>
                  <a:schemeClr val="tx1"/>
                </a:solidFill>
                <a:latin typeface="Arial" charset="0"/>
              </a:defRPr>
            </a:lvl2pPr>
            <a:lvl3pPr marL="1143000" indent="-228600" defTabSz="911225" eaLnBrk="0" hangingPunct="0">
              <a:defRPr>
                <a:solidFill>
                  <a:schemeClr val="tx1"/>
                </a:solidFill>
                <a:latin typeface="Arial" charset="0"/>
              </a:defRPr>
            </a:lvl3pPr>
            <a:lvl4pPr marL="1600200" indent="-228600" defTabSz="911225" eaLnBrk="0" hangingPunct="0">
              <a:defRPr>
                <a:solidFill>
                  <a:schemeClr val="tx1"/>
                </a:solidFill>
                <a:latin typeface="Arial" charset="0"/>
              </a:defRPr>
            </a:lvl4pPr>
            <a:lvl5pPr marL="2057400" indent="-228600" defTabSz="911225" eaLnBrk="0" hangingPunct="0">
              <a:defRPr>
                <a:solidFill>
                  <a:schemeClr val="tx1"/>
                </a:solidFill>
                <a:latin typeface="Arial" charset="0"/>
              </a:defRPr>
            </a:lvl5pPr>
            <a:lvl6pPr marL="2514600" indent="-228600" defTabSz="911225" eaLnBrk="0" fontAlgn="base" hangingPunct="0">
              <a:spcBef>
                <a:spcPct val="0"/>
              </a:spcBef>
              <a:spcAft>
                <a:spcPct val="0"/>
              </a:spcAft>
              <a:defRPr>
                <a:solidFill>
                  <a:schemeClr val="tx1"/>
                </a:solidFill>
                <a:latin typeface="Arial" charset="0"/>
              </a:defRPr>
            </a:lvl6pPr>
            <a:lvl7pPr marL="2971800" indent="-228600" defTabSz="911225" eaLnBrk="0" fontAlgn="base" hangingPunct="0">
              <a:spcBef>
                <a:spcPct val="0"/>
              </a:spcBef>
              <a:spcAft>
                <a:spcPct val="0"/>
              </a:spcAft>
              <a:defRPr>
                <a:solidFill>
                  <a:schemeClr val="tx1"/>
                </a:solidFill>
                <a:latin typeface="Arial" charset="0"/>
              </a:defRPr>
            </a:lvl7pPr>
            <a:lvl8pPr marL="3429000" indent="-228600" defTabSz="911225" eaLnBrk="0" fontAlgn="base" hangingPunct="0">
              <a:spcBef>
                <a:spcPct val="0"/>
              </a:spcBef>
              <a:spcAft>
                <a:spcPct val="0"/>
              </a:spcAft>
              <a:defRPr>
                <a:solidFill>
                  <a:schemeClr val="tx1"/>
                </a:solidFill>
                <a:latin typeface="Arial" charset="0"/>
              </a:defRPr>
            </a:lvl8pPr>
            <a:lvl9pPr marL="3886200" indent="-228600" defTabSz="911225" eaLnBrk="0" fontAlgn="base" hangingPunct="0">
              <a:spcBef>
                <a:spcPct val="0"/>
              </a:spcBef>
              <a:spcAft>
                <a:spcPct val="0"/>
              </a:spcAft>
              <a:defRPr>
                <a:solidFill>
                  <a:schemeClr val="tx1"/>
                </a:solidFill>
                <a:latin typeface="Arial" charset="0"/>
              </a:defRPr>
            </a:lvl9pPr>
          </a:lstStyle>
          <a:p>
            <a:pPr eaLnBrk="1" hangingPunct="1">
              <a:defRPr/>
            </a:pPr>
            <a:fld id="{43185FC3-65AC-4215-B586-8972DAE00A4D}" type="slidenum">
              <a:rPr lang="en-US" smtClean="0"/>
              <a:pPr eaLnBrk="1" hangingPunct="1">
                <a:defRPr/>
              </a:pPr>
              <a:t>18</a:t>
            </a:fld>
            <a:endParaRPr 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7162919-C8C8-45CF-A565-1C44BCFA73D3}" type="slidenum">
              <a:rPr lang="en-US" smtClean="0"/>
              <a:t>19</a:t>
            </a:fld>
            <a:endParaRPr lang="en-US"/>
          </a:p>
        </p:txBody>
      </p:sp>
    </p:spTree>
    <p:extLst>
      <p:ext uri="{BB962C8B-B14F-4D97-AF65-F5344CB8AC3E}">
        <p14:creationId xmlns:p14="http://schemas.microsoft.com/office/powerpoint/2010/main" val="90075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22</a:t>
            </a:fld>
            <a:endParaRPr lang="en-US"/>
          </a:p>
        </p:txBody>
      </p:sp>
    </p:spTree>
    <p:extLst>
      <p:ext uri="{BB962C8B-B14F-4D97-AF65-F5344CB8AC3E}">
        <p14:creationId xmlns:p14="http://schemas.microsoft.com/office/powerpoint/2010/main" val="4202765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7162919-C8C8-45CF-A565-1C44BCFA73D3}" type="slidenum">
              <a:rPr lang="en-US" smtClean="0"/>
              <a:t>23</a:t>
            </a:fld>
            <a:endParaRPr lang="en-US"/>
          </a:p>
        </p:txBody>
      </p:sp>
    </p:spTree>
    <p:extLst>
      <p:ext uri="{BB962C8B-B14F-4D97-AF65-F5344CB8AC3E}">
        <p14:creationId xmlns:p14="http://schemas.microsoft.com/office/powerpoint/2010/main" val="4202765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7162919-C8C8-45CF-A565-1C44BCFA73D3}" type="slidenum">
              <a:rPr lang="en-US" smtClean="0"/>
              <a:t>24</a:t>
            </a:fld>
            <a:endParaRPr lang="en-US"/>
          </a:p>
        </p:txBody>
      </p:sp>
    </p:spTree>
    <p:extLst>
      <p:ext uri="{BB962C8B-B14F-4D97-AF65-F5344CB8AC3E}">
        <p14:creationId xmlns:p14="http://schemas.microsoft.com/office/powerpoint/2010/main" val="4202765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7162919-C8C8-45CF-A565-1C44BCFA73D3}" type="slidenum">
              <a:rPr lang="en-US" smtClean="0"/>
              <a:t>25</a:t>
            </a:fld>
            <a:endParaRPr lang="en-US"/>
          </a:p>
        </p:txBody>
      </p:sp>
    </p:spTree>
    <p:extLst>
      <p:ext uri="{BB962C8B-B14F-4D97-AF65-F5344CB8AC3E}">
        <p14:creationId xmlns:p14="http://schemas.microsoft.com/office/powerpoint/2010/main" val="4202765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27</a:t>
            </a:fld>
            <a:endParaRPr lang="en-US"/>
          </a:p>
        </p:txBody>
      </p:sp>
    </p:spTree>
    <p:extLst>
      <p:ext uri="{BB962C8B-B14F-4D97-AF65-F5344CB8AC3E}">
        <p14:creationId xmlns:p14="http://schemas.microsoft.com/office/powerpoint/2010/main" val="409197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28</a:t>
            </a:fld>
            <a:endParaRPr lang="en-US"/>
          </a:p>
        </p:txBody>
      </p:sp>
    </p:spTree>
    <p:extLst>
      <p:ext uri="{BB962C8B-B14F-4D97-AF65-F5344CB8AC3E}">
        <p14:creationId xmlns:p14="http://schemas.microsoft.com/office/powerpoint/2010/main" val="409197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29</a:t>
            </a:fld>
            <a:endParaRPr lang="en-US"/>
          </a:p>
        </p:txBody>
      </p:sp>
    </p:spTree>
    <p:extLst>
      <p:ext uri="{BB962C8B-B14F-4D97-AF65-F5344CB8AC3E}">
        <p14:creationId xmlns:p14="http://schemas.microsoft.com/office/powerpoint/2010/main" val="1597856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1600" b="0" dirty="0" smtClean="0"/>
              <a:t>Maintaining soil moisture and working at optimum moisture windows</a:t>
            </a:r>
          </a:p>
          <a:p>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5153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30</a:t>
            </a:fld>
            <a:endParaRPr lang="en-US"/>
          </a:p>
        </p:txBody>
      </p:sp>
    </p:spTree>
    <p:extLst>
      <p:ext uri="{BB962C8B-B14F-4D97-AF65-F5344CB8AC3E}">
        <p14:creationId xmlns:p14="http://schemas.microsoft.com/office/powerpoint/2010/main" val="1597856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31</a:t>
            </a:fld>
            <a:endParaRPr lang="en-US"/>
          </a:p>
        </p:txBody>
      </p:sp>
    </p:spTree>
    <p:extLst>
      <p:ext uri="{BB962C8B-B14F-4D97-AF65-F5344CB8AC3E}">
        <p14:creationId xmlns:p14="http://schemas.microsoft.com/office/powerpoint/2010/main" val="2242681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32</a:t>
            </a:fld>
            <a:endParaRPr lang="en-US"/>
          </a:p>
        </p:txBody>
      </p:sp>
    </p:spTree>
    <p:extLst>
      <p:ext uri="{BB962C8B-B14F-4D97-AF65-F5344CB8AC3E}">
        <p14:creationId xmlns:p14="http://schemas.microsoft.com/office/powerpoint/2010/main" val="1597856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162919-C8C8-45CF-A565-1C44BCFA73D3}" type="slidenum">
              <a:rPr lang="en-US" smtClean="0"/>
              <a:t>33</a:t>
            </a:fld>
            <a:endParaRPr lang="en-US"/>
          </a:p>
        </p:txBody>
      </p:sp>
    </p:spTree>
    <p:extLst>
      <p:ext uri="{BB962C8B-B14F-4D97-AF65-F5344CB8AC3E}">
        <p14:creationId xmlns:p14="http://schemas.microsoft.com/office/powerpoint/2010/main" val="101240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34</a:t>
            </a:fld>
            <a:endParaRPr lang="en-US"/>
          </a:p>
        </p:txBody>
      </p:sp>
    </p:spTree>
    <p:extLst>
      <p:ext uri="{BB962C8B-B14F-4D97-AF65-F5344CB8AC3E}">
        <p14:creationId xmlns:p14="http://schemas.microsoft.com/office/powerpoint/2010/main" val="1597856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162919-C8C8-45CF-A565-1C44BCFA73D3}" type="slidenum">
              <a:rPr lang="en-US" smtClean="0"/>
              <a:t>35</a:t>
            </a:fld>
            <a:endParaRPr lang="en-US"/>
          </a:p>
        </p:txBody>
      </p:sp>
    </p:spTree>
    <p:extLst>
      <p:ext uri="{BB962C8B-B14F-4D97-AF65-F5344CB8AC3E}">
        <p14:creationId xmlns:p14="http://schemas.microsoft.com/office/powerpoint/2010/main" val="659413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36</a:t>
            </a:fld>
            <a:endParaRPr lang="en-US"/>
          </a:p>
        </p:txBody>
      </p:sp>
    </p:spTree>
    <p:extLst>
      <p:ext uri="{BB962C8B-B14F-4D97-AF65-F5344CB8AC3E}">
        <p14:creationId xmlns:p14="http://schemas.microsoft.com/office/powerpoint/2010/main" val="1597856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37</a:t>
            </a:fld>
            <a:endParaRPr lang="en-US"/>
          </a:p>
        </p:txBody>
      </p:sp>
    </p:spTree>
    <p:extLst>
      <p:ext uri="{BB962C8B-B14F-4D97-AF65-F5344CB8AC3E}">
        <p14:creationId xmlns:p14="http://schemas.microsoft.com/office/powerpoint/2010/main" val="3493307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62919-C8C8-45CF-A565-1C44BCFA73D3}" type="slidenum">
              <a:rPr lang="en-US" smtClean="0"/>
              <a:t>38</a:t>
            </a:fld>
            <a:endParaRPr lang="en-US"/>
          </a:p>
        </p:txBody>
      </p:sp>
    </p:spTree>
    <p:extLst>
      <p:ext uri="{BB962C8B-B14F-4D97-AF65-F5344CB8AC3E}">
        <p14:creationId xmlns:p14="http://schemas.microsoft.com/office/powerpoint/2010/main" val="1944940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charset="0"/>
              </a:defRPr>
            </a:lvl1pPr>
            <a:lvl2pPr marL="742950" indent="-285750" defTabSz="911225" eaLnBrk="0" hangingPunct="0">
              <a:defRPr>
                <a:solidFill>
                  <a:schemeClr val="tx1"/>
                </a:solidFill>
                <a:latin typeface="Arial" charset="0"/>
              </a:defRPr>
            </a:lvl2pPr>
            <a:lvl3pPr marL="1143000" indent="-228600" defTabSz="911225" eaLnBrk="0" hangingPunct="0">
              <a:defRPr>
                <a:solidFill>
                  <a:schemeClr val="tx1"/>
                </a:solidFill>
                <a:latin typeface="Arial" charset="0"/>
              </a:defRPr>
            </a:lvl3pPr>
            <a:lvl4pPr marL="1600200" indent="-228600" defTabSz="911225" eaLnBrk="0" hangingPunct="0">
              <a:defRPr>
                <a:solidFill>
                  <a:schemeClr val="tx1"/>
                </a:solidFill>
                <a:latin typeface="Arial" charset="0"/>
              </a:defRPr>
            </a:lvl4pPr>
            <a:lvl5pPr marL="2057400" indent="-228600" defTabSz="911225" eaLnBrk="0" hangingPunct="0">
              <a:defRPr>
                <a:solidFill>
                  <a:schemeClr val="tx1"/>
                </a:solidFill>
                <a:latin typeface="Arial" charset="0"/>
              </a:defRPr>
            </a:lvl5pPr>
            <a:lvl6pPr marL="2514600" indent="-228600" defTabSz="911225" eaLnBrk="0" fontAlgn="base" hangingPunct="0">
              <a:spcBef>
                <a:spcPct val="0"/>
              </a:spcBef>
              <a:spcAft>
                <a:spcPct val="0"/>
              </a:spcAft>
              <a:defRPr>
                <a:solidFill>
                  <a:schemeClr val="tx1"/>
                </a:solidFill>
                <a:latin typeface="Arial" charset="0"/>
              </a:defRPr>
            </a:lvl6pPr>
            <a:lvl7pPr marL="2971800" indent="-228600" defTabSz="911225" eaLnBrk="0" fontAlgn="base" hangingPunct="0">
              <a:spcBef>
                <a:spcPct val="0"/>
              </a:spcBef>
              <a:spcAft>
                <a:spcPct val="0"/>
              </a:spcAft>
              <a:defRPr>
                <a:solidFill>
                  <a:schemeClr val="tx1"/>
                </a:solidFill>
                <a:latin typeface="Arial" charset="0"/>
              </a:defRPr>
            </a:lvl7pPr>
            <a:lvl8pPr marL="3429000" indent="-228600" defTabSz="911225" eaLnBrk="0" fontAlgn="base" hangingPunct="0">
              <a:spcBef>
                <a:spcPct val="0"/>
              </a:spcBef>
              <a:spcAft>
                <a:spcPct val="0"/>
              </a:spcAft>
              <a:defRPr>
                <a:solidFill>
                  <a:schemeClr val="tx1"/>
                </a:solidFill>
                <a:latin typeface="Arial" charset="0"/>
              </a:defRPr>
            </a:lvl8pPr>
            <a:lvl9pPr marL="3886200" indent="-228600" defTabSz="911225" eaLnBrk="0" fontAlgn="base" hangingPunct="0">
              <a:spcBef>
                <a:spcPct val="0"/>
              </a:spcBef>
              <a:spcAft>
                <a:spcPct val="0"/>
              </a:spcAft>
              <a:defRPr>
                <a:solidFill>
                  <a:schemeClr val="tx1"/>
                </a:solidFill>
                <a:latin typeface="Arial" charset="0"/>
              </a:defRPr>
            </a:lvl9pPr>
          </a:lstStyle>
          <a:p>
            <a:pPr eaLnBrk="1" hangingPunct="1">
              <a:defRPr/>
            </a:pPr>
            <a:fld id="{43185FC3-65AC-4215-B586-8972DAE00A4D}" type="slidenum">
              <a:rPr lang="en-US" smtClean="0"/>
              <a:pPr eaLnBrk="1" hangingPunct="1">
                <a:defRPr/>
              </a:pPr>
              <a:t>39</a:t>
            </a:fld>
            <a:endParaRPr lang="en-US" dirty="0"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800600"/>
          </a:xfrm>
        </p:spPr>
        <p:txBody>
          <a:bodyPr/>
          <a:lstStyle/>
          <a:p>
            <a:endParaRPr lang="en-US" sz="1800" b="1" u="sng"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9</a:t>
            </a:fld>
            <a:endParaRPr lang="en-US" dirty="0"/>
          </a:p>
        </p:txBody>
      </p:sp>
    </p:spTree>
    <p:extLst>
      <p:ext uri="{BB962C8B-B14F-4D97-AF65-F5344CB8AC3E}">
        <p14:creationId xmlns:p14="http://schemas.microsoft.com/office/powerpoint/2010/main" val="3695630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40</a:t>
            </a:fld>
            <a:endParaRPr lang="en-US" dirty="0"/>
          </a:p>
        </p:txBody>
      </p:sp>
    </p:spTree>
    <p:extLst>
      <p:ext uri="{BB962C8B-B14F-4D97-AF65-F5344CB8AC3E}">
        <p14:creationId xmlns:p14="http://schemas.microsoft.com/office/powerpoint/2010/main" val="3695630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49</a:t>
            </a:fld>
            <a:endParaRPr lang="en-US" dirty="0"/>
          </a:p>
        </p:txBody>
      </p:sp>
    </p:spTree>
    <p:extLst>
      <p:ext uri="{BB962C8B-B14F-4D97-AF65-F5344CB8AC3E}">
        <p14:creationId xmlns:p14="http://schemas.microsoft.com/office/powerpoint/2010/main" val="1556305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business goal is to make farmers and crop production more profitable and productive by enabling three key area’s of efficiency and decision making.</a:t>
            </a:r>
          </a:p>
          <a:p>
            <a:endParaRPr lang="en-US" baseline="0" dirty="0" smtClean="0"/>
          </a:p>
          <a:p>
            <a:r>
              <a:rPr lang="en-US" baseline="0" dirty="0" smtClean="0"/>
              <a:t>Controlled inputs to reduce costs and while improving yield</a:t>
            </a:r>
          </a:p>
          <a:p>
            <a:r>
              <a:rPr lang="en-US" baseline="0" dirty="0" smtClean="0"/>
              <a:t>Real-time information to react to crop changes</a:t>
            </a:r>
          </a:p>
          <a:p>
            <a:r>
              <a:rPr lang="en-US" baseline="0" dirty="0" smtClean="0"/>
              <a:t>Automated and assisted decision making to make decisions based on data and preplanned activities</a:t>
            </a:r>
          </a:p>
          <a:p>
            <a:endParaRPr lang="en-US" baseline="0" dirty="0" smtClean="0"/>
          </a:p>
          <a:p>
            <a:r>
              <a:rPr lang="en-US" baseline="0" dirty="0" smtClean="0"/>
              <a:t>Through real time data collection,  tools to automatically manage the on farm activities, and a central location to view, analyze, and distribute information the decisions we enable lead to higher profits, often with less inputs, and with more control of the inputs.</a:t>
            </a:r>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pPr>
                <a:defRPr/>
              </a:pPr>
              <a:t>52</a:t>
            </a:fld>
            <a:endParaRPr lang="en-US"/>
          </a:p>
        </p:txBody>
      </p:sp>
    </p:spTree>
    <p:extLst>
      <p:ext uri="{BB962C8B-B14F-4D97-AF65-F5344CB8AC3E}">
        <p14:creationId xmlns:p14="http://schemas.microsoft.com/office/powerpoint/2010/main" val="37356028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our smallest acreage farmers</a:t>
            </a:r>
            <a:r>
              <a:rPr lang="en-US" baseline="0" dirty="0" smtClean="0"/>
              <a:t> find value in our technologies.  By simplifying the use of these tools they can make their own decisions on how to better fertilize or cultivate their crop.  Rice, the most widely grown food staple directly benefits from our </a:t>
            </a:r>
            <a:r>
              <a:rPr lang="en-US" baseline="0" dirty="0" err="1" smtClean="0"/>
              <a:t>GreenSeeker</a:t>
            </a:r>
            <a:r>
              <a:rPr lang="en-US" baseline="0" dirty="0" smtClean="0"/>
              <a:t> technology.  By using hand held sensors and phone applications anyone anywhere in the world can improve the way they respond to the needs of the crops.  Some of our most sophisticated GNSS engines are introduces to regions new to this technology through displays like the EZ-Guide 250 that is simple and intuitive to use.</a:t>
            </a:r>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pPr>
                <a:defRPr/>
              </a:pPr>
              <a:t>53</a:t>
            </a:fld>
            <a:endParaRPr lang="en-US"/>
          </a:p>
        </p:txBody>
      </p:sp>
    </p:spTree>
    <p:extLst>
      <p:ext uri="{BB962C8B-B14F-4D97-AF65-F5344CB8AC3E}">
        <p14:creationId xmlns:p14="http://schemas.microsoft.com/office/powerpoint/2010/main" val="3735602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farming and raw material production operations increase</a:t>
            </a:r>
            <a:r>
              <a:rPr lang="en-US" baseline="0" dirty="0" smtClean="0"/>
              <a:t> in size the management of the resources becomes a driving factory in profitability.  The </a:t>
            </a:r>
            <a:r>
              <a:rPr lang="en-US" baseline="0" dirty="0" err="1" smtClean="0"/>
              <a:t>ConnectedFarm</a:t>
            </a:r>
            <a:r>
              <a:rPr lang="en-US" baseline="0" dirty="0" smtClean="0"/>
              <a:t> is an important tool for managers of large operations to make quicker decisions with more facts.  Sugarcane is one of the most asset intensive industries in the world.  By managing how many vehicles are actively working, and how quickly they are completing their task, better planning and positioning of 500,000 dollar machines ensures the highest value inputs are achieving their best performance.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2050 the UN predicts 9 Billion people will need to be fed.  The amount of water and land we have won’t significantly increase to raise crops, however our population will increase in numbers and appetite for a larger variety of food.</a:t>
            </a:r>
          </a:p>
          <a:p>
            <a:endParaRPr lang="en-US" baseline="0" dirty="0" smtClean="0"/>
          </a:p>
          <a:p>
            <a:pPr>
              <a:defRPr/>
            </a:pPr>
            <a:r>
              <a:rPr lang="en-US" sz="1200" b="1" dirty="0" smtClean="0">
                <a:solidFill>
                  <a:schemeClr val="bg1"/>
                </a:solidFill>
                <a:effectLst>
                  <a:outerShdw blurRad="50800" dist="38100" dir="8100000" algn="tr" rotWithShape="0">
                    <a:prstClr val="black">
                      <a:alpha val="75000"/>
                    </a:prstClr>
                  </a:outerShdw>
                </a:effectLst>
              </a:rPr>
              <a:t>EQUIPMENT</a:t>
            </a:r>
            <a:r>
              <a:rPr lang="en-US" sz="1200" b="1" baseline="0" dirty="0" smtClean="0">
                <a:solidFill>
                  <a:schemeClr val="bg1"/>
                </a:solidFill>
                <a:effectLst>
                  <a:outerShdw blurRad="50800" dist="38100" dir="8100000" algn="tr" rotWithShape="0">
                    <a:prstClr val="black">
                      <a:alpha val="75000"/>
                    </a:prstClr>
                  </a:outerShdw>
                </a:effectLst>
              </a:rPr>
              <a:t> LOCATION AND STATUS</a:t>
            </a:r>
            <a:r>
              <a:rPr lang="en-US" sz="1200" b="1" dirty="0" smtClean="0">
                <a:solidFill>
                  <a:schemeClr val="bg1"/>
                </a:solidFill>
                <a:effectLst>
                  <a:outerShdw blurRad="50800" dist="38100" dir="8100000" algn="tr" rotWithShape="0">
                    <a:prstClr val="black">
                      <a:alpha val="75000"/>
                    </a:prstClr>
                  </a:outerShdw>
                </a:effectLst>
              </a:rPr>
              <a:t>:</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In realtime locate and communicate with remote equipment.</a:t>
            </a:r>
            <a:r>
              <a:rPr lang="en-NZ" sz="1200" baseline="0" dirty="0" smtClean="0">
                <a:solidFill>
                  <a:schemeClr val="bg1"/>
                </a:solidFill>
                <a:effectLst>
                  <a:outerShdw blurRad="50800" dist="38100" dir="8100000" algn="tr" rotWithShape="0">
                    <a:prstClr val="black">
                      <a:alpha val="75000"/>
                    </a:prstClr>
                  </a:outerShdw>
                </a:effectLst>
              </a:rPr>
              <a:t>  Determine their status and whether they are waiting for more work.</a:t>
            </a: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NZ" sz="1200" dirty="0" smtClean="0">
              <a:solidFill>
                <a:schemeClr val="bg1"/>
              </a:solidFill>
              <a:effectLst>
                <a:outerShdw blurRad="50800" dist="38100" dir="8100000" algn="tr" rotWithShape="0">
                  <a:prstClr val="black">
                    <a:alpha val="75000"/>
                  </a:prstClr>
                </a:outerShdw>
              </a:effectLst>
            </a:endParaRPr>
          </a:p>
          <a:p>
            <a:pPr>
              <a:defRPr/>
            </a:pPr>
            <a:r>
              <a:rPr lang="en-US" sz="1200" b="1" dirty="0" smtClean="0">
                <a:solidFill>
                  <a:schemeClr val="bg1"/>
                </a:solidFill>
                <a:effectLst>
                  <a:outerShdw blurRad="50800" dist="38100" dir="8100000" algn="tr" rotWithShape="0">
                    <a:prstClr val="black">
                      <a:alpha val="75000"/>
                    </a:prstClr>
                  </a:outerShdw>
                </a:effectLst>
              </a:rPr>
              <a:t>ASSEST UTLIZATION:</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Analyze the percentage of time expensive</a:t>
            </a:r>
            <a:r>
              <a:rPr lang="en-NZ" sz="1200" baseline="0" dirty="0" smtClean="0">
                <a:solidFill>
                  <a:schemeClr val="bg1"/>
                </a:solidFill>
                <a:effectLst>
                  <a:outerShdw blurRad="50800" dist="38100" dir="8100000" algn="tr" rotWithShape="0">
                    <a:prstClr val="black">
                      <a:alpha val="75000"/>
                    </a:prstClr>
                  </a:outerShdw>
                </a:effectLst>
              </a:rPr>
              <a:t> harvesters and supply vehicles are sitting idle to better plan the placement of the fleet or plan maintenance.</a:t>
            </a: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NZ" sz="1200" dirty="0" smtClean="0">
              <a:solidFill>
                <a:schemeClr val="bg1"/>
              </a:solidFill>
              <a:effectLst>
                <a:outerShdw blurRad="50800" dist="38100" dir="8100000" algn="tr" rotWithShape="0">
                  <a:prstClr val="black">
                    <a:alpha val="75000"/>
                  </a:prstClr>
                </a:outerShdw>
              </a:effectLst>
            </a:endParaRPr>
          </a:p>
          <a:p>
            <a:pPr>
              <a:defRPr/>
            </a:pPr>
            <a:r>
              <a:rPr lang="en-US" sz="1200" b="1" dirty="0" smtClean="0">
                <a:solidFill>
                  <a:schemeClr val="bg1"/>
                </a:solidFill>
                <a:effectLst>
                  <a:outerShdw blurRad="50800" dist="38100" dir="8100000" algn="tr" rotWithShape="0">
                    <a:prstClr val="black">
                      <a:alpha val="75000"/>
                    </a:prstClr>
                  </a:outerShdw>
                </a:effectLst>
              </a:rPr>
              <a:t>MEASURE AND ANALYZE PROFIT:</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In each step</a:t>
            </a:r>
            <a:r>
              <a:rPr lang="en-NZ" sz="1200" baseline="0" dirty="0" smtClean="0">
                <a:solidFill>
                  <a:schemeClr val="bg1"/>
                </a:solidFill>
                <a:effectLst>
                  <a:outerShdw blurRad="50800" dist="38100" dir="8100000" algn="tr" rotWithShape="0">
                    <a:prstClr val="black">
                      <a:alpha val="75000"/>
                    </a:prstClr>
                  </a:outerShdw>
                </a:effectLst>
              </a:rPr>
              <a:t> of the cropping cycle maps are generated recording the amount of seed placed in the ground, the amount of fertilizer, the conditions of the soil, and ultimately the yeild.  Through these input measurements and the yeild the manager can determine the profitablity for each region of the field, and how best to improve the following year.  In many applications the rate of fertilizer can be adjusted on the go while the operator is in the field.</a:t>
            </a:r>
            <a:endParaRPr lang="en-NZ" sz="1200" dirty="0" smtClean="0">
              <a:solidFill>
                <a:schemeClr val="bg1"/>
              </a:solidFill>
              <a:effectLst>
                <a:outerShdw blurRad="50800" dist="38100" dir="8100000" algn="tr" rotWithShape="0">
                  <a:prstClr val="black">
                    <a:alpha val="75000"/>
                  </a:prstClr>
                </a:outerShdw>
              </a:effectLst>
            </a:endParaRP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pPr>
                <a:defRPr/>
              </a:pPr>
              <a:t>54</a:t>
            </a:fld>
            <a:endParaRPr lang="en-US"/>
          </a:p>
        </p:txBody>
      </p:sp>
    </p:spTree>
    <p:extLst>
      <p:ext uri="{BB962C8B-B14F-4D97-AF65-F5344CB8AC3E}">
        <p14:creationId xmlns:p14="http://schemas.microsoft.com/office/powerpoint/2010/main" val="3735602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dirty="0" smtClean="0">
                <a:solidFill>
                  <a:schemeClr val="bg1"/>
                </a:solidFill>
                <a:effectLst>
                  <a:outerShdw blurRad="50800" dist="38100" dir="8100000" algn="tr" rotWithShape="0">
                    <a:prstClr val="black">
                      <a:alpha val="75000"/>
                    </a:prstClr>
                  </a:outerShdw>
                </a:effectLst>
              </a:rPr>
              <a:t>Waterways and watersheds are an increasing concern in many regions where fertilizers and chemicals are applied.  For farmers to become better stewards of the land they need tools and technologies to help them control and record what and where they apply.</a:t>
            </a:r>
            <a:r>
              <a:rPr lang="en-US" sz="1200" b="0" baseline="0" dirty="0" smtClean="0">
                <a:solidFill>
                  <a:schemeClr val="bg1"/>
                </a:solidFill>
                <a:effectLst>
                  <a:outerShdw blurRad="50800" dist="38100" dir="8100000" algn="tr" rotWithShape="0">
                    <a:prstClr val="black">
                      <a:alpha val="75000"/>
                    </a:prstClr>
                  </a:outerShdw>
                </a:effectLst>
              </a:rPr>
              <a:t>  Water management tools effectively contour the land to reduce erosion and to optimize the use of water when it is scarce or costly.  In the San Joaquin Valley of California our guidance systems allow underground drip irrigation to be installed and recorded so that the plants are placed directly over the drip lines to optimize water usage.</a:t>
            </a:r>
            <a:endParaRPr lang="en-US" sz="1200" b="0" dirty="0" smtClean="0">
              <a:solidFill>
                <a:schemeClr val="bg1"/>
              </a:solidFill>
              <a:effectLst>
                <a:outerShdw blurRad="50800" dist="38100" dir="8100000" algn="tr" rotWithShape="0">
                  <a:prstClr val="black">
                    <a:alpha val="75000"/>
                  </a:prstClr>
                </a:outerShdw>
              </a:effectLst>
            </a:endParaRPr>
          </a:p>
          <a:p>
            <a:pPr>
              <a:defRPr/>
            </a:pPr>
            <a:endParaRPr lang="en-US" sz="1200" b="1" dirty="0" smtClean="0">
              <a:solidFill>
                <a:schemeClr val="bg1"/>
              </a:solidFill>
              <a:effectLst>
                <a:outerShdw blurRad="50800" dist="38100" dir="8100000" algn="tr" rotWithShape="0">
                  <a:prstClr val="black">
                    <a:alpha val="75000"/>
                  </a:prstClr>
                </a:outerShdw>
              </a:effectLst>
            </a:endParaRPr>
          </a:p>
          <a:p>
            <a:pPr>
              <a:defRPr/>
            </a:pPr>
            <a:r>
              <a:rPr lang="en-US" sz="1200" b="1" dirty="0" smtClean="0">
                <a:solidFill>
                  <a:schemeClr val="bg1"/>
                </a:solidFill>
                <a:effectLst>
                  <a:outerShdw blurRad="50800" dist="38100" dir="8100000" algn="tr" rotWithShape="0">
                    <a:prstClr val="black">
                      <a:alpha val="75000"/>
                    </a:prstClr>
                  </a:outerShdw>
                </a:effectLst>
              </a:rPr>
              <a:t>WM TOPO:</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Survey fields</a:t>
            </a:r>
            <a:r>
              <a:rPr lang="en-NZ" sz="1200" baseline="0" dirty="0" smtClean="0">
                <a:solidFill>
                  <a:schemeClr val="bg1"/>
                </a:solidFill>
                <a:effectLst>
                  <a:outerShdw blurRad="50800" dist="38100" dir="8100000" algn="tr" rotWithShape="0">
                    <a:prstClr val="black">
                      <a:alpha val="75000"/>
                    </a:prstClr>
                  </a:outerShdw>
                </a:effectLst>
              </a:rPr>
              <a:t> and design optimal water retention and controlled runoff.</a:t>
            </a: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US" sz="1200" b="1" dirty="0" smtClean="0">
              <a:solidFill>
                <a:schemeClr val="bg1"/>
              </a:solidFill>
              <a:effectLst>
                <a:outerShdw blurRad="50800" dist="38100" dir="8100000" algn="tr" rotWithShape="0">
                  <a:prstClr val="black">
                    <a:alpha val="75000"/>
                  </a:prstClr>
                </a:outerShdw>
              </a:effectLst>
            </a:endParaRPr>
          </a:p>
          <a:p>
            <a:pPr>
              <a:defRPr/>
            </a:pPr>
            <a:r>
              <a:rPr lang="en-US" sz="1200" b="1" dirty="0" smtClean="0">
                <a:solidFill>
                  <a:schemeClr val="bg1"/>
                </a:solidFill>
                <a:effectLst>
                  <a:outerShdw blurRad="50800" dist="38100" dir="8100000" algn="tr" rotWithShape="0">
                    <a:prstClr val="black">
                      <a:alpha val="75000"/>
                    </a:prstClr>
                  </a:outerShdw>
                </a:effectLst>
              </a:rPr>
              <a:t>PRESCRIPTION MAPPING:</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Create prescriptions and apply up to 6 different materials simultaneously in a single pass</a:t>
            </a:r>
            <a:r>
              <a:rPr lang="en-NZ" sz="1200" baseline="0" dirty="0" smtClean="0">
                <a:solidFill>
                  <a:schemeClr val="bg1"/>
                </a:solidFill>
                <a:effectLst>
                  <a:outerShdw blurRad="50800" dist="38100" dir="8100000" algn="tr" rotWithShape="0">
                    <a:prstClr val="black">
                      <a:alpha val="75000"/>
                    </a:prstClr>
                  </a:outerShdw>
                </a:effectLst>
              </a:rPr>
              <a:t> for best use of inputs.</a:t>
            </a: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US" sz="1200" b="1" dirty="0" smtClean="0">
              <a:solidFill>
                <a:schemeClr val="bg1"/>
              </a:solidFill>
              <a:effectLst>
                <a:outerShdw blurRad="50800" dist="38100" dir="8100000" algn="tr" rotWithShape="0">
                  <a:prstClr val="black">
                    <a:alpha val="75000"/>
                  </a:prstClr>
                </a:outerShdw>
              </a:effectLst>
            </a:endParaRPr>
          </a:p>
          <a:p>
            <a:pPr>
              <a:defRPr/>
            </a:pPr>
            <a:r>
              <a:rPr lang="en-US" sz="1200" b="1" dirty="0" smtClean="0">
                <a:solidFill>
                  <a:schemeClr val="bg1"/>
                </a:solidFill>
                <a:effectLst>
                  <a:outerShdw blurRad="50800" dist="38100" dir="8100000" algn="tr" rotWithShape="0">
                    <a:prstClr val="black">
                      <a:alpha val="75000"/>
                    </a:prstClr>
                  </a:outerShdw>
                </a:effectLst>
              </a:rPr>
              <a:t>PREVENT OVERLAP AND WASTED</a:t>
            </a:r>
            <a:r>
              <a:rPr lang="en-US" sz="1200" b="1" baseline="0" dirty="0" smtClean="0">
                <a:solidFill>
                  <a:schemeClr val="bg1"/>
                </a:solidFill>
                <a:effectLst>
                  <a:outerShdw blurRad="50800" dist="38100" dir="8100000" algn="tr" rotWithShape="0">
                    <a:prstClr val="black">
                      <a:alpha val="75000"/>
                    </a:prstClr>
                  </a:outerShdw>
                </a:effectLst>
              </a:rPr>
              <a:t> INPUTS</a:t>
            </a:r>
            <a:r>
              <a:rPr lang="en-US" sz="1200" b="1" dirty="0" smtClean="0">
                <a:solidFill>
                  <a:schemeClr val="bg1"/>
                </a:solidFill>
                <a:effectLst>
                  <a:outerShdw blurRad="50800" dist="38100" dir="8100000" algn="tr" rotWithShape="0">
                    <a:prstClr val="black">
                      <a:alpha val="75000"/>
                    </a:prstClr>
                  </a:outerShdw>
                </a:effectLst>
              </a:rPr>
              <a:t>:</a:t>
            </a:r>
            <a:endParaRPr lang="en-US" sz="1200" dirty="0" smtClean="0">
              <a:solidFill>
                <a:schemeClr val="bg1"/>
              </a:solidFill>
              <a:effectLst>
                <a:outerShdw blurRad="50800" dist="38100" dir="8100000" algn="tr" rotWithShape="0">
                  <a:prstClr val="black">
                    <a:alpha val="75000"/>
                  </a:prstClr>
                </a:outerShdw>
              </a:effectLst>
            </a:endParaRPr>
          </a:p>
          <a:p>
            <a:pPr>
              <a:defRPr/>
            </a:pPr>
            <a:r>
              <a:rPr lang="en-NZ" sz="1200" dirty="0" smtClean="0">
                <a:solidFill>
                  <a:schemeClr val="bg1"/>
                </a:solidFill>
                <a:effectLst>
                  <a:outerShdw blurRad="50800" dist="38100" dir="8100000" algn="tr" rotWithShape="0">
                    <a:prstClr val="black">
                      <a:alpha val="75000"/>
                    </a:prstClr>
                  </a:outerShdw>
                </a:effectLst>
              </a:rPr>
              <a:t>Prevent chemical/pesticide overlap, in your headlands and waterways, by automatically controlling up to 48 individual sections/nozzles</a:t>
            </a:r>
          </a:p>
          <a:p>
            <a:pPr>
              <a:defRPr/>
            </a:pP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NZ" sz="1200" dirty="0" smtClean="0">
              <a:solidFill>
                <a:schemeClr val="bg1"/>
              </a:solidFill>
              <a:effectLst>
                <a:outerShdw blurRad="50800" dist="38100" dir="8100000" algn="tr" rotWithShape="0">
                  <a:prstClr val="black">
                    <a:alpha val="75000"/>
                  </a:prstClr>
                </a:outerShdw>
              </a:effectLst>
            </a:endParaRPr>
          </a:p>
          <a:p>
            <a:pPr>
              <a:defRPr/>
            </a:pPr>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pPr>
                <a:defRPr/>
              </a:pPr>
              <a:t>55</a:t>
            </a:fld>
            <a:endParaRPr lang="en-US"/>
          </a:p>
        </p:txBody>
      </p:sp>
    </p:spTree>
    <p:extLst>
      <p:ext uri="{BB962C8B-B14F-4D97-AF65-F5344CB8AC3E}">
        <p14:creationId xmlns:p14="http://schemas.microsoft.com/office/powerpoint/2010/main" val="3735602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Trimble successful</a:t>
            </a:r>
            <a:r>
              <a:rPr lang="en-US" baseline="0" dirty="0" smtClean="0"/>
              <a:t> is o</a:t>
            </a:r>
            <a:r>
              <a:rPr lang="en-US" dirty="0" smtClean="0"/>
              <a:t>ur technologies</a:t>
            </a:r>
            <a:r>
              <a:rPr lang="en-US" baseline="0" dirty="0" smtClean="0"/>
              <a:t> are developed and offered to farming regions across every farming region in the world.   By using technologies unique to Trimble and those developed specifically for farming we create tailored solutions to customers in all types of food, fiber and fuel production.  Our experts in the local regions which are our resellers are the best in their industry and provide those using the technology the experience that improves their yields, saves them money by reducing costs and effectively managing resources, and helps them build a long term sustainable practice.</a:t>
            </a:r>
            <a:endParaRPr lang="en-US" dirty="0"/>
          </a:p>
        </p:txBody>
      </p:sp>
      <p:sp>
        <p:nvSpPr>
          <p:cNvPr id="4" name="Slide Number Placeholder 3"/>
          <p:cNvSpPr>
            <a:spLocks noGrp="1"/>
          </p:cNvSpPr>
          <p:nvPr>
            <p:ph type="sldNum" sz="quarter" idx="10"/>
          </p:nvPr>
        </p:nvSpPr>
        <p:spPr/>
        <p:txBody>
          <a:bodyPr/>
          <a:lstStyle/>
          <a:p>
            <a:pPr>
              <a:defRPr/>
            </a:pPr>
            <a:fld id="{F29950F9-9B82-4C09-AF51-6DEEAEAB22A6}" type="slidenum">
              <a:rPr lang="en-US" smtClean="0"/>
              <a:pPr>
                <a:defRPr/>
              </a:pPr>
              <a:t>56</a:t>
            </a:fld>
            <a:endParaRPr lang="en-US"/>
          </a:p>
        </p:txBody>
      </p:sp>
    </p:spTree>
    <p:extLst>
      <p:ext uri="{BB962C8B-B14F-4D97-AF65-F5344CB8AC3E}">
        <p14:creationId xmlns:p14="http://schemas.microsoft.com/office/powerpoint/2010/main" val="373560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6216" y="4343400"/>
            <a:ext cx="5475984" cy="4557373"/>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10</a:t>
            </a:fld>
            <a:endParaRPr lang="en-US"/>
          </a:p>
        </p:txBody>
      </p:sp>
    </p:spTree>
    <p:extLst>
      <p:ext uri="{BB962C8B-B14F-4D97-AF65-F5344CB8AC3E}">
        <p14:creationId xmlns:p14="http://schemas.microsoft.com/office/powerpoint/2010/main" val="3695630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cs typeface="Arial" pitchFamily="34" charset="0"/>
              </a:rPr>
              <a:t> </a:t>
            </a:r>
          </a:p>
          <a:p>
            <a:r>
              <a:rPr lang="en-US" sz="1800" dirty="0">
                <a:cs typeface="Arial" pitchFamily="34" charset="0"/>
              </a:rPr>
              <a:t> </a:t>
            </a:r>
            <a:endParaRPr lang="en-US" sz="1800"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11</a:t>
            </a:fld>
            <a:endParaRPr lang="en-US"/>
          </a:p>
        </p:txBody>
      </p:sp>
    </p:spTree>
    <p:extLst>
      <p:ext uri="{BB962C8B-B14F-4D97-AF65-F5344CB8AC3E}">
        <p14:creationId xmlns:p14="http://schemas.microsoft.com/office/powerpoint/2010/main" val="3695630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3745" indent="-333745">
              <a:buAutoNum type="arabicPeriod"/>
            </a:pPr>
            <a:endParaRPr lang="en-US" sz="1800"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12</a:t>
            </a:fld>
            <a:endParaRPr lang="en-US"/>
          </a:p>
        </p:txBody>
      </p:sp>
    </p:spTree>
    <p:extLst>
      <p:ext uri="{BB962C8B-B14F-4D97-AF65-F5344CB8AC3E}">
        <p14:creationId xmlns:p14="http://schemas.microsoft.com/office/powerpoint/2010/main" val="410560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986" eaLnBrk="0" fontAlgn="base" hangingPunct="0">
              <a:spcBef>
                <a:spcPct val="30000"/>
              </a:spcBef>
              <a:spcAft>
                <a:spcPct val="0"/>
              </a:spcAft>
              <a:defRPr/>
            </a:pPr>
            <a:endParaRPr lang="en-US" sz="1800" b="1" dirty="0">
              <a:solidFill>
                <a:srgbClr val="007E00"/>
              </a:solidFill>
              <a:latin typeface="Futura"/>
              <a:cs typeface="Arial" charset="0"/>
            </a:endParaRPr>
          </a:p>
          <a:p>
            <a:pPr defTabSz="889986" eaLnBrk="0" fontAlgn="base" hangingPunct="0">
              <a:spcBef>
                <a:spcPct val="30000"/>
              </a:spcBef>
              <a:spcAft>
                <a:spcPct val="0"/>
              </a:spcAft>
              <a:defRPr/>
            </a:pPr>
            <a:r>
              <a:rPr lang="en-US" sz="1800" b="1" dirty="0">
                <a:solidFill>
                  <a:srgbClr val="007E00"/>
                </a:solidFill>
                <a:latin typeface="Futura"/>
                <a:cs typeface="Arial" charset="0"/>
              </a:rPr>
              <a:t> </a:t>
            </a:r>
            <a:endParaRPr lang="en-US" sz="1800" dirty="0">
              <a:solidFill>
                <a:schemeClr val="tx2">
                  <a:lumMod val="10000"/>
                </a:schemeClr>
              </a:solidFill>
              <a:latin typeface="Futura"/>
              <a:cs typeface="Arial" charset="0"/>
            </a:endParaRPr>
          </a:p>
          <a:p>
            <a:endParaRPr lang="en-US" altLang="en-US" sz="1800" dirty="0">
              <a:cs typeface="Arial" pitchFamily="34" charset="0"/>
            </a:endParaRPr>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13</a:t>
            </a:fld>
            <a:endParaRPr lang="en-US"/>
          </a:p>
        </p:txBody>
      </p:sp>
    </p:spTree>
    <p:extLst>
      <p:ext uri="{BB962C8B-B14F-4D97-AF65-F5344CB8AC3E}">
        <p14:creationId xmlns:p14="http://schemas.microsoft.com/office/powerpoint/2010/main" val="1417648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3745" indent="-333745">
              <a:buAutoNum type="arabicPeriod"/>
            </a:pPr>
            <a:endParaRPr lang="en-US" sz="1800"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14</a:t>
            </a:fld>
            <a:endParaRPr lang="en-US"/>
          </a:p>
        </p:txBody>
      </p:sp>
    </p:spTree>
    <p:extLst>
      <p:ext uri="{BB962C8B-B14F-4D97-AF65-F5344CB8AC3E}">
        <p14:creationId xmlns:p14="http://schemas.microsoft.com/office/powerpoint/2010/main" val="121075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Expanding on a region, we see rainfall on each of the fields.</a:t>
            </a:r>
            <a:endParaRPr lang="en-US" sz="1800" dirty="0"/>
          </a:p>
        </p:txBody>
      </p:sp>
      <p:sp>
        <p:nvSpPr>
          <p:cNvPr id="4" name="Slide Number Placeholder 3"/>
          <p:cNvSpPr>
            <a:spLocks noGrp="1"/>
          </p:cNvSpPr>
          <p:nvPr>
            <p:ph type="sldNum" sz="quarter" idx="10"/>
          </p:nvPr>
        </p:nvSpPr>
        <p:spPr/>
        <p:txBody>
          <a:bodyPr/>
          <a:lstStyle/>
          <a:p>
            <a:pPr>
              <a:defRPr/>
            </a:pPr>
            <a:fld id="{43BF44C4-04B5-45FD-B64B-8FAD14C7091E}" type="slidenum">
              <a:rPr lang="en-US" smtClean="0"/>
              <a:pPr>
                <a:defRPr/>
              </a:pPr>
              <a:t>15</a:t>
            </a:fld>
            <a:endParaRPr lang="en-US"/>
          </a:p>
        </p:txBody>
      </p:sp>
    </p:spTree>
    <p:extLst>
      <p:ext uri="{BB962C8B-B14F-4D97-AF65-F5344CB8AC3E}">
        <p14:creationId xmlns:p14="http://schemas.microsoft.com/office/powerpoint/2010/main" val="3701632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nzc-ap-fsv-05.ap.trimblecorp.net\ProdCom\Oscar\Working\Corp\All Products\PwP26904 Corporate - Corporate PPT - Template update\Graphics\FINAL-Main-Page_Final_2.jpg"/>
          <p:cNvPicPr>
            <a:picLocks noChangeAspect="1" noChangeArrowheads="1"/>
          </p:cNvPicPr>
          <p:nvPr userDrawn="1"/>
        </p:nvPicPr>
        <p:blipFill>
          <a:blip r:embed="rId3" cstate="print"/>
          <a:srcRect/>
          <a:stretch>
            <a:fillRect/>
          </a:stretch>
        </p:blipFill>
        <p:spPr bwMode="auto">
          <a:xfrm>
            <a:off x="0" y="0"/>
            <a:ext cx="9144000" cy="6877050"/>
          </a:xfrm>
          <a:prstGeom prst="rect">
            <a:avLst/>
          </a:prstGeom>
          <a:noFill/>
          <a:ln w="9525">
            <a:noFill/>
            <a:miter lim="800000"/>
            <a:headEnd/>
            <a:tailEnd/>
          </a:ln>
        </p:spPr>
      </p:pic>
      <p:sp>
        <p:nvSpPr>
          <p:cNvPr id="161795" name="Rectangle 3"/>
          <p:cNvSpPr>
            <a:spLocks noGrp="1" noChangeArrowheads="1"/>
          </p:cNvSpPr>
          <p:nvPr>
            <p:ph type="ctrTitle"/>
          </p:nvPr>
        </p:nvSpPr>
        <p:spPr>
          <a:xfrm>
            <a:off x="595313" y="3406775"/>
            <a:ext cx="7939087" cy="1470025"/>
          </a:xfrm>
        </p:spPr>
        <p:txBody>
          <a:bodyPr/>
          <a:lstStyle>
            <a:lvl1pPr algn="ctr">
              <a:defRPr>
                <a:solidFill>
                  <a:schemeClr val="accent1"/>
                </a:solidFill>
              </a:defRPr>
            </a:lvl1pPr>
          </a:lstStyle>
          <a:p>
            <a:r>
              <a:rPr lang="en-US" smtClean="0"/>
              <a:t>Click to edit Master title style</a:t>
            </a:r>
            <a:endParaRPr lang="en-US"/>
          </a:p>
        </p:txBody>
      </p:sp>
      <p:sp>
        <p:nvSpPr>
          <p:cNvPr id="161796" name="Rectangle 4"/>
          <p:cNvSpPr>
            <a:spLocks noGrp="1" noChangeArrowheads="1"/>
          </p:cNvSpPr>
          <p:nvPr>
            <p:ph type="subTitle" idx="1"/>
          </p:nvPr>
        </p:nvSpPr>
        <p:spPr>
          <a:xfrm>
            <a:off x="595313" y="5008563"/>
            <a:ext cx="7939087" cy="1219200"/>
          </a:xfrm>
        </p:spPr>
        <p:txBody>
          <a:bodyPr/>
          <a:lstStyle>
            <a:lvl1pPr marL="0" indent="0" algn="ctr">
              <a:buFont typeface="Wingdings" pitchFamily="2" charset="2"/>
              <a:buNone/>
              <a:defRPr>
                <a:solidFill>
                  <a:schemeClr val="tx2"/>
                </a:solidFill>
              </a:defRPr>
            </a:lvl1pPr>
          </a:lstStyle>
          <a:p>
            <a:r>
              <a:rPr lang="en-US" smtClean="0"/>
              <a:t>Click to edit Master subtitle style</a:t>
            </a:r>
            <a:endParaRPr lang="en-US"/>
          </a:p>
        </p:txBody>
      </p:sp>
    </p:spTree>
    <p:extLst>
      <p:ext uri="{BB962C8B-B14F-4D97-AF65-F5344CB8AC3E}">
        <p14:creationId xmlns:p14="http://schemas.microsoft.com/office/powerpoint/2010/main" val="22586814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4635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3213" y="609600"/>
            <a:ext cx="20828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609600"/>
            <a:ext cx="6099175"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9897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1638" y="609600"/>
            <a:ext cx="8334375"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01638" y="1600200"/>
            <a:ext cx="8329612" cy="4876800"/>
          </a:xfrm>
        </p:spPr>
        <p:txBody>
          <a:bodyPr>
            <a:normAutofit/>
          </a:bodyPr>
          <a:lstStyle/>
          <a:p>
            <a:pPr lvl="0"/>
            <a:r>
              <a:rPr lang="en-US" noProof="0" smtClean="0"/>
              <a:t>Click icon to add chart</a:t>
            </a:r>
            <a:endParaRPr lang="en-US" noProof="0"/>
          </a:p>
        </p:txBody>
      </p:sp>
    </p:spTree>
    <p:extLst>
      <p:ext uri="{BB962C8B-B14F-4D97-AF65-F5344CB8AC3E}">
        <p14:creationId xmlns:p14="http://schemas.microsoft.com/office/powerpoint/2010/main" val="3557244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92236174"/>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43261524"/>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37397076"/>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10919111"/>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24773257"/>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Placeholder 2"/>
          <p:cNvSpPr>
            <a:spLocks noGrp="1"/>
          </p:cNvSpPr>
          <p:nvPr>
            <p:ph type="title"/>
          </p:nvPr>
        </p:nvSpPr>
        <p:spPr>
          <a:xfrm>
            <a:off x="539552" y="413594"/>
            <a:ext cx="8045893" cy="495125"/>
          </a:xfrm>
          <a:prstGeom prst="rect">
            <a:avLst/>
          </a:prstGeom>
        </p:spPr>
        <p:txBody>
          <a:bodyPr vert="horz" lIns="91440" tIns="45720" rIns="91440" bIns="45720" rtlCol="0" anchor="ctr">
            <a:noAutofit/>
          </a:bodyPr>
          <a:lstStyle/>
          <a:p>
            <a:r>
              <a:rPr lang="en-US" dirty="0" smtClean="0"/>
              <a:t>Heading</a:t>
            </a:r>
            <a:endParaRPr lang="en-US" dirty="0"/>
          </a:p>
        </p:txBody>
      </p:sp>
      <p:sp>
        <p:nvSpPr>
          <p:cNvPr id="3" name="Text Placeholder 8"/>
          <p:cNvSpPr>
            <a:spLocks noGrp="1"/>
          </p:cNvSpPr>
          <p:nvPr>
            <p:ph type="body" sz="quarter" idx="10"/>
          </p:nvPr>
        </p:nvSpPr>
        <p:spPr>
          <a:xfrm>
            <a:off x="539551" y="1196975"/>
            <a:ext cx="8045893" cy="4392266"/>
          </a:xfrm>
          <a:prstGeom prst="rect">
            <a:avLst/>
          </a:prstGeom>
        </p:spPr>
        <p:txBody>
          <a:bodyPr/>
          <a:lstStyle>
            <a:lvl1pPr>
              <a:buNone/>
              <a:defRPr sz="2200" b="0">
                <a:solidFill>
                  <a:schemeClr val="tx1"/>
                </a:solidFill>
              </a:defRPr>
            </a:lvl1pPr>
            <a:lvl2pPr>
              <a:buClr>
                <a:srgbClr val="005596"/>
              </a:buClr>
              <a:buFont typeface="Arial" pitchFamily="34" charset="0"/>
              <a:buChar char="–"/>
              <a:defRPr sz="2000" b="0"/>
            </a:lvl2pPr>
            <a:lvl3pPr>
              <a:buClr>
                <a:srgbClr val="005596"/>
              </a:buClr>
              <a:buFont typeface="Arial" pitchFamily="34" charset="0"/>
              <a:buChar char="•"/>
              <a:defRPr sz="1800" b="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7640854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48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1037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sz="half" idx="1"/>
          </p:nvPr>
        </p:nvSpPr>
        <p:spPr>
          <a:xfrm>
            <a:off x="401638" y="1600200"/>
            <a:ext cx="4087812"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89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44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gn="ct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165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6831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393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246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2350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gray">
          <a:xfrm>
            <a:off x="401638" y="609600"/>
            <a:ext cx="8334375"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4"/>
          <p:cNvSpPr>
            <a:spLocks noGrp="1" noChangeArrowheads="1"/>
          </p:cNvSpPr>
          <p:nvPr>
            <p:ph type="body" idx="1"/>
          </p:nvPr>
        </p:nvSpPr>
        <p:spPr bwMode="gray">
          <a:xfrm>
            <a:off x="401638" y="1600200"/>
            <a:ext cx="8329612"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1"/>
          <p:cNvPicPr>
            <a:picLocks noChangeAspect="1"/>
          </p:cNvPicPr>
          <p:nvPr/>
        </p:nvPicPr>
        <p:blipFill>
          <a:blip r:embed="rId20" cstate="print"/>
          <a:srcRect/>
          <a:stretch>
            <a:fillRect/>
          </a:stretch>
        </p:blipFill>
        <p:spPr bwMode="auto">
          <a:xfrm>
            <a:off x="0" y="-7938"/>
            <a:ext cx="9144000" cy="6858001"/>
          </a:xfrm>
          <a:prstGeom prst="rect">
            <a:avLst/>
          </a:prstGeom>
          <a:noFill/>
          <a:ln w="9525">
            <a:noFill/>
            <a:miter lim="800000"/>
            <a:headEnd/>
            <a:tailEnd/>
          </a:ln>
        </p:spPr>
      </p:pic>
    </p:spTree>
    <p:extLst>
      <p:ext uri="{BB962C8B-B14F-4D97-AF65-F5344CB8AC3E}">
        <p14:creationId xmlns:p14="http://schemas.microsoft.com/office/powerpoint/2010/main" val="538731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iming>
    <p:tnLst>
      <p:par>
        <p:cTn id="1" dur="indefinite" restart="never" nodeType="tmRoot"/>
      </p:par>
    </p:tnLst>
  </p:timing>
  <p:txStyles>
    <p:titleStyle>
      <a:lvl1pPr algn="l" rtl="0" eaLnBrk="1" fontAlgn="base" hangingPunct="1">
        <a:spcBef>
          <a:spcPct val="0"/>
        </a:spcBef>
        <a:spcAft>
          <a:spcPct val="0"/>
        </a:spcAft>
        <a:defRPr sz="4000" b="1">
          <a:solidFill>
            <a:schemeClr val="tx1"/>
          </a:solidFill>
          <a:latin typeface="+mj-lt"/>
          <a:ea typeface="+mj-ea"/>
          <a:cs typeface="+mj-cs"/>
        </a:defRPr>
      </a:lvl1pPr>
      <a:lvl2pPr algn="l" rtl="0" eaLnBrk="1" fontAlgn="base" hangingPunct="1">
        <a:spcBef>
          <a:spcPct val="0"/>
        </a:spcBef>
        <a:spcAft>
          <a:spcPct val="0"/>
        </a:spcAft>
        <a:defRPr sz="4000" b="1">
          <a:solidFill>
            <a:schemeClr val="tx1"/>
          </a:solidFill>
          <a:latin typeface="Arial" pitchFamily="34" charset="0"/>
        </a:defRPr>
      </a:lvl2pPr>
      <a:lvl3pPr algn="l" rtl="0" eaLnBrk="1" fontAlgn="base" hangingPunct="1">
        <a:spcBef>
          <a:spcPct val="0"/>
        </a:spcBef>
        <a:spcAft>
          <a:spcPct val="0"/>
        </a:spcAft>
        <a:defRPr sz="4000" b="1">
          <a:solidFill>
            <a:schemeClr val="tx1"/>
          </a:solidFill>
          <a:latin typeface="Arial" pitchFamily="34" charset="0"/>
        </a:defRPr>
      </a:lvl3pPr>
      <a:lvl4pPr algn="l" rtl="0" eaLnBrk="1" fontAlgn="base" hangingPunct="1">
        <a:spcBef>
          <a:spcPct val="0"/>
        </a:spcBef>
        <a:spcAft>
          <a:spcPct val="0"/>
        </a:spcAft>
        <a:defRPr sz="4000" b="1">
          <a:solidFill>
            <a:schemeClr val="tx1"/>
          </a:solidFill>
          <a:latin typeface="Arial" pitchFamily="34" charset="0"/>
        </a:defRPr>
      </a:lvl4pPr>
      <a:lvl5pPr algn="l" rtl="0" eaLnBrk="1" fontAlgn="base" hangingPunct="1">
        <a:spcBef>
          <a:spcPct val="0"/>
        </a:spcBef>
        <a:spcAft>
          <a:spcPct val="0"/>
        </a:spcAft>
        <a:defRPr sz="4000" b="1">
          <a:solidFill>
            <a:schemeClr val="tx1"/>
          </a:solidFill>
          <a:latin typeface="Arial" pitchFamily="34" charset="0"/>
        </a:defRPr>
      </a:lvl5pPr>
      <a:lvl6pPr marL="457200" algn="l" rtl="0" eaLnBrk="1" fontAlgn="base" hangingPunct="1">
        <a:spcBef>
          <a:spcPct val="0"/>
        </a:spcBef>
        <a:spcAft>
          <a:spcPct val="0"/>
        </a:spcAft>
        <a:defRPr sz="4000" b="1">
          <a:solidFill>
            <a:schemeClr val="tx1"/>
          </a:solidFill>
          <a:latin typeface="Arial" pitchFamily="34" charset="0"/>
        </a:defRPr>
      </a:lvl6pPr>
      <a:lvl7pPr marL="914400" algn="l" rtl="0" eaLnBrk="1" fontAlgn="base" hangingPunct="1">
        <a:spcBef>
          <a:spcPct val="0"/>
        </a:spcBef>
        <a:spcAft>
          <a:spcPct val="0"/>
        </a:spcAft>
        <a:defRPr sz="4000" b="1">
          <a:solidFill>
            <a:schemeClr val="tx1"/>
          </a:solidFill>
          <a:latin typeface="Arial" pitchFamily="34" charset="0"/>
        </a:defRPr>
      </a:lvl7pPr>
      <a:lvl8pPr marL="1371600" algn="l" rtl="0" eaLnBrk="1" fontAlgn="base" hangingPunct="1">
        <a:spcBef>
          <a:spcPct val="0"/>
        </a:spcBef>
        <a:spcAft>
          <a:spcPct val="0"/>
        </a:spcAft>
        <a:defRPr sz="4000" b="1">
          <a:solidFill>
            <a:schemeClr val="tx1"/>
          </a:solidFill>
          <a:latin typeface="Arial" pitchFamily="34" charset="0"/>
        </a:defRPr>
      </a:lvl8pPr>
      <a:lvl9pPr marL="1828800" algn="l" rtl="0" eaLnBrk="1" fontAlgn="base" hangingPunct="1">
        <a:spcBef>
          <a:spcPct val="0"/>
        </a:spcBef>
        <a:spcAft>
          <a:spcPct val="0"/>
        </a:spcAft>
        <a:defRPr sz="4000" b="1">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jpeg"/><Relationship Id="rId7"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6.wdp"/><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image" Target="../media/image4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6.xml"/><Relationship Id="rId5" Type="http://schemas.openxmlformats.org/officeDocument/2006/relationships/slideLayout" Target="../slideLayouts/slideLayout2.xml"/><Relationship Id="rId10" Type="http://schemas.openxmlformats.org/officeDocument/2006/relationships/image" Target="../media/image44.png"/><Relationship Id="rId4" Type="http://schemas.openxmlformats.org/officeDocument/2006/relationships/tags" Target="../tags/tag4.xml"/><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jpe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84.emf"/></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5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3.png"/><Relationship Id="rId11" Type="http://schemas.microsoft.com/office/2007/relationships/hdphoto" Target="../media/hdphoto8.wdp"/><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1.png"/><Relationship Id="rId5" Type="http://schemas.microsoft.com/office/2007/relationships/hdphoto" Target="../media/hdphoto9.wdp"/><Relationship Id="rId4"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8.png"/><Relationship Id="rId3" Type="http://schemas.openxmlformats.org/officeDocument/2006/relationships/image" Target="../media/image10.png"/><Relationship Id="rId7" Type="http://schemas.microsoft.com/office/2007/relationships/hdphoto" Target="../media/hdphoto11.wdp"/><Relationship Id="rId12"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1.png"/><Relationship Id="rId5" Type="http://schemas.microsoft.com/office/2007/relationships/hdphoto" Target="../media/hdphoto10.wdp"/><Relationship Id="rId10" Type="http://schemas.openxmlformats.org/officeDocument/2006/relationships/image" Target="../media/image106.png"/><Relationship Id="rId4" Type="http://schemas.openxmlformats.org/officeDocument/2006/relationships/image" Target="../media/image10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56.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22.png"/><Relationship Id="rId18" Type="http://schemas.microsoft.com/office/2007/relationships/hdphoto" Target="../media/hdphoto17.wdp"/><Relationship Id="rId3" Type="http://schemas.openxmlformats.org/officeDocument/2006/relationships/image" Target="../media/image116.png"/><Relationship Id="rId21" Type="http://schemas.openxmlformats.org/officeDocument/2006/relationships/image" Target="../media/image126.jpeg"/><Relationship Id="rId7" Type="http://schemas.openxmlformats.org/officeDocument/2006/relationships/image" Target="../media/image120.png"/><Relationship Id="rId12" Type="http://schemas.microsoft.com/office/2007/relationships/hdphoto" Target="../media/hdphoto14.wdp"/><Relationship Id="rId17" Type="http://schemas.openxmlformats.org/officeDocument/2006/relationships/image" Target="../media/image124.png"/><Relationship Id="rId2" Type="http://schemas.openxmlformats.org/officeDocument/2006/relationships/notesSlide" Target="../notesSlides/notesSlide36.xml"/><Relationship Id="rId16" Type="http://schemas.microsoft.com/office/2007/relationships/hdphoto" Target="../media/hdphoto16.wdp"/><Relationship Id="rId20"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97.png"/><Relationship Id="rId24" Type="http://schemas.openxmlformats.org/officeDocument/2006/relationships/image" Target="../media/image7.jpeg"/><Relationship Id="rId5" Type="http://schemas.openxmlformats.org/officeDocument/2006/relationships/image" Target="../media/image118.png"/><Relationship Id="rId15" Type="http://schemas.openxmlformats.org/officeDocument/2006/relationships/image" Target="../media/image123.png"/><Relationship Id="rId23" Type="http://schemas.openxmlformats.org/officeDocument/2006/relationships/image" Target="../media/image128.jpeg"/><Relationship Id="rId10" Type="http://schemas.microsoft.com/office/2007/relationships/hdphoto" Target="../media/hdphoto13.wdp"/><Relationship Id="rId19" Type="http://schemas.openxmlformats.org/officeDocument/2006/relationships/image" Target="../media/image125.png"/><Relationship Id="rId4" Type="http://schemas.openxmlformats.org/officeDocument/2006/relationships/image" Target="../media/image117.png"/><Relationship Id="rId9" Type="http://schemas.openxmlformats.org/officeDocument/2006/relationships/image" Target="../media/image121.png"/><Relationship Id="rId14" Type="http://schemas.microsoft.com/office/2007/relationships/hdphoto" Target="../media/hdphoto15.wdp"/><Relationship Id="rId22" Type="http://schemas.openxmlformats.org/officeDocument/2006/relationships/image" Target="../media/image1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7.png"/><Relationship Id="rId17" Type="http://schemas.microsoft.com/office/2007/relationships/hdphoto" Target="../media/hdphoto4.wdp"/><Relationship Id="rId2" Type="http://schemas.openxmlformats.org/officeDocument/2006/relationships/image" Target="../media/image12.png"/><Relationship Id="rId16" Type="http://schemas.openxmlformats.org/officeDocument/2006/relationships/image" Target="../media/image21.png"/><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14.png"/><Relationship Id="rId15" Type="http://schemas.openxmlformats.org/officeDocument/2006/relationships/image" Target="../media/image20.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609600" y="4114800"/>
            <a:ext cx="7939087" cy="1022350"/>
          </a:xfrm>
        </p:spPr>
        <p:txBody>
          <a:bodyPr/>
          <a:lstStyle/>
          <a:p>
            <a:pPr eaLnBrk="1" hangingPunct="1"/>
            <a:r>
              <a:rPr lang="en-US" sz="3200" dirty="0" smtClean="0"/>
              <a:t>From Precision to Decision:</a:t>
            </a:r>
            <a:br>
              <a:rPr lang="en-US" sz="3200" dirty="0" smtClean="0"/>
            </a:br>
            <a:r>
              <a:rPr lang="en-US" sz="3200" dirty="0" smtClean="0"/>
              <a:t>Transforming the Crop Cycle</a:t>
            </a:r>
          </a:p>
        </p:txBody>
      </p:sp>
      <p:sp>
        <p:nvSpPr>
          <p:cNvPr id="6147" name="Subtitle 2"/>
          <p:cNvSpPr>
            <a:spLocks noGrp="1"/>
          </p:cNvSpPr>
          <p:nvPr>
            <p:ph type="subTitle" idx="1"/>
          </p:nvPr>
        </p:nvSpPr>
        <p:spPr>
          <a:xfrm>
            <a:off x="595313" y="5535613"/>
            <a:ext cx="7939087" cy="642937"/>
          </a:xfrm>
        </p:spPr>
        <p:txBody>
          <a:bodyPr anchor="ctr" anchorCtr="1"/>
          <a:lstStyle/>
          <a:p>
            <a:pPr eaLnBrk="1" hangingPunct="1"/>
            <a:r>
              <a:rPr lang="en-US" sz="2400" b="0" dirty="0" smtClean="0"/>
              <a:t>Russ </a:t>
            </a:r>
            <a:r>
              <a:rPr lang="en-US" sz="2400" b="0" dirty="0" err="1" smtClean="0"/>
              <a:t>Linhart</a:t>
            </a:r>
            <a:endParaRPr lang="en-US" sz="2400" b="0" dirty="0" smtClean="0"/>
          </a:p>
          <a:p>
            <a:pPr eaLnBrk="1" hangingPunct="1"/>
            <a:r>
              <a:rPr lang="en-US" sz="2400" b="0" dirty="0" smtClean="0"/>
              <a:t>GreenSeeker Sales Specialist</a:t>
            </a:r>
          </a:p>
          <a:p>
            <a:pPr eaLnBrk="1" hangingPunct="1"/>
            <a:r>
              <a:rPr lang="en-US" sz="2400" b="0" dirty="0" smtClean="0"/>
              <a:t>Russ_linhart@trimble.com</a:t>
            </a:r>
            <a:endParaRPr lang="en-US" sz="2400" b="0" dirty="0" smtClean="0"/>
          </a:p>
        </p:txBody>
      </p:sp>
    </p:spTree>
    <p:extLst>
      <p:ext uri="{BB962C8B-B14F-4D97-AF65-F5344CB8AC3E}">
        <p14:creationId xmlns:p14="http://schemas.microsoft.com/office/powerpoint/2010/main" val="2198725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6582" y="1576552"/>
            <a:ext cx="4438232" cy="5281448"/>
          </a:xfrm>
        </p:spPr>
        <p:txBody>
          <a:bodyPr>
            <a:normAutofit/>
          </a:bodyPr>
          <a:lstStyle/>
          <a:p>
            <a:pPr marL="0" indent="0">
              <a:buNone/>
            </a:pPr>
            <a:endParaRPr lang="en-US" dirty="0" smtClean="0">
              <a:solidFill>
                <a:schemeClr val="accent4">
                  <a:lumMod val="50000"/>
                </a:schemeClr>
              </a:solidFill>
              <a:cs typeface="Arial" charset="0"/>
            </a:endParaRPr>
          </a:p>
          <a:p>
            <a:pPr marL="0" indent="0">
              <a:buNone/>
            </a:pPr>
            <a:endParaRPr lang="en-US" dirty="0" smtClean="0">
              <a:solidFill>
                <a:schemeClr val="accent4">
                  <a:lumMod val="50000"/>
                </a:schemeClr>
              </a:solidFill>
              <a:cs typeface="Arial" charset="0"/>
            </a:endParaRPr>
          </a:p>
          <a:p>
            <a:pPr marL="0" indent="0">
              <a:buNone/>
              <a:defRPr/>
            </a:pPr>
            <a:r>
              <a:rPr lang="en-US" dirty="0" smtClean="0">
                <a:cs typeface="Arial" charset="0"/>
              </a:rPr>
              <a:t>…takes </a:t>
            </a:r>
            <a:r>
              <a:rPr lang="en-US" baseline="30000" dirty="0" smtClean="0">
                <a:cs typeface="Arial" charset="0"/>
              </a:rPr>
              <a:t>1</a:t>
            </a:r>
            <a:r>
              <a:rPr lang="en-US" u="sng" dirty="0" smtClean="0">
                <a:cs typeface="Arial" charset="0"/>
              </a:rPr>
              <a:t>Doppler data</a:t>
            </a:r>
            <a:r>
              <a:rPr lang="en-US" dirty="0" smtClean="0">
                <a:cs typeface="Arial" charset="0"/>
              </a:rPr>
              <a:t>, processes through our </a:t>
            </a:r>
            <a:r>
              <a:rPr lang="en-US" baseline="30000" dirty="0" smtClean="0">
                <a:cs typeface="Arial" charset="0"/>
              </a:rPr>
              <a:t>2</a:t>
            </a:r>
            <a:r>
              <a:rPr lang="en-US" u="sng" dirty="0" smtClean="0">
                <a:cs typeface="Arial" charset="0"/>
              </a:rPr>
              <a:t>proprietary </a:t>
            </a:r>
            <a:r>
              <a:rPr lang="en-US" u="sng" dirty="0">
                <a:cs typeface="Arial" charset="0"/>
              </a:rPr>
              <a:t>software</a:t>
            </a:r>
            <a:r>
              <a:rPr lang="en-US" dirty="0">
                <a:cs typeface="Arial" charset="0"/>
              </a:rPr>
              <a:t> </a:t>
            </a:r>
            <a:r>
              <a:rPr lang="en-US" dirty="0" smtClean="0">
                <a:cs typeface="Arial" charset="0"/>
              </a:rPr>
              <a:t>then </a:t>
            </a:r>
            <a:r>
              <a:rPr lang="en-US" baseline="30000" dirty="0" smtClean="0">
                <a:cs typeface="Arial" charset="0"/>
              </a:rPr>
              <a:t>3</a:t>
            </a:r>
            <a:r>
              <a:rPr lang="en-US" u="sng" dirty="0" smtClean="0">
                <a:cs typeface="Arial" charset="0"/>
              </a:rPr>
              <a:t>manually</a:t>
            </a:r>
            <a:r>
              <a:rPr lang="en-US" u="sng" baseline="30000" dirty="0" smtClean="0">
                <a:cs typeface="Arial" charset="0"/>
              </a:rPr>
              <a:t> </a:t>
            </a:r>
            <a:r>
              <a:rPr lang="en-US" u="sng" dirty="0" smtClean="0">
                <a:cs typeface="Arial" charset="0"/>
              </a:rPr>
              <a:t>checks </a:t>
            </a:r>
            <a:r>
              <a:rPr lang="en-US" dirty="0" smtClean="0">
                <a:cs typeface="Arial" charset="0"/>
              </a:rPr>
              <a:t>prior to delivering data.  </a:t>
            </a:r>
            <a:endParaRPr lang="en-US" dirty="0"/>
          </a:p>
        </p:txBody>
      </p:sp>
      <p:sp>
        <p:nvSpPr>
          <p:cNvPr id="2" name="Title 1"/>
          <p:cNvSpPr>
            <a:spLocks noGrp="1"/>
          </p:cNvSpPr>
          <p:nvPr>
            <p:ph type="title"/>
          </p:nvPr>
        </p:nvSpPr>
        <p:spPr/>
        <p:txBody>
          <a:bodyPr>
            <a:normAutofit/>
          </a:bodyPr>
          <a:lstStyle/>
          <a:p>
            <a:r>
              <a:rPr lang="en-NZ" dirty="0"/>
              <a:t>RainWave</a:t>
            </a:r>
            <a:r>
              <a:rPr lang="en-NZ" baseline="30000" dirty="0"/>
              <a:t>®</a:t>
            </a:r>
            <a:endParaRPr lang="en-US" sz="3600" dirty="0">
              <a:effectLst>
                <a:outerShdw blurRad="38100" dist="38100" dir="2700000" algn="tl">
                  <a:srgbClr val="000000">
                    <a:alpha val="43137"/>
                  </a:srgbClr>
                </a:outerShdw>
              </a:effectLst>
            </a:endParaRPr>
          </a:p>
        </p:txBody>
      </p:sp>
      <p:pic>
        <p:nvPicPr>
          <p:cNvPr id="5" name="Picture 6" descr="nexrad"/>
          <p:cNvPicPr>
            <a:picLocks noChangeAspect="1" noChangeArrowheads="1"/>
          </p:cNvPicPr>
          <p:nvPr/>
        </p:nvPicPr>
        <p:blipFill rotWithShape="1">
          <a:blip r:embed="rId3">
            <a:extLst>
              <a:ext uri="{28A0092B-C50C-407E-A947-70E740481C1C}">
                <a14:useLocalDpi xmlns:a14="http://schemas.microsoft.com/office/drawing/2010/main" val="0"/>
              </a:ext>
            </a:extLst>
          </a:blip>
          <a:srcRect l="17424" t="3955" r="18668"/>
          <a:stretch/>
        </p:blipFill>
        <p:spPr bwMode="auto">
          <a:xfrm>
            <a:off x="629698" y="2011680"/>
            <a:ext cx="3598041" cy="392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54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effectLst>
                  <a:outerShdw blurRad="38100" dist="38100" dir="2700000" algn="tl">
                    <a:srgbClr val="000000">
                      <a:alpha val="43137"/>
                    </a:srgbClr>
                  </a:outerShdw>
                </a:effectLst>
              </a:rPr>
              <a:t>Doppler Radar Coverage  </a:t>
            </a:r>
            <a:endParaRPr lang="en-US" sz="3600" dirty="0">
              <a:effectLst>
                <a:outerShdw blurRad="38100" dist="38100" dir="2700000" algn="tl">
                  <a:srgbClr val="000000">
                    <a:alpha val="43137"/>
                  </a:srgbClr>
                </a:outerShdw>
              </a:effectLst>
            </a:endParaRPr>
          </a:p>
        </p:txBody>
      </p:sp>
      <p:pic>
        <p:nvPicPr>
          <p:cNvPr id="6" name="Picture 8" descr="9905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5350" y="1442474"/>
            <a:ext cx="6574971" cy="51955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67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p:txBody>
          <a:bodyPr/>
          <a:lstStyle/>
          <a:p>
            <a:r>
              <a:rPr lang="en-US" dirty="0" smtClean="0"/>
              <a:t>Quality Control</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66" t="8726" r="418" b="6250"/>
          <a:stretch/>
        </p:blipFill>
        <p:spPr bwMode="auto">
          <a:xfrm>
            <a:off x="569344" y="1572325"/>
            <a:ext cx="8091577" cy="475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673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a:bodyPr>
          <a:lstStyle/>
          <a:p>
            <a:r>
              <a:rPr lang="en-US" sz="3600" dirty="0" smtClean="0">
                <a:effectLst>
                  <a:outerShdw blurRad="38100" dist="38100" dir="2700000" algn="tl">
                    <a:srgbClr val="000000">
                      <a:alpha val="43137"/>
                    </a:srgbClr>
                  </a:outerShdw>
                </a:effectLst>
              </a:rPr>
              <a:t>Deliverables</a:t>
            </a:r>
            <a:endParaRPr lang="en-US" sz="3600" dirty="0">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48" t="28597" r="41615" b="36223"/>
          <a:stretch/>
        </p:blipFill>
        <p:spPr bwMode="auto">
          <a:xfrm>
            <a:off x="727437" y="3876008"/>
            <a:ext cx="7466259" cy="2596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80" t="28537" r="41737" b="36321"/>
          <a:stretch/>
        </p:blipFill>
        <p:spPr bwMode="auto">
          <a:xfrm>
            <a:off x="727437" y="1305336"/>
            <a:ext cx="7466259" cy="2570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4289904" y="1575770"/>
            <a:ext cx="3903792" cy="461665"/>
          </a:xfrm>
          <a:prstGeom prst="rect">
            <a:avLst/>
          </a:prstGeom>
          <a:solidFill>
            <a:schemeClr val="accent3">
              <a:lumMod val="60000"/>
              <a:lumOff val="40000"/>
            </a:schemeClr>
          </a:solidFill>
        </p:spPr>
        <p:txBody>
          <a:bodyPr wrap="square">
            <a:spAutoFit/>
          </a:bodyPr>
          <a:lstStyle/>
          <a:p>
            <a:pPr>
              <a:defRPr/>
            </a:pPr>
            <a:r>
              <a:rPr lang="en-US" dirty="0">
                <a:latin typeface="Arial" charset="0"/>
                <a:cs typeface="Arial" charset="0"/>
              </a:rPr>
              <a:t> </a:t>
            </a:r>
            <a:r>
              <a:rPr lang="en-US" sz="2400" b="1" dirty="0" smtClean="0">
                <a:solidFill>
                  <a:srgbClr val="007E00"/>
                </a:solidFill>
                <a:latin typeface="Futura"/>
                <a:cs typeface="Arial" charset="0"/>
              </a:rPr>
              <a:t>Daily </a:t>
            </a:r>
            <a:r>
              <a:rPr lang="en-US" sz="2400" b="1" dirty="0">
                <a:solidFill>
                  <a:srgbClr val="007E00"/>
                </a:solidFill>
                <a:latin typeface="Futura"/>
                <a:cs typeface="Arial" charset="0"/>
              </a:rPr>
              <a:t>(5:00AM and Noon</a:t>
            </a:r>
            <a:r>
              <a:rPr lang="en-US" sz="2400" b="1" dirty="0" smtClean="0">
                <a:solidFill>
                  <a:srgbClr val="007E00"/>
                </a:solidFill>
                <a:latin typeface="Futura"/>
                <a:cs typeface="Arial" charset="0"/>
              </a:rPr>
              <a:t>)</a:t>
            </a:r>
            <a:endParaRPr lang="en-US" dirty="0">
              <a:solidFill>
                <a:schemeClr val="tx2">
                  <a:lumMod val="10000"/>
                </a:schemeClr>
              </a:solidFill>
              <a:latin typeface="Futura"/>
              <a:cs typeface="Arial" charset="0"/>
            </a:endParaRPr>
          </a:p>
        </p:txBody>
      </p:sp>
    </p:spTree>
    <p:extLst>
      <p:ext uri="{BB962C8B-B14F-4D97-AF65-F5344CB8AC3E}">
        <p14:creationId xmlns:p14="http://schemas.microsoft.com/office/powerpoint/2010/main" val="2464652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01638" y="415925"/>
            <a:ext cx="8334375" cy="762000"/>
          </a:xfrm>
        </p:spPr>
        <p:txBody>
          <a:bodyPr>
            <a:normAutofit/>
          </a:bodyPr>
          <a:lstStyle/>
          <a:p>
            <a:r>
              <a:rPr lang="en-US" sz="3600" dirty="0" smtClean="0">
                <a:effectLst>
                  <a:outerShdw blurRad="38100" dist="38100" dir="2700000" algn="tl">
                    <a:srgbClr val="000000">
                      <a:alpha val="43137"/>
                    </a:srgbClr>
                  </a:outerShdw>
                </a:effectLst>
              </a:rPr>
              <a:t>Deliverables</a:t>
            </a:r>
            <a:endParaRPr lang="en-US" sz="3600" dirty="0">
              <a:effectLst>
                <a:outerShdw blurRad="38100" dist="38100" dir="2700000" algn="tl">
                  <a:srgbClr val="000000">
                    <a:alpha val="43137"/>
                  </a:srgbClr>
                </a:outerShdw>
              </a:effectLst>
            </a:endParaRPr>
          </a:p>
        </p:txBody>
      </p:sp>
      <p:sp>
        <p:nvSpPr>
          <p:cNvPr id="6" name="Rectangle 5"/>
          <p:cNvSpPr/>
          <p:nvPr/>
        </p:nvSpPr>
        <p:spPr>
          <a:xfrm>
            <a:off x="6192791" y="4220715"/>
            <a:ext cx="1474787" cy="460375"/>
          </a:xfrm>
          <a:prstGeom prst="rect">
            <a:avLst/>
          </a:prstGeom>
          <a:solidFill>
            <a:schemeClr val="accent3">
              <a:lumMod val="60000"/>
              <a:lumOff val="40000"/>
            </a:schemeClr>
          </a:solidFill>
        </p:spPr>
        <p:txBody>
          <a:bodyPr wrap="square">
            <a:spAutoFit/>
          </a:bodyPr>
          <a:lstStyle/>
          <a:p>
            <a:pPr>
              <a:defRPr/>
            </a:pPr>
            <a:r>
              <a:rPr lang="en-US" sz="2400" b="1" dirty="0" smtClean="0">
                <a:solidFill>
                  <a:srgbClr val="007E00"/>
                </a:solidFill>
                <a:latin typeface="Futura"/>
                <a:cs typeface="Arial" charset="0"/>
              </a:rPr>
              <a:t>Monthly </a:t>
            </a:r>
            <a:endParaRPr lang="en-US" dirty="0">
              <a:solidFill>
                <a:schemeClr val="tx2">
                  <a:lumMod val="10000"/>
                </a:schemeClr>
              </a:solidFill>
              <a:latin typeface="Futura"/>
              <a:cs typeface="Arial" charset="0"/>
            </a:endParaRPr>
          </a:p>
        </p:txBody>
      </p:sp>
      <p:pic>
        <p:nvPicPr>
          <p:cNvPr id="307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val="0"/>
              </a:ext>
            </a:extLst>
          </a:blip>
          <a:srcRect l="928" t="32433" r="72684" b="16429"/>
          <a:stretch/>
        </p:blipFill>
        <p:spPr bwMode="auto">
          <a:xfrm>
            <a:off x="379562" y="1167300"/>
            <a:ext cx="4880602" cy="531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517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4" y="1573915"/>
            <a:ext cx="9137932" cy="426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315450" y="1810560"/>
            <a:ext cx="2828549" cy="402546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4812034" y="5244353"/>
            <a:ext cx="1503416" cy="83611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01638" y="415925"/>
            <a:ext cx="8334375" cy="762000"/>
          </a:xfrm>
        </p:spPr>
        <p:txBody>
          <a:bodyPr>
            <a:normAutofit/>
          </a:bodyPr>
          <a:lstStyle/>
          <a:p>
            <a:r>
              <a:rPr lang="en-US" sz="3600" dirty="0" smtClean="0">
                <a:effectLst>
                  <a:outerShdw blurRad="38100" dist="38100" dir="2700000" algn="tl">
                    <a:srgbClr val="000000">
                      <a:alpha val="43137"/>
                    </a:srgbClr>
                  </a:outerShdw>
                </a:effectLst>
              </a:rPr>
              <a:t>Connected Farm™ Dashboard</a:t>
            </a:r>
            <a:endParaRPr lang="en-US" sz="3600" dirty="0">
              <a:effectLst>
                <a:outerShdw blurRad="38100" dist="38100" dir="2700000" algn="tl">
                  <a:srgbClr val="000000">
                    <a:alpha val="43137"/>
                  </a:srgbClr>
                </a:outerShdw>
              </a:effectLst>
            </a:endParaRPr>
          </a:p>
        </p:txBody>
      </p:sp>
      <p:sp>
        <p:nvSpPr>
          <p:cNvPr id="3" name="TextBox 2"/>
          <p:cNvSpPr txBox="1"/>
          <p:nvPr/>
        </p:nvSpPr>
        <p:spPr>
          <a:xfrm>
            <a:off x="3860527" y="6080463"/>
            <a:ext cx="2222695" cy="369332"/>
          </a:xfrm>
          <a:prstGeom prst="rect">
            <a:avLst/>
          </a:prstGeom>
          <a:solidFill>
            <a:srgbClr val="FFFF00"/>
          </a:solidFill>
          <a:ln>
            <a:solidFill>
              <a:srgbClr val="000000"/>
            </a:solidFill>
          </a:ln>
        </p:spPr>
        <p:txBody>
          <a:bodyPr wrap="square" rtlCol="0">
            <a:spAutoFit/>
          </a:bodyPr>
          <a:lstStyle/>
          <a:p>
            <a:r>
              <a:rPr lang="en-US" dirty="0" smtClean="0"/>
              <a:t>RainWave Point(s)</a:t>
            </a:r>
            <a:endParaRPr lang="en-US" dirty="0"/>
          </a:p>
        </p:txBody>
      </p:sp>
    </p:spTree>
    <p:extLst>
      <p:ext uri="{BB962C8B-B14F-4D97-AF65-F5344CB8AC3E}">
        <p14:creationId xmlns:p14="http://schemas.microsoft.com/office/powerpoint/2010/main" val="197925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01638" y="415925"/>
            <a:ext cx="8334375" cy="762000"/>
          </a:xfrm>
        </p:spPr>
        <p:txBody>
          <a:bodyPr>
            <a:normAutofit/>
          </a:bodyPr>
          <a:lstStyle/>
          <a:p>
            <a:r>
              <a:rPr lang="en-US" sz="3600" dirty="0" smtClean="0">
                <a:effectLst>
                  <a:outerShdw blurRad="38100" dist="38100" dir="2700000" algn="tl">
                    <a:srgbClr val="000000">
                      <a:alpha val="43137"/>
                    </a:srgbClr>
                  </a:outerShdw>
                </a:effectLst>
              </a:rPr>
              <a:t>Connected Farm™ Dashboard</a:t>
            </a:r>
            <a:endParaRPr lang="en-US" sz="3600"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74" t="13207" r="17605" b="5044"/>
          <a:stretch/>
        </p:blipFill>
        <p:spPr bwMode="auto">
          <a:xfrm>
            <a:off x="316992" y="1621536"/>
            <a:ext cx="8452901" cy="505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701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425319" y="2027497"/>
            <a:ext cx="1718681" cy="1726057"/>
          </a:xfrm>
          <a:prstGeom prst="rect">
            <a:avLst/>
          </a:prstGeom>
        </p:spPr>
      </p:pic>
      <p:pic>
        <p:nvPicPr>
          <p:cNvPr id="8" name="Content Placeholder 4"/>
          <p:cNvPicPr>
            <a:picLocks noChangeAspect="1"/>
          </p:cNvPicPr>
          <p:nvPr/>
        </p:nvPicPr>
        <p:blipFill rotWithShape="1">
          <a:blip r:embed="rId3" cstate="screen">
            <a:alphaModFix/>
            <a:extLst>
              <a:ext uri="{28A0092B-C50C-407E-A947-70E740481C1C}">
                <a14:useLocalDpi xmlns:a14="http://schemas.microsoft.com/office/drawing/2010/main"/>
              </a:ext>
            </a:extLst>
          </a:blip>
          <a:srcRect l="7701" b="7150"/>
          <a:stretch/>
        </p:blipFill>
        <p:spPr bwMode="gray">
          <a:xfrm>
            <a:off x="4314485" y="4010004"/>
            <a:ext cx="4829515" cy="2847996"/>
          </a:xfrm>
          <a:prstGeom prst="rect">
            <a:avLst/>
          </a:prstGeom>
          <a:noFill/>
          <a:ln w="9525">
            <a:noFill/>
            <a:miter lim="800000"/>
            <a:headEnd/>
            <a:tailEnd/>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82588" y="704850"/>
            <a:ext cx="8334375" cy="762000"/>
          </a:xfrm>
        </p:spPr>
        <p:txBody>
          <a:bodyPr/>
          <a:lstStyle/>
          <a:p>
            <a:r>
              <a:rPr lang="en-US" dirty="0" smtClean="0"/>
              <a:t>Trimble UX5 UAV</a:t>
            </a:r>
            <a:endParaRPr lang="en-US" dirty="0"/>
          </a:p>
        </p:txBody>
      </p:sp>
      <p:pic>
        <p:nvPicPr>
          <p:cNvPr id="4" name="Content Placeholder 3"/>
          <p:cNvPicPr>
            <a:picLocks noGrp="1" noChangeAspect="1"/>
          </p:cNvPicPr>
          <p:nvPr>
            <p:ph idx="1"/>
          </p:nvPr>
        </p:nvPicPr>
        <p:blipFill>
          <a:blip r:embed="rId4" cstate="print">
            <a:extLst>
              <a:ext uri="{BEBA8EAE-BF5A-486C-A8C5-ECC9F3942E4B}">
                <a14:imgProps xmlns:a14="http://schemas.microsoft.com/office/drawing/2010/main">
                  <a14:imgLayer r:embed="rId5">
                    <a14:imgEffect>
                      <a14:backgroundRemoval t="2841" b="87500" l="5594" r="97203"/>
                    </a14:imgEffect>
                  </a14:imgLayer>
                </a14:imgProps>
              </a:ext>
            </a:extLst>
          </a:blip>
          <a:srcRect t="2430" b="2430"/>
          <a:stretch>
            <a:fillRect/>
          </a:stretch>
        </p:blipFill>
        <p:spPr>
          <a:xfrm rot="19666972">
            <a:off x="4483774" y="1551923"/>
            <a:ext cx="3313945" cy="1940240"/>
          </a:xfrm>
        </p:spPr>
      </p:pic>
      <p:sp>
        <p:nvSpPr>
          <p:cNvPr id="5" name="Content Placeholder 2"/>
          <p:cNvSpPr txBox="1">
            <a:spLocks/>
          </p:cNvSpPr>
          <p:nvPr/>
        </p:nvSpPr>
        <p:spPr>
          <a:xfrm>
            <a:off x="243448" y="1829789"/>
            <a:ext cx="4241262" cy="2103077"/>
          </a:xfrm>
          <a:prstGeom prst="rect">
            <a:avLst/>
          </a:prstGeom>
        </p:spPr>
        <p:txBody>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b="0" dirty="0" smtClean="0"/>
              <a:t>Agricultural Applications</a:t>
            </a:r>
          </a:p>
          <a:p>
            <a:r>
              <a:rPr lang="en-US" sz="2000" b="0" dirty="0" smtClean="0"/>
              <a:t>Crop </a:t>
            </a:r>
            <a:r>
              <a:rPr lang="en-US" sz="2000" b="0" dirty="0"/>
              <a:t>Scouting</a:t>
            </a:r>
          </a:p>
          <a:p>
            <a:r>
              <a:rPr lang="en-US" sz="2000" b="0" dirty="0" smtClean="0"/>
              <a:t>Topographic </a:t>
            </a:r>
            <a:r>
              <a:rPr lang="en-US" sz="2000" b="0" dirty="0"/>
              <a:t>map generation</a:t>
            </a:r>
          </a:p>
          <a:p>
            <a:r>
              <a:rPr lang="en-US" sz="2000" b="0" dirty="0" smtClean="0"/>
              <a:t>Boundary </a:t>
            </a:r>
            <a:r>
              <a:rPr lang="en-US" sz="2000" b="0" dirty="0"/>
              <a:t>surveys</a:t>
            </a:r>
          </a:p>
          <a:p>
            <a:r>
              <a:rPr lang="en-US" sz="2000" b="0" dirty="0"/>
              <a:t>Resource monitoring</a:t>
            </a:r>
          </a:p>
          <a:p>
            <a:r>
              <a:rPr lang="en-US" sz="2000" b="0" dirty="0"/>
              <a:t>Site planning</a:t>
            </a:r>
          </a:p>
        </p:txBody>
      </p:sp>
      <p:sp>
        <p:nvSpPr>
          <p:cNvPr id="7" name="Content Placeholder 2"/>
          <p:cNvSpPr txBox="1">
            <a:spLocks/>
          </p:cNvSpPr>
          <p:nvPr/>
        </p:nvSpPr>
        <p:spPr>
          <a:xfrm>
            <a:off x="281548" y="4350332"/>
            <a:ext cx="4216752" cy="2221918"/>
          </a:xfrm>
          <a:prstGeom prst="rect">
            <a:avLst/>
          </a:prstGeom>
        </p:spPr>
        <p:txBody>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b="0" dirty="0" smtClean="0"/>
              <a:t>The Trimble Solution</a:t>
            </a:r>
          </a:p>
          <a:p>
            <a:r>
              <a:rPr lang="en-US" sz="2000" b="0" dirty="0" smtClean="0"/>
              <a:t>Mission </a:t>
            </a:r>
            <a:r>
              <a:rPr lang="en-US" sz="2000" b="0" dirty="0"/>
              <a:t>&amp; flight planning</a:t>
            </a:r>
          </a:p>
          <a:p>
            <a:r>
              <a:rPr lang="en-US" sz="2000" b="0" dirty="0" smtClean="0"/>
              <a:t>Image </a:t>
            </a:r>
            <a:r>
              <a:rPr lang="en-US" sz="2000" b="0" dirty="0"/>
              <a:t>acquisition &amp; flight monitoring</a:t>
            </a:r>
          </a:p>
          <a:p>
            <a:r>
              <a:rPr lang="en-US" sz="2000" b="0" dirty="0" smtClean="0"/>
              <a:t>Image </a:t>
            </a:r>
            <a:r>
              <a:rPr lang="en-US" sz="2000" b="0" dirty="0"/>
              <a:t>processing &amp; creating </a:t>
            </a:r>
            <a:r>
              <a:rPr lang="en-US" sz="2000" b="0" dirty="0" smtClean="0"/>
              <a:t>deliverables</a:t>
            </a:r>
            <a:endParaRPr lang="en-US" sz="2000" b="0" dirty="0"/>
          </a:p>
        </p:txBody>
      </p:sp>
      <p:grpSp>
        <p:nvGrpSpPr>
          <p:cNvPr id="9" name="Group 8"/>
          <p:cNvGrpSpPr/>
          <p:nvPr/>
        </p:nvGrpSpPr>
        <p:grpSpPr>
          <a:xfrm>
            <a:off x="5170717" y="2296525"/>
            <a:ext cx="1335509" cy="1544408"/>
            <a:chOff x="4299155" y="381868"/>
            <a:chExt cx="4752086" cy="5495404"/>
          </a:xfrm>
        </p:grpSpPr>
        <p:pic>
          <p:nvPicPr>
            <p:cNvPr id="10" name="Picture 9"/>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000" l="10000" r="90000">
                          <a14:foregroundMark x1="50704" y1="22699" x2="50704" y2="22699"/>
                          <a14:foregroundMark x1="50704" y1="46489" x2="50704" y2="46489"/>
                          <a14:backgroundMark x1="51522" y1="80641" x2="51522" y2="80641"/>
                          <a14:backgroundMark x1="51249" y1="82277" x2="51249" y2="82277"/>
                        </a14:backgroundRemoval>
                      </a14:imgEffect>
                    </a14:imgLayer>
                  </a14:imgProps>
                </a:ext>
                <a:ext uri="{28A0092B-C50C-407E-A947-70E740481C1C}">
                  <a14:useLocalDpi xmlns:a14="http://schemas.microsoft.com/office/drawing/2010/main"/>
                </a:ext>
              </a:extLst>
            </a:blip>
            <a:srcRect l="41791" t="10030" r="38345" b="15178"/>
            <a:stretch/>
          </p:blipFill>
          <p:spPr>
            <a:xfrm>
              <a:off x="5859636" y="381868"/>
              <a:ext cx="1816391" cy="4559300"/>
            </a:xfrm>
            <a:prstGeom prst="rect">
              <a:avLst/>
            </a:prstGeom>
          </p:spPr>
        </p:pic>
        <p:pic>
          <p:nvPicPr>
            <p:cNvPr id="11" name="Picture 2" descr="http://trl.trimble.com/docushare/dsweb/Get/Document-507343/smallTablet%20studio%20front%20125.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99155" y="2628033"/>
              <a:ext cx="4752086" cy="32492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l="1072" t="4741" r="1013" b="1828"/>
            <a:stretch/>
          </p:blipFill>
          <p:spPr>
            <a:xfrm>
              <a:off x="5180723" y="3439887"/>
              <a:ext cx="2955094" cy="1728191"/>
            </a:xfrm>
            <a:prstGeom prst="rect">
              <a:avLst/>
            </a:prstGeom>
          </p:spPr>
        </p:pic>
      </p:gr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7718" y="4033799"/>
            <a:ext cx="4816282" cy="2824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395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4643870"/>
            <a:ext cx="9144000" cy="981075"/>
          </a:xfrm>
        </p:spPr>
        <p:txBody>
          <a:bodyPr>
            <a:normAutofit fontScale="90000"/>
          </a:bodyPr>
          <a:lstStyle/>
          <a:p>
            <a:r>
              <a:rPr lang="en-NZ" sz="2700" dirty="0" err="1" smtClean="0">
                <a:effectLst>
                  <a:outerShdw blurRad="38100" dist="38100" dir="2700000" algn="tl">
                    <a:srgbClr val="000000">
                      <a:alpha val="43137"/>
                    </a:srgbClr>
                  </a:outerShdw>
                </a:effectLst>
              </a:rPr>
              <a:t>PurePixel</a:t>
            </a:r>
            <a:r>
              <a:rPr lang="en-NZ" sz="2700" dirty="0" smtClean="0">
                <a:effectLst>
                  <a:outerShdw blurRad="38100" dist="38100" dir="2700000" algn="tl">
                    <a:srgbClr val="000000">
                      <a:alpha val="43137"/>
                    </a:srgbClr>
                  </a:outerShdw>
                </a:effectLst>
              </a:rPr>
              <a:t/>
            </a:r>
            <a:br>
              <a:rPr lang="en-NZ" sz="2700" dirty="0" smtClean="0">
                <a:effectLst>
                  <a:outerShdw blurRad="38100" dist="38100" dir="2700000" algn="tl">
                    <a:srgbClr val="000000">
                      <a:alpha val="43137"/>
                    </a:srgbClr>
                  </a:outerShdw>
                </a:effectLst>
              </a:rPr>
            </a:br>
            <a:r>
              <a:rPr lang="en-NZ" sz="2700" dirty="0" smtClean="0">
                <a:effectLst>
                  <a:outerShdw blurRad="38100" dist="38100" dir="2700000" algn="tl">
                    <a:srgbClr val="000000">
                      <a:alpha val="43137"/>
                    </a:srgbClr>
                  </a:outerShdw>
                </a:effectLst>
              </a:rPr>
              <a:t/>
            </a:r>
            <a:br>
              <a:rPr lang="en-NZ" sz="2700" dirty="0" smtClean="0">
                <a:effectLst>
                  <a:outerShdw blurRad="38100" dist="38100" dir="2700000" algn="tl">
                    <a:srgbClr val="000000">
                      <a:alpha val="43137"/>
                    </a:srgbClr>
                  </a:outerShdw>
                </a:effectLst>
              </a:rPr>
            </a:br>
            <a:endParaRPr lang="en-NZ" sz="220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37437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PurePixel</a:t>
            </a:r>
          </a:p>
          <a:p>
            <a:pPr lvl="1"/>
            <a:r>
              <a:rPr lang="en-US" dirty="0" smtClean="0"/>
              <a:t>Innovative strategy for processing multispectral imagery</a:t>
            </a:r>
          </a:p>
          <a:p>
            <a:pPr lvl="1"/>
            <a:r>
              <a:rPr lang="en-US" dirty="0" smtClean="0"/>
              <a:t>Input from satellites, fixed wing aircraft, and UAVs</a:t>
            </a:r>
          </a:p>
          <a:p>
            <a:r>
              <a:rPr lang="en-US" dirty="0" smtClean="0"/>
              <a:t>Precision </a:t>
            </a:r>
            <a:r>
              <a:rPr lang="en-US" dirty="0"/>
              <a:t>Vegetation Vigor </a:t>
            </a:r>
            <a:r>
              <a:rPr lang="en-US" dirty="0" smtClean="0"/>
              <a:t>Index (pVVI)</a:t>
            </a:r>
          </a:p>
          <a:p>
            <a:pPr lvl="1"/>
            <a:r>
              <a:rPr lang="en-US" dirty="0" smtClean="0"/>
              <a:t>Advanced vegetation index for precise crop health assessment</a:t>
            </a:r>
          </a:p>
          <a:p>
            <a:pPr lvl="1"/>
            <a:r>
              <a:rPr lang="en-US" dirty="0" smtClean="0"/>
              <a:t>Major differentiators - noise-filtered, calibrated</a:t>
            </a:r>
          </a:p>
          <a:p>
            <a:pPr lvl="1"/>
            <a:r>
              <a:rPr lang="en-US" dirty="0" smtClean="0"/>
              <a:t>Enables analytics</a:t>
            </a:r>
          </a:p>
        </p:txBody>
      </p:sp>
    </p:spTree>
    <p:extLst>
      <p:ext uri="{BB962C8B-B14F-4D97-AF65-F5344CB8AC3E}">
        <p14:creationId xmlns:p14="http://schemas.microsoft.com/office/powerpoint/2010/main" val="65442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What is Precision </a:t>
            </a:r>
            <a:r>
              <a:rPr lang="en-US" dirty="0"/>
              <a:t>A</a:t>
            </a:r>
            <a:r>
              <a:rPr lang="en-US" dirty="0" smtClean="0"/>
              <a:t>griculture?</a:t>
            </a:r>
            <a:endParaRPr lang="en-US" dirty="0"/>
          </a:p>
        </p:txBody>
      </p:sp>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842" y="2994025"/>
            <a:ext cx="3313112"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3"/>
          <p:cNvSpPr>
            <a:spLocks noChangeArrowheads="1"/>
          </p:cNvSpPr>
          <p:nvPr/>
        </p:nvSpPr>
        <p:spPr bwMode="auto">
          <a:xfrm>
            <a:off x="1427292" y="6134100"/>
            <a:ext cx="73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dirty="0">
                <a:solidFill>
                  <a:srgbClr val="00478E"/>
                </a:solidFill>
                <a:latin typeface="Calibri" charset="0"/>
                <a:cs typeface="Arial" charset="0"/>
              </a:rPr>
              <a:t>M</a:t>
            </a:r>
            <a:r>
              <a:rPr lang="en-US" dirty="0">
                <a:solidFill>
                  <a:srgbClr val="00478E"/>
                </a:solidFill>
                <a:latin typeface="Calibri" charset="0"/>
                <a:cs typeface="Arial" charset="0"/>
              </a:rPr>
              <a:t>iles</a:t>
            </a:r>
            <a:endParaRPr lang="en-NZ" dirty="0">
              <a:solidFill>
                <a:srgbClr val="00478E"/>
              </a:solidFill>
              <a:latin typeface="Calibri" charset="0"/>
              <a:cs typeface="Arial" charset="0"/>
            </a:endParaRPr>
          </a:p>
        </p:txBody>
      </p:sp>
      <p:sp>
        <p:nvSpPr>
          <p:cNvPr id="9" name="Rectangle 4"/>
          <p:cNvSpPr>
            <a:spLocks noChangeArrowheads="1"/>
          </p:cNvSpPr>
          <p:nvPr/>
        </p:nvSpPr>
        <p:spPr bwMode="auto">
          <a:xfrm>
            <a:off x="4686429" y="5767388"/>
            <a:ext cx="730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dirty="0">
                <a:solidFill>
                  <a:srgbClr val="00478E"/>
                </a:solidFill>
                <a:latin typeface="Calibri" charset="0"/>
                <a:cs typeface="Arial" charset="0"/>
              </a:rPr>
              <a:t>Feet</a:t>
            </a:r>
            <a:endParaRPr lang="en-NZ" dirty="0">
              <a:solidFill>
                <a:srgbClr val="00478E"/>
              </a:solidFill>
              <a:latin typeface="Calibri" charset="0"/>
              <a:cs typeface="Arial" charset="0"/>
            </a:endParaRPr>
          </a:p>
        </p:txBody>
      </p:sp>
      <p:sp>
        <p:nvSpPr>
          <p:cNvPr id="10" name="Rectangle 5"/>
          <p:cNvSpPr>
            <a:spLocks noChangeArrowheads="1"/>
          </p:cNvSpPr>
          <p:nvPr/>
        </p:nvSpPr>
        <p:spPr bwMode="auto">
          <a:xfrm>
            <a:off x="7243892" y="5448300"/>
            <a:ext cx="909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en-US" dirty="0">
                <a:solidFill>
                  <a:srgbClr val="00478E"/>
                </a:solidFill>
                <a:latin typeface="Calibri" charset="0"/>
                <a:cs typeface="Arial" charset="0"/>
              </a:rPr>
              <a:t>Inches</a:t>
            </a:r>
            <a:endParaRPr lang="en-NZ" dirty="0">
              <a:solidFill>
                <a:srgbClr val="00478E"/>
              </a:solidFill>
              <a:latin typeface="Calibri" charset="0"/>
              <a:cs typeface="Arial" charset="0"/>
            </a:endParaRPr>
          </a:p>
        </p:txBody>
      </p:sp>
      <p:sp>
        <p:nvSpPr>
          <p:cNvPr id="11" name="Flowchart: Or 6"/>
          <p:cNvSpPr/>
          <p:nvPr/>
        </p:nvSpPr>
        <p:spPr>
          <a:xfrm>
            <a:off x="1943229" y="4367213"/>
            <a:ext cx="360363" cy="360362"/>
          </a:xfrm>
          <a:prstGeom prst="flowChar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NZ">
              <a:solidFill>
                <a:srgbClr val="FFFFFF"/>
              </a:solidFill>
            </a:endParaRPr>
          </a:p>
        </p:txBody>
      </p:sp>
      <p:sp>
        <p:nvSpPr>
          <p:cNvPr id="12" name="Trapezoid 11"/>
          <p:cNvSpPr/>
          <p:nvPr/>
        </p:nvSpPr>
        <p:spPr>
          <a:xfrm rot="16200000">
            <a:off x="2432179" y="3235326"/>
            <a:ext cx="2016125" cy="2635250"/>
          </a:xfrm>
          <a:prstGeom prst="trapezoid">
            <a:avLst>
              <a:gd name="adj" fmla="val 41669"/>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NZ">
              <a:solidFill>
                <a:srgbClr val="FFFFFF"/>
              </a:solidFill>
            </a:endParaRPr>
          </a:p>
        </p:txBody>
      </p:sp>
      <p:pic>
        <p:nvPicPr>
          <p:cNvPr id="13" name="Picture 12"/>
          <p:cNvPicPr>
            <a:picLocks noGrp="1" noChangeAspect="1" noChangeArrowheads="1"/>
          </p:cNvPicPr>
          <p:nvPr/>
        </p:nvPicPr>
        <p:blipFill rotWithShape="1">
          <a:blip r:embed="rId3" cstate="print">
            <a:extLst>
              <a:ext uri="{28A0092B-C50C-407E-A947-70E740481C1C}">
                <a14:useLocalDpi xmlns:a14="http://schemas.microsoft.com/office/drawing/2010/main" val="0"/>
              </a:ext>
            </a:extLst>
          </a:blip>
          <a:srcRect l="21413" t="5070" r="1275" b="3097"/>
          <a:stretch/>
        </p:blipFill>
        <p:spPr bwMode="auto">
          <a:xfrm>
            <a:off x="4013040" y="3500200"/>
            <a:ext cx="2084823" cy="208952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Or 9"/>
          <p:cNvSpPr/>
          <p:nvPr/>
        </p:nvSpPr>
        <p:spPr>
          <a:xfrm>
            <a:off x="5416679" y="4375150"/>
            <a:ext cx="360363" cy="360363"/>
          </a:xfrm>
          <a:prstGeom prst="flowChartOr">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NZ">
              <a:solidFill>
                <a:srgbClr val="FFFFFF"/>
              </a:solidFill>
            </a:endParaRPr>
          </a:p>
        </p:txBody>
      </p:sp>
      <p:sp>
        <p:nvSpPr>
          <p:cNvPr id="15" name="Trapezoid 14"/>
          <p:cNvSpPr/>
          <p:nvPr/>
        </p:nvSpPr>
        <p:spPr>
          <a:xfrm rot="16200000">
            <a:off x="6004054" y="3502026"/>
            <a:ext cx="1285875" cy="2101850"/>
          </a:xfrm>
          <a:prstGeom prst="trapezoid">
            <a:avLst>
              <a:gd name="adj" fmla="val 37360"/>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NZ">
              <a:solidFill>
                <a:srgbClr val="FFFFFF"/>
              </a:solidFill>
            </a:endParaRPr>
          </a:p>
        </p:txBody>
      </p:sp>
      <p:pic>
        <p:nvPicPr>
          <p:cNvPr id="16"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08" r="17590"/>
          <a:stretch/>
        </p:blipFill>
        <p:spPr bwMode="auto">
          <a:xfrm>
            <a:off x="7065646" y="3909605"/>
            <a:ext cx="1265382" cy="128601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ontent Placeholder 2"/>
          <p:cNvSpPr txBox="1">
            <a:spLocks/>
          </p:cNvSpPr>
          <p:nvPr/>
        </p:nvSpPr>
        <p:spPr>
          <a:xfrm>
            <a:off x="654179" y="1430338"/>
            <a:ext cx="7929563" cy="493712"/>
          </a:xfrm>
          <a:prstGeom prst="rect">
            <a:avLst/>
          </a:prstGeom>
        </p:spPr>
        <p:txBody>
          <a:bodyPr/>
          <a:lstStyle/>
          <a:p>
            <a:pPr marL="342900" indent="-342900" fontAlgn="base">
              <a:spcBef>
                <a:spcPct val="10000"/>
              </a:spcBef>
              <a:spcAft>
                <a:spcPct val="0"/>
              </a:spcAft>
              <a:defRPr/>
            </a:pPr>
            <a:r>
              <a:rPr lang="en-US" sz="2800" kern="0" dirty="0">
                <a:solidFill>
                  <a:srgbClr val="005596"/>
                </a:solidFill>
                <a:cs typeface="Arial" charset="0"/>
              </a:rPr>
              <a:t>The big picture in detail…</a:t>
            </a:r>
            <a:endParaRPr lang="en-US" sz="2800" kern="0" dirty="0">
              <a:solidFill>
                <a:srgbClr val="005596"/>
              </a:solidFill>
              <a:cs typeface="Arial" charset="0"/>
            </a:endParaRPr>
          </a:p>
        </p:txBody>
      </p:sp>
      <p:grpSp>
        <p:nvGrpSpPr>
          <p:cNvPr id="31" name="Group 30"/>
          <p:cNvGrpSpPr/>
          <p:nvPr/>
        </p:nvGrpSpPr>
        <p:grpSpPr>
          <a:xfrm>
            <a:off x="2802603" y="2800056"/>
            <a:ext cx="3607486" cy="574307"/>
            <a:chOff x="5394099" y="2684608"/>
            <a:chExt cx="3607486" cy="574307"/>
          </a:xfrm>
        </p:grpSpPr>
        <p:sp>
          <p:nvSpPr>
            <p:cNvPr id="20" name="TextBox 37"/>
            <p:cNvSpPr txBox="1">
              <a:spLocks noChangeArrowheads="1"/>
            </p:cNvSpPr>
            <p:nvPr/>
          </p:nvSpPr>
          <p:spPr bwMode="auto">
            <a:xfrm>
              <a:off x="6590413" y="2770362"/>
              <a:ext cx="2411172" cy="36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fontAlgn="base" hangingPunct="1">
                <a:spcBef>
                  <a:spcPct val="0"/>
                </a:spcBef>
                <a:spcAft>
                  <a:spcPct val="0"/>
                </a:spcAft>
              </a:pPr>
              <a:r>
                <a:rPr lang="en-US" sz="1800" b="0" dirty="0" smtClean="0">
                  <a:solidFill>
                    <a:srgbClr val="00478E"/>
                  </a:solidFill>
                  <a:latin typeface="Calibri" charset="0"/>
                  <a:ea typeface="MS PGothic" charset="0"/>
                  <a:cs typeface="MS PGothic" charset="0"/>
                </a:rPr>
                <a:t>Aerial imagery</a:t>
              </a:r>
              <a:endParaRPr lang="en-US" sz="1800" b="0" dirty="0">
                <a:solidFill>
                  <a:srgbClr val="00478E"/>
                </a:solidFill>
                <a:latin typeface="Calibri" charset="0"/>
                <a:ea typeface="MS PGothic" charset="0"/>
                <a:cs typeface="MS PGothic" charset="0"/>
              </a:endParaRPr>
            </a:p>
          </p:txBody>
        </p:sp>
        <p:pic>
          <p:nvPicPr>
            <p:cNvPr id="27" name="Picture 1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94099" y="2684608"/>
              <a:ext cx="1092157" cy="57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grpSp>
        <p:nvGrpSpPr>
          <p:cNvPr id="32" name="Group 31"/>
          <p:cNvGrpSpPr/>
          <p:nvPr/>
        </p:nvGrpSpPr>
        <p:grpSpPr>
          <a:xfrm>
            <a:off x="811203" y="2106157"/>
            <a:ext cx="3262425" cy="593725"/>
            <a:chOff x="1350029" y="1977880"/>
            <a:chExt cx="3262425" cy="593725"/>
          </a:xfrm>
        </p:grpSpPr>
        <p:sp>
          <p:nvSpPr>
            <p:cNvPr id="23" name="TextBox 37"/>
            <p:cNvSpPr txBox="1">
              <a:spLocks noChangeArrowheads="1"/>
            </p:cNvSpPr>
            <p:nvPr/>
          </p:nvSpPr>
          <p:spPr bwMode="auto">
            <a:xfrm>
              <a:off x="2201282" y="2165929"/>
              <a:ext cx="2411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fontAlgn="base" hangingPunct="1">
                <a:spcBef>
                  <a:spcPct val="0"/>
                </a:spcBef>
                <a:spcAft>
                  <a:spcPct val="0"/>
                </a:spcAft>
              </a:pPr>
              <a:r>
                <a:rPr lang="en-US" sz="1800" b="0" dirty="0" smtClean="0">
                  <a:solidFill>
                    <a:srgbClr val="00478E"/>
                  </a:solidFill>
                  <a:latin typeface="Calibri" charset="0"/>
                  <a:ea typeface="MS PGothic" charset="0"/>
                  <a:cs typeface="MS PGothic" charset="0"/>
                </a:rPr>
                <a:t>Intelligent equipment</a:t>
              </a:r>
              <a:endParaRPr lang="en-US" sz="1800" b="0" dirty="0">
                <a:solidFill>
                  <a:srgbClr val="00478E"/>
                </a:solidFill>
                <a:latin typeface="Calibri" charset="0"/>
                <a:ea typeface="MS PGothic" charset="0"/>
                <a:cs typeface="MS PGothic" charset="0"/>
              </a:endParaRPr>
            </a:p>
          </p:txBody>
        </p:sp>
        <p:pic>
          <p:nvPicPr>
            <p:cNvPr id="28" name="Picture 27"/>
            <p:cNvPicPr>
              <a:picLocks noChangeAspect="1" noChangeArrowheads="1"/>
            </p:cNvPicPr>
            <p:nvPr/>
          </p:nvPicPr>
          <p:blipFill>
            <a:blip r:embed="rId6" cstate="print"/>
            <a:srcRect/>
            <a:stretch>
              <a:fillRect/>
            </a:stretch>
          </p:blipFill>
          <p:spPr bwMode="auto">
            <a:xfrm>
              <a:off x="1350029" y="1977880"/>
              <a:ext cx="852625" cy="593725"/>
            </a:xfrm>
            <a:prstGeom prst="rect">
              <a:avLst/>
            </a:prstGeom>
            <a:noFill/>
            <a:ln w="9525">
              <a:noFill/>
              <a:miter lim="800000"/>
              <a:headEnd/>
              <a:tailEnd/>
            </a:ln>
          </p:spPr>
        </p:pic>
      </p:grpSp>
      <p:grpSp>
        <p:nvGrpSpPr>
          <p:cNvPr id="30" name="Group 29"/>
          <p:cNvGrpSpPr/>
          <p:nvPr/>
        </p:nvGrpSpPr>
        <p:grpSpPr>
          <a:xfrm>
            <a:off x="6093862" y="2539000"/>
            <a:ext cx="2904623" cy="1294159"/>
            <a:chOff x="2835250" y="2577483"/>
            <a:chExt cx="2904623" cy="1294159"/>
          </a:xfrm>
        </p:grpSpPr>
        <p:sp>
          <p:nvSpPr>
            <p:cNvPr id="26" name="TextBox 37"/>
            <p:cNvSpPr txBox="1">
              <a:spLocks noChangeArrowheads="1"/>
            </p:cNvSpPr>
            <p:nvPr/>
          </p:nvSpPr>
          <p:spPr bwMode="auto">
            <a:xfrm>
              <a:off x="3328701" y="2972540"/>
              <a:ext cx="24111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fontAlgn="base" hangingPunct="1">
                <a:spcBef>
                  <a:spcPct val="0"/>
                </a:spcBef>
                <a:spcAft>
                  <a:spcPct val="0"/>
                </a:spcAft>
              </a:pPr>
              <a:r>
                <a:rPr lang="en-US" sz="1800" b="0" dirty="0" smtClean="0">
                  <a:solidFill>
                    <a:srgbClr val="00478E"/>
                  </a:solidFill>
                  <a:latin typeface="Calibri" charset="0"/>
                  <a:ea typeface="MS PGothic" charset="0"/>
                  <a:cs typeface="MS PGothic" charset="0"/>
                </a:rPr>
                <a:t>Managing resources</a:t>
              </a:r>
              <a:endParaRPr lang="en-US" sz="1800" b="0" dirty="0">
                <a:solidFill>
                  <a:srgbClr val="00478E"/>
                </a:solidFill>
                <a:latin typeface="Calibri" charset="0"/>
                <a:ea typeface="MS PGothic" charset="0"/>
                <a:cs typeface="MS PGothic" charset="0"/>
              </a:endParaRPr>
            </a:p>
          </p:txBody>
        </p:sp>
        <p:pic>
          <p:nvPicPr>
            <p:cNvPr id="29" name="Picture 2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35250" y="2577483"/>
              <a:ext cx="379815" cy="129415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a:grpSpLocks/>
          </p:cNvGrpSpPr>
          <p:nvPr/>
        </p:nvGrpSpPr>
        <p:grpSpPr bwMode="auto">
          <a:xfrm>
            <a:off x="5582410" y="1575099"/>
            <a:ext cx="2920387" cy="620201"/>
            <a:chOff x="6039520" y="116632"/>
            <a:chExt cx="2919758" cy="620713"/>
          </a:xfrm>
        </p:grpSpPr>
        <p:pic>
          <p:nvPicPr>
            <p:cNvPr id="5" name="Picture 34" descr="MC900434857.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039520" y="116632"/>
              <a:ext cx="6207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7"/>
            <p:cNvSpPr txBox="1">
              <a:spLocks noChangeArrowheads="1"/>
            </p:cNvSpPr>
            <p:nvPr/>
          </p:nvSpPr>
          <p:spPr bwMode="auto">
            <a:xfrm>
              <a:off x="6548625" y="325870"/>
              <a:ext cx="2410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fontAlgn="base" hangingPunct="1">
                <a:spcBef>
                  <a:spcPct val="0"/>
                </a:spcBef>
                <a:spcAft>
                  <a:spcPct val="0"/>
                </a:spcAft>
              </a:pPr>
              <a:r>
                <a:rPr lang="en-US" sz="1800" b="0" dirty="0" smtClean="0">
                  <a:solidFill>
                    <a:srgbClr val="00478E"/>
                  </a:solidFill>
                  <a:latin typeface="Calibri" charset="0"/>
                  <a:ea typeface="MS PGothic" charset="0"/>
                  <a:cs typeface="MS PGothic" charset="0"/>
                </a:rPr>
                <a:t>Global positioning</a:t>
              </a:r>
              <a:endParaRPr lang="en-US" sz="1800" b="0" dirty="0">
                <a:solidFill>
                  <a:srgbClr val="00478E"/>
                </a:solidFill>
                <a:latin typeface="Calibri" charset="0"/>
                <a:ea typeface="MS PGothic" charset="0"/>
                <a:cs typeface="MS PGothic" charset="0"/>
              </a:endParaRPr>
            </a:p>
          </p:txBody>
        </p:sp>
      </p:grpSp>
    </p:spTree>
    <p:extLst>
      <p:ext uri="{BB962C8B-B14F-4D97-AF65-F5344CB8AC3E}">
        <p14:creationId xmlns:p14="http://schemas.microsoft.com/office/powerpoint/2010/main" val="1170404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Standard vegetation indices are influenced by factors that mask the true vegetation signature</a:t>
            </a:r>
          </a:p>
          <a:p>
            <a:pPr lvl="1"/>
            <a:r>
              <a:rPr lang="en-US" dirty="0" smtClean="0"/>
              <a:t>Soil moisture → greater moisture elevates index</a:t>
            </a:r>
          </a:p>
          <a:p>
            <a:pPr lvl="1"/>
            <a:r>
              <a:rPr lang="en-US" dirty="0" smtClean="0"/>
              <a:t>Soil color</a:t>
            </a:r>
            <a:r>
              <a:rPr lang="en-US" dirty="0"/>
              <a:t> → </a:t>
            </a:r>
            <a:r>
              <a:rPr lang="en-US" dirty="0" smtClean="0"/>
              <a:t>darker colors </a:t>
            </a:r>
            <a:r>
              <a:rPr lang="en-US" dirty="0"/>
              <a:t>elevate index</a:t>
            </a:r>
            <a:endParaRPr lang="en-US" dirty="0" smtClean="0"/>
          </a:p>
          <a:p>
            <a:pPr lvl="1"/>
            <a:r>
              <a:rPr lang="en-US" dirty="0" smtClean="0"/>
              <a:t>Soil organic matter </a:t>
            </a:r>
            <a:r>
              <a:rPr lang="en-US" dirty="0"/>
              <a:t>→ higher </a:t>
            </a:r>
            <a:r>
              <a:rPr lang="en-US" dirty="0" smtClean="0"/>
              <a:t>levels elevate index</a:t>
            </a:r>
          </a:p>
          <a:p>
            <a:pPr lvl="1"/>
            <a:r>
              <a:rPr lang="en-US" dirty="0" smtClean="0"/>
              <a:t>Shadows → presence elevates </a:t>
            </a:r>
            <a:r>
              <a:rPr lang="en-US" dirty="0"/>
              <a:t>index</a:t>
            </a:r>
          </a:p>
          <a:p>
            <a:pPr lvl="1"/>
            <a:endParaRPr lang="en-US" dirty="0"/>
          </a:p>
        </p:txBody>
      </p:sp>
      <p:sp>
        <p:nvSpPr>
          <p:cNvPr id="3" name="Title 2"/>
          <p:cNvSpPr>
            <a:spLocks noGrp="1"/>
          </p:cNvSpPr>
          <p:nvPr>
            <p:ph type="title"/>
          </p:nvPr>
        </p:nvSpPr>
        <p:spPr/>
        <p:txBody>
          <a:bodyPr/>
          <a:lstStyle/>
          <a:p>
            <a:r>
              <a:rPr lang="en-US" dirty="0" smtClean="0"/>
              <a:t>pVVI Difference – Noise Filtering</a:t>
            </a:r>
            <a:endParaRPr lang="en-US" dirty="0"/>
          </a:p>
        </p:txBody>
      </p:sp>
    </p:spTree>
    <p:extLst>
      <p:ext uri="{BB962C8B-B14F-4D97-AF65-F5344CB8AC3E}">
        <p14:creationId xmlns:p14="http://schemas.microsoft.com/office/powerpoint/2010/main" val="547700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Example: irrigation patterns in standard vegetation index</a:t>
            </a:r>
            <a:endParaRPr lang="en-US" dirty="0"/>
          </a:p>
        </p:txBody>
      </p:sp>
      <p:sp>
        <p:nvSpPr>
          <p:cNvPr id="3" name="Title 2"/>
          <p:cNvSpPr>
            <a:spLocks noGrp="1"/>
          </p:cNvSpPr>
          <p:nvPr>
            <p:ph type="title"/>
          </p:nvPr>
        </p:nvSpPr>
        <p:spPr/>
        <p:txBody>
          <a:bodyPr/>
          <a:lstStyle/>
          <a:p>
            <a:r>
              <a:rPr lang="en-US" dirty="0" smtClean="0"/>
              <a:t>pVVI Difference – Noise Filtering</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41119" y="2631999"/>
            <a:ext cx="3628351" cy="232709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47840" y="2645245"/>
            <a:ext cx="3549120" cy="2327093"/>
          </a:xfrm>
          <a:prstGeom prst="rect">
            <a:avLst/>
          </a:prstGeom>
        </p:spPr>
      </p:pic>
      <p:sp>
        <p:nvSpPr>
          <p:cNvPr id="8" name="TextBox 7"/>
          <p:cNvSpPr txBox="1"/>
          <p:nvPr/>
        </p:nvSpPr>
        <p:spPr>
          <a:xfrm>
            <a:off x="5191760" y="4972338"/>
            <a:ext cx="3505200" cy="369332"/>
          </a:xfrm>
          <a:prstGeom prst="rect">
            <a:avLst/>
          </a:prstGeom>
          <a:noFill/>
        </p:spPr>
        <p:txBody>
          <a:bodyPr wrap="square" rtlCol="0">
            <a:spAutoFit/>
          </a:bodyPr>
          <a:lstStyle/>
          <a:p>
            <a:pPr algn="ctr"/>
            <a:r>
              <a:rPr lang="en-US" b="1" dirty="0" smtClean="0"/>
              <a:t>Standard  vegetation index</a:t>
            </a:r>
            <a:endParaRPr lang="en-US" b="1" dirty="0"/>
          </a:p>
        </p:txBody>
      </p:sp>
      <p:sp>
        <p:nvSpPr>
          <p:cNvPr id="9" name="TextBox 8"/>
          <p:cNvSpPr txBox="1"/>
          <p:nvPr/>
        </p:nvSpPr>
        <p:spPr>
          <a:xfrm>
            <a:off x="1341119" y="4941750"/>
            <a:ext cx="3628351" cy="369332"/>
          </a:xfrm>
          <a:prstGeom prst="rect">
            <a:avLst/>
          </a:prstGeom>
          <a:noFill/>
        </p:spPr>
        <p:txBody>
          <a:bodyPr wrap="square" rtlCol="0">
            <a:spAutoFit/>
          </a:bodyPr>
          <a:lstStyle/>
          <a:p>
            <a:pPr algn="ctr"/>
            <a:r>
              <a:rPr lang="en-US" b="1" dirty="0" smtClean="0"/>
              <a:t>Natural color</a:t>
            </a:r>
            <a:endParaRPr lang="en-US" b="1" dirty="0"/>
          </a:p>
        </p:txBody>
      </p:sp>
      <p:sp>
        <p:nvSpPr>
          <p:cNvPr id="10" name="TextBox 9"/>
          <p:cNvSpPr txBox="1"/>
          <p:nvPr/>
        </p:nvSpPr>
        <p:spPr>
          <a:xfrm>
            <a:off x="1239520" y="5815618"/>
            <a:ext cx="7904480" cy="707886"/>
          </a:xfrm>
          <a:prstGeom prst="rect">
            <a:avLst/>
          </a:prstGeom>
          <a:noFill/>
        </p:spPr>
        <p:txBody>
          <a:bodyPr wrap="square" rtlCol="0">
            <a:spAutoFit/>
          </a:bodyPr>
          <a:lstStyle/>
          <a:p>
            <a:r>
              <a:rPr lang="en-US" sz="2000" b="1" dirty="0" smtClean="0"/>
              <a:t>PurePixel filters the noise from background variability to provide an accurate account of the canopy signature</a:t>
            </a:r>
            <a:endParaRPr lang="en-US" sz="2000" b="1" dirty="0"/>
          </a:p>
        </p:txBody>
      </p:sp>
      <p:sp>
        <p:nvSpPr>
          <p:cNvPr id="13" name="TextBox 12"/>
          <p:cNvSpPr txBox="1"/>
          <p:nvPr/>
        </p:nvSpPr>
        <p:spPr>
          <a:xfrm>
            <a:off x="447040" y="2848898"/>
            <a:ext cx="762000" cy="307777"/>
          </a:xfrm>
          <a:prstGeom prst="rect">
            <a:avLst/>
          </a:prstGeom>
          <a:noFill/>
        </p:spPr>
        <p:txBody>
          <a:bodyPr wrap="square" rtlCol="0">
            <a:spAutoFit/>
          </a:bodyPr>
          <a:lstStyle/>
          <a:p>
            <a:pPr algn="ctr"/>
            <a:r>
              <a:rPr lang="en-US" sz="1400" b="1" dirty="0" smtClean="0">
                <a:solidFill>
                  <a:schemeClr val="bg2">
                    <a:lumMod val="75000"/>
                    <a:lumOff val="25000"/>
                  </a:schemeClr>
                </a:solidFill>
              </a:rPr>
              <a:t>Wet → </a:t>
            </a:r>
            <a:endParaRPr lang="en-US" sz="1400" b="1" dirty="0">
              <a:solidFill>
                <a:schemeClr val="bg2">
                  <a:lumMod val="75000"/>
                  <a:lumOff val="25000"/>
                </a:schemeClr>
              </a:solidFill>
            </a:endParaRPr>
          </a:p>
        </p:txBody>
      </p:sp>
      <p:sp>
        <p:nvSpPr>
          <p:cNvPr id="19" name="TextBox 18"/>
          <p:cNvSpPr txBox="1"/>
          <p:nvPr/>
        </p:nvSpPr>
        <p:spPr>
          <a:xfrm>
            <a:off x="447040" y="3580418"/>
            <a:ext cx="762000" cy="307777"/>
          </a:xfrm>
          <a:prstGeom prst="rect">
            <a:avLst/>
          </a:prstGeom>
          <a:noFill/>
        </p:spPr>
        <p:txBody>
          <a:bodyPr wrap="square" rtlCol="0">
            <a:spAutoFit/>
          </a:bodyPr>
          <a:lstStyle/>
          <a:p>
            <a:pPr algn="ctr"/>
            <a:r>
              <a:rPr lang="en-US" sz="1400" b="1" dirty="0" smtClean="0">
                <a:solidFill>
                  <a:schemeClr val="accent1">
                    <a:lumMod val="75000"/>
                  </a:schemeClr>
                </a:solidFill>
              </a:rPr>
              <a:t>Dry → </a:t>
            </a:r>
            <a:endParaRPr lang="en-US" sz="1400" b="1" dirty="0">
              <a:solidFill>
                <a:schemeClr val="accent1">
                  <a:lumMod val="75000"/>
                </a:schemeClr>
              </a:solidFill>
            </a:endParaRPr>
          </a:p>
        </p:txBody>
      </p:sp>
      <p:sp>
        <p:nvSpPr>
          <p:cNvPr id="20" name="TextBox 19"/>
          <p:cNvSpPr txBox="1"/>
          <p:nvPr/>
        </p:nvSpPr>
        <p:spPr>
          <a:xfrm>
            <a:off x="445300" y="4258053"/>
            <a:ext cx="762000" cy="307777"/>
          </a:xfrm>
          <a:prstGeom prst="rect">
            <a:avLst/>
          </a:prstGeom>
          <a:noFill/>
        </p:spPr>
        <p:txBody>
          <a:bodyPr wrap="square" rtlCol="0">
            <a:spAutoFit/>
          </a:bodyPr>
          <a:lstStyle/>
          <a:p>
            <a:pPr algn="ctr"/>
            <a:r>
              <a:rPr lang="en-US" sz="1400" b="1" dirty="0" smtClean="0">
                <a:solidFill>
                  <a:schemeClr val="bg2">
                    <a:lumMod val="75000"/>
                    <a:lumOff val="25000"/>
                  </a:schemeClr>
                </a:solidFill>
              </a:rPr>
              <a:t>Wet → </a:t>
            </a:r>
            <a:endParaRPr lang="en-US" sz="1400" b="1" dirty="0">
              <a:solidFill>
                <a:schemeClr val="bg2">
                  <a:lumMod val="75000"/>
                  <a:lumOff val="25000"/>
                </a:schemeClr>
              </a:solidFill>
            </a:endParaRPr>
          </a:p>
        </p:txBody>
      </p:sp>
      <p:sp>
        <p:nvSpPr>
          <p:cNvPr id="21" name="TextBox 20"/>
          <p:cNvSpPr txBox="1"/>
          <p:nvPr/>
        </p:nvSpPr>
        <p:spPr>
          <a:xfrm>
            <a:off x="445300" y="4633973"/>
            <a:ext cx="762000" cy="307777"/>
          </a:xfrm>
          <a:prstGeom prst="rect">
            <a:avLst/>
          </a:prstGeom>
          <a:noFill/>
        </p:spPr>
        <p:txBody>
          <a:bodyPr wrap="square" rtlCol="0">
            <a:spAutoFit/>
          </a:bodyPr>
          <a:lstStyle/>
          <a:p>
            <a:pPr algn="ctr"/>
            <a:r>
              <a:rPr lang="en-US" sz="1400" b="1" dirty="0" smtClean="0">
                <a:solidFill>
                  <a:schemeClr val="accent1">
                    <a:lumMod val="75000"/>
                  </a:schemeClr>
                </a:solidFill>
              </a:rPr>
              <a:t>Dry → </a:t>
            </a:r>
            <a:endParaRPr lang="en-US" sz="1400" b="1" dirty="0">
              <a:solidFill>
                <a:schemeClr val="accent1">
                  <a:lumMod val="75000"/>
                </a:schemeClr>
              </a:solidFill>
            </a:endParaRPr>
          </a:p>
        </p:txBody>
      </p:sp>
    </p:spTree>
    <p:extLst>
      <p:ext uri="{BB962C8B-B14F-4D97-AF65-F5344CB8AC3E}">
        <p14:creationId xmlns:p14="http://schemas.microsoft.com/office/powerpoint/2010/main" val="1894354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pVVI Difference - Calibration</a:t>
            </a:r>
          </a:p>
        </p:txBody>
      </p:sp>
      <p:sp>
        <p:nvSpPr>
          <p:cNvPr id="7" name="TextBox 6"/>
          <p:cNvSpPr txBox="1"/>
          <p:nvPr/>
        </p:nvSpPr>
        <p:spPr>
          <a:xfrm>
            <a:off x="293547" y="4590534"/>
            <a:ext cx="642548" cy="369332"/>
          </a:xfrm>
          <a:prstGeom prst="rect">
            <a:avLst/>
          </a:prstGeom>
          <a:noFill/>
        </p:spPr>
        <p:txBody>
          <a:bodyPr wrap="none" rtlCol="0">
            <a:spAutoFit/>
          </a:bodyPr>
          <a:lstStyle/>
          <a:p>
            <a:r>
              <a:rPr lang="en-US" b="1" dirty="0" smtClean="0"/>
              <a:t>pVVI</a:t>
            </a:r>
            <a:endParaRPr lang="en-US" b="1" dirty="0"/>
          </a:p>
        </p:txBody>
      </p:sp>
      <p:sp>
        <p:nvSpPr>
          <p:cNvPr id="9" name="TextBox 8"/>
          <p:cNvSpPr txBox="1"/>
          <p:nvPr/>
        </p:nvSpPr>
        <p:spPr>
          <a:xfrm>
            <a:off x="1470090" y="4916269"/>
            <a:ext cx="1225015" cy="646331"/>
          </a:xfrm>
          <a:prstGeom prst="rect">
            <a:avLst/>
          </a:prstGeom>
          <a:noFill/>
        </p:spPr>
        <p:txBody>
          <a:bodyPr wrap="none" rtlCol="0">
            <a:spAutoFit/>
          </a:bodyPr>
          <a:lstStyle/>
          <a:p>
            <a:pPr algn="ctr"/>
            <a:r>
              <a:rPr lang="en-US" sz="1200" dirty="0" smtClean="0"/>
              <a:t>1</a:t>
            </a:r>
          </a:p>
          <a:p>
            <a:r>
              <a:rPr lang="en-US" sz="1200" dirty="0" smtClean="0"/>
              <a:t>Low crop vigor/</a:t>
            </a:r>
            <a:br>
              <a:rPr lang="en-US" sz="1200" dirty="0" smtClean="0"/>
            </a:br>
            <a:r>
              <a:rPr lang="en-US" sz="1200" dirty="0" smtClean="0"/>
              <a:t>young crop</a:t>
            </a:r>
            <a:endParaRPr lang="en-US" sz="1200" dirty="0"/>
          </a:p>
        </p:txBody>
      </p:sp>
      <p:sp>
        <p:nvSpPr>
          <p:cNvPr id="10" name="TextBox 9"/>
          <p:cNvSpPr txBox="1"/>
          <p:nvPr/>
        </p:nvSpPr>
        <p:spPr>
          <a:xfrm>
            <a:off x="7727467" y="4916269"/>
            <a:ext cx="1258678" cy="646331"/>
          </a:xfrm>
          <a:prstGeom prst="rect">
            <a:avLst/>
          </a:prstGeom>
          <a:noFill/>
        </p:spPr>
        <p:txBody>
          <a:bodyPr wrap="none" rtlCol="0">
            <a:spAutoFit/>
          </a:bodyPr>
          <a:lstStyle/>
          <a:p>
            <a:pPr algn="ctr"/>
            <a:r>
              <a:rPr lang="en-US" sz="1200" dirty="0" smtClean="0"/>
              <a:t>120</a:t>
            </a:r>
          </a:p>
          <a:p>
            <a:pPr algn="ctr"/>
            <a:r>
              <a:rPr lang="en-US" sz="1200" dirty="0" smtClean="0"/>
              <a:t>High crop vigor/</a:t>
            </a:r>
            <a:br>
              <a:rPr lang="en-US" sz="1200" dirty="0" smtClean="0"/>
            </a:br>
            <a:r>
              <a:rPr lang="en-US" sz="1200" dirty="0" smtClean="0"/>
              <a:t>mature crop</a:t>
            </a:r>
            <a:endParaRPr lang="en-US" sz="1200" dirty="0"/>
          </a:p>
        </p:txBody>
      </p:sp>
      <p:sp>
        <p:nvSpPr>
          <p:cNvPr id="27" name="TextBox 26"/>
          <p:cNvSpPr txBox="1"/>
          <p:nvPr/>
        </p:nvSpPr>
        <p:spPr>
          <a:xfrm>
            <a:off x="329315" y="1905000"/>
            <a:ext cx="1407629" cy="646331"/>
          </a:xfrm>
          <a:prstGeom prst="rect">
            <a:avLst/>
          </a:prstGeom>
          <a:noFill/>
        </p:spPr>
        <p:txBody>
          <a:bodyPr wrap="none" rtlCol="0">
            <a:spAutoFit/>
          </a:bodyPr>
          <a:lstStyle/>
          <a:p>
            <a:r>
              <a:rPr lang="en-US" b="1" dirty="0" err="1" smtClean="0"/>
              <a:t>Uncalibrated</a:t>
            </a:r>
            <a:endParaRPr lang="en-US" b="1" dirty="0" smtClean="0"/>
          </a:p>
          <a:p>
            <a:r>
              <a:rPr lang="en-US" b="1" dirty="0" smtClean="0"/>
              <a:t>index</a:t>
            </a:r>
            <a:endParaRPr lang="en-US" b="1" dirty="0"/>
          </a:p>
        </p:txBody>
      </p:sp>
      <p:sp>
        <p:nvSpPr>
          <p:cNvPr id="28" name="TextBox 27"/>
          <p:cNvSpPr txBox="1"/>
          <p:nvPr/>
        </p:nvSpPr>
        <p:spPr>
          <a:xfrm>
            <a:off x="1695237" y="2401669"/>
            <a:ext cx="846257" cy="646331"/>
          </a:xfrm>
          <a:prstGeom prst="rect">
            <a:avLst/>
          </a:prstGeom>
          <a:noFill/>
        </p:spPr>
        <p:txBody>
          <a:bodyPr wrap="none" rtlCol="0">
            <a:spAutoFit/>
          </a:bodyPr>
          <a:lstStyle/>
          <a:p>
            <a:pPr algn="ctr"/>
            <a:r>
              <a:rPr lang="en-US" sz="1200" dirty="0" smtClean="0"/>
              <a:t>Weakest</a:t>
            </a:r>
          </a:p>
          <a:p>
            <a:pPr algn="ctr"/>
            <a:r>
              <a:rPr lang="en-US" sz="1200" dirty="0" smtClean="0"/>
              <a:t>vegetation</a:t>
            </a:r>
          </a:p>
          <a:p>
            <a:pPr algn="ctr"/>
            <a:r>
              <a:rPr lang="en-US" sz="1200" dirty="0" smtClean="0"/>
              <a:t>present</a:t>
            </a:r>
          </a:p>
        </p:txBody>
      </p:sp>
      <p:sp>
        <p:nvSpPr>
          <p:cNvPr id="29" name="TextBox 28"/>
          <p:cNvSpPr txBox="1"/>
          <p:nvPr/>
        </p:nvSpPr>
        <p:spPr>
          <a:xfrm>
            <a:off x="7969441" y="2401669"/>
            <a:ext cx="846257" cy="646331"/>
          </a:xfrm>
          <a:prstGeom prst="rect">
            <a:avLst/>
          </a:prstGeom>
          <a:noFill/>
        </p:spPr>
        <p:txBody>
          <a:bodyPr wrap="none" rtlCol="0">
            <a:spAutoFit/>
          </a:bodyPr>
          <a:lstStyle/>
          <a:p>
            <a:pPr algn="ctr"/>
            <a:r>
              <a:rPr lang="en-US" sz="1200" dirty="0" smtClean="0"/>
              <a:t>Strongest</a:t>
            </a:r>
            <a:endParaRPr lang="en-US" sz="1200" dirty="0"/>
          </a:p>
          <a:p>
            <a:pPr algn="ctr"/>
            <a:r>
              <a:rPr lang="en-US" sz="1200" dirty="0"/>
              <a:t>vegetation</a:t>
            </a:r>
          </a:p>
          <a:p>
            <a:pPr algn="ctr"/>
            <a:r>
              <a:rPr lang="en-US" sz="1200" dirty="0" smtClean="0"/>
              <a:t>present</a:t>
            </a:r>
            <a:endParaRPr lang="en-US" sz="1200" dirty="0"/>
          </a:p>
        </p:txBody>
      </p:sp>
      <p:sp>
        <p:nvSpPr>
          <p:cNvPr id="22" name="TextBox 21"/>
          <p:cNvSpPr txBox="1"/>
          <p:nvPr/>
        </p:nvSpPr>
        <p:spPr>
          <a:xfrm>
            <a:off x="4320598" y="4916269"/>
            <a:ext cx="1763624" cy="646331"/>
          </a:xfrm>
          <a:prstGeom prst="rect">
            <a:avLst/>
          </a:prstGeom>
          <a:noFill/>
        </p:spPr>
        <p:txBody>
          <a:bodyPr wrap="none" rtlCol="0">
            <a:spAutoFit/>
          </a:bodyPr>
          <a:lstStyle/>
          <a:p>
            <a:pPr algn="ctr"/>
            <a:r>
              <a:rPr lang="en-US" sz="1200" dirty="0" smtClean="0"/>
              <a:t>60</a:t>
            </a:r>
          </a:p>
          <a:p>
            <a:pPr algn="ctr"/>
            <a:r>
              <a:rPr lang="en-US" sz="1200" dirty="0" smtClean="0"/>
              <a:t>Moderate crop vigor/</a:t>
            </a:r>
          </a:p>
          <a:p>
            <a:pPr algn="ctr"/>
            <a:r>
              <a:rPr lang="en-US" sz="1200" dirty="0" smtClean="0"/>
              <a:t>Moderate crop maturity</a:t>
            </a:r>
            <a:endParaRPr lang="en-US" sz="1200" dirty="0"/>
          </a:p>
        </p:txBody>
      </p:sp>
      <p:pic>
        <p:nvPicPr>
          <p:cNvPr id="13" name="Picture 12"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2057399" y="4590534"/>
            <a:ext cx="6335169" cy="304117"/>
          </a:xfrm>
          <a:prstGeom prst="rect">
            <a:avLst/>
          </a:prstGeom>
          <a:noFill/>
          <a:ln>
            <a:noFill/>
          </a:ln>
        </p:spPr>
      </p:pic>
      <p:pic>
        <p:nvPicPr>
          <p:cNvPr id="14" name="Picture 13"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2034988" y="2057400"/>
            <a:ext cx="6335169" cy="304117"/>
          </a:xfrm>
          <a:prstGeom prst="rect">
            <a:avLst/>
          </a:prstGeom>
          <a:noFill/>
          <a:ln>
            <a:noFill/>
          </a:ln>
        </p:spPr>
      </p:pic>
      <p:cxnSp>
        <p:nvCxnSpPr>
          <p:cNvPr id="15" name="Straight Connector 14"/>
          <p:cNvCxnSpPr/>
          <p:nvPr/>
        </p:nvCxnSpPr>
        <p:spPr>
          <a:xfrm>
            <a:off x="228600" y="3581400"/>
            <a:ext cx="85567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4961" y="5943600"/>
            <a:ext cx="8440738" cy="646331"/>
          </a:xfrm>
          <a:prstGeom prst="rect">
            <a:avLst/>
          </a:prstGeom>
          <a:noFill/>
        </p:spPr>
        <p:txBody>
          <a:bodyPr wrap="square" rtlCol="0">
            <a:spAutoFit/>
          </a:bodyPr>
          <a:lstStyle/>
          <a:p>
            <a:r>
              <a:rPr lang="en-US" dirty="0" smtClean="0"/>
              <a:t>If full spectrum of data values exists in a field pVVI and an </a:t>
            </a:r>
            <a:r>
              <a:rPr lang="en-US" dirty="0" err="1" smtClean="0"/>
              <a:t>uncalibrated</a:t>
            </a:r>
            <a:r>
              <a:rPr lang="en-US" dirty="0" smtClean="0"/>
              <a:t> index will look the same (this condition is unlikely)</a:t>
            </a:r>
            <a:endParaRPr lang="en-US" dirty="0"/>
          </a:p>
        </p:txBody>
      </p:sp>
    </p:spTree>
    <p:extLst>
      <p:ext uri="{BB962C8B-B14F-4D97-AF65-F5344CB8AC3E}">
        <p14:creationId xmlns:p14="http://schemas.microsoft.com/office/powerpoint/2010/main" val="902699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2034988" y="4103815"/>
            <a:ext cx="6335169" cy="304117"/>
          </a:xfrm>
          <a:prstGeom prst="rect">
            <a:avLst/>
          </a:prstGeom>
          <a:noFill/>
          <a:ln>
            <a:noFill/>
          </a:ln>
        </p:spPr>
      </p:pic>
      <p:pic>
        <p:nvPicPr>
          <p:cNvPr id="27" name="Picture 26"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656356"/>
            <a:ext cx="3124199" cy="304117"/>
          </a:xfrm>
          <a:prstGeom prst="rect">
            <a:avLst/>
          </a:prstGeom>
          <a:noFill/>
          <a:ln>
            <a:noFill/>
          </a:ln>
        </p:spPr>
      </p:pic>
      <p:sp>
        <p:nvSpPr>
          <p:cNvPr id="2" name="Title 1"/>
          <p:cNvSpPr>
            <a:spLocks noGrp="1"/>
          </p:cNvSpPr>
          <p:nvPr>
            <p:ph type="title"/>
          </p:nvPr>
        </p:nvSpPr>
        <p:spPr/>
        <p:txBody>
          <a:bodyPr/>
          <a:lstStyle/>
          <a:p>
            <a:r>
              <a:rPr lang="en-US" dirty="0" smtClean="0"/>
              <a:t>pVVI Difference - Calibration</a:t>
            </a:r>
            <a:endParaRPr lang="en-US" dirty="0"/>
          </a:p>
        </p:txBody>
      </p:sp>
      <p:sp>
        <p:nvSpPr>
          <p:cNvPr id="31" name="TextBox 30"/>
          <p:cNvSpPr txBox="1"/>
          <p:nvPr/>
        </p:nvSpPr>
        <p:spPr>
          <a:xfrm>
            <a:off x="292100" y="4026932"/>
            <a:ext cx="642548" cy="369332"/>
          </a:xfrm>
          <a:prstGeom prst="rect">
            <a:avLst/>
          </a:prstGeom>
          <a:noFill/>
        </p:spPr>
        <p:txBody>
          <a:bodyPr wrap="none" rtlCol="0">
            <a:spAutoFit/>
          </a:bodyPr>
          <a:lstStyle/>
          <a:p>
            <a:r>
              <a:rPr lang="en-US" b="1" dirty="0" smtClean="0"/>
              <a:t>pVVI</a:t>
            </a:r>
            <a:endParaRPr lang="en-US" b="1" dirty="0"/>
          </a:p>
        </p:txBody>
      </p:sp>
      <p:sp>
        <p:nvSpPr>
          <p:cNvPr id="32" name="TextBox 31"/>
          <p:cNvSpPr txBox="1"/>
          <p:nvPr/>
        </p:nvSpPr>
        <p:spPr>
          <a:xfrm>
            <a:off x="1447003" y="4428252"/>
            <a:ext cx="1268296" cy="646331"/>
          </a:xfrm>
          <a:prstGeom prst="rect">
            <a:avLst/>
          </a:prstGeom>
          <a:noFill/>
        </p:spPr>
        <p:txBody>
          <a:bodyPr wrap="none" rtlCol="0">
            <a:spAutoFit/>
          </a:bodyPr>
          <a:lstStyle/>
          <a:p>
            <a:pPr algn="ctr"/>
            <a:r>
              <a:rPr lang="en-US" sz="1200" dirty="0" smtClean="0"/>
              <a:t>1</a:t>
            </a:r>
            <a:endParaRPr lang="en-US" sz="1200" dirty="0"/>
          </a:p>
          <a:p>
            <a:r>
              <a:rPr lang="en-US" sz="1200" dirty="0"/>
              <a:t>Low crop vigor /</a:t>
            </a:r>
            <a:br>
              <a:rPr lang="en-US" sz="1200" dirty="0"/>
            </a:br>
            <a:r>
              <a:rPr lang="en-US" sz="1200" dirty="0"/>
              <a:t>young </a:t>
            </a:r>
            <a:r>
              <a:rPr lang="en-US" sz="1200" dirty="0" smtClean="0"/>
              <a:t>crop</a:t>
            </a:r>
            <a:endParaRPr lang="en-US" sz="1200" dirty="0"/>
          </a:p>
        </p:txBody>
      </p:sp>
      <p:sp>
        <p:nvSpPr>
          <p:cNvPr id="33" name="TextBox 32"/>
          <p:cNvSpPr txBox="1"/>
          <p:nvPr/>
        </p:nvSpPr>
        <p:spPr>
          <a:xfrm>
            <a:off x="4323061" y="4428252"/>
            <a:ext cx="1763624" cy="646331"/>
          </a:xfrm>
          <a:prstGeom prst="rect">
            <a:avLst/>
          </a:prstGeom>
          <a:noFill/>
        </p:spPr>
        <p:txBody>
          <a:bodyPr wrap="none" rtlCol="0">
            <a:spAutoFit/>
          </a:bodyPr>
          <a:lstStyle/>
          <a:p>
            <a:pPr algn="ctr"/>
            <a:r>
              <a:rPr lang="en-US" sz="1200" dirty="0" smtClean="0"/>
              <a:t>60</a:t>
            </a:r>
          </a:p>
          <a:p>
            <a:pPr algn="ctr"/>
            <a:r>
              <a:rPr lang="en-US" sz="1200" dirty="0" smtClean="0"/>
              <a:t>Moderate </a:t>
            </a:r>
            <a:r>
              <a:rPr lang="en-US" sz="1200" dirty="0"/>
              <a:t>crop </a:t>
            </a:r>
            <a:r>
              <a:rPr lang="en-US" sz="1200" dirty="0" smtClean="0"/>
              <a:t>vigor/</a:t>
            </a:r>
          </a:p>
          <a:p>
            <a:pPr algn="ctr"/>
            <a:r>
              <a:rPr lang="en-US" sz="1200" dirty="0" smtClean="0"/>
              <a:t>moderate crop maturity</a:t>
            </a:r>
            <a:endParaRPr lang="en-US" sz="1200" dirty="0"/>
          </a:p>
        </p:txBody>
      </p:sp>
      <p:sp>
        <p:nvSpPr>
          <p:cNvPr id="34" name="TextBox 33"/>
          <p:cNvSpPr txBox="1"/>
          <p:nvPr/>
        </p:nvSpPr>
        <p:spPr>
          <a:xfrm>
            <a:off x="381000" y="1534160"/>
            <a:ext cx="4592860" cy="369332"/>
          </a:xfrm>
          <a:prstGeom prst="rect">
            <a:avLst/>
          </a:prstGeom>
          <a:noFill/>
        </p:spPr>
        <p:txBody>
          <a:bodyPr wrap="none" rtlCol="0">
            <a:spAutoFit/>
          </a:bodyPr>
          <a:lstStyle/>
          <a:p>
            <a:r>
              <a:rPr lang="en-US" b="1" u="sng" dirty="0" smtClean="0"/>
              <a:t>Field with generally young crop or poor health</a:t>
            </a:r>
            <a:endParaRPr lang="en-US" b="1" u="sng" dirty="0"/>
          </a:p>
        </p:txBody>
      </p:sp>
      <p:sp>
        <p:nvSpPr>
          <p:cNvPr id="36" name="TextBox 35"/>
          <p:cNvSpPr txBox="1"/>
          <p:nvPr/>
        </p:nvSpPr>
        <p:spPr>
          <a:xfrm>
            <a:off x="327868" y="2579473"/>
            <a:ext cx="1407629" cy="646331"/>
          </a:xfrm>
          <a:prstGeom prst="rect">
            <a:avLst/>
          </a:prstGeom>
          <a:noFill/>
        </p:spPr>
        <p:txBody>
          <a:bodyPr wrap="none" rtlCol="0">
            <a:spAutoFit/>
          </a:bodyPr>
          <a:lstStyle/>
          <a:p>
            <a:r>
              <a:rPr lang="en-US" b="1" dirty="0" err="1" smtClean="0"/>
              <a:t>Uncalibrated</a:t>
            </a:r>
            <a:endParaRPr lang="en-US" b="1" dirty="0" smtClean="0"/>
          </a:p>
          <a:p>
            <a:r>
              <a:rPr lang="en-US" b="1" dirty="0" smtClean="0"/>
              <a:t>index</a:t>
            </a:r>
            <a:endParaRPr lang="en-US" b="1" dirty="0"/>
          </a:p>
        </p:txBody>
      </p:sp>
      <p:sp>
        <p:nvSpPr>
          <p:cNvPr id="37" name="TextBox 36"/>
          <p:cNvSpPr txBox="1"/>
          <p:nvPr/>
        </p:nvSpPr>
        <p:spPr>
          <a:xfrm>
            <a:off x="1693791" y="2923138"/>
            <a:ext cx="846257" cy="646331"/>
          </a:xfrm>
          <a:prstGeom prst="rect">
            <a:avLst/>
          </a:prstGeom>
          <a:noFill/>
        </p:spPr>
        <p:txBody>
          <a:bodyPr wrap="none" rtlCol="0">
            <a:spAutoFit/>
          </a:bodyPr>
          <a:lstStyle/>
          <a:p>
            <a:pPr algn="ctr"/>
            <a:r>
              <a:rPr lang="en-US" sz="1200" dirty="0"/>
              <a:t>Weakest</a:t>
            </a:r>
          </a:p>
          <a:p>
            <a:pPr algn="ctr"/>
            <a:r>
              <a:rPr lang="en-US" sz="1200" dirty="0"/>
              <a:t>vegetation</a:t>
            </a:r>
          </a:p>
          <a:p>
            <a:pPr algn="ctr"/>
            <a:r>
              <a:rPr lang="en-US" sz="1200" dirty="0" smtClean="0"/>
              <a:t>present</a:t>
            </a:r>
            <a:endParaRPr lang="en-US" sz="1200" dirty="0"/>
          </a:p>
        </p:txBody>
      </p:sp>
      <p:sp>
        <p:nvSpPr>
          <p:cNvPr id="38" name="TextBox 37"/>
          <p:cNvSpPr txBox="1"/>
          <p:nvPr/>
        </p:nvSpPr>
        <p:spPr>
          <a:xfrm>
            <a:off x="4845244" y="2923138"/>
            <a:ext cx="846257" cy="646331"/>
          </a:xfrm>
          <a:prstGeom prst="rect">
            <a:avLst/>
          </a:prstGeom>
          <a:noFill/>
        </p:spPr>
        <p:txBody>
          <a:bodyPr wrap="none" rtlCol="0">
            <a:spAutoFit/>
          </a:bodyPr>
          <a:lstStyle/>
          <a:p>
            <a:pPr algn="ctr"/>
            <a:r>
              <a:rPr lang="en-US" sz="1200" dirty="0" smtClean="0"/>
              <a:t>Strongest</a:t>
            </a:r>
            <a:endParaRPr lang="en-US" sz="1200" dirty="0"/>
          </a:p>
          <a:p>
            <a:pPr algn="ctr"/>
            <a:r>
              <a:rPr lang="en-US" sz="1200" dirty="0"/>
              <a:t>vegetation</a:t>
            </a:r>
          </a:p>
          <a:p>
            <a:pPr algn="ctr"/>
            <a:r>
              <a:rPr lang="en-US" sz="1200" dirty="0" smtClean="0"/>
              <a:t>present</a:t>
            </a:r>
            <a:endParaRPr lang="en-US" sz="1200" dirty="0"/>
          </a:p>
        </p:txBody>
      </p:sp>
      <p:sp>
        <p:nvSpPr>
          <p:cNvPr id="21" name="Rectangle 20"/>
          <p:cNvSpPr/>
          <p:nvPr/>
        </p:nvSpPr>
        <p:spPr>
          <a:xfrm rot="5400000">
            <a:off x="6624860" y="2660549"/>
            <a:ext cx="324437" cy="3210969"/>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7" name="Straight Arrow Connector 6"/>
          <p:cNvCxnSpPr/>
          <p:nvPr/>
        </p:nvCxnSpPr>
        <p:spPr>
          <a:xfrm flipH="1">
            <a:off x="5616920" y="2808415"/>
            <a:ext cx="253648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70218" y="4523601"/>
            <a:ext cx="1439818" cy="646331"/>
          </a:xfrm>
          <a:prstGeom prst="rect">
            <a:avLst/>
          </a:prstGeom>
          <a:noFill/>
        </p:spPr>
        <p:txBody>
          <a:bodyPr wrap="none" rtlCol="0">
            <a:spAutoFit/>
          </a:bodyPr>
          <a:lstStyle/>
          <a:p>
            <a:pPr algn="ctr"/>
            <a:r>
              <a:rPr lang="en-US" sz="1200" dirty="0" smtClean="0"/>
              <a:t>120</a:t>
            </a:r>
            <a:endParaRPr lang="en-US" sz="1200" dirty="0"/>
          </a:p>
          <a:p>
            <a:r>
              <a:rPr lang="en-US" sz="1200" dirty="0" smtClean="0"/>
              <a:t>Strong </a:t>
            </a:r>
            <a:r>
              <a:rPr lang="en-US" sz="1200" dirty="0"/>
              <a:t>crop </a:t>
            </a:r>
            <a:r>
              <a:rPr lang="en-US" sz="1200" dirty="0" smtClean="0"/>
              <a:t>vigor/</a:t>
            </a:r>
            <a:r>
              <a:rPr lang="en-US" sz="1200" dirty="0"/>
              <a:t/>
            </a:r>
            <a:br>
              <a:rPr lang="en-US" sz="1200" dirty="0"/>
            </a:br>
            <a:r>
              <a:rPr lang="en-US" sz="1200" dirty="0" smtClean="0"/>
              <a:t>mature crop</a:t>
            </a:r>
            <a:endParaRPr lang="en-US" sz="1200" dirty="0"/>
          </a:p>
        </p:txBody>
      </p:sp>
      <p:sp>
        <p:nvSpPr>
          <p:cNvPr id="8" name="TextBox 7"/>
          <p:cNvSpPr txBox="1"/>
          <p:nvPr/>
        </p:nvSpPr>
        <p:spPr>
          <a:xfrm>
            <a:off x="3832285" y="2362200"/>
            <a:ext cx="2698625" cy="338554"/>
          </a:xfrm>
          <a:prstGeom prst="rect">
            <a:avLst/>
          </a:prstGeom>
          <a:noFill/>
        </p:spPr>
        <p:txBody>
          <a:bodyPr wrap="square" rtlCol="0">
            <a:spAutoFit/>
          </a:bodyPr>
          <a:lstStyle/>
          <a:p>
            <a:r>
              <a:rPr lang="en-US" sz="1600" dirty="0" smtClean="0"/>
              <a:t>Compress scale to fit data</a:t>
            </a:r>
            <a:endParaRPr lang="en-US" sz="1600" dirty="0"/>
          </a:p>
        </p:txBody>
      </p:sp>
      <p:sp>
        <p:nvSpPr>
          <p:cNvPr id="49" name="TextBox 48"/>
          <p:cNvSpPr txBox="1"/>
          <p:nvPr/>
        </p:nvSpPr>
        <p:spPr>
          <a:xfrm>
            <a:off x="3854575" y="3841119"/>
            <a:ext cx="2698625" cy="338554"/>
          </a:xfrm>
          <a:prstGeom prst="rect">
            <a:avLst/>
          </a:prstGeom>
          <a:noFill/>
        </p:spPr>
        <p:txBody>
          <a:bodyPr wrap="square" rtlCol="0">
            <a:spAutoFit/>
          </a:bodyPr>
          <a:lstStyle/>
          <a:p>
            <a:r>
              <a:rPr lang="en-US" sz="1600" dirty="0" smtClean="0"/>
              <a:t>Fit data to consistent scale</a:t>
            </a:r>
            <a:endParaRPr lang="en-US" sz="1600" dirty="0"/>
          </a:p>
        </p:txBody>
      </p:sp>
      <p:sp>
        <p:nvSpPr>
          <p:cNvPr id="50" name="TextBox 49"/>
          <p:cNvSpPr txBox="1"/>
          <p:nvPr/>
        </p:nvSpPr>
        <p:spPr>
          <a:xfrm>
            <a:off x="228600" y="6183868"/>
            <a:ext cx="8915400" cy="646331"/>
          </a:xfrm>
          <a:prstGeom prst="rect">
            <a:avLst/>
          </a:prstGeom>
          <a:noFill/>
        </p:spPr>
        <p:txBody>
          <a:bodyPr wrap="square" rtlCol="0">
            <a:spAutoFit/>
          </a:bodyPr>
          <a:lstStyle/>
          <a:p>
            <a:r>
              <a:rPr lang="en-US" dirty="0" smtClean="0"/>
              <a:t>In real world situations pVVI  better represents actual data values vs. an </a:t>
            </a:r>
            <a:r>
              <a:rPr lang="en-US" dirty="0" err="1" smtClean="0"/>
              <a:t>uncalibrated</a:t>
            </a:r>
            <a:r>
              <a:rPr lang="en-US" dirty="0" smtClean="0"/>
              <a:t> index</a:t>
            </a:r>
            <a:endParaRPr lang="en-US" dirty="0"/>
          </a:p>
        </p:txBody>
      </p:sp>
      <p:sp>
        <p:nvSpPr>
          <p:cNvPr id="10" name="Left Brace 9"/>
          <p:cNvSpPr/>
          <p:nvPr/>
        </p:nvSpPr>
        <p:spPr>
          <a:xfrm rot="16200000">
            <a:off x="3429668" y="3810669"/>
            <a:ext cx="357250" cy="3146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2483225" y="5590401"/>
            <a:ext cx="2263014" cy="276999"/>
          </a:xfrm>
          <a:prstGeom prst="rect">
            <a:avLst/>
          </a:prstGeom>
          <a:noFill/>
        </p:spPr>
        <p:txBody>
          <a:bodyPr wrap="square" rtlCol="0">
            <a:spAutoFit/>
          </a:bodyPr>
          <a:lstStyle/>
          <a:p>
            <a:pPr algn="ctr"/>
            <a:r>
              <a:rPr lang="en-US" sz="1200" dirty="0" smtClean="0"/>
              <a:t>Range of data values in field</a:t>
            </a:r>
            <a:endParaRPr lang="en-US" sz="1200" dirty="0"/>
          </a:p>
        </p:txBody>
      </p:sp>
      <p:sp>
        <p:nvSpPr>
          <p:cNvPr id="53" name="Rectangle 52"/>
          <p:cNvSpPr/>
          <p:nvPr/>
        </p:nvSpPr>
        <p:spPr>
          <a:xfrm rot="5400000">
            <a:off x="6626054" y="1202931"/>
            <a:ext cx="304119" cy="321096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Tree>
    <p:extLst>
      <p:ext uri="{BB962C8B-B14F-4D97-AF65-F5344CB8AC3E}">
        <p14:creationId xmlns:p14="http://schemas.microsoft.com/office/powerpoint/2010/main" val="17317574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2034988" y="4103815"/>
            <a:ext cx="6335169" cy="304117"/>
          </a:xfrm>
          <a:prstGeom prst="rect">
            <a:avLst/>
          </a:prstGeom>
          <a:noFill/>
          <a:ln>
            <a:noFill/>
          </a:ln>
        </p:spPr>
      </p:pic>
      <p:pic>
        <p:nvPicPr>
          <p:cNvPr id="27" name="Picture 26" descr="C:\Users\dliss\Desktop\Picturenew.png"/>
          <p:cNvPicPr/>
          <p:nvPr/>
        </p:nvPicPr>
        <p:blipFill>
          <a:blip r:embed="rId3">
            <a:extLst>
              <a:ext uri="{28A0092B-C50C-407E-A947-70E740481C1C}">
                <a14:useLocalDpi xmlns:a14="http://schemas.microsoft.com/office/drawing/2010/main" val="0"/>
              </a:ext>
            </a:extLst>
          </a:blip>
          <a:srcRect/>
          <a:stretch>
            <a:fillRect/>
          </a:stretch>
        </p:blipFill>
        <p:spPr bwMode="auto">
          <a:xfrm>
            <a:off x="5172630" y="2656356"/>
            <a:ext cx="3197527" cy="304117"/>
          </a:xfrm>
          <a:prstGeom prst="rect">
            <a:avLst/>
          </a:prstGeom>
          <a:noFill/>
          <a:ln>
            <a:noFill/>
          </a:ln>
        </p:spPr>
      </p:pic>
      <p:sp>
        <p:nvSpPr>
          <p:cNvPr id="2" name="Title 1"/>
          <p:cNvSpPr>
            <a:spLocks noGrp="1"/>
          </p:cNvSpPr>
          <p:nvPr>
            <p:ph type="title"/>
          </p:nvPr>
        </p:nvSpPr>
        <p:spPr/>
        <p:txBody>
          <a:bodyPr/>
          <a:lstStyle/>
          <a:p>
            <a:r>
              <a:rPr lang="en-US" dirty="0" smtClean="0"/>
              <a:t>pVVI Difference - Calibration</a:t>
            </a:r>
            <a:endParaRPr lang="en-US" dirty="0"/>
          </a:p>
        </p:txBody>
      </p:sp>
      <p:sp>
        <p:nvSpPr>
          <p:cNvPr id="31" name="TextBox 30"/>
          <p:cNvSpPr txBox="1"/>
          <p:nvPr/>
        </p:nvSpPr>
        <p:spPr>
          <a:xfrm>
            <a:off x="292100" y="4026932"/>
            <a:ext cx="642548" cy="369332"/>
          </a:xfrm>
          <a:prstGeom prst="rect">
            <a:avLst/>
          </a:prstGeom>
          <a:noFill/>
        </p:spPr>
        <p:txBody>
          <a:bodyPr wrap="none" rtlCol="0">
            <a:spAutoFit/>
          </a:bodyPr>
          <a:lstStyle/>
          <a:p>
            <a:r>
              <a:rPr lang="en-US" b="1" dirty="0" smtClean="0"/>
              <a:t>pVVI</a:t>
            </a:r>
            <a:endParaRPr lang="en-US" b="1" dirty="0"/>
          </a:p>
        </p:txBody>
      </p:sp>
      <p:sp>
        <p:nvSpPr>
          <p:cNvPr id="32" name="TextBox 31"/>
          <p:cNvSpPr txBox="1"/>
          <p:nvPr/>
        </p:nvSpPr>
        <p:spPr>
          <a:xfrm>
            <a:off x="1447003" y="4428252"/>
            <a:ext cx="1268296" cy="646331"/>
          </a:xfrm>
          <a:prstGeom prst="rect">
            <a:avLst/>
          </a:prstGeom>
          <a:noFill/>
        </p:spPr>
        <p:txBody>
          <a:bodyPr wrap="none" rtlCol="0">
            <a:spAutoFit/>
          </a:bodyPr>
          <a:lstStyle/>
          <a:p>
            <a:pPr algn="ctr"/>
            <a:r>
              <a:rPr lang="en-US" sz="1200" dirty="0" smtClean="0"/>
              <a:t>1</a:t>
            </a:r>
            <a:endParaRPr lang="en-US" sz="1200" dirty="0"/>
          </a:p>
          <a:p>
            <a:r>
              <a:rPr lang="en-US" sz="1200" dirty="0"/>
              <a:t>Low crop </a:t>
            </a:r>
            <a:r>
              <a:rPr lang="en-US" sz="1200" dirty="0" smtClean="0"/>
              <a:t>vigor/</a:t>
            </a:r>
            <a:r>
              <a:rPr lang="en-US" sz="1200" dirty="0"/>
              <a:t/>
            </a:r>
            <a:br>
              <a:rPr lang="en-US" sz="1200" dirty="0"/>
            </a:br>
            <a:r>
              <a:rPr lang="en-US" sz="1200" dirty="0"/>
              <a:t>young </a:t>
            </a:r>
            <a:r>
              <a:rPr lang="en-US" sz="1200" dirty="0" smtClean="0"/>
              <a:t>crop</a:t>
            </a:r>
            <a:endParaRPr lang="en-US" sz="1200" dirty="0"/>
          </a:p>
        </p:txBody>
      </p:sp>
      <p:sp>
        <p:nvSpPr>
          <p:cNvPr id="33" name="TextBox 32"/>
          <p:cNvSpPr txBox="1"/>
          <p:nvPr/>
        </p:nvSpPr>
        <p:spPr>
          <a:xfrm>
            <a:off x="4323060" y="4428252"/>
            <a:ext cx="1763624" cy="646331"/>
          </a:xfrm>
          <a:prstGeom prst="rect">
            <a:avLst/>
          </a:prstGeom>
          <a:noFill/>
        </p:spPr>
        <p:txBody>
          <a:bodyPr wrap="none" rtlCol="0">
            <a:spAutoFit/>
          </a:bodyPr>
          <a:lstStyle/>
          <a:p>
            <a:pPr algn="ctr"/>
            <a:r>
              <a:rPr lang="en-US" sz="1200" dirty="0" smtClean="0"/>
              <a:t>60</a:t>
            </a:r>
          </a:p>
          <a:p>
            <a:pPr algn="ctr"/>
            <a:r>
              <a:rPr lang="en-US" sz="1200" dirty="0"/>
              <a:t>Moderate crop </a:t>
            </a:r>
            <a:r>
              <a:rPr lang="en-US" sz="1200" dirty="0" smtClean="0"/>
              <a:t>vigor/</a:t>
            </a:r>
            <a:endParaRPr lang="en-US" sz="1200" dirty="0"/>
          </a:p>
          <a:p>
            <a:pPr algn="ctr"/>
            <a:r>
              <a:rPr lang="en-US" sz="1200" dirty="0"/>
              <a:t>moderate crop maturity</a:t>
            </a:r>
          </a:p>
        </p:txBody>
      </p:sp>
      <p:sp>
        <p:nvSpPr>
          <p:cNvPr id="34" name="TextBox 33"/>
          <p:cNvSpPr txBox="1"/>
          <p:nvPr/>
        </p:nvSpPr>
        <p:spPr>
          <a:xfrm>
            <a:off x="381000" y="1534160"/>
            <a:ext cx="4856201" cy="369332"/>
          </a:xfrm>
          <a:prstGeom prst="rect">
            <a:avLst/>
          </a:prstGeom>
          <a:noFill/>
        </p:spPr>
        <p:txBody>
          <a:bodyPr wrap="none" rtlCol="0">
            <a:spAutoFit/>
          </a:bodyPr>
          <a:lstStyle/>
          <a:p>
            <a:r>
              <a:rPr lang="en-US" b="1" u="sng" dirty="0" smtClean="0"/>
              <a:t>Field with generally mature crop or strong health</a:t>
            </a:r>
            <a:endParaRPr lang="en-US" b="1" u="sng" dirty="0"/>
          </a:p>
        </p:txBody>
      </p:sp>
      <p:sp>
        <p:nvSpPr>
          <p:cNvPr id="36" name="TextBox 35"/>
          <p:cNvSpPr txBox="1"/>
          <p:nvPr/>
        </p:nvSpPr>
        <p:spPr>
          <a:xfrm>
            <a:off x="327868" y="2579473"/>
            <a:ext cx="1407629" cy="646331"/>
          </a:xfrm>
          <a:prstGeom prst="rect">
            <a:avLst/>
          </a:prstGeom>
          <a:noFill/>
        </p:spPr>
        <p:txBody>
          <a:bodyPr wrap="none" rtlCol="0">
            <a:spAutoFit/>
          </a:bodyPr>
          <a:lstStyle/>
          <a:p>
            <a:r>
              <a:rPr lang="en-US" b="1" dirty="0" err="1" smtClean="0"/>
              <a:t>Uncalibrated</a:t>
            </a:r>
            <a:endParaRPr lang="en-US" b="1" dirty="0" smtClean="0"/>
          </a:p>
          <a:p>
            <a:r>
              <a:rPr lang="en-US" b="1" dirty="0" smtClean="0"/>
              <a:t>index</a:t>
            </a:r>
            <a:endParaRPr lang="en-US" b="1" dirty="0"/>
          </a:p>
        </p:txBody>
      </p:sp>
      <p:sp>
        <p:nvSpPr>
          <p:cNvPr id="37" name="TextBox 36"/>
          <p:cNvSpPr txBox="1"/>
          <p:nvPr/>
        </p:nvSpPr>
        <p:spPr>
          <a:xfrm>
            <a:off x="4800600" y="2923138"/>
            <a:ext cx="846257" cy="646331"/>
          </a:xfrm>
          <a:prstGeom prst="rect">
            <a:avLst/>
          </a:prstGeom>
          <a:noFill/>
        </p:spPr>
        <p:txBody>
          <a:bodyPr wrap="none" rtlCol="0">
            <a:spAutoFit/>
          </a:bodyPr>
          <a:lstStyle/>
          <a:p>
            <a:pPr algn="ctr"/>
            <a:r>
              <a:rPr lang="en-US" sz="1200" dirty="0"/>
              <a:t>Weakest</a:t>
            </a:r>
          </a:p>
          <a:p>
            <a:pPr algn="ctr"/>
            <a:r>
              <a:rPr lang="en-US" sz="1200" dirty="0"/>
              <a:t>vegetation</a:t>
            </a:r>
          </a:p>
          <a:p>
            <a:pPr algn="ctr"/>
            <a:r>
              <a:rPr lang="en-US" sz="1200" dirty="0" smtClean="0"/>
              <a:t>present</a:t>
            </a:r>
            <a:endParaRPr lang="en-US" sz="1200" dirty="0"/>
          </a:p>
        </p:txBody>
      </p:sp>
      <p:sp>
        <p:nvSpPr>
          <p:cNvPr id="38" name="TextBox 37"/>
          <p:cNvSpPr txBox="1"/>
          <p:nvPr/>
        </p:nvSpPr>
        <p:spPr>
          <a:xfrm>
            <a:off x="7952053" y="2923138"/>
            <a:ext cx="846257" cy="646331"/>
          </a:xfrm>
          <a:prstGeom prst="rect">
            <a:avLst/>
          </a:prstGeom>
          <a:noFill/>
        </p:spPr>
        <p:txBody>
          <a:bodyPr wrap="none" rtlCol="0">
            <a:spAutoFit/>
          </a:bodyPr>
          <a:lstStyle/>
          <a:p>
            <a:pPr algn="ctr"/>
            <a:r>
              <a:rPr lang="en-US" sz="1200" dirty="0" smtClean="0"/>
              <a:t>Strongest</a:t>
            </a:r>
            <a:endParaRPr lang="en-US" sz="1200" dirty="0"/>
          </a:p>
          <a:p>
            <a:pPr algn="ctr"/>
            <a:r>
              <a:rPr lang="en-US" sz="1200" dirty="0"/>
              <a:t>vegetation</a:t>
            </a:r>
          </a:p>
          <a:p>
            <a:pPr algn="ctr"/>
            <a:r>
              <a:rPr lang="en-US" sz="1200" dirty="0" smtClean="0"/>
              <a:t>present</a:t>
            </a:r>
            <a:endParaRPr lang="en-US" sz="1200" dirty="0"/>
          </a:p>
        </p:txBody>
      </p:sp>
      <p:sp>
        <p:nvSpPr>
          <p:cNvPr id="21" name="Rectangle 20"/>
          <p:cNvSpPr/>
          <p:nvPr/>
        </p:nvSpPr>
        <p:spPr>
          <a:xfrm rot="5400000">
            <a:off x="3478254" y="2660549"/>
            <a:ext cx="324437" cy="3210969"/>
          </a:xfrm>
          <a:prstGeom prst="rect">
            <a:avLst/>
          </a:prstGeom>
          <a:pattFill prst="wdDnDiag">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7" name="Straight Arrow Connector 6"/>
          <p:cNvCxnSpPr/>
          <p:nvPr/>
        </p:nvCxnSpPr>
        <p:spPr>
          <a:xfrm flipH="1">
            <a:off x="2414921" y="2808415"/>
            <a:ext cx="2536480" cy="0"/>
          </a:xfrm>
          <a:prstGeom prst="straightConnector1">
            <a:avLst/>
          </a:prstGeom>
          <a:ln w="25400">
            <a:solidFill>
              <a:schemeClr val="tx1"/>
            </a:solidFill>
            <a:tailEnd type="arrow"/>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670218" y="4523601"/>
            <a:ext cx="1439818" cy="646331"/>
          </a:xfrm>
          <a:prstGeom prst="rect">
            <a:avLst/>
          </a:prstGeom>
          <a:noFill/>
        </p:spPr>
        <p:txBody>
          <a:bodyPr wrap="none" rtlCol="0">
            <a:spAutoFit/>
          </a:bodyPr>
          <a:lstStyle/>
          <a:p>
            <a:pPr algn="ctr"/>
            <a:r>
              <a:rPr lang="en-US" sz="1200" dirty="0" smtClean="0"/>
              <a:t>120</a:t>
            </a:r>
            <a:endParaRPr lang="en-US" sz="1200" dirty="0"/>
          </a:p>
          <a:p>
            <a:r>
              <a:rPr lang="en-US" sz="1200" dirty="0" smtClean="0"/>
              <a:t>Strong </a:t>
            </a:r>
            <a:r>
              <a:rPr lang="en-US" sz="1200" dirty="0"/>
              <a:t>crop </a:t>
            </a:r>
            <a:r>
              <a:rPr lang="en-US" sz="1200" dirty="0" smtClean="0"/>
              <a:t>vigor/</a:t>
            </a:r>
            <a:r>
              <a:rPr lang="en-US" sz="1200" dirty="0"/>
              <a:t/>
            </a:r>
            <a:br>
              <a:rPr lang="en-US" sz="1200" dirty="0"/>
            </a:br>
            <a:r>
              <a:rPr lang="en-US" sz="1200" dirty="0" smtClean="0"/>
              <a:t>mature crop</a:t>
            </a:r>
            <a:endParaRPr lang="en-US" sz="1200" dirty="0"/>
          </a:p>
        </p:txBody>
      </p:sp>
      <p:sp>
        <p:nvSpPr>
          <p:cNvPr id="8" name="TextBox 7"/>
          <p:cNvSpPr txBox="1"/>
          <p:nvPr/>
        </p:nvSpPr>
        <p:spPr>
          <a:xfrm>
            <a:off x="3832285" y="2362200"/>
            <a:ext cx="2698625" cy="338554"/>
          </a:xfrm>
          <a:prstGeom prst="rect">
            <a:avLst/>
          </a:prstGeom>
          <a:noFill/>
        </p:spPr>
        <p:txBody>
          <a:bodyPr wrap="square" rtlCol="0">
            <a:spAutoFit/>
          </a:bodyPr>
          <a:lstStyle/>
          <a:p>
            <a:r>
              <a:rPr lang="en-US" sz="1600" dirty="0" smtClean="0"/>
              <a:t>Compress scale to fit data</a:t>
            </a:r>
            <a:endParaRPr lang="en-US" sz="1600" dirty="0"/>
          </a:p>
        </p:txBody>
      </p:sp>
      <p:sp>
        <p:nvSpPr>
          <p:cNvPr id="49" name="TextBox 48"/>
          <p:cNvSpPr txBox="1"/>
          <p:nvPr/>
        </p:nvSpPr>
        <p:spPr>
          <a:xfrm>
            <a:off x="3854575" y="3841119"/>
            <a:ext cx="2698625" cy="338554"/>
          </a:xfrm>
          <a:prstGeom prst="rect">
            <a:avLst/>
          </a:prstGeom>
          <a:noFill/>
        </p:spPr>
        <p:txBody>
          <a:bodyPr wrap="square" rtlCol="0">
            <a:spAutoFit/>
          </a:bodyPr>
          <a:lstStyle/>
          <a:p>
            <a:r>
              <a:rPr lang="en-US" sz="1600" dirty="0" smtClean="0"/>
              <a:t>Fit data to consistent scale</a:t>
            </a:r>
            <a:endParaRPr lang="en-US" sz="1600" dirty="0"/>
          </a:p>
        </p:txBody>
      </p:sp>
      <p:sp>
        <p:nvSpPr>
          <p:cNvPr id="10" name="Left Brace 9"/>
          <p:cNvSpPr/>
          <p:nvPr/>
        </p:nvSpPr>
        <p:spPr>
          <a:xfrm rot="16200000">
            <a:off x="6652481" y="3810669"/>
            <a:ext cx="357250" cy="31466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5706038" y="5590401"/>
            <a:ext cx="2263014" cy="276999"/>
          </a:xfrm>
          <a:prstGeom prst="rect">
            <a:avLst/>
          </a:prstGeom>
          <a:noFill/>
        </p:spPr>
        <p:txBody>
          <a:bodyPr wrap="square" rtlCol="0">
            <a:spAutoFit/>
          </a:bodyPr>
          <a:lstStyle/>
          <a:p>
            <a:pPr algn="ctr"/>
            <a:r>
              <a:rPr lang="en-US" sz="1200" dirty="0" smtClean="0"/>
              <a:t>Range of data values in field</a:t>
            </a:r>
            <a:endParaRPr lang="en-US" sz="1200" dirty="0"/>
          </a:p>
        </p:txBody>
      </p:sp>
      <p:sp>
        <p:nvSpPr>
          <p:cNvPr id="53" name="Rectangle 52"/>
          <p:cNvSpPr/>
          <p:nvPr/>
        </p:nvSpPr>
        <p:spPr>
          <a:xfrm rot="5400000">
            <a:off x="3424057" y="1202930"/>
            <a:ext cx="304117" cy="321096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sp>
        <p:nvSpPr>
          <p:cNvPr id="22" name="TextBox 21"/>
          <p:cNvSpPr txBox="1"/>
          <p:nvPr/>
        </p:nvSpPr>
        <p:spPr>
          <a:xfrm>
            <a:off x="228600" y="6183868"/>
            <a:ext cx="8915400" cy="646331"/>
          </a:xfrm>
          <a:prstGeom prst="rect">
            <a:avLst/>
          </a:prstGeom>
          <a:noFill/>
        </p:spPr>
        <p:txBody>
          <a:bodyPr wrap="square" rtlCol="0">
            <a:spAutoFit/>
          </a:bodyPr>
          <a:lstStyle/>
          <a:p>
            <a:r>
              <a:rPr lang="en-US" dirty="0" smtClean="0"/>
              <a:t>In real world situations pVVI  better represents actual data values vs. an </a:t>
            </a:r>
            <a:r>
              <a:rPr lang="en-US" dirty="0" err="1" smtClean="0"/>
              <a:t>uncalibrated</a:t>
            </a:r>
            <a:r>
              <a:rPr lang="en-US" dirty="0" smtClean="0"/>
              <a:t> index</a:t>
            </a:r>
            <a:endParaRPr lang="en-US" dirty="0"/>
          </a:p>
        </p:txBody>
      </p:sp>
    </p:spTree>
    <p:extLst>
      <p:ext uri="{BB962C8B-B14F-4D97-AF65-F5344CB8AC3E}">
        <p14:creationId xmlns:p14="http://schemas.microsoft.com/office/powerpoint/2010/main" val="720709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descr="C:\aDirectory\PurePixel\Images\Stretch\Cali Cotton 6-8-14_Stretch.pn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l="15562" r="15077"/>
          <a:stretch>
            <a:fillRect/>
          </a:stretch>
        </p:blipFill>
        <p:spPr bwMode="auto">
          <a:xfrm>
            <a:off x="2377441" y="2312123"/>
            <a:ext cx="2651212" cy="2126788"/>
          </a:xfrm>
          <a:prstGeom prst="rect">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pVVI Difference - Calibration</a:t>
            </a:r>
            <a:endParaRPr lang="en-US" dirty="0"/>
          </a:p>
        </p:txBody>
      </p:sp>
      <p:sp>
        <p:nvSpPr>
          <p:cNvPr id="31" name="TextBox 30"/>
          <p:cNvSpPr txBox="1"/>
          <p:nvPr/>
        </p:nvSpPr>
        <p:spPr>
          <a:xfrm>
            <a:off x="292100" y="4558283"/>
            <a:ext cx="642548" cy="369332"/>
          </a:xfrm>
          <a:prstGeom prst="rect">
            <a:avLst/>
          </a:prstGeom>
          <a:noFill/>
        </p:spPr>
        <p:txBody>
          <a:bodyPr wrap="none" rtlCol="0">
            <a:spAutoFit/>
          </a:bodyPr>
          <a:lstStyle/>
          <a:p>
            <a:r>
              <a:rPr lang="en-US" b="1" dirty="0" smtClean="0"/>
              <a:t>pVVI</a:t>
            </a:r>
            <a:endParaRPr lang="en-US" b="1" dirty="0"/>
          </a:p>
        </p:txBody>
      </p:sp>
      <p:sp>
        <p:nvSpPr>
          <p:cNvPr id="34" name="TextBox 33"/>
          <p:cNvSpPr txBox="1"/>
          <p:nvPr/>
        </p:nvSpPr>
        <p:spPr>
          <a:xfrm>
            <a:off x="381000" y="1534160"/>
            <a:ext cx="4647491" cy="369332"/>
          </a:xfrm>
          <a:prstGeom prst="rect">
            <a:avLst/>
          </a:prstGeom>
          <a:noFill/>
        </p:spPr>
        <p:txBody>
          <a:bodyPr wrap="none" rtlCol="0">
            <a:spAutoFit/>
          </a:bodyPr>
          <a:lstStyle/>
          <a:p>
            <a:r>
              <a:rPr lang="en-US" b="1" u="sng" dirty="0" smtClean="0"/>
              <a:t>Tracking crop health through the season</a:t>
            </a:r>
            <a:endParaRPr lang="en-US" b="1" u="sng" dirty="0"/>
          </a:p>
        </p:txBody>
      </p:sp>
      <p:sp>
        <p:nvSpPr>
          <p:cNvPr id="36" name="TextBox 35"/>
          <p:cNvSpPr txBox="1"/>
          <p:nvPr/>
        </p:nvSpPr>
        <p:spPr>
          <a:xfrm>
            <a:off x="327868" y="3110824"/>
            <a:ext cx="1407629" cy="646331"/>
          </a:xfrm>
          <a:prstGeom prst="rect">
            <a:avLst/>
          </a:prstGeom>
          <a:noFill/>
        </p:spPr>
        <p:txBody>
          <a:bodyPr wrap="none" rtlCol="0">
            <a:spAutoFit/>
          </a:bodyPr>
          <a:lstStyle/>
          <a:p>
            <a:r>
              <a:rPr lang="en-US" b="1" dirty="0" err="1" smtClean="0"/>
              <a:t>Uncalibrated</a:t>
            </a:r>
            <a:endParaRPr lang="en-US" b="1" dirty="0" smtClean="0"/>
          </a:p>
          <a:p>
            <a:r>
              <a:rPr lang="en-US" b="1" dirty="0" smtClean="0"/>
              <a:t>index</a:t>
            </a:r>
            <a:endParaRPr lang="en-US" b="1" dirty="0"/>
          </a:p>
        </p:txBody>
      </p:sp>
      <p:sp>
        <p:nvSpPr>
          <p:cNvPr id="23" name="TextBox 22"/>
          <p:cNvSpPr txBox="1"/>
          <p:nvPr/>
        </p:nvSpPr>
        <p:spPr>
          <a:xfrm>
            <a:off x="2898979" y="1937060"/>
            <a:ext cx="1608133" cy="369332"/>
          </a:xfrm>
          <a:prstGeom prst="rect">
            <a:avLst/>
          </a:prstGeom>
          <a:solidFill>
            <a:schemeClr val="bg1"/>
          </a:solidFill>
        </p:spPr>
        <p:txBody>
          <a:bodyPr wrap="none" rtlCol="0">
            <a:spAutoFit/>
          </a:bodyPr>
          <a:lstStyle/>
          <a:p>
            <a:r>
              <a:rPr lang="en-US" b="1" dirty="0" smtClean="0"/>
              <a:t>Early season</a:t>
            </a:r>
            <a:endParaRPr lang="en-US" b="1" dirty="0"/>
          </a:p>
        </p:txBody>
      </p:sp>
      <p:sp>
        <p:nvSpPr>
          <p:cNvPr id="24" name="TextBox 23"/>
          <p:cNvSpPr txBox="1"/>
          <p:nvPr/>
        </p:nvSpPr>
        <p:spPr>
          <a:xfrm>
            <a:off x="6213521" y="1860137"/>
            <a:ext cx="1518364" cy="369332"/>
          </a:xfrm>
          <a:prstGeom prst="rect">
            <a:avLst/>
          </a:prstGeom>
          <a:noFill/>
        </p:spPr>
        <p:txBody>
          <a:bodyPr wrap="none" rtlCol="0">
            <a:spAutoFit/>
          </a:bodyPr>
          <a:lstStyle/>
          <a:p>
            <a:r>
              <a:rPr lang="en-US" b="1" dirty="0" smtClean="0"/>
              <a:t>Late season</a:t>
            </a:r>
            <a:endParaRPr lang="en-US" b="1" dirty="0"/>
          </a:p>
        </p:txBody>
      </p:sp>
      <p:pic>
        <p:nvPicPr>
          <p:cNvPr id="39" name="Picture 4" descr="C:\aDirectory\PurePixel\Images\Stretch\Cali Cotton 5-23-14_Stretch.png"/>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l="15562" r="15077"/>
          <a:stretch>
            <a:fillRect/>
          </a:stretch>
        </p:blipFill>
        <p:spPr bwMode="auto">
          <a:xfrm>
            <a:off x="5812194" y="2312123"/>
            <a:ext cx="2651212" cy="2126788"/>
          </a:xfrm>
          <a:prstGeom prst="rect">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pic>
      <p:pic>
        <p:nvPicPr>
          <p:cNvPr id="40" name="Picture 5" descr="C:\aDirectory\PurePixel\Images\Calibrated\Cali Cotton 6-24-14.png"/>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l="15562" r="15077"/>
          <a:stretch>
            <a:fillRect/>
          </a:stretch>
        </p:blipFill>
        <p:spPr bwMode="auto">
          <a:xfrm>
            <a:off x="2377441" y="4558283"/>
            <a:ext cx="2651212" cy="2126788"/>
          </a:xfrm>
          <a:prstGeom prst="rect">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pic>
      <p:pic>
        <p:nvPicPr>
          <p:cNvPr id="42" name="Picture 7" descr="C:\aDirectory\PurePixel\Images\Calibrated\Cali Cotton 5-23-14.png"/>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l="15562" r="15077"/>
          <a:stretch>
            <a:fillRect/>
          </a:stretch>
        </p:blipFill>
        <p:spPr bwMode="auto">
          <a:xfrm>
            <a:off x="5812194" y="4596802"/>
            <a:ext cx="2651212" cy="2126788"/>
          </a:xfrm>
          <a:prstGeom prst="rect">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pic>
      <p:sp>
        <p:nvSpPr>
          <p:cNvPr id="11" name="Right Arrow 10"/>
          <p:cNvSpPr/>
          <p:nvPr/>
        </p:nvSpPr>
        <p:spPr>
          <a:xfrm>
            <a:off x="5130800" y="3375517"/>
            <a:ext cx="558800" cy="15000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5130800" y="5519277"/>
            <a:ext cx="558800" cy="15000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3482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pVVI Difference</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30295797"/>
              </p:ext>
            </p:extLst>
          </p:nvPr>
        </p:nvGraphicFramePr>
        <p:xfrm>
          <a:off x="642552" y="1742301"/>
          <a:ext cx="7760042" cy="3765604"/>
        </p:xfrm>
        <a:graphic>
          <a:graphicData uri="http://schemas.openxmlformats.org/drawingml/2006/table">
            <a:tbl>
              <a:tblPr>
                <a:tableStyleId>{5C22544A-7EE6-4342-B048-85BDC9FD1C3A}</a:tableStyleId>
              </a:tblPr>
              <a:tblGrid>
                <a:gridCol w="5768408"/>
                <a:gridCol w="995680"/>
                <a:gridCol w="995954"/>
              </a:tblGrid>
              <a:tr h="387146">
                <a:tc>
                  <a:txBody>
                    <a:bodyPr/>
                    <a:lstStyle/>
                    <a:p>
                      <a:pPr algn="l" fontAlgn="ctr"/>
                      <a:r>
                        <a:rPr lang="en-US" sz="1600" b="1" u="none" strike="noStrike" dirty="0">
                          <a:solidFill>
                            <a:schemeClr val="bg1"/>
                          </a:solidFill>
                          <a:effectLst/>
                        </a:rPr>
                        <a:t>Attribute</a:t>
                      </a:r>
                      <a:endParaRPr lang="en-US" sz="1600" b="1" i="0" u="none" strike="noStrike" dirty="0">
                        <a:solidFill>
                          <a:schemeClr val="bg1"/>
                        </a:solidFill>
                        <a:effectLst/>
                        <a:latin typeface="Calibri"/>
                      </a:endParaRPr>
                    </a:p>
                  </a:txBody>
                  <a:tcPr marL="45720" marR="4572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ctr"/>
                      <a:r>
                        <a:rPr lang="en-US" sz="1600" b="1" u="none" strike="noStrike" dirty="0" smtClean="0">
                          <a:solidFill>
                            <a:schemeClr val="bg1"/>
                          </a:solidFill>
                          <a:effectLst/>
                        </a:rPr>
                        <a:t>pVVI</a:t>
                      </a:r>
                      <a:endParaRPr lang="en-US" sz="1600" b="1" i="0" u="none" strike="noStrike" dirty="0">
                        <a:solidFill>
                          <a:schemeClr val="bg1"/>
                        </a:solidFill>
                        <a:effectLst/>
                        <a:latin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c>
                  <a:txBody>
                    <a:bodyPr/>
                    <a:lstStyle/>
                    <a:p>
                      <a:pPr algn="ctr" fontAlgn="ctr"/>
                      <a:r>
                        <a:rPr lang="en-US" sz="1600" b="1" u="none" strike="noStrike" dirty="0" smtClean="0">
                          <a:solidFill>
                            <a:schemeClr val="bg1"/>
                          </a:solidFill>
                          <a:effectLst/>
                        </a:rPr>
                        <a:t>NDVI</a:t>
                      </a:r>
                      <a:endParaRPr lang="en-US" sz="1600" b="1" i="0" u="none" strike="noStrike" dirty="0">
                        <a:solidFill>
                          <a:schemeClr val="bg1"/>
                        </a:solidFill>
                        <a:effectLst/>
                        <a:latin typeface="Calibri"/>
                      </a:endParaRPr>
                    </a:p>
                  </a:txBody>
                  <a:tcPr marL="45720" marR="4572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solidFill>
                  </a:tcPr>
                </a:tc>
              </a:tr>
              <a:tr h="8138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smtClean="0">
                          <a:effectLst/>
                        </a:rPr>
                        <a:t>Can use imagery </a:t>
                      </a:r>
                      <a:r>
                        <a:rPr lang="en-US" sz="1600" dirty="0" smtClean="0">
                          <a:effectLst/>
                        </a:rPr>
                        <a:t>collected with satellite, fixed-wing aircraft, or UAS based sensors</a:t>
                      </a:r>
                    </a:p>
                    <a:p>
                      <a:pPr algn="l"/>
                      <a:endParaRPr lang="en-US" sz="1600" dirty="0">
                        <a:effectLst/>
                      </a:endParaRPr>
                    </a:p>
                  </a:txBody>
                  <a:tcPr marL="45720" marR="4572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0" u="none" strike="noStrike" dirty="0" smtClean="0">
                          <a:effectLst/>
                        </a:rPr>
                        <a:t>Yes</a:t>
                      </a:r>
                      <a:endParaRPr lang="en-US" sz="1600" b="0"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0" u="none" strike="noStrike" dirty="0" smtClean="0">
                          <a:effectLst/>
                        </a:rPr>
                        <a:t>Yes</a:t>
                      </a:r>
                      <a:r>
                        <a:rPr lang="en-US" sz="1600" b="0" u="none" strike="noStrike" dirty="0">
                          <a:effectLst/>
                        </a:rPr>
                        <a:t> </a:t>
                      </a:r>
                      <a:endParaRPr lang="en-US" sz="1600" b="0"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r>
              <a:tr h="813810">
                <a:tc>
                  <a:txBody>
                    <a:bodyPr/>
                    <a:lstStyle/>
                    <a:p>
                      <a:pPr algn="l"/>
                      <a:r>
                        <a:rPr lang="en-US" sz="1600" dirty="0" smtClean="0">
                          <a:effectLst/>
                        </a:rPr>
                        <a:t>Produces vegetation index maps for analyzing crop health</a:t>
                      </a:r>
                      <a:endParaRPr lang="en-US" sz="1600" dirty="0">
                        <a:effectLst/>
                      </a:endParaRPr>
                    </a:p>
                  </a:txBody>
                  <a:tcPr marL="45720" marR="4572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0" u="none" strike="noStrike" dirty="0" smtClean="0">
                          <a:effectLst/>
                        </a:rPr>
                        <a:t>Yes</a:t>
                      </a:r>
                      <a:endParaRPr lang="en-US" sz="1600" b="0"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0" u="none" strike="noStrike" dirty="0">
                          <a:effectLst/>
                        </a:rPr>
                        <a:t> </a:t>
                      </a:r>
                      <a:r>
                        <a:rPr lang="en-US" sz="1600" b="0" u="none" strike="noStrike" dirty="0" smtClean="0">
                          <a:effectLst/>
                        </a:rPr>
                        <a:t>Yes</a:t>
                      </a:r>
                      <a:endParaRPr lang="en-US" sz="1600" b="0"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r>
              <a:tr h="870844">
                <a:tc>
                  <a:txBody>
                    <a:bodyPr/>
                    <a:lstStyle/>
                    <a:p>
                      <a:pPr algn="l"/>
                      <a:r>
                        <a:rPr lang="en-US" sz="1600" b="1" dirty="0" smtClean="0">
                          <a:effectLst/>
                        </a:rPr>
                        <a:t>Filters noise from variable soil properties and moisture conditions to improve vegetation index accuracy</a:t>
                      </a:r>
                      <a:endParaRPr lang="en-US" sz="1600" b="1" dirty="0">
                        <a:effectLst/>
                      </a:endParaRPr>
                    </a:p>
                  </a:txBody>
                  <a:tcPr marL="45720" marR="4572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1" u="none" strike="noStrike" dirty="0" smtClean="0">
                          <a:effectLst/>
                        </a:rPr>
                        <a:t>Yes</a:t>
                      </a:r>
                      <a:endParaRPr lang="en-US" sz="1600" b="1"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1" u="none" strike="noStrike" dirty="0">
                          <a:effectLst/>
                        </a:rPr>
                        <a:t> </a:t>
                      </a:r>
                      <a:r>
                        <a:rPr lang="en-US" sz="1600" b="1" u="none" strike="noStrike" dirty="0" smtClean="0">
                          <a:effectLst/>
                        </a:rPr>
                        <a:t>No</a:t>
                      </a:r>
                      <a:endParaRPr lang="en-US" sz="1600" b="1"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r>
              <a:tr h="870844">
                <a:tc>
                  <a:txBody>
                    <a:bodyPr/>
                    <a:lstStyle/>
                    <a:p>
                      <a:pPr algn="l"/>
                      <a:r>
                        <a:rPr lang="en-US" sz="1600" b="1" dirty="0" smtClean="0">
                          <a:effectLst/>
                        </a:rPr>
                        <a:t>Creates calibrated maps for precise</a:t>
                      </a:r>
                      <a:r>
                        <a:rPr lang="en-US" sz="1600" b="1" baseline="0" dirty="0" smtClean="0">
                          <a:effectLst/>
                        </a:rPr>
                        <a:t> </a:t>
                      </a:r>
                      <a:r>
                        <a:rPr lang="en-US" sz="1600" b="1" dirty="0" smtClean="0">
                          <a:effectLst/>
                        </a:rPr>
                        <a:t>assessment of vegetation health</a:t>
                      </a:r>
                      <a:endParaRPr lang="en-US" sz="1600" b="1" dirty="0">
                        <a:effectLst/>
                      </a:endParaRPr>
                    </a:p>
                  </a:txBody>
                  <a:tcPr marL="45720" marR="45720" anchor="ctr">
                    <a:lnL w="127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1" u="none" strike="noStrike" dirty="0" smtClean="0">
                          <a:effectLst/>
                        </a:rPr>
                        <a:t>Yes</a:t>
                      </a:r>
                      <a:endParaRPr lang="en-US" sz="1600" b="1"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c>
                  <a:txBody>
                    <a:bodyPr/>
                    <a:lstStyle/>
                    <a:p>
                      <a:pPr algn="ctr" fontAlgn="ctr"/>
                      <a:r>
                        <a:rPr lang="en-US" sz="1600" b="1" u="none" strike="noStrike" dirty="0" smtClean="0">
                          <a:effectLst/>
                        </a:rPr>
                        <a:t>No</a:t>
                      </a:r>
                      <a:r>
                        <a:rPr lang="en-US" sz="1600" b="1" u="none" strike="noStrike" dirty="0">
                          <a:effectLst/>
                        </a:rPr>
                        <a:t> </a:t>
                      </a:r>
                      <a:endParaRPr lang="en-US" sz="1600" b="1" i="0" u="none" strike="noStrike" dirty="0">
                        <a:solidFill>
                          <a:srgbClr val="000000"/>
                        </a:solidFill>
                        <a:effectLst/>
                        <a:latin typeface="Calibri"/>
                      </a:endParaRPr>
                    </a:p>
                  </a:txBody>
                  <a:tcPr marL="45720" marR="45720" anchor="ctr">
                    <a:lnL w="28575"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AEAEA"/>
                    </a:solidFill>
                  </a:tcPr>
                </a:tc>
              </a:tr>
            </a:tbl>
          </a:graphicData>
        </a:graphic>
      </p:graphicFrame>
    </p:spTree>
    <p:extLst>
      <p:ext uri="{BB962C8B-B14F-4D97-AF65-F5344CB8AC3E}">
        <p14:creationId xmlns:p14="http://schemas.microsoft.com/office/powerpoint/2010/main" val="535837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pVVI Map Types</a:t>
            </a:r>
            <a:endParaRPr lang="en-US" dirty="0"/>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0" y="2209799"/>
            <a:ext cx="3733801" cy="314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800599" y="2204719"/>
            <a:ext cx="3733801" cy="314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85998" y="4955231"/>
            <a:ext cx="2133601" cy="33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24598" y="4950151"/>
            <a:ext cx="2133601" cy="337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2000" y="1784866"/>
            <a:ext cx="3733801" cy="400110"/>
          </a:xfrm>
          <a:prstGeom prst="rect">
            <a:avLst/>
          </a:prstGeom>
          <a:noFill/>
        </p:spPr>
        <p:txBody>
          <a:bodyPr wrap="square" rtlCol="0">
            <a:spAutoFit/>
          </a:bodyPr>
          <a:lstStyle/>
          <a:p>
            <a:r>
              <a:rPr lang="en-US" sz="2000" dirty="0" smtClean="0"/>
              <a:t>Vegetation Index - Natural</a:t>
            </a:r>
            <a:endParaRPr lang="en-US" sz="2000" dirty="0"/>
          </a:p>
        </p:txBody>
      </p:sp>
      <p:sp>
        <p:nvSpPr>
          <p:cNvPr id="9" name="TextBox 8"/>
          <p:cNvSpPr txBox="1"/>
          <p:nvPr/>
        </p:nvSpPr>
        <p:spPr>
          <a:xfrm>
            <a:off x="4800599" y="1784866"/>
            <a:ext cx="3733801" cy="400110"/>
          </a:xfrm>
          <a:prstGeom prst="rect">
            <a:avLst/>
          </a:prstGeom>
          <a:noFill/>
        </p:spPr>
        <p:txBody>
          <a:bodyPr wrap="square" rtlCol="0">
            <a:spAutoFit/>
          </a:bodyPr>
          <a:lstStyle/>
          <a:p>
            <a:r>
              <a:rPr lang="en-US" sz="2000" dirty="0" smtClean="0"/>
              <a:t>Vegetation Index - Clustered</a:t>
            </a:r>
            <a:endParaRPr lang="en-US" sz="2000" dirty="0"/>
          </a:p>
        </p:txBody>
      </p:sp>
      <p:sp>
        <p:nvSpPr>
          <p:cNvPr id="11" name="TextBox 10"/>
          <p:cNvSpPr txBox="1"/>
          <p:nvPr/>
        </p:nvSpPr>
        <p:spPr>
          <a:xfrm>
            <a:off x="761997" y="5421868"/>
            <a:ext cx="3733804" cy="646331"/>
          </a:xfrm>
          <a:prstGeom prst="rect">
            <a:avLst/>
          </a:prstGeom>
          <a:noFill/>
        </p:spPr>
        <p:txBody>
          <a:bodyPr wrap="square" rtlCol="0">
            <a:spAutoFit/>
          </a:bodyPr>
          <a:lstStyle/>
          <a:p>
            <a:r>
              <a:rPr lang="en-US" dirty="0" smtClean="0"/>
              <a:t>Absolute scale showing true state of crop health</a:t>
            </a:r>
            <a:endParaRPr lang="en-US" dirty="0"/>
          </a:p>
        </p:txBody>
      </p:sp>
      <p:sp>
        <p:nvSpPr>
          <p:cNvPr id="13" name="TextBox 12"/>
          <p:cNvSpPr txBox="1"/>
          <p:nvPr/>
        </p:nvSpPr>
        <p:spPr>
          <a:xfrm>
            <a:off x="4800596" y="5421868"/>
            <a:ext cx="3733804" cy="646331"/>
          </a:xfrm>
          <a:prstGeom prst="rect">
            <a:avLst/>
          </a:prstGeom>
          <a:noFill/>
        </p:spPr>
        <p:txBody>
          <a:bodyPr wrap="square" rtlCol="0">
            <a:spAutoFit/>
          </a:bodyPr>
          <a:lstStyle/>
          <a:p>
            <a:r>
              <a:rPr lang="en-US" dirty="0" smtClean="0"/>
              <a:t>Percentile buckets to accentuate the crop healthy variability within a field</a:t>
            </a:r>
            <a:endParaRPr lang="en-US" dirty="0"/>
          </a:p>
        </p:txBody>
      </p:sp>
    </p:spTree>
    <p:extLst>
      <p:ext uri="{BB962C8B-B14F-4D97-AF65-F5344CB8AC3E}">
        <p14:creationId xmlns:p14="http://schemas.microsoft.com/office/powerpoint/2010/main" val="181359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pVVI Map Types</a:t>
            </a:r>
            <a:endParaRPr lang="en-US" dirty="0"/>
          </a:p>
        </p:txBody>
      </p:sp>
      <p:sp>
        <p:nvSpPr>
          <p:cNvPr id="8" name="TextBox 7"/>
          <p:cNvSpPr txBox="1"/>
          <p:nvPr/>
        </p:nvSpPr>
        <p:spPr>
          <a:xfrm rot="16200000">
            <a:off x="-451970" y="2478614"/>
            <a:ext cx="1925597" cy="584775"/>
          </a:xfrm>
          <a:prstGeom prst="rect">
            <a:avLst/>
          </a:prstGeom>
          <a:noFill/>
        </p:spPr>
        <p:txBody>
          <a:bodyPr wrap="square" rtlCol="0">
            <a:spAutoFit/>
          </a:bodyPr>
          <a:lstStyle/>
          <a:p>
            <a:r>
              <a:rPr lang="en-US" sz="1600" dirty="0" smtClean="0"/>
              <a:t>Vegetation Index –</a:t>
            </a:r>
          </a:p>
          <a:p>
            <a:r>
              <a:rPr lang="en-US" sz="1600" dirty="0" smtClean="0"/>
              <a:t>Natural</a:t>
            </a:r>
            <a:endParaRPr lang="en-US" sz="1600" dirty="0"/>
          </a:p>
        </p:txBody>
      </p:sp>
      <p:sp>
        <p:nvSpPr>
          <p:cNvPr id="9" name="TextBox 8"/>
          <p:cNvSpPr txBox="1"/>
          <p:nvPr/>
        </p:nvSpPr>
        <p:spPr>
          <a:xfrm rot="16200000">
            <a:off x="-549640" y="4412586"/>
            <a:ext cx="2094747" cy="584775"/>
          </a:xfrm>
          <a:prstGeom prst="rect">
            <a:avLst/>
          </a:prstGeom>
          <a:noFill/>
        </p:spPr>
        <p:txBody>
          <a:bodyPr wrap="square" rtlCol="0">
            <a:spAutoFit/>
          </a:bodyPr>
          <a:lstStyle/>
          <a:p>
            <a:r>
              <a:rPr lang="en-US" sz="1600" dirty="0" smtClean="0"/>
              <a:t>Vegetation Index –</a:t>
            </a:r>
          </a:p>
          <a:p>
            <a:r>
              <a:rPr lang="en-US" sz="1600" dirty="0" smtClean="0"/>
              <a:t>Clustered</a:t>
            </a:r>
            <a:endParaRPr lang="en-US" sz="1600" dirty="0"/>
          </a:p>
        </p:txBody>
      </p:sp>
      <p:pic>
        <p:nvPicPr>
          <p:cNvPr id="10"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07685" y="3923548"/>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7685" y="1964453"/>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865085" y="3923548"/>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865085" y="1964453"/>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922485" y="3923548"/>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22485" y="1964453"/>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6979884" y="3923548"/>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979884" y="1964453"/>
            <a:ext cx="1935515" cy="175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036248" y="5638800"/>
            <a:ext cx="1478387" cy="338554"/>
          </a:xfrm>
          <a:prstGeom prst="rect">
            <a:avLst/>
          </a:prstGeom>
          <a:noFill/>
        </p:spPr>
        <p:txBody>
          <a:bodyPr wrap="square" rtlCol="0">
            <a:spAutoFit/>
          </a:bodyPr>
          <a:lstStyle/>
          <a:p>
            <a:pPr algn="ctr"/>
            <a:r>
              <a:rPr lang="en-US" sz="1600" dirty="0" smtClean="0"/>
              <a:t>May</a:t>
            </a:r>
            <a:endParaRPr lang="en-US" sz="1600" dirty="0"/>
          </a:p>
        </p:txBody>
      </p:sp>
      <p:sp>
        <p:nvSpPr>
          <p:cNvPr id="19" name="TextBox 18"/>
          <p:cNvSpPr txBox="1"/>
          <p:nvPr/>
        </p:nvSpPr>
        <p:spPr>
          <a:xfrm>
            <a:off x="3093648" y="5638800"/>
            <a:ext cx="1478387" cy="338554"/>
          </a:xfrm>
          <a:prstGeom prst="rect">
            <a:avLst/>
          </a:prstGeom>
          <a:noFill/>
        </p:spPr>
        <p:txBody>
          <a:bodyPr wrap="square" rtlCol="0">
            <a:spAutoFit/>
          </a:bodyPr>
          <a:lstStyle/>
          <a:p>
            <a:pPr algn="ctr"/>
            <a:r>
              <a:rPr lang="en-US" sz="1600" dirty="0" smtClean="0"/>
              <a:t>June</a:t>
            </a:r>
            <a:endParaRPr lang="en-US" sz="1600" dirty="0"/>
          </a:p>
        </p:txBody>
      </p:sp>
      <p:sp>
        <p:nvSpPr>
          <p:cNvPr id="20" name="TextBox 19"/>
          <p:cNvSpPr txBox="1"/>
          <p:nvPr/>
        </p:nvSpPr>
        <p:spPr>
          <a:xfrm>
            <a:off x="5151048" y="5638800"/>
            <a:ext cx="1478387" cy="338554"/>
          </a:xfrm>
          <a:prstGeom prst="rect">
            <a:avLst/>
          </a:prstGeom>
          <a:noFill/>
        </p:spPr>
        <p:txBody>
          <a:bodyPr wrap="square" rtlCol="0">
            <a:spAutoFit/>
          </a:bodyPr>
          <a:lstStyle/>
          <a:p>
            <a:pPr algn="ctr"/>
            <a:r>
              <a:rPr lang="en-US" sz="1600" dirty="0" smtClean="0"/>
              <a:t>July</a:t>
            </a:r>
            <a:endParaRPr lang="en-US" sz="1600" dirty="0"/>
          </a:p>
        </p:txBody>
      </p:sp>
      <p:sp>
        <p:nvSpPr>
          <p:cNvPr id="21" name="TextBox 20"/>
          <p:cNvSpPr txBox="1"/>
          <p:nvPr/>
        </p:nvSpPr>
        <p:spPr>
          <a:xfrm>
            <a:off x="7208447" y="5638800"/>
            <a:ext cx="1478387" cy="338554"/>
          </a:xfrm>
          <a:prstGeom prst="rect">
            <a:avLst/>
          </a:prstGeom>
          <a:noFill/>
        </p:spPr>
        <p:txBody>
          <a:bodyPr wrap="square" rtlCol="0">
            <a:spAutoFit/>
          </a:bodyPr>
          <a:lstStyle/>
          <a:p>
            <a:pPr algn="ctr"/>
            <a:r>
              <a:rPr lang="en-US" sz="1600" dirty="0" smtClean="0"/>
              <a:t>August</a:t>
            </a:r>
            <a:endParaRPr lang="en-US" sz="1600" dirty="0"/>
          </a:p>
        </p:txBody>
      </p:sp>
    </p:spTree>
    <p:extLst>
      <p:ext uri="{BB962C8B-B14F-4D97-AF65-F5344CB8AC3E}">
        <p14:creationId xmlns:p14="http://schemas.microsoft.com/office/powerpoint/2010/main" val="28757275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a:bodyPr>
          <a:lstStyle/>
          <a:p>
            <a:r>
              <a:rPr lang="en-US" dirty="0"/>
              <a:t>Minimize scouting expenses by using PurePixel to target only problematic </a:t>
            </a:r>
            <a:r>
              <a:rPr lang="en-US" dirty="0" smtClean="0"/>
              <a:t>fields.</a:t>
            </a:r>
            <a:endParaRPr lang="en-US" dirty="0"/>
          </a:p>
          <a:p>
            <a:r>
              <a:rPr lang="en-US" dirty="0" smtClean="0">
                <a:solidFill>
                  <a:schemeClr val="bg1">
                    <a:lumMod val="75000"/>
                  </a:schemeClr>
                </a:solidFill>
              </a:rPr>
              <a:t>Use actual </a:t>
            </a:r>
            <a:r>
              <a:rPr lang="en-US" dirty="0">
                <a:solidFill>
                  <a:schemeClr val="bg1">
                    <a:lumMod val="75000"/>
                  </a:schemeClr>
                </a:solidFill>
              </a:rPr>
              <a:t>differences in crop </a:t>
            </a:r>
            <a:r>
              <a:rPr lang="en-US" dirty="0" smtClean="0">
                <a:solidFill>
                  <a:schemeClr val="bg1">
                    <a:lumMod val="75000"/>
                  </a:schemeClr>
                </a:solidFill>
              </a:rPr>
              <a:t>vigor to make </a:t>
            </a:r>
            <a:r>
              <a:rPr lang="en-US" dirty="0">
                <a:solidFill>
                  <a:schemeClr val="bg1">
                    <a:lumMod val="75000"/>
                  </a:schemeClr>
                </a:solidFill>
              </a:rPr>
              <a:t>better decisions on whether issues </a:t>
            </a:r>
            <a:r>
              <a:rPr lang="en-US" dirty="0" smtClean="0">
                <a:solidFill>
                  <a:schemeClr val="bg1">
                    <a:lumMod val="75000"/>
                  </a:schemeClr>
                </a:solidFill>
              </a:rPr>
              <a:t>warrant </a:t>
            </a:r>
            <a:r>
              <a:rPr lang="en-US" dirty="0">
                <a:solidFill>
                  <a:schemeClr val="bg1">
                    <a:lumMod val="75000"/>
                  </a:schemeClr>
                </a:solidFill>
              </a:rPr>
              <a:t>management attention.</a:t>
            </a:r>
          </a:p>
          <a:p>
            <a:r>
              <a:rPr lang="en-US" dirty="0" smtClean="0">
                <a:solidFill>
                  <a:schemeClr val="bg1">
                    <a:lumMod val="75000"/>
                  </a:schemeClr>
                </a:solidFill>
              </a:rPr>
              <a:t>Analyze maps through a growing season </a:t>
            </a:r>
            <a:r>
              <a:rPr lang="en-US" dirty="0">
                <a:solidFill>
                  <a:schemeClr val="bg1">
                    <a:lumMod val="75000"/>
                  </a:schemeClr>
                </a:solidFill>
              </a:rPr>
              <a:t>to detect, remediate, and monitor </a:t>
            </a:r>
            <a:r>
              <a:rPr lang="en-US" dirty="0" smtClean="0">
                <a:solidFill>
                  <a:schemeClr val="bg1">
                    <a:lumMod val="75000"/>
                  </a:schemeClr>
                </a:solidFill>
              </a:rPr>
              <a:t>for issues </a:t>
            </a:r>
            <a:r>
              <a:rPr lang="en-US" dirty="0">
                <a:solidFill>
                  <a:schemeClr val="bg1">
                    <a:lumMod val="75000"/>
                  </a:schemeClr>
                </a:solidFill>
              </a:rPr>
              <a:t>that can affect your bottom </a:t>
            </a:r>
            <a:r>
              <a:rPr lang="en-US" dirty="0" smtClean="0">
                <a:solidFill>
                  <a:schemeClr val="bg1">
                    <a:lumMod val="75000"/>
                  </a:schemeClr>
                </a:solidFill>
              </a:rPr>
              <a:t>line.</a:t>
            </a:r>
          </a:p>
          <a:p>
            <a:r>
              <a:rPr lang="en-US" dirty="0">
                <a:solidFill>
                  <a:schemeClr val="bg1">
                    <a:lumMod val="75000"/>
                  </a:schemeClr>
                </a:solidFill>
              </a:rPr>
              <a:t>Analyze maps </a:t>
            </a:r>
            <a:r>
              <a:rPr lang="en-US" dirty="0" smtClean="0">
                <a:solidFill>
                  <a:schemeClr val="bg1">
                    <a:lumMod val="75000"/>
                  </a:schemeClr>
                </a:solidFill>
              </a:rPr>
              <a:t>over multiple growing seasons to identify changes in overall crop health.</a:t>
            </a:r>
          </a:p>
          <a:p>
            <a:pPr marL="0" indent="0">
              <a:buNone/>
            </a:pPr>
            <a:endParaRPr lang="en-US" dirty="0"/>
          </a:p>
        </p:txBody>
      </p:sp>
    </p:spTree>
    <p:extLst>
      <p:ext uri="{BB962C8B-B14F-4D97-AF65-F5344CB8AC3E}">
        <p14:creationId xmlns:p14="http://schemas.microsoft.com/office/powerpoint/2010/main" val="2431901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GreenSeeker Technology Update</a:t>
            </a:r>
            <a:endParaRPr lang="en-US" dirty="0"/>
          </a:p>
        </p:txBody>
      </p:sp>
      <p:sp>
        <p:nvSpPr>
          <p:cNvPr id="5" name="Content Placeholder 4"/>
          <p:cNvSpPr>
            <a:spLocks noGrp="1"/>
          </p:cNvSpPr>
          <p:nvPr>
            <p:ph idx="1"/>
          </p:nvPr>
        </p:nvSpPr>
        <p:spPr/>
        <p:txBody>
          <a:bodyPr/>
          <a:lstStyle/>
          <a:p>
            <a:r>
              <a:rPr lang="en-US" dirty="0" smtClean="0"/>
              <a:t>Trimble realizes that there are several areas of opportunity to bolster sensor based nitrogen rate control implementation</a:t>
            </a:r>
          </a:p>
          <a:p>
            <a:endParaRPr lang="en-US" dirty="0"/>
          </a:p>
          <a:p>
            <a:r>
              <a:rPr lang="en-US" dirty="0" smtClean="0"/>
              <a:t>Integrated several new technologies to add to the information needed to make intelligent cropping decisions.</a:t>
            </a:r>
            <a:endParaRPr lang="en-US" dirty="0"/>
          </a:p>
        </p:txBody>
      </p:sp>
    </p:spTree>
    <p:extLst>
      <p:ext uri="{BB962C8B-B14F-4D97-AF65-F5344CB8AC3E}">
        <p14:creationId xmlns:p14="http://schemas.microsoft.com/office/powerpoint/2010/main" val="2177507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440543" y="1372902"/>
            <a:ext cx="8112442" cy="5112036"/>
          </a:xfrm>
        </p:spPr>
        <p:txBody>
          <a:bodyPr>
            <a:normAutofit/>
          </a:bodyPr>
          <a:lstStyle/>
          <a:p>
            <a:pPr marL="0" indent="0">
              <a:buNone/>
            </a:pPr>
            <a:r>
              <a:rPr lang="en-US" dirty="0" smtClean="0"/>
              <a:t>Scout the fields that actually have variability</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69984" y="2141316"/>
            <a:ext cx="5984111" cy="400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47822" y="2252099"/>
            <a:ext cx="1537854" cy="243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62039" y="2557054"/>
            <a:ext cx="1388968" cy="1323439"/>
          </a:xfrm>
          <a:prstGeom prst="rect">
            <a:avLst/>
          </a:prstGeom>
          <a:noFill/>
        </p:spPr>
        <p:txBody>
          <a:bodyPr wrap="square" rtlCol="0">
            <a:spAutoFit/>
          </a:bodyPr>
          <a:lstStyle/>
          <a:p>
            <a:r>
              <a:rPr lang="en-US" sz="1600" dirty="0" smtClean="0"/>
              <a:t>Limited </a:t>
            </a:r>
            <a:r>
              <a:rPr lang="en-US" sz="1600" dirty="0"/>
              <a:t>variability – scouting </a:t>
            </a:r>
            <a:r>
              <a:rPr lang="en-US" sz="1600" dirty="0" smtClean="0"/>
              <a:t>to be focused elsewhere</a:t>
            </a:r>
            <a:endParaRPr lang="en-US" sz="1600" dirty="0"/>
          </a:p>
        </p:txBody>
      </p:sp>
      <p:sp>
        <p:nvSpPr>
          <p:cNvPr id="10" name="TextBox 9"/>
          <p:cNvSpPr txBox="1"/>
          <p:nvPr/>
        </p:nvSpPr>
        <p:spPr>
          <a:xfrm>
            <a:off x="7546697" y="2557054"/>
            <a:ext cx="1446826" cy="1323439"/>
          </a:xfrm>
          <a:prstGeom prst="rect">
            <a:avLst/>
          </a:prstGeom>
          <a:noFill/>
        </p:spPr>
        <p:txBody>
          <a:bodyPr wrap="square" rtlCol="0">
            <a:spAutoFit/>
          </a:bodyPr>
          <a:lstStyle/>
          <a:p>
            <a:r>
              <a:rPr lang="en-US" sz="1600" dirty="0" smtClean="0"/>
              <a:t>High variability – scouting efforts focused here</a:t>
            </a:r>
            <a:endParaRPr lang="en-US" sz="1600" dirty="0"/>
          </a:p>
        </p:txBody>
      </p:sp>
      <p:cxnSp>
        <p:nvCxnSpPr>
          <p:cNvPr id="11" name="Straight Arrow Connector 10"/>
          <p:cNvCxnSpPr/>
          <p:nvPr/>
        </p:nvCxnSpPr>
        <p:spPr>
          <a:xfrm>
            <a:off x="1342660" y="3218773"/>
            <a:ext cx="1990849" cy="0"/>
          </a:xfrm>
          <a:prstGeom prst="straightConnector1">
            <a:avLst/>
          </a:prstGeom>
          <a:ln w="317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44589" y="3220702"/>
            <a:ext cx="1990849" cy="659791"/>
          </a:xfrm>
          <a:prstGeom prst="straightConnector1">
            <a:avLst/>
          </a:prstGeom>
          <a:ln w="317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42660" y="3212068"/>
            <a:ext cx="625036" cy="804347"/>
          </a:xfrm>
          <a:prstGeom prst="straightConnector1">
            <a:avLst/>
          </a:prstGeom>
          <a:ln w="3175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1"/>
          </p:cNvCxnSpPr>
          <p:nvPr/>
        </p:nvCxnSpPr>
        <p:spPr>
          <a:xfrm flipH="1">
            <a:off x="6470248" y="3218774"/>
            <a:ext cx="1076449" cy="79764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11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Minimize scouting expenses by using PurePixel to target only problematic </a:t>
            </a:r>
            <a:r>
              <a:rPr lang="en-US" dirty="0" smtClean="0">
                <a:solidFill>
                  <a:schemeClr val="bg1">
                    <a:lumMod val="75000"/>
                  </a:schemeClr>
                </a:solidFill>
              </a:rPr>
              <a:t>fields.</a:t>
            </a:r>
            <a:endParaRPr lang="en-US" dirty="0">
              <a:solidFill>
                <a:schemeClr val="bg1">
                  <a:lumMod val="75000"/>
                </a:schemeClr>
              </a:solidFill>
            </a:endParaRPr>
          </a:p>
          <a:p>
            <a:r>
              <a:rPr lang="en-US" dirty="0" smtClean="0"/>
              <a:t>Use actual </a:t>
            </a:r>
            <a:r>
              <a:rPr lang="en-US" dirty="0"/>
              <a:t>differences in crop </a:t>
            </a:r>
            <a:r>
              <a:rPr lang="en-US" dirty="0" smtClean="0"/>
              <a:t>vigor to make </a:t>
            </a:r>
            <a:r>
              <a:rPr lang="en-US" dirty="0"/>
              <a:t>better decisions on whether issues </a:t>
            </a:r>
            <a:r>
              <a:rPr lang="en-US" dirty="0" smtClean="0"/>
              <a:t>warrant </a:t>
            </a:r>
            <a:r>
              <a:rPr lang="en-US" dirty="0"/>
              <a:t>management attention.</a:t>
            </a:r>
          </a:p>
          <a:p>
            <a:r>
              <a:rPr lang="en-US" dirty="0" smtClean="0">
                <a:solidFill>
                  <a:schemeClr val="bg1">
                    <a:lumMod val="75000"/>
                  </a:schemeClr>
                </a:solidFill>
              </a:rPr>
              <a:t>Analyze maps through a growing season </a:t>
            </a:r>
            <a:r>
              <a:rPr lang="en-US" dirty="0">
                <a:solidFill>
                  <a:schemeClr val="bg1">
                    <a:lumMod val="75000"/>
                  </a:schemeClr>
                </a:solidFill>
              </a:rPr>
              <a:t>to detect, remediate, and monitor </a:t>
            </a:r>
            <a:r>
              <a:rPr lang="en-US" dirty="0" smtClean="0">
                <a:solidFill>
                  <a:schemeClr val="bg1">
                    <a:lumMod val="75000"/>
                  </a:schemeClr>
                </a:solidFill>
              </a:rPr>
              <a:t>for issues </a:t>
            </a:r>
            <a:r>
              <a:rPr lang="en-US" dirty="0">
                <a:solidFill>
                  <a:schemeClr val="bg1">
                    <a:lumMod val="75000"/>
                  </a:schemeClr>
                </a:solidFill>
              </a:rPr>
              <a:t>that can affect your bottom </a:t>
            </a:r>
            <a:r>
              <a:rPr lang="en-US" dirty="0" smtClean="0">
                <a:solidFill>
                  <a:schemeClr val="bg1">
                    <a:lumMod val="75000"/>
                  </a:schemeClr>
                </a:solidFill>
              </a:rPr>
              <a:t>line.</a:t>
            </a:r>
          </a:p>
          <a:p>
            <a:r>
              <a:rPr lang="en-US" dirty="0">
                <a:solidFill>
                  <a:schemeClr val="bg1">
                    <a:lumMod val="75000"/>
                  </a:schemeClr>
                </a:solidFill>
              </a:rPr>
              <a:t>Analyze maps </a:t>
            </a:r>
            <a:r>
              <a:rPr lang="en-US" dirty="0" smtClean="0">
                <a:solidFill>
                  <a:schemeClr val="bg1">
                    <a:lumMod val="75000"/>
                  </a:schemeClr>
                </a:solidFill>
              </a:rPr>
              <a:t>over multiple growing seasons to identify changes in overall crop health.</a:t>
            </a:r>
          </a:p>
          <a:p>
            <a:pPr marL="0" indent="0">
              <a:buNone/>
            </a:pPr>
            <a:endParaRPr lang="en-US" dirty="0"/>
          </a:p>
        </p:txBody>
      </p:sp>
    </p:spTree>
    <p:extLst>
      <p:ext uri="{BB962C8B-B14F-4D97-AF65-F5344CB8AC3E}">
        <p14:creationId xmlns:p14="http://schemas.microsoft.com/office/powerpoint/2010/main" val="3244525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401638" y="1372902"/>
            <a:ext cx="8329612" cy="698966"/>
          </a:xfrm>
        </p:spPr>
        <p:txBody>
          <a:bodyPr>
            <a:normAutofit fontScale="85000" lnSpcReduction="10000"/>
          </a:bodyPr>
          <a:lstStyle/>
          <a:p>
            <a:pPr marL="0" indent="0">
              <a:buNone/>
            </a:pPr>
            <a:r>
              <a:rPr lang="en-US" dirty="0" smtClean="0"/>
              <a:t>Determine if there are actual differences in crop health</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21127" y="2546430"/>
            <a:ext cx="3105637" cy="19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521126" y="4664596"/>
            <a:ext cx="3105637" cy="19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68625" y="2546430"/>
            <a:ext cx="3075040" cy="19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268625" y="4664596"/>
            <a:ext cx="3075040" cy="1997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56521" y="3351279"/>
            <a:ext cx="694484" cy="338554"/>
          </a:xfrm>
          <a:prstGeom prst="rect">
            <a:avLst/>
          </a:prstGeom>
          <a:noFill/>
        </p:spPr>
        <p:txBody>
          <a:bodyPr wrap="square" rtlCol="0">
            <a:spAutoFit/>
          </a:bodyPr>
          <a:lstStyle/>
          <a:p>
            <a:r>
              <a:rPr lang="en-US" sz="1600" dirty="0" smtClean="0"/>
              <a:t>pVVI</a:t>
            </a:r>
            <a:endParaRPr lang="en-US" sz="1600" dirty="0"/>
          </a:p>
        </p:txBody>
      </p:sp>
      <p:sp>
        <p:nvSpPr>
          <p:cNvPr id="10" name="TextBox 9"/>
          <p:cNvSpPr txBox="1"/>
          <p:nvPr/>
        </p:nvSpPr>
        <p:spPr>
          <a:xfrm>
            <a:off x="509283" y="5059115"/>
            <a:ext cx="1469987" cy="584775"/>
          </a:xfrm>
          <a:prstGeom prst="rect">
            <a:avLst/>
          </a:prstGeom>
          <a:noFill/>
        </p:spPr>
        <p:txBody>
          <a:bodyPr wrap="square" rtlCol="0">
            <a:spAutoFit/>
          </a:bodyPr>
          <a:lstStyle/>
          <a:p>
            <a:r>
              <a:rPr lang="en-US" sz="1600" dirty="0" err="1" smtClean="0"/>
              <a:t>Uncalibrated</a:t>
            </a:r>
            <a:r>
              <a:rPr lang="en-US" sz="1600" dirty="0" smtClean="0"/>
              <a:t> Index</a:t>
            </a:r>
            <a:endParaRPr lang="en-US" sz="1600" dirty="0"/>
          </a:p>
        </p:txBody>
      </p:sp>
      <p:sp>
        <p:nvSpPr>
          <p:cNvPr id="11" name="TextBox 10"/>
          <p:cNvSpPr txBox="1"/>
          <p:nvPr/>
        </p:nvSpPr>
        <p:spPr>
          <a:xfrm>
            <a:off x="2601412" y="2227575"/>
            <a:ext cx="2409465" cy="338554"/>
          </a:xfrm>
          <a:prstGeom prst="rect">
            <a:avLst/>
          </a:prstGeom>
          <a:noFill/>
        </p:spPr>
        <p:txBody>
          <a:bodyPr wrap="square" rtlCol="0">
            <a:spAutoFit/>
          </a:bodyPr>
          <a:lstStyle/>
          <a:p>
            <a:pPr algn="ctr"/>
            <a:r>
              <a:rPr lang="en-US" sz="1600" u="sng" dirty="0" smtClean="0"/>
              <a:t>High</a:t>
            </a:r>
            <a:r>
              <a:rPr lang="en-US" sz="1600" dirty="0" smtClean="0"/>
              <a:t> Variability Field</a:t>
            </a:r>
            <a:endParaRPr lang="en-US" sz="1600" dirty="0"/>
          </a:p>
        </p:txBody>
      </p:sp>
      <p:sp>
        <p:nvSpPr>
          <p:cNvPr id="12" name="TextBox 11"/>
          <p:cNvSpPr txBox="1"/>
          <p:nvPr/>
        </p:nvSpPr>
        <p:spPr>
          <a:xfrm>
            <a:off x="5869211" y="2227575"/>
            <a:ext cx="2409465" cy="338554"/>
          </a:xfrm>
          <a:prstGeom prst="rect">
            <a:avLst/>
          </a:prstGeom>
          <a:noFill/>
        </p:spPr>
        <p:txBody>
          <a:bodyPr wrap="square" rtlCol="0">
            <a:spAutoFit/>
          </a:bodyPr>
          <a:lstStyle/>
          <a:p>
            <a:pPr algn="ctr"/>
            <a:r>
              <a:rPr lang="en-US" sz="1600" u="sng" dirty="0" smtClean="0"/>
              <a:t>Low</a:t>
            </a:r>
            <a:r>
              <a:rPr lang="en-US" sz="1600" dirty="0" smtClean="0"/>
              <a:t> Variability Field</a:t>
            </a:r>
            <a:endParaRPr lang="en-US" sz="1600" dirty="0"/>
          </a:p>
        </p:txBody>
      </p:sp>
    </p:spTree>
    <p:extLst>
      <p:ext uri="{BB962C8B-B14F-4D97-AF65-F5344CB8AC3E}">
        <p14:creationId xmlns:p14="http://schemas.microsoft.com/office/powerpoint/2010/main" val="368788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Minimize scouting expenses by using PurePixel to target only problematic </a:t>
            </a:r>
            <a:r>
              <a:rPr lang="en-US" dirty="0" smtClean="0">
                <a:solidFill>
                  <a:schemeClr val="bg1">
                    <a:lumMod val="75000"/>
                  </a:schemeClr>
                </a:solidFill>
              </a:rPr>
              <a:t>fields.</a:t>
            </a:r>
            <a:endParaRPr lang="en-US" dirty="0">
              <a:solidFill>
                <a:schemeClr val="bg1">
                  <a:lumMod val="75000"/>
                </a:schemeClr>
              </a:solidFill>
            </a:endParaRPr>
          </a:p>
          <a:p>
            <a:r>
              <a:rPr lang="en-US" dirty="0" smtClean="0">
                <a:solidFill>
                  <a:schemeClr val="bg1">
                    <a:lumMod val="75000"/>
                  </a:schemeClr>
                </a:solidFill>
              </a:rPr>
              <a:t>Use actual </a:t>
            </a:r>
            <a:r>
              <a:rPr lang="en-US" dirty="0">
                <a:solidFill>
                  <a:schemeClr val="bg1">
                    <a:lumMod val="75000"/>
                  </a:schemeClr>
                </a:solidFill>
              </a:rPr>
              <a:t>differences in crop </a:t>
            </a:r>
            <a:r>
              <a:rPr lang="en-US" dirty="0" smtClean="0">
                <a:solidFill>
                  <a:schemeClr val="bg1">
                    <a:lumMod val="75000"/>
                  </a:schemeClr>
                </a:solidFill>
              </a:rPr>
              <a:t>vigor to make </a:t>
            </a:r>
            <a:r>
              <a:rPr lang="en-US" dirty="0">
                <a:solidFill>
                  <a:schemeClr val="bg1">
                    <a:lumMod val="75000"/>
                  </a:schemeClr>
                </a:solidFill>
              </a:rPr>
              <a:t>better decisions on whether issues </a:t>
            </a:r>
            <a:r>
              <a:rPr lang="en-US" dirty="0" smtClean="0">
                <a:solidFill>
                  <a:schemeClr val="bg1">
                    <a:lumMod val="75000"/>
                  </a:schemeClr>
                </a:solidFill>
              </a:rPr>
              <a:t>warrant </a:t>
            </a:r>
            <a:r>
              <a:rPr lang="en-US" dirty="0">
                <a:solidFill>
                  <a:schemeClr val="bg1">
                    <a:lumMod val="75000"/>
                  </a:schemeClr>
                </a:solidFill>
              </a:rPr>
              <a:t>management attention.</a:t>
            </a:r>
          </a:p>
          <a:p>
            <a:r>
              <a:rPr lang="en-US" dirty="0" smtClean="0"/>
              <a:t>Analyze maps through a growing season </a:t>
            </a:r>
            <a:r>
              <a:rPr lang="en-US" dirty="0"/>
              <a:t>to detect, remediate, and monitor </a:t>
            </a:r>
            <a:r>
              <a:rPr lang="en-US" dirty="0" smtClean="0"/>
              <a:t>for issues </a:t>
            </a:r>
            <a:r>
              <a:rPr lang="en-US" dirty="0"/>
              <a:t>that can affect your bottom </a:t>
            </a:r>
            <a:r>
              <a:rPr lang="en-US" dirty="0" smtClean="0"/>
              <a:t>line.</a:t>
            </a:r>
          </a:p>
          <a:p>
            <a:r>
              <a:rPr lang="en-US" dirty="0">
                <a:solidFill>
                  <a:schemeClr val="bg1">
                    <a:lumMod val="75000"/>
                  </a:schemeClr>
                </a:solidFill>
              </a:rPr>
              <a:t>Analyze maps </a:t>
            </a:r>
            <a:r>
              <a:rPr lang="en-US" dirty="0" smtClean="0">
                <a:solidFill>
                  <a:schemeClr val="bg1">
                    <a:lumMod val="75000"/>
                  </a:schemeClr>
                </a:solidFill>
              </a:rPr>
              <a:t>over multiple growing seasons to identify changes in overall crop health.</a:t>
            </a:r>
          </a:p>
          <a:p>
            <a:pPr marL="0" indent="0">
              <a:buNone/>
            </a:pPr>
            <a:endParaRPr lang="en-US" dirty="0"/>
          </a:p>
        </p:txBody>
      </p:sp>
    </p:spTree>
    <p:extLst>
      <p:ext uri="{BB962C8B-B14F-4D97-AF65-F5344CB8AC3E}">
        <p14:creationId xmlns:p14="http://schemas.microsoft.com/office/powerpoint/2010/main" val="20505457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a:xfrm>
            <a:off x="401638" y="1372902"/>
            <a:ext cx="8329612" cy="880441"/>
          </a:xfrm>
        </p:spPr>
        <p:txBody>
          <a:bodyPr>
            <a:normAutofit/>
          </a:bodyPr>
          <a:lstStyle/>
          <a:p>
            <a:pPr marL="0" indent="0">
              <a:buNone/>
            </a:pPr>
            <a:r>
              <a:rPr lang="en-US" dirty="0" smtClean="0"/>
              <a:t>Monitor evolution in crop health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83" y="2595625"/>
            <a:ext cx="1919987" cy="292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179" y="2586943"/>
            <a:ext cx="1919987" cy="292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676" y="2595625"/>
            <a:ext cx="1919987" cy="292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1361" y="2586943"/>
            <a:ext cx="1919987" cy="292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55834" y="5638611"/>
            <a:ext cx="694484" cy="338554"/>
          </a:xfrm>
          <a:prstGeom prst="rect">
            <a:avLst/>
          </a:prstGeom>
          <a:noFill/>
        </p:spPr>
        <p:txBody>
          <a:bodyPr wrap="square" rtlCol="0">
            <a:spAutoFit/>
          </a:bodyPr>
          <a:lstStyle/>
          <a:p>
            <a:pPr algn="ctr"/>
            <a:r>
              <a:rPr lang="en-US" sz="1600" dirty="0" smtClean="0"/>
              <a:t>6/20</a:t>
            </a:r>
            <a:endParaRPr lang="en-US" sz="1600" dirty="0"/>
          </a:p>
        </p:txBody>
      </p:sp>
      <p:sp>
        <p:nvSpPr>
          <p:cNvPr id="10" name="TextBox 9"/>
          <p:cNvSpPr txBox="1"/>
          <p:nvPr/>
        </p:nvSpPr>
        <p:spPr>
          <a:xfrm>
            <a:off x="3145930" y="5638611"/>
            <a:ext cx="694484" cy="338554"/>
          </a:xfrm>
          <a:prstGeom prst="rect">
            <a:avLst/>
          </a:prstGeom>
          <a:noFill/>
        </p:spPr>
        <p:txBody>
          <a:bodyPr wrap="square" rtlCol="0">
            <a:spAutoFit/>
          </a:bodyPr>
          <a:lstStyle/>
          <a:p>
            <a:pPr algn="ctr"/>
            <a:r>
              <a:rPr lang="en-US" sz="1600" dirty="0" smtClean="0"/>
              <a:t>7/5</a:t>
            </a:r>
            <a:endParaRPr lang="en-US" sz="1600" dirty="0"/>
          </a:p>
        </p:txBody>
      </p:sp>
      <p:sp>
        <p:nvSpPr>
          <p:cNvPr id="11" name="TextBox 10"/>
          <p:cNvSpPr txBox="1"/>
          <p:nvPr/>
        </p:nvSpPr>
        <p:spPr>
          <a:xfrm>
            <a:off x="5348427" y="5638611"/>
            <a:ext cx="694484" cy="338554"/>
          </a:xfrm>
          <a:prstGeom prst="rect">
            <a:avLst/>
          </a:prstGeom>
          <a:noFill/>
        </p:spPr>
        <p:txBody>
          <a:bodyPr wrap="square" rtlCol="0">
            <a:spAutoFit/>
          </a:bodyPr>
          <a:lstStyle/>
          <a:p>
            <a:pPr algn="ctr"/>
            <a:r>
              <a:rPr lang="en-US" sz="1600" dirty="0" smtClean="0"/>
              <a:t>7/21</a:t>
            </a:r>
            <a:endParaRPr lang="en-US" sz="1600" dirty="0"/>
          </a:p>
        </p:txBody>
      </p:sp>
      <p:sp>
        <p:nvSpPr>
          <p:cNvPr id="12" name="TextBox 11"/>
          <p:cNvSpPr txBox="1"/>
          <p:nvPr/>
        </p:nvSpPr>
        <p:spPr>
          <a:xfrm>
            <a:off x="7534112" y="5638611"/>
            <a:ext cx="694484" cy="338554"/>
          </a:xfrm>
          <a:prstGeom prst="rect">
            <a:avLst/>
          </a:prstGeom>
          <a:noFill/>
        </p:spPr>
        <p:txBody>
          <a:bodyPr wrap="square" rtlCol="0">
            <a:spAutoFit/>
          </a:bodyPr>
          <a:lstStyle/>
          <a:p>
            <a:pPr algn="ctr"/>
            <a:r>
              <a:rPr lang="en-US" sz="1600" dirty="0" smtClean="0"/>
              <a:t>8/18</a:t>
            </a:r>
            <a:endParaRPr lang="en-US" sz="1600" dirty="0"/>
          </a:p>
        </p:txBody>
      </p:sp>
    </p:spTree>
    <p:extLst>
      <p:ext uri="{BB962C8B-B14F-4D97-AF65-F5344CB8AC3E}">
        <p14:creationId xmlns:p14="http://schemas.microsoft.com/office/powerpoint/2010/main" val="17376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Minimize scouting expenses by using PurePixel to target only problematic </a:t>
            </a:r>
            <a:r>
              <a:rPr lang="en-US" dirty="0" smtClean="0">
                <a:solidFill>
                  <a:schemeClr val="bg1">
                    <a:lumMod val="75000"/>
                  </a:schemeClr>
                </a:solidFill>
              </a:rPr>
              <a:t>fields.</a:t>
            </a:r>
            <a:endParaRPr lang="en-US" dirty="0">
              <a:solidFill>
                <a:schemeClr val="bg1">
                  <a:lumMod val="75000"/>
                </a:schemeClr>
              </a:solidFill>
            </a:endParaRPr>
          </a:p>
          <a:p>
            <a:r>
              <a:rPr lang="en-US" dirty="0" smtClean="0">
                <a:solidFill>
                  <a:schemeClr val="bg1">
                    <a:lumMod val="75000"/>
                  </a:schemeClr>
                </a:solidFill>
              </a:rPr>
              <a:t>Use actual </a:t>
            </a:r>
            <a:r>
              <a:rPr lang="en-US" dirty="0">
                <a:solidFill>
                  <a:schemeClr val="bg1">
                    <a:lumMod val="75000"/>
                  </a:schemeClr>
                </a:solidFill>
              </a:rPr>
              <a:t>differences in crop </a:t>
            </a:r>
            <a:r>
              <a:rPr lang="en-US" dirty="0" smtClean="0">
                <a:solidFill>
                  <a:schemeClr val="bg1">
                    <a:lumMod val="75000"/>
                  </a:schemeClr>
                </a:solidFill>
              </a:rPr>
              <a:t>vigor to make </a:t>
            </a:r>
            <a:r>
              <a:rPr lang="en-US" dirty="0">
                <a:solidFill>
                  <a:schemeClr val="bg1">
                    <a:lumMod val="75000"/>
                  </a:schemeClr>
                </a:solidFill>
              </a:rPr>
              <a:t>better decisions on whether issues </a:t>
            </a:r>
            <a:r>
              <a:rPr lang="en-US" dirty="0" smtClean="0">
                <a:solidFill>
                  <a:schemeClr val="bg1">
                    <a:lumMod val="75000"/>
                  </a:schemeClr>
                </a:solidFill>
              </a:rPr>
              <a:t>warrant </a:t>
            </a:r>
            <a:r>
              <a:rPr lang="en-US" dirty="0">
                <a:solidFill>
                  <a:schemeClr val="bg1">
                    <a:lumMod val="75000"/>
                  </a:schemeClr>
                </a:solidFill>
              </a:rPr>
              <a:t>management attention.</a:t>
            </a:r>
          </a:p>
          <a:p>
            <a:r>
              <a:rPr lang="en-US" dirty="0" smtClean="0">
                <a:solidFill>
                  <a:schemeClr val="bg1">
                    <a:lumMod val="75000"/>
                  </a:schemeClr>
                </a:solidFill>
              </a:rPr>
              <a:t>Analyze maps through a growing season </a:t>
            </a:r>
            <a:r>
              <a:rPr lang="en-US" dirty="0">
                <a:solidFill>
                  <a:schemeClr val="bg1">
                    <a:lumMod val="75000"/>
                  </a:schemeClr>
                </a:solidFill>
              </a:rPr>
              <a:t>to detect, remediate, and monitor </a:t>
            </a:r>
            <a:r>
              <a:rPr lang="en-US" dirty="0" smtClean="0">
                <a:solidFill>
                  <a:schemeClr val="bg1">
                    <a:lumMod val="75000"/>
                  </a:schemeClr>
                </a:solidFill>
              </a:rPr>
              <a:t>for issues </a:t>
            </a:r>
            <a:r>
              <a:rPr lang="en-US" dirty="0">
                <a:solidFill>
                  <a:schemeClr val="bg1">
                    <a:lumMod val="75000"/>
                  </a:schemeClr>
                </a:solidFill>
              </a:rPr>
              <a:t>that can affect your bottom </a:t>
            </a:r>
            <a:r>
              <a:rPr lang="en-US" dirty="0" smtClean="0">
                <a:solidFill>
                  <a:schemeClr val="bg1">
                    <a:lumMod val="75000"/>
                  </a:schemeClr>
                </a:solidFill>
              </a:rPr>
              <a:t>line.</a:t>
            </a:r>
          </a:p>
          <a:p>
            <a:r>
              <a:rPr lang="en-US" dirty="0"/>
              <a:t>Analyze maps </a:t>
            </a:r>
            <a:r>
              <a:rPr lang="en-US" dirty="0" smtClean="0"/>
              <a:t>over multiple growing seasons to identify changes in overall crop health.</a:t>
            </a:r>
          </a:p>
          <a:p>
            <a:pPr marL="0" indent="0">
              <a:buNone/>
            </a:pPr>
            <a:endParaRPr lang="en-US" dirty="0"/>
          </a:p>
        </p:txBody>
      </p:sp>
    </p:spTree>
    <p:extLst>
      <p:ext uri="{BB962C8B-B14F-4D97-AF65-F5344CB8AC3E}">
        <p14:creationId xmlns:p14="http://schemas.microsoft.com/office/powerpoint/2010/main" val="833303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Recognize year-to-year changes</a:t>
            </a:r>
            <a:endParaRPr lang="en-US" dirty="0"/>
          </a:p>
          <a:p>
            <a:endParaRPr lang="en-US" sz="1400" dirty="0" smtClean="0"/>
          </a:p>
          <a:p>
            <a:endParaRPr lang="en-US" sz="1400" dirty="0"/>
          </a:p>
          <a:p>
            <a:endParaRPr lang="en-US" sz="1400" dirty="0" smtClean="0"/>
          </a:p>
          <a:p>
            <a:pPr marL="0" indent="0">
              <a:buNone/>
            </a:pPr>
            <a:endParaRPr lang="en-US" dirty="0"/>
          </a:p>
        </p:txBody>
      </p:sp>
      <p:pic>
        <p:nvPicPr>
          <p:cNvPr id="1026" name="Picture 2" descr="C:\temp\New folder\NewEdit_Corn2013_201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18549" y="2357120"/>
            <a:ext cx="2727220" cy="2600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temp\New folder\NewEdit_Corn2013_201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1705" y="2357120"/>
            <a:ext cx="2727220" cy="2600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New folder\NewEdit_Corn2013_201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33385" y="2357120"/>
            <a:ext cx="2727220" cy="2600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28073" y="4958080"/>
            <a:ext cx="694484" cy="338554"/>
          </a:xfrm>
          <a:prstGeom prst="rect">
            <a:avLst/>
          </a:prstGeom>
          <a:noFill/>
        </p:spPr>
        <p:txBody>
          <a:bodyPr wrap="square" rtlCol="0">
            <a:spAutoFit/>
          </a:bodyPr>
          <a:lstStyle/>
          <a:p>
            <a:pPr algn="ctr"/>
            <a:r>
              <a:rPr lang="en-US" sz="1600" dirty="0" smtClean="0"/>
              <a:t>2011</a:t>
            </a:r>
            <a:endParaRPr lang="en-US" sz="1600" dirty="0"/>
          </a:p>
        </p:txBody>
      </p:sp>
      <p:sp>
        <p:nvSpPr>
          <p:cNvPr id="9" name="TextBox 8"/>
          <p:cNvSpPr txBox="1"/>
          <p:nvPr/>
        </p:nvSpPr>
        <p:spPr>
          <a:xfrm>
            <a:off x="4234917" y="4961354"/>
            <a:ext cx="694484" cy="338554"/>
          </a:xfrm>
          <a:prstGeom prst="rect">
            <a:avLst/>
          </a:prstGeom>
          <a:noFill/>
        </p:spPr>
        <p:txBody>
          <a:bodyPr wrap="square" rtlCol="0">
            <a:spAutoFit/>
          </a:bodyPr>
          <a:lstStyle/>
          <a:p>
            <a:pPr algn="ctr"/>
            <a:r>
              <a:rPr lang="en-US" sz="1600" dirty="0" smtClean="0"/>
              <a:t>2012</a:t>
            </a:r>
            <a:endParaRPr lang="en-US" sz="1600" dirty="0"/>
          </a:p>
        </p:txBody>
      </p:sp>
      <p:sp>
        <p:nvSpPr>
          <p:cNvPr id="10" name="TextBox 9"/>
          <p:cNvSpPr txBox="1"/>
          <p:nvPr/>
        </p:nvSpPr>
        <p:spPr>
          <a:xfrm>
            <a:off x="7149753" y="4961354"/>
            <a:ext cx="694484" cy="338554"/>
          </a:xfrm>
          <a:prstGeom prst="rect">
            <a:avLst/>
          </a:prstGeom>
          <a:noFill/>
        </p:spPr>
        <p:txBody>
          <a:bodyPr wrap="square" rtlCol="0">
            <a:spAutoFit/>
          </a:bodyPr>
          <a:lstStyle/>
          <a:p>
            <a:pPr algn="ctr"/>
            <a:r>
              <a:rPr lang="en-US" sz="1600" dirty="0" smtClean="0"/>
              <a:t>2013</a:t>
            </a:r>
            <a:endParaRPr lang="en-US" sz="1600" dirty="0"/>
          </a:p>
        </p:txBody>
      </p:sp>
    </p:spTree>
    <p:extLst>
      <p:ext uri="{BB962C8B-B14F-4D97-AF65-F5344CB8AC3E}">
        <p14:creationId xmlns:p14="http://schemas.microsoft.com/office/powerpoint/2010/main" val="3359870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 Timing</a:t>
            </a:r>
            <a:endParaRPr lang="en-US" dirty="0"/>
          </a:p>
        </p:txBody>
      </p:sp>
      <p:sp>
        <p:nvSpPr>
          <p:cNvPr id="5" name="Content Placeholder 4"/>
          <p:cNvSpPr>
            <a:spLocks noGrp="1"/>
          </p:cNvSpPr>
          <p:nvPr>
            <p:ph idx="1"/>
          </p:nvPr>
        </p:nvSpPr>
        <p:spPr/>
        <p:txBody>
          <a:bodyPr>
            <a:normAutofit/>
          </a:bodyPr>
          <a:lstStyle/>
          <a:p>
            <a:r>
              <a:rPr lang="en-US" dirty="0" smtClean="0"/>
              <a:t>Historical imagery to 2013</a:t>
            </a:r>
          </a:p>
          <a:p>
            <a:r>
              <a:rPr lang="en-US" dirty="0" smtClean="0"/>
              <a:t>New imagery: 24-48 hours</a:t>
            </a:r>
          </a:p>
          <a:p>
            <a:r>
              <a:rPr lang="en-US" dirty="0" smtClean="0"/>
              <a:t>Order processing: </a:t>
            </a:r>
            <a:r>
              <a:rPr lang="en-US" dirty="0"/>
              <a:t>2</a:t>
            </a:r>
            <a:r>
              <a:rPr lang="en-US" dirty="0" smtClean="0"/>
              <a:t>-60 minutes</a:t>
            </a:r>
          </a:p>
          <a:p>
            <a:pPr marL="0" indent="0">
              <a:buNone/>
            </a:pPr>
            <a:endParaRPr lang="en-US" dirty="0" smtClean="0"/>
          </a:p>
        </p:txBody>
      </p:sp>
    </p:spTree>
    <p:extLst>
      <p:ext uri="{BB962C8B-B14F-4D97-AF65-F5344CB8AC3E}">
        <p14:creationId xmlns:p14="http://schemas.microsoft.com/office/powerpoint/2010/main" val="3027586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 Geography</a:t>
            </a:r>
            <a:endParaRPr lang="en-US" dirty="0"/>
          </a:p>
        </p:txBody>
      </p:sp>
      <p:sp>
        <p:nvSpPr>
          <p:cNvPr id="5" name="Content Placeholder 4"/>
          <p:cNvSpPr>
            <a:spLocks noGrp="1"/>
          </p:cNvSpPr>
          <p:nvPr>
            <p:ph idx="1"/>
          </p:nvPr>
        </p:nvSpPr>
        <p:spPr/>
        <p:txBody>
          <a:bodyPr>
            <a:normAutofit/>
          </a:bodyPr>
          <a:lstStyle/>
          <a:p>
            <a:r>
              <a:rPr lang="en-US" dirty="0" smtClean="0"/>
              <a:t>Current offering is United States only</a:t>
            </a:r>
          </a:p>
          <a:p>
            <a:r>
              <a:rPr lang="en-US" dirty="0" smtClean="0"/>
              <a:t>eCommerce limitation </a:t>
            </a:r>
          </a:p>
          <a:p>
            <a:r>
              <a:rPr lang="en-US" dirty="0" smtClean="0"/>
              <a:t>Target addition of Argentina, Brazil, Canada, Europe, and ROW</a:t>
            </a:r>
          </a:p>
        </p:txBody>
      </p:sp>
    </p:spTree>
    <p:extLst>
      <p:ext uri="{BB962C8B-B14F-4D97-AF65-F5344CB8AC3E}">
        <p14:creationId xmlns:p14="http://schemas.microsoft.com/office/powerpoint/2010/main" val="10008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343400"/>
            <a:ext cx="7939087" cy="1470025"/>
          </a:xfrm>
        </p:spPr>
        <p:txBody>
          <a:bodyPr>
            <a:normAutofit/>
          </a:bodyPr>
          <a:lstStyle/>
          <a:p>
            <a:r>
              <a:rPr lang="en-US" altLang="en-US" dirty="0"/>
              <a:t>Intelligent I</a:t>
            </a:r>
            <a:r>
              <a:rPr lang="en-US" altLang="en-US" dirty="0" smtClean="0"/>
              <a:t>rrigation with the</a:t>
            </a:r>
            <a:r>
              <a:rPr lang="en-US" altLang="en-US" dirty="0"/>
              <a:t/>
            </a:r>
            <a:br>
              <a:rPr lang="en-US" altLang="en-US" dirty="0"/>
            </a:br>
            <a:r>
              <a:rPr lang="en-US" altLang="en-US" dirty="0" smtClean="0"/>
              <a:t>Irrigate-IQ™ Solution</a:t>
            </a:r>
            <a:endParaRPr lang="en-N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0084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Affecting Nitrogen Management</a:t>
            </a:r>
            <a:endParaRPr lang="en-US" dirty="0"/>
          </a:p>
        </p:txBody>
      </p:sp>
      <p:sp>
        <p:nvSpPr>
          <p:cNvPr id="3" name="Content Placeholder 2"/>
          <p:cNvSpPr>
            <a:spLocks noGrp="1"/>
          </p:cNvSpPr>
          <p:nvPr>
            <p:ph idx="1"/>
          </p:nvPr>
        </p:nvSpPr>
        <p:spPr/>
        <p:txBody>
          <a:bodyPr/>
          <a:lstStyle/>
          <a:p>
            <a:r>
              <a:rPr lang="en-US" dirty="0" smtClean="0"/>
              <a:t>Soil</a:t>
            </a:r>
          </a:p>
          <a:p>
            <a:pPr lvl="1">
              <a:buClr>
                <a:srgbClr val="F5C205"/>
              </a:buClr>
            </a:pPr>
            <a:r>
              <a:rPr lang="en-US" dirty="0">
                <a:solidFill>
                  <a:srgbClr val="00478E"/>
                </a:solidFill>
              </a:rPr>
              <a:t>Chemical and Physical Properties</a:t>
            </a:r>
          </a:p>
          <a:p>
            <a:pPr lvl="1">
              <a:buClr>
                <a:srgbClr val="F5C205"/>
              </a:buClr>
            </a:pPr>
            <a:r>
              <a:rPr lang="en-US" dirty="0">
                <a:solidFill>
                  <a:srgbClr val="00478E"/>
                </a:solidFill>
              </a:rPr>
              <a:t>Soil </a:t>
            </a:r>
            <a:r>
              <a:rPr lang="en-US" dirty="0" smtClean="0">
                <a:solidFill>
                  <a:srgbClr val="00478E"/>
                </a:solidFill>
              </a:rPr>
              <a:t>Zones</a:t>
            </a:r>
            <a:endParaRPr lang="en-US" dirty="0" smtClean="0"/>
          </a:p>
          <a:p>
            <a:r>
              <a:rPr lang="en-US" dirty="0" smtClean="0"/>
              <a:t>Weather</a:t>
            </a:r>
          </a:p>
          <a:p>
            <a:pPr lvl="1">
              <a:buClr>
                <a:srgbClr val="F5C205"/>
              </a:buClr>
            </a:pPr>
            <a:r>
              <a:rPr lang="en-US" dirty="0" smtClean="0">
                <a:solidFill>
                  <a:srgbClr val="00478E"/>
                </a:solidFill>
              </a:rPr>
              <a:t>Precipitation </a:t>
            </a:r>
            <a:endParaRPr lang="en-US" dirty="0">
              <a:solidFill>
                <a:srgbClr val="00478E"/>
              </a:solidFill>
            </a:endParaRPr>
          </a:p>
          <a:p>
            <a:r>
              <a:rPr lang="en-US" dirty="0" smtClean="0"/>
              <a:t>Access to sensor data</a:t>
            </a:r>
          </a:p>
          <a:p>
            <a:pPr lvl="1">
              <a:buClr>
                <a:srgbClr val="F5C205"/>
              </a:buClr>
            </a:pPr>
            <a:r>
              <a:rPr lang="en-US" dirty="0">
                <a:solidFill>
                  <a:srgbClr val="00478E"/>
                </a:solidFill>
              </a:rPr>
              <a:t>In crop sensing is not always practical</a:t>
            </a:r>
          </a:p>
          <a:p>
            <a:r>
              <a:rPr lang="en-US" dirty="0" smtClean="0"/>
              <a:t>Data Handling</a:t>
            </a:r>
          </a:p>
          <a:p>
            <a:pPr lvl="1"/>
            <a:r>
              <a:rPr lang="en-US" dirty="0" smtClean="0"/>
              <a:t>How to move and disseminate data.</a:t>
            </a:r>
          </a:p>
          <a:p>
            <a:pPr lvl="1"/>
            <a:endParaRPr lang="en-US" dirty="0" smtClean="0"/>
          </a:p>
          <a:p>
            <a:pPr lvl="1"/>
            <a:endParaRPr lang="en-US" dirty="0"/>
          </a:p>
          <a:p>
            <a:pPr lvl="1"/>
            <a:endParaRPr lang="en-US" dirty="0" smtClean="0"/>
          </a:p>
        </p:txBody>
      </p:sp>
    </p:spTree>
    <p:extLst>
      <p:ext uri="{BB962C8B-B14F-4D97-AF65-F5344CB8AC3E}">
        <p14:creationId xmlns:p14="http://schemas.microsoft.com/office/powerpoint/2010/main" val="33320215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normAutofit fontScale="77500" lnSpcReduction="20000"/>
          </a:bodyPr>
          <a:lstStyle/>
          <a:p>
            <a:pPr>
              <a:lnSpc>
                <a:spcPct val="90000"/>
              </a:lnSpc>
              <a:defRPr/>
            </a:pPr>
            <a:r>
              <a:rPr lang="en-US" altLang="en-US" dirty="0"/>
              <a:t>Irrigate-IQ is a smart irrigation tool</a:t>
            </a:r>
          </a:p>
          <a:p>
            <a:pPr lvl="1">
              <a:lnSpc>
                <a:spcPct val="90000"/>
              </a:lnSpc>
              <a:defRPr/>
            </a:pPr>
            <a:r>
              <a:rPr lang="en-US" altLang="en-US" dirty="0"/>
              <a:t>Variable </a:t>
            </a:r>
            <a:r>
              <a:rPr lang="en-US" altLang="en-US" dirty="0" smtClean="0"/>
              <a:t>rate </a:t>
            </a:r>
            <a:r>
              <a:rPr lang="en-US" altLang="en-US" dirty="0"/>
              <a:t>irrigation on </a:t>
            </a:r>
            <a:r>
              <a:rPr lang="en-US" altLang="en-US" dirty="0" smtClean="0"/>
              <a:t>pivot and linear irrigators</a:t>
            </a:r>
            <a:endParaRPr lang="en-US" altLang="en-US" dirty="0"/>
          </a:p>
          <a:p>
            <a:pPr lvl="1">
              <a:lnSpc>
                <a:spcPct val="90000"/>
              </a:lnSpc>
              <a:defRPr/>
            </a:pPr>
            <a:r>
              <a:rPr lang="en-US" altLang="en-US" dirty="0"/>
              <a:t>Remote monitoring and control</a:t>
            </a:r>
          </a:p>
          <a:p>
            <a:pPr>
              <a:lnSpc>
                <a:spcPct val="90000"/>
              </a:lnSpc>
              <a:defRPr/>
            </a:pPr>
            <a:endParaRPr lang="en-US" altLang="en-US" dirty="0"/>
          </a:p>
          <a:p>
            <a:pPr>
              <a:lnSpc>
                <a:spcPct val="90000"/>
              </a:lnSpc>
              <a:defRPr/>
            </a:pPr>
            <a:r>
              <a:rPr lang="en-US" altLang="en-US" dirty="0"/>
              <a:t>Combines data capture and storage services</a:t>
            </a:r>
          </a:p>
          <a:p>
            <a:pPr>
              <a:lnSpc>
                <a:spcPct val="90000"/>
              </a:lnSpc>
              <a:defRPr/>
            </a:pPr>
            <a:endParaRPr lang="en-US" altLang="en-US" dirty="0"/>
          </a:p>
          <a:p>
            <a:pPr>
              <a:lnSpc>
                <a:spcPct val="90000"/>
              </a:lnSpc>
              <a:defRPr/>
            </a:pPr>
            <a:r>
              <a:rPr lang="en-US" altLang="en-US" dirty="0"/>
              <a:t>Helps farmers manage their resources and costs more effectively</a:t>
            </a:r>
          </a:p>
          <a:p>
            <a:pPr>
              <a:lnSpc>
                <a:spcPct val="90000"/>
              </a:lnSpc>
              <a:defRPr/>
            </a:pPr>
            <a:endParaRPr lang="en-US" altLang="en-US" dirty="0"/>
          </a:p>
          <a:p>
            <a:pPr>
              <a:lnSpc>
                <a:spcPct val="90000"/>
              </a:lnSpc>
              <a:defRPr/>
            </a:pPr>
            <a:r>
              <a:rPr lang="en-US" altLang="en-US" dirty="0" smtClean="0"/>
              <a:t>Tools:</a:t>
            </a:r>
          </a:p>
          <a:p>
            <a:pPr lvl="1">
              <a:lnSpc>
                <a:spcPct val="90000"/>
              </a:lnSpc>
              <a:defRPr/>
            </a:pPr>
            <a:r>
              <a:rPr lang="en-US" altLang="en-US" dirty="0" smtClean="0"/>
              <a:t>Hardware</a:t>
            </a:r>
            <a:endParaRPr lang="en-US" altLang="en-US" dirty="0"/>
          </a:p>
          <a:p>
            <a:pPr lvl="1">
              <a:lnSpc>
                <a:spcPct val="90000"/>
              </a:lnSpc>
              <a:defRPr/>
            </a:pPr>
            <a:r>
              <a:rPr lang="en-US" altLang="en-US" dirty="0"/>
              <a:t>Software</a:t>
            </a:r>
          </a:p>
          <a:p>
            <a:pPr lvl="1">
              <a:lnSpc>
                <a:spcPct val="90000"/>
              </a:lnSpc>
              <a:defRPr/>
            </a:pPr>
            <a:r>
              <a:rPr lang="en-US" altLang="en-US" dirty="0"/>
              <a:t>Services</a:t>
            </a:r>
          </a:p>
          <a:p>
            <a:endParaRPr lang="en-US" dirty="0"/>
          </a:p>
        </p:txBody>
      </p:sp>
      <p:pic>
        <p:nvPicPr>
          <p:cNvPr id="1026" name="Picture 2" descr="C:\Users\cmckinn\Desktop\Caroline\Online Tools\Marcom Central\Dealer Ads\Images\Irrigate-IQ_Solution\Irrigate-IQ_In-field_Fu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3999"/>
            <a:ext cx="3911600" cy="657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40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On-Farm Benefits</a:t>
            </a:r>
            <a:endParaRPr lang="en-US" dirty="0"/>
          </a:p>
        </p:txBody>
      </p:sp>
      <p:sp>
        <p:nvSpPr>
          <p:cNvPr id="3" name="Text Placeholder 2"/>
          <p:cNvSpPr>
            <a:spLocks noGrp="1"/>
          </p:cNvSpPr>
          <p:nvPr>
            <p:ph type="body" idx="4294967295"/>
          </p:nvPr>
        </p:nvSpPr>
        <p:spPr/>
        <p:txBody>
          <a:bodyPr>
            <a:normAutofit fontScale="92500" lnSpcReduction="20000"/>
          </a:bodyPr>
          <a:lstStyle/>
          <a:p>
            <a:pPr marL="0" indent="0">
              <a:buNone/>
            </a:pPr>
            <a:r>
              <a:rPr lang="en-US" dirty="0" smtClean="0"/>
              <a:t>Complete </a:t>
            </a:r>
            <a:r>
              <a:rPr lang="en-US" dirty="0"/>
              <a:t>irrigation solution from one central </a:t>
            </a:r>
            <a:r>
              <a:rPr lang="en-US" dirty="0" smtClean="0"/>
              <a:t>source</a:t>
            </a:r>
            <a:br>
              <a:rPr lang="en-US" dirty="0" smtClean="0"/>
            </a:br>
            <a:endParaRPr lang="en-US" dirty="0"/>
          </a:p>
          <a:p>
            <a:r>
              <a:rPr lang="en-US" dirty="0"/>
              <a:t>The combination of </a:t>
            </a:r>
            <a:r>
              <a:rPr lang="en-US" dirty="0" smtClean="0"/>
              <a:t>RainWave® </a:t>
            </a:r>
            <a:r>
              <a:rPr lang="en-US" dirty="0"/>
              <a:t>and </a:t>
            </a:r>
            <a:r>
              <a:rPr lang="en-US" dirty="0" smtClean="0"/>
              <a:t>Irrigate-IQ™ </a:t>
            </a:r>
            <a:r>
              <a:rPr lang="en-US" dirty="0"/>
              <a:t>provides a powerful productivity tool</a:t>
            </a:r>
          </a:p>
          <a:p>
            <a:endParaRPr lang="en-US" dirty="0"/>
          </a:p>
          <a:p>
            <a:r>
              <a:rPr lang="en-US" dirty="0"/>
              <a:t>Optimizing irrigation to match crop, soil and topography will provide farmers with increased yield</a:t>
            </a:r>
          </a:p>
          <a:p>
            <a:endParaRPr lang="en-US" dirty="0"/>
          </a:p>
          <a:p>
            <a:r>
              <a:rPr lang="en-US" dirty="0"/>
              <a:t>In </a:t>
            </a:r>
            <a:r>
              <a:rPr lang="en-US" dirty="0" smtClean="0"/>
              <a:t>time, </a:t>
            </a:r>
            <a:r>
              <a:rPr lang="en-US" dirty="0"/>
              <a:t>hybrid seed types matched to soil and irrigation patterns will provide a uniformed return for all areas under irrigation</a:t>
            </a:r>
          </a:p>
          <a:p>
            <a:endParaRPr lang="en-US" dirty="0"/>
          </a:p>
        </p:txBody>
      </p:sp>
    </p:spTree>
    <p:extLst>
      <p:ext uri="{BB962C8B-B14F-4D97-AF65-F5344CB8AC3E}">
        <p14:creationId xmlns:p14="http://schemas.microsoft.com/office/powerpoint/2010/main" val="112008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Benefits to the User</a:t>
            </a:r>
            <a:endParaRPr lang="en-NZ" dirty="0"/>
          </a:p>
        </p:txBody>
      </p:sp>
      <p:sp>
        <p:nvSpPr>
          <p:cNvPr id="3" name="Text Placeholder 2"/>
          <p:cNvSpPr>
            <a:spLocks noGrp="1"/>
          </p:cNvSpPr>
          <p:nvPr>
            <p:ph type="body" idx="4294967295"/>
          </p:nvPr>
        </p:nvSpPr>
        <p:spPr/>
        <p:txBody>
          <a:bodyPr>
            <a:normAutofit fontScale="85000" lnSpcReduction="20000"/>
          </a:bodyPr>
          <a:lstStyle/>
          <a:p>
            <a:r>
              <a:rPr lang="en-NZ" dirty="0" smtClean="0"/>
              <a:t>Reduce water waste, pumping cost, electrical cost</a:t>
            </a:r>
          </a:p>
          <a:p>
            <a:endParaRPr lang="en-NZ" dirty="0" smtClean="0"/>
          </a:p>
          <a:p>
            <a:r>
              <a:rPr lang="en-NZ" dirty="0" smtClean="0"/>
              <a:t>Increase yield through mapping </a:t>
            </a:r>
            <a:r>
              <a:rPr lang="en-NZ" dirty="0"/>
              <a:t>application depth to soil </a:t>
            </a:r>
            <a:r>
              <a:rPr lang="en-NZ" dirty="0" smtClean="0"/>
              <a:t>type</a:t>
            </a:r>
            <a:endParaRPr lang="en-NZ" dirty="0"/>
          </a:p>
          <a:p>
            <a:endParaRPr lang="en-NZ" dirty="0" smtClean="0"/>
          </a:p>
          <a:p>
            <a:r>
              <a:rPr lang="en-NZ" dirty="0" smtClean="0"/>
              <a:t>Ensure accurate application to root zone for both fertigation </a:t>
            </a:r>
            <a:r>
              <a:rPr lang="en-NZ" smtClean="0"/>
              <a:t>and water – </a:t>
            </a:r>
            <a:r>
              <a:rPr lang="en-NZ" dirty="0" smtClean="0"/>
              <a:t>ensuring maximum plant uptake</a:t>
            </a:r>
          </a:p>
          <a:p>
            <a:endParaRPr lang="en-NZ" dirty="0" smtClean="0"/>
          </a:p>
          <a:p>
            <a:r>
              <a:rPr lang="en-NZ" dirty="0" smtClean="0"/>
              <a:t>Capture data of what went where and when</a:t>
            </a:r>
          </a:p>
          <a:p>
            <a:endParaRPr lang="en-NZ" dirty="0" smtClean="0"/>
          </a:p>
          <a:p>
            <a:r>
              <a:rPr lang="en-NZ" dirty="0" smtClean="0"/>
              <a:t>Manage and control of irrigator systems remotely</a:t>
            </a:r>
          </a:p>
          <a:p>
            <a:pPr lvl="1"/>
            <a:r>
              <a:rPr lang="en-NZ" dirty="0" smtClean="0"/>
              <a:t>NEW! Connected Farm Irrigate App</a:t>
            </a:r>
          </a:p>
          <a:p>
            <a:pPr lvl="1"/>
            <a:endParaRPr lang="en-NZ" dirty="0" smtClean="0"/>
          </a:p>
          <a:p>
            <a:pPr lvl="1"/>
            <a:endParaRPr lang="en-NZ" dirty="0"/>
          </a:p>
        </p:txBody>
      </p:sp>
    </p:spTree>
    <p:extLst>
      <p:ext uri="{BB962C8B-B14F-4D97-AF65-F5344CB8AC3E}">
        <p14:creationId xmlns:p14="http://schemas.microsoft.com/office/powerpoint/2010/main" val="2590537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You Do With It?</a:t>
            </a:r>
            <a:endParaRPr lang="en-US" dirty="0"/>
          </a:p>
        </p:txBody>
      </p:sp>
      <p:sp>
        <p:nvSpPr>
          <p:cNvPr id="3" name="Text Placeholder 2"/>
          <p:cNvSpPr>
            <a:spLocks noGrp="1"/>
          </p:cNvSpPr>
          <p:nvPr>
            <p:ph type="body" idx="4294967295"/>
          </p:nvPr>
        </p:nvSpPr>
        <p:spPr>
          <a:xfrm>
            <a:off x="1816100" y="1880902"/>
            <a:ext cx="6915150" cy="5073936"/>
          </a:xfrm>
        </p:spPr>
        <p:txBody>
          <a:bodyPr/>
          <a:lstStyle/>
          <a:p>
            <a:pPr marL="0" indent="0">
              <a:buNone/>
            </a:pPr>
            <a:r>
              <a:rPr lang="en-US" dirty="0" smtClean="0"/>
              <a:t>Monitor</a:t>
            </a:r>
          </a:p>
          <a:p>
            <a:pPr marL="0" indent="0">
              <a:buNone/>
            </a:pPr>
            <a:endParaRPr lang="en-US" dirty="0"/>
          </a:p>
          <a:p>
            <a:pPr marL="0" indent="0">
              <a:buNone/>
            </a:pPr>
            <a:r>
              <a:rPr lang="en-US" dirty="0" smtClean="0"/>
              <a:t>Control</a:t>
            </a:r>
          </a:p>
          <a:p>
            <a:pPr marL="0" indent="0">
              <a:buNone/>
            </a:pPr>
            <a:endParaRPr lang="en-US" dirty="0"/>
          </a:p>
          <a:p>
            <a:pPr marL="0" indent="0">
              <a:buNone/>
            </a:pPr>
            <a:r>
              <a:rPr lang="en-US" dirty="0" smtClean="0"/>
              <a:t>Plan</a:t>
            </a:r>
          </a:p>
          <a:p>
            <a:pPr marL="0" indent="0">
              <a:buNone/>
            </a:pPr>
            <a:endParaRPr lang="en-US" dirty="0"/>
          </a:p>
          <a:p>
            <a:pPr marL="0" indent="0">
              <a:buNone/>
            </a:pPr>
            <a:r>
              <a:rPr lang="en-US" dirty="0" smtClean="0"/>
              <a:t>Apply</a:t>
            </a:r>
          </a:p>
          <a:p>
            <a:pPr marL="0" indent="0">
              <a:buNone/>
            </a:pPr>
            <a:endParaRPr lang="en-US" dirty="0"/>
          </a:p>
        </p:txBody>
      </p:sp>
      <p:pic>
        <p:nvPicPr>
          <p:cNvPr id="205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275" y="3801833"/>
            <a:ext cx="822960" cy="788847"/>
          </a:xfrm>
          <a:prstGeom prst="ellipse">
            <a:avLst/>
          </a:prstGeom>
          <a:ln w="38100">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55" t="11223" r="24355" b="18855"/>
          <a:stretch/>
        </p:blipFill>
        <p:spPr bwMode="auto">
          <a:xfrm>
            <a:off x="494275" y="4813738"/>
            <a:ext cx="822960" cy="788847"/>
          </a:xfrm>
          <a:prstGeom prst="ellipse">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75" y="2761265"/>
            <a:ext cx="822960" cy="860367"/>
          </a:xfrm>
          <a:prstGeom prst="ellipse">
            <a:avLst/>
          </a:prstGeom>
          <a:ln w="38100">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275" y="1716288"/>
            <a:ext cx="822960" cy="831108"/>
          </a:xfrm>
          <a:prstGeom prst="ellipse">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88170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6700" y="419100"/>
            <a:ext cx="7199313" cy="762000"/>
          </a:xfrm>
        </p:spPr>
        <p:txBody>
          <a:bodyPr/>
          <a:lstStyle/>
          <a:p>
            <a:r>
              <a:rPr lang="en-US" dirty="0" smtClean="0"/>
              <a:t>Monitor</a:t>
            </a:r>
            <a:endParaRPr lang="en-US" dirty="0"/>
          </a:p>
        </p:txBody>
      </p:sp>
      <p:sp>
        <p:nvSpPr>
          <p:cNvPr id="3" name="Text Placeholder 2"/>
          <p:cNvSpPr>
            <a:spLocks noGrp="1"/>
          </p:cNvSpPr>
          <p:nvPr>
            <p:ph type="body" idx="4294967295"/>
          </p:nvPr>
        </p:nvSpPr>
        <p:spPr>
          <a:xfrm>
            <a:off x="401638" y="1411002"/>
            <a:ext cx="8348662" cy="5073936"/>
          </a:xfrm>
        </p:spPr>
        <p:txBody>
          <a:bodyPr/>
          <a:lstStyle/>
          <a:p>
            <a:r>
              <a:rPr lang="en-US" dirty="0"/>
              <a:t>Monitor </a:t>
            </a:r>
            <a:r>
              <a:rPr lang="en-US" dirty="0" smtClean="0"/>
              <a:t>the irrigation system status from the Connected Farm™ dashboard</a:t>
            </a:r>
          </a:p>
        </p:txBody>
      </p:sp>
      <p:pic>
        <p:nvPicPr>
          <p:cNvPr id="4"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30" y="415280"/>
            <a:ext cx="822960" cy="831108"/>
          </a:xfrm>
          <a:prstGeom prst="ellipse">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0" name="Picture 2" descr="C:\Users\cmckinn\Desktop\Caroline\Online Tools\Marcom Central\Images\Products\Water_Solutions\Irrigate-IQ_Solution\Dashboard_001_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2511425"/>
            <a:ext cx="7620000" cy="37909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315200" y="3998521"/>
            <a:ext cx="1446944" cy="2648613"/>
            <a:chOff x="4978454" y="2668055"/>
            <a:chExt cx="1930345" cy="3533472"/>
          </a:xfrm>
        </p:grpSpPr>
        <p:pic>
          <p:nvPicPr>
            <p:cNvPr id="10" name="Picture 2" descr="C:\Users\cmckinn\Desktop\Caroline\Products\Irrigate-IQ\Images\iPhone_with_CF_scoutap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54" y="2668055"/>
              <a:ext cx="1930345" cy="3533472"/>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252" y="3297239"/>
              <a:ext cx="1499348" cy="2278062"/>
            </a:xfrm>
            <a:prstGeom prst="roundRect">
              <a:avLst/>
            </a:prstGeom>
          </p:spPr>
        </p:pic>
      </p:grpSp>
    </p:spTree>
    <p:extLst>
      <p:ext uri="{BB962C8B-B14F-4D97-AF65-F5344CB8AC3E}">
        <p14:creationId xmlns:p14="http://schemas.microsoft.com/office/powerpoint/2010/main" val="38721965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30" y="415280"/>
            <a:ext cx="822960" cy="860367"/>
          </a:xfrm>
          <a:prstGeom prst="ellipse">
            <a:avLst/>
          </a:prstGeom>
          <a:ln w="38100">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536700" y="419100"/>
            <a:ext cx="7199313" cy="762000"/>
          </a:xfrm>
        </p:spPr>
        <p:txBody>
          <a:bodyPr/>
          <a:lstStyle/>
          <a:p>
            <a:r>
              <a:rPr lang="en-US" dirty="0" smtClean="0"/>
              <a:t>Control</a:t>
            </a:r>
            <a:endParaRPr lang="en-US" dirty="0"/>
          </a:p>
        </p:txBody>
      </p:sp>
      <p:sp>
        <p:nvSpPr>
          <p:cNvPr id="3" name="Text Placeholder 2"/>
          <p:cNvSpPr>
            <a:spLocks noGrp="1"/>
          </p:cNvSpPr>
          <p:nvPr>
            <p:ph type="body" idx="4294967295"/>
          </p:nvPr>
        </p:nvSpPr>
        <p:spPr/>
        <p:txBody>
          <a:bodyPr/>
          <a:lstStyle/>
          <a:p>
            <a:r>
              <a:rPr lang="en-US" dirty="0"/>
              <a:t>Control </a:t>
            </a:r>
            <a:r>
              <a:rPr lang="en-US" dirty="0" smtClean="0"/>
              <a:t>irrigation </a:t>
            </a:r>
            <a:r>
              <a:rPr lang="en-US" dirty="0"/>
              <a:t>system from any </a:t>
            </a:r>
            <a:r>
              <a:rPr lang="en-US" dirty="0" smtClean="0"/>
              <a:t>device</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 y="2489200"/>
            <a:ext cx="7594600" cy="37973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315200" y="3998521"/>
            <a:ext cx="1446944" cy="2648613"/>
            <a:chOff x="4978454" y="2668055"/>
            <a:chExt cx="1930345" cy="3533472"/>
          </a:xfrm>
        </p:grpSpPr>
        <p:pic>
          <p:nvPicPr>
            <p:cNvPr id="8" name="Picture 2" descr="C:\Users\cmckinn\Desktop\Caroline\Products\Irrigate-IQ\Images\iPhone_with_CF_scoutap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454" y="2668055"/>
              <a:ext cx="1930345" cy="3533472"/>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252" y="3297239"/>
              <a:ext cx="1499348" cy="2278062"/>
            </a:xfrm>
            <a:prstGeom prst="roundRect">
              <a:avLst/>
            </a:prstGeom>
          </p:spPr>
        </p:pic>
      </p:grpSp>
    </p:spTree>
    <p:extLst>
      <p:ext uri="{BB962C8B-B14F-4D97-AF65-F5344CB8AC3E}">
        <p14:creationId xmlns:p14="http://schemas.microsoft.com/office/powerpoint/2010/main" val="2701207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230" y="436410"/>
            <a:ext cx="822960" cy="788847"/>
          </a:xfrm>
          <a:prstGeom prst="ellipse">
            <a:avLst/>
          </a:prstGeom>
          <a:ln w="38100">
            <a:solidFill>
              <a:schemeClr val="accent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536700" y="419100"/>
            <a:ext cx="7199313" cy="762000"/>
          </a:xfrm>
        </p:spPr>
        <p:txBody>
          <a:bodyPr/>
          <a:lstStyle/>
          <a:p>
            <a:r>
              <a:rPr lang="en-US" dirty="0" smtClean="0"/>
              <a:t>Plan</a:t>
            </a:r>
            <a:endParaRPr lang="en-US" dirty="0"/>
          </a:p>
        </p:txBody>
      </p:sp>
      <p:sp>
        <p:nvSpPr>
          <p:cNvPr id="3" name="Text Placeholder 2"/>
          <p:cNvSpPr>
            <a:spLocks noGrp="1"/>
          </p:cNvSpPr>
          <p:nvPr>
            <p:ph type="body" idx="4294967295"/>
          </p:nvPr>
        </p:nvSpPr>
        <p:spPr/>
        <p:txBody>
          <a:bodyPr/>
          <a:lstStyle/>
          <a:p>
            <a:r>
              <a:rPr lang="en-US" dirty="0"/>
              <a:t>Create, manage, and upload variable rate irrigation plans and </a:t>
            </a:r>
            <a:r>
              <a:rPr lang="en-US" dirty="0" smtClean="0"/>
              <a:t>exclusion zones</a:t>
            </a:r>
            <a:endParaRPr lang="en-US" dirty="0"/>
          </a:p>
        </p:txBody>
      </p:sp>
      <p:pic>
        <p:nvPicPr>
          <p:cNvPr id="6146" name="Picture 2" descr="C:\Users\cmckinn\Desktop\Caroline\Products\Irrigate-IQ\Images\Editing an area.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44" t="12443" b="4360"/>
          <a:stretch/>
        </p:blipFill>
        <p:spPr bwMode="auto">
          <a:xfrm>
            <a:off x="555546" y="2514600"/>
            <a:ext cx="3105573" cy="16637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7" name="Picture 3" descr="C:\Users\cmckinn\Desktop\Caroline\Products\Irrigate-IQ\Images\Areas at cluster leve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704" t="13435" b="5443"/>
          <a:stretch/>
        </p:blipFill>
        <p:spPr bwMode="auto">
          <a:xfrm>
            <a:off x="555545" y="4302124"/>
            <a:ext cx="3105573" cy="18333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48" name="Picture 4" descr="C:\Users\cmckinn\Desktop\Caroline\Products\Irrigate-IQ\Images\Blake VRI Zone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009" t="17238"/>
          <a:stretch/>
        </p:blipFill>
        <p:spPr bwMode="auto">
          <a:xfrm>
            <a:off x="3937000" y="2844800"/>
            <a:ext cx="4775200" cy="275907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603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55" t="11223" r="24355" b="18855"/>
          <a:stretch/>
        </p:blipFill>
        <p:spPr bwMode="auto">
          <a:xfrm>
            <a:off x="468340" y="457541"/>
            <a:ext cx="822960" cy="788847"/>
          </a:xfrm>
          <a:prstGeom prst="ellipse">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36700" y="419100"/>
            <a:ext cx="7199313" cy="762000"/>
          </a:xfrm>
        </p:spPr>
        <p:txBody>
          <a:bodyPr/>
          <a:lstStyle/>
          <a:p>
            <a:r>
              <a:rPr lang="en-US" dirty="0" smtClean="0"/>
              <a:t>Apply</a:t>
            </a:r>
            <a:endParaRPr lang="en-US" dirty="0"/>
          </a:p>
        </p:txBody>
      </p:sp>
      <p:sp>
        <p:nvSpPr>
          <p:cNvPr id="3" name="Text Placeholder 2"/>
          <p:cNvSpPr>
            <a:spLocks noGrp="1"/>
          </p:cNvSpPr>
          <p:nvPr>
            <p:ph type="body" idx="4294967295"/>
          </p:nvPr>
        </p:nvSpPr>
        <p:spPr/>
        <p:txBody>
          <a:bodyPr/>
          <a:lstStyle/>
          <a:p>
            <a:r>
              <a:rPr lang="en-US" dirty="0"/>
              <a:t>Perform targeted application of water, fertigation, or effluent based </a:t>
            </a:r>
            <a:r>
              <a:rPr lang="en-US" dirty="0" smtClean="0"/>
              <a:t>on the </a:t>
            </a:r>
            <a:r>
              <a:rPr lang="en-US" dirty="0"/>
              <a:t>irrigation </a:t>
            </a:r>
            <a:r>
              <a:rPr lang="en-US" dirty="0" smtClean="0"/>
              <a:t>plan</a:t>
            </a:r>
          </a:p>
          <a:p>
            <a:r>
              <a:rPr lang="en-US" dirty="0" smtClean="0"/>
              <a:t>Individual nozzle control</a:t>
            </a:r>
          </a:p>
          <a:p>
            <a:pPr lvl="1"/>
            <a:r>
              <a:rPr lang="en-US" altLang="en-US" dirty="0" smtClean="0"/>
              <a:t>Combination </a:t>
            </a:r>
            <a:r>
              <a:rPr lang="en-US" altLang="en-US" dirty="0"/>
              <a:t>of hardware </a:t>
            </a:r>
            <a:r>
              <a:rPr lang="en-US" altLang="en-US" dirty="0" smtClean="0"/>
              <a:t/>
            </a:r>
            <a:br>
              <a:rPr lang="en-US" altLang="en-US" dirty="0" smtClean="0"/>
            </a:br>
            <a:r>
              <a:rPr lang="en-US" altLang="en-US" dirty="0" smtClean="0"/>
              <a:t>and software</a:t>
            </a:r>
          </a:p>
          <a:p>
            <a:pPr lvl="1"/>
            <a:r>
              <a:rPr lang="en-US" altLang="en-US" dirty="0" smtClean="0"/>
              <a:t>Controlled </a:t>
            </a:r>
            <a:r>
              <a:rPr lang="en-US" altLang="en-US" dirty="0"/>
              <a:t>by valves which </a:t>
            </a:r>
            <a:r>
              <a:rPr lang="en-US" altLang="en-US" dirty="0" smtClean="0"/>
              <a:t/>
            </a:r>
            <a:br>
              <a:rPr lang="en-US" altLang="en-US" dirty="0" smtClean="0"/>
            </a:br>
            <a:r>
              <a:rPr lang="en-US" altLang="en-US" dirty="0" smtClean="0"/>
              <a:t>are </a:t>
            </a:r>
            <a:r>
              <a:rPr lang="en-US" altLang="en-US" dirty="0"/>
              <a:t>switched to apply differing </a:t>
            </a:r>
            <a:r>
              <a:rPr lang="en-US" altLang="en-US" dirty="0" smtClean="0"/>
              <a:t/>
            </a:r>
            <a:br>
              <a:rPr lang="en-US" altLang="en-US" dirty="0" smtClean="0"/>
            </a:br>
            <a:r>
              <a:rPr lang="en-US" altLang="en-US" dirty="0" smtClean="0"/>
              <a:t>application </a:t>
            </a:r>
            <a:r>
              <a:rPr lang="en-US" altLang="en-US" dirty="0"/>
              <a:t>rates</a:t>
            </a:r>
          </a:p>
          <a:p>
            <a:pPr lvl="1"/>
            <a:endParaRPr lang="en-US" altLang="en-US" dirty="0" smtClean="0"/>
          </a:p>
          <a:p>
            <a:pPr lvl="1"/>
            <a:endParaRPr lang="en-US" dirty="0" smtClean="0"/>
          </a:p>
          <a:p>
            <a:pPr lvl="1"/>
            <a:endParaRPr lang="en-US"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1784" y="4483100"/>
            <a:ext cx="2566339"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236" b="15544"/>
          <a:stretch/>
        </p:blipFill>
        <p:spPr bwMode="auto">
          <a:xfrm>
            <a:off x="6091784" y="2514599"/>
            <a:ext cx="2566339" cy="174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5633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55" t="11223" r="24355" b="18855"/>
          <a:stretch/>
        </p:blipFill>
        <p:spPr bwMode="auto">
          <a:xfrm>
            <a:off x="468340" y="457541"/>
            <a:ext cx="822960" cy="788847"/>
          </a:xfrm>
          <a:prstGeom prst="ellipse">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36700" y="419100"/>
            <a:ext cx="7199313" cy="762000"/>
          </a:xfrm>
        </p:spPr>
        <p:txBody>
          <a:bodyPr/>
          <a:lstStyle/>
          <a:p>
            <a:r>
              <a:rPr lang="en-US" dirty="0" smtClean="0"/>
              <a:t>Apply</a:t>
            </a:r>
            <a:endParaRPr lang="en-US" dirty="0"/>
          </a:p>
        </p:txBody>
      </p:sp>
      <p:sp>
        <p:nvSpPr>
          <p:cNvPr id="3" name="Text Placeholder 2"/>
          <p:cNvSpPr>
            <a:spLocks noGrp="1"/>
          </p:cNvSpPr>
          <p:nvPr>
            <p:ph type="body" idx="4294967295"/>
          </p:nvPr>
        </p:nvSpPr>
        <p:spPr>
          <a:xfrm>
            <a:off x="401638" y="1411002"/>
            <a:ext cx="4576762" cy="5073936"/>
          </a:xfrm>
        </p:spPr>
        <p:txBody>
          <a:bodyPr>
            <a:normAutofit fontScale="92500"/>
          </a:bodyPr>
          <a:lstStyle/>
          <a:p>
            <a:r>
              <a:rPr lang="en-US" dirty="0" smtClean="0"/>
              <a:t>Smart irrigation</a:t>
            </a:r>
          </a:p>
          <a:p>
            <a:pPr lvl="1"/>
            <a:r>
              <a:rPr lang="en-US" dirty="0"/>
              <a:t>Using GPS the speed and direction of a pivot can be calculated and using GIS mapping the farmer can generate a selective irrigation pattern</a:t>
            </a:r>
          </a:p>
          <a:p>
            <a:pPr lvl="1"/>
            <a:r>
              <a:rPr lang="en-US" dirty="0"/>
              <a:t>This allows differing amounts of water to be applied along the length of the pivot by actuating the valves when necessary based on the position of the pivot</a:t>
            </a:r>
          </a:p>
          <a:p>
            <a:pPr lvl="1"/>
            <a:endParaRPr lang="en-US" altLang="en-US" dirty="0" smtClean="0"/>
          </a:p>
          <a:p>
            <a:pPr lvl="1"/>
            <a:endParaRPr lang="en-US" dirty="0" smtClean="0"/>
          </a:p>
          <a:p>
            <a:pPr lvl="1"/>
            <a:endParaRPr lang="en-US" dirty="0"/>
          </a:p>
        </p:txBody>
      </p:sp>
      <p:pic>
        <p:nvPicPr>
          <p:cNvPr id="8"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50" t="33121" r="32932" b="24052"/>
          <a:stretch/>
        </p:blipFill>
        <p:spPr bwMode="auto">
          <a:xfrm>
            <a:off x="5325356" y="3949700"/>
            <a:ext cx="3323344" cy="21971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descr="C:\Users\cmckinn\Desktop\Caroline\Online Tools\Marcom Central\Images\Products\Water_Solutions\Irrigate-IQ_Solution\Dashboard_001_LR.jpg"/>
          <p:cNvPicPr>
            <a:picLocks noChangeAspect="1" noChangeArrowheads="1"/>
          </p:cNvPicPr>
          <p:nvPr/>
        </p:nvPicPr>
        <p:blipFill rotWithShape="1">
          <a:blip r:embed="rId4">
            <a:extLst>
              <a:ext uri="{28A0092B-C50C-407E-A947-70E740481C1C}">
                <a14:useLocalDpi xmlns:a14="http://schemas.microsoft.com/office/drawing/2010/main" val="0"/>
              </a:ext>
            </a:extLst>
          </a:blip>
          <a:srcRect l="27037" t="29565" r="26137" b="4439"/>
          <a:stretch/>
        </p:blipFill>
        <p:spPr bwMode="auto">
          <a:xfrm>
            <a:off x="5325356" y="1517787"/>
            <a:ext cx="3323344" cy="23303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529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638" y="1372902"/>
            <a:ext cx="8285162" cy="1992598"/>
          </a:xfrm>
        </p:spPr>
        <p:txBody>
          <a:bodyPr/>
          <a:lstStyle/>
          <a:p>
            <a:r>
              <a:rPr lang="en-US" altLang="en-US" sz="2400" dirty="0"/>
              <a:t>Hardware </a:t>
            </a:r>
            <a:r>
              <a:rPr lang="en-US" altLang="en-US" sz="2400" dirty="0" smtClean="0"/>
              <a:t>programs </a:t>
            </a:r>
            <a:r>
              <a:rPr lang="en-US" altLang="en-US" sz="2400" dirty="0"/>
              <a:t>and control irrigators:</a:t>
            </a:r>
          </a:p>
          <a:p>
            <a:pPr lvl="1"/>
            <a:r>
              <a:rPr lang="en-US" altLang="en-US" sz="2000" dirty="0"/>
              <a:t>Capturing and transmitting </a:t>
            </a:r>
            <a:r>
              <a:rPr lang="en-US" altLang="en-US" sz="2000" dirty="0" smtClean="0"/>
              <a:t>data</a:t>
            </a:r>
            <a:endParaRPr lang="en-US" altLang="en-US" sz="2000" dirty="0"/>
          </a:p>
          <a:p>
            <a:pPr lvl="1"/>
            <a:r>
              <a:rPr lang="en-US" altLang="en-US" sz="2000" dirty="0"/>
              <a:t>Generating and sending </a:t>
            </a:r>
            <a:r>
              <a:rPr lang="en-US" altLang="en-US" sz="2000" dirty="0" smtClean="0"/>
              <a:t>prescriptions</a:t>
            </a:r>
            <a:endParaRPr lang="en-US" altLang="en-US" sz="2000" dirty="0"/>
          </a:p>
          <a:p>
            <a:pPr lvl="1"/>
            <a:r>
              <a:rPr lang="en-US" altLang="en-US" sz="2000" dirty="0"/>
              <a:t>Managing areas/zones under the </a:t>
            </a:r>
            <a:r>
              <a:rPr lang="en-US" altLang="en-US" sz="2000" dirty="0" smtClean="0"/>
              <a:t>irrigator</a:t>
            </a:r>
            <a:endParaRPr lang="en-US" altLang="en-US" sz="2000" dirty="0"/>
          </a:p>
          <a:p>
            <a:endParaRPr lang="en-US" dirty="0"/>
          </a:p>
        </p:txBody>
      </p:sp>
      <p:sp>
        <p:nvSpPr>
          <p:cNvPr id="2" name="Title 1"/>
          <p:cNvSpPr>
            <a:spLocks noGrp="1"/>
          </p:cNvSpPr>
          <p:nvPr>
            <p:ph type="title"/>
          </p:nvPr>
        </p:nvSpPr>
        <p:spPr/>
        <p:txBody>
          <a:bodyPr>
            <a:normAutofit/>
          </a:bodyPr>
          <a:lstStyle/>
          <a:p>
            <a:r>
              <a:rPr lang="en-US" altLang="en-US" dirty="0" smtClean="0"/>
              <a:t>Hardware Components</a:t>
            </a:r>
            <a:endParaRPr lang="en-US" sz="3600" dirty="0">
              <a:effectLst>
                <a:outerShdw blurRad="38100" dist="38100" dir="2700000" algn="tl">
                  <a:srgbClr val="000000">
                    <a:alpha val="43137"/>
                  </a:srgbClr>
                </a:outerShdw>
              </a:effectLst>
            </a:endParaRPr>
          </a:p>
        </p:txBody>
      </p:sp>
      <p:pic>
        <p:nvPicPr>
          <p:cNvPr id="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8666" y="2751661"/>
            <a:ext cx="2305584" cy="3473348"/>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9"/>
          <p:cNvSpPr txBox="1">
            <a:spLocks noChangeArrowheads="1"/>
          </p:cNvSpPr>
          <p:nvPr/>
        </p:nvSpPr>
        <p:spPr bwMode="gray">
          <a:xfrm>
            <a:off x="458912" y="3669097"/>
            <a:ext cx="5027488" cy="25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lnSpc>
                <a:spcPct val="90000"/>
              </a:lnSpc>
              <a:defRPr/>
            </a:pPr>
            <a:r>
              <a:rPr lang="en-US" altLang="en-US" sz="2000" kern="0" dirty="0" smtClean="0"/>
              <a:t>Hardware</a:t>
            </a:r>
            <a:r>
              <a:rPr lang="en-US" altLang="en-US" sz="2000" kern="0" dirty="0" smtClean="0">
                <a:ea typeface="+mn-ea"/>
                <a:cs typeface="+mn-cs"/>
              </a:rPr>
              <a:t>:</a:t>
            </a:r>
          </a:p>
          <a:p>
            <a:pPr lvl="1">
              <a:lnSpc>
                <a:spcPct val="90000"/>
              </a:lnSpc>
              <a:defRPr/>
            </a:pPr>
            <a:r>
              <a:rPr lang="en-US" altLang="en-US" sz="2000" kern="0" dirty="0" smtClean="0">
                <a:ea typeface="+mn-ea"/>
                <a:cs typeface="+mn-cs"/>
              </a:rPr>
              <a:t>IQL-100 control module</a:t>
            </a:r>
          </a:p>
          <a:p>
            <a:pPr lvl="1">
              <a:lnSpc>
                <a:spcPct val="90000"/>
              </a:lnSpc>
              <a:defRPr/>
            </a:pPr>
            <a:r>
              <a:rPr lang="en-US" altLang="en-US" sz="2000" kern="0" dirty="0" smtClean="0">
                <a:cs typeface="+mn-cs"/>
              </a:rPr>
              <a:t>IQC-100 communication module</a:t>
            </a:r>
          </a:p>
          <a:p>
            <a:pPr lvl="1">
              <a:lnSpc>
                <a:spcPct val="90000"/>
              </a:lnSpc>
              <a:defRPr/>
            </a:pPr>
            <a:r>
              <a:rPr lang="en-US" altLang="en-US" sz="2000" kern="0" dirty="0" smtClean="0">
                <a:ea typeface="+mn-ea"/>
                <a:cs typeface="+mn-cs"/>
              </a:rPr>
              <a:t>IQG-100 GNSS module</a:t>
            </a:r>
          </a:p>
          <a:p>
            <a:pPr lvl="1">
              <a:lnSpc>
                <a:spcPct val="90000"/>
              </a:lnSpc>
              <a:defRPr/>
            </a:pPr>
            <a:r>
              <a:rPr lang="en-US" altLang="en-US" sz="2000" kern="0" dirty="0" smtClean="0">
                <a:cs typeface="+mn-cs"/>
              </a:rPr>
              <a:t>IQV-100 valve module</a:t>
            </a:r>
          </a:p>
          <a:p>
            <a:pPr lvl="1">
              <a:lnSpc>
                <a:spcPct val="90000"/>
              </a:lnSpc>
              <a:defRPr/>
            </a:pPr>
            <a:r>
              <a:rPr lang="en-US" altLang="en-US" sz="2000" kern="0" dirty="0" smtClean="0">
                <a:ea typeface="+mn-ea"/>
                <a:cs typeface="+mn-cs"/>
              </a:rPr>
              <a:t>IQP-100 power module</a:t>
            </a:r>
          </a:p>
          <a:p>
            <a:pPr lvl="1">
              <a:lnSpc>
                <a:spcPct val="90000"/>
              </a:lnSpc>
              <a:defRPr/>
            </a:pPr>
            <a:r>
              <a:rPr lang="en-US" altLang="en-US" sz="2000" kern="0" dirty="0" smtClean="0">
                <a:ea typeface="+mn-ea"/>
                <a:cs typeface="+mn-cs"/>
              </a:rPr>
              <a:t>Cables</a:t>
            </a:r>
          </a:p>
          <a:p>
            <a:pPr lvl="1">
              <a:lnSpc>
                <a:spcPct val="90000"/>
              </a:lnSpc>
              <a:defRPr/>
            </a:pPr>
            <a:endParaRPr lang="en-US" altLang="en-US" sz="2000" kern="0" dirty="0">
              <a:solidFill>
                <a:schemeClr val="tx1">
                  <a:tint val="75000"/>
                </a:schemeClr>
              </a:solidFill>
              <a:ea typeface="+mn-ea"/>
              <a:cs typeface="+mn-cs"/>
            </a:endParaRPr>
          </a:p>
        </p:txBody>
      </p:sp>
    </p:spTree>
    <p:extLst>
      <p:ext uri="{BB962C8B-B14F-4D97-AF65-F5344CB8AC3E}">
        <p14:creationId xmlns:p14="http://schemas.microsoft.com/office/powerpoint/2010/main" val="1060038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568418" y="2284221"/>
            <a:ext cx="8329612" cy="2237922"/>
          </a:xfrm>
        </p:spPr>
        <p:txBody>
          <a:bodyPr/>
          <a:lstStyle/>
          <a:p>
            <a:r>
              <a:rPr lang="en-US" sz="1800" b="0" dirty="0" smtClean="0"/>
              <a:t>The farm of the future needs to:</a:t>
            </a:r>
          </a:p>
          <a:p>
            <a:pPr lvl="1"/>
            <a:r>
              <a:rPr lang="en-US" sz="1600" b="0" dirty="0" smtClean="0"/>
              <a:t>Optimize yields for profit</a:t>
            </a:r>
          </a:p>
          <a:p>
            <a:pPr lvl="1"/>
            <a:r>
              <a:rPr lang="en-US" sz="1600" b="0" dirty="0" smtClean="0"/>
              <a:t>Optimize for weather</a:t>
            </a:r>
          </a:p>
          <a:p>
            <a:pPr lvl="1"/>
            <a:r>
              <a:rPr lang="en-US" sz="1600" b="0" dirty="0" smtClean="0"/>
              <a:t>Optimize the control of inputs</a:t>
            </a:r>
          </a:p>
          <a:p>
            <a:pPr lvl="1"/>
            <a:r>
              <a:rPr lang="en-US" sz="1600" b="0" dirty="0" smtClean="0"/>
              <a:t>Complete tasks quickly by coordinating assets</a:t>
            </a:r>
          </a:p>
          <a:p>
            <a:pPr lvl="1"/>
            <a:r>
              <a:rPr lang="en-US" sz="1600" b="0" dirty="0" smtClean="0"/>
              <a:t>Record and report all tasks carried out</a:t>
            </a:r>
          </a:p>
          <a:p>
            <a:pPr lvl="1"/>
            <a:r>
              <a:rPr lang="en-US" sz="1600" b="0" dirty="0" smtClean="0"/>
              <a:t>Reduce labor costs</a:t>
            </a:r>
          </a:p>
        </p:txBody>
      </p:sp>
      <p:sp>
        <p:nvSpPr>
          <p:cNvPr id="19" name="Rectangle 18"/>
          <p:cNvSpPr/>
          <p:nvPr/>
        </p:nvSpPr>
        <p:spPr>
          <a:xfrm>
            <a:off x="659167" y="1420505"/>
            <a:ext cx="7583133" cy="70788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ct val="0"/>
              </a:spcBef>
              <a:spcAft>
                <a:spcPct val="0"/>
              </a:spcAft>
            </a:pPr>
            <a:r>
              <a:rPr lang="en-US" sz="2000" b="1" i="1" dirty="0">
                <a:solidFill>
                  <a:srgbClr val="00478E"/>
                </a:solidFill>
              </a:rPr>
              <a:t>Innovations that simplify operations and increase the profitability of farms throughout the world.</a:t>
            </a:r>
          </a:p>
        </p:txBody>
      </p:sp>
      <p:pic>
        <p:nvPicPr>
          <p:cNvPr id="20" name="Picture 19"/>
          <p:cNvPicPr>
            <a:picLocks noChangeAspect="1"/>
          </p:cNvPicPr>
          <p:nvPr/>
        </p:nvPicPr>
        <p:blipFill>
          <a:blip r:embed="rId3" cstate="print"/>
          <a:stretch>
            <a:fillRect/>
          </a:stretch>
        </p:blipFill>
        <p:spPr>
          <a:xfrm>
            <a:off x="6809364" y="2712534"/>
            <a:ext cx="1736034" cy="1340567"/>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18753" y="4473501"/>
            <a:ext cx="492229" cy="17018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
          <p:cNvSpPr txBox="1">
            <a:spLocks/>
          </p:cNvSpPr>
          <p:nvPr/>
        </p:nvSpPr>
        <p:spPr bwMode="gray">
          <a:xfrm>
            <a:off x="572864" y="4473501"/>
            <a:ext cx="7866225" cy="13040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buClr>
                <a:srgbClr val="F5C205"/>
              </a:buClr>
            </a:pPr>
            <a:r>
              <a:rPr lang="en-US" sz="1800" b="0" dirty="0" smtClean="0">
                <a:solidFill>
                  <a:srgbClr val="00478E"/>
                </a:solidFill>
              </a:rPr>
              <a:t>How will they do this?</a:t>
            </a:r>
          </a:p>
          <a:p>
            <a:pPr lvl="1">
              <a:buClr>
                <a:srgbClr val="F5C205"/>
              </a:buClr>
            </a:pPr>
            <a:r>
              <a:rPr lang="en-US" sz="1600" b="0" dirty="0" smtClean="0">
                <a:solidFill>
                  <a:srgbClr val="00478E"/>
                </a:solidFill>
                <a:cs typeface="Arial" charset="0"/>
              </a:rPr>
              <a:t>Connecting the activities of the entire crop cycle</a:t>
            </a:r>
          </a:p>
          <a:p>
            <a:pPr lvl="1">
              <a:buClr>
                <a:srgbClr val="F5C205"/>
              </a:buClr>
            </a:pPr>
            <a:r>
              <a:rPr lang="en-US" sz="1600" b="0" dirty="0" smtClean="0">
                <a:solidFill>
                  <a:srgbClr val="00478E"/>
                </a:solidFill>
                <a:cs typeface="Arial" charset="0"/>
              </a:rPr>
              <a:t>Reducing environmental impacts through sustainable agricultural practices</a:t>
            </a:r>
          </a:p>
          <a:p>
            <a:pPr lvl="1">
              <a:buClr>
                <a:srgbClr val="F5C205"/>
              </a:buClr>
            </a:pPr>
            <a:r>
              <a:rPr lang="en-US" sz="1600" b="0" dirty="0" smtClean="0">
                <a:solidFill>
                  <a:srgbClr val="00478E"/>
                </a:solidFill>
                <a:cs typeface="Arial" charset="0"/>
              </a:rPr>
              <a:t>Utilizing data to create informed decisions</a:t>
            </a:r>
          </a:p>
        </p:txBody>
      </p:sp>
      <p:sp>
        <p:nvSpPr>
          <p:cNvPr id="23" name="Content Placeholder 2"/>
          <p:cNvSpPr txBox="1">
            <a:spLocks/>
          </p:cNvSpPr>
          <p:nvPr/>
        </p:nvSpPr>
        <p:spPr bwMode="gray">
          <a:xfrm>
            <a:off x="659167" y="5777578"/>
            <a:ext cx="8329612" cy="8924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buClr>
                <a:srgbClr val="F5C205"/>
              </a:buClr>
            </a:pPr>
            <a:r>
              <a:rPr lang="en-US" sz="1800" b="0" dirty="0" smtClean="0">
                <a:solidFill>
                  <a:srgbClr val="00478E"/>
                </a:solidFill>
              </a:rPr>
              <a:t>Return on Investment - ROI</a:t>
            </a:r>
          </a:p>
          <a:p>
            <a:pPr lvl="1">
              <a:buClr>
                <a:srgbClr val="F5C205"/>
              </a:buClr>
            </a:pPr>
            <a:r>
              <a:rPr lang="en-US" sz="1600" b="0" dirty="0" smtClean="0">
                <a:solidFill>
                  <a:srgbClr val="00478E"/>
                </a:solidFill>
                <a:cs typeface="Arial" charset="0"/>
              </a:rPr>
              <a:t>Improving the utilization of all inputs and assets</a:t>
            </a:r>
          </a:p>
        </p:txBody>
      </p:sp>
    </p:spTree>
    <p:extLst>
      <p:ext uri="{BB962C8B-B14F-4D97-AF65-F5344CB8AC3E}">
        <p14:creationId xmlns:p14="http://schemas.microsoft.com/office/powerpoint/2010/main" val="30868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Software Components</a:t>
            </a:r>
            <a:endParaRPr lang="en-US" dirty="0"/>
          </a:p>
        </p:txBody>
      </p:sp>
      <p:sp>
        <p:nvSpPr>
          <p:cNvPr id="3" name="Rectangle 3"/>
          <p:cNvSpPr txBox="1">
            <a:spLocks noChangeArrowheads="1"/>
          </p:cNvSpPr>
          <p:nvPr/>
        </p:nvSpPr>
        <p:spPr bwMode="gray">
          <a:xfrm>
            <a:off x="128588" y="1181100"/>
            <a:ext cx="842486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r>
              <a:rPr lang="en-US" altLang="en-US" sz="2400" kern="0" dirty="0" smtClean="0"/>
              <a:t>Software developed provides full access to users via the web from any connected device</a:t>
            </a:r>
            <a:endParaRPr lang="en-US" altLang="en-US" sz="2000" kern="0" dirty="0" smtClean="0"/>
          </a:p>
        </p:txBody>
      </p:sp>
      <p:sp>
        <p:nvSpPr>
          <p:cNvPr id="4" name="Rectangle 9"/>
          <p:cNvSpPr txBox="1">
            <a:spLocks noChangeArrowheads="1"/>
          </p:cNvSpPr>
          <p:nvPr/>
        </p:nvSpPr>
        <p:spPr bwMode="gray">
          <a:xfrm>
            <a:off x="142875" y="2298700"/>
            <a:ext cx="4465638"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lnSpc>
                <a:spcPct val="90000"/>
              </a:lnSpc>
              <a:defRPr/>
            </a:pPr>
            <a:r>
              <a:rPr lang="en-US" altLang="en-US" sz="2000" kern="0" dirty="0" smtClean="0"/>
              <a:t>Irrigate-IQ Software provides:</a:t>
            </a:r>
          </a:p>
          <a:p>
            <a:pPr lvl="1">
              <a:lnSpc>
                <a:spcPct val="90000"/>
              </a:lnSpc>
              <a:defRPr/>
            </a:pPr>
            <a:r>
              <a:rPr lang="en-US" altLang="en-US" sz="2000" kern="0" dirty="0" smtClean="0">
                <a:ea typeface="+mn-ea"/>
                <a:cs typeface="+mn-cs"/>
              </a:rPr>
              <a:t>Live connectivity to irrigators.</a:t>
            </a:r>
          </a:p>
          <a:p>
            <a:pPr lvl="1">
              <a:lnSpc>
                <a:spcPct val="90000"/>
              </a:lnSpc>
              <a:defRPr/>
            </a:pPr>
            <a:r>
              <a:rPr lang="en-US" altLang="en-US" sz="2000" kern="0" dirty="0" smtClean="0">
                <a:ea typeface="+mn-ea"/>
                <a:cs typeface="+mn-cs"/>
              </a:rPr>
              <a:t>Simple to generation of prescriptions.</a:t>
            </a:r>
          </a:p>
          <a:p>
            <a:pPr lvl="1">
              <a:lnSpc>
                <a:spcPct val="90000"/>
              </a:lnSpc>
              <a:defRPr/>
            </a:pPr>
            <a:r>
              <a:rPr lang="en-US" altLang="en-US" sz="2000" kern="0" dirty="0" smtClean="0">
                <a:ea typeface="+mn-ea"/>
                <a:cs typeface="+mn-cs"/>
              </a:rPr>
              <a:t>Easy creation of zones/areas.</a:t>
            </a:r>
          </a:p>
          <a:p>
            <a:pPr lvl="1">
              <a:lnSpc>
                <a:spcPct val="90000"/>
              </a:lnSpc>
              <a:defRPr/>
            </a:pPr>
            <a:r>
              <a:rPr lang="en-US" altLang="en-US" sz="2000" kern="0" dirty="0" smtClean="0">
                <a:ea typeface="+mn-ea"/>
                <a:cs typeface="+mn-cs"/>
              </a:rPr>
              <a:t>Reporting of application data.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53799" y="2298700"/>
            <a:ext cx="4456127" cy="224313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6535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Integrated Features</a:t>
            </a:r>
            <a:endParaRPr lang="en-NZ" dirty="0"/>
          </a:p>
        </p:txBody>
      </p:sp>
      <p:sp>
        <p:nvSpPr>
          <p:cNvPr id="3" name="Text Placeholder 2"/>
          <p:cNvSpPr>
            <a:spLocks noGrp="1"/>
          </p:cNvSpPr>
          <p:nvPr>
            <p:ph type="body" idx="4294967295"/>
          </p:nvPr>
        </p:nvSpPr>
        <p:spPr>
          <a:xfrm>
            <a:off x="401638" y="1474502"/>
            <a:ext cx="3814762" cy="2106898"/>
          </a:xfrm>
        </p:spPr>
        <p:txBody>
          <a:bodyPr>
            <a:normAutofit/>
          </a:bodyPr>
          <a:lstStyle/>
          <a:p>
            <a:pPr marL="0" indent="0">
              <a:buNone/>
            </a:pPr>
            <a:r>
              <a:rPr lang="en-US" sz="2400" dirty="0" smtClean="0"/>
              <a:t>Integration with the Connected Farm™ dashboard</a:t>
            </a:r>
            <a:endParaRPr lang="en-US" dirty="0" smtClean="0"/>
          </a:p>
          <a:p>
            <a:endParaRPr lang="en-US" dirty="0" smtClean="0"/>
          </a:p>
          <a:p>
            <a:endParaRPr lang="en-US" dirty="0"/>
          </a:p>
        </p:txBody>
      </p:sp>
      <p:sp>
        <p:nvSpPr>
          <p:cNvPr id="7" name="Text Placeholder 2"/>
          <p:cNvSpPr txBox="1">
            <a:spLocks/>
          </p:cNvSpPr>
          <p:nvPr/>
        </p:nvSpPr>
        <p:spPr bwMode="gray">
          <a:xfrm>
            <a:off x="5288848" y="1460500"/>
            <a:ext cx="3370262"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sz="2400" kern="0" dirty="0" smtClean="0"/>
              <a:t>Integration with the Connected Farm™ irrigate app</a:t>
            </a:r>
          </a:p>
        </p:txBody>
      </p:sp>
      <p:grpSp>
        <p:nvGrpSpPr>
          <p:cNvPr id="6" name="Group 5"/>
          <p:cNvGrpSpPr/>
          <p:nvPr/>
        </p:nvGrpSpPr>
        <p:grpSpPr>
          <a:xfrm>
            <a:off x="5712676" y="2807755"/>
            <a:ext cx="1930345" cy="3533472"/>
            <a:chOff x="4978454" y="2668055"/>
            <a:chExt cx="1930345" cy="3533472"/>
          </a:xfrm>
        </p:grpSpPr>
        <p:pic>
          <p:nvPicPr>
            <p:cNvPr id="8194" name="Picture 2" descr="C:\Users\cmckinn\Desktop\Caroline\Products\Irrigate-IQ\Images\iPhone_with_CF_scoutap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8454" y="2668055"/>
              <a:ext cx="1930345" cy="3533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252" y="3297239"/>
              <a:ext cx="1499348" cy="2278062"/>
            </a:xfrm>
            <a:prstGeom prst="rect">
              <a:avLst/>
            </a:prstGeom>
          </p:spPr>
        </p:pic>
      </p:grpSp>
      <p:pic>
        <p:nvPicPr>
          <p:cNvPr id="9" name="Picture 2" descr="C:\Users\cmckinn\Desktop\Caroline\Online Tools\Marcom Central\Images\Products\Water_Solutions\Irrigate-IQ_Solution\Dashboard_001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7238"/>
            <a:ext cx="4703467" cy="2339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0678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Transforming crop production</a:t>
            </a:r>
            <a:endParaRPr lang="en-US" dirty="0"/>
          </a:p>
        </p:txBody>
      </p:sp>
      <p:sp>
        <p:nvSpPr>
          <p:cNvPr id="3" name="Content Placeholder 2"/>
          <p:cNvSpPr>
            <a:spLocks noGrp="1"/>
          </p:cNvSpPr>
          <p:nvPr>
            <p:ph idx="1"/>
          </p:nvPr>
        </p:nvSpPr>
        <p:spPr>
          <a:xfrm>
            <a:off x="427038" y="1638300"/>
            <a:ext cx="8329612" cy="1384300"/>
          </a:xfrm>
        </p:spPr>
        <p:txBody>
          <a:bodyPr/>
          <a:lstStyle/>
          <a:p>
            <a:r>
              <a:rPr lang="en-US" sz="2400" b="0" dirty="0"/>
              <a:t>C</a:t>
            </a:r>
            <a:r>
              <a:rPr lang="en-US" sz="2400" b="0" dirty="0" smtClean="0"/>
              <a:t>rop cycle management is evolving rapidly through technology that can access information instantly – </a:t>
            </a:r>
            <a:r>
              <a:rPr lang="en-US" sz="2400" b="0" i="1" dirty="0" smtClean="0"/>
              <a:t>everywhere in the cycle</a:t>
            </a:r>
          </a:p>
        </p:txBody>
      </p:sp>
      <p:sp>
        <p:nvSpPr>
          <p:cNvPr id="11" name="Content Placeholder 2"/>
          <p:cNvSpPr txBox="1">
            <a:spLocks/>
          </p:cNvSpPr>
          <p:nvPr/>
        </p:nvSpPr>
        <p:spPr bwMode="gray">
          <a:xfrm>
            <a:off x="261938" y="3136900"/>
            <a:ext cx="2468562" cy="111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sz="2000" b="0" dirty="0" smtClean="0">
                <a:solidFill>
                  <a:srgbClr val="00478E"/>
                </a:solidFill>
              </a:rPr>
              <a:t>Increase yields by responding to crop needs</a:t>
            </a:r>
          </a:p>
        </p:txBody>
      </p:sp>
      <p:sp>
        <p:nvSpPr>
          <p:cNvPr id="12" name="Content Placeholder 2"/>
          <p:cNvSpPr txBox="1">
            <a:spLocks/>
          </p:cNvSpPr>
          <p:nvPr/>
        </p:nvSpPr>
        <p:spPr bwMode="gray">
          <a:xfrm>
            <a:off x="274638" y="5397500"/>
            <a:ext cx="2417762" cy="1104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sz="2000" b="0" dirty="0" smtClean="0"/>
              <a:t>Sustainably manage water and soil</a:t>
            </a:r>
          </a:p>
        </p:txBody>
      </p:sp>
      <p:sp>
        <p:nvSpPr>
          <p:cNvPr id="13" name="Content Placeholder 2"/>
          <p:cNvSpPr txBox="1">
            <a:spLocks/>
          </p:cNvSpPr>
          <p:nvPr/>
        </p:nvSpPr>
        <p:spPr bwMode="gray">
          <a:xfrm>
            <a:off x="241300" y="4229100"/>
            <a:ext cx="26543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buNone/>
            </a:pPr>
            <a:r>
              <a:rPr lang="en-US" sz="2000" b="0" dirty="0" smtClean="0"/>
              <a:t>Manage inputs with past and current information</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6400" y="2936429"/>
            <a:ext cx="5854700" cy="368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9676" y="4326483"/>
            <a:ext cx="581123" cy="898100"/>
          </a:xfrm>
          <a:prstGeom prst="rect">
            <a:avLst/>
          </a:prstGeom>
        </p:spPr>
      </p:pic>
      <p:pic>
        <p:nvPicPr>
          <p:cNvPr id="14"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6254" y="5676900"/>
            <a:ext cx="924546"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C:\Documents and Settings\cvander\My Documents\Chris van der Loo\EZ-Surface\screenshots\4-1-2010 10-50-02 AM.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00388" y="3060700"/>
            <a:ext cx="914399"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45400" y="3025775"/>
            <a:ext cx="979488" cy="7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80435" y="3069704"/>
            <a:ext cx="935897" cy="70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9" cstate="print"/>
          <a:stretch>
            <a:fillRect/>
          </a:stretch>
        </p:blipFill>
        <p:spPr>
          <a:xfrm>
            <a:off x="3182374" y="5857067"/>
            <a:ext cx="1300726" cy="683432"/>
          </a:xfrm>
          <a:prstGeom prst="rect">
            <a:avLst/>
          </a:prstGeom>
        </p:spPr>
      </p:pic>
      <p:pic>
        <p:nvPicPr>
          <p:cNvPr id="18" name="Picture 17"/>
          <p:cNvPicPr>
            <a:picLocks noChangeAspect="1"/>
          </p:cNvPicPr>
          <p:nvPr/>
        </p:nvPicPr>
        <p:blipFill>
          <a:blip r:embed="rId10" cstate="print">
            <a:extLst>
              <a:ext uri="{BEBA8EAE-BF5A-486C-A8C5-ECC9F3942E4B}">
                <a14:imgProps xmlns:a14="http://schemas.microsoft.com/office/drawing/2010/main">
                  <a14:imgLayer r:embed="rId11">
                    <a14:imgEffect>
                      <a14:backgroundRemoval t="2000" b="100000" l="0" r="100000"/>
                    </a14:imgEffect>
                  </a14:imgLayer>
                </a14:imgProps>
              </a:ext>
            </a:extLst>
          </a:blip>
          <a:stretch>
            <a:fillRect/>
          </a:stretch>
        </p:blipFill>
        <p:spPr>
          <a:xfrm>
            <a:off x="7315200" y="4940300"/>
            <a:ext cx="939800" cy="939800"/>
          </a:xfrm>
          <a:prstGeom prst="rect">
            <a:avLst/>
          </a:prstGeom>
        </p:spPr>
      </p:pic>
      <p:pic>
        <p:nvPicPr>
          <p:cNvPr id="19" name="Picture 18"/>
          <p:cNvPicPr>
            <a:picLocks noChangeAspect="1"/>
          </p:cNvPicPr>
          <p:nvPr/>
        </p:nvPicPr>
        <p:blipFill>
          <a:blip r:embed="rId12" cstate="print"/>
          <a:stretch>
            <a:fillRect/>
          </a:stretch>
        </p:blipFill>
        <p:spPr>
          <a:xfrm>
            <a:off x="5194671" y="2544492"/>
            <a:ext cx="2641600" cy="290576"/>
          </a:xfrm>
          <a:prstGeom prst="rect">
            <a:avLst/>
          </a:prstGeom>
        </p:spPr>
      </p:pic>
    </p:spTree>
    <p:extLst>
      <p:ext uri="{BB962C8B-B14F-4D97-AF65-F5344CB8AC3E}">
        <p14:creationId xmlns:p14="http://schemas.microsoft.com/office/powerpoint/2010/main" val="117985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ood for a hungry population</a:t>
            </a:r>
            <a:endParaRPr lang="en-US" dirty="0"/>
          </a:p>
        </p:txBody>
      </p:sp>
      <p:sp>
        <p:nvSpPr>
          <p:cNvPr id="3" name="Content Placeholder 2"/>
          <p:cNvSpPr>
            <a:spLocks noGrp="1"/>
          </p:cNvSpPr>
          <p:nvPr>
            <p:ph idx="1"/>
          </p:nvPr>
        </p:nvSpPr>
        <p:spPr/>
        <p:txBody>
          <a:bodyPr/>
          <a:lstStyle/>
          <a:p>
            <a:r>
              <a:rPr lang="en-US" b="0" dirty="0" smtClean="0"/>
              <a:t>In areas where small scale farming occurs our handheld solutions help make local decisions easier</a:t>
            </a:r>
          </a:p>
        </p:txBody>
      </p:sp>
      <p:sp>
        <p:nvSpPr>
          <p:cNvPr id="11" name="Content Placeholder 2"/>
          <p:cNvSpPr txBox="1">
            <a:spLocks/>
          </p:cNvSpPr>
          <p:nvPr/>
        </p:nvSpPr>
        <p:spPr bwMode="gray">
          <a:xfrm>
            <a:off x="452438" y="5537200"/>
            <a:ext cx="2176462" cy="86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2000" b="0" dirty="0" smtClean="0"/>
              <a:t>Family Farms</a:t>
            </a:r>
          </a:p>
        </p:txBody>
      </p:sp>
      <p:sp>
        <p:nvSpPr>
          <p:cNvPr id="17" name="Content Placeholder 2"/>
          <p:cNvSpPr txBox="1">
            <a:spLocks/>
          </p:cNvSpPr>
          <p:nvPr/>
        </p:nvSpPr>
        <p:spPr bwMode="gray">
          <a:xfrm>
            <a:off x="2522538" y="3149600"/>
            <a:ext cx="423862" cy="2298700"/>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2400" i="1" dirty="0" smtClean="0">
                <a:solidFill>
                  <a:srgbClr val="000000"/>
                </a:solidFill>
              </a:rPr>
              <a:t>10s of acres</a:t>
            </a:r>
          </a:p>
        </p:txBody>
      </p:sp>
      <p:pic>
        <p:nvPicPr>
          <p:cNvPr id="4" name="Picture 3"/>
          <p:cNvPicPr>
            <a:picLocks noChangeAspect="1"/>
          </p:cNvPicPr>
          <p:nvPr/>
        </p:nvPicPr>
        <p:blipFill>
          <a:blip r:embed="rId3" cstate="print"/>
          <a:stretch>
            <a:fillRect/>
          </a:stretch>
        </p:blipFill>
        <p:spPr>
          <a:xfrm>
            <a:off x="3701676" y="2755900"/>
            <a:ext cx="3370729" cy="17907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5200" b="78000" l="800" r="99200"/>
                    </a14:imgEffect>
                  </a14:imgLayer>
                </a14:imgProps>
              </a:ext>
            </a:extLst>
          </a:blip>
          <a:stretch>
            <a:fillRect/>
          </a:stretch>
        </p:blipFill>
        <p:spPr>
          <a:xfrm>
            <a:off x="5956300" y="4394200"/>
            <a:ext cx="2755900" cy="2755900"/>
          </a:xfrm>
          <a:prstGeom prst="rect">
            <a:avLst/>
          </a:prstGeom>
        </p:spPr>
      </p:pic>
      <p:pic>
        <p:nvPicPr>
          <p:cNvPr id="7" name="Picture 6"/>
          <p:cNvPicPr>
            <a:picLocks noChangeAspect="1"/>
          </p:cNvPicPr>
          <p:nvPr/>
        </p:nvPicPr>
        <p:blipFill>
          <a:blip r:embed="rId6" cstate="print"/>
          <a:stretch>
            <a:fillRect/>
          </a:stretch>
        </p:blipFill>
        <p:spPr>
          <a:xfrm>
            <a:off x="4203700" y="4745036"/>
            <a:ext cx="1104900" cy="1795463"/>
          </a:xfrm>
          <a:prstGeom prst="rect">
            <a:avLst/>
          </a:prstGeom>
        </p:spPr>
      </p:pic>
      <p:pic>
        <p:nvPicPr>
          <p:cNvPr id="10" name="Picture 9"/>
          <p:cNvPicPr>
            <a:picLocks noChangeAspect="1"/>
          </p:cNvPicPr>
          <p:nvPr/>
        </p:nvPicPr>
        <p:blipFill rotWithShape="1">
          <a:blip r:embed="rId7" cstate="print"/>
          <a:srcRect l="7129" t="16834" b="12648"/>
          <a:stretch/>
        </p:blipFill>
        <p:spPr>
          <a:xfrm>
            <a:off x="218099" y="3129954"/>
            <a:ext cx="2382080" cy="2411605"/>
          </a:xfrm>
          <a:prstGeom prst="rect">
            <a:avLst/>
          </a:prstGeom>
        </p:spPr>
      </p:pic>
    </p:spTree>
    <p:extLst>
      <p:ext uri="{BB962C8B-B14F-4D97-AF65-F5344CB8AC3E}">
        <p14:creationId xmlns:p14="http://schemas.microsoft.com/office/powerpoint/2010/main" val="4226205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ood for a growing population</a:t>
            </a:r>
            <a:endParaRPr lang="en-US" dirty="0"/>
          </a:p>
        </p:txBody>
      </p:sp>
      <p:sp>
        <p:nvSpPr>
          <p:cNvPr id="3" name="Content Placeholder 2"/>
          <p:cNvSpPr>
            <a:spLocks noGrp="1"/>
          </p:cNvSpPr>
          <p:nvPr>
            <p:ph idx="1"/>
          </p:nvPr>
        </p:nvSpPr>
        <p:spPr/>
        <p:txBody>
          <a:bodyPr/>
          <a:lstStyle/>
          <a:p>
            <a:r>
              <a:rPr lang="en-US" b="0" dirty="0" smtClean="0"/>
              <a:t>When large scale food and fuel production seek higher yields, connectivity enables real-time decisions for higher profits</a:t>
            </a:r>
          </a:p>
        </p:txBody>
      </p:sp>
      <p:sp>
        <p:nvSpPr>
          <p:cNvPr id="10" name="Content Placeholder 2"/>
          <p:cNvSpPr txBox="1">
            <a:spLocks/>
          </p:cNvSpPr>
          <p:nvPr/>
        </p:nvSpPr>
        <p:spPr bwMode="gray">
          <a:xfrm>
            <a:off x="592138" y="5511800"/>
            <a:ext cx="2176462" cy="96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2000" b="0" dirty="0" smtClean="0"/>
              <a:t>Large Scale Producers</a:t>
            </a:r>
          </a:p>
        </p:txBody>
      </p:sp>
      <p:sp>
        <p:nvSpPr>
          <p:cNvPr id="13" name="Content Placeholder 2"/>
          <p:cNvSpPr txBox="1">
            <a:spLocks/>
          </p:cNvSpPr>
          <p:nvPr/>
        </p:nvSpPr>
        <p:spPr bwMode="gray">
          <a:xfrm>
            <a:off x="2903538" y="2997200"/>
            <a:ext cx="423862" cy="2590800"/>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2000" i="1" dirty="0" smtClean="0">
                <a:solidFill>
                  <a:srgbClr val="000000"/>
                </a:solidFill>
              </a:rPr>
              <a:t>1,000’s of acres</a:t>
            </a:r>
          </a:p>
        </p:txBody>
      </p:sp>
      <p:pic>
        <p:nvPicPr>
          <p:cNvPr id="8" name="Picture 7"/>
          <p:cNvPicPr>
            <a:picLocks noChangeAspect="1"/>
          </p:cNvPicPr>
          <p:nvPr/>
        </p:nvPicPr>
        <p:blipFill>
          <a:blip r:embed="rId3" cstate="print"/>
          <a:stretch>
            <a:fillRect/>
          </a:stretch>
        </p:blipFill>
        <p:spPr>
          <a:xfrm>
            <a:off x="3523930" y="3064133"/>
            <a:ext cx="2051369" cy="158406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962" b="100000" l="755" r="100000"/>
                    </a14:imgEffect>
                  </a14:imgLayer>
                </a14:imgProps>
              </a:ext>
            </a:extLst>
          </a:blip>
          <a:stretch>
            <a:fillRect/>
          </a:stretch>
        </p:blipFill>
        <p:spPr>
          <a:xfrm>
            <a:off x="5113641" y="3276600"/>
            <a:ext cx="2313781" cy="1816100"/>
          </a:xfrm>
          <a:prstGeom prst="rect">
            <a:avLst/>
          </a:prstGeom>
        </p:spPr>
      </p:pic>
      <p:pic>
        <p:nvPicPr>
          <p:cNvPr id="14" name="Picture 13"/>
          <p:cNvPicPr>
            <a:picLocks noChangeAspect="1"/>
          </p:cNvPicPr>
          <p:nvPr/>
        </p:nvPicPr>
        <p:blipFill>
          <a:blip r:embed="rId6" cstate="print">
            <a:extLst>
              <a:ext uri="{BEBA8EAE-BF5A-486C-A8C5-ECC9F3942E4B}">
                <a14:imgProps xmlns:a14="http://schemas.microsoft.com/office/drawing/2010/main">
                  <a14:imgLayer r:embed="rId7">
                    <a14:imgEffect>
                      <a14:backgroundRemoval t="1500" b="100000" l="0" r="100000"/>
                    </a14:imgEffect>
                  </a14:imgLayer>
                </a14:imgProps>
              </a:ext>
            </a:extLst>
          </a:blip>
          <a:stretch>
            <a:fillRect/>
          </a:stretch>
        </p:blipFill>
        <p:spPr>
          <a:xfrm>
            <a:off x="6754178" y="3860800"/>
            <a:ext cx="2234565" cy="1752600"/>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73450" y="4640586"/>
            <a:ext cx="497269" cy="1714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84638" y="4745361"/>
            <a:ext cx="503149" cy="17144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65675" y="4919274"/>
            <a:ext cx="500629" cy="1727839"/>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49889" y="5054600"/>
            <a:ext cx="492229" cy="17018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bstark1\AppData\Local\Temp\SNAGHTML65e0ce.PNG"/>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230939" y="5641485"/>
            <a:ext cx="2455862" cy="99109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print"/>
          <a:stretch>
            <a:fillRect/>
          </a:stretch>
        </p:blipFill>
        <p:spPr>
          <a:xfrm>
            <a:off x="330200" y="3124030"/>
            <a:ext cx="2662303" cy="2425870"/>
          </a:xfrm>
          <a:prstGeom prst="rect">
            <a:avLst/>
          </a:prstGeom>
        </p:spPr>
      </p:pic>
    </p:spTree>
    <p:extLst>
      <p:ext uri="{BB962C8B-B14F-4D97-AF65-F5344CB8AC3E}">
        <p14:creationId xmlns:p14="http://schemas.microsoft.com/office/powerpoint/2010/main" val="20358775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C:\Users\cvander\Desktop\baton photos\SV100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00" y="4802188"/>
            <a:ext cx="1426885" cy="1941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Sustainable food for a population</a:t>
            </a:r>
            <a:endParaRPr lang="en-US" dirty="0"/>
          </a:p>
        </p:txBody>
      </p:sp>
      <p:sp>
        <p:nvSpPr>
          <p:cNvPr id="3" name="Content Placeholder 2"/>
          <p:cNvSpPr>
            <a:spLocks noGrp="1"/>
          </p:cNvSpPr>
          <p:nvPr>
            <p:ph idx="1"/>
          </p:nvPr>
        </p:nvSpPr>
        <p:spPr>
          <a:xfrm>
            <a:off x="401638" y="1467150"/>
            <a:ext cx="8329612" cy="5009850"/>
          </a:xfrm>
        </p:spPr>
        <p:txBody>
          <a:bodyPr/>
          <a:lstStyle/>
          <a:p>
            <a:r>
              <a:rPr lang="en-US" b="0" dirty="0" smtClean="0"/>
              <a:t>In areas where sustainable farming is a focus, precision agriculture reduces over-application and provides tools to manage natural resources</a:t>
            </a:r>
          </a:p>
        </p:txBody>
      </p:sp>
      <p:sp>
        <p:nvSpPr>
          <p:cNvPr id="11" name="Content Placeholder 2"/>
          <p:cNvSpPr txBox="1">
            <a:spLocks/>
          </p:cNvSpPr>
          <p:nvPr/>
        </p:nvSpPr>
        <p:spPr bwMode="gray">
          <a:xfrm>
            <a:off x="355600" y="5740400"/>
            <a:ext cx="2755900" cy="86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2000" b="0" dirty="0" smtClean="0"/>
              <a:t>Managers &amp; Consultants</a:t>
            </a:r>
          </a:p>
        </p:txBody>
      </p:sp>
      <p:pic>
        <p:nvPicPr>
          <p:cNvPr id="14" name="Picture 13"/>
          <p:cNvPicPr>
            <a:picLocks noChangeAspect="1"/>
          </p:cNvPicPr>
          <p:nvPr/>
        </p:nvPicPr>
        <p:blipFill>
          <a:blip r:embed="rId4" cstate="print"/>
          <a:stretch>
            <a:fillRect/>
          </a:stretch>
        </p:blipFill>
        <p:spPr>
          <a:xfrm>
            <a:off x="660400" y="3269808"/>
            <a:ext cx="2247899" cy="2394392"/>
          </a:xfrm>
          <a:prstGeom prst="rect">
            <a:avLst/>
          </a:prstGeom>
        </p:spPr>
      </p:pic>
      <p:sp>
        <p:nvSpPr>
          <p:cNvPr id="15" name="Content Placeholder 2"/>
          <p:cNvSpPr txBox="1">
            <a:spLocks/>
          </p:cNvSpPr>
          <p:nvPr/>
        </p:nvSpPr>
        <p:spPr bwMode="gray">
          <a:xfrm>
            <a:off x="2827338" y="3187700"/>
            <a:ext cx="423862" cy="2590800"/>
          </a:xfrm>
          <a:prstGeom prst="rect">
            <a:avLst/>
          </a:prstGeom>
          <a:noFill/>
          <a:ln w="9525">
            <a:noFill/>
            <a:miter lim="800000"/>
            <a:headEnd/>
            <a:tailEnd/>
          </a:ln>
        </p:spPr>
        <p:txBody>
          <a:bodyPr vert="vert270"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marL="0" indent="0" algn="ctr">
              <a:buNone/>
            </a:pPr>
            <a:r>
              <a:rPr lang="en-US" sz="1800" i="1" dirty="0" smtClean="0">
                <a:solidFill>
                  <a:srgbClr val="000000"/>
                </a:solidFill>
              </a:rPr>
              <a:t>10,000+ acres</a:t>
            </a:r>
          </a:p>
        </p:txBody>
      </p:sp>
      <p:pic>
        <p:nvPicPr>
          <p:cNvPr id="6" name="Picture 5"/>
          <p:cNvPicPr>
            <a:picLocks noChangeAspect="1"/>
          </p:cNvPicPr>
          <p:nvPr/>
        </p:nvPicPr>
        <p:blipFill>
          <a:blip r:embed="rId5" cstate="print"/>
          <a:stretch>
            <a:fillRect/>
          </a:stretch>
        </p:blipFill>
        <p:spPr>
          <a:xfrm>
            <a:off x="3314700" y="3009901"/>
            <a:ext cx="5689599" cy="706009"/>
          </a:xfrm>
          <a:prstGeom prst="rect">
            <a:avLst/>
          </a:prstGeom>
        </p:spPr>
      </p:pic>
      <p:pic>
        <p:nvPicPr>
          <p:cNvPr id="9" name="Picture 8"/>
          <p:cNvPicPr>
            <a:picLocks noChangeAspect="1"/>
          </p:cNvPicPr>
          <p:nvPr/>
        </p:nvPicPr>
        <p:blipFill>
          <a:blip r:embed="rId6" cstate="print"/>
          <a:stretch>
            <a:fillRect/>
          </a:stretch>
        </p:blipFill>
        <p:spPr>
          <a:xfrm>
            <a:off x="4443608" y="5194300"/>
            <a:ext cx="2300092" cy="1549400"/>
          </a:xfrm>
          <a:prstGeom prst="rect">
            <a:avLst/>
          </a:prstGeom>
        </p:spPr>
      </p:pic>
      <p:pic>
        <p:nvPicPr>
          <p:cNvPr id="23" name="Picture 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9684" y="3924300"/>
            <a:ext cx="1858115" cy="134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http://serc.carleton.edu/images/microbelife/topics/General_Collection_deadzon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799" y="3566415"/>
            <a:ext cx="1774155" cy="11706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4376943" y="3962400"/>
            <a:ext cx="3085227" cy="1981200"/>
          </a:xfrm>
          <a:prstGeom prst="roundRect">
            <a:avLst>
              <a:gd name="adj" fmla="val 18458"/>
            </a:avLst>
          </a:prstGeom>
          <a:solidFill>
            <a:srgbClr val="FFFFFF">
              <a:shade val="85000"/>
            </a:srgbClr>
          </a:solidFill>
          <a:ln>
            <a:noFill/>
          </a:ln>
          <a:effectLst/>
        </p:spPr>
      </p:pic>
    </p:spTree>
    <p:extLst>
      <p:ext uri="{BB962C8B-B14F-4D97-AF65-F5344CB8AC3E}">
        <p14:creationId xmlns:p14="http://schemas.microsoft.com/office/powerpoint/2010/main" val="23194562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815" y="609600"/>
            <a:ext cx="8334375" cy="762000"/>
          </a:xfrm>
        </p:spPr>
        <p:txBody>
          <a:bodyPr/>
          <a:lstStyle/>
          <a:p>
            <a:r>
              <a:rPr lang="en-US" dirty="0" smtClean="0"/>
              <a:t>A world of solutions</a:t>
            </a:r>
            <a:endParaRPr lang="en-US" dirty="0"/>
          </a:p>
        </p:txBody>
      </p:sp>
      <p:pic>
        <p:nvPicPr>
          <p:cNvPr id="4" name="Picture 2" descr="C:\Users\mmartin\Documents\IMAGES\Corrections\Coverage Maps\Global\RTX_Satellite_map_countri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9700" y="2912060"/>
            <a:ext cx="6838292" cy="292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TX_ico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66568" y="3632802"/>
            <a:ext cx="826917" cy="73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stretch>
            <a:fillRect/>
          </a:stretch>
        </p:blipFill>
        <p:spPr>
          <a:xfrm>
            <a:off x="8077200" y="5118100"/>
            <a:ext cx="914400" cy="812800"/>
          </a:xfrm>
          <a:prstGeom prst="rect">
            <a:avLst/>
          </a:prstGeom>
        </p:spPr>
      </p:pic>
      <p:pic>
        <p:nvPicPr>
          <p:cNvPr id="9" name="Picture 8"/>
          <p:cNvPicPr>
            <a:picLocks noChangeAspect="1"/>
          </p:cNvPicPr>
          <p:nvPr/>
        </p:nvPicPr>
        <p:blipFill>
          <a:blip r:embed="rId6" cstate="print"/>
          <a:stretch>
            <a:fillRect/>
          </a:stretch>
        </p:blipFill>
        <p:spPr>
          <a:xfrm>
            <a:off x="8229600" y="4356100"/>
            <a:ext cx="914400" cy="812800"/>
          </a:xfrm>
          <a:prstGeom prst="rect">
            <a:avLst/>
          </a:prstGeom>
        </p:spPr>
      </p:pic>
      <p:sp>
        <p:nvSpPr>
          <p:cNvPr id="10" name="TextBox 9"/>
          <p:cNvSpPr txBox="1"/>
          <p:nvPr/>
        </p:nvSpPr>
        <p:spPr>
          <a:xfrm>
            <a:off x="6083300" y="5446693"/>
            <a:ext cx="2438400" cy="954107"/>
          </a:xfrm>
          <a:prstGeom prst="rect">
            <a:avLst/>
          </a:prstGeom>
          <a:noFill/>
        </p:spPr>
        <p:txBody>
          <a:bodyPr wrap="square" rtlCol="0">
            <a:spAutoFit/>
          </a:bodyPr>
          <a:lstStyle/>
          <a:p>
            <a:r>
              <a:rPr lang="en-US" sz="1400" b="1" dirty="0" smtClean="0"/>
              <a:t>Trimble Positioning</a:t>
            </a:r>
            <a:endParaRPr lang="en-US" sz="1400" b="1" dirty="0"/>
          </a:p>
          <a:p>
            <a:r>
              <a:rPr lang="en-US" sz="1400" dirty="0" err="1"/>
              <a:t>CenterPoint</a:t>
            </a:r>
            <a:r>
              <a:rPr lang="en-US" sz="1400" dirty="0"/>
              <a:t>™ </a:t>
            </a:r>
            <a:r>
              <a:rPr lang="en-US" sz="1400" dirty="0" smtClean="0"/>
              <a:t>RTK</a:t>
            </a:r>
          </a:p>
          <a:p>
            <a:r>
              <a:rPr lang="en-US" sz="1400" dirty="0" err="1"/>
              <a:t>CenterPoint</a:t>
            </a:r>
            <a:r>
              <a:rPr lang="en-US" sz="1400" dirty="0"/>
              <a:t>™ </a:t>
            </a:r>
            <a:r>
              <a:rPr lang="en-US" sz="1400" dirty="0" smtClean="0"/>
              <a:t>RTX</a:t>
            </a:r>
          </a:p>
          <a:p>
            <a:r>
              <a:rPr lang="en-US" sz="1400" dirty="0" err="1" smtClean="0"/>
              <a:t>RangePoint</a:t>
            </a:r>
            <a:r>
              <a:rPr lang="en-US" sz="1400" dirty="0"/>
              <a:t>™ </a:t>
            </a:r>
            <a:r>
              <a:rPr lang="en-US" sz="1400" dirty="0" smtClean="0"/>
              <a:t>RTX</a:t>
            </a:r>
            <a:endParaRPr lang="en-US" sz="1400" dirty="0"/>
          </a:p>
        </p:txBody>
      </p:sp>
      <p:pic>
        <p:nvPicPr>
          <p:cNvPr id="13" name="Picture 12"/>
          <p:cNvPicPr>
            <a:picLocks noChangeAspect="1"/>
          </p:cNvPicPr>
          <p:nvPr/>
        </p:nvPicPr>
        <p:blipFill>
          <a:blip r:embed="rId7" cstate="print">
            <a:extLst>
              <a:ext uri="{BEBA8EAE-BF5A-486C-A8C5-ECC9F3942E4B}">
                <a14:imgProps xmlns:a14="http://schemas.microsoft.com/office/drawing/2010/main">
                  <a14:imgLayer r:embed="rId8">
                    <a14:imgEffect>
                      <a14:backgroundRemoval t="5000" b="98000" l="0" r="100000"/>
                    </a14:imgEffect>
                  </a14:imgLayer>
                </a14:imgProps>
              </a:ext>
            </a:extLst>
          </a:blip>
          <a:stretch>
            <a:fillRect/>
          </a:stretch>
        </p:blipFill>
        <p:spPr>
          <a:xfrm>
            <a:off x="4470400" y="5257800"/>
            <a:ext cx="1270000" cy="1270000"/>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3000" b="100000" l="0" r="99000"/>
                    </a14:imgEffect>
                  </a14:imgLayer>
                </a14:imgProps>
              </a:ext>
            </a:extLst>
          </a:blip>
          <a:stretch>
            <a:fillRect/>
          </a:stretch>
        </p:blipFill>
        <p:spPr>
          <a:xfrm>
            <a:off x="7137400" y="3479800"/>
            <a:ext cx="1270000" cy="1270000"/>
          </a:xfrm>
          <a:prstGeom prst="rect">
            <a:avLst/>
          </a:prstGeom>
        </p:spPr>
      </p:pic>
      <p:pic>
        <p:nvPicPr>
          <p:cNvPr id="15" name="Picture 14"/>
          <p:cNvPicPr>
            <a:picLocks noChangeAspect="1"/>
          </p:cNvPicPr>
          <p:nvPr/>
        </p:nvPicPr>
        <p:blipFill>
          <a:blip r:embed="rId11" cstate="print">
            <a:extLst>
              <a:ext uri="{BEBA8EAE-BF5A-486C-A8C5-ECC9F3942E4B}">
                <a14:imgProps xmlns:a14="http://schemas.microsoft.com/office/drawing/2010/main">
                  <a14:imgLayer r:embed="rId12">
                    <a14:imgEffect>
                      <a14:backgroundRemoval t="2000" b="100000" l="0" r="100000"/>
                    </a14:imgEffect>
                  </a14:imgLayer>
                </a14:imgProps>
              </a:ext>
            </a:extLst>
          </a:blip>
          <a:stretch>
            <a:fillRect/>
          </a:stretch>
        </p:blipFill>
        <p:spPr>
          <a:xfrm>
            <a:off x="3556000" y="5003800"/>
            <a:ext cx="1270000" cy="1270000"/>
          </a:xfrm>
          <a:prstGeom prst="rect">
            <a:avLst/>
          </a:prstGeom>
        </p:spPr>
      </p:pic>
      <p:pic>
        <p:nvPicPr>
          <p:cNvPr id="17" name="Picture 16"/>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1282700" y="4978400"/>
            <a:ext cx="889000" cy="889000"/>
          </a:xfrm>
          <a:prstGeom prst="rect">
            <a:avLst/>
          </a:prstGeom>
        </p:spPr>
      </p:pic>
      <p:pic>
        <p:nvPicPr>
          <p:cNvPr id="18" name="Picture 17"/>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0" r="100000"/>
                    </a14:imgEffect>
                  </a14:imgLayer>
                </a14:imgProps>
              </a:ext>
            </a:extLst>
          </a:blip>
          <a:stretch>
            <a:fillRect/>
          </a:stretch>
        </p:blipFill>
        <p:spPr>
          <a:xfrm>
            <a:off x="1739900" y="5448300"/>
            <a:ext cx="1079500" cy="1079500"/>
          </a:xfrm>
          <a:prstGeom prst="rect">
            <a:avLst/>
          </a:prstGeom>
        </p:spPr>
      </p:pic>
      <p:pic>
        <p:nvPicPr>
          <p:cNvPr id="19" name="Picture 18"/>
          <p:cNvPicPr>
            <a:picLocks noChangeAspect="1"/>
          </p:cNvPicPr>
          <p:nvPr/>
        </p:nvPicPr>
        <p:blipFill>
          <a:blip r:embed="rId17" cstate="print">
            <a:extLst>
              <a:ext uri="{BEBA8EAE-BF5A-486C-A8C5-ECC9F3942E4B}">
                <a14:imgProps xmlns:a14="http://schemas.microsoft.com/office/drawing/2010/main">
                  <a14:imgLayer r:embed="rId18">
                    <a14:imgEffect>
                      <a14:backgroundRemoval t="6800" b="90000" l="1200" r="98800"/>
                    </a14:imgEffect>
                  </a14:imgLayer>
                </a14:imgProps>
              </a:ext>
            </a:extLst>
          </a:blip>
          <a:stretch>
            <a:fillRect/>
          </a:stretch>
        </p:blipFill>
        <p:spPr>
          <a:xfrm>
            <a:off x="482600" y="4292600"/>
            <a:ext cx="1028700" cy="1028700"/>
          </a:xfrm>
          <a:prstGeom prst="rect">
            <a:avLst/>
          </a:prstGeom>
        </p:spPr>
      </p:pic>
      <p:pic>
        <p:nvPicPr>
          <p:cNvPr id="21" name="Picture 20"/>
          <p:cNvPicPr>
            <a:picLocks noChangeAspect="1"/>
          </p:cNvPicPr>
          <p:nvPr/>
        </p:nvPicPr>
        <p:blipFill>
          <a:blip r:embed="rId19" cstate="print"/>
          <a:stretch>
            <a:fillRect/>
          </a:stretch>
        </p:blipFill>
        <p:spPr>
          <a:xfrm>
            <a:off x="292100" y="3396736"/>
            <a:ext cx="1456976" cy="921263"/>
          </a:xfrm>
          <a:prstGeom prst="rect">
            <a:avLst/>
          </a:prstGeom>
        </p:spPr>
      </p:pic>
      <p:pic>
        <p:nvPicPr>
          <p:cNvPr id="23" name="Picture 22"/>
          <p:cNvPicPr>
            <a:picLocks noChangeAspect="1"/>
          </p:cNvPicPr>
          <p:nvPr/>
        </p:nvPicPr>
        <p:blipFill>
          <a:blip r:embed="rId20" cstate="print"/>
          <a:stretch>
            <a:fillRect/>
          </a:stretch>
        </p:blipFill>
        <p:spPr>
          <a:xfrm>
            <a:off x="514350" y="2608262"/>
            <a:ext cx="2641600" cy="290576"/>
          </a:xfrm>
          <a:prstGeom prst="rect">
            <a:avLst/>
          </a:prstGeom>
        </p:spPr>
      </p:pic>
      <p:sp>
        <p:nvSpPr>
          <p:cNvPr id="20" name="Content Placeholder 2"/>
          <p:cNvSpPr txBox="1">
            <a:spLocks/>
          </p:cNvSpPr>
          <p:nvPr/>
        </p:nvSpPr>
        <p:spPr bwMode="gray">
          <a:xfrm>
            <a:off x="309458" y="1448126"/>
            <a:ext cx="3805342" cy="8967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buFont typeface="Wingdings" charset="2"/>
              <a:buChar char="§"/>
            </a:pPr>
            <a:r>
              <a:rPr lang="en-US" sz="2000" b="0" dirty="0" smtClean="0"/>
              <a:t>Applied to all scales of agribusiness</a:t>
            </a:r>
            <a:endParaRPr lang="en-US" sz="1200" b="0" dirty="0"/>
          </a:p>
        </p:txBody>
      </p:sp>
      <p:sp>
        <p:nvSpPr>
          <p:cNvPr id="22" name="Content Placeholder 2"/>
          <p:cNvSpPr txBox="1">
            <a:spLocks/>
          </p:cNvSpPr>
          <p:nvPr/>
        </p:nvSpPr>
        <p:spPr bwMode="gray">
          <a:xfrm>
            <a:off x="4629150" y="1468886"/>
            <a:ext cx="3733800" cy="977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Font typeface="Wingdings" pitchFamily="2" charset="2"/>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Char char="–"/>
              <a:defRPr sz="2400" b="1">
                <a:solidFill>
                  <a:schemeClr val="tx1"/>
                </a:solidFill>
                <a:latin typeface="+mn-lt"/>
              </a:defRPr>
            </a:lvl2pPr>
            <a:lvl3pPr marL="1143000" indent="-228600" algn="l" rtl="0" eaLnBrk="1" fontAlgn="base" hangingPunct="1">
              <a:spcBef>
                <a:spcPct val="20000"/>
              </a:spcBef>
              <a:spcAft>
                <a:spcPct val="0"/>
              </a:spcAft>
              <a:buClr>
                <a:schemeClr val="accent1"/>
              </a:buClr>
              <a:buFont typeface="Wingdings" pitchFamily="2" charset="2"/>
              <a:buChar char="§"/>
              <a:defRPr sz="2000" b="1">
                <a:solidFill>
                  <a:schemeClr val="tx1"/>
                </a:solidFill>
                <a:latin typeface="+mn-lt"/>
              </a:defRPr>
            </a:lvl3pPr>
            <a:lvl4pPr marL="1600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b="1">
                <a:solidFill>
                  <a:schemeClr val="tx1"/>
                </a:solidFill>
                <a:latin typeface="+mn-lt"/>
              </a:defRPr>
            </a:lvl9pPr>
          </a:lstStyle>
          <a:p>
            <a:pPr algn="r"/>
            <a:r>
              <a:rPr lang="en-US" sz="2000" b="0" dirty="0" smtClean="0"/>
              <a:t>For all brands and types of equipment</a:t>
            </a:r>
          </a:p>
        </p:txBody>
      </p:sp>
      <p:pic>
        <p:nvPicPr>
          <p:cNvPr id="24" name="Picture 29"/>
          <p:cNvPicPr>
            <a:picLocks noChangeAspect="1" noChangeArrowheads="1"/>
          </p:cNvPicPr>
          <p:nvPr/>
        </p:nvPicPr>
        <p:blipFill>
          <a:blip r:embed="rId21" cstate="print"/>
          <a:srcRect/>
          <a:stretch>
            <a:fillRect/>
          </a:stretch>
        </p:blipFill>
        <p:spPr bwMode="auto">
          <a:xfrm>
            <a:off x="6937375" y="2362200"/>
            <a:ext cx="934769" cy="560388"/>
          </a:xfrm>
          <a:prstGeom prst="rect">
            <a:avLst/>
          </a:prstGeom>
          <a:noFill/>
          <a:ln w="9525">
            <a:noFill/>
            <a:miter lim="800000"/>
            <a:headEnd/>
            <a:tailEnd/>
          </a:ln>
        </p:spPr>
      </p:pic>
      <p:pic>
        <p:nvPicPr>
          <p:cNvPr id="25" name="Picture 24"/>
          <p:cNvPicPr>
            <a:picLocks noChangeAspect="1" noChangeArrowheads="1"/>
          </p:cNvPicPr>
          <p:nvPr/>
        </p:nvPicPr>
        <p:blipFill>
          <a:blip r:embed="rId22" cstate="print"/>
          <a:srcRect/>
          <a:stretch>
            <a:fillRect/>
          </a:stretch>
        </p:blipFill>
        <p:spPr bwMode="auto">
          <a:xfrm>
            <a:off x="7718425" y="2940766"/>
            <a:ext cx="917575" cy="616822"/>
          </a:xfrm>
          <a:prstGeom prst="rect">
            <a:avLst/>
          </a:prstGeom>
          <a:noFill/>
          <a:ln w="9525">
            <a:noFill/>
            <a:miter lim="800000"/>
            <a:headEnd/>
            <a:tailEnd/>
          </a:ln>
        </p:spPr>
      </p:pic>
      <p:pic>
        <p:nvPicPr>
          <p:cNvPr id="26" name="Picture 17" descr="Fendt"/>
          <p:cNvPicPr>
            <a:picLocks noChangeAspect="1" noChangeArrowheads="1"/>
          </p:cNvPicPr>
          <p:nvPr/>
        </p:nvPicPr>
        <p:blipFill>
          <a:blip r:embed="rId23" cstate="print"/>
          <a:srcRect/>
          <a:stretch>
            <a:fillRect/>
          </a:stretch>
        </p:blipFill>
        <p:spPr bwMode="auto">
          <a:xfrm>
            <a:off x="6833353" y="2925763"/>
            <a:ext cx="856497" cy="617537"/>
          </a:xfrm>
          <a:prstGeom prst="rect">
            <a:avLst/>
          </a:prstGeom>
          <a:noFill/>
          <a:ln w="9525">
            <a:noFill/>
            <a:miter lim="800000"/>
            <a:headEnd/>
            <a:tailEnd/>
          </a:ln>
        </p:spPr>
      </p:pic>
      <p:pic>
        <p:nvPicPr>
          <p:cNvPr id="27" name="Picture 27"/>
          <p:cNvPicPr>
            <a:picLocks noChangeAspect="1" noChangeArrowheads="1"/>
          </p:cNvPicPr>
          <p:nvPr/>
        </p:nvPicPr>
        <p:blipFill>
          <a:blip r:embed="rId24" cstate="print"/>
          <a:srcRect/>
          <a:stretch>
            <a:fillRect/>
          </a:stretch>
        </p:blipFill>
        <p:spPr bwMode="auto">
          <a:xfrm>
            <a:off x="7892912" y="2311400"/>
            <a:ext cx="852625" cy="593725"/>
          </a:xfrm>
          <a:prstGeom prst="rect">
            <a:avLst/>
          </a:prstGeom>
          <a:noFill/>
          <a:ln w="9525">
            <a:noFill/>
            <a:miter lim="800000"/>
            <a:headEnd/>
            <a:tailEnd/>
          </a:ln>
        </p:spPr>
      </p:pic>
    </p:spTree>
    <p:extLst>
      <p:ext uri="{BB962C8B-B14F-4D97-AF65-F5344CB8AC3E}">
        <p14:creationId xmlns:p14="http://schemas.microsoft.com/office/powerpoint/2010/main" val="3837435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596"/>
                </a:solidFill>
              </a:rPr>
              <a:t/>
            </a:r>
            <a:br>
              <a:rPr lang="en-US" dirty="0" smtClean="0">
                <a:solidFill>
                  <a:srgbClr val="005596"/>
                </a:solidFill>
              </a:rPr>
            </a:br>
            <a:r>
              <a:rPr lang="en-US" dirty="0" smtClean="0">
                <a:solidFill>
                  <a:srgbClr val="005596"/>
                </a:solidFill>
              </a:rPr>
              <a:t/>
            </a:r>
            <a:br>
              <a:rPr lang="en-US" dirty="0" smtClean="0">
                <a:solidFill>
                  <a:srgbClr val="005596"/>
                </a:solidFill>
              </a:rPr>
            </a:br>
            <a:r>
              <a:rPr lang="en-US" dirty="0" smtClean="0">
                <a:solidFill>
                  <a:srgbClr val="005596"/>
                </a:solidFill>
              </a:rPr>
              <a:t>Transforming The Crop Cycle</a:t>
            </a:r>
            <a:br>
              <a:rPr lang="en-US" dirty="0" smtClean="0">
                <a:solidFill>
                  <a:srgbClr val="005596"/>
                </a:solidFill>
              </a:rPr>
            </a:br>
            <a:endParaRPr lang="en-US" dirty="0"/>
          </a:p>
        </p:txBody>
      </p:sp>
      <p:sp>
        <p:nvSpPr>
          <p:cNvPr id="3" name="Content Placeholder 2"/>
          <p:cNvSpPr>
            <a:spLocks noGrp="1"/>
          </p:cNvSpPr>
          <p:nvPr>
            <p:ph idx="1"/>
          </p:nvPr>
        </p:nvSpPr>
        <p:spPr/>
        <p:txBody>
          <a:bodyPr/>
          <a:lstStyle/>
          <a:p>
            <a:endParaRPr lang="en-NZ" dirty="0" smtClean="0">
              <a:solidFill>
                <a:srgbClr val="005596"/>
              </a:solidFill>
            </a:endParaRPr>
          </a:p>
          <a:p>
            <a:r>
              <a:rPr lang="en-NZ" b="0" dirty="0" smtClean="0">
                <a:solidFill>
                  <a:srgbClr val="005596"/>
                </a:solidFill>
              </a:rPr>
              <a:t>Precision Agriculture is a technology solution that transforms the crop production cycle, driving efficiency, sustainability and profitability while protecting the environment.</a:t>
            </a:r>
            <a:endParaRPr lang="en-US" b="0" dirty="0"/>
          </a:p>
        </p:txBody>
      </p:sp>
    </p:spTree>
    <p:extLst>
      <p:ext uri="{BB962C8B-B14F-4D97-AF65-F5344CB8AC3E}">
        <p14:creationId xmlns:p14="http://schemas.microsoft.com/office/powerpoint/2010/main" val="11300565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638" y="468492"/>
            <a:ext cx="8334375" cy="762000"/>
          </a:xfrm>
        </p:spPr>
        <p:txBody>
          <a:bodyPr/>
          <a:lstStyle/>
          <a:p>
            <a:r>
              <a:rPr lang="en-US" dirty="0" smtClean="0"/>
              <a:t>From Precision to Decision</a:t>
            </a:r>
            <a:endParaRPr lang="en-US" dirty="0"/>
          </a:p>
        </p:txBody>
      </p:sp>
      <p:pic>
        <p:nvPicPr>
          <p:cNvPr id="4" name="Picture 3"/>
          <p:cNvPicPr>
            <a:picLocks noChangeAspect="1"/>
          </p:cNvPicPr>
          <p:nvPr/>
        </p:nvPicPr>
        <p:blipFill>
          <a:blip r:embed="rId2" cstate="print"/>
          <a:stretch>
            <a:fillRect/>
          </a:stretch>
        </p:blipFill>
        <p:spPr>
          <a:xfrm>
            <a:off x="0" y="1327904"/>
            <a:ext cx="9144000" cy="5530096"/>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5670" b="100000" l="0" r="100000">
                        <a14:foregroundMark x1="50515" y1="13402" x2="50515" y2="13402"/>
                        <a14:backgroundMark x1="63918" y1="51031" x2="38144" y2="55155"/>
                      </a14:backgroundRemoval>
                    </a14:imgEffect>
                  </a14:imgLayer>
                </a14:imgProps>
              </a:ext>
            </a:extLst>
          </a:blip>
          <a:stretch>
            <a:fillRect/>
          </a:stretch>
        </p:blipFill>
        <p:spPr>
          <a:xfrm>
            <a:off x="1279105" y="1441034"/>
            <a:ext cx="568772" cy="1137544"/>
          </a:xfrm>
          <a:prstGeom prst="rect">
            <a:avLst/>
          </a:prstGeom>
        </p:spPr>
      </p:pic>
      <p:pic>
        <p:nvPicPr>
          <p:cNvPr id="9"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2381" b="100000" l="1493" r="97015">
                        <a14:foregroundMark x1="70149" y1="19048" x2="70149" y2="19048"/>
                        <a14:foregroundMark x1="49254" y1="21429" x2="49254" y2="21429"/>
                        <a14:foregroundMark x1="52239" y1="16667" x2="52239" y2="16667"/>
                        <a14:foregroundMark x1="89552" y1="26190" x2="89552" y2="26190"/>
                        <a14:backgroundMark x1="11940" y1="16667" x2="11940" y2="16667"/>
                        <a14:backgroundMark x1="44776" y1="9524" x2="44776" y2="9524"/>
                        <a14:backgroundMark x1="82090" y1="7143" x2="82090" y2="7143"/>
                        <a14:backgroundMark x1="68657" y1="7143" x2="68657" y2="7143"/>
                      </a14:backgroundRemoval>
                    </a14:imgEffect>
                  </a14:imgLayer>
                </a14:imgProps>
              </a:ext>
              <a:ext uri="{28A0092B-C50C-407E-A947-70E740481C1C}">
                <a14:useLocalDpi xmlns:a14="http://schemas.microsoft.com/office/drawing/2010/main"/>
              </a:ext>
            </a:extLst>
          </a:blip>
          <a:srcRect/>
          <a:stretch>
            <a:fillRect/>
          </a:stretch>
        </p:blipFill>
        <p:spPr bwMode="auto">
          <a:xfrm>
            <a:off x="206121" y="2091763"/>
            <a:ext cx="818117" cy="51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92746" y="1773842"/>
            <a:ext cx="1092157" cy="57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1"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53991" y="4538299"/>
            <a:ext cx="375421" cy="5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2691" b="96861" l="4425" r="96018">
                        <a14:foregroundMark x1="50000" y1="47982" x2="50000" y2="47982"/>
                        <a14:foregroundMark x1="58850" y1="45291" x2="58850" y2="45291"/>
                        <a14:foregroundMark x1="51327" y1="61435" x2="51327" y2="61435"/>
                        <a14:foregroundMark x1="39823" y1="52018" x2="39823" y2="52018"/>
                        <a14:foregroundMark x1="38496" y1="68161" x2="38496" y2="68161"/>
                        <a14:foregroundMark x1="50885" y1="30942" x2="50885" y2="30942"/>
                        <a14:foregroundMark x1="69912" y1="44843" x2="69912" y2="44843"/>
                        <a14:foregroundMark x1="60619" y1="67713" x2="60619" y2="67713"/>
                        <a14:foregroundMark x1="31858" y1="44843" x2="31858" y2="44843"/>
                        <a14:foregroundMark x1="41593" y1="45291" x2="41593" y2="45291"/>
                        <a14:foregroundMark x1="48230" y1="36771" x2="48230" y2="36771"/>
                        <a14:foregroundMark x1="57965" y1="51570" x2="57965" y2="51570"/>
                      </a14:backgroundRemoval>
                    </a14:imgEffect>
                  </a14:imgLayer>
                </a14:imgProps>
              </a:ext>
            </a:extLst>
          </a:blip>
          <a:stretch>
            <a:fillRect/>
          </a:stretch>
        </p:blipFill>
        <p:spPr>
          <a:xfrm>
            <a:off x="88599" y="4740604"/>
            <a:ext cx="2145881" cy="2117396"/>
          </a:xfrm>
          <a:prstGeom prst="rect">
            <a:avLst/>
          </a:prstGeom>
        </p:spPr>
      </p:pic>
      <p:cxnSp>
        <p:nvCxnSpPr>
          <p:cNvPr id="16" name="Straight Arrow Connector 15"/>
          <p:cNvCxnSpPr>
            <a:cxnSpLocks noChangeShapeType="1"/>
          </p:cNvCxnSpPr>
          <p:nvPr/>
        </p:nvCxnSpPr>
        <p:spPr bwMode="auto">
          <a:xfrm flipV="1">
            <a:off x="1373261" y="4563385"/>
            <a:ext cx="265793" cy="974704"/>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19" name="TextBox 22"/>
          <p:cNvSpPr txBox="1">
            <a:spLocks noChangeArrowheads="1"/>
          </p:cNvSpPr>
          <p:nvPr/>
        </p:nvSpPr>
        <p:spPr bwMode="auto">
          <a:xfrm>
            <a:off x="7151945" y="4355388"/>
            <a:ext cx="1801482"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Smart Drainage</a:t>
            </a:r>
          </a:p>
        </p:txBody>
      </p:sp>
      <p:sp>
        <p:nvSpPr>
          <p:cNvPr id="20" name="TextBox 22"/>
          <p:cNvSpPr txBox="1">
            <a:spLocks noChangeArrowheads="1"/>
          </p:cNvSpPr>
          <p:nvPr/>
        </p:nvSpPr>
        <p:spPr bwMode="auto">
          <a:xfrm>
            <a:off x="4432992" y="4411417"/>
            <a:ext cx="1827898"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Smart Harvesters</a:t>
            </a:r>
          </a:p>
        </p:txBody>
      </p:sp>
      <p:grpSp>
        <p:nvGrpSpPr>
          <p:cNvPr id="22" name="Group 21"/>
          <p:cNvGrpSpPr>
            <a:grpSpLocks/>
          </p:cNvGrpSpPr>
          <p:nvPr/>
        </p:nvGrpSpPr>
        <p:grpSpPr bwMode="auto">
          <a:xfrm>
            <a:off x="5402803" y="1357026"/>
            <a:ext cx="2920387" cy="620201"/>
            <a:chOff x="6039520" y="116632"/>
            <a:chExt cx="2919758" cy="620713"/>
          </a:xfrm>
        </p:grpSpPr>
        <p:pic>
          <p:nvPicPr>
            <p:cNvPr id="23" name="Picture 34" descr="MC900434857.PN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039520" y="116632"/>
              <a:ext cx="62071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7"/>
            <p:cNvSpPr txBox="1">
              <a:spLocks noChangeArrowheads="1"/>
            </p:cNvSpPr>
            <p:nvPr/>
          </p:nvSpPr>
          <p:spPr bwMode="auto">
            <a:xfrm>
              <a:off x="6548625" y="325870"/>
              <a:ext cx="2410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fontAlgn="base" hangingPunct="1">
                <a:spcBef>
                  <a:spcPct val="0"/>
                </a:spcBef>
                <a:spcAft>
                  <a:spcPct val="0"/>
                </a:spcAft>
              </a:pPr>
              <a:r>
                <a:rPr lang="en-US" sz="1800" b="0" dirty="0" smtClean="0">
                  <a:solidFill>
                    <a:srgbClr val="FFFFFF"/>
                  </a:solidFill>
                  <a:latin typeface="Calibri" charset="0"/>
                  <a:ea typeface="MS PGothic" charset="0"/>
                  <a:cs typeface="MS PGothic" charset="0"/>
                </a:rPr>
                <a:t>Global positioning</a:t>
              </a:r>
              <a:endParaRPr lang="en-US" sz="1800" b="0" dirty="0">
                <a:solidFill>
                  <a:srgbClr val="FFFFFF"/>
                </a:solidFill>
                <a:latin typeface="Calibri" charset="0"/>
                <a:ea typeface="MS PGothic" charset="0"/>
                <a:cs typeface="MS PGothic" charset="0"/>
              </a:endParaRPr>
            </a:p>
          </p:txBody>
        </p:sp>
      </p:grpSp>
      <p:pic>
        <p:nvPicPr>
          <p:cNvPr id="25" name="Picture 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59599" y="3830788"/>
            <a:ext cx="1179512" cy="658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a:cxnSpLocks noChangeShapeType="1"/>
          </p:cNvCxnSpPr>
          <p:nvPr/>
        </p:nvCxnSpPr>
        <p:spPr bwMode="auto">
          <a:xfrm flipV="1">
            <a:off x="2086778" y="3987424"/>
            <a:ext cx="615446" cy="241010"/>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sp>
        <p:nvSpPr>
          <p:cNvPr id="29" name="TextBox 22"/>
          <p:cNvSpPr txBox="1">
            <a:spLocks noChangeArrowheads="1"/>
          </p:cNvSpPr>
          <p:nvPr/>
        </p:nvSpPr>
        <p:spPr bwMode="auto">
          <a:xfrm>
            <a:off x="3876612" y="5760044"/>
            <a:ext cx="1827898"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Logistics tracking</a:t>
            </a:r>
          </a:p>
        </p:txBody>
      </p:sp>
      <p:cxnSp>
        <p:nvCxnSpPr>
          <p:cNvPr id="30" name="Straight Arrow Connector 29"/>
          <p:cNvCxnSpPr>
            <a:cxnSpLocks noChangeShapeType="1"/>
            <a:endCxn id="8" idx="2"/>
          </p:cNvCxnSpPr>
          <p:nvPr/>
        </p:nvCxnSpPr>
        <p:spPr bwMode="auto">
          <a:xfrm flipV="1">
            <a:off x="1538941" y="2578578"/>
            <a:ext cx="24550" cy="1216481"/>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32" name="Straight Arrow Connector 31"/>
          <p:cNvCxnSpPr>
            <a:cxnSpLocks noChangeShapeType="1"/>
          </p:cNvCxnSpPr>
          <p:nvPr/>
        </p:nvCxnSpPr>
        <p:spPr bwMode="auto">
          <a:xfrm flipV="1">
            <a:off x="1904846" y="2303845"/>
            <a:ext cx="1624288" cy="1432519"/>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pic>
        <p:nvPicPr>
          <p:cNvPr id="40" name="Picture 5" descr="GS.jpeg"/>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800000" flipV="1">
            <a:off x="486127" y="3033058"/>
            <a:ext cx="741052" cy="61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22"/>
          <p:cNvSpPr txBox="1">
            <a:spLocks noChangeArrowheads="1"/>
          </p:cNvSpPr>
          <p:nvPr/>
        </p:nvSpPr>
        <p:spPr bwMode="auto">
          <a:xfrm>
            <a:off x="6070950" y="5917958"/>
            <a:ext cx="1596376"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Smart Planters</a:t>
            </a:r>
          </a:p>
        </p:txBody>
      </p:sp>
      <p:pic>
        <p:nvPicPr>
          <p:cNvPr id="46" name="Picture 45"/>
          <p:cNvPicPr>
            <a:picLocks noChangeAspect="1"/>
          </p:cNvPicPr>
          <p:nvPr/>
        </p:nvPicPr>
        <p:blipFill>
          <a:blip r:embed="rId14" cstate="print"/>
          <a:stretch>
            <a:fillRect/>
          </a:stretch>
        </p:blipFill>
        <p:spPr>
          <a:xfrm>
            <a:off x="6493750" y="3222527"/>
            <a:ext cx="1021625" cy="397658"/>
          </a:xfrm>
          <a:prstGeom prst="rect">
            <a:avLst/>
          </a:prstGeom>
          <a:ln>
            <a:noFill/>
          </a:ln>
          <a:effectLst>
            <a:outerShdw blurRad="292100" dist="139700" dir="2700000" algn="tl" rotWithShape="0">
              <a:srgbClr val="333333">
                <a:alpha val="65000"/>
              </a:srgbClr>
            </a:outerShdw>
          </a:effectLst>
        </p:spPr>
      </p:pic>
      <p:sp>
        <p:nvSpPr>
          <p:cNvPr id="45" name="TextBox 22"/>
          <p:cNvSpPr txBox="1">
            <a:spLocks noChangeArrowheads="1"/>
          </p:cNvSpPr>
          <p:nvPr/>
        </p:nvSpPr>
        <p:spPr bwMode="auto">
          <a:xfrm>
            <a:off x="6215022" y="2804333"/>
            <a:ext cx="1596376"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Mobile Office</a:t>
            </a:r>
          </a:p>
        </p:txBody>
      </p:sp>
      <p:pic>
        <p:nvPicPr>
          <p:cNvPr id="49" name="Picture 48"/>
          <p:cNvPicPr>
            <a:picLocks noChangeAspect="1"/>
          </p:cNvPicPr>
          <p:nvPr/>
        </p:nvPicPr>
        <p:blipFill>
          <a:blip r:embed="rId14" cstate="print"/>
          <a:stretch>
            <a:fillRect/>
          </a:stretch>
        </p:blipFill>
        <p:spPr>
          <a:xfrm>
            <a:off x="8005733" y="5578510"/>
            <a:ext cx="1021625" cy="397658"/>
          </a:xfrm>
          <a:prstGeom prst="rect">
            <a:avLst/>
          </a:prstGeom>
          <a:ln>
            <a:noFill/>
          </a:ln>
          <a:effectLst>
            <a:outerShdw blurRad="292100" dist="139700" dir="2700000" algn="tl" rotWithShape="0">
              <a:srgbClr val="333333">
                <a:alpha val="65000"/>
              </a:srgbClr>
            </a:outerShdw>
          </a:effectLst>
        </p:spPr>
      </p:pic>
      <p:sp>
        <p:nvSpPr>
          <p:cNvPr id="50" name="TextBox 22"/>
          <p:cNvSpPr txBox="1">
            <a:spLocks noChangeArrowheads="1"/>
          </p:cNvSpPr>
          <p:nvPr/>
        </p:nvSpPr>
        <p:spPr bwMode="auto">
          <a:xfrm>
            <a:off x="7547624" y="5227365"/>
            <a:ext cx="1596376"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Mobile Office</a:t>
            </a:r>
          </a:p>
        </p:txBody>
      </p:sp>
      <p:pic>
        <p:nvPicPr>
          <p:cNvPr id="51" name="Picture 50"/>
          <p:cNvPicPr>
            <a:picLocks noChangeAspect="1"/>
          </p:cNvPicPr>
          <p:nvPr/>
        </p:nvPicPr>
        <p:blipFill>
          <a:blip r:embed="rId3" cstate="print">
            <a:extLst>
              <a:ext uri="{BEBA8EAE-BF5A-486C-A8C5-ECC9F3942E4B}">
                <a14:imgProps xmlns:a14="http://schemas.microsoft.com/office/drawing/2010/main">
                  <a14:imgLayer r:embed="rId4">
                    <a14:imgEffect>
                      <a14:backgroundRemoval t="5670" b="100000" l="0" r="100000">
                        <a14:foregroundMark x1="50515" y1="13402" x2="50515" y2="13402"/>
                        <a14:backgroundMark x1="63918" y1="51031" x2="38144" y2="55155"/>
                      </a14:backgroundRemoval>
                    </a14:imgEffect>
                  </a14:imgLayer>
                </a14:imgProps>
              </a:ext>
            </a:extLst>
          </a:blip>
          <a:stretch>
            <a:fillRect/>
          </a:stretch>
        </p:blipFill>
        <p:spPr>
          <a:xfrm>
            <a:off x="8049683" y="5840866"/>
            <a:ext cx="435108" cy="870216"/>
          </a:xfrm>
          <a:prstGeom prst="rect">
            <a:avLst/>
          </a:prstGeom>
        </p:spPr>
      </p:pic>
      <p:pic>
        <p:nvPicPr>
          <p:cNvPr id="52" name="Picture 51"/>
          <p:cNvPicPr>
            <a:picLocks noChangeAspect="1"/>
          </p:cNvPicPr>
          <p:nvPr/>
        </p:nvPicPr>
        <p:blipFill>
          <a:blip r:embed="rId15" cstate="print">
            <a:extLst>
              <a:ext uri="{BEBA8EAE-BF5A-486C-A8C5-ECC9F3942E4B}">
                <a14:imgProps xmlns:a14="http://schemas.microsoft.com/office/drawing/2010/main">
                  <a14:imgLayer r:embed="rId4">
                    <a14:imgEffect>
                      <a14:backgroundRemoval t="5670" b="100000" l="0" r="100000">
                        <a14:foregroundMark x1="50515" y1="13402" x2="50515" y2="13402"/>
                        <a14:backgroundMark x1="63918" y1="51031" x2="38144" y2="55155"/>
                      </a14:backgroundRemoval>
                    </a14:imgEffect>
                  </a14:imgLayer>
                </a14:imgProps>
              </a:ext>
            </a:extLst>
          </a:blip>
          <a:stretch>
            <a:fillRect/>
          </a:stretch>
        </p:blipFill>
        <p:spPr>
          <a:xfrm>
            <a:off x="6476966" y="3378804"/>
            <a:ext cx="176416" cy="352832"/>
          </a:xfrm>
          <a:prstGeom prst="rect">
            <a:avLst/>
          </a:prstGeom>
        </p:spPr>
      </p:pic>
      <p:cxnSp>
        <p:nvCxnSpPr>
          <p:cNvPr id="54" name="Straight Arrow Connector 53"/>
          <p:cNvCxnSpPr>
            <a:cxnSpLocks noChangeShapeType="1"/>
          </p:cNvCxnSpPr>
          <p:nvPr/>
        </p:nvCxnSpPr>
        <p:spPr bwMode="auto">
          <a:xfrm>
            <a:off x="7406711" y="5336682"/>
            <a:ext cx="766394" cy="483525"/>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cxnSp>
        <p:nvCxnSpPr>
          <p:cNvPr id="56" name="Straight Arrow Connector 55"/>
          <p:cNvCxnSpPr>
            <a:cxnSpLocks noChangeShapeType="1"/>
          </p:cNvCxnSpPr>
          <p:nvPr/>
        </p:nvCxnSpPr>
        <p:spPr bwMode="auto">
          <a:xfrm>
            <a:off x="6727810" y="5546270"/>
            <a:ext cx="1227807" cy="243627"/>
          </a:xfrm>
          <a:prstGeom prst="straightConnector1">
            <a:avLst/>
          </a:prstGeom>
          <a:noFill/>
          <a:ln w="28575">
            <a:solidFill>
              <a:schemeClr val="bg1"/>
            </a:solidFill>
            <a:prstDash val="sysDash"/>
            <a:round/>
            <a:headEnd type="arrow" w="med" len="med"/>
            <a:tailEnd type="arrow" w="med" len="med"/>
          </a:ln>
          <a:effectLst>
            <a:outerShdw blurRad="50800" dist="38100" dir="2700000" algn="tl" rotWithShape="0">
              <a:srgbClr val="000000">
                <a:alpha val="42998"/>
              </a:srgbClr>
            </a:outerShdw>
          </a:effectLst>
          <a:extLst>
            <a:ext uri="{909E8E84-426E-40DD-AFC4-6F175D3DCCD1}">
              <a14:hiddenFill xmlns:a14="http://schemas.microsoft.com/office/drawing/2010/main">
                <a:noFill/>
              </a14:hiddenFill>
            </a:ext>
          </a:extLst>
        </p:spPr>
      </p:cxnSp>
      <p:pic>
        <p:nvPicPr>
          <p:cNvPr id="65" name="Picture 64"/>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0" r="100000"/>
                    </a14:imgEffect>
                  </a14:imgLayer>
                </a14:imgProps>
              </a:ext>
            </a:extLst>
          </a:blip>
          <a:stretch>
            <a:fillRect/>
          </a:stretch>
        </p:blipFill>
        <p:spPr>
          <a:xfrm>
            <a:off x="7978899" y="2467625"/>
            <a:ext cx="715382" cy="596152"/>
          </a:xfrm>
          <a:prstGeom prst="rect">
            <a:avLst/>
          </a:prstGeom>
        </p:spPr>
      </p:pic>
      <p:sp>
        <p:nvSpPr>
          <p:cNvPr id="68" name="TextBox 22"/>
          <p:cNvSpPr txBox="1">
            <a:spLocks noChangeArrowheads="1"/>
          </p:cNvSpPr>
          <p:nvPr/>
        </p:nvSpPr>
        <p:spPr bwMode="auto">
          <a:xfrm>
            <a:off x="2417988" y="2839960"/>
            <a:ext cx="1793629"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Smart Sprayers</a:t>
            </a:r>
          </a:p>
        </p:txBody>
      </p:sp>
      <p:sp>
        <p:nvSpPr>
          <p:cNvPr id="69" name="TextBox 22"/>
          <p:cNvSpPr txBox="1">
            <a:spLocks noChangeArrowheads="1"/>
          </p:cNvSpPr>
          <p:nvPr/>
        </p:nvSpPr>
        <p:spPr bwMode="auto">
          <a:xfrm>
            <a:off x="3063447" y="1498242"/>
            <a:ext cx="1793629"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Aerial Imagery</a:t>
            </a:r>
          </a:p>
        </p:txBody>
      </p:sp>
      <p:sp>
        <p:nvSpPr>
          <p:cNvPr id="70" name="TextBox 22"/>
          <p:cNvSpPr txBox="1">
            <a:spLocks noChangeArrowheads="1"/>
          </p:cNvSpPr>
          <p:nvPr/>
        </p:nvSpPr>
        <p:spPr bwMode="auto">
          <a:xfrm>
            <a:off x="0" y="1336877"/>
            <a:ext cx="1793629" cy="646331"/>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Mobile Applications</a:t>
            </a:r>
          </a:p>
        </p:txBody>
      </p:sp>
      <p:sp>
        <p:nvSpPr>
          <p:cNvPr id="72" name="TextBox 22"/>
          <p:cNvSpPr txBox="1">
            <a:spLocks noChangeArrowheads="1"/>
          </p:cNvSpPr>
          <p:nvPr/>
        </p:nvSpPr>
        <p:spPr bwMode="auto">
          <a:xfrm>
            <a:off x="0" y="2609866"/>
            <a:ext cx="1793629"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Field sensors</a:t>
            </a:r>
          </a:p>
        </p:txBody>
      </p:sp>
      <p:sp>
        <p:nvSpPr>
          <p:cNvPr id="85" name="Arc 84"/>
          <p:cNvSpPr/>
          <p:nvPr/>
        </p:nvSpPr>
        <p:spPr>
          <a:xfrm rot="3483581" flipH="1">
            <a:off x="2115457" y="4907726"/>
            <a:ext cx="7505712" cy="2533896"/>
          </a:xfrm>
          <a:prstGeom prst="arc">
            <a:avLst>
              <a:gd name="adj1" fmla="val 15567464"/>
              <a:gd name="adj2" fmla="val 34913"/>
            </a:avLst>
          </a:prstGeom>
          <a:ln w="34925">
            <a:solidFill>
              <a:schemeClr val="bg1"/>
            </a:solidFill>
            <a:prstDash val="sysDash"/>
            <a:headEnd type="triangle" w="lg" len="lg"/>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fontAlgn="base">
              <a:spcBef>
                <a:spcPct val="0"/>
              </a:spcBef>
              <a:spcAft>
                <a:spcPct val="0"/>
              </a:spcAft>
            </a:pPr>
            <a:endParaRPr lang="en-US">
              <a:solidFill>
                <a:srgbClr val="00478E"/>
              </a:solidFill>
            </a:endParaRPr>
          </a:p>
        </p:txBody>
      </p:sp>
      <p:sp>
        <p:nvSpPr>
          <p:cNvPr id="43" name="TextBox 22"/>
          <p:cNvSpPr txBox="1">
            <a:spLocks noChangeArrowheads="1"/>
          </p:cNvSpPr>
          <p:nvPr/>
        </p:nvSpPr>
        <p:spPr bwMode="auto">
          <a:xfrm>
            <a:off x="4712862" y="3018015"/>
            <a:ext cx="1793629" cy="369332"/>
          </a:xfrm>
          <a:prstGeom prst="rect">
            <a:avLst/>
          </a:prstGeom>
          <a:noFill/>
          <a:ln>
            <a:noFill/>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fontAlgn="base" hangingPunct="1">
              <a:spcBef>
                <a:spcPct val="0"/>
              </a:spcBef>
              <a:spcAft>
                <a:spcPct val="0"/>
              </a:spcAft>
              <a:defRPr/>
            </a:pPr>
            <a:r>
              <a:rPr lang="en-US" dirty="0" smtClean="0">
                <a:solidFill>
                  <a:srgbClr val="FFFFFF"/>
                </a:solidFill>
              </a:rPr>
              <a:t>IQ Irrigation</a:t>
            </a:r>
          </a:p>
        </p:txBody>
      </p:sp>
    </p:spTree>
    <p:extLst>
      <p:ext uri="{BB962C8B-B14F-4D97-AF65-F5344CB8AC3E}">
        <p14:creationId xmlns:p14="http://schemas.microsoft.com/office/powerpoint/2010/main" val="3864835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638" y="609600"/>
            <a:ext cx="8334375" cy="1447800"/>
          </a:xfrm>
        </p:spPr>
        <p:txBody>
          <a:bodyPr/>
          <a:lstStyle/>
          <a:p>
            <a:r>
              <a:rPr lang="en-US" dirty="0" smtClean="0"/>
              <a:t>Soil Information System</a:t>
            </a:r>
            <a:br>
              <a:rPr lang="en-US" dirty="0" smtClean="0"/>
            </a:br>
            <a:r>
              <a:rPr lang="en-US" dirty="0" smtClean="0"/>
              <a:t>SIS </a:t>
            </a:r>
            <a:endParaRPr lang="en-US" dirty="0"/>
          </a:p>
        </p:txBody>
      </p:sp>
    </p:spTree>
    <p:extLst>
      <p:ext uri="{BB962C8B-B14F-4D97-AF65-F5344CB8AC3E}">
        <p14:creationId xmlns:p14="http://schemas.microsoft.com/office/powerpoint/2010/main" val="2298905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21896" y="1576552"/>
            <a:ext cx="4432918" cy="5281448"/>
          </a:xfrm>
        </p:spPr>
        <p:txBody>
          <a:bodyPr>
            <a:normAutofit/>
          </a:bodyPr>
          <a:lstStyle/>
          <a:p>
            <a:pPr marL="0" indent="0">
              <a:buNone/>
            </a:pPr>
            <a:endParaRPr lang="en-US" dirty="0" smtClean="0">
              <a:solidFill>
                <a:schemeClr val="accent4">
                  <a:lumMod val="50000"/>
                </a:schemeClr>
              </a:solidFill>
              <a:cs typeface="Arial" charset="0"/>
            </a:endParaRPr>
          </a:p>
          <a:p>
            <a:pPr marL="0" indent="0">
              <a:buNone/>
            </a:pPr>
            <a:endParaRPr lang="en-US" dirty="0" smtClean="0">
              <a:solidFill>
                <a:schemeClr val="accent4">
                  <a:lumMod val="50000"/>
                </a:schemeClr>
              </a:solidFill>
              <a:cs typeface="Arial" charset="0"/>
            </a:endParaRPr>
          </a:p>
          <a:p>
            <a:pPr marL="0" indent="0">
              <a:buNone/>
            </a:pPr>
            <a:r>
              <a:rPr lang="en-US" dirty="0" smtClean="0">
                <a:cs typeface="Arial" charset="0"/>
              </a:rPr>
              <a:t>… </a:t>
            </a:r>
            <a:r>
              <a:rPr lang="en-US" dirty="0">
                <a:cs typeface="Arial" charset="0"/>
              </a:rPr>
              <a:t>is the </a:t>
            </a:r>
            <a:r>
              <a:rPr lang="en-US" u="sng" dirty="0">
                <a:cs typeface="Arial" charset="0"/>
              </a:rPr>
              <a:t>first company </a:t>
            </a:r>
            <a:r>
              <a:rPr lang="en-US" dirty="0">
                <a:cs typeface="Arial" charset="0"/>
              </a:rPr>
              <a:t>to accurately deliver </a:t>
            </a:r>
            <a:r>
              <a:rPr lang="en-US" u="sng" dirty="0">
                <a:cs typeface="Arial" charset="0"/>
              </a:rPr>
              <a:t>nationwide</a:t>
            </a:r>
            <a:r>
              <a:rPr lang="en-US" dirty="0">
                <a:cs typeface="Arial" charset="0"/>
              </a:rPr>
              <a:t> rainfall information to </a:t>
            </a:r>
            <a:r>
              <a:rPr lang="en-US" dirty="0" smtClean="0">
                <a:cs typeface="Arial" charset="0"/>
              </a:rPr>
              <a:t>a </a:t>
            </a:r>
            <a:r>
              <a:rPr lang="en-US" dirty="0">
                <a:cs typeface="Arial" charset="0"/>
              </a:rPr>
              <a:t>point based upon </a:t>
            </a:r>
            <a:r>
              <a:rPr lang="en-US" u="sng" dirty="0">
                <a:cs typeface="Arial" charset="0"/>
              </a:rPr>
              <a:t>latitude and longitude.   </a:t>
            </a:r>
          </a:p>
          <a:p>
            <a:endParaRPr lang="en-US" dirty="0">
              <a:solidFill>
                <a:schemeClr val="bg2"/>
              </a:solidFill>
            </a:endParaRPr>
          </a:p>
        </p:txBody>
      </p:sp>
      <p:sp>
        <p:nvSpPr>
          <p:cNvPr id="2" name="Title 1"/>
          <p:cNvSpPr>
            <a:spLocks noGrp="1"/>
          </p:cNvSpPr>
          <p:nvPr>
            <p:ph type="title"/>
          </p:nvPr>
        </p:nvSpPr>
        <p:spPr/>
        <p:txBody>
          <a:bodyPr>
            <a:normAutofit/>
          </a:bodyPr>
          <a:lstStyle/>
          <a:p>
            <a:r>
              <a:rPr lang="en-NZ" dirty="0"/>
              <a:t>RainWave</a:t>
            </a:r>
            <a:r>
              <a:rPr lang="en-NZ" baseline="30000" dirty="0"/>
              <a:t>®</a:t>
            </a:r>
            <a:endParaRPr lang="en-US" sz="3600" dirty="0">
              <a:effectLst>
                <a:outerShdw blurRad="38100" dist="38100" dir="2700000" algn="tl">
                  <a:srgbClr val="000000">
                    <a:alpha val="43137"/>
                  </a:srgbClr>
                </a:outerShdw>
              </a:effectLst>
            </a:endParaRPr>
          </a:p>
        </p:txBody>
      </p:sp>
      <p:pic>
        <p:nvPicPr>
          <p:cNvPr id="2050" name="Picture 2" descr="C:\Users\Robert\AppData\Local\Microsoft\Windows\Temporary Internet Files\Content.Outlook\6SL9U6GI\weath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02" y="2002217"/>
            <a:ext cx="3747422" cy="446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036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pp_cal_vs_non"/>
</p:tagLst>
</file>

<file path=ppt/tags/tag2.xml><?xml version="1.0" encoding="utf-8"?>
<p:tagLst xmlns:a="http://schemas.openxmlformats.org/drawingml/2006/main" xmlns:r="http://schemas.openxmlformats.org/officeDocument/2006/relationships" xmlns:p="http://schemas.openxmlformats.org/presentationml/2006/main">
  <p:tag name="RNRSTYLE" val="pp_cal_vs_non"/>
</p:tagLst>
</file>

<file path=ppt/tags/tag3.xml><?xml version="1.0" encoding="utf-8"?>
<p:tagLst xmlns:a="http://schemas.openxmlformats.org/drawingml/2006/main" xmlns:r="http://schemas.openxmlformats.org/officeDocument/2006/relationships" xmlns:p="http://schemas.openxmlformats.org/presentationml/2006/main">
  <p:tag name="RNRSTYLE" val="pp_cal_vs_non"/>
</p:tagLst>
</file>

<file path=ppt/tags/tag4.xml><?xml version="1.0" encoding="utf-8"?>
<p:tagLst xmlns:a="http://schemas.openxmlformats.org/drawingml/2006/main" xmlns:r="http://schemas.openxmlformats.org/officeDocument/2006/relationships" xmlns:p="http://schemas.openxmlformats.org/presentationml/2006/main">
  <p:tag name="RNRSTYLE" val="pp_cal_vs_non"/>
</p:tagLst>
</file>

<file path=ppt/theme/theme1.xml><?xml version="1.0" encoding="utf-8"?>
<a:theme xmlns:a="http://schemas.openxmlformats.org/drawingml/2006/main" name="Trimble Corporate Presentation Template_2013[1]">
  <a:themeElements>
    <a:clrScheme name="Const - Heavy and Highway 14">
      <a:dk1>
        <a:srgbClr val="00478E"/>
      </a:dk1>
      <a:lt1>
        <a:srgbClr val="FFFFFF"/>
      </a:lt1>
      <a:dk2>
        <a:srgbClr val="00478E"/>
      </a:dk2>
      <a:lt2>
        <a:srgbClr val="002C58"/>
      </a:lt2>
      <a:accent1>
        <a:srgbClr val="F5C205"/>
      </a:accent1>
      <a:accent2>
        <a:srgbClr val="BF311A"/>
      </a:accent2>
      <a:accent3>
        <a:srgbClr val="FFFFFF"/>
      </a:accent3>
      <a:accent4>
        <a:srgbClr val="003B78"/>
      </a:accent4>
      <a:accent5>
        <a:srgbClr val="F9DDAA"/>
      </a:accent5>
      <a:accent6>
        <a:srgbClr val="AD2B16"/>
      </a:accent6>
      <a:hlink>
        <a:srgbClr val="3366CC"/>
      </a:hlink>
      <a:folHlink>
        <a:srgbClr val="CC6600"/>
      </a:folHlink>
    </a:clrScheme>
    <a:fontScheme name="Const - Heavy and Highw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st - Heavy and Highw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st - Heavy and Highw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st - Heavy and Highw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st - Heavy and Highw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st - Heavy and Highw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st - Heavy and Highw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st - Heavy and Highw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st - Heavy and Highw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st - Heavy and Highw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st - Heavy and Highw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st - Heavy and Highw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st - Heavy and Highw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onst - Heavy and Highway 13">
        <a:dk1>
          <a:srgbClr val="000000"/>
        </a:dk1>
        <a:lt1>
          <a:srgbClr val="00478E"/>
        </a:lt1>
        <a:dk2>
          <a:srgbClr val="FFFFFF"/>
        </a:dk2>
        <a:lt2>
          <a:srgbClr val="002C58"/>
        </a:lt2>
        <a:accent1>
          <a:srgbClr val="F5C205"/>
        </a:accent1>
        <a:accent2>
          <a:srgbClr val="BF311A"/>
        </a:accent2>
        <a:accent3>
          <a:srgbClr val="AAB1C6"/>
        </a:accent3>
        <a:accent4>
          <a:srgbClr val="000000"/>
        </a:accent4>
        <a:accent5>
          <a:srgbClr val="F9DDAA"/>
        </a:accent5>
        <a:accent6>
          <a:srgbClr val="AD2B16"/>
        </a:accent6>
        <a:hlink>
          <a:srgbClr val="3366CC"/>
        </a:hlink>
        <a:folHlink>
          <a:srgbClr val="CC6600"/>
        </a:folHlink>
      </a:clrScheme>
      <a:clrMap bg1="lt1" tx1="dk1" bg2="lt2" tx2="dk2" accent1="accent1" accent2="accent2" accent3="accent3" accent4="accent4" accent5="accent5" accent6="accent6" hlink="hlink" folHlink="folHlink"/>
    </a:extraClrScheme>
    <a:extraClrScheme>
      <a:clrScheme name="Const - Heavy and Highway 14">
        <a:dk1>
          <a:srgbClr val="00478E"/>
        </a:dk1>
        <a:lt1>
          <a:srgbClr val="FFFFFF"/>
        </a:lt1>
        <a:dk2>
          <a:srgbClr val="00478E"/>
        </a:dk2>
        <a:lt2>
          <a:srgbClr val="002C58"/>
        </a:lt2>
        <a:accent1>
          <a:srgbClr val="F5C205"/>
        </a:accent1>
        <a:accent2>
          <a:srgbClr val="BF311A"/>
        </a:accent2>
        <a:accent3>
          <a:srgbClr val="FFFFFF"/>
        </a:accent3>
        <a:accent4>
          <a:srgbClr val="003B78"/>
        </a:accent4>
        <a:accent5>
          <a:srgbClr val="F9DDAA"/>
        </a:accent5>
        <a:accent6>
          <a:srgbClr val="AD2B16"/>
        </a:accent6>
        <a:hlink>
          <a:srgbClr val="3366CC"/>
        </a:hlink>
        <a:folHlink>
          <a:srgbClr val="CC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st - Heavy and Highway 13">
    <a:dk1>
      <a:srgbClr val="000000"/>
    </a:dk1>
    <a:lt1>
      <a:srgbClr val="00478E"/>
    </a:lt1>
    <a:dk2>
      <a:srgbClr val="FFFFFF"/>
    </a:dk2>
    <a:lt2>
      <a:srgbClr val="002C58"/>
    </a:lt2>
    <a:accent1>
      <a:srgbClr val="F5C205"/>
    </a:accent1>
    <a:accent2>
      <a:srgbClr val="BF311A"/>
    </a:accent2>
    <a:accent3>
      <a:srgbClr val="AAB1C6"/>
    </a:accent3>
    <a:accent4>
      <a:srgbClr val="000000"/>
    </a:accent4>
    <a:accent5>
      <a:srgbClr val="F9DDAA"/>
    </a:accent5>
    <a:accent6>
      <a:srgbClr val="AD2B16"/>
    </a:accent6>
    <a:hlink>
      <a:srgbClr val="3366CC"/>
    </a:hlink>
    <a:folHlink>
      <a:srgbClr val="CC6600"/>
    </a:folHlink>
  </a:clrScheme>
</a:themeOverride>
</file>

<file path=docProps/app.xml><?xml version="1.0" encoding="utf-8"?>
<Properties xmlns="http://schemas.openxmlformats.org/officeDocument/2006/extended-properties" xmlns:vt="http://schemas.openxmlformats.org/officeDocument/2006/docPropsVTypes">
  <TotalTime>892</TotalTime>
  <Words>2461</Words>
  <Application>Microsoft Office PowerPoint</Application>
  <PresentationFormat>On-screen Show (4:3)</PresentationFormat>
  <Paragraphs>443</Paragraphs>
  <Slides>56</Slides>
  <Notes>36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Trimble Corporate Presentation Template_2013[1]</vt:lpstr>
      <vt:lpstr>From Precision to Decision: Transforming the Crop Cycle</vt:lpstr>
      <vt:lpstr>What is Precision Agriculture?</vt:lpstr>
      <vt:lpstr>GreenSeeker Technology Update</vt:lpstr>
      <vt:lpstr>Factors Affecting Nitrogen Management</vt:lpstr>
      <vt:lpstr>PowerPoint Presentation</vt:lpstr>
      <vt:lpstr>  Transforming The Crop Cycle </vt:lpstr>
      <vt:lpstr>From Precision to Decision</vt:lpstr>
      <vt:lpstr>Soil Information System SIS </vt:lpstr>
      <vt:lpstr>RainWave®</vt:lpstr>
      <vt:lpstr>RainWave®</vt:lpstr>
      <vt:lpstr>Doppler Radar Coverage  </vt:lpstr>
      <vt:lpstr>Quality Control</vt:lpstr>
      <vt:lpstr>Deliverables</vt:lpstr>
      <vt:lpstr>Deliverables</vt:lpstr>
      <vt:lpstr>Connected Farm™ Dashboard</vt:lpstr>
      <vt:lpstr>Connected Farm™ Dashboard</vt:lpstr>
      <vt:lpstr>Trimble UX5 UAV</vt:lpstr>
      <vt:lpstr>PurePixel  </vt:lpstr>
      <vt:lpstr>About</vt:lpstr>
      <vt:lpstr>pVVI Difference – Noise Filtering</vt:lpstr>
      <vt:lpstr>pVVI Difference – Noise Filtering</vt:lpstr>
      <vt:lpstr>pVVI Difference - Calibration</vt:lpstr>
      <vt:lpstr>pVVI Difference - Calibration</vt:lpstr>
      <vt:lpstr>pVVI Difference - Calibration</vt:lpstr>
      <vt:lpstr>pVVI Difference - Calibration</vt:lpstr>
      <vt:lpstr>pVVI Difference</vt:lpstr>
      <vt:lpstr>pVVI Map Types</vt:lpstr>
      <vt:lpstr>pVVI Map Types</vt:lpstr>
      <vt:lpstr>Applications</vt:lpstr>
      <vt:lpstr>Applications</vt:lpstr>
      <vt:lpstr>Applications</vt:lpstr>
      <vt:lpstr>Applications</vt:lpstr>
      <vt:lpstr>Applications</vt:lpstr>
      <vt:lpstr>Applications</vt:lpstr>
      <vt:lpstr>Applications</vt:lpstr>
      <vt:lpstr>Applications</vt:lpstr>
      <vt:lpstr>Availability - Timing</vt:lpstr>
      <vt:lpstr>Availability - Geography</vt:lpstr>
      <vt:lpstr>Intelligent Irrigation with the Irrigate-IQ™ Solution</vt:lpstr>
      <vt:lpstr>PowerPoint Presentation</vt:lpstr>
      <vt:lpstr>On-Farm Benefits</vt:lpstr>
      <vt:lpstr>Benefits to the User</vt:lpstr>
      <vt:lpstr>What Can You Do With It?</vt:lpstr>
      <vt:lpstr>Monitor</vt:lpstr>
      <vt:lpstr>Control</vt:lpstr>
      <vt:lpstr>Plan</vt:lpstr>
      <vt:lpstr>Apply</vt:lpstr>
      <vt:lpstr>Apply</vt:lpstr>
      <vt:lpstr>Hardware Components</vt:lpstr>
      <vt:lpstr>Software Components</vt:lpstr>
      <vt:lpstr>Integrated Features</vt:lpstr>
      <vt:lpstr>Transforming crop production</vt:lpstr>
      <vt:lpstr>Food for a hungry population</vt:lpstr>
      <vt:lpstr>Food for a growing population</vt:lpstr>
      <vt:lpstr>Sustainable food for a population</vt:lpstr>
      <vt:lpstr>A world of solutions</vt:lpstr>
    </vt:vector>
  </TitlesOfParts>
  <Company>Trimble Navigation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Precision to Decision: Transforming the Crop Cycle</dc:title>
  <dc:creator>Windows User</dc:creator>
  <cp:lastModifiedBy>Windows User</cp:lastModifiedBy>
  <cp:revision>12</cp:revision>
  <dcterms:created xsi:type="dcterms:W3CDTF">2014-08-05T01:03:44Z</dcterms:created>
  <dcterms:modified xsi:type="dcterms:W3CDTF">2014-08-05T15:56:07Z</dcterms:modified>
</cp:coreProperties>
</file>