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8404800" cy="38404800"/>
  <p:notesSz cx="6858000" cy="9144000"/>
  <p:defaultTextStyle>
    <a:defPPr>
      <a:defRPr lang="en-US"/>
    </a:defPPr>
    <a:lvl1pPr marL="0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1pPr>
    <a:lvl2pPr marL="2218473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2pPr>
    <a:lvl3pPr marL="4436946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3pPr>
    <a:lvl4pPr marL="6655419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4pPr>
    <a:lvl5pPr marL="8873892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5pPr>
    <a:lvl6pPr marL="11092366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6pPr>
    <a:lvl7pPr marL="13310839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7pPr>
    <a:lvl8pPr marL="15529312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8pPr>
    <a:lvl9pPr marL="17747785" algn="l" defTabSz="443694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22639FE-7EAC-4EDC-B752-AD6E10E73B81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104">
          <p15:clr>
            <a:srgbClr val="A4A3A4"/>
          </p15:clr>
        </p15:guide>
        <p15:guide id="2" pos="13104">
          <p15:clr>
            <a:srgbClr val="A4A3A4"/>
          </p15:clr>
        </p15:guide>
        <p15:guide id="3" orient="horz" pos="12096">
          <p15:clr>
            <a:srgbClr val="A4A3A4"/>
          </p15:clr>
        </p15:guide>
        <p15:guide id="4" pos="12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il Fertility" initials="SF" lastIdx="12" clrIdx="0"/>
  <p:cmAuthor id="1" name="Sulochana" initials="S" lastIdx="3" clrIdx="1"/>
  <p:cmAuthor id="2" name="Natasha" initials="N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34" autoAdjust="0"/>
  </p:normalViewPr>
  <p:slideViewPr>
    <p:cSldViewPr>
      <p:cViewPr varScale="1">
        <p:scale>
          <a:sx n="19" d="100"/>
          <a:sy n="19" d="100"/>
        </p:scale>
        <p:origin x="1662" y="156"/>
      </p:cViewPr>
      <p:guideLst>
        <p:guide orient="horz" pos="13104"/>
        <p:guide pos="13104"/>
        <p:guide orient="horz" pos="12096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Blanks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'[HP ANALYSIS FOR POSTER.xlsx]SPRINGS'!$K$2:$L$5</c:f>
              <c:multiLvlStrCache>
                <c:ptCount val="4"/>
                <c:lvl>
                  <c:pt idx="0">
                    <c:v>2761</c:v>
                  </c:pt>
                  <c:pt idx="1">
                    <c:v>2761</c:v>
                  </c:pt>
                  <c:pt idx="2">
                    <c:v>3643</c:v>
                  </c:pt>
                  <c:pt idx="3">
                    <c:v>3643</c:v>
                  </c:pt>
                </c:lvl>
                <c:lvl>
                  <c:pt idx="0">
                    <c:v>LS</c:v>
                  </c:pt>
                  <c:pt idx="1">
                    <c:v>HS</c:v>
                  </c:pt>
                  <c:pt idx="2">
                    <c:v>LS</c:v>
                  </c:pt>
                  <c:pt idx="3">
                    <c:v>HS</c:v>
                  </c:pt>
                </c:lvl>
              </c:multiLvlStrCache>
            </c:multiLvlStrRef>
          </c:cat>
          <c:val>
            <c:numRef>
              <c:f>'[HP ANALYSIS FOR POSTER.xlsx]SPRINGS'!$M$2:$M$5</c:f>
              <c:numCache>
                <c:formatCode>General</c:formatCode>
                <c:ptCount val="4"/>
                <c:pt idx="0">
                  <c:v>25</c:v>
                </c:pt>
                <c:pt idx="1">
                  <c:v>8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v>Singles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'[HP ANALYSIS FOR POSTER.xlsx]SPRINGS'!$K$2:$L$5</c:f>
              <c:multiLvlStrCache>
                <c:ptCount val="4"/>
                <c:lvl>
                  <c:pt idx="0">
                    <c:v>2761</c:v>
                  </c:pt>
                  <c:pt idx="1">
                    <c:v>2761</c:v>
                  </c:pt>
                  <c:pt idx="2">
                    <c:v>3643</c:v>
                  </c:pt>
                  <c:pt idx="3">
                    <c:v>3643</c:v>
                  </c:pt>
                </c:lvl>
                <c:lvl>
                  <c:pt idx="0">
                    <c:v>LS</c:v>
                  </c:pt>
                  <c:pt idx="1">
                    <c:v>HS</c:v>
                  </c:pt>
                  <c:pt idx="2">
                    <c:v>LS</c:v>
                  </c:pt>
                  <c:pt idx="3">
                    <c:v>HS</c:v>
                  </c:pt>
                </c:lvl>
              </c:multiLvlStrCache>
            </c:multiLvlStrRef>
          </c:cat>
          <c:val>
            <c:numRef>
              <c:f>'[HP ANALYSIS FOR POSTER.xlsx]SPRINGS'!$N$2:$N$5</c:f>
              <c:numCache>
                <c:formatCode>General</c:formatCode>
                <c:ptCount val="4"/>
                <c:pt idx="0">
                  <c:v>69</c:v>
                </c:pt>
                <c:pt idx="1">
                  <c:v>90</c:v>
                </c:pt>
                <c:pt idx="2">
                  <c:v>55</c:v>
                </c:pt>
                <c:pt idx="3">
                  <c:v>57</c:v>
                </c:pt>
              </c:numCache>
            </c:numRef>
          </c:val>
        </c:ser>
        <c:ser>
          <c:idx val="2"/>
          <c:order val="2"/>
          <c:tx>
            <c:v>Multiples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'[HP ANALYSIS FOR POSTER.xlsx]SPRINGS'!$O$2:$O$5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27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4530336"/>
        <c:axId val="633649312"/>
      </c:barChart>
      <c:catAx>
        <c:axId val="534530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Seed Size and Spring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49312"/>
        <c:crosses val="autoZero"/>
        <c:auto val="1"/>
        <c:lblAlgn val="ctr"/>
        <c:lblOffset val="100"/>
        <c:noMultiLvlLbl val="0"/>
      </c:catAx>
      <c:valAx>
        <c:axId val="6336493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kern="1200" baseline="0" dirty="0" smtClean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Seed delivery (%)</a:t>
                </a:r>
                <a:endParaRPr lang="en-US" sz="2800" b="1" i="0" u="none" strike="noStrike" kern="1200" baseline="0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1.7276010798667019E-2"/>
              <c:y val="0.22045759412233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2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303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93083794074968E-2"/>
          <c:y val="0.13943565948063186"/>
          <c:w val="0.81668917669775276"/>
          <c:h val="0.60264103310701733"/>
        </c:manualLayout>
      </c:layout>
      <c:barChart>
        <c:barDir val="col"/>
        <c:grouping val="clustered"/>
        <c:varyColors val="0"/>
        <c:ser>
          <c:idx val="0"/>
          <c:order val="0"/>
          <c:tx>
            <c:v>Blanks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'[HP ANALYSIS FOR POSTER.xlsx]HOUSINGS'!$L$2:$M$7</c:f>
              <c:multiLvlStrCache>
                <c:ptCount val="6"/>
                <c:lvl>
                  <c:pt idx="0">
                    <c:v>4069</c:v>
                  </c:pt>
                  <c:pt idx="1">
                    <c:v>4069</c:v>
                  </c:pt>
                  <c:pt idx="2">
                    <c:v>3643</c:v>
                  </c:pt>
                  <c:pt idx="3">
                    <c:v>3643</c:v>
                  </c:pt>
                  <c:pt idx="4">
                    <c:v>2761</c:v>
                  </c:pt>
                  <c:pt idx="5">
                    <c:v>2761</c:v>
                  </c:pt>
                </c:lvl>
                <c:lvl>
                  <c:pt idx="0">
                    <c:v>H373</c:v>
                  </c:pt>
                  <c:pt idx="1">
                    <c:v>H514</c:v>
                  </c:pt>
                  <c:pt idx="2">
                    <c:v>H373</c:v>
                  </c:pt>
                  <c:pt idx="3">
                    <c:v>H514</c:v>
                  </c:pt>
                  <c:pt idx="4">
                    <c:v>H373</c:v>
                  </c:pt>
                  <c:pt idx="5">
                    <c:v>H514</c:v>
                  </c:pt>
                </c:lvl>
              </c:multiLvlStrCache>
            </c:multiLvlStrRef>
          </c:cat>
          <c:val>
            <c:numRef>
              <c:f>'[HP ANALYSIS FOR POSTER.xlsx]HOUSINGS'!$N$2:$N$7</c:f>
              <c:numCache>
                <c:formatCode>General</c:formatCode>
                <c:ptCount val="6"/>
                <c:pt idx="0">
                  <c:v>10</c:v>
                </c:pt>
                <c:pt idx="1">
                  <c:v>16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v>Singles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'[HP ANALYSIS FOR POSTER.xlsx]HOUSINGS'!$L$2:$M$7</c:f>
              <c:multiLvlStrCache>
                <c:ptCount val="6"/>
                <c:lvl>
                  <c:pt idx="0">
                    <c:v>4069</c:v>
                  </c:pt>
                  <c:pt idx="1">
                    <c:v>4069</c:v>
                  </c:pt>
                  <c:pt idx="2">
                    <c:v>3643</c:v>
                  </c:pt>
                  <c:pt idx="3">
                    <c:v>3643</c:v>
                  </c:pt>
                  <c:pt idx="4">
                    <c:v>2761</c:v>
                  </c:pt>
                  <c:pt idx="5">
                    <c:v>2761</c:v>
                  </c:pt>
                </c:lvl>
                <c:lvl>
                  <c:pt idx="0">
                    <c:v>H373</c:v>
                  </c:pt>
                  <c:pt idx="1">
                    <c:v>H514</c:v>
                  </c:pt>
                  <c:pt idx="2">
                    <c:v>H373</c:v>
                  </c:pt>
                  <c:pt idx="3">
                    <c:v>H514</c:v>
                  </c:pt>
                  <c:pt idx="4">
                    <c:v>H373</c:v>
                  </c:pt>
                  <c:pt idx="5">
                    <c:v>H514</c:v>
                  </c:pt>
                </c:lvl>
              </c:multiLvlStrCache>
            </c:multiLvlStrRef>
          </c:cat>
          <c:val>
            <c:numRef>
              <c:f>'[HP ANALYSIS FOR POSTER.xlsx]HOUSINGS'!$O$2:$O$7</c:f>
              <c:numCache>
                <c:formatCode>General</c:formatCode>
                <c:ptCount val="6"/>
                <c:pt idx="0">
                  <c:v>61</c:v>
                </c:pt>
                <c:pt idx="1">
                  <c:v>62</c:v>
                </c:pt>
                <c:pt idx="2">
                  <c:v>57</c:v>
                </c:pt>
                <c:pt idx="3">
                  <c:v>68</c:v>
                </c:pt>
                <c:pt idx="4">
                  <c:v>90</c:v>
                </c:pt>
                <c:pt idx="5">
                  <c:v>87</c:v>
                </c:pt>
              </c:numCache>
            </c:numRef>
          </c:val>
        </c:ser>
        <c:ser>
          <c:idx val="2"/>
          <c:order val="2"/>
          <c:tx>
            <c:v>Multiples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'[HP ANALYSIS FOR POSTER.xlsx]HOUSINGS'!$P$2:$P$7</c:f>
              <c:numCache>
                <c:formatCode>General</c:formatCode>
                <c:ptCount val="6"/>
                <c:pt idx="0">
                  <c:v>29</c:v>
                </c:pt>
                <c:pt idx="1">
                  <c:v>22</c:v>
                </c:pt>
                <c:pt idx="2">
                  <c:v>35</c:v>
                </c:pt>
                <c:pt idx="3">
                  <c:v>23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954560"/>
        <c:axId val="636951760"/>
      </c:barChart>
      <c:catAx>
        <c:axId val="636954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kern="1200" baseline="0" dirty="0" smtClean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Seed size </a:t>
                </a:r>
                <a:r>
                  <a:rPr lang="en-US" sz="28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and Housing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51760"/>
        <c:crosses val="autoZero"/>
        <c:auto val="1"/>
        <c:lblAlgn val="ctr"/>
        <c:lblOffset val="100"/>
        <c:noMultiLvlLbl val="0"/>
      </c:catAx>
      <c:valAx>
        <c:axId val="6369517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kern="1200" baseline="0" dirty="0" smtClean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Seed delivery (%)</a:t>
                </a:r>
                <a:endParaRPr lang="en-US" sz="2800" b="1" i="0" u="none" strike="noStrike" kern="1200" baseline="0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9545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20794338395914E-2"/>
          <c:y val="4.5904948835141193E-2"/>
          <c:w val="0.7854751082838124"/>
          <c:h val="0.78794821129037984"/>
        </c:manualLayout>
      </c:layout>
      <c:barChart>
        <c:barDir val="col"/>
        <c:grouping val="clustered"/>
        <c:varyColors val="0"/>
        <c:ser>
          <c:idx val="0"/>
          <c:order val="0"/>
          <c:tx>
            <c:v>Blanks</c:v>
          </c:tx>
          <c:invertIfNegative val="0"/>
          <c:cat>
            <c:numRef>
              <c:f>'[HP ANALYSIS FOR POSTER.xlsx]SEEDSIZE'!$L$2:$L$4</c:f>
              <c:numCache>
                <c:formatCode>General</c:formatCode>
                <c:ptCount val="3"/>
                <c:pt idx="0">
                  <c:v>4069</c:v>
                </c:pt>
                <c:pt idx="1">
                  <c:v>3643</c:v>
                </c:pt>
                <c:pt idx="2">
                  <c:v>2761</c:v>
                </c:pt>
              </c:numCache>
            </c:numRef>
          </c:cat>
          <c:val>
            <c:numRef>
              <c:f>'[HP ANALYSIS FOR POSTER.xlsx]SEEDSIZE'!$M$2:$M$4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v>Singles</c:v>
          </c:tx>
          <c:invertIfNegative val="0"/>
          <c:cat>
            <c:numRef>
              <c:f>'[HP ANALYSIS FOR POSTER.xlsx]SEEDSIZE'!$L$2:$L$4</c:f>
              <c:numCache>
                <c:formatCode>General</c:formatCode>
                <c:ptCount val="3"/>
                <c:pt idx="0">
                  <c:v>4069</c:v>
                </c:pt>
                <c:pt idx="1">
                  <c:v>3643</c:v>
                </c:pt>
                <c:pt idx="2">
                  <c:v>2761</c:v>
                </c:pt>
              </c:numCache>
            </c:numRef>
          </c:cat>
          <c:val>
            <c:numRef>
              <c:f>'[HP ANALYSIS FOR POSTER.xlsx]SEEDSIZE'!$N$2:$N$4</c:f>
              <c:numCache>
                <c:formatCode>General</c:formatCode>
                <c:ptCount val="3"/>
                <c:pt idx="0">
                  <c:v>44</c:v>
                </c:pt>
                <c:pt idx="1">
                  <c:v>60</c:v>
                </c:pt>
                <c:pt idx="2">
                  <c:v>86</c:v>
                </c:pt>
              </c:numCache>
            </c:numRef>
          </c:val>
        </c:ser>
        <c:ser>
          <c:idx val="2"/>
          <c:order val="2"/>
          <c:tx>
            <c:v>Multiples</c:v>
          </c:tx>
          <c:invertIfNegative val="0"/>
          <c:cat>
            <c:numRef>
              <c:f>'[HP ANALYSIS FOR POSTER.xlsx]SEEDSIZE'!$L$2:$L$4</c:f>
              <c:numCache>
                <c:formatCode>General</c:formatCode>
                <c:ptCount val="3"/>
                <c:pt idx="0">
                  <c:v>4069</c:v>
                </c:pt>
                <c:pt idx="1">
                  <c:v>3643</c:v>
                </c:pt>
                <c:pt idx="2">
                  <c:v>2761</c:v>
                </c:pt>
              </c:numCache>
            </c:numRef>
          </c:cat>
          <c:val>
            <c:numRef>
              <c:f>'[HP ANALYSIS FOR POSTER.xlsx]SEEDSIZE'!$O$2:$O$4</c:f>
              <c:numCache>
                <c:formatCode>General</c:formatCode>
                <c:ptCount val="3"/>
                <c:pt idx="0">
                  <c:v>48</c:v>
                </c:pt>
                <c:pt idx="1">
                  <c:v>34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0"/>
        <c:axId val="604344736"/>
        <c:axId val="604345296"/>
      </c:barChart>
      <c:catAx>
        <c:axId val="604344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Seedsize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45296"/>
        <c:crosses val="autoZero"/>
        <c:auto val="1"/>
        <c:lblAlgn val="ctr"/>
        <c:lblOffset val="100"/>
        <c:noMultiLvlLbl val="0"/>
      </c:catAx>
      <c:valAx>
        <c:axId val="604345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kern="1200" baseline="0" dirty="0" smtClean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Seed delivery (%)</a:t>
                </a:r>
                <a:endParaRPr lang="en-US" sz="2800" b="1" i="0" u="none" strike="noStrike" kern="1200" baseline="0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44736"/>
        <c:crosses val="autoZero"/>
        <c:crossBetween val="between"/>
        <c:majorUnit val="20"/>
      </c:valAx>
    </c:plotArea>
    <c:legend>
      <c:legendPos val="r"/>
      <c:layout/>
      <c:overlay val="0"/>
      <c:txPr>
        <a:bodyPr/>
        <a:lstStyle/>
        <a:p>
          <a:pPr>
            <a:defRPr lang="en-US" sz="2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94970456978067E-2"/>
          <c:y val="0.18867922192353515"/>
          <c:w val="0.89718854895870725"/>
          <c:h val="0.48308251249759082"/>
        </c:manualLayout>
      </c:layout>
      <c:barChart>
        <c:barDir val="col"/>
        <c:grouping val="clustered"/>
        <c:varyColors val="0"/>
        <c:ser>
          <c:idx val="0"/>
          <c:order val="0"/>
          <c:tx>
            <c:v>Blanks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DRUMS!$K$2:$L$7</c:f>
              <c:multiLvlStrCache>
                <c:ptCount val="6"/>
                <c:lvl>
                  <c:pt idx="0">
                    <c:v>4069</c:v>
                  </c:pt>
                  <c:pt idx="1">
                    <c:v>4069</c:v>
                  </c:pt>
                  <c:pt idx="2">
                    <c:v>3643</c:v>
                  </c:pt>
                  <c:pt idx="3">
                    <c:v>3643</c:v>
                  </c:pt>
                  <c:pt idx="4">
                    <c:v>2761</c:v>
                  </c:pt>
                  <c:pt idx="5">
                    <c:v>2761</c:v>
                  </c:pt>
                </c:lvl>
                <c:lvl>
                  <c:pt idx="0">
                    <c:v>450S</c:v>
                  </c:pt>
                  <c:pt idx="1">
                    <c:v>716M</c:v>
                  </c:pt>
                  <c:pt idx="2">
                    <c:v>450S</c:v>
                  </c:pt>
                  <c:pt idx="3">
                    <c:v>716M</c:v>
                  </c:pt>
                  <c:pt idx="4">
                    <c:v>450S</c:v>
                  </c:pt>
                  <c:pt idx="5">
                    <c:v>716M</c:v>
                  </c:pt>
                </c:lvl>
              </c:multiLvlStrCache>
            </c:multiLvlStrRef>
          </c:cat>
          <c:val>
            <c:numRef>
              <c:f>DRUMS!$M$2:$M$7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13</c:v>
                </c:pt>
                <c:pt idx="4">
                  <c:v>8</c:v>
                </c:pt>
                <c:pt idx="5">
                  <c:v>28</c:v>
                </c:pt>
              </c:numCache>
            </c:numRef>
          </c:val>
        </c:ser>
        <c:ser>
          <c:idx val="1"/>
          <c:order val="1"/>
          <c:tx>
            <c:v>Singles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DRUMS!$K$2:$L$7</c:f>
              <c:multiLvlStrCache>
                <c:ptCount val="6"/>
                <c:lvl>
                  <c:pt idx="0">
                    <c:v>4069</c:v>
                  </c:pt>
                  <c:pt idx="1">
                    <c:v>4069</c:v>
                  </c:pt>
                  <c:pt idx="2">
                    <c:v>3643</c:v>
                  </c:pt>
                  <c:pt idx="3">
                    <c:v>3643</c:v>
                  </c:pt>
                  <c:pt idx="4">
                    <c:v>2761</c:v>
                  </c:pt>
                  <c:pt idx="5">
                    <c:v>2761</c:v>
                  </c:pt>
                </c:lvl>
                <c:lvl>
                  <c:pt idx="0">
                    <c:v>450S</c:v>
                  </c:pt>
                  <c:pt idx="1">
                    <c:v>716M</c:v>
                  </c:pt>
                  <c:pt idx="2">
                    <c:v>450S</c:v>
                  </c:pt>
                  <c:pt idx="3">
                    <c:v>716M</c:v>
                  </c:pt>
                  <c:pt idx="4">
                    <c:v>450S</c:v>
                  </c:pt>
                  <c:pt idx="5">
                    <c:v>716M</c:v>
                  </c:pt>
                </c:lvl>
              </c:multiLvlStrCache>
            </c:multiLvlStrRef>
          </c:cat>
          <c:val>
            <c:numRef>
              <c:f>DRUMS!$N$2:$N$7</c:f>
              <c:numCache>
                <c:formatCode>General</c:formatCode>
                <c:ptCount val="6"/>
                <c:pt idx="0">
                  <c:v>47</c:v>
                </c:pt>
                <c:pt idx="1">
                  <c:v>76</c:v>
                </c:pt>
                <c:pt idx="2">
                  <c:v>68</c:v>
                </c:pt>
                <c:pt idx="3">
                  <c:v>62</c:v>
                </c:pt>
                <c:pt idx="4">
                  <c:v>90</c:v>
                </c:pt>
                <c:pt idx="5">
                  <c:v>70</c:v>
                </c:pt>
              </c:numCache>
            </c:numRef>
          </c:val>
        </c:ser>
        <c:ser>
          <c:idx val="2"/>
          <c:order val="2"/>
          <c:tx>
            <c:v>Multiples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DRUMS!$O$2:$O$7</c:f>
              <c:numCache>
                <c:formatCode>General</c:formatCode>
                <c:ptCount val="6"/>
                <c:pt idx="0">
                  <c:v>45</c:v>
                </c:pt>
                <c:pt idx="1">
                  <c:v>17</c:v>
                </c:pt>
                <c:pt idx="2">
                  <c:v>23</c:v>
                </c:pt>
                <c:pt idx="3">
                  <c:v>25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100560"/>
        <c:axId val="509101120"/>
      </c:barChart>
      <c:catAx>
        <c:axId val="509100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Seedsize and Drum</a:t>
                </a:r>
              </a:p>
            </c:rich>
          </c:tx>
          <c:layout>
            <c:manualLayout>
              <c:xMode val="edge"/>
              <c:yMode val="edge"/>
              <c:x val="0.4265297315724042"/>
              <c:y val="0.83961068223950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2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01120"/>
        <c:crosses val="autoZero"/>
        <c:auto val="1"/>
        <c:lblAlgn val="ctr"/>
        <c:lblOffset val="100"/>
        <c:noMultiLvlLbl val="0"/>
      </c:catAx>
      <c:valAx>
        <c:axId val="5091011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/>
                  <a:t>Seed delivery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8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005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 algn="ctr">
        <a:defRPr lang="en-US" sz="2400" b="0" i="0" u="none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0.20064</cdr:x>
      <cdr:y>0.14327</cdr:y>
    </cdr:from>
    <cdr:to>
      <cdr:x>0.2484</cdr:x>
      <cdr:y>0.20913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496" y="870345"/>
          <a:ext cx="551006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0.41862</cdr:x>
      <cdr:y>0.03985</cdr:y>
    </cdr:from>
    <cdr:to>
      <cdr:x>0.46002</cdr:x>
      <cdr:y>0.10065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1520" y="262288"/>
          <a:ext cx="517380" cy="400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0.63748</cdr:x>
      <cdr:y>0.24573</cdr:y>
    </cdr:from>
    <cdr:to>
      <cdr:x>0.67263</cdr:x>
      <cdr:y>0.30825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66646" y="1617163"/>
          <a:ext cx="439273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0.86373</cdr:x>
      <cdr:y>0.23483</cdr:y>
    </cdr:from>
    <cdr:to>
      <cdr:x>0.89133</cdr:x>
      <cdr:y>0.30377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794121" y="1545416"/>
          <a:ext cx="344919" cy="4537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0.25348</cdr:x>
      <cdr:y>0.52251</cdr:y>
    </cdr:from>
    <cdr:to>
      <cdr:x>0.29328</cdr:x>
      <cdr:y>0.58331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24096" y="3174176"/>
          <a:ext cx="459124" cy="369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0.46095</cdr:x>
      <cdr:y>0.53498</cdr:y>
    </cdr:from>
    <cdr:to>
      <cdr:x>0.51803</cdr:x>
      <cdr:y>0.60283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7447" y="3249939"/>
          <a:ext cx="658379" cy="4121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0.68945</cdr:x>
      <cdr:y>0.39182</cdr:y>
    </cdr:from>
    <cdr:to>
      <cdr:x>0.72396</cdr:x>
      <cdr:y>0.45262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53296" y="2380267"/>
          <a:ext cx="398099" cy="369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0.90743</cdr:x>
      <cdr:y>0.35815</cdr:y>
    </cdr:from>
    <cdr:to>
      <cdr:x>0.94804</cdr:x>
      <cdr:y>0.41895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467896" y="2175747"/>
          <a:ext cx="468468" cy="369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latin typeface="Arial Rounded MT Bold" pitchFamily="34" charset="0"/>
            </a:rPr>
            <a:t>a</a:t>
          </a:r>
        </a:p>
      </cdr:txBody>
    </cdr:sp>
  </cdr:relSizeAnchor>
  <cdr:relSizeAnchor xmlns:cdr="http://schemas.openxmlformats.org/drawingml/2006/chartDrawing">
    <cdr:from>
      <cdr:x>0.1544</cdr:x>
      <cdr:y>0.40625</cdr:y>
    </cdr:from>
    <cdr:to>
      <cdr:x>0.1942</cdr:x>
      <cdr:y>0.47211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781125" y="2467918"/>
          <a:ext cx="459124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>
              <a:latin typeface="Arial Rounded MT Bold" pitchFamily="34" charset="0"/>
            </a:rPr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0.66662</cdr:x>
      <cdr:y>0.14111</cdr:y>
    </cdr:from>
    <cdr:to>
      <cdr:x>0.69572</cdr:x>
      <cdr:y>0.208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65530" y="915469"/>
          <a:ext cx="430660" cy="4339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0.80564</cdr:x>
      <cdr:y>0.14884</cdr:y>
    </cdr:from>
    <cdr:to>
      <cdr:x>0.83138</cdr:x>
      <cdr:y>0.21051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922930" y="965594"/>
          <a:ext cx="38100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0.15038</cdr:x>
      <cdr:y>0.5081</cdr:y>
    </cdr:from>
    <cdr:to>
      <cdr:x>0.19003</cdr:x>
      <cdr:y>0.57499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25504" y="3296305"/>
          <a:ext cx="586794" cy="433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0.29224</cdr:x>
      <cdr:y>0.54333</cdr:y>
    </cdr:from>
    <cdr:to>
      <cdr:x>0.31547</cdr:x>
      <cdr:y>0.60501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24904" y="3524905"/>
          <a:ext cx="34378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0.43009</cdr:x>
      <cdr:y>0.47286</cdr:y>
    </cdr:from>
    <cdr:to>
      <cdr:x>0.44986</cdr:x>
      <cdr:y>0.53975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65070" y="3067705"/>
          <a:ext cx="292583" cy="433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0.56364</cdr:x>
      <cdr:y>0.53159</cdr:y>
    </cdr:from>
    <cdr:to>
      <cdr:x>0.58867</cdr:x>
      <cdr:y>0.59848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341530" y="3448705"/>
          <a:ext cx="370427" cy="433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0.69024</cdr:x>
      <cdr:y>0.67254</cdr:y>
    </cdr:from>
    <cdr:to>
      <cdr:x>0.7284</cdr:x>
      <cdr:y>0.73421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017930" y="4363128"/>
          <a:ext cx="553871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0.83138</cdr:x>
      <cdr:y>0.66079</cdr:y>
    </cdr:from>
    <cdr:to>
      <cdr:x>0.86743</cdr:x>
      <cdr:y>0.72246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303930" y="4286904"/>
          <a:ext cx="53340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0.20593</cdr:x>
      <cdr:y>0.43005</cdr:y>
    </cdr:from>
    <cdr:to>
      <cdr:x>0.24134</cdr:x>
      <cdr:y>0.50967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1032" y="2932467"/>
          <a:ext cx="522899" cy="542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latin typeface="Arial Rounded MT Bold" panose="020F0704030504030204" pitchFamily="34" charset="0"/>
            </a:rPr>
            <a:t>  a</a:t>
          </a:r>
          <a:endParaRPr lang="en-US" sz="2000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0.46303</cdr:x>
      <cdr:y>0.29314</cdr:y>
    </cdr:from>
    <cdr:to>
      <cdr:x>0.49719</cdr:x>
      <cdr:y>0.36321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37618" y="1998931"/>
          <a:ext cx="504440" cy="477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latin typeface="Arial Rounded MT Bold" panose="020F0704030504030204" pitchFamily="34" charset="0"/>
            </a:rPr>
            <a:t>  b</a:t>
          </a:r>
          <a:endParaRPr lang="en-US" sz="2000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0.73407</cdr:x>
      <cdr:y>0.092</cdr:y>
    </cdr:from>
    <cdr:to>
      <cdr:x>0.76503</cdr:x>
      <cdr:y>0.17023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39949" y="627331"/>
          <a:ext cx="457186" cy="533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latin typeface="Arial Rounded MT Bold" panose="020F0704030504030204" pitchFamily="34" charset="0"/>
            </a:rPr>
            <a:t>  c</a:t>
          </a:r>
          <a:endParaRPr lang="en-US" sz="2000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0.26682</cdr:x>
      <cdr:y>0.39024</cdr:y>
    </cdr:from>
    <cdr:to>
      <cdr:x>0.30461</cdr:x>
      <cdr:y>0.46985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40092" y="2661039"/>
          <a:ext cx="558075" cy="542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latin typeface="Arial Rounded MT Bold" panose="020F0704030504030204" pitchFamily="34" charset="0"/>
            </a:rPr>
            <a:t>    a</a:t>
          </a:r>
          <a:endParaRPr lang="en-US" sz="2000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0.53427</cdr:x>
      <cdr:y>0.5095</cdr:y>
    </cdr:from>
    <cdr:to>
      <cdr:x>0.57099</cdr:x>
      <cdr:y>0.57956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889503" y="3474250"/>
          <a:ext cx="542244" cy="477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latin typeface="Arial Rounded MT Bold" panose="020F0704030504030204" pitchFamily="34" charset="0"/>
            </a:rPr>
            <a:t>  a</a:t>
          </a:r>
          <a:endParaRPr lang="en-US" sz="2000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0.80102</cdr:x>
      <cdr:y>0.70712</cdr:y>
    </cdr:from>
    <cdr:to>
      <cdr:x>0.84231</cdr:x>
      <cdr:y>0.78674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1828607" y="4821825"/>
          <a:ext cx="609728" cy="542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latin typeface="Arial Rounded MT Bold" panose="020F0704030504030204" pitchFamily="34" charset="0"/>
            </a:rPr>
            <a:t> b</a:t>
          </a:r>
          <a:endParaRPr lang="en-US" sz="2000" dirty="0">
            <a:latin typeface="Arial Rounded MT Bold" panose="020F07040305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0.11817</cdr:x>
      <cdr:y>0.58964</cdr:y>
    </cdr:from>
    <cdr:to>
      <cdr:x>0.14627</cdr:x>
      <cdr:y>0.64656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5015" y="5066203"/>
          <a:ext cx="353168" cy="489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0.26646</cdr:x>
      <cdr:y>0.58642</cdr:y>
    </cdr:from>
    <cdr:to>
      <cdr:x>0.29677</cdr:x>
      <cdr:y>0.64334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48623" y="5038529"/>
          <a:ext cx="380912" cy="489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0.40923</cdr:x>
      <cdr:y>0.58207</cdr:y>
    </cdr:from>
    <cdr:to>
      <cdr:x>0.44561</cdr:x>
      <cdr:y>0.62864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42781" y="5001167"/>
          <a:ext cx="457143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0.5608</cdr:x>
      <cdr:y>0.55901</cdr:y>
    </cdr:from>
    <cdr:to>
      <cdr:x>0.60326</cdr:x>
      <cdr:y>0.60557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047579" y="4803004"/>
          <a:ext cx="5335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0.71196</cdr:x>
      <cdr:y>0.58642</cdr:y>
    </cdr:from>
    <cdr:to>
      <cdr:x>0.74227</cdr:x>
      <cdr:y>0.64334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947099" y="5038529"/>
          <a:ext cx="380911" cy="489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0.86125</cdr:x>
      <cdr:y>0.48993</cdr:y>
    </cdr:from>
    <cdr:to>
      <cdr:x>0.89919</cdr:x>
      <cdr:y>0.53659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823278" y="4209542"/>
          <a:ext cx="476759" cy="4008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0.14634</cdr:x>
      <cdr:y>0.39749</cdr:y>
    </cdr:from>
    <cdr:to>
      <cdr:x>0.18493</cdr:x>
      <cdr:y>0.45441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839008" y="3415238"/>
          <a:ext cx="485013" cy="4891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0.29402</cdr:x>
      <cdr:y>0.24791</cdr:y>
    </cdr:from>
    <cdr:to>
      <cdr:x>0.34253</cdr:x>
      <cdr:y>0.29448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694954" y="2130018"/>
          <a:ext cx="609621" cy="400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err="1">
              <a:latin typeface="Arial Rounded MT Bold" pitchFamily="34" charset="0"/>
            </a:rPr>
            <a:t>b</a:t>
          </a:r>
          <a:r>
            <a:rPr lang="en-US" sz="2000" dirty="0" err="1" smtClean="0">
              <a:latin typeface="Arial Rounded MT Bold" pitchFamily="34" charset="0"/>
            </a:rPr>
            <a:t>c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0.44152</cdr:x>
      <cdr:y>0.29298</cdr:y>
    </cdr:from>
    <cdr:to>
      <cdr:x>0.48452</cdr:x>
      <cdr:y>0.33954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548559" y="2517300"/>
          <a:ext cx="540375" cy="400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0.59081</cdr:x>
      <cdr:y>0.32227</cdr:y>
    </cdr:from>
    <cdr:to>
      <cdr:x>0.63932</cdr:x>
      <cdr:y>0.37919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424712" y="2768953"/>
          <a:ext cx="609608" cy="4891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0.72884</cdr:x>
      <cdr:y>0.18698</cdr:y>
    </cdr:from>
    <cdr:to>
      <cdr:x>0.78491</cdr:x>
      <cdr:y>0.23355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9159326" y="1606565"/>
          <a:ext cx="704587" cy="400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 c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0.89919</cdr:x>
      <cdr:y>0.28123</cdr:y>
    </cdr:from>
    <cdr:to>
      <cdr:x>0.93373</cdr:x>
      <cdr:y>0.33816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1300037" y="2416362"/>
          <a:ext cx="434024" cy="489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0.17944</cdr:x>
      <cdr:y>0.40391</cdr:y>
    </cdr:from>
    <cdr:to>
      <cdr:x>0.21742</cdr:x>
      <cdr:y>0.45047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255018" y="3470395"/>
          <a:ext cx="477327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a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0.3306</cdr:x>
      <cdr:y>0.53985</cdr:y>
    </cdr:from>
    <cdr:to>
      <cdr:x>0.36965</cdr:x>
      <cdr:y>0.58642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154586" y="4638419"/>
          <a:ext cx="49081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0.46304</cdr:x>
      <cdr:y>0.5133</cdr:y>
    </cdr:from>
    <cdr:to>
      <cdr:x>0.51837</cdr:x>
      <cdr:y>0.55987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819029" y="4410343"/>
          <a:ext cx="69532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  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0.61507</cdr:x>
      <cdr:y>0.50102</cdr:y>
    </cdr:from>
    <cdr:to>
      <cdr:x>0.6653</cdr:x>
      <cdr:y>0.54759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729516" y="4304754"/>
          <a:ext cx="631228" cy="400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 b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0.7659</cdr:x>
      <cdr:y>0.61657</cdr:y>
    </cdr:from>
    <cdr:to>
      <cdr:x>0.81355</cdr:x>
      <cdr:y>0.66314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9625071" y="5297631"/>
          <a:ext cx="598736" cy="400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  c</a:t>
          </a:r>
          <a:endParaRPr lang="en-US" sz="2000" dirty="0">
            <a:latin typeface="Arial Rounded MT Bold" pitchFamily="34" charset="0"/>
          </a:endParaRPr>
        </a:p>
      </cdr:txBody>
    </cdr:sp>
  </cdr:relSizeAnchor>
  <cdr:relSizeAnchor xmlns:cdr="http://schemas.openxmlformats.org/drawingml/2006/chartDrawing">
    <cdr:from>
      <cdr:x>0.92172</cdr:x>
      <cdr:y>0.6146</cdr:y>
    </cdr:from>
    <cdr:to>
      <cdr:x>0.95982</cdr:x>
      <cdr:y>0.66117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1583150" y="5280644"/>
          <a:ext cx="478889" cy="400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latin typeface="Arial Rounded MT Bold" pitchFamily="34" charset="0"/>
            </a:rPr>
            <a:t> c</a:t>
          </a:r>
          <a:endParaRPr lang="en-US" sz="2000" dirty="0">
            <a:latin typeface="Arial Rounded MT Bold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3B6D2-4D58-40CF-B251-624B2D258EC0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55080-E090-42CE-AB8A-D8FB8EEC6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218473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436946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655419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873892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1092366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310839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529312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747785" algn="l" defTabSz="443694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14500" y="685800"/>
            <a:ext cx="3429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152453" indent="-58636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234544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328361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422178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515996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609813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703631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797448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6EC15-B658-4B7F-BCE9-BE555D392EE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519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1930383"/>
            <a:ext cx="3264408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0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1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3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55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7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9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310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52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74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537976"/>
            <a:ext cx="8641080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537976"/>
            <a:ext cx="25283160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24678644"/>
            <a:ext cx="32644080" cy="7627620"/>
          </a:xfrm>
        </p:spPr>
        <p:txBody>
          <a:bodyPr anchor="t"/>
          <a:lstStyle>
            <a:lvl1pPr algn="l">
              <a:defRPr sz="1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6277599"/>
            <a:ext cx="32644080" cy="840104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218473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43694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655419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87389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09236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310839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52931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74778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8961127"/>
            <a:ext cx="16962120" cy="25345393"/>
          </a:xfrm>
        </p:spPr>
        <p:txBody>
          <a:bodyPr/>
          <a:lstStyle>
            <a:lvl1pPr>
              <a:defRPr sz="136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8961127"/>
            <a:ext cx="16962120" cy="25345393"/>
          </a:xfrm>
        </p:spPr>
        <p:txBody>
          <a:bodyPr/>
          <a:lstStyle>
            <a:lvl1pPr>
              <a:defRPr sz="136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596637"/>
            <a:ext cx="16968790" cy="3582667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8473" indent="0">
              <a:buNone/>
              <a:defRPr sz="9700" b="1"/>
            </a:lvl2pPr>
            <a:lvl3pPr marL="4436946" indent="0">
              <a:buNone/>
              <a:defRPr sz="8800" b="1"/>
            </a:lvl3pPr>
            <a:lvl4pPr marL="6655419" indent="0">
              <a:buNone/>
              <a:defRPr sz="7800" b="1"/>
            </a:lvl4pPr>
            <a:lvl5pPr marL="8873892" indent="0">
              <a:buNone/>
              <a:defRPr sz="7800" b="1"/>
            </a:lvl5pPr>
            <a:lvl6pPr marL="11092366" indent="0">
              <a:buNone/>
              <a:defRPr sz="7800" b="1"/>
            </a:lvl6pPr>
            <a:lvl7pPr marL="13310839" indent="0">
              <a:buNone/>
              <a:defRPr sz="7800" b="1"/>
            </a:lvl7pPr>
            <a:lvl8pPr marL="15529312" indent="0">
              <a:buNone/>
              <a:defRPr sz="7800" b="1"/>
            </a:lvl8pPr>
            <a:lvl9pPr marL="17747785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2179304"/>
            <a:ext cx="16968790" cy="22127213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9" y="8596637"/>
            <a:ext cx="16975455" cy="3582667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8473" indent="0">
              <a:buNone/>
              <a:defRPr sz="9700" b="1"/>
            </a:lvl2pPr>
            <a:lvl3pPr marL="4436946" indent="0">
              <a:buNone/>
              <a:defRPr sz="8800" b="1"/>
            </a:lvl3pPr>
            <a:lvl4pPr marL="6655419" indent="0">
              <a:buNone/>
              <a:defRPr sz="7800" b="1"/>
            </a:lvl4pPr>
            <a:lvl5pPr marL="8873892" indent="0">
              <a:buNone/>
              <a:defRPr sz="7800" b="1"/>
            </a:lvl5pPr>
            <a:lvl6pPr marL="11092366" indent="0">
              <a:buNone/>
              <a:defRPr sz="7800" b="1"/>
            </a:lvl6pPr>
            <a:lvl7pPr marL="13310839" indent="0">
              <a:buNone/>
              <a:defRPr sz="7800" b="1"/>
            </a:lvl7pPr>
            <a:lvl8pPr marL="15529312" indent="0">
              <a:buNone/>
              <a:defRPr sz="7800" b="1"/>
            </a:lvl8pPr>
            <a:lvl9pPr marL="17747785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9" y="12179304"/>
            <a:ext cx="16975455" cy="22127213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5" y="1529080"/>
            <a:ext cx="12634914" cy="650748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529086"/>
            <a:ext cx="21469350" cy="32777433"/>
          </a:xfrm>
        </p:spPr>
        <p:txBody>
          <a:bodyPr/>
          <a:lstStyle>
            <a:lvl1pPr>
              <a:defRPr sz="15500"/>
            </a:lvl1pPr>
            <a:lvl2pPr>
              <a:defRPr sz="13600"/>
            </a:lvl2pPr>
            <a:lvl3pPr>
              <a:defRPr sz="116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5" y="8036563"/>
            <a:ext cx="12634914" cy="26269953"/>
          </a:xfrm>
        </p:spPr>
        <p:txBody>
          <a:bodyPr/>
          <a:lstStyle>
            <a:lvl1pPr marL="0" indent="0">
              <a:buNone/>
              <a:defRPr sz="6800"/>
            </a:lvl1pPr>
            <a:lvl2pPr marL="2218473" indent="0">
              <a:buNone/>
              <a:defRPr sz="5800"/>
            </a:lvl2pPr>
            <a:lvl3pPr marL="4436946" indent="0">
              <a:buNone/>
              <a:defRPr sz="4900"/>
            </a:lvl3pPr>
            <a:lvl4pPr marL="6655419" indent="0">
              <a:buNone/>
              <a:defRPr sz="4300"/>
            </a:lvl4pPr>
            <a:lvl5pPr marL="8873892" indent="0">
              <a:buNone/>
              <a:defRPr sz="4300"/>
            </a:lvl5pPr>
            <a:lvl6pPr marL="11092366" indent="0">
              <a:buNone/>
              <a:defRPr sz="4300"/>
            </a:lvl6pPr>
            <a:lvl7pPr marL="13310839" indent="0">
              <a:buNone/>
              <a:defRPr sz="4300"/>
            </a:lvl7pPr>
            <a:lvl8pPr marL="15529312" indent="0">
              <a:buNone/>
              <a:defRPr sz="4300"/>
            </a:lvl8pPr>
            <a:lvl9pPr marL="1774778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4"/>
            <a:ext cx="23042880" cy="317373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5500"/>
            </a:lvl1pPr>
            <a:lvl2pPr marL="2218473" indent="0">
              <a:buNone/>
              <a:defRPr sz="13600"/>
            </a:lvl2pPr>
            <a:lvl3pPr marL="4436946" indent="0">
              <a:buNone/>
              <a:defRPr sz="11600"/>
            </a:lvl3pPr>
            <a:lvl4pPr marL="6655419" indent="0">
              <a:buNone/>
              <a:defRPr sz="9700"/>
            </a:lvl4pPr>
            <a:lvl5pPr marL="8873892" indent="0">
              <a:buNone/>
              <a:defRPr sz="9700"/>
            </a:lvl5pPr>
            <a:lvl6pPr marL="11092366" indent="0">
              <a:buNone/>
              <a:defRPr sz="9700"/>
            </a:lvl6pPr>
            <a:lvl7pPr marL="13310839" indent="0">
              <a:buNone/>
              <a:defRPr sz="9700"/>
            </a:lvl7pPr>
            <a:lvl8pPr marL="15529312" indent="0">
              <a:buNone/>
              <a:defRPr sz="9700"/>
            </a:lvl8pPr>
            <a:lvl9pPr marL="1774778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7"/>
            <a:ext cx="23042880" cy="4507227"/>
          </a:xfrm>
        </p:spPr>
        <p:txBody>
          <a:bodyPr/>
          <a:lstStyle>
            <a:lvl1pPr marL="0" indent="0">
              <a:buNone/>
              <a:defRPr sz="6800"/>
            </a:lvl1pPr>
            <a:lvl2pPr marL="2218473" indent="0">
              <a:buNone/>
              <a:defRPr sz="5800"/>
            </a:lvl2pPr>
            <a:lvl3pPr marL="4436946" indent="0">
              <a:buNone/>
              <a:defRPr sz="4900"/>
            </a:lvl3pPr>
            <a:lvl4pPr marL="6655419" indent="0">
              <a:buNone/>
              <a:defRPr sz="4300"/>
            </a:lvl4pPr>
            <a:lvl5pPr marL="8873892" indent="0">
              <a:buNone/>
              <a:defRPr sz="4300"/>
            </a:lvl5pPr>
            <a:lvl6pPr marL="11092366" indent="0">
              <a:buNone/>
              <a:defRPr sz="4300"/>
            </a:lvl6pPr>
            <a:lvl7pPr marL="13310839" indent="0">
              <a:buNone/>
              <a:defRPr sz="4300"/>
            </a:lvl7pPr>
            <a:lvl8pPr marL="15529312" indent="0">
              <a:buNone/>
              <a:defRPr sz="4300"/>
            </a:lvl8pPr>
            <a:lvl9pPr marL="1774778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  <a:prstGeom prst="rect">
            <a:avLst/>
          </a:prstGeom>
        </p:spPr>
        <p:txBody>
          <a:bodyPr vert="horz" lIns="443694" tIns="221848" rIns="443694" bIns="2218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7"/>
            <a:ext cx="34564320" cy="25345393"/>
          </a:xfrm>
          <a:prstGeom prst="rect">
            <a:avLst/>
          </a:prstGeom>
        </p:spPr>
        <p:txBody>
          <a:bodyPr vert="horz" lIns="443694" tIns="221848" rIns="443694" bIns="2218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3"/>
            <a:ext cx="8961120" cy="2044700"/>
          </a:xfrm>
          <a:prstGeom prst="rect">
            <a:avLst/>
          </a:prstGeom>
        </p:spPr>
        <p:txBody>
          <a:bodyPr vert="horz" lIns="443694" tIns="221848" rIns="443694" bIns="221848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5595563"/>
            <a:ext cx="12161520" cy="2044700"/>
          </a:xfrm>
          <a:prstGeom prst="rect">
            <a:avLst/>
          </a:prstGeom>
        </p:spPr>
        <p:txBody>
          <a:bodyPr vert="horz" lIns="443694" tIns="221848" rIns="443694" bIns="221848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3"/>
            <a:ext cx="8961120" cy="2044700"/>
          </a:xfrm>
          <a:prstGeom prst="rect">
            <a:avLst/>
          </a:prstGeom>
        </p:spPr>
        <p:txBody>
          <a:bodyPr vert="horz" lIns="443694" tIns="221848" rIns="443694" bIns="221848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36946" rtl="0" eaLnBrk="1" latinLnBrk="0" hangingPunct="1">
        <a:spcBef>
          <a:spcPct val="0"/>
        </a:spcBef>
        <a:buNone/>
        <a:defRPr sz="2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3855" indent="-1663855" algn="l" defTabSz="4436946" rtl="0" eaLnBrk="1" latinLnBrk="0" hangingPunct="1">
        <a:spcBef>
          <a:spcPct val="20000"/>
        </a:spcBef>
        <a:buFont typeface="Arial" pitchFamily="34" charset="0"/>
        <a:buChar char="•"/>
        <a:defRPr sz="15500" kern="1200">
          <a:solidFill>
            <a:schemeClr val="tx1"/>
          </a:solidFill>
          <a:latin typeface="+mn-lt"/>
          <a:ea typeface="+mn-ea"/>
          <a:cs typeface="+mn-cs"/>
        </a:defRPr>
      </a:lvl1pPr>
      <a:lvl2pPr marL="3605018" indent="-1386545" algn="l" defTabSz="4436946" rtl="0" eaLnBrk="1" latinLnBrk="0" hangingPunct="1">
        <a:spcBef>
          <a:spcPct val="20000"/>
        </a:spcBef>
        <a:buFont typeface="Arial" pitchFamily="34" charset="0"/>
        <a:buChar char="–"/>
        <a:defRPr sz="13600" kern="1200">
          <a:solidFill>
            <a:schemeClr val="tx1"/>
          </a:solidFill>
          <a:latin typeface="+mn-lt"/>
          <a:ea typeface="+mn-ea"/>
          <a:cs typeface="+mn-cs"/>
        </a:defRPr>
      </a:lvl2pPr>
      <a:lvl3pPr marL="5546182" indent="-1109236" algn="l" defTabSz="4436946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64655" indent="-1109236" algn="l" defTabSz="4436946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983129" indent="-1109236" algn="l" defTabSz="4436946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201602" indent="-1109236" algn="l" defTabSz="443694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0075" indent="-1109236" algn="l" defTabSz="443694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638548" indent="-1109236" algn="l" defTabSz="443694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7021" indent="-1109236" algn="l" defTabSz="443694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18473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6946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655419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873892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92366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310839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29312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785" algn="l" defTabSz="443694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11" Type="http://schemas.openxmlformats.org/officeDocument/2006/relationships/chart" Target="../charts/chart3.xml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/>
          <p:cNvSpPr/>
          <p:nvPr/>
        </p:nvSpPr>
        <p:spPr>
          <a:xfrm>
            <a:off x="1235528" y="30031635"/>
            <a:ext cx="10256588" cy="52319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200" rIns="84399" bIns="42200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b="11490"/>
          <a:stretch/>
        </p:blipFill>
        <p:spPr bwMode="auto">
          <a:xfrm>
            <a:off x="844062" y="12944850"/>
            <a:ext cx="10902462" cy="66971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62" name="Text Box 18"/>
          <p:cNvSpPr txBox="1">
            <a:spLocks noChangeArrowheads="1"/>
          </p:cNvSpPr>
          <p:nvPr/>
        </p:nvSpPr>
        <p:spPr bwMode="auto">
          <a:xfrm rot="-5400000">
            <a:off x="18614805" y="18527150"/>
            <a:ext cx="1118919" cy="384892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 lIns="89229" tIns="44612" rIns="89229" bIns="44612">
            <a:spAutoFit/>
          </a:bodyPr>
          <a:lstStyle>
            <a:lvl1pPr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I N G U L A T I N G     M A I Z E     H A N D P L A N T E 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0405" y="410239"/>
            <a:ext cx="32725316" cy="25901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9229" tIns="44612" rIns="89229" bIns="44612" rtlCol="0">
            <a:spAutoFit/>
          </a:bodyPr>
          <a:lstStyle/>
          <a:p>
            <a:pPr algn="ctr"/>
            <a:r>
              <a:rPr lang="en-US" sz="8100" b="1" dirty="0"/>
              <a:t>DEVELOPMENT AND EVALUATION OF A SINGULATING MAIZE HAND PLANTER FOR USE IN DEVELOPING COUNTRIES</a:t>
            </a:r>
            <a:endParaRPr lang="en-US" sz="8100" dirty="0"/>
          </a:p>
        </p:txBody>
      </p:sp>
      <p:sp>
        <p:nvSpPr>
          <p:cNvPr id="15" name="TextBox 14"/>
          <p:cNvSpPr txBox="1"/>
          <p:nvPr/>
        </p:nvSpPr>
        <p:spPr>
          <a:xfrm>
            <a:off x="5380405" y="3210090"/>
            <a:ext cx="32461687" cy="2135634"/>
          </a:xfrm>
          <a:prstGeom prst="rect">
            <a:avLst/>
          </a:prstGeom>
          <a:noFill/>
        </p:spPr>
        <p:txBody>
          <a:bodyPr wrap="square" lIns="89229" tIns="44612" rIns="89229" bIns="44612" rtlCol="0">
            <a:spAutoFit/>
          </a:bodyPr>
          <a:lstStyle/>
          <a:p>
            <a:pPr algn="ctr"/>
            <a:r>
              <a:rPr lang="en-US" sz="4400" b="1" dirty="0">
                <a:ea typeface="Verdana" pitchFamily="34" charset="0"/>
                <a:cs typeface="Times New Roman" pitchFamily="18" charset="0"/>
              </a:rPr>
              <a:t>L. Aula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B.M. Figueiredo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N. Macnack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S. Dhital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J. Mullock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E. Miller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J.S. Dhillon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P. Omara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, R. Taylor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2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  and W. Raun</a:t>
            </a:r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 Plant and Soil Sciences, Oklahoma State University</a:t>
            </a:r>
          </a:p>
          <a:p>
            <a:pPr algn="ctr" eaLnBrk="1" hangingPunct="1"/>
            <a:r>
              <a:rPr lang="en-US" sz="4400" b="1" baseline="30000" dirty="0">
                <a:ea typeface="Verdana" pitchFamily="34" charset="0"/>
                <a:cs typeface="Times New Roman" pitchFamily="18" charset="0"/>
              </a:rPr>
              <a:t>2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ea typeface="Verdana" pitchFamily="34" charset="0"/>
                <a:cs typeface="Times New Roman" pitchFamily="18" charset="0"/>
              </a:rPr>
              <a:t>Biosystems</a:t>
            </a:r>
            <a:r>
              <a:rPr lang="en-US" sz="4400" b="1" dirty="0">
                <a:ea typeface="Verdana" pitchFamily="34" charset="0"/>
                <a:cs typeface="Times New Roman" pitchFamily="18" charset="0"/>
              </a:rPr>
              <a:t> and Agricultural Engineering, Oklahoma State University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016" y="5737436"/>
            <a:ext cx="11823201" cy="857178"/>
          </a:xfrm>
          <a:prstGeom prst="rect">
            <a:avLst/>
          </a:prstGeom>
          <a:noFill/>
        </p:spPr>
        <p:txBody>
          <a:bodyPr wrap="square" lIns="89229" tIns="44612" rIns="89229" bIns="44612" rtlCol="0">
            <a:spAutoFit/>
          </a:bodyPr>
          <a:lstStyle/>
          <a:p>
            <a:pPr algn="ctr"/>
            <a:r>
              <a:rPr lang="en-US" sz="5000" b="1" u="sng" dirty="0">
                <a:latin typeface="Arial Rounded MT Bold" pitchFamily="34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27661" y="21090185"/>
            <a:ext cx="12120727" cy="852305"/>
          </a:xfrm>
          <a:prstGeom prst="rect">
            <a:avLst/>
          </a:prstGeom>
          <a:noFill/>
        </p:spPr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5000" b="1" u="sng" dirty="0">
                <a:latin typeface="Arial Rounded MT Bold" pitchFamily="34" charset="0"/>
              </a:rPr>
              <a:t>OBJECTIVE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73538" y="18648388"/>
            <a:ext cx="9359391" cy="1434713"/>
          </a:xfrm>
          <a:prstGeom prst="rect">
            <a:avLst/>
          </a:prstGeom>
          <a:noFill/>
        </p:spPr>
        <p:txBody>
          <a:bodyPr wrap="square" lIns="84399" tIns="42200" rIns="84399" bIns="42200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59237" y="5788577"/>
            <a:ext cx="11851338" cy="852305"/>
          </a:xfrm>
          <a:prstGeom prst="rect">
            <a:avLst/>
          </a:prstGeom>
          <a:noFill/>
        </p:spPr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5000" b="1" u="sng" dirty="0">
                <a:latin typeface="Arial Rounded MT Bold" pitchFamily="34" charset="0"/>
              </a:rPr>
              <a:t>MATERIALS  AND 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67773" y="13737793"/>
            <a:ext cx="11991306" cy="852305"/>
          </a:xfrm>
          <a:prstGeom prst="rect">
            <a:avLst/>
          </a:prstGeom>
          <a:noFill/>
        </p:spPr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5000" b="1" u="sng" dirty="0">
                <a:latin typeface="Arial Rounded MT Bold" pitchFamily="34" charset="0"/>
              </a:rPr>
              <a:t>RESULTS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49038" y="24225401"/>
            <a:ext cx="12113694" cy="852305"/>
          </a:xfrm>
          <a:prstGeom prst="rect">
            <a:avLst/>
          </a:prstGeom>
          <a:noFill/>
        </p:spPr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5000" b="1" u="sng" dirty="0">
                <a:latin typeface="Arial Rounded MT Bold" pitchFamily="34" charset="0"/>
              </a:rPr>
              <a:t>DESIGN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138314" y="5559458"/>
            <a:ext cx="11912" cy="3166918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0" y="5556738"/>
            <a:ext cx="384048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5" name="TextBox 2054"/>
          <p:cNvSpPr txBox="1"/>
          <p:nvPr/>
        </p:nvSpPr>
        <p:spPr>
          <a:xfrm>
            <a:off x="24418501" y="23221544"/>
            <a:ext cx="13799960" cy="852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5000" b="1" u="sng" dirty="0">
                <a:latin typeface="Arial Rounded MT Bold" pitchFamily="34" charset="0"/>
              </a:rPr>
              <a:t>CONCLUSIONS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4196431" y="5563578"/>
            <a:ext cx="87106" cy="3166918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61" y="6640883"/>
            <a:ext cx="10902462" cy="6335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just"/>
            <a:r>
              <a:rPr lang="en-US" sz="3700" dirty="0"/>
              <a:t>Maize (</a:t>
            </a:r>
            <a:r>
              <a:rPr lang="en-US" sz="3700" dirty="0" err="1"/>
              <a:t>Zea</a:t>
            </a:r>
            <a:r>
              <a:rPr lang="en-US" sz="3700" dirty="0"/>
              <a:t> mays L.) is one of the most important  staple crops for small-holder farmers in the developing world. Maize provides 50% of the calories to third world countries (</a:t>
            </a:r>
            <a:r>
              <a:rPr lang="en-US" sz="3700" dirty="0" err="1"/>
              <a:t>Ofori</a:t>
            </a:r>
            <a:r>
              <a:rPr lang="en-US" sz="3700" dirty="0"/>
              <a:t> et al.,  2009). In the developing world, maize planting is accomplished via labor intensive methods. </a:t>
            </a:r>
          </a:p>
          <a:p>
            <a:pPr algn="just"/>
            <a:r>
              <a:rPr lang="en-US" sz="3700" dirty="0"/>
              <a:t>The use of wooden sticks is a common practice (Fig.1) where 2-4 seeds are placed  per hill, 40 cm apart.</a:t>
            </a:r>
          </a:p>
          <a:p>
            <a:pPr algn="just"/>
            <a:r>
              <a:rPr lang="en-US" sz="3700" dirty="0"/>
              <a:t>Oklahoma State University has developed a maize hand planter (</a:t>
            </a:r>
            <a:r>
              <a:rPr lang="en-US" sz="3700" dirty="0" err="1"/>
              <a:t>GreenSeeder</a:t>
            </a:r>
            <a:r>
              <a:rPr lang="en-US" sz="3700" dirty="0"/>
              <a:t>) capable of placing one seed per hill and with numerous agronomic benefits.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4062" y="22148178"/>
            <a:ext cx="11191353" cy="1789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just"/>
            <a:r>
              <a:rPr lang="en-US" sz="3700" dirty="0"/>
              <a:t>To develop a singulating maize hand planter that delivers at least 85% single seeds and that will result in increased yields and planting efficiency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2932" y="25077706"/>
            <a:ext cx="11149004" cy="463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just"/>
            <a:r>
              <a:rPr lang="en-US" sz="3700" dirty="0" err="1"/>
              <a:t>GreenSeeder</a:t>
            </a:r>
            <a:r>
              <a:rPr lang="en-US" sz="3700" dirty="0"/>
              <a:t> major components;</a:t>
            </a:r>
          </a:p>
          <a:p>
            <a:pPr marL="527495" indent="-527495" algn="just">
              <a:buFont typeface="Wingdings" panose="05000000000000000000" pitchFamily="2" charset="2"/>
              <a:buChar char="q"/>
            </a:pPr>
            <a:r>
              <a:rPr lang="en-US" sz="3700" dirty="0"/>
              <a:t>Seed hopper, 1.4 m long PVC pipe</a:t>
            </a:r>
          </a:p>
          <a:p>
            <a:pPr marL="527495" indent="-527495" algn="just">
              <a:buFont typeface="Wingdings" panose="05000000000000000000" pitchFamily="2" charset="2"/>
              <a:buChar char="q"/>
            </a:pPr>
            <a:r>
              <a:rPr lang="en-US" sz="3700" dirty="0"/>
              <a:t>Metering unit; </a:t>
            </a:r>
          </a:p>
          <a:p>
            <a:pPr marL="2745967" lvl="1" indent="-527495" algn="just">
              <a:buFont typeface="Arial" panose="020B0604020202020204" pitchFamily="34" charset="0"/>
              <a:buChar char="•"/>
            </a:pPr>
            <a:r>
              <a:rPr lang="en-US" sz="3700" dirty="0"/>
              <a:t>Spring</a:t>
            </a:r>
          </a:p>
          <a:p>
            <a:pPr marL="2745967" lvl="1" indent="-527495" algn="just">
              <a:buFont typeface="Arial" panose="020B0604020202020204" pitchFamily="34" charset="0"/>
              <a:buChar char="•"/>
            </a:pPr>
            <a:r>
              <a:rPr lang="en-US" sz="3700" dirty="0"/>
              <a:t>Drum </a:t>
            </a:r>
          </a:p>
          <a:p>
            <a:pPr marL="2745967" lvl="1" indent="-527495" algn="just">
              <a:buFont typeface="Arial" panose="020B0604020202020204" pitchFamily="34" charset="0"/>
              <a:buChar char="•"/>
            </a:pPr>
            <a:r>
              <a:rPr lang="en-US" sz="3700" dirty="0"/>
              <a:t>Brush</a:t>
            </a:r>
          </a:p>
          <a:p>
            <a:pPr marL="2745967" lvl="1" indent="-527495" algn="just">
              <a:buFont typeface="Arial" panose="020B0604020202020204" pitchFamily="34" charset="0"/>
              <a:buChar char="•"/>
            </a:pPr>
            <a:r>
              <a:rPr lang="en-US" sz="3700" dirty="0"/>
              <a:t>Housing</a:t>
            </a:r>
          </a:p>
          <a:p>
            <a:pPr marL="527495" indent="-527495" algn="just">
              <a:buFont typeface="Wingdings" panose="05000000000000000000" pitchFamily="2" charset="2"/>
              <a:buChar char="q"/>
            </a:pPr>
            <a:r>
              <a:rPr lang="en-US" sz="3700" dirty="0"/>
              <a:t>Planter tip</a:t>
            </a:r>
            <a:endParaRPr lang="en-US" sz="37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396556" y="6893170"/>
            <a:ext cx="11693161" cy="6335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marL="632993" indent="-632993" algn="just">
              <a:buFont typeface="Wingdings" panose="05000000000000000000" pitchFamily="2" charset="2"/>
              <a:buChar char="q"/>
            </a:pPr>
            <a:r>
              <a:rPr lang="en-US" sz="3700" dirty="0" err="1"/>
              <a:t>GreenSeeder</a:t>
            </a:r>
            <a:r>
              <a:rPr lang="en-US" sz="3700" dirty="0"/>
              <a:t> tested in June 2014</a:t>
            </a:r>
          </a:p>
          <a:p>
            <a:pPr marL="632993" indent="-632993" algn="just">
              <a:buFont typeface="Wingdings" panose="05000000000000000000" pitchFamily="2" charset="2"/>
              <a:buChar char="q"/>
            </a:pPr>
            <a:r>
              <a:rPr lang="en-US" sz="3700" dirty="0"/>
              <a:t>Variables evaluated;</a:t>
            </a:r>
          </a:p>
          <a:p>
            <a:pPr marL="2851466" lvl="1" indent="-632993" algn="just">
              <a:buFont typeface="Arial" panose="020B0604020202020204" pitchFamily="34" charset="0"/>
              <a:buChar char="•"/>
            </a:pPr>
            <a:r>
              <a:rPr lang="en-US" sz="3700" dirty="0"/>
              <a:t>Seed sizes: 4069, 3643, 2761 seeds/kg;</a:t>
            </a:r>
          </a:p>
          <a:p>
            <a:pPr marL="2851466" lvl="1" indent="-632993" algn="just">
              <a:buFont typeface="Arial" panose="020B0604020202020204" pitchFamily="34" charset="0"/>
              <a:buChar char="•"/>
            </a:pPr>
            <a:r>
              <a:rPr lang="en-US" sz="3700" dirty="0"/>
              <a:t>Drums: 450S, 716M;</a:t>
            </a:r>
          </a:p>
          <a:p>
            <a:pPr marL="2851466" lvl="1" indent="-632993" algn="just">
              <a:buFont typeface="Arial" panose="020B0604020202020204" pitchFamily="34" charset="0"/>
              <a:buChar char="•"/>
            </a:pPr>
            <a:r>
              <a:rPr lang="en-US" sz="3700" dirty="0"/>
              <a:t>Housing: H373, H514;</a:t>
            </a:r>
          </a:p>
          <a:p>
            <a:pPr marL="2851466" lvl="1" indent="-632993" algn="just">
              <a:buFont typeface="Arial" panose="020B0604020202020204" pitchFamily="34" charset="0"/>
              <a:buChar char="•"/>
            </a:pPr>
            <a:r>
              <a:rPr lang="en-US" sz="3700" dirty="0"/>
              <a:t>Springs: High Strength (HS), Low strength (LS).</a:t>
            </a:r>
          </a:p>
          <a:p>
            <a:pPr marL="632993" indent="-632993" algn="just">
              <a:buFont typeface="Wingdings" panose="05000000000000000000" pitchFamily="2" charset="2"/>
              <a:buChar char="q"/>
            </a:pPr>
            <a:r>
              <a:rPr lang="en-US" sz="3700" dirty="0"/>
              <a:t>Seed sizes tested with springs, drums and housings</a:t>
            </a:r>
          </a:p>
          <a:p>
            <a:pPr marL="632993" indent="-632993" algn="just">
              <a:buFont typeface="Wingdings" panose="05000000000000000000" pitchFamily="2" charset="2"/>
              <a:buChar char="q"/>
            </a:pPr>
            <a:r>
              <a:rPr lang="en-US" sz="3700" dirty="0"/>
              <a:t>Operation; surface struck 100 times </a:t>
            </a:r>
          </a:p>
          <a:p>
            <a:pPr marL="632993" indent="-632993" algn="just">
              <a:buFont typeface="Wingdings" panose="05000000000000000000" pitchFamily="2" charset="2"/>
              <a:buChar char="q"/>
            </a:pPr>
            <a:r>
              <a:rPr lang="en-US" sz="3700" dirty="0"/>
              <a:t>Blank, single, &amp; multiple seeds were recorded</a:t>
            </a:r>
          </a:p>
          <a:p>
            <a:pPr marL="632993" indent="-632993" algn="just">
              <a:buFont typeface="Wingdings" panose="05000000000000000000" pitchFamily="2" charset="2"/>
              <a:buChar char="q"/>
            </a:pPr>
            <a:r>
              <a:rPr lang="en-US" sz="3700" dirty="0"/>
              <a:t>Data analyzed using SAS 9.3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445043" y="21935102"/>
            <a:ext cx="1149219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r>
              <a:rPr lang="en-US" sz="3300" b="1" dirty="0">
                <a:solidFill>
                  <a:schemeClr val="tx1"/>
                </a:solidFill>
              </a:rPr>
              <a:t>Fig. 3.</a:t>
            </a:r>
            <a:r>
              <a:rPr lang="en-US" sz="3300" b="1" dirty="0"/>
              <a:t> Percentage of Singles, Doubles and Blanks for Strength of spring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0526" y="23463032"/>
            <a:ext cx="11830739" cy="122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marL="632993" indent="-632993" algn="just">
              <a:buFont typeface="Wingdings" pitchFamily="2" charset="2"/>
              <a:buChar char="q"/>
            </a:pPr>
            <a:r>
              <a:rPr lang="en-US" sz="3700" dirty="0"/>
              <a:t>High seed </a:t>
            </a:r>
            <a:r>
              <a:rPr lang="en-US" sz="3700" dirty="0" err="1"/>
              <a:t>singulation</a:t>
            </a:r>
            <a:r>
              <a:rPr lang="en-US" sz="3700" dirty="0"/>
              <a:t> recorded with HS and 2761 seeds/kg.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18501" y="11738061"/>
            <a:ext cx="1342359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/>
                </a:solidFill>
              </a:rPr>
              <a:t>Fig. 5.  Performance of the OSU hand planter using different housing and seed size</a:t>
            </a:r>
            <a:endParaRPr lang="en-US" sz="33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300526" y="34103448"/>
            <a:ext cx="11763626" cy="59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</a:rPr>
              <a:t>Fig. 4. Performance of Planter with Different Drums and seeds</a:t>
            </a:r>
            <a:endParaRPr lang="en-US" sz="33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4476130" y="21382893"/>
            <a:ext cx="13365963" cy="59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r>
              <a:rPr lang="en-US" sz="3300" b="1" dirty="0">
                <a:solidFill>
                  <a:schemeClr val="tx1"/>
                </a:solidFill>
              </a:rPr>
              <a:t>Fig. 6.  Percent Blanks, Singles and Doubles using different seed sizes</a:t>
            </a:r>
            <a:endParaRPr lang="en-US" sz="33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08406" y="19694769"/>
            <a:ext cx="10938118" cy="100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just"/>
            <a:r>
              <a:rPr lang="en-US" sz="3000" b="1" dirty="0"/>
              <a:t>Fig. 1. Farmer in Central America planting maize with traditional metal/wooden stick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15428" y="35014318"/>
            <a:ext cx="11629856" cy="122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marL="527495" indent="-527495" algn="just">
              <a:buFont typeface="Wingdings" pitchFamily="2" charset="2"/>
              <a:buChar char="q"/>
            </a:pPr>
            <a:r>
              <a:rPr lang="en-US" sz="3700" dirty="0"/>
              <a:t>Use of drum 450S and 2761 seed size resulted in the highest percent </a:t>
            </a:r>
            <a:r>
              <a:rPr lang="en-US" sz="3700" dirty="0" err="1"/>
              <a:t>singulation</a:t>
            </a:r>
            <a:r>
              <a:rPr lang="en-US" sz="3700" dirty="0"/>
              <a:t> (90%).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62820" y="12846057"/>
            <a:ext cx="13479273" cy="122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marL="527495" indent="-527495" algn="just">
              <a:buFont typeface="Wingdings" pitchFamily="2" charset="2"/>
              <a:buChar char="q"/>
            </a:pPr>
            <a:r>
              <a:rPr lang="en-US" sz="3700" dirty="0"/>
              <a:t>Housing and seed size combination had a significant effect on  </a:t>
            </a:r>
            <a:r>
              <a:rPr lang="en-US" sz="3700" dirty="0" err="1"/>
              <a:t>singulation</a:t>
            </a:r>
            <a:r>
              <a:rPr lang="en-US" sz="3700" i="1" dirty="0"/>
              <a:t>.</a:t>
            </a:r>
            <a:r>
              <a:rPr lang="en-US" sz="3700" dirty="0"/>
              <a:t> 2761 and H373 resulted in 90% </a:t>
            </a:r>
            <a:r>
              <a:rPr lang="en-US" sz="3700" dirty="0" err="1"/>
              <a:t>singulation</a:t>
            </a:r>
            <a:r>
              <a:rPr lang="en-US" sz="37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99427" y="21942491"/>
            <a:ext cx="13342668" cy="122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marL="527495" indent="-527495" algn="just">
              <a:buFont typeface="Wingdings" panose="05000000000000000000" pitchFamily="2" charset="2"/>
              <a:buChar char="q"/>
            </a:pPr>
            <a:r>
              <a:rPr lang="en-US" sz="3700" dirty="0" err="1"/>
              <a:t>Singulation</a:t>
            </a:r>
            <a:r>
              <a:rPr lang="en-US" sz="3700" dirty="0"/>
              <a:t> significantly higher (86%) with larger seeds than with smaller seeds   (44%).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35078" y="24093744"/>
            <a:ext cx="13507016" cy="3494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marL="527495" indent="-527495" algn="just">
              <a:buFont typeface="Wingdings" pitchFamily="2" charset="2"/>
              <a:buChar char="q"/>
            </a:pPr>
            <a:r>
              <a:rPr lang="en-US" sz="3700" dirty="0"/>
              <a:t>Use of appropriate drum, spring and seed size is vital to achieve high </a:t>
            </a:r>
            <a:r>
              <a:rPr lang="en-US" sz="3700" dirty="0" err="1"/>
              <a:t>singulation</a:t>
            </a:r>
            <a:r>
              <a:rPr lang="en-US" sz="3700" dirty="0"/>
              <a:t>.</a:t>
            </a:r>
          </a:p>
          <a:p>
            <a:pPr marL="527495" indent="-527495" algn="just">
              <a:buFont typeface="Wingdings" pitchFamily="2" charset="2"/>
              <a:buChar char="q"/>
            </a:pPr>
            <a:r>
              <a:rPr lang="en-US" sz="3700" dirty="0"/>
              <a:t>Current </a:t>
            </a:r>
            <a:r>
              <a:rPr lang="en-US" sz="3700" dirty="0" err="1"/>
              <a:t>GreenSeeder</a:t>
            </a:r>
            <a:r>
              <a:rPr lang="en-US" sz="3700" dirty="0"/>
              <a:t> offers a viable alternative to traditional stick planting for improving maize production in developing countries.</a:t>
            </a:r>
          </a:p>
          <a:p>
            <a:pPr marL="527495" indent="-527495" algn="just">
              <a:buFont typeface="Wingdings" pitchFamily="2" charset="2"/>
              <a:buChar char="q"/>
            </a:pPr>
            <a:r>
              <a:rPr lang="en-US" sz="3700" dirty="0"/>
              <a:t>OSU design also provides an option  to apply urea fertilizer, reducing potential volatilization loss. </a:t>
            </a:r>
          </a:p>
        </p:txBody>
      </p:sp>
      <p:pic>
        <p:nvPicPr>
          <p:cNvPr id="2059" name="Picture 6" descr="Research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7" y="308934"/>
            <a:ext cx="4388958" cy="35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04776" y="35353438"/>
            <a:ext cx="10627576" cy="167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just"/>
            <a:r>
              <a:rPr lang="en-US" sz="2600" b="1" dirty="0"/>
              <a:t>Fig. 2 A. Assembled metering unit; B. (Left to right) External housing, internal housing, spring, drum and lever, tip retainer clip, drum and lever washer and retainer clip and tip; C. H373 External housing; D. H514 External housing; E. 450S Drum; F. 716M Drum; G. Internal brush.</a:t>
            </a:r>
          </a:p>
        </p:txBody>
      </p:sp>
      <p:pic>
        <p:nvPicPr>
          <p:cNvPr id="50" name="Picture 2" descr="C:\Hand_Planter\Uganda_woma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/>
          <a:stretch/>
        </p:blipFill>
        <p:spPr bwMode="auto">
          <a:xfrm>
            <a:off x="31397332" y="28062549"/>
            <a:ext cx="6330681" cy="80855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42407"/>
              </p:ext>
            </p:extLst>
          </p:nvPr>
        </p:nvGraphicFramePr>
        <p:xfrm>
          <a:off x="12544504" y="15162011"/>
          <a:ext cx="11535783" cy="607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270137"/>
              </p:ext>
            </p:extLst>
          </p:nvPr>
        </p:nvGraphicFramePr>
        <p:xfrm>
          <a:off x="24444803" y="5749565"/>
          <a:ext cx="13397289" cy="598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113624" y="7559759"/>
            <a:ext cx="3702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anose="020F0704030504030204" pitchFamily="34" charset="0"/>
              </a:rPr>
              <a:t>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62509" y="7554310"/>
            <a:ext cx="31103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98884" y="7727600"/>
            <a:ext cx="4885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   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74877" y="7375093"/>
            <a:ext cx="31103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03485" y="18279056"/>
            <a:ext cx="67011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02400" y="17903610"/>
            <a:ext cx="6959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ab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21844309" y="18272942"/>
            <a:ext cx="4528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  b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2" r="4676"/>
          <a:stretch/>
        </p:blipFill>
        <p:spPr bwMode="auto">
          <a:xfrm>
            <a:off x="6905165" y="33129416"/>
            <a:ext cx="2098158" cy="213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5" y="33129416"/>
            <a:ext cx="4366705" cy="213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26216"/>
              </p:ext>
            </p:extLst>
          </p:nvPr>
        </p:nvGraphicFramePr>
        <p:xfrm>
          <a:off x="24602210" y="14543695"/>
          <a:ext cx="13239883" cy="629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4970152" y="20916105"/>
            <a:ext cx="12054662" cy="42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r>
              <a:rPr lang="en-US" sz="2200" dirty="0"/>
              <a:t>Different letters above bars with the same color indicate that they are significantly different (</a:t>
            </a:r>
            <a:r>
              <a:rPr lang="en-US" sz="2200" i="1" dirty="0"/>
              <a:t>p &lt; 0.05</a:t>
            </a:r>
            <a:r>
              <a:rPr lang="en-US" sz="2200" dirty="0"/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525416" y="21382893"/>
            <a:ext cx="11494927" cy="42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r>
              <a:rPr lang="en-US" sz="2200" dirty="0"/>
              <a:t>Different letters above bars with the same color, significantly different (</a:t>
            </a:r>
            <a:r>
              <a:rPr lang="en-US" sz="2200" i="1" dirty="0"/>
              <a:t>p &lt; 0.05</a:t>
            </a:r>
            <a:r>
              <a:rPr lang="en-US" sz="2200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715461" y="33166235"/>
            <a:ext cx="11385807" cy="42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r>
              <a:rPr lang="en-US" sz="2200" dirty="0"/>
              <a:t>Different letters above bars with the same color,  significantly different (</a:t>
            </a:r>
            <a:r>
              <a:rPr lang="en-US" sz="2200" i="1" dirty="0"/>
              <a:t>p &lt; 0.05</a:t>
            </a:r>
            <a:r>
              <a:rPr lang="en-US" sz="2200" dirty="0"/>
              <a:t>)</a:t>
            </a: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906" y="28065046"/>
            <a:ext cx="6808686" cy="80830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/>
          <a:extLst/>
        </p:spPr>
      </p:pic>
      <p:sp>
        <p:nvSpPr>
          <p:cNvPr id="58" name="TextBox 57"/>
          <p:cNvSpPr txBox="1"/>
          <p:nvPr/>
        </p:nvSpPr>
        <p:spPr>
          <a:xfrm>
            <a:off x="24389196" y="36148108"/>
            <a:ext cx="1347927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r>
              <a:rPr lang="en-US" sz="3300" b="1" dirty="0"/>
              <a:t>Fig. 7. Urea-N </a:t>
            </a:r>
            <a:r>
              <a:rPr lang="en-US" sz="3300" b="1" dirty="0" err="1"/>
              <a:t>topdress</a:t>
            </a:r>
            <a:r>
              <a:rPr lang="en-US" sz="3300" b="1" dirty="0"/>
              <a:t> application (left) and a farmer in East Africa planting maize using the </a:t>
            </a:r>
            <a:r>
              <a:rPr lang="en-US" sz="3300" b="1" dirty="0" err="1"/>
              <a:t>GreenSeeder</a:t>
            </a:r>
            <a:r>
              <a:rPr lang="en-US" sz="3300" b="1" dirty="0"/>
              <a:t> (right)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28" y="30036755"/>
            <a:ext cx="1303371" cy="522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" name="Chart 5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465612"/>
              </p:ext>
            </p:extLst>
          </p:nvPr>
        </p:nvGraphicFramePr>
        <p:xfrm>
          <a:off x="12415428" y="25057610"/>
          <a:ext cx="11600240" cy="793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054" name="Picture 2" descr="C:\Users\Soil Fertility\Downloads\WP_20140721_00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7868"/>
          <a:stretch/>
        </p:blipFill>
        <p:spPr bwMode="auto">
          <a:xfrm>
            <a:off x="2532185" y="30036755"/>
            <a:ext cx="6381424" cy="31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il Fertility\Downloads\WP_20140721_003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2125" r="4861" b="8246"/>
          <a:stretch/>
        </p:blipFill>
        <p:spPr bwMode="auto">
          <a:xfrm rot="5400000">
            <a:off x="7563199" y="31331082"/>
            <a:ext cx="5228364" cy="26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Box 2056"/>
          <p:cNvSpPr txBox="1"/>
          <p:nvPr/>
        </p:nvSpPr>
        <p:spPr>
          <a:xfrm>
            <a:off x="1406769" y="30315877"/>
            <a:ext cx="4804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12467" y="32698301"/>
            <a:ext cx="4804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003323" y="30141882"/>
            <a:ext cx="4804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69719" y="34713998"/>
            <a:ext cx="4804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F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59262" y="34713998"/>
            <a:ext cx="4804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05934" y="34713998"/>
            <a:ext cx="4804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03323" y="32760083"/>
            <a:ext cx="4804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4399" tIns="42200" rIns="84399" bIns="42200" rtlCol="0">
            <a:spAutoFit/>
          </a:bodyPr>
          <a:lstStyle/>
          <a:p>
            <a:pPr algn="ctr"/>
            <a:r>
              <a:rPr lang="en-US" sz="1800" dirty="0">
                <a:latin typeface="Arial Rounded MT Bold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628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err="1">
            <a:latin typeface="Arial Rounded MT Bold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12506</TotalTime>
  <Words>753</Words>
  <Application>Microsoft Office PowerPoint</Application>
  <PresentationFormat>Custom</PresentationFormat>
  <Paragraphs>114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Times New Roman</vt:lpstr>
      <vt:lpstr>Verdana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Sulochana</dc:creator>
  <cp:lastModifiedBy>bill raun</cp:lastModifiedBy>
  <cp:revision>402</cp:revision>
  <cp:lastPrinted>2013-02-14T22:13:08Z</cp:lastPrinted>
  <dcterms:created xsi:type="dcterms:W3CDTF">2006-08-16T00:00:00Z</dcterms:created>
  <dcterms:modified xsi:type="dcterms:W3CDTF">2015-07-14T19:36:57Z</dcterms:modified>
</cp:coreProperties>
</file>