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387" r:id="rId3"/>
    <p:sldId id="348" r:id="rId4"/>
    <p:sldId id="390" r:id="rId5"/>
    <p:sldId id="385" r:id="rId6"/>
    <p:sldId id="386" r:id="rId7"/>
    <p:sldId id="388" r:id="rId8"/>
    <p:sldId id="375" r:id="rId9"/>
    <p:sldId id="350" r:id="rId10"/>
    <p:sldId id="352" r:id="rId11"/>
    <p:sldId id="353" r:id="rId12"/>
    <p:sldId id="330" r:id="rId13"/>
    <p:sldId id="396" r:id="rId14"/>
    <p:sldId id="397" r:id="rId15"/>
    <p:sldId id="395" r:id="rId16"/>
    <p:sldId id="394" r:id="rId17"/>
    <p:sldId id="398" r:id="rId18"/>
    <p:sldId id="293" r:id="rId19"/>
    <p:sldId id="295" r:id="rId20"/>
    <p:sldId id="335" r:id="rId21"/>
    <p:sldId id="300" r:id="rId22"/>
    <p:sldId id="391" r:id="rId23"/>
    <p:sldId id="362" r:id="rId24"/>
    <p:sldId id="361" r:id="rId25"/>
    <p:sldId id="359" r:id="rId26"/>
    <p:sldId id="360" r:id="rId27"/>
    <p:sldId id="365" r:id="rId28"/>
    <p:sldId id="363" r:id="rId29"/>
    <p:sldId id="366" r:id="rId30"/>
    <p:sldId id="372" r:id="rId31"/>
    <p:sldId id="373" r:id="rId32"/>
    <p:sldId id="392" r:id="rId33"/>
    <p:sldId id="324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A8A96-D0D7-4A19-9C38-6162F479FD19}" type="datetimeFigureOut">
              <a:rPr lang="en-US" smtClean="0"/>
              <a:t>8/3/14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4068-6D8C-41B1-9698-1FBB58A3F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FD4C8-3DE3-4BE7-8656-026EDE245E6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EA9B-804A-014C-9A57-0673DF8C35EA}" type="slidenum">
              <a:rPr lang="en-US"/>
              <a:pPr/>
              <a:t>15</a:t>
            </a:fld>
            <a:endParaRPr lang="en-US"/>
          </a:p>
        </p:txBody>
      </p:sp>
      <p:sp>
        <p:nvSpPr>
          <p:cNvPr id="590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AEA50-5642-4940-8D8A-D5FC3AE6C073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ofM-Ext-1_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9688" y="-25400"/>
            <a:ext cx="9234488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UofM-Ext-1_M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3338" y="-49213"/>
            <a:ext cx="9234488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6477000"/>
            <a:ext cx="8063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lvl="4"/>
            <a:r>
              <a:rPr lang="en-US" sz="900" dirty="0" smtClean="0">
                <a:solidFill>
                  <a:srgbClr val="FFCC33"/>
                </a:solidFill>
              </a:rPr>
              <a:t>©</a:t>
            </a:r>
            <a:r>
              <a:rPr lang="en-US" sz="900" baseline="0" dirty="0" smtClean="0">
                <a:solidFill>
                  <a:srgbClr val="FFCC33"/>
                </a:solidFill>
              </a:rPr>
              <a:t> </a:t>
            </a:r>
            <a:r>
              <a:rPr lang="en-US" sz="900" dirty="0" smtClean="0">
                <a:solidFill>
                  <a:srgbClr val="FFCC33"/>
                </a:solidFill>
              </a:rPr>
              <a:t>2012 Regents of the University of Minnesota.  All rights reserved.</a:t>
            </a:r>
            <a:endParaRPr lang="en-US" sz="900" dirty="0">
              <a:solidFill>
                <a:srgbClr val="FFCC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4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14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14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The </a:t>
            </a:r>
            <a:r>
              <a:rPr lang="en-US" sz="4000" b="1" dirty="0"/>
              <a:t>history and current status of N sensing research at the University of Minnesota.</a:t>
            </a:r>
            <a:r>
              <a:rPr lang="en-US" sz="3600" b="1" dirty="0"/>
              <a:t>		</a:t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chemeClr val="bg1"/>
                </a:solidFill>
              </a:rPr>
              <a:t>John </a:t>
            </a:r>
            <a:r>
              <a:rPr lang="en-US" sz="2800" b="1" dirty="0">
                <a:solidFill>
                  <a:schemeClr val="bg1"/>
                </a:solidFill>
              </a:rPr>
              <a:t>Lamb, </a:t>
            </a:r>
            <a:r>
              <a:rPr lang="en-US" sz="2800" b="1" dirty="0" smtClean="0">
                <a:solidFill>
                  <a:schemeClr val="bg1"/>
                </a:solidFill>
              </a:rPr>
              <a:t>Daniel </a:t>
            </a:r>
            <a:r>
              <a:rPr lang="en-US" sz="2800" b="1" dirty="0">
                <a:solidFill>
                  <a:schemeClr val="bg1"/>
                </a:solidFill>
              </a:rPr>
              <a:t>Kaiser and Jeff </a:t>
            </a:r>
            <a:r>
              <a:rPr lang="en-US" sz="2800" b="1" dirty="0" err="1" smtClean="0">
                <a:solidFill>
                  <a:schemeClr val="bg1"/>
                </a:solidFill>
              </a:rPr>
              <a:t>Vetsch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Sensing Tools Currently Being Used by our research group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2.bp.blogspot.com/_b_MC5rbeRUc/S-tf1_X9ivI/AAAAAAAABL4/yB6ZAxzuMWA/s1600/100_54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657600" cy="243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hollandscientific.com/wp-content/uploads/2011/05/ACS-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657600" cy="2274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AutoShape 6" descr="data:image/jpeg;base64,/9j/4AAQSkZJRgABAQAAAQABAAD/2wCEAAkGBhQSERUUEhQWFBUWGBYYGBgXGBgaFxwYHBccFxgYGhgYHCYfHRkjGhUYHy8gIycpLCwsFx4xNTAqNScrLCkBCQoKDgwOGg8PGiokHyQsLCwsLCwsLCwsLCwsLCwsLCksLCwsKSwsLCwsLCwsLCwsLCwsLCkpLCksLCwsLCwsLP/AABEIAMIBBAMBIgACEQEDEQH/xAAcAAACAgMBAQAAAAAAAAAAAAAFBgMEAAIHAQj/xABDEAABAgQEAwUGBAUDAwMFAAABAhEAAwQhBRIxQQZRYRMicYGRMqGxwdHwI0JSYgcUcrLhgpKiFTPxFnPSNENTs8L/xAAaAQADAQEBAQAAAAAAAAAAAAACAwQBAAUG/8QALBEAAgICAgAFAwMFAQAAAAAAAAECEQMhEjEEEyJBUTIzYXGBkQVCUqHwJP/aAAwDAQACEQMRAD8AFzHBNzqY2Qs8zAk4iXO9z8YuU1WFlhqNfnHjyhJCKHXC5+dAfWDdKkNrCpw5NdxDClTR4XioPk0mDjfF7LswqG5aPAkEEm7bc+kZIXm1PnyiJNUkOQbcjECUl12Vqu30c0xhUxVRMXNcKUosOSdB4BgIroWeZ9YaeIOznKcM4gKnCy9jH02LLygrVfgXJK9EUtSgkqBU+rh7AXKujc+sVZmIqZSUhRKwzkl9XJ9PjDSjD88rIkMCBmUdSXdv6QW/29YhqqNCQAnbU84rxY+W2Lk6WxepMLOqyX5An4wxYZjE6QMstYSnllSfs+JgfWVsuSHWfADUwOosbXMmDKyACCBub7mKJpVYtKUtj1R8Tz5sxMtcySgKOV5qU5XOgy84i47pZtGJaiZUwTHDpl9myhdmlkOGO52Mc6x6apU1WZ7km/W7xf8A/VM+fTCmnKzpR3paj7YYNlzbhideQgK9NjEtDp/D/iIrnmXOPdUGABUAOoD829YKcTYaqXmEpwp9iq/k8c3wBahOSpI9kgqO2Xf3aQ8YtxBMqCPygAC2pbdR+UA0+gJSSWwTT0WRzUBClbIT8VKGngPNtIM02FTp6QSoS0CyUgEBv2oG3pGYR2KWK0usHVVx5DTzMP1BRhYzDQ++BWLk/VtmR9fQp0vBQOsxZ8GH1g3S8H08sZlh21K1Ej3lvdF/EsZl04ISkzFgeykOR1URoIQMX4hmz1HtCw2RokeW56mDcYxDfGH5Y0zMYQl00kpPLtGCUeTXVEcujKlZ5yjMV1PdHgnQQppxZYAAsANPv4RsrHJp/NAU2A52PYqgkM7n3QB4jlGYjMLtAaVjKtDpyGp8+UDOJuJZiWl6JIdQSWLfpB59Yx/BtuSBddiqUuEkqPQ2HifpANdesqKgogncEiK9XVBSiQkJS9kjYeO8W8OwtU0KU+VIBudzyEMpRVyCSSL+dU1CJUlC1qYOEgkv4DUnnA6rSqWopW4UCQU7gjUGGWRx8qhpxTyEJzOSpe5J5n6QMwfiGnJaqk5syiVTUMZl7tlVZn5GMcXGNpWFCKJqEqmSLghSXbW6f8fCLOE4gqUoOTlPXTrA6vx5JKexJSxfkQ2nujygxoLLTUO/50sPVOnoRGqNLYMk5Ozp2GVykgFBzJZ2e3l0iCvpaaoV+IkImbEEpV5KFtebwrYVXmWXkrChug/Q3HiIYHRVo0KFj1HXqPu0A010wba0NlBMnBDZkkCwOW5DDVixPUNGQp4LJqJSVIKl2WWYlmypjIoi5UNT0cpnyyhaknUFQPi7GLBT2cn90w/8R9T8Iuqpv5ipmZdFLUX6PrFOumBcwt7Ke6nwFv8APnAcrdAnQeA5ko0azleaFZSo/uFmP9IPrBgogPwxRGVRy+cwqmHzYJ/4gepgz2mROff2UeIDFXl8Wj5zxT8zM69tBS1pkE6aJZIfSyvpFWqRLmJLKbwihi0zLJU5uSPHr8IV11RGhPrD8Hh79aYGPI/2Ci6JAV7UTBaECzk7QLoUE95WnWK83Fe0dKWCQdfzMAzPyLk+nKPRTfSQTYX/AOrFQ5D7tFSsqilBWrayR1On1izjUjsgFypS+yyoCZhSrISR7RUzO5IbpCrNq1KSyjuSX1JP20WXqkLUW3bCGCcLVGILWUAkJBKlkFnaybbnltAeQlUqYUqBSoOkjcEbeojqP8FsRSkz5SlNmKFJBOpAIU3VssA+O8DzYrMRKSVKWUKCU3JUpIUq3qfWOcqW2UuOqFiWrtjkX1Y7gt8Inw3AVlbDYg5mcMNvE8oYKHhGbSVclVTJJlkKW1i7JPcOwLkeV9oPIpwSSEpS5JZIZPkOQgopyJZz4aKiaQXZKUjXKkMPvrHqkAf4iabNbT15+H1j2VK3UW9/kBuY5r4JuzyVRuff99ItzMVUlOVCiwHtOW8Ejl1jUzpQH4mdtkJbyKlHXyEDK5JPeRdPwhUnQS10X5XEuSWUEOeY1fqecBamtMxTn3fXWIuzJgnhuFIWCVzUoCblyE25uowpsNb0DwuIa2tTLTmV5AakxBxPjEqTanV2h0zN3Aej3V8PGFI1BUMyyVKUd+nyh0YNqxkYP3HHhmuVOmLJskJGVPidSdzaKPFtYkTykpBIA1fryi5wClxNP9HzgHxgSaqYW0a/gAPi8T41/wCiQ9JVQMWsP7IHr9YJSK8lGV2QgeyNzzPO8DT/ANtJI/8AHONHIS4uIslFSRjSZfQtK15Vb7xDW4aqUX1GxgrwxQUc2XNNXUGSsH8PKlSjpqWBs+0UZdeU91feRp/kQupRfp/gYqqmUkh7ixEXqSsdIlhIBBfe/jENVRZWWguk7xPhtK6s5LAsDuQCdW300jZOMo2ZTTD1Zw+JmHqny7zZcwZkpNwggAWH7i484vYLw/iKMoWiYVKbK/5X/VMGnV9IOcC4CpE9cwzGzSwlEs2UbvmUk8iC3mfE3xhx3LoZSpcj8WpbQXCP3L8P0682Edjpx2dODumZLmrklUtU5MxSTcsLHKO6eo+YjIQuDKhS5MxSiVKVNUSTqSUpJJ8zGQdMFJFPhugWe2YEEhSXa4Yurz28TFHBsCmVM1MmXbXOrZIdiT8huYbcDqnRMQotoczObbHmP8eEG8CnSUSj2IZSic53c6/TwtHlZvFeWm0tm4+Ldt6LaqQOhCLIlpCR4Aan0JiCqUFF9AAw6Ac42qqjKhvzL9yQfmfhHL+IuKlzlFKSRLBIA2LH2iNz46e+PO8N4fJnev3ZkmpSaDnEGKomHJL7wRqoeySbMOYDC+l4C/yqgRmBvoALwLoJUx892IIc6HmL6iG6jklSJK1lyTML72IDHmLe8849l4vJhp6NioJ0V51EooyBwT/bv66QNm0qZaylN2DnqWf/ABDImtSmYEKYZwWPUN9YBqpVGZMJDDMWJtvtC8Tk9CZfV+CGn4jqJ+STMmrVKAICCRlHdIGg2FhA2YrO8tGVLEqJUQHvYOem0FqHCgmYF5gwJLAHcHctziPC8CCahKppCpaTmIGpIulJHJ2eLuO7DjKLfYy06VYbToXMkJJVldSVOHI7tyNQLsOcCE16/wDqEuakkLzS1B3Px2b3RtxXj0ypKUKUcqSCE7Bt2gzhOEgK7VQZRAA/aG+Jb7vCYY7l+pRnyKME/wCBgxHEFVC8y7ABgBoBv5nc+AgfUTth6fXkOkSTZ35U7a8h1MQ+zZN1nnonqeZ6esX9KjyW3J2zxMvLr3lEWT05nkn3naN893Nz6ADkBsIrzajI6Rcn2lbk+MV0z/v72gaMZLPTmj2mmmVcG37mynyMXaTDTMQSVZS3ds9+bHYcjClxJTzqcErchsomXIOZV/AtsY87JnxvJ5cXbK8GDluTpBLF+IpWX8OS8zdQOWXzfL7R93jCbU4pMmnvqcPZIskeAHx1iWbXMlQ1cG/ugegtFWOKq6GcKZJiJBUB08ucD1rvDLhuFoWFzJo7rZQHYktf0gFMoCZhSi97fLzgsc118BKScmhz4AWBJmE6FQHuHzMCcenSppzBQCu1UhYPLNr4BoOcAy2pVKI0Wo+gH0jn0ydmV4kn1vE2KHLNN/AUl0MVbKlqWoIVnQ2VxZ23AOg+kBqMsopOh+ME0ZciCAx7JleIe/mGiXhfBZdVMXLmTBKPZqWg81JD5b8w58jFEX2D+AX2fZrBUCUEh218o2nVUtiBd+e3WLJp1pQlSmUhbgA621+MC5sq9vQwaSk7MRfoK/J3VXQdfrF1SOzCZksuM6VAagts3ix8oC0snMWdrRdr6ky0oCTYAj6/fWAlBc9DoSoN1+NLUP5lM0S5iAnIEnmoW6lidXgSubMQAtiO0Ft8wOt97iBtdVZ0oAAAGw5wSpkBdIoZimYFJKORBcLvsWY9WjOHFK/kPJLk9jjwjJ/AOYZSVks+2VMZFbhChSJKu+T3733yItHsNSjQrRWop4M1ISfaJHI3sxEEuE5xM5SCWDEny1Po5hfwktUofZfzjE1RRmILFeZP+k+19POPMy4lKLj8iEtDziE8LeYCMu1/ygW06CEHh+VKXUp7S0sliwclzZI6k2g3w5OzBaVqyyspDliEqOhY6jmncRSVTy5c9EyQ/dKVZb5M4LuknvFDgEAsY7wsODaChUU23thbiTGJa5wEiWkpQnKkM6QByTp5l4hNYBIkge2gzSRt3lOkONbDaBYTlszdIkUu0VP16Ac/gim1SyXf0j1BJ+v1Jj3KNTptzPh9dI8VM8hy+fU9YbFVpCnvslCgP3H3fWJkVWwDxURcsN9oP0GGBDFQdXLl4/frBfoC3XZJRYYkgLmAZge6G06vz6ecEZkxhqw3P3vEJmBN1XOnrskdffFKbPKzbb0HgefXyHMsqhTdky6oqOVFuZ5dT+73J6n2bnD1MmdNKHORAdRBYqJLAPq2pJ1t1igshKcqbDc7n6DpA6RjK6acJibp0UBy+ZglSdsKFOW+hyx/hRIlldOC6blDk5huz3zdN4WsOlhVytKbWffwENtNjfapeWrXRiNIpTsKlElSk3JJJBIubmwLa3tHZIqaai6ZevDJtNmkuenKAnba/qDHqjmBSRmSQQQQ4I5EHUR6cPDfh93oXaNaaZMCmUkjrqD4GPJX9Kx3bbKPIXszm+N4YqU5XLMoF8oa2uxvpC3WTtAI7niFCidLKFgKSR5jqOojk+LcNdjNKVgkapOgI5j6bR6UIrHoXJcVYUwSlmT6Ya939KSQxu56wz0P8MZ6kBQKJbkHvkva7sBBD+EE1PZVEogFuzUB0IUn4j3w1U6JqiUrNw4B6c4Q8a7+Sel2hNnYQKFIkKWFlSZi+4CAEuXcnU35bQo1nAclKu7UKSbWmS3APLMgv/xh24rlnMu4KkSJrsdHHx09YA4pMHbLA0Ci3g9vc0AvR9OrKMk0saa7KC+FeylKmKmInIQnvJkqOc2YOFAFKXZyxYbQpSEXS9r3hwC2P2/rBLDcPkBR7NHazFElkyzNKXL5UgDKlnbn1jJZPLXTd/BOp2KVXJIkSlv3VleX/SrKYozMOmFJUEKYXfKfDlHUFU1RLAV2a5baZ5kuX6JzE+6I1cfVsnWUZyR1Sr+3vR2PJL/Fr/v2OTp7OT06iFj3iN8TJIHL5x0iZ/FaTOLVNFLVzdIUffcekag4NVhuzVJUf/xLIbwQu3oDDnkqVtUNTSOYUcklXQQUmKKE9eXWHqT/AAx9pVJUS541CF/hzA12Oo5XtADHcNny3TPpZqVbEjMl+i02Pg8dOblJa0bL8Fjg5R7Ff/uF/HIiPYI8D8OTTTqUopl5piiBMORRGVIdiHZwb9I8hvnY1q0dxYH7ZBnqmCw7xsNN3uwAf3QKq9AoHu+yLeb+dzEbkAlSnIexcnKGYXGl7RGvGmCRlBAu5uXZtDb1BhKxO9DZY4pBPDqrQK0Gg2HVtz1gl2m4I8Tb0EBZSn71r3tYf+ImM0qsPX72jtJEVbLlQsA2v9/WIJk7Lrc8th4/T1aIlVISGRruv5JH/wDXo0VCYDlWkbxJ11JJcl4kpgpaglIcnb72iClplTFBKbk+gG5PSGyipUSEsi6jqo6n6JHKCimwJtI2oqFMn90w77Dw+3MXO1YOf8+Hj8Irgtc+Z3f6/CIVKKj7rcuQ+u8UJV0TPfZutZWfth0HzO/hrJZI+/t41zBIYa/ekV1rgujOzJ054B4zVMlgxLseVmJS/O4ts8aYhjuZ0SC50Kx8Ef8Ay9OcEuDqRU+kXIWkJlGcFrmKD5WAScob2iQBbVm5kA226RfgxJO5BLgxa6hM1SULyoIZXMkXSnmoatuCN2dlXSTSl0qCwbgwckSZNNICUsiUgW31vtdSjrzLxVqpSgkrkKGRfeLBzzJlhwHVpcgAl+Yil409sesrTpC7Ixkom9lNYK1F9vrY+kHJNS+hgBx3gQMmXMQkoOZz+rMUuFE7qGVnivw9iOdIznvCyh1+m/nCn6XRRFqat9jYRn6L/u/z1gHi+FpnJyrG7uLEHxbeDCByJjeolBQez6ERko2bp6Yt/wAPqWfJq1KMgIkFC0qVnCiGZSSdCxKW03g1xNxQpPdQWUHvG0iqVKC0p0UC48Qz+MJ+K08wF1XfeJ8jklSIssJR66PJVY6KgkuTKVc9VAfOBlVOzHNzCD/xD++M7RpU7qgf/sRFBE9wPD5wpRur/IqX0Iuypj6waoMcQEEJ7RILOAoMW0cQvZu6T0PwjWkTbeGvTSFx6H/DMGVUozoULuwWRmLa6E++JJnCM9iyQfBSX9HgvwPRlFIg5VOrMfyi2YtqNLQzplk+0G6uCfcINJtDViTWzkWL4AdJ0rwKkkHyVr6GFav4TOspX+lfyUPmPOOycVzFpRY23Fj8YTSUq1S3h9P8wKbQDbg6Rz+lxippFgOoFNwFPbqku48UmHuj/ieqfLEuZUqpJjWmiWiYg/1gpzA/uHpEFZh6FJZQCk9bj6g+kAarh0ANLcgEkJN1dQDv4RzUe+g45BqwThOrKVrWpNTnmFQnImpWlYypD5lEHYhiLNHsWeB8SpU0oSpKgtK1hdjdTuCG/aUjyjIZGTroopHMFzu/cNlZNrOxvmvc/KKdZOcvqFEljye3h5RPiP4alo3zFvUt7jA4ruOm0FFXsZJ+wakr7ouyQNTr/kx4qpewsPj4/SKUolgD97xIlcKcNk7VF2UYnlUyllkhz9bRrhlIZi0pFn3OjbmOkU2DplSEhCR2q1fhp9pZABCpijol7nkA3WJnblSOUdcn0LtHQJkpyi6tVq5nkOg2567xZTbXX7Yff0j2bJKSyteR+Jg7h9ChaAUjQt+5a925D4Dqe7RFURfUylRcOzp2gYaDx5fU+UVMQo1SFFCh3tHGnUA9N46JTzsqRLlsToSmwtYpSdkjdXpfQZxPIkIklc9WUbMBnWRolAOiR/kw32GeTa12IC5oAJUWA9pXIdOvTeF/F8Z7UFCBkl7/AKlf1Hl+0WjXEsS7VWQJYAukPpYu+yiRv0s2kXOEsNEyb2ig6ZbG+hWfYB6Bir/S28T5MvGPJ9D4YljVy7LOB/w/mzSgFaZJUQQGKlNr3g4CbbO/SOmT6STQSEyWz5tmDrVuTYgB/Ta8KuI4wJABJJWS4AN9bqf7vDnQVUvEabKSM4Fj42fwOhGx8BB/07Isnqyf8jHOU4viKtRihWsdo35srEZBfQB3B5k72eLFLW1EmQvs5RmlTpQA3tm2f+i+ZQ0B8SYt0XDyUTQiaFKLhRS5IH71K6nbzsdSeOYzJpkDOe8fZlo9tQGwGyeth8I97LmxpcYq0R4cM3LnJ0c+wvh6tQqcqozBBQoqzLC86kspJDE3DG9rOIrTZKkK7SUe9uNlDkfrDDh/HpM/LUBCZS7d0f8AbP5cyt+ujagc8x/BOwXmSPw1adDy8OXpyfz80/NfKj0sMfLXE1wfHQsXJB0IOx5GDiKgGEesoSe/KLLHoofpPyO0T4Zj5ZlODoxGhifk0WRjyHJaM2kQ/wAoeUVaXEQRYxbRWdY3TMaaK83B0KBCkJIOtvP4j3RX/wDTUgf/AGkwVFRHomR3FC3FfADPCkkv3SH5Ex4nhSXsVD0Pxg+FR6ViO8tC3jj8BenxtCEpQmWUpSAAA1gLCLIx+WRcqHlAK0YwguB3EziGYmcnKhz1NvlC6nAFfqaGQIj3shA+UA8UW9galwVLHOpT7FLBvXXwi1KwSnCgShavFTD0A+cEBKjMkd5SCWOK9gpRIpgnuyUhzfuJclhcncs14yIKEd0+PyEeQxI7RxCswoTJi1m3tEDwBOpOzD/dC3Mpyz8oc52Jy5S1pWjtFMzFsty6nd922/LAIozqUQgIvol295iDDkkrvo7JL1Mr4fSKWnujzgpS4YlJ74z9LgPztF2VhZk5Q7KUkkjW78vP3QWwXDhm7WaxQk2SdFqGxH6Rv6c4XLI5uo9C+a7Qc4b4ZlSpRnrzKJSMiCliVKLISB+Z2fqBB/hOlHaTVTbrDBtdb5R0cOdi3IXkwHiNMyYe1Pe/Ly5d3ZIbU6noLQZl4c08ztlJAYfL5n4C0U4saWwXLm04izxdhBUTNSLuAf3HZKR05+fSFuTVqlAhJYmxbYbgHnzI+OnUJ9AZhucoYi2rbhPJ91anQMLxzDiWbKlTlIkKC9P6QT10V5W+EFkqO2Knjd3EapXEUmnp0q9qYoBkBgS1g7ezLGgH+Y5vxXj8ycormKcmwGwHJI2EWKpkJK5qwgktcEknfTlCxi00KWkhThjppE6k8jV9F8cflx/JXyZja5MPFCtNFTJlqYzmzLSP1qGijswAHkecKmCKAmBWuQFQf9Tsn0UQf9MWp0y5JuT6nmYXnXOovomn8HtVPK1FSi5MX+G+LP5SekP3SbnZJ68wfzeuoiGl4Zq6gD+XkrXm/O2VIH9amS/nDFhP8FJ570+bLl/tSCs+fsj0Jh2GDj6kcojzj/EKv5IzqdIUsFIUTfsxd1EDVrdO89xHMF0sye8wkKUonvLV31kC4SOQ+nQQ/YXgc6gBBWJ8oBjZjk0KSkuCA9r6ODaAeO0JpSFSSDSzCVIUU5jLJBzJB1Fnbdg20XJqSsNMVZDFIAzOElJQ3dJP5n0F7l76+blwfjaZyP5OeoKUEtLUfzJAul9yNug6CFurwFaJZX3WCQpSM3fCTuoNoWL/AOrVmi3hmCTKmYDJK0pC0qzqDCWRdkke0rRgLbkiMWmG6ou4hhypEzIrQ+yeY+o/zvEU/AldmZ4SyLOSWzXZ0jdt+nhD3i0qWpIzhKyCCAQC568oU+OzP7JJSsAE5VJ3bYJ5Jtfy2tGTioptnRytUDadTH6QRTMGxhPkzJo1Wn1v7ot4biS1rUkN3eut25dIiWaJS80ffQ1iebWiZFRC/NxFUts/dfezWZ9PERPJxhJGsOhki9pmpqW0HUz4kSt4Eyq5Ji3LqRDlJAuIRCo3zxRFREqaiGWhbRcBjfNFHto3EyCtA0XkKjZ4opmxIJscZQVoh3T4/IRkRUC+6fH5CMjjGfPs6aStSlakk++D2FTUoTmYEqdt2P6iIAT5meYtWjqUfByTF7CwZigEXJ08N35CPPzRtCkr2yxw9LmTqpftLsSpXJI36cvOGol7CwGn384gw2SKdBTLsVXWr9TbX0QNvEndhNKnDU2A1UfkOfv8IK4R9T0SzubqJNJkmzfP1YXP3pDHRcXGnS07vACwJ75+TfbwpTMeIBTK7o/Ufa9NB96QE/mnS5JUSHJLkk5Q9z1gHn/xG48NbsJ8RfxCqK6XOSPwpKQO4k3IKgO+rfwDDxgfg1X2xlhbAS5baXKUXc+A+EAsNnTGXKlue1SEqDagEK8mbWGIYVlknIWOVSDlvmKk5VDqkgs0dkim/UVxdU2L2OTkqByOQ5OrhidRyLgesV03SixL2G7nRh1jKbCVsc/cFrH2vTbzbwhu4LoVGZkkgJID5zdQG7H/AA3SGtpaWwZ5UaYDwXOy5prSAW9v2+jI1BL/AJimOicP8FyJJChK7Vf6pt26hLZR6H+qC2DcNBLKVc/qNz67eTCGCXJCdIKOO3bFK3s8kAtf3BoEcTcVS6RN+9MUO6n5npFnGcdRTpu6ln2UJuT1PIdTHNMWrO1mKmrAKjvZg2gzFkBuQzQyUqVIyc60itV41VVSyxmKJ0ShwG/pTdvEwy4dJmok9nWy/wAGZ3TcFjsqz5T9H5wK4Sx2XTzz2hSEKDE3IDXBc29BDTiXG9GtJR2iVhVmDt6nSEwlwfJsGDXbZSTgEwpKJ81BkpAGZIaYtA0C1aJ6tc87vBBCwEZJIEpABCSQwPRPK/nvClW8SClKRlVNT+UKVYeQtEsn+IoWG7JQ8HLQT8TH+0LlZUxTiZMmYlIPamWkhah3UqmZtn2As93hYxTGlz1ZlnwGwHIRtiKiqYopAZRfQel4pfyi9cregHrpE88sp6Z3qfsFKeRJmUylMpM1NhlUbnqC/wAoGUE4onA6Pr8/eDFafMyP3gHF9/hHouhK+fRt/wDEKcf4BadbDnEU/MiX1Sv+5EAVTSNHcn3aQTrZuaTLPIrH9pjWbStJsO8w6HV2fwtAQahFIKC0qIaatm7AmLKeJspAUb9L++IMKmuEKNnP1EVqvC8yrOC523EOUqlTHRytdjFK4hFnVc3DmCUnGhvHN58pkuTfTy1gxhuETEy+2mlcuWGKUuy5nIJBdk/uI00BhrnxVtjVm+R6l4mDvFhNY+8IBxOaVFQSlIOiQCwHiS/qYvTcUUhAXqGS99yHt0jVm9g/Mi6sdRVPG4qoQ5HFT/lNyBtFiZxUEDQ3+EM8zdBNxR0nC6juH+r5CMhS4Z4k7SUosfbI2/Sk/OMhqYhuNnOkyO8kKCgla8pUEk2e7czfSG2iwxFOClBdybnVnsPD4nyi7ieKSphlJlD8KSMqA2szRShza4B5lR5QAr+IyktKYjdevRk8v6vRtTKpWSyTl6V+4Tq8STKsRmV+n/5Hbw+GsD04yqcTmAGVhbTfbaAqZ3e11+3iOmqFJmkA2Krj3et4CUHJOxkYqNxDxVA2RNUVFIDlLmLUyc1oprVlmZ3uwsN7aHpoW+EJguzotLTCdNTpkoJUQ6vaI/tH38o8mYqshkdxPQ35XPntAxU4qLq++g6RJKL2hnH5FzyN6QycN8K/zIKlLyjZg5J3N7AdTHS+GuGpNKHSHUbE6n1+QhI4ArUIEwzlhCE3DnnyH5jBbE+NVKJRIeWndZ/7hHR/ZHj6Q+FICNLbHavx2VJtMWAdkJuv0Gg6n1gTW8ZDKexTmtdSiyB1KtVf6bfujmlfxIiUSlCe0makqvfmX1Pi/lCjjOPTpqmmTFFP6QWT/tGvnDFNt0OSk1fSHXGuPpbkkmedtEyuuVO/iXfnC7UcViYc6kEbXI91tIXCCoJG5jWeWLbCO4ncEdCw/BV1cieuSBnkgEIUSVLBBNgG2HyhZl1RN8qRzBG/mXhqNXIp6/MoZkLlDIxIGZSAzsRbX1hMUns1zEmwfx16xHGXON+5SscUvYY+FahU+sp5U1KFSitSWa9kE83ZwIi4upR25S5QhhZNwGtYeUacEzcuI01gQZg94IeCPG1Ke0WeQV7pioGT4yVaOSroCYdNky1utJWjQAgP4kaPFStp0oWpMpTgpChbS+4FgWMRsqwIYAe/kRE1Fh8zs5kxIJQkALVol1WSOqnOmsGoU3KzJ5tcUUsRqc6yq+guS5sG1glRB5KOub4k/EQGMrnbxg7hyR2aW2zfI/ODzNKKSE1eydEh5MvW8yYf9ICX+cX5x/DfpGlLPSopb2UDL5kus+pA8o0nLZCwdnHkREUvb9Tsa9Fg+mqXSj9oA9C/zgtiEggdojfXoWtbd4BUB7pHWGzDVAykk/lWl/8ASc3yg83ofITOW7K+F4BLkIE6pAVM1CDcJOzjdfTQeOkneqJmZd30HL75xrVzjNW+w0h54W4SGULmjUOE9NifHly8oQlObvuT/wBHRuTBmB8BpnELmBpWwFivr0T8YQ+LSk1K5coNLSohI1sDlDdLR2/H8RFNTTZtvw5alDk4DJH+7KI+bl1yiSXZ/X1i7HgcUinlTsvSqcJ18/vnFKsmlSn2gjR4+pCSlYQsEEXA99mfrEtDUUy5gE2WtCTqqWQSOuQhj5NBx5RbckBOT6oMcFy/wF/+4f7ERkPPDnBcnsc0mo7RC1ZgcvQBtdbR5FCnoE5jWOjLJQGKg2YlmD38Cbk9C25jWkpRIVnnBM+UcyVZTq/dfxcuDEaqCbMTMmolqNyCqwDuygMxDnmzmJaHBFiUtJI72UsCHcO1zbUuYnXpQ1Qdg3K5LaB25xZwDCDU1cqWbBS3UeSRcn0Ebqw/sgc60udkuSPdEE6tTLDSSsZkssqYE8wAnRJ3Dl/dGpt6ic6Utk9fPAUQkgsSHGjPYiKiTFYTCYIUWGTF3CS3hr/iN4KCJ5bNEJeL0mVli3J4fnfpA8Yln4RPHsoHkz+8EwO/ZC6v3IUzGuLdfpy8Yq1eOpAKZdzz2fx/Mfd4xSxGhnOc+YdFO30iiaZQ29INJDsWNXsuUiO6VK6kmBc2bmUVQRUkmWUh9PfFKVQLOzeYgoUrbHTmno0UvKl9zYeG/wB9YjmBwCYIV1M2UGwTZyLPrFEJsRDIytWZFWHaJctRAmkMEKZ3LEDus0ZVFCx3GbIgFg1wLwJlS99NoaeGuHEz5MxQnJE0FhLL3turQPt1BeJJQ47sc5qkiHhgNV0swIyoTNlpd9TnANvOOm10pqxByhR7QsDprqeg1jmHCcspqvxEkCUoKUDsoKADj9T6DmI6gqoC1Gaxcnuv47c0jnuYg8bPhJP4AlJdC7xRgKayrAlDK/8A3Zy+6hSuaQW0Aa2vvhspeEJPYyqdSxMlS+8RYFS9vZ0Ac8zpe0KOK8QBMxUmTlVPv3l+yFfpHNXjbxhBl1M3tQqaTnKiCVav4w/BKeWLlJUvYTGPyfQ8yipJYzLRIR1UlA96oVP4kYchVOipklJTLcKKGIKDoQRaygB/qhHxxChSS5Zue0WpTF2Z0384ByUqSnsgpWVSgVJc5Sdzl00BHnFHKLjVGt6svUKckoE80P4lQ+sEsNnITUhU1ImSx7SSAQbEXB6l/KBtSWlK8vi/yizTznBs+Zi+4AcsPEkekIl2pM2L9FAeXUJSBmOV73cPzIfZ3vBjh+s7dKpctyXTZr7izQpYzXqVNvYJAAHKwfXrtBX+HNeZeIyGLBasivBVifJ3iueFShYDxq2kda4X4PIUJk9LJT7KLOpWz9Om/hq8ol26nWNEgDwT8fv4xtPnhHiYLDiUUEkooS/4uzcuH9mCxmzEJPgl1n3oEcGmyiFMfdHWf4yYlmMmVySqYR/Ucqf7FescpmFiYZF23RjZuSkAAC97nW8EMGkKVNTkSVF9B7ze3mYFITeDGDrQiYlcz2Rci+12Yavo0Ly6i0g4W3fwPOC4iqT2svMohM0sxGhQgs7XuTGRRwuuM7tFm7rHRh2aGHlGRuPGuK0E8sm7ZQqeLlKJOU7s6ywD6AABh0FoFVeMrXqW8H+Jc++NZeHTFk5UlnNzYRck8PDWYp/2j5mFJWTub92A1ziqyASTy1izS8NTV3UyB119IZZFMlHspA+MSxRGNIS8tdFXDcDkyrkdormdPSCgnna3hFdIiaWmCUVYqU2zfMesTSFx5ZoxJEOixTLMyWFBiHHWF/FOHrFUv/b9IYpanjFJjMuOMkHCbRz1QaxjQKG4hvxXhxUwhaCE/qcD1herqHs1MSlQ5j/Eea/S6LVFtWRySDZwfvrENRhIU+Xun3GKsuoGZiG6iC2D0K6mYJUousg5UktmYOwOjsN7QduJnGUXoB1FOqWA4a/l6waoE9nIRNTqpcxJ/p7tvWMqUTZKyiakpUnVKwx9/wD4gxw7jtPLUoT6YTkqDMSLcyEkMT5gwM25UhvmXphXCKyRULAmKBmApT2iSO+wYJUpQDqDllN0glU1wlDMRl7wQlOhuWAvvf3PAkycOTLmfyq1y1qOYCY7pUNs1wUahnjTFZNTUIlTB2ZEtScxQXIdYdahuAAzxD4jCpzS9gUk5C5iGCNW9gFNmmhl5nYPmcnm0QcZIQmd2ck5koDFQu6tSSecXMbRM/6guYhlJSqyiRlNms2sD5WEd/OtRUXJYWDu/wB2j0oqkgpzSnbZMa2aqWCoFi4fmT3iPgT4jnFaiWVEk8y3hYD4K9Ytz0zJighOp9kbAkAE/wDEE+EaJlpCiEOUgsCdSBZ/M5j5wl0rF3eyevH4J6qT8/pE9J3UDoBGtX/2wP1KSPcflGs9TJPhC8nsjUKuKo/FJ539YIcP0pQpM3Qg2+sDp5dbl9d4YqcWHhFmSTUFEKbpHfaSsExEpQ0KAs9SQ/xJ9IqzqgrmktZIsPf9PWA/8P6/tqUI/PLsf6XLelxE3F+OCkp1Fx2q3Sgbu3teCdfFhGKVwBezlfHNaZ9TOWDmY5A3JPdcdHBPnCalBJg8Iim0RUXRrv8AWMxz49mKVlGXJiUose8mw0e5voNn8YvSESEtnC5qruHyoHpc+oiriIAJT2aU5R+V353JN7GC5cmMhF7GfheSUomBwpppuC4/7aNDHke8GUpEhRKgl1kgF3YoS3rr5xkPi6Rmi0uYST4xqRHp1PiY9Co6kiDZ4ExuBGAxIJcYcYhMbZY9BjFrAjuVHUbIUWbaJZcUjVARLTZlF9uZgHkjHbZqg5dF+Um9otZGuYHTsTy+yl+psIjl1xLlAdbglKjdhqE7EdR5wieeU9dR/wBlmPwbS5MMgOL6Qg4vRdlNUNrkeBh+kzgpIUN4V+JJHaTAE8i55QeWEIY/SDDk5UxIlKClgZVKG4GvlDbwdPNLWJqJiPw0hQCSrvhwzjYnoecQyKWXIS4tzUdTFCfOmTQZiUkSEKCVK6nSJ/Nlkfo0vllnBJ+oN8WcWCqmEzLgOEJAHdTyzAO8AE5T7KgehsfpE3FFHKkVGSXmyZUm+t0u4fZ4HyJKVB0lzuNx/iCUdcmzpxxvTLqnBblHiqgj7aL2B8P1NRLmGQlK+zupKlJCtNEpN39BbV49oMFm1I/Dkrfnok+ClWPhGNk7wvtMoJryIlGIvu330izinDC6dOaZMkpIDlOfv/7QCYHUdKqaUiX3iohIb9R0B5E9YIRx/BOHfNq17RlIj4RvVUapEzsl+2UhRAIISDoCf1Nt1jakEZxCRbnIcJ6F/wDiR84iqEd3zA6xPNUwA5xtKD35OPkYnyOmMiAV0uVwRFpBaJlTRnUFB0nQ7i0RrSBoXEMtvsXJ7oNcPY0umWJiXYK7wG6Vaj1T6tEvGWO/zNSSC6UpCUdU6kt1UT7oD0JuofqT8IiqZJIBALj3xsX/AGmWV5sv7+v1iWmU4IfvDTr0jalSM6SoFswzDo9/dB3E+CVpKjKIKQe6DZXg+ngd4bKqpmJ0J1RTlKnFgdH57g9X2i5TSwGmTVoXLSLpHtKOiUsb3+Ag1R8MVC1spASFe1nIZuZDvBPiDhUUlMqZSJMzXtFKvNlpa+QNZJLkq9oDdrwLmnodGTlpAzhisVMRNWrVU1RPmhBjIi4NSrsVuG/EP9iIyLopUFRdXqfOPEaxkZGEKLCIljIyBZhEYhUbmPIyAkFE1pg6rwWm7RkZET+4W+H7BtWdYqvZXQOOh5+MeRkM9z1V0Ncs/hJO5SCfFoB1sZGRniPtHnQ+6xa4hV3gNuUWZiiMMDHWaX/22jIyCx/bidL6ynxGp5iCb/hyv7IDUimmpb9Q+MZGQ6P0P9Dcn1n0BX0aBU0ywhIWZSnUEgK/KPa10MLH8UKtcunTkWpGZTHKohxyLajpGRkBHpil9xCFRF0XvDNhiQibRJQMqVSgtQTYFfbEZiBqrrrGRkRrtj8/SA2N/wD1i/FfxTGlILDwHwjIyKF7EfsWqj2R4j4x7QD8MeH1j2MifKOX0ggG/mfiY2l7x5GRZHomn9TLdJ7afA/AxcqE93zjIyJp/WY/Y8wlIUDmv43jqWKIGXQaGMjIfMJAKYfZ8ILYSb+kZGRLDtnLtC2mkQiZOShCUjtV2SkAegjIyMi6H0o9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06371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054" y="4114800"/>
            <a:ext cx="3657600" cy="232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2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Sensing Wavelengths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SPAD Chlorophyll meter - Active</a:t>
            </a:r>
          </a:p>
          <a:p>
            <a:pPr marL="742950" lvl="2" indent="-342900"/>
            <a:r>
              <a:rPr lang="en-US" dirty="0"/>
              <a:t>Wavelengths: 650 (red), 940 (NIR)</a:t>
            </a:r>
          </a:p>
          <a:p>
            <a:r>
              <a:rPr lang="en-US" dirty="0" err="1" smtClean="0"/>
              <a:t>Greenseeker</a:t>
            </a:r>
            <a:r>
              <a:rPr lang="en-US" dirty="0" smtClean="0"/>
              <a:t> model 505 - Active</a:t>
            </a:r>
          </a:p>
          <a:p>
            <a:pPr lvl="1"/>
            <a:r>
              <a:rPr lang="en-US" sz="2400" dirty="0" smtClean="0"/>
              <a:t>Wavelengths: 656nm (red), 774 (NIR)</a:t>
            </a:r>
          </a:p>
          <a:p>
            <a:r>
              <a:rPr lang="en-US" dirty="0" smtClean="0"/>
              <a:t>Crop Circle 470 - Active</a:t>
            </a:r>
          </a:p>
          <a:p>
            <a:pPr marL="742950" lvl="2" indent="-342900"/>
            <a:r>
              <a:rPr lang="en-US" dirty="0" smtClean="0"/>
              <a:t>670 (red), 780 (NIR), 730 (Red Edge)</a:t>
            </a:r>
          </a:p>
          <a:p>
            <a:r>
              <a:rPr lang="en-US" dirty="0" err="1" smtClean="0"/>
              <a:t>Tetracam</a:t>
            </a:r>
            <a:r>
              <a:rPr lang="en-US" dirty="0" smtClean="0"/>
              <a:t> Mini-MCA - Passive</a:t>
            </a:r>
          </a:p>
          <a:p>
            <a:pPr marL="800100" lvl="3" indent="-342900"/>
            <a:r>
              <a:rPr lang="en-US" sz="2400" dirty="0"/>
              <a:t>Wavelengths</a:t>
            </a:r>
            <a:r>
              <a:rPr lang="en-US" dirty="0"/>
              <a:t>: </a:t>
            </a:r>
            <a:r>
              <a:rPr lang="en-US" dirty="0" smtClean="0"/>
              <a:t>490 (Blue), 550 (Green), 680 (Red), 720 (Red Edge), 800 &amp; 900 (NIR)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7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Historical question? 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 smtClean="0"/>
              <a:t>do we use these tools?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schedule application during the season. – all N put on in-season.</a:t>
            </a:r>
          </a:p>
          <a:p>
            <a:r>
              <a:rPr lang="en-US" dirty="0" smtClean="0"/>
              <a:t>Put a small amount on at planting and use the tool to determine the need in-season?</a:t>
            </a:r>
          </a:p>
          <a:p>
            <a:r>
              <a:rPr lang="en-US" dirty="0" smtClean="0"/>
              <a:t>Put half or more pre-plant and use the tool to determine if it needs to be topped 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SPAD meter as part of MSEA project in the 90’s</a:t>
            </a:r>
          </a:p>
          <a:p>
            <a:r>
              <a:rPr lang="en-US" dirty="0" smtClean="0"/>
              <a:t>Outcome – growers did adopt because of high labor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Randall and </a:t>
            </a:r>
            <a:r>
              <a:rPr lang="en-US" dirty="0" err="1" smtClean="0"/>
              <a:t>Vetsch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Greenseeker</a:t>
            </a:r>
            <a:r>
              <a:rPr lang="en-US" dirty="0" smtClean="0"/>
              <a:t> on </a:t>
            </a:r>
            <a:r>
              <a:rPr lang="en-US" dirty="0" err="1" smtClean="0"/>
              <a:t>dryland</a:t>
            </a:r>
            <a:r>
              <a:rPr lang="en-US" dirty="0" smtClean="0"/>
              <a:t> corn in Southeast and South Central Minnesota.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5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BC84FF2-F9C7-4E42-86E5-BDD75E0B380A}" type="datetime1">
              <a:rPr lang="en-US"/>
              <a:pPr/>
              <a:t>8/3/14</a:t>
            </a:fld>
            <a:endParaRPr lang="en-US"/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GreenSeeker NDVI as affected by N rate</a:t>
            </a:r>
          </a:p>
        </p:txBody>
      </p:sp>
      <p:graphicFrame>
        <p:nvGraphicFramePr>
          <p:cNvPr id="589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55323"/>
              </p:ext>
            </p:extLst>
          </p:nvPr>
        </p:nvGraphicFramePr>
        <p:xfrm>
          <a:off x="1066800" y="381000"/>
          <a:ext cx="711118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SPW 8.0 Graph" r:id="rId4" imgW="5411160" imgH="4234320" progId="SigmaPlotGraphicObject.7">
                  <p:embed/>
                </p:oleObj>
              </mc:Choice>
              <mc:Fallback>
                <p:oleObj name="SPW 8.0 Graph" r:id="rId4" imgW="5411160" imgH="4234320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"/>
                        <a:ext cx="711118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13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93" y="762000"/>
            <a:ext cx="9144000" cy="609600"/>
          </a:xfrm>
        </p:spPr>
        <p:txBody>
          <a:bodyPr/>
          <a:lstStyle/>
          <a:p>
            <a:r>
              <a:rPr lang="en-US" sz="4200" dirty="0">
                <a:solidFill>
                  <a:srgbClr val="99223C"/>
                </a:solidFill>
                <a:latin typeface="Arial" charset="0"/>
              </a:rPr>
              <a:t>General </a:t>
            </a:r>
            <a:r>
              <a:rPr lang="en-US" sz="4200" dirty="0" smtClean="0">
                <a:solidFill>
                  <a:srgbClr val="99223C"/>
                </a:solidFill>
                <a:latin typeface="Arial" charset="0"/>
              </a:rPr>
              <a:t>Findings As of Summer 2007</a:t>
            </a:r>
            <a:br>
              <a:rPr lang="en-US" sz="4200" dirty="0" smtClean="0">
                <a:solidFill>
                  <a:srgbClr val="99223C"/>
                </a:solidFill>
                <a:latin typeface="Arial" charset="0"/>
              </a:rPr>
            </a:br>
            <a:endParaRPr lang="en-US" sz="4200" dirty="0">
              <a:solidFill>
                <a:srgbClr val="99223C"/>
              </a:solidFill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Grain yield: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preplant</a:t>
            </a:r>
            <a:r>
              <a:rPr lang="en-US" sz="2800" dirty="0">
                <a:latin typeface="Arial" charset="0"/>
              </a:rPr>
              <a:t> N generally &gt; split N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for both CC &amp; C-</a:t>
            </a:r>
            <a:r>
              <a:rPr lang="en-US" sz="2400" dirty="0" err="1">
                <a:latin typeface="Arial" charset="0"/>
              </a:rPr>
              <a:t>Sb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especially when split has a low rate of </a:t>
            </a:r>
            <a:r>
              <a:rPr lang="en-US" sz="2400" dirty="0" err="1">
                <a:latin typeface="Arial" charset="0"/>
              </a:rPr>
              <a:t>preplant</a:t>
            </a:r>
            <a:r>
              <a:rPr lang="en-US" sz="2400" dirty="0">
                <a:latin typeface="Arial" charset="0"/>
              </a:rPr>
              <a:t> N or SD N is applied after V8</a:t>
            </a:r>
          </a:p>
          <a:p>
            <a:pPr marL="0" indent="0">
              <a:lnSpc>
                <a:spcPct val="90000"/>
              </a:lnSpc>
            </a:pPr>
            <a:r>
              <a:rPr lang="en-US" dirty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NUE:</a:t>
            </a:r>
            <a:r>
              <a:rPr lang="en-US" sz="2800" dirty="0">
                <a:latin typeface="Arial" charset="0"/>
              </a:rPr>
              <a:t> not consistently improved with split N</a:t>
            </a:r>
          </a:p>
          <a:p>
            <a:pPr marL="0" indent="0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NDVI:</a:t>
            </a:r>
            <a:r>
              <a:rPr lang="en-US" sz="2800" dirty="0">
                <a:latin typeface="Arial" charset="0"/>
              </a:rPr>
              <a:t> For CC, V6-V12 distinguished among N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    rates w/V7-V11 best.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For C-</a:t>
            </a:r>
            <a:r>
              <a:rPr lang="en-US" sz="2400" dirty="0" err="1">
                <a:latin typeface="Arial" charset="0"/>
              </a:rPr>
              <a:t>Sb</a:t>
            </a:r>
            <a:r>
              <a:rPr lang="en-US" sz="2400" dirty="0">
                <a:latin typeface="Arial" charset="0"/>
              </a:rPr>
              <a:t>, V7-V11 sometimes distinguished between 0-lb </a:t>
            </a:r>
            <a:r>
              <a:rPr lang="en-US" sz="2400" dirty="0" err="1">
                <a:latin typeface="Arial" charset="0"/>
              </a:rPr>
              <a:t>vs</a:t>
            </a:r>
            <a:r>
              <a:rPr lang="en-US" sz="2400" dirty="0">
                <a:latin typeface="Arial" charset="0"/>
              </a:rPr>
              <a:t> greater N rates.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delta NDVI is small, does not distinguish between 30 &amp; 150 </a:t>
            </a:r>
            <a:r>
              <a:rPr lang="en-US" sz="2400" dirty="0" err="1">
                <a:latin typeface="Arial" charset="0"/>
              </a:rPr>
              <a:t>lb</a:t>
            </a:r>
            <a:r>
              <a:rPr lang="en-US" sz="2400" dirty="0">
                <a:latin typeface="Arial" charset="0"/>
              </a:rPr>
              <a:t> N rates.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5867400"/>
            <a:ext cx="2986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99223C"/>
                </a:solidFill>
              </a:rPr>
              <a:t>Randall </a:t>
            </a:r>
            <a:r>
              <a:rPr lang="en-US" sz="1000" dirty="0" err="1">
                <a:solidFill>
                  <a:srgbClr val="99223C"/>
                </a:solidFill>
              </a:rPr>
              <a:t>et.al</a:t>
            </a:r>
            <a:r>
              <a:rPr lang="en-US" sz="1000" dirty="0">
                <a:solidFill>
                  <a:srgbClr val="99223C"/>
                </a:solidFill>
              </a:rPr>
              <a:t>. corn grown on heavy textured soils.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991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Minnesota soils have high organic matter.</a:t>
            </a:r>
          </a:p>
          <a:p>
            <a:pPr lvl="1"/>
            <a:r>
              <a:rPr lang="en-US" dirty="0" smtClean="0"/>
              <a:t>Soils provide 70 % of N to corn crop.</a:t>
            </a:r>
          </a:p>
          <a:p>
            <a:r>
              <a:rPr lang="en-US" dirty="0" smtClean="0"/>
              <a:t>N deficiencies in check do not show up early enough to detect and treat.</a:t>
            </a:r>
          </a:p>
          <a:p>
            <a:r>
              <a:rPr lang="en-US" dirty="0" smtClean="0"/>
              <a:t>Short growing season and corn grows through V stages quickly.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3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Stage 3</a:t>
            </a:r>
            <a:endParaRPr lang="en-US" dirty="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Irrigated sandy </a:t>
            </a:r>
            <a:r>
              <a:rPr lang="en-US" dirty="0" smtClean="0"/>
              <a:t>soils</a:t>
            </a:r>
          </a:p>
          <a:p>
            <a:pPr lvl="1" eaLnBrk="1" hangingPunct="1">
              <a:defRPr/>
            </a:pPr>
            <a:r>
              <a:rPr lang="en-US" dirty="0" smtClean="0"/>
              <a:t>Less organic matter and good yield potential.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Compared N BMPS  Split V2 and V4 with use of SPAD and NDVI methods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Applications based on sensors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73029"/>
              </p:ext>
            </p:extLst>
          </p:nvPr>
        </p:nvGraphicFramePr>
        <p:xfrm>
          <a:off x="228600" y="1447803"/>
          <a:ext cx="8763003" cy="396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67"/>
                <a:gridCol w="973667"/>
                <a:gridCol w="973667"/>
                <a:gridCol w="973667"/>
                <a:gridCol w="973667"/>
                <a:gridCol w="973667"/>
                <a:gridCol w="973667"/>
                <a:gridCol w="973667"/>
                <a:gridCol w="973667"/>
              </a:tblGrid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Site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V12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H08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SPAD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H08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NDVI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CF08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SPAD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CF08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NDVI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SW09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SPAD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SW09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NDVI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SE09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SPAD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120</a:t>
                      </a:r>
                      <a:endParaRPr lang="en-US" sz="2200" dirty="0"/>
                    </a:p>
                  </a:txBody>
                  <a:tcPr/>
                </a:tc>
              </a:tr>
              <a:tr h="4402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SE09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NDVI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120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928" y="5486400"/>
            <a:ext cx="2590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Lamb, 2010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Increase NUE!</a:t>
            </a:r>
            <a:endParaRPr lang="en-US" dirty="0" smtClean="0"/>
          </a:p>
          <a:p>
            <a:pPr lvl="2"/>
            <a:r>
              <a:rPr lang="en-US" dirty="0" smtClean="0"/>
              <a:t>Production?</a:t>
            </a:r>
          </a:p>
          <a:p>
            <a:pPr lvl="2"/>
            <a:r>
              <a:rPr lang="en-US" dirty="0" smtClean="0"/>
              <a:t>Environmental?</a:t>
            </a:r>
          </a:p>
          <a:p>
            <a:r>
              <a:rPr lang="en-US" dirty="0" smtClean="0"/>
              <a:t>Logic behind the in-season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2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yield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13158"/>
              </p:ext>
            </p:extLst>
          </p:nvPr>
        </p:nvGraphicFramePr>
        <p:xfrm>
          <a:off x="228600" y="1752600"/>
          <a:ext cx="8610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6"/>
                <a:gridCol w="1360714"/>
                <a:gridCol w="1099458"/>
                <a:gridCol w="1230086"/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ENOR 0.10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NDVI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lb</a:t>
                      </a:r>
                      <a:r>
                        <a:rPr lang="en-US" baseline="0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lb</a:t>
                      </a:r>
                      <a:r>
                        <a:rPr lang="en-US" baseline="0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lb</a:t>
                      </a:r>
                      <a:r>
                        <a:rPr lang="en-US" baseline="0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</a:t>
                      </a:r>
                      <a:r>
                        <a:rPr lang="en-US" dirty="0" smtClean="0"/>
                        <a:t>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CF08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32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Sensing crop so N could be spoon fed with irrigation system show some efficiencies.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SPAD meter worked at 2 of 4 sites.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NDVI with dryland equation worked at 2 of 4 sites.  Data needs to be analyzed for irrigated equation.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</a:t>
            </a:r>
            <a:r>
              <a:rPr lang="en-US" dirty="0" smtClean="0"/>
              <a:t>chapter – 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</a:t>
            </a:r>
            <a:r>
              <a:rPr lang="en-US" dirty="0" err="1" smtClean="0"/>
              <a:t>tetracam</a:t>
            </a:r>
            <a:r>
              <a:rPr lang="en-US" dirty="0"/>
              <a:t> </a:t>
            </a:r>
            <a:r>
              <a:rPr lang="en-US" dirty="0" smtClean="0"/>
              <a:t>to collect more wavelength data.</a:t>
            </a:r>
          </a:p>
          <a:p>
            <a:r>
              <a:rPr lang="en-US" dirty="0" smtClean="0"/>
              <a:t>Dan Kaiser </a:t>
            </a:r>
            <a:r>
              <a:rPr lang="en-US" dirty="0" smtClean="0"/>
              <a:t>is </a:t>
            </a:r>
            <a:r>
              <a:rPr lang="en-US" dirty="0" smtClean="0"/>
              <a:t>leading </a:t>
            </a:r>
            <a:r>
              <a:rPr lang="en-US" dirty="0" smtClean="0"/>
              <a:t>this </a:t>
            </a:r>
            <a:r>
              <a:rPr lang="en-US" dirty="0" smtClean="0"/>
              <a:t>effort.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09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Willmar NUE Study – V5 False Color – Is this just another pretty picture?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0"/>
            <a:ext cx="4389120" cy="517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447800"/>
            <a:ext cx="4389120" cy="5279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0664" y="1296154"/>
            <a:ext cx="2204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40  280 240  160    0    80   120  200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6449436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Drowned out area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71800" y="5334000"/>
            <a:ext cx="304800" cy="1115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1316121"/>
            <a:ext cx="15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Plant Pop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90800" y="1685453"/>
            <a:ext cx="781773" cy="1362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6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SPAD Chlorophyll Meter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2496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496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2672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SPAD meters consistently provide the best correlation to final yield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V10 measurements taken from the uppermost fully developed leaf, R2 taken from the ear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a popular test and cannot be completed on-the-go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Easy to do in plots but how do you sample a large field</a:t>
            </a:r>
            <a:endParaRPr lang="en-US" sz="2000" dirty="0"/>
          </a:p>
        </p:txBody>
      </p:sp>
      <p:pic>
        <p:nvPicPr>
          <p:cNvPr id="6" name="Picture 7" descr="http://www.mncorn.org/sites/mncorn.org/themes/mcga/images/mcga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5" y="25442"/>
            <a:ext cx="1298575" cy="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6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Season NDVI Measurements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931920" cy="243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931920" cy="243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931920" cy="243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657600"/>
            <a:ext cx="434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Canopy saturation tends to occur for the </a:t>
            </a:r>
            <a:r>
              <a:rPr lang="en-US" sz="1800" dirty="0" err="1" smtClean="0"/>
              <a:t>Greenseeker</a:t>
            </a:r>
            <a:r>
              <a:rPr lang="en-US" sz="1800" dirty="0" smtClean="0"/>
              <a:t> (values ~ 0.80-0.85)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Toss out the low points would result in no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Slightly better data for the crop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Greater range in values for the </a:t>
            </a:r>
            <a:r>
              <a:rPr lang="en-US" sz="1800" dirty="0" err="1"/>
              <a:t>T</a:t>
            </a:r>
            <a:r>
              <a:rPr lang="en-US" sz="1800" dirty="0" err="1" smtClean="0"/>
              <a:t>etracam</a:t>
            </a:r>
            <a:r>
              <a:rPr lang="en-US" sz="1800" dirty="0" smtClean="0"/>
              <a:t> (aerial)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Sampling a larger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Some variation due to population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133600" y="2209800"/>
            <a:ext cx="1295400" cy="1219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52800" y="3200400"/>
            <a:ext cx="1600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http://www.mncorn.org/sites/mncorn.org/themes/mcga/images/mcga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5" y="0"/>
            <a:ext cx="1298575" cy="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6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Mid-Season NDVI Measurements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931920" cy="243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931920" cy="243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657600"/>
            <a:ext cx="419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Poor relationship for the </a:t>
            </a:r>
            <a:r>
              <a:rPr lang="en-US" sz="2000" dirty="0" err="1" smtClean="0"/>
              <a:t>Greenseeker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Slightly better for the Crop Circle but very few points &lt; 0.80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Both are at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Tetracam</a:t>
            </a:r>
            <a:r>
              <a:rPr lang="en-US" sz="2000" dirty="0" smtClean="0"/>
              <a:t> showing the greatest amount of variation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931920" cy="243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mncorn.org/sites/mncorn.org/themes/mcga/images/mcga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5" y="0"/>
            <a:ext cx="1298575" cy="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936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591"/>
            <a:ext cx="8610600" cy="9906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Mid-Season NDRE Measurements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31920" cy="243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31920" cy="243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931920" cy="243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3581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NDRE with the crop circle has correlated well to yield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Tetracam</a:t>
            </a:r>
            <a:r>
              <a:rPr lang="en-US" sz="2000" dirty="0" smtClean="0"/>
              <a:t> V10 data was ugly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Measurement is taken using ambient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NDRE correlates better to SPAD</a:t>
            </a:r>
            <a:endParaRPr lang="en-US" sz="2000" dirty="0"/>
          </a:p>
        </p:txBody>
      </p:sp>
      <p:pic>
        <p:nvPicPr>
          <p:cNvPr id="7" name="Picture 7" descr="http://www.mncorn.org/sites/mncorn.org/themes/mcga/images/mcga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425" y="5638800"/>
            <a:ext cx="1298575" cy="47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1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best Index of N Availability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Red/NIR indices from active sensors are not good enough to determine yield differences due to N unless soil N availability is low</a:t>
            </a:r>
          </a:p>
          <a:p>
            <a:r>
              <a:rPr lang="en-US" dirty="0" smtClean="0"/>
              <a:t>SPAD provides better prediction but is more labor intensive</a:t>
            </a:r>
          </a:p>
          <a:p>
            <a:pPr lvl="1"/>
            <a:r>
              <a:rPr lang="en-US" dirty="0" smtClean="0"/>
              <a:t>May not get a good representative sample</a:t>
            </a:r>
          </a:p>
          <a:p>
            <a:r>
              <a:rPr lang="en-US" dirty="0" smtClean="0"/>
              <a:t>NDRE may be a better index</a:t>
            </a:r>
          </a:p>
          <a:p>
            <a:pPr lvl="1"/>
            <a:r>
              <a:rPr lang="en-US" dirty="0" smtClean="0"/>
              <a:t>(NIR-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edge</a:t>
            </a:r>
            <a:r>
              <a:rPr lang="en-US" dirty="0" smtClean="0"/>
              <a:t>)/ </a:t>
            </a:r>
            <a:r>
              <a:rPr lang="en-US" dirty="0"/>
              <a:t>(</a:t>
            </a:r>
            <a:r>
              <a:rPr lang="en-US" dirty="0" err="1" smtClean="0"/>
              <a:t>NIR+R</a:t>
            </a:r>
            <a:r>
              <a:rPr lang="en-US" baseline="-25000" dirty="0" err="1" smtClean="0"/>
              <a:t>edge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Does anything correlate well to SPAD?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5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Aerial Imagery Better Able to Detect N Stress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Aerial imagery may offer better flexibility in determining N stress</a:t>
            </a:r>
          </a:p>
          <a:p>
            <a:pPr lvl="1"/>
            <a:r>
              <a:rPr lang="en-US" dirty="0" smtClean="0"/>
              <a:t>Appears to offer a better sensitivity</a:t>
            </a:r>
          </a:p>
          <a:p>
            <a:pPr lvl="1"/>
            <a:r>
              <a:rPr lang="en-US" dirty="0" smtClean="0"/>
              <a:t>Scanning a larger area may have benefits</a:t>
            </a:r>
          </a:p>
          <a:p>
            <a:r>
              <a:rPr lang="en-US" sz="2800" dirty="0" smtClean="0"/>
              <a:t>Selecting the right wavelengths is important</a:t>
            </a:r>
          </a:p>
          <a:p>
            <a:pPr lvl="1"/>
            <a:r>
              <a:rPr lang="en-US" dirty="0" smtClean="0"/>
              <a:t>Red, NIR, Red Edge, Green, Blue, Yellow…..</a:t>
            </a:r>
          </a:p>
          <a:p>
            <a:r>
              <a:rPr lang="en-US" sz="2800" dirty="0" smtClean="0"/>
              <a:t>How certain are we that we are actually seeing a N deficiency and not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226682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670800" cy="58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Sensing Possibilities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Good future for use of cameras with UAS/Drones</a:t>
            </a:r>
          </a:p>
          <a:p>
            <a:pPr lvl="1"/>
            <a:r>
              <a:rPr lang="en-US" dirty="0" smtClean="0"/>
              <a:t>Offers greater flexibility for sample timing and multiple possibilities for use throughout the season (general scouting, sensing)</a:t>
            </a:r>
          </a:p>
          <a:p>
            <a:r>
              <a:rPr lang="en-US" dirty="0" smtClean="0"/>
              <a:t>Currently need to provide a good database on correlation/calibration</a:t>
            </a:r>
          </a:p>
          <a:p>
            <a:pPr lvl="1"/>
            <a:r>
              <a:rPr lang="en-US" dirty="0" smtClean="0"/>
              <a:t>Make the pictures useful</a:t>
            </a:r>
          </a:p>
          <a:p>
            <a:r>
              <a:rPr lang="en-US" dirty="0" smtClean="0"/>
              <a:t>Active sensors may still have a place</a:t>
            </a:r>
          </a:p>
          <a:p>
            <a:pPr lvl="1"/>
            <a:r>
              <a:rPr lang="en-US" dirty="0" smtClean="0"/>
              <a:t>Crop circle (470) seems to be outperforming the </a:t>
            </a:r>
            <a:r>
              <a:rPr lang="en-US" dirty="0" err="1" smtClean="0"/>
              <a:t>Greenseeker</a:t>
            </a:r>
            <a:r>
              <a:rPr lang="en-US" dirty="0" smtClean="0"/>
              <a:t> in our studies</a:t>
            </a:r>
          </a:p>
          <a:p>
            <a:pPr lvl="1"/>
            <a:r>
              <a:rPr lang="en-US" dirty="0" smtClean="0"/>
              <a:t>Not all crop circles are the same (our research unit has three bands, production units may only have 2)</a:t>
            </a:r>
          </a:p>
          <a:p>
            <a:pPr lvl="1"/>
            <a:r>
              <a:rPr lang="en-US" dirty="0" smtClean="0"/>
              <a:t>Being able to measure the Red Edge band is important</a:t>
            </a:r>
          </a:p>
        </p:txBody>
      </p:sp>
    </p:spTree>
    <p:extLst>
      <p:ext uri="{BB962C8B-B14F-4D97-AF65-F5344CB8AC3E}">
        <p14:creationId xmlns:p14="http://schemas.microsoft.com/office/powerpoint/2010/main" val="158972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for Use: Aerial Images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turn around -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Determinations on which bands work the best (picking an index)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Platform (airplane versus UAS/Drone)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calibration (i.e. how much fertilizer should be applied based on the sensing value)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9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did not approve of this innovative use of Drones!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</a:t>
            </a:r>
            <a:r>
              <a:rPr lang="en-US" dirty="0" smtClean="0"/>
              <a:t>use split applications for optimum grain yield?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late in the season can we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5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comparisons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666083"/>
              </p:ext>
            </p:extLst>
          </p:nvPr>
        </p:nvGraphicFramePr>
        <p:xfrm>
          <a:off x="228600" y="1752600"/>
          <a:ext cx="8610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223C"/>
                          </a:solidFill>
                        </a:rPr>
                        <a:t>Site</a:t>
                      </a:r>
                      <a:endParaRPr lang="en-US" dirty="0">
                        <a:solidFill>
                          <a:srgbClr val="9922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223C"/>
                          </a:solidFill>
                        </a:rPr>
                        <a:t>Rot</a:t>
                      </a:r>
                      <a:endParaRPr lang="en-US" dirty="0">
                        <a:solidFill>
                          <a:srgbClr val="9922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223C"/>
                          </a:solidFill>
                        </a:rPr>
                        <a:t>Total N applied</a:t>
                      </a:r>
                      <a:endParaRPr lang="en-US" dirty="0">
                        <a:solidFill>
                          <a:srgbClr val="9922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223C"/>
                          </a:solidFill>
                        </a:rPr>
                        <a:t>Pre-plant</a:t>
                      </a:r>
                      <a:endParaRPr lang="en-US" dirty="0">
                        <a:solidFill>
                          <a:srgbClr val="9922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223C"/>
                          </a:solidFill>
                        </a:rPr>
                        <a:t>V7</a:t>
                      </a:r>
                      <a:endParaRPr lang="en-US" dirty="0">
                        <a:solidFill>
                          <a:srgbClr val="99223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223C"/>
                          </a:solidFill>
                        </a:rPr>
                        <a:t>V12</a:t>
                      </a:r>
                      <a:endParaRPr lang="en-US" dirty="0">
                        <a:solidFill>
                          <a:srgbClr val="99223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lb</a:t>
                      </a:r>
                      <a:r>
                        <a:rPr lang="en-US" baseline="0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Corn grain yield (</a:t>
                      </a:r>
                      <a:r>
                        <a:rPr lang="en-US" dirty="0" err="1" smtClean="0"/>
                        <a:t>bu</a:t>
                      </a:r>
                      <a:r>
                        <a:rPr lang="en-US" dirty="0" smtClean="0"/>
                        <a:t>/A)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</a:t>
                      </a:r>
                      <a:r>
                        <a:rPr lang="en-US" baseline="30000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181</a:t>
                      </a:r>
                      <a:r>
                        <a:rPr lang="en-US" baseline="30000" dirty="0" smtClean="0"/>
                        <a:t>V2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197</a:t>
                      </a:r>
                      <a:r>
                        <a:rPr lang="en-US" baseline="30000" dirty="0" smtClean="0"/>
                        <a:t>V2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152</a:t>
                      </a:r>
                      <a:r>
                        <a:rPr lang="en-US" baseline="30000" dirty="0" smtClean="0"/>
                        <a:t>V9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181</a:t>
                      </a:r>
                      <a:r>
                        <a:rPr lang="en-US" baseline="30000" dirty="0" smtClean="0"/>
                        <a:t>V8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Randall and </a:t>
                      </a:r>
                      <a:r>
                        <a:rPr lang="en-US" dirty="0" err="1" smtClean="0"/>
                        <a:t>Vetsch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17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/>
              <a:t>1 of 25 sites had a positive yield response to </a:t>
            </a:r>
            <a:r>
              <a:rPr lang="en-US" sz="2800" dirty="0" err="1"/>
              <a:t>sidedress</a:t>
            </a:r>
            <a:r>
              <a:rPr lang="en-US" sz="2800" dirty="0"/>
              <a:t> N at </a:t>
            </a:r>
            <a:r>
              <a:rPr lang="en-US" sz="2800" dirty="0" smtClean="0"/>
              <a:t>V6</a:t>
            </a:r>
          </a:p>
          <a:p>
            <a:pPr>
              <a:spcBef>
                <a:spcPct val="50000"/>
              </a:spcBef>
            </a:pPr>
            <a:r>
              <a:rPr lang="en-US" sz="2800" u="sng" dirty="0" smtClean="0"/>
              <a:t>8 </a:t>
            </a:r>
            <a:r>
              <a:rPr lang="en-US" sz="2800" u="sng" dirty="0"/>
              <a:t>of 25 sites had a negative yield response (averaged 16 bu./ac.)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16 of 25 sites had no response - similar </a:t>
            </a:r>
            <a:r>
              <a:rPr lang="en-US" sz="2800" dirty="0" smtClean="0"/>
              <a:t>yields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Side-dress application should be made no later than V6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sensing tools </a:t>
            </a:r>
            <a:r>
              <a:rPr lang="en-US" dirty="0" smtClean="0"/>
              <a:t>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low tech – Supplemental N Worksheet.</a:t>
            </a:r>
          </a:p>
          <a:p>
            <a:r>
              <a:rPr lang="en-US" dirty="0" smtClean="0"/>
              <a:t>Three higher tech</a:t>
            </a:r>
          </a:p>
          <a:p>
            <a:pPr lvl="1"/>
            <a:r>
              <a:rPr lang="en-US" dirty="0" smtClean="0"/>
              <a:t>Chlorophyll meter</a:t>
            </a:r>
          </a:p>
          <a:p>
            <a:pPr lvl="1"/>
            <a:r>
              <a:rPr lang="en-US" dirty="0" err="1" smtClean="0"/>
              <a:t>Greenseeker</a:t>
            </a:r>
            <a:endParaRPr lang="en-US" dirty="0" smtClean="0"/>
          </a:p>
          <a:p>
            <a:pPr lvl="1"/>
            <a:r>
              <a:rPr lang="en-US" dirty="0" smtClean="0"/>
              <a:t>Crop Circle</a:t>
            </a:r>
          </a:p>
          <a:p>
            <a:r>
              <a:rPr lang="en-US" dirty="0" smtClean="0"/>
              <a:t>One research grade</a:t>
            </a:r>
          </a:p>
          <a:p>
            <a:pPr lvl="1"/>
            <a:r>
              <a:rPr lang="en-US" dirty="0" err="1" smtClean="0"/>
              <a:t>Tetracam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MN Supplemental Nitrogen Worksheet for Corn (use in June)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1. When was the N applied?</a:t>
            </a:r>
          </a:p>
          <a:p>
            <a:r>
              <a:rPr lang="en-US" dirty="0"/>
              <a:t>Question 2. What was the predominant spring soil condition (May)</a:t>
            </a:r>
            <a:r>
              <a:rPr lang="en-US" dirty="0" smtClean="0"/>
              <a:t>?</a:t>
            </a:r>
          </a:p>
          <a:p>
            <a:r>
              <a:rPr lang="en-US" dirty="0"/>
              <a:t> Question 3.  How does the </a:t>
            </a:r>
            <a:r>
              <a:rPr lang="en-US" dirty="0" smtClean="0"/>
              <a:t>crop look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Super low tech but has been very useful the last three growing season. </a:t>
            </a:r>
          </a:p>
          <a:p>
            <a:pPr lvl="1"/>
            <a:r>
              <a:rPr lang="en-US" dirty="0" smtClean="0"/>
              <a:t>(is a human low tech?)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79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Based N Management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Offers a relatively simple method to manage N without having to physically take a sample</a:t>
            </a:r>
          </a:p>
          <a:p>
            <a:r>
              <a:rPr lang="en-US" dirty="0" smtClean="0"/>
              <a:t>Sensors have been in place for about 20 years</a:t>
            </a:r>
          </a:p>
          <a:p>
            <a:pPr lvl="1"/>
            <a:r>
              <a:rPr lang="en-US" dirty="0" smtClean="0"/>
              <a:t>Earliest was SPAD Chlorophyll meter (~1995)</a:t>
            </a:r>
          </a:p>
          <a:p>
            <a:r>
              <a:rPr lang="en-US" dirty="0" smtClean="0"/>
              <a:t>Satellite imagery has been around for longer</a:t>
            </a:r>
          </a:p>
          <a:p>
            <a:pPr lvl="1"/>
            <a:r>
              <a:rPr lang="en-US" dirty="0" smtClean="0"/>
              <a:t>Offers some advantages but also some major limitations</a:t>
            </a:r>
          </a:p>
          <a:p>
            <a:pPr lvl="2"/>
            <a:r>
              <a:rPr lang="en-US" dirty="0" smtClean="0"/>
              <a:t>Limitations: return rate, minimum amounts of data to purchase, limited control on when the picture will be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72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</p:tagLst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1411</Words>
  <Application>Microsoft Macintosh PowerPoint</Application>
  <PresentationFormat>On-screen Show (4:3)</PresentationFormat>
  <Paragraphs>294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D2D-2</vt:lpstr>
      <vt:lpstr>SigmaPlot 8.0 Graph</vt:lpstr>
      <vt:lpstr>The history and current status of N sensing research at the University of Minnesota.    John Lamb, Daniel Kaiser and Jeff Vetsch</vt:lpstr>
      <vt:lpstr>History</vt:lpstr>
      <vt:lpstr>PowerPoint Presentation</vt:lpstr>
      <vt:lpstr>Concerns:</vt:lpstr>
      <vt:lpstr>Direct comparisons</vt:lpstr>
      <vt:lpstr>Summary:</vt:lpstr>
      <vt:lpstr>What sensing tools do we have?</vt:lpstr>
      <vt:lpstr>U of MN Supplemental Nitrogen Worksheet for Corn (use in June)</vt:lpstr>
      <vt:lpstr>Sensor Based N Management</vt:lpstr>
      <vt:lpstr>Sensing Tools Currently Being Used by our research group</vt:lpstr>
      <vt:lpstr>Sensing Wavelengths</vt:lpstr>
      <vt:lpstr>Historical question?  How do we use these tools?</vt:lpstr>
      <vt:lpstr>First work!</vt:lpstr>
      <vt:lpstr>Second Stage</vt:lpstr>
      <vt:lpstr>PowerPoint Presentation</vt:lpstr>
      <vt:lpstr>General Findings As of Summer 2007 </vt:lpstr>
      <vt:lpstr>Why unsuccessful?</vt:lpstr>
      <vt:lpstr>Stage 3</vt:lpstr>
      <vt:lpstr>Applications based on sensors</vt:lpstr>
      <vt:lpstr>Grain yield comparisons</vt:lpstr>
      <vt:lpstr>Summary</vt:lpstr>
      <vt:lpstr>The next chapter – Stage 4</vt:lpstr>
      <vt:lpstr>Willmar NUE Study – V5 False Color – Is this just another pretty picture?</vt:lpstr>
      <vt:lpstr>SPAD Chlorophyll Meter</vt:lpstr>
      <vt:lpstr>Early Season NDVI Measurements</vt:lpstr>
      <vt:lpstr>Mid-Season NDVI Measurements</vt:lpstr>
      <vt:lpstr>Mid-Season NDRE Measurements</vt:lpstr>
      <vt:lpstr>What is the best Index of N Availability</vt:lpstr>
      <vt:lpstr>Is Aerial Imagery Better Able to Detect N Stress</vt:lpstr>
      <vt:lpstr>Sensing Possibilities</vt:lpstr>
      <vt:lpstr>Limitations for Use: Aerial Images</vt:lpstr>
      <vt:lpstr>FAA did not approve of this innovative use of Drones!</vt:lpstr>
      <vt:lpstr>Questions??</vt:lpstr>
    </vt:vector>
  </TitlesOfParts>
  <Company>University of Minnesota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 of MN Extension</dc:creator>
  <cp:lastModifiedBy>John Lamb</cp:lastModifiedBy>
  <cp:revision>72</cp:revision>
  <dcterms:created xsi:type="dcterms:W3CDTF">2010-02-10T17:09:35Z</dcterms:created>
  <dcterms:modified xsi:type="dcterms:W3CDTF">2014-08-03T17:27:32Z</dcterms:modified>
</cp:coreProperties>
</file>