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43891200" cy="43891200"/>
  <p:notesSz cx="6858000" cy="9144000"/>
  <p:defaultTextStyle>
    <a:defPPr>
      <a:defRPr lang="en-US"/>
    </a:defPPr>
    <a:lvl1pPr marL="0" algn="l" defTabSz="5250936" rtl="0" eaLnBrk="1" latinLnBrk="0" hangingPunct="1">
      <a:defRPr sz="10300" kern="1200">
        <a:solidFill>
          <a:schemeClr val="tx1"/>
        </a:solidFill>
        <a:latin typeface="+mn-lt"/>
        <a:ea typeface="+mn-ea"/>
        <a:cs typeface="+mn-cs"/>
      </a:defRPr>
    </a:lvl1pPr>
    <a:lvl2pPr marL="2625468" algn="l" defTabSz="5250936" rtl="0" eaLnBrk="1" latinLnBrk="0" hangingPunct="1">
      <a:defRPr sz="10300" kern="1200">
        <a:solidFill>
          <a:schemeClr val="tx1"/>
        </a:solidFill>
        <a:latin typeface="+mn-lt"/>
        <a:ea typeface="+mn-ea"/>
        <a:cs typeface="+mn-cs"/>
      </a:defRPr>
    </a:lvl2pPr>
    <a:lvl3pPr marL="5250936" algn="l" defTabSz="5250936" rtl="0" eaLnBrk="1" latinLnBrk="0" hangingPunct="1">
      <a:defRPr sz="10300" kern="1200">
        <a:solidFill>
          <a:schemeClr val="tx1"/>
        </a:solidFill>
        <a:latin typeface="+mn-lt"/>
        <a:ea typeface="+mn-ea"/>
        <a:cs typeface="+mn-cs"/>
      </a:defRPr>
    </a:lvl3pPr>
    <a:lvl4pPr marL="7876404" algn="l" defTabSz="5250936" rtl="0" eaLnBrk="1" latinLnBrk="0" hangingPunct="1">
      <a:defRPr sz="10300" kern="1200">
        <a:solidFill>
          <a:schemeClr val="tx1"/>
        </a:solidFill>
        <a:latin typeface="+mn-lt"/>
        <a:ea typeface="+mn-ea"/>
        <a:cs typeface="+mn-cs"/>
      </a:defRPr>
    </a:lvl4pPr>
    <a:lvl5pPr marL="10501871" algn="l" defTabSz="5250936" rtl="0" eaLnBrk="1" latinLnBrk="0" hangingPunct="1">
      <a:defRPr sz="10300" kern="1200">
        <a:solidFill>
          <a:schemeClr val="tx1"/>
        </a:solidFill>
        <a:latin typeface="+mn-lt"/>
        <a:ea typeface="+mn-ea"/>
        <a:cs typeface="+mn-cs"/>
      </a:defRPr>
    </a:lvl5pPr>
    <a:lvl6pPr marL="13127339" algn="l" defTabSz="5250936" rtl="0" eaLnBrk="1" latinLnBrk="0" hangingPunct="1">
      <a:defRPr sz="10300" kern="1200">
        <a:solidFill>
          <a:schemeClr val="tx1"/>
        </a:solidFill>
        <a:latin typeface="+mn-lt"/>
        <a:ea typeface="+mn-ea"/>
        <a:cs typeface="+mn-cs"/>
      </a:defRPr>
    </a:lvl6pPr>
    <a:lvl7pPr marL="15752807" algn="l" defTabSz="5250936" rtl="0" eaLnBrk="1" latinLnBrk="0" hangingPunct="1">
      <a:defRPr sz="10300" kern="1200">
        <a:solidFill>
          <a:schemeClr val="tx1"/>
        </a:solidFill>
        <a:latin typeface="+mn-lt"/>
        <a:ea typeface="+mn-ea"/>
        <a:cs typeface="+mn-cs"/>
      </a:defRPr>
    </a:lvl7pPr>
    <a:lvl8pPr marL="18378275" algn="l" defTabSz="5250936" rtl="0" eaLnBrk="1" latinLnBrk="0" hangingPunct="1">
      <a:defRPr sz="10300" kern="1200">
        <a:solidFill>
          <a:schemeClr val="tx1"/>
        </a:solidFill>
        <a:latin typeface="+mn-lt"/>
        <a:ea typeface="+mn-ea"/>
        <a:cs typeface="+mn-cs"/>
      </a:defRPr>
    </a:lvl8pPr>
    <a:lvl9pPr marL="21003743" algn="l" defTabSz="5250936" rtl="0" eaLnBrk="1" latinLnBrk="0" hangingPunct="1">
      <a:defRPr sz="10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userDrawn="1">
          <p15:clr>
            <a:srgbClr val="A4A3A4"/>
          </p15:clr>
        </p15:guide>
        <p15:guide id="2" pos="13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SS-052" initials="P" lastIdx="2" clrIdx="0"/>
  <p:cmAuthor id="1" name="Jeremiah" initials="J"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5608"/>
    <a:srgbClr val="C83F1A"/>
    <a:srgbClr val="D867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12" autoAdjust="0"/>
    <p:restoredTop sz="98371" autoAdjust="0"/>
  </p:normalViewPr>
  <p:slideViewPr>
    <p:cSldViewPr>
      <p:cViewPr>
        <p:scale>
          <a:sx n="23" d="100"/>
          <a:sy n="23" d="100"/>
        </p:scale>
        <p:origin x="162" y="18"/>
      </p:cViewPr>
      <p:guideLst>
        <p:guide orient="horz" pos="13824"/>
        <p:guide pos="138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F:\Papers\Copy%20of%20Magruda,%20Working%20File.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D:\Papers\Copy%20of%20Magruda,%20Working%20Fi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95882066177752"/>
          <c:y val="2.7497886298885811E-2"/>
          <c:w val="0.83231403865523157"/>
          <c:h val="0.71310835181348831"/>
        </c:manualLayout>
      </c:layout>
      <c:scatterChart>
        <c:scatterStyle val="lineMarker"/>
        <c:varyColors val="0"/>
        <c:ser>
          <c:idx val="0"/>
          <c:order val="0"/>
          <c:tx>
            <c:v>Manure</c:v>
          </c:tx>
          <c:spPr>
            <a:ln w="28575">
              <a:noFill/>
            </a:ln>
          </c:spPr>
          <c:marker>
            <c:symbol val="square"/>
            <c:size val="26"/>
            <c:spPr>
              <a:solidFill>
                <a:schemeClr val="tx1"/>
              </a:solidFill>
              <a:ln>
                <a:noFill/>
              </a:ln>
            </c:spPr>
          </c:marker>
          <c:trendline>
            <c:trendlineType val="linear"/>
            <c:dispRSqr val="1"/>
            <c:dispEq val="1"/>
            <c:trendlineLbl>
              <c:layout>
                <c:manualLayout>
                  <c:x val="1.7366360454943153E-2"/>
                  <c:y val="-0.1977518021514923"/>
                </c:manualLayout>
              </c:layout>
              <c:tx>
                <c:rich>
                  <a:bodyPr/>
                  <a:lstStyle/>
                  <a:p>
                    <a:pPr>
                      <a:defRPr sz="3200">
                        <a:latin typeface="Arial" panose="020B0604020202020204" pitchFamily="34" charset="0"/>
                        <a:cs typeface="Arial" panose="020B0604020202020204" pitchFamily="34" charset="0"/>
                      </a:defRPr>
                    </a:pPr>
                    <a:r>
                      <a:rPr lang="en-US" baseline="0">
                        <a:latin typeface="Arial" panose="020B0604020202020204" pitchFamily="34" charset="0"/>
                        <a:cs typeface="Arial" panose="020B0604020202020204" pitchFamily="34" charset="0"/>
                      </a:rPr>
                      <a:t>y = -0.13x + 275.27
R² = 0.39</a:t>
                    </a:r>
                    <a:endParaRPr lang="en-US">
                      <a:latin typeface="Arial" panose="020B0604020202020204" pitchFamily="34" charset="0"/>
                      <a:cs typeface="Arial" panose="020B0604020202020204" pitchFamily="34" charset="0"/>
                    </a:endParaRPr>
                  </a:p>
                </c:rich>
              </c:tx>
              <c:numFmt formatCode="General" sourceLinked="0"/>
            </c:trendlineLbl>
          </c:trendline>
          <c:xVal>
            <c:numRef>
              <c:f>'Graph, % organic matter'!$Q$3:$Q$26</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xVal>
          <c:yVal>
            <c:numRef>
              <c:f>'Graph, % organic matter'!$Y$3:$Y$26</c:f>
              <c:numCache>
                <c:formatCode>0.000</c:formatCode>
                <c:ptCount val="24"/>
                <c:pt idx="0">
                  <c:v>10.111111111111093</c:v>
                </c:pt>
                <c:pt idx="1">
                  <c:v>10.111111111111093</c:v>
                </c:pt>
                <c:pt idx="2">
                  <c:v>8.3234989444444505</c:v>
                </c:pt>
                <c:pt idx="3">
                  <c:v>8.2777777777777679</c:v>
                </c:pt>
                <c:pt idx="4">
                  <c:v>10.030174444444445</c:v>
                </c:pt>
                <c:pt idx="5">
                  <c:v>10.70363444444445</c:v>
                </c:pt>
                <c:pt idx="6">
                  <c:v>10.52168444444445</c:v>
                </c:pt>
                <c:pt idx="7">
                  <c:v>9.8549244444444444</c:v>
                </c:pt>
                <c:pt idx="11">
                  <c:v>4.7888888888888896</c:v>
                </c:pt>
                <c:pt idx="12">
                  <c:v>6.13333333333334</c:v>
                </c:pt>
                <c:pt idx="16">
                  <c:v>7.333333333333341</c:v>
                </c:pt>
                <c:pt idx="17">
                  <c:v>7.9166666666666714</c:v>
                </c:pt>
                <c:pt idx="19">
                  <c:v>6.844444444444445</c:v>
                </c:pt>
                <c:pt idx="20">
                  <c:v>6.844444444444445</c:v>
                </c:pt>
                <c:pt idx="21">
                  <c:v>6.2944444444444425</c:v>
                </c:pt>
                <c:pt idx="22">
                  <c:v>7.9544444444444427</c:v>
                </c:pt>
                <c:pt idx="23">
                  <c:v>8.1144444444444428</c:v>
                </c:pt>
              </c:numCache>
            </c:numRef>
          </c:yVal>
          <c:smooth val="0"/>
        </c:ser>
        <c:ser>
          <c:idx val="1"/>
          <c:order val="1"/>
          <c:tx>
            <c:v>Check</c:v>
          </c:tx>
          <c:spPr>
            <a:ln w="28575">
              <a:noFill/>
            </a:ln>
          </c:spPr>
          <c:marker>
            <c:symbol val="circle"/>
            <c:size val="26"/>
            <c:spPr>
              <a:solidFill>
                <a:sysClr val="windowText" lastClr="000000"/>
              </a:solidFill>
              <a:ln>
                <a:noFill/>
              </a:ln>
            </c:spPr>
          </c:marker>
          <c:trendline>
            <c:trendlineType val="linear"/>
            <c:dispRSqr val="1"/>
            <c:dispEq val="1"/>
            <c:trendlineLbl>
              <c:layout>
                <c:manualLayout>
                  <c:x val="4.2682717092098955E-2"/>
                  <c:y val="0.11321737606342673"/>
                </c:manualLayout>
              </c:layout>
              <c:tx>
                <c:rich>
                  <a:bodyPr/>
                  <a:lstStyle/>
                  <a:p>
                    <a:pPr>
                      <a:defRPr sz="3200">
                        <a:latin typeface="Arial" panose="020B0604020202020204" pitchFamily="34" charset="0"/>
                        <a:cs typeface="Arial" panose="020B0604020202020204" pitchFamily="34" charset="0"/>
                      </a:defRPr>
                    </a:pPr>
                    <a:r>
                      <a:rPr lang="en-US" baseline="0">
                        <a:latin typeface="Arial" panose="020B0604020202020204" pitchFamily="34" charset="0"/>
                        <a:cs typeface="Arial" panose="020B0604020202020204" pitchFamily="34" charset="0"/>
                      </a:rPr>
                      <a:t>y = -0.19x + 395.63
R² = 0.63</a:t>
                    </a:r>
                    <a:endParaRPr lang="en-US">
                      <a:latin typeface="Arial" panose="020B0604020202020204" pitchFamily="34" charset="0"/>
                      <a:cs typeface="Arial" panose="020B0604020202020204" pitchFamily="34" charset="0"/>
                    </a:endParaRPr>
                  </a:p>
                </c:rich>
              </c:tx>
              <c:numFmt formatCode="General" sourceLinked="0"/>
            </c:trendlineLbl>
          </c:trendline>
          <c:xVal>
            <c:numRef>
              <c:f>'Graph, % organic matter'!$Q$3:$Q$26</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xVal>
          <c:yVal>
            <c:numRef>
              <c:f>'Graph, % organic matter'!$Z$3:$Z$26</c:f>
              <c:numCache>
                <c:formatCode>0.000</c:formatCode>
                <c:ptCount val="24"/>
                <c:pt idx="0">
                  <c:v>8.7222222222222232</c:v>
                </c:pt>
                <c:pt idx="1">
                  <c:v>9.2777777777777679</c:v>
                </c:pt>
                <c:pt idx="2">
                  <c:v>7.5555555555555456</c:v>
                </c:pt>
                <c:pt idx="3">
                  <c:v>7.7222222222222223</c:v>
                </c:pt>
                <c:pt idx="4">
                  <c:v>6.7212244444444504</c:v>
                </c:pt>
                <c:pt idx="5">
                  <c:v>7.5332044444444506</c:v>
                </c:pt>
                <c:pt idx="6">
                  <c:v>5.8533714444444431</c:v>
                </c:pt>
                <c:pt idx="7">
                  <c:v>4.706594444444443</c:v>
                </c:pt>
                <c:pt idx="11">
                  <c:v>3.5066666666666668</c:v>
                </c:pt>
                <c:pt idx="12">
                  <c:v>2.9999999999999987</c:v>
                </c:pt>
                <c:pt idx="16">
                  <c:v>2.9444444444444438</c:v>
                </c:pt>
                <c:pt idx="17">
                  <c:v>5.1222222222222227</c:v>
                </c:pt>
                <c:pt idx="19">
                  <c:v>4.4744444444444484</c:v>
                </c:pt>
                <c:pt idx="20">
                  <c:v>4.4744444444444484</c:v>
                </c:pt>
                <c:pt idx="21">
                  <c:v>4.7544444444444451</c:v>
                </c:pt>
                <c:pt idx="22">
                  <c:v>4.1666666666666661</c:v>
                </c:pt>
                <c:pt idx="23">
                  <c:v>3.7222222222222232</c:v>
                </c:pt>
              </c:numCache>
            </c:numRef>
          </c:yVal>
          <c:smooth val="0"/>
        </c:ser>
        <c:dLbls>
          <c:showLegendKey val="0"/>
          <c:showVal val="0"/>
          <c:showCatName val="0"/>
          <c:showSerName val="0"/>
          <c:showPercent val="0"/>
          <c:showBubbleSize val="0"/>
        </c:dLbls>
        <c:axId val="221311824"/>
        <c:axId val="221300400"/>
      </c:scatterChart>
      <c:valAx>
        <c:axId val="221311824"/>
        <c:scaling>
          <c:orientation val="minMax"/>
        </c:scaling>
        <c:delete val="0"/>
        <c:axPos val="b"/>
        <c:title>
          <c:tx>
            <c:rich>
              <a:bodyPr/>
              <a:lstStyle/>
              <a:p>
                <a:pPr>
                  <a:defRPr sz="3200">
                    <a:latin typeface="Arial" pitchFamily="34" charset="0"/>
                    <a:cs typeface="Arial" pitchFamily="34" charset="0"/>
                  </a:defRPr>
                </a:pPr>
                <a:r>
                  <a:rPr lang="en-US" sz="3200" dirty="0">
                    <a:latin typeface="Arial" pitchFamily="34" charset="0"/>
                    <a:cs typeface="Arial" pitchFamily="34" charset="0"/>
                  </a:rPr>
                  <a:t>Year</a:t>
                </a:r>
              </a:p>
            </c:rich>
          </c:tx>
          <c:layout>
            <c:manualLayout>
              <c:xMode val="edge"/>
              <c:yMode val="edge"/>
              <c:x val="0.49864523135508448"/>
              <c:y val="0.84784273941570398"/>
            </c:manualLayout>
          </c:layout>
          <c:overlay val="0"/>
        </c:title>
        <c:numFmt formatCode="General" sourceLinked="1"/>
        <c:majorTickMark val="out"/>
        <c:minorTickMark val="none"/>
        <c:tickLblPos val="nextTo"/>
        <c:spPr>
          <a:ln w="15875">
            <a:solidFill>
              <a:schemeClr val="tx1"/>
            </a:solidFill>
          </a:ln>
        </c:spPr>
        <c:txPr>
          <a:bodyPr/>
          <a:lstStyle/>
          <a:p>
            <a:pPr>
              <a:defRPr sz="3200">
                <a:latin typeface="Arial" panose="020B0604020202020204" pitchFamily="34" charset="0"/>
                <a:cs typeface="Arial" panose="020B0604020202020204" pitchFamily="34" charset="0"/>
              </a:defRPr>
            </a:pPr>
            <a:endParaRPr lang="en-US"/>
          </a:p>
        </c:txPr>
        <c:crossAx val="221300400"/>
        <c:crosses val="autoZero"/>
        <c:crossBetween val="midCat"/>
      </c:valAx>
      <c:valAx>
        <c:axId val="221300400"/>
        <c:scaling>
          <c:orientation val="minMax"/>
        </c:scaling>
        <c:delete val="0"/>
        <c:axPos val="l"/>
        <c:title>
          <c:tx>
            <c:rich>
              <a:bodyPr rot="-5400000" vert="horz"/>
              <a:lstStyle/>
              <a:p>
                <a:pPr>
                  <a:defRPr sz="3200">
                    <a:latin typeface="Arial" panose="020B0604020202020204" pitchFamily="34" charset="0"/>
                    <a:cs typeface="Arial" panose="020B0604020202020204" pitchFamily="34" charset="0"/>
                  </a:defRPr>
                </a:pPr>
                <a:r>
                  <a:rPr lang="en-US" sz="3200">
                    <a:latin typeface="Arial" panose="020B0604020202020204" pitchFamily="34" charset="0"/>
                    <a:cs typeface="Arial" panose="020B0604020202020204" pitchFamily="34" charset="0"/>
                  </a:rPr>
                  <a:t>Soil Organic</a:t>
                </a:r>
                <a:r>
                  <a:rPr lang="en-US" sz="3200" baseline="0">
                    <a:latin typeface="Arial" panose="020B0604020202020204" pitchFamily="34" charset="0"/>
                    <a:cs typeface="Arial" panose="020B0604020202020204" pitchFamily="34" charset="0"/>
                  </a:rPr>
                  <a:t> Carbon (g kg</a:t>
                </a:r>
                <a:r>
                  <a:rPr lang="en-US" sz="3200" baseline="30000">
                    <a:latin typeface="Arial" panose="020B0604020202020204" pitchFamily="34" charset="0"/>
                    <a:cs typeface="Arial" panose="020B0604020202020204" pitchFamily="34" charset="0"/>
                  </a:rPr>
                  <a:t>-1</a:t>
                </a:r>
                <a:r>
                  <a:rPr lang="en-US" sz="3200" baseline="0">
                    <a:latin typeface="Arial" panose="020B0604020202020204" pitchFamily="34" charset="0"/>
                    <a:cs typeface="Arial" panose="020B0604020202020204" pitchFamily="34" charset="0"/>
                  </a:rPr>
                  <a:t>)</a:t>
                </a:r>
              </a:p>
            </c:rich>
          </c:tx>
          <c:layout>
            <c:manualLayout>
              <c:xMode val="edge"/>
              <c:yMode val="edge"/>
              <c:x val="2.1577542163490212E-3"/>
              <c:y val="0.11244308308406786"/>
            </c:manualLayout>
          </c:layout>
          <c:overlay val="0"/>
        </c:title>
        <c:numFmt formatCode="0" sourceLinked="0"/>
        <c:majorTickMark val="out"/>
        <c:minorTickMark val="none"/>
        <c:tickLblPos val="nextTo"/>
        <c:spPr>
          <a:ln w="15875">
            <a:solidFill>
              <a:schemeClr val="tx1"/>
            </a:solidFill>
          </a:ln>
        </c:spPr>
        <c:txPr>
          <a:bodyPr/>
          <a:lstStyle/>
          <a:p>
            <a:pPr>
              <a:defRPr sz="3200">
                <a:latin typeface="Arial" panose="020B0604020202020204" pitchFamily="34" charset="0"/>
                <a:cs typeface="Arial" panose="020B0604020202020204" pitchFamily="34" charset="0"/>
              </a:defRPr>
            </a:pPr>
            <a:endParaRPr lang="en-US"/>
          </a:p>
        </c:txPr>
        <c:crossAx val="221311824"/>
        <c:crosses val="autoZero"/>
        <c:crossBetween val="midCat"/>
      </c:valAx>
      <c:spPr>
        <a:ln>
          <a:solidFill>
            <a:schemeClr val="tx1"/>
          </a:solidFill>
        </a:ln>
      </c:spPr>
    </c:plotArea>
    <c:legend>
      <c:legendPos val="b"/>
      <c:legendEntry>
        <c:idx val="2"/>
        <c:delete val="1"/>
      </c:legendEntry>
      <c:legendEntry>
        <c:idx val="3"/>
        <c:delete val="1"/>
      </c:legendEntry>
      <c:layout/>
      <c:overlay val="0"/>
      <c:txPr>
        <a:bodyPr/>
        <a:lstStyle/>
        <a:p>
          <a:pPr>
            <a:defRPr sz="320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43217127332259"/>
          <c:y val="6.4374416117578964E-2"/>
          <c:w val="0.83483821189031993"/>
          <c:h val="0.71266072599142616"/>
        </c:manualLayout>
      </c:layout>
      <c:barChart>
        <c:barDir val="col"/>
        <c:grouping val="clustered"/>
        <c:varyColors val="0"/>
        <c:ser>
          <c:idx val="0"/>
          <c:order val="0"/>
          <c:tx>
            <c:v>1990-1995</c:v>
          </c:tx>
          <c:spPr>
            <a:pattFill prst="pct5">
              <a:fgClr>
                <a:schemeClr val="accent6">
                  <a:lumMod val="75000"/>
                </a:schemeClr>
              </a:fgClr>
              <a:bgClr>
                <a:schemeClr val="bg1"/>
              </a:bgClr>
            </a:pattFill>
            <a:ln>
              <a:solidFill>
                <a:schemeClr val="tx1">
                  <a:lumMod val="85000"/>
                  <a:lumOff val="15000"/>
                </a:schemeClr>
              </a:solidFill>
            </a:ln>
            <a:effectLst/>
          </c:spPr>
          <c:invertIfNegative val="0"/>
          <c:errBars>
            <c:errBarType val="both"/>
            <c:errValType val="cust"/>
            <c:noEndCap val="0"/>
            <c:plus>
              <c:numRef>
                <c:f>'P removal'!$AA$101:$AF$101</c:f>
                <c:numCache>
                  <c:formatCode>General</c:formatCode>
                  <c:ptCount val="6"/>
                  <c:pt idx="0">
                    <c:v>5.7880607456964484</c:v>
                  </c:pt>
                  <c:pt idx="1">
                    <c:v>0.66897504468524682</c:v>
                  </c:pt>
                  <c:pt idx="2">
                    <c:v>3.5581143524484147</c:v>
                  </c:pt>
                  <c:pt idx="3">
                    <c:v>3.4801470959377672</c:v>
                  </c:pt>
                  <c:pt idx="4">
                    <c:v>3.5317343476367631</c:v>
                  </c:pt>
                  <c:pt idx="5">
                    <c:v>3.5715042327648958</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'P removal'!$AD$66:$AD$71</c:f>
              <c:strCache>
                <c:ptCount val="6"/>
                <c:pt idx="0">
                  <c:v>Manure</c:v>
                </c:pt>
                <c:pt idx="1">
                  <c:v>Check</c:v>
                </c:pt>
                <c:pt idx="2">
                  <c:v>P</c:v>
                </c:pt>
                <c:pt idx="3">
                  <c:v>NP</c:v>
                </c:pt>
                <c:pt idx="4">
                  <c:v>NPK</c:v>
                </c:pt>
                <c:pt idx="5">
                  <c:v>NPKL</c:v>
                </c:pt>
              </c:strCache>
            </c:strRef>
          </c:cat>
          <c:val>
            <c:numRef>
              <c:f>'P removal'!$AA$95:$AF$95</c:f>
              <c:numCache>
                <c:formatCode>General</c:formatCode>
                <c:ptCount val="6"/>
                <c:pt idx="0">
                  <c:v>37.36953583333333</c:v>
                </c:pt>
                <c:pt idx="1">
                  <c:v>6.1006666666666662</c:v>
                </c:pt>
                <c:pt idx="2">
                  <c:v>43.184789166666647</c:v>
                </c:pt>
                <c:pt idx="3">
                  <c:v>36.686395000000012</c:v>
                </c:pt>
                <c:pt idx="4">
                  <c:v>37.540457499999995</c:v>
                </c:pt>
                <c:pt idx="5">
                  <c:v>32.262892500000007</c:v>
                </c:pt>
              </c:numCache>
            </c:numRef>
          </c:val>
        </c:ser>
        <c:ser>
          <c:idx val="1"/>
          <c:order val="1"/>
          <c:tx>
            <c:v>1996-2001</c:v>
          </c:tx>
          <c:spPr>
            <a:pattFill prst="lgGrid">
              <a:fgClr>
                <a:schemeClr val="accent6">
                  <a:lumMod val="75000"/>
                </a:schemeClr>
              </a:fgClr>
              <a:bgClr>
                <a:schemeClr val="bg1"/>
              </a:bgClr>
            </a:pattFill>
            <a:ln>
              <a:solidFill>
                <a:schemeClr val="tx1">
                  <a:lumMod val="85000"/>
                  <a:lumOff val="15000"/>
                </a:schemeClr>
              </a:solidFill>
            </a:ln>
            <a:effectLst/>
          </c:spPr>
          <c:invertIfNegative val="0"/>
          <c:errBars>
            <c:errBarType val="both"/>
            <c:errValType val="cust"/>
            <c:noEndCap val="0"/>
            <c:plus>
              <c:numRef>
                <c:f>'P removal'!$AA$102:$AF$102</c:f>
                <c:numCache>
                  <c:formatCode>General</c:formatCode>
                  <c:ptCount val="6"/>
                  <c:pt idx="0">
                    <c:v>0.9452031147233545</c:v>
                  </c:pt>
                  <c:pt idx="1">
                    <c:v>1.1895197459704936</c:v>
                  </c:pt>
                  <c:pt idx="2">
                    <c:v>3.6728511255391623</c:v>
                  </c:pt>
                  <c:pt idx="3">
                    <c:v>2.7560148104194706</c:v>
                  </c:pt>
                  <c:pt idx="4">
                    <c:v>1.4637223226353608</c:v>
                  </c:pt>
                  <c:pt idx="5">
                    <c:v>0.92174871014294535</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val>
            <c:numRef>
              <c:f>'P removal'!$AA$96:$AF$96</c:f>
              <c:numCache>
                <c:formatCode>General</c:formatCode>
                <c:ptCount val="6"/>
                <c:pt idx="0">
                  <c:v>43.874356666666657</c:v>
                </c:pt>
                <c:pt idx="1">
                  <c:v>8.146613333333331</c:v>
                </c:pt>
                <c:pt idx="2">
                  <c:v>47.594873333333332</c:v>
                </c:pt>
                <c:pt idx="3">
                  <c:v>41.271976666666653</c:v>
                </c:pt>
                <c:pt idx="4">
                  <c:v>41.961486666666644</c:v>
                </c:pt>
                <c:pt idx="5">
                  <c:v>38.406986666666647</c:v>
                </c:pt>
              </c:numCache>
            </c:numRef>
          </c:val>
        </c:ser>
        <c:ser>
          <c:idx val="2"/>
          <c:order val="2"/>
          <c:tx>
            <c:v>2002-2007</c:v>
          </c:tx>
          <c:spPr>
            <a:pattFill prst="dkVert">
              <a:fgClr>
                <a:schemeClr val="accent6">
                  <a:lumMod val="75000"/>
                </a:schemeClr>
              </a:fgClr>
              <a:bgClr>
                <a:schemeClr val="bg1"/>
              </a:bgClr>
            </a:pattFill>
            <a:ln>
              <a:solidFill>
                <a:schemeClr val="tx1"/>
              </a:solidFill>
            </a:ln>
            <a:effectLst/>
          </c:spPr>
          <c:invertIfNegative val="0"/>
          <c:errBars>
            <c:errBarType val="both"/>
            <c:errValType val="cust"/>
            <c:noEndCap val="0"/>
            <c:plus>
              <c:numRef>
                <c:f>'P removal'!$AA$103:$AF$103</c:f>
                <c:numCache>
                  <c:formatCode>General</c:formatCode>
                  <c:ptCount val="6"/>
                  <c:pt idx="0">
                    <c:v>3.3128415277449292</c:v>
                  </c:pt>
                  <c:pt idx="1">
                    <c:v>0.43011024497635231</c:v>
                  </c:pt>
                  <c:pt idx="2">
                    <c:v>9.5505772786833205</c:v>
                  </c:pt>
                  <c:pt idx="3">
                    <c:v>5.5272590168930069</c:v>
                  </c:pt>
                  <c:pt idx="4">
                    <c:v>9.8422063494656324</c:v>
                  </c:pt>
                  <c:pt idx="5">
                    <c:v>9.8891429852523967</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val>
            <c:numRef>
              <c:f>'P removal'!$AA$97:$AF$97</c:f>
              <c:numCache>
                <c:formatCode>General</c:formatCode>
                <c:ptCount val="6"/>
                <c:pt idx="0">
                  <c:v>39.557899999999997</c:v>
                </c:pt>
                <c:pt idx="1">
                  <c:v>6.9343833333333338</c:v>
                </c:pt>
                <c:pt idx="2">
                  <c:v>65.891513333333336</c:v>
                </c:pt>
                <c:pt idx="3">
                  <c:v>56.941946666666645</c:v>
                </c:pt>
                <c:pt idx="4">
                  <c:v>71.686329999999998</c:v>
                </c:pt>
                <c:pt idx="5">
                  <c:v>69.972869999999986</c:v>
                </c:pt>
              </c:numCache>
            </c:numRef>
          </c:val>
        </c:ser>
        <c:ser>
          <c:idx val="3"/>
          <c:order val="3"/>
          <c:tx>
            <c:v>2008-2013</c:v>
          </c:tx>
          <c:spPr>
            <a:pattFill prst="horzBrick">
              <a:fgClr>
                <a:schemeClr val="accent6">
                  <a:lumMod val="75000"/>
                </a:schemeClr>
              </a:fgClr>
              <a:bgClr>
                <a:schemeClr val="bg1"/>
              </a:bgClr>
            </a:pattFill>
            <a:ln>
              <a:solidFill>
                <a:schemeClr val="tx1"/>
              </a:solidFill>
            </a:ln>
            <a:effectLst/>
          </c:spPr>
          <c:invertIfNegative val="0"/>
          <c:errBars>
            <c:errBarType val="both"/>
            <c:errValType val="cust"/>
            <c:noEndCap val="0"/>
            <c:plus>
              <c:numRef>
                <c:f>'P removal'!$AA$104:$AF$104</c:f>
                <c:numCache>
                  <c:formatCode>General</c:formatCode>
                  <c:ptCount val="6"/>
                  <c:pt idx="0">
                    <c:v>1.7667879046077191</c:v>
                  </c:pt>
                  <c:pt idx="1">
                    <c:v>0.89847639632402732</c:v>
                  </c:pt>
                  <c:pt idx="2">
                    <c:v>4.3966463904571524</c:v>
                  </c:pt>
                  <c:pt idx="3">
                    <c:v>4.7284261590631251</c:v>
                  </c:pt>
                  <c:pt idx="4">
                    <c:v>2.0423016362211954</c:v>
                  </c:pt>
                  <c:pt idx="5">
                    <c:v>1.9275243327295655</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val>
            <c:numRef>
              <c:f>'P removal'!$AA$98:$AF$98</c:f>
              <c:numCache>
                <c:formatCode>General</c:formatCode>
                <c:ptCount val="6"/>
                <c:pt idx="0">
                  <c:v>37.095712500000019</c:v>
                </c:pt>
                <c:pt idx="1">
                  <c:v>5.0009430000000004</c:v>
                </c:pt>
                <c:pt idx="2">
                  <c:v>47.775145500000015</c:v>
                </c:pt>
                <c:pt idx="3">
                  <c:v>40.697651499999992</c:v>
                </c:pt>
                <c:pt idx="4">
                  <c:v>48.557068499999993</c:v>
                </c:pt>
                <c:pt idx="5">
                  <c:v>39.350806999999989</c:v>
                </c:pt>
              </c:numCache>
            </c:numRef>
          </c:val>
        </c:ser>
        <c:dLbls>
          <c:showLegendKey val="0"/>
          <c:showVal val="0"/>
          <c:showCatName val="0"/>
          <c:showSerName val="0"/>
          <c:showPercent val="0"/>
          <c:showBubbleSize val="0"/>
        </c:dLbls>
        <c:gapWidth val="235"/>
        <c:axId val="221300944"/>
        <c:axId val="221305840"/>
      </c:barChart>
      <c:catAx>
        <c:axId val="221300944"/>
        <c:scaling>
          <c:orientation val="minMax"/>
        </c:scaling>
        <c:delete val="0"/>
        <c:axPos val="b"/>
        <c:title>
          <c:tx>
            <c:rich>
              <a:bodyPr rot="0" spcFirstLastPara="1" vertOverflow="ellipsis" vert="horz" wrap="square" anchor="ctr" anchorCtr="1"/>
              <a:lstStyle/>
              <a:p>
                <a:pPr>
                  <a:defRPr sz="3200" b="1" i="0" u="none" strike="noStrike" kern="1200" baseline="0">
                    <a:solidFill>
                      <a:schemeClr val="tx1"/>
                    </a:solidFill>
                    <a:latin typeface="Arial" panose="020B0604020202020204" pitchFamily="34" charset="0"/>
                    <a:ea typeface="+mn-ea"/>
                    <a:cs typeface="Arial" panose="020B0604020202020204" pitchFamily="34" charset="0"/>
                  </a:defRPr>
                </a:pPr>
                <a:r>
                  <a:rPr lang="en-US" sz="3200" b="1">
                    <a:solidFill>
                      <a:schemeClr val="tx1"/>
                    </a:solidFill>
                    <a:latin typeface="Arial" panose="020B0604020202020204" pitchFamily="34" charset="0"/>
                    <a:cs typeface="Arial" panose="020B0604020202020204" pitchFamily="34" charset="0"/>
                  </a:rPr>
                  <a:t>Treatment</a:t>
                </a:r>
              </a:p>
            </c:rich>
          </c:tx>
          <c:layout>
            <c:manualLayout>
              <c:xMode val="edge"/>
              <c:yMode val="edge"/>
              <c:x val="0.49424004729861098"/>
              <c:y val="0.87172340442617524"/>
            </c:manualLayout>
          </c:layout>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3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21305840"/>
        <c:crosses val="autoZero"/>
        <c:auto val="1"/>
        <c:lblAlgn val="ctr"/>
        <c:lblOffset val="100"/>
        <c:noMultiLvlLbl val="0"/>
      </c:catAx>
      <c:valAx>
        <c:axId val="221305840"/>
        <c:scaling>
          <c:orientation val="minMax"/>
        </c:scaling>
        <c:delete val="0"/>
        <c:axPos val="l"/>
        <c:title>
          <c:tx>
            <c:rich>
              <a:bodyPr rot="-5400000" spcFirstLastPara="1" vertOverflow="ellipsis" vert="horz" wrap="square" anchor="ctr" anchorCtr="1"/>
              <a:lstStyle/>
              <a:p>
                <a:pPr>
                  <a:defRPr sz="3200" b="1" i="0" u="none" strike="noStrike" kern="1200" baseline="0">
                    <a:ln>
                      <a:noFill/>
                    </a:ln>
                    <a:solidFill>
                      <a:sysClr val="windowText" lastClr="000000"/>
                    </a:solidFill>
                    <a:latin typeface="+mn-lt"/>
                    <a:ea typeface="+mn-ea"/>
                    <a:cs typeface="+mn-cs"/>
                  </a:defRPr>
                </a:pPr>
                <a:r>
                  <a:rPr lang="en-US" sz="3200" b="1" dirty="0">
                    <a:ln>
                      <a:noFill/>
                    </a:ln>
                    <a:solidFill>
                      <a:sysClr val="windowText" lastClr="000000"/>
                    </a:solidFill>
                    <a:latin typeface="Arial" panose="020B0604020202020204" pitchFamily="34" charset="0"/>
                    <a:cs typeface="Arial" panose="020B0604020202020204" pitchFamily="34" charset="0"/>
                  </a:rPr>
                  <a:t>STP</a:t>
                </a:r>
                <a:r>
                  <a:rPr lang="en-US" sz="3200" b="1" baseline="0" dirty="0">
                    <a:ln>
                      <a:noFill/>
                    </a:ln>
                    <a:solidFill>
                      <a:sysClr val="windowText" lastClr="000000"/>
                    </a:solidFill>
                    <a:latin typeface="Arial" panose="020B0604020202020204" pitchFamily="34" charset="0"/>
                    <a:cs typeface="Arial" panose="020B0604020202020204" pitchFamily="34" charset="0"/>
                  </a:rPr>
                  <a:t> (mg kg</a:t>
                </a:r>
                <a:r>
                  <a:rPr lang="en-US" sz="3200" b="1" baseline="30000" dirty="0">
                    <a:ln>
                      <a:noFill/>
                    </a:ln>
                    <a:solidFill>
                      <a:sysClr val="windowText" lastClr="000000"/>
                    </a:solidFill>
                    <a:latin typeface="Arial" panose="020B0604020202020204" pitchFamily="34" charset="0"/>
                    <a:cs typeface="Arial" panose="020B0604020202020204" pitchFamily="34" charset="0"/>
                  </a:rPr>
                  <a:t>-1</a:t>
                </a:r>
                <a:r>
                  <a:rPr lang="en-US" sz="3200" b="1" baseline="0" dirty="0">
                    <a:ln>
                      <a:noFill/>
                    </a:ln>
                    <a:solidFill>
                      <a:sysClr val="windowText" lastClr="000000"/>
                    </a:solidFill>
                    <a:latin typeface="Arial" panose="020B0604020202020204" pitchFamily="34" charset="0"/>
                    <a:cs typeface="Arial" panose="020B0604020202020204" pitchFamily="34" charset="0"/>
                  </a:rPr>
                  <a:t>)</a:t>
                </a:r>
                <a:endParaRPr lang="en-US" sz="3200" b="1" dirty="0">
                  <a:ln>
                    <a:noFill/>
                  </a:ln>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2.5360899345724126E-2"/>
              <c:y val="0.27148439331674751"/>
            </c:manualLayout>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3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21300944"/>
        <c:crosses val="autoZero"/>
        <c:crossBetween val="between"/>
      </c:valAx>
      <c:spPr>
        <a:noFill/>
        <a:ln>
          <a:solidFill>
            <a:schemeClr val="tx1"/>
          </a:solidFill>
        </a:ln>
        <a:effectLst/>
      </c:spPr>
    </c:plotArea>
    <c:legend>
      <c:legendPos val="b"/>
      <c:layout/>
      <c:overlay val="0"/>
      <c:spPr>
        <a:noFill/>
        <a:ln>
          <a:noFill/>
        </a:ln>
        <a:effectLst/>
      </c:spPr>
      <c:txPr>
        <a:bodyPr rot="0" spcFirstLastPara="1" vertOverflow="ellipsis" vert="horz" wrap="square" anchor="ctr" anchorCtr="1"/>
        <a:lstStyle/>
        <a:p>
          <a:pPr>
            <a:defRPr sz="3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51316520386624"/>
          <c:y val="9.4089823352960789E-2"/>
          <c:w val="0.81689769746288055"/>
          <c:h val="0.69052558974928702"/>
        </c:manualLayout>
      </c:layout>
      <c:barChart>
        <c:barDir val="col"/>
        <c:grouping val="clustered"/>
        <c:varyColors val="0"/>
        <c:ser>
          <c:idx val="0"/>
          <c:order val="0"/>
          <c:tx>
            <c:strRef>
              <c:f>'Table of means'!$J$8</c:f>
              <c:strCache>
                <c:ptCount val="1"/>
                <c:pt idx="0">
                  <c:v>1990-1995</c:v>
                </c:pt>
              </c:strCache>
            </c:strRef>
          </c:tx>
          <c:spPr>
            <a:pattFill prst="pct5">
              <a:fgClr>
                <a:schemeClr val="accent6">
                  <a:lumMod val="75000"/>
                </a:schemeClr>
              </a:fgClr>
              <a:bgClr>
                <a:schemeClr val="bg1"/>
              </a:bgClr>
            </a:pattFill>
            <a:ln>
              <a:solidFill>
                <a:schemeClr val="tx1">
                  <a:alpha val="75000"/>
                </a:schemeClr>
              </a:solidFill>
            </a:ln>
          </c:spPr>
          <c:invertIfNegative val="0"/>
          <c:errBars>
            <c:errBarType val="both"/>
            <c:errValType val="cust"/>
            <c:noEndCap val="0"/>
            <c:plus>
              <c:numRef>
                <c:f>'Table of means'!$K$16:$P$16</c:f>
                <c:numCache>
                  <c:formatCode>General</c:formatCode>
                  <c:ptCount val="6"/>
                  <c:pt idx="0">
                    <c:v>0.30916601442220021</c:v>
                  </c:pt>
                  <c:pt idx="1">
                    <c:v>0.18942674379767199</c:v>
                  </c:pt>
                  <c:pt idx="2">
                    <c:v>0.17942677246059141</c:v>
                  </c:pt>
                  <c:pt idx="3">
                    <c:v>0.2326723723576796</c:v>
                  </c:pt>
                  <c:pt idx="4">
                    <c:v>0.3149050824689788</c:v>
                  </c:pt>
                  <c:pt idx="5">
                    <c:v>0.35766269228313818</c:v>
                  </c:pt>
                </c:numCache>
              </c:numRef>
            </c:plus>
            <c:minus>
              <c:numRef>
                <c:f>'Table of means'!$K$16:$P$16</c:f>
                <c:numCache>
                  <c:formatCode>General</c:formatCode>
                  <c:ptCount val="6"/>
                  <c:pt idx="0">
                    <c:v>0.30916601442220021</c:v>
                  </c:pt>
                  <c:pt idx="1">
                    <c:v>0.18942674379767199</c:v>
                  </c:pt>
                  <c:pt idx="2">
                    <c:v>0.17942677246059141</c:v>
                  </c:pt>
                  <c:pt idx="3">
                    <c:v>0.2326723723576796</c:v>
                  </c:pt>
                  <c:pt idx="4">
                    <c:v>0.3149050824689788</c:v>
                  </c:pt>
                  <c:pt idx="5">
                    <c:v>0.35766269228313818</c:v>
                  </c:pt>
                </c:numCache>
              </c:numRef>
            </c:minus>
          </c:errBars>
          <c:cat>
            <c:strRef>
              <c:f>'Table of means'!$K$7:$P$7</c:f>
              <c:strCache>
                <c:ptCount val="6"/>
                <c:pt idx="0">
                  <c:v>Manure</c:v>
                </c:pt>
                <c:pt idx="1">
                  <c:v>Check</c:v>
                </c:pt>
                <c:pt idx="2">
                  <c:v>P</c:v>
                </c:pt>
                <c:pt idx="3">
                  <c:v>NP</c:v>
                </c:pt>
                <c:pt idx="4">
                  <c:v>NPK</c:v>
                </c:pt>
                <c:pt idx="5">
                  <c:v>NPKL</c:v>
                </c:pt>
              </c:strCache>
            </c:strRef>
          </c:cat>
          <c:val>
            <c:numRef>
              <c:f>'Table of means'!$K$8:$P$8</c:f>
              <c:numCache>
                <c:formatCode>0.00</c:formatCode>
                <c:ptCount val="6"/>
                <c:pt idx="0">
                  <c:v>1.6366666666666665</c:v>
                </c:pt>
                <c:pt idx="1">
                  <c:v>0.91499999999999992</c:v>
                </c:pt>
                <c:pt idx="2">
                  <c:v>0.87500000000000044</c:v>
                </c:pt>
                <c:pt idx="3">
                  <c:v>1.6666666666666663</c:v>
                </c:pt>
                <c:pt idx="4">
                  <c:v>2.0349999999999997</c:v>
                </c:pt>
                <c:pt idx="5">
                  <c:v>2.02</c:v>
                </c:pt>
              </c:numCache>
            </c:numRef>
          </c:val>
        </c:ser>
        <c:ser>
          <c:idx val="1"/>
          <c:order val="1"/>
          <c:tx>
            <c:strRef>
              <c:f>'Table of means'!$J$9</c:f>
              <c:strCache>
                <c:ptCount val="1"/>
                <c:pt idx="0">
                  <c:v>1996-2001</c:v>
                </c:pt>
              </c:strCache>
            </c:strRef>
          </c:tx>
          <c:spPr>
            <a:pattFill prst="smGrid">
              <a:fgClr>
                <a:schemeClr val="accent6">
                  <a:lumMod val="75000"/>
                </a:schemeClr>
              </a:fgClr>
              <a:bgClr>
                <a:schemeClr val="bg1"/>
              </a:bgClr>
            </a:pattFill>
            <a:ln>
              <a:solidFill>
                <a:schemeClr val="tx1">
                  <a:alpha val="75000"/>
                </a:schemeClr>
              </a:solidFill>
            </a:ln>
          </c:spPr>
          <c:invertIfNegative val="0"/>
          <c:errBars>
            <c:errBarType val="both"/>
            <c:errValType val="cust"/>
            <c:noEndCap val="0"/>
            <c:plus>
              <c:numRef>
                <c:f>'Table of means'!$K$18:$P$18</c:f>
                <c:numCache>
                  <c:formatCode>General</c:formatCode>
                  <c:ptCount val="6"/>
                  <c:pt idx="0">
                    <c:v>0.24681070580625655</c:v>
                  </c:pt>
                  <c:pt idx="1">
                    <c:v>0.15366757598577319</c:v>
                  </c:pt>
                  <c:pt idx="2">
                    <c:v>7.2838680926000585E-2</c:v>
                  </c:pt>
                  <c:pt idx="3">
                    <c:v>0.41930055271502042</c:v>
                  </c:pt>
                  <c:pt idx="4">
                    <c:v>0.40163446523188001</c:v>
                  </c:pt>
                  <c:pt idx="5">
                    <c:v>0.3154371288874368</c:v>
                  </c:pt>
                </c:numCache>
              </c:numRef>
            </c:plus>
            <c:minus>
              <c:numRef>
                <c:f>'Table of means'!$K$18:$P$18</c:f>
                <c:numCache>
                  <c:formatCode>General</c:formatCode>
                  <c:ptCount val="6"/>
                  <c:pt idx="0">
                    <c:v>0.24681070580625655</c:v>
                  </c:pt>
                  <c:pt idx="1">
                    <c:v>0.15366757598577319</c:v>
                  </c:pt>
                  <c:pt idx="2">
                    <c:v>7.2838680926000585E-2</c:v>
                  </c:pt>
                  <c:pt idx="3">
                    <c:v>0.41930055271502042</c:v>
                  </c:pt>
                  <c:pt idx="4">
                    <c:v>0.40163446523188001</c:v>
                  </c:pt>
                  <c:pt idx="5">
                    <c:v>0.3154371288874368</c:v>
                  </c:pt>
                </c:numCache>
              </c:numRef>
            </c:minus>
          </c:errBars>
          <c:cat>
            <c:strRef>
              <c:f>'Table of means'!$K$7:$P$7</c:f>
              <c:strCache>
                <c:ptCount val="6"/>
                <c:pt idx="0">
                  <c:v>Manure</c:v>
                </c:pt>
                <c:pt idx="1">
                  <c:v>Check</c:v>
                </c:pt>
                <c:pt idx="2">
                  <c:v>P</c:v>
                </c:pt>
                <c:pt idx="3">
                  <c:v>NP</c:v>
                </c:pt>
                <c:pt idx="4">
                  <c:v>NPK</c:v>
                </c:pt>
                <c:pt idx="5">
                  <c:v>NPKL</c:v>
                </c:pt>
              </c:strCache>
            </c:strRef>
          </c:cat>
          <c:val>
            <c:numRef>
              <c:f>'Table of means'!$K$9:$P$9</c:f>
              <c:numCache>
                <c:formatCode>0.00</c:formatCode>
                <c:ptCount val="6"/>
                <c:pt idx="0">
                  <c:v>2.4766666666666652</c:v>
                </c:pt>
                <c:pt idx="1">
                  <c:v>1.2266666666666666</c:v>
                </c:pt>
                <c:pt idx="2">
                  <c:v>1.2866666666666666</c:v>
                </c:pt>
                <c:pt idx="3">
                  <c:v>2.52</c:v>
                </c:pt>
                <c:pt idx="4">
                  <c:v>2.6983333333333341</c:v>
                </c:pt>
                <c:pt idx="5">
                  <c:v>2.6833333333333345</c:v>
                </c:pt>
              </c:numCache>
            </c:numRef>
          </c:val>
        </c:ser>
        <c:ser>
          <c:idx val="2"/>
          <c:order val="2"/>
          <c:tx>
            <c:strRef>
              <c:f>'Table of means'!$J$10</c:f>
              <c:strCache>
                <c:ptCount val="1"/>
                <c:pt idx="0">
                  <c:v>2002-2007</c:v>
                </c:pt>
              </c:strCache>
            </c:strRef>
          </c:tx>
          <c:spPr>
            <a:pattFill prst="dkVert">
              <a:fgClr>
                <a:schemeClr val="accent6">
                  <a:lumMod val="75000"/>
                </a:schemeClr>
              </a:fgClr>
              <a:bgClr>
                <a:schemeClr val="bg1"/>
              </a:bgClr>
            </a:pattFill>
            <a:ln>
              <a:solidFill>
                <a:schemeClr val="tx1">
                  <a:alpha val="75000"/>
                </a:schemeClr>
              </a:solidFill>
            </a:ln>
          </c:spPr>
          <c:invertIfNegative val="0"/>
          <c:errBars>
            <c:errBarType val="both"/>
            <c:errValType val="cust"/>
            <c:noEndCap val="0"/>
            <c:plus>
              <c:numRef>
                <c:f>'Table of means'!$K$20:$P$20</c:f>
                <c:numCache>
                  <c:formatCode>General</c:formatCode>
                  <c:ptCount val="6"/>
                  <c:pt idx="0">
                    <c:v>0.51307427082395007</c:v>
                  </c:pt>
                  <c:pt idx="1">
                    <c:v>0.19394673593311523</c:v>
                  </c:pt>
                  <c:pt idx="2">
                    <c:v>0.22667182743333195</c:v>
                  </c:pt>
                  <c:pt idx="3">
                    <c:v>0.48620734854014003</c:v>
                  </c:pt>
                  <c:pt idx="4">
                    <c:v>0.53190974455300599</c:v>
                  </c:pt>
                  <c:pt idx="5">
                    <c:v>0.56393055421850291</c:v>
                  </c:pt>
                </c:numCache>
              </c:numRef>
            </c:plus>
            <c:minus>
              <c:numRef>
                <c:f>'Table of means'!$K$20:$P$20</c:f>
                <c:numCache>
                  <c:formatCode>General</c:formatCode>
                  <c:ptCount val="6"/>
                  <c:pt idx="0">
                    <c:v>0.51307427082395007</c:v>
                  </c:pt>
                  <c:pt idx="1">
                    <c:v>0.19394673593311523</c:v>
                  </c:pt>
                  <c:pt idx="2">
                    <c:v>0.22667182743333195</c:v>
                  </c:pt>
                  <c:pt idx="3">
                    <c:v>0.48620734854014003</c:v>
                  </c:pt>
                  <c:pt idx="4">
                    <c:v>0.53190974455300599</c:v>
                  </c:pt>
                  <c:pt idx="5">
                    <c:v>0.56393055421850291</c:v>
                  </c:pt>
                </c:numCache>
              </c:numRef>
            </c:minus>
          </c:errBars>
          <c:cat>
            <c:strRef>
              <c:f>'Table of means'!$K$7:$P$7</c:f>
              <c:strCache>
                <c:ptCount val="6"/>
                <c:pt idx="0">
                  <c:v>Manure</c:v>
                </c:pt>
                <c:pt idx="1">
                  <c:v>Check</c:v>
                </c:pt>
                <c:pt idx="2">
                  <c:v>P</c:v>
                </c:pt>
                <c:pt idx="3">
                  <c:v>NP</c:v>
                </c:pt>
                <c:pt idx="4">
                  <c:v>NPK</c:v>
                </c:pt>
                <c:pt idx="5">
                  <c:v>NPKL</c:v>
                </c:pt>
              </c:strCache>
            </c:strRef>
          </c:cat>
          <c:val>
            <c:numRef>
              <c:f>'Table of means'!$K$10:$P$10</c:f>
              <c:numCache>
                <c:formatCode>0.00</c:formatCode>
                <c:ptCount val="6"/>
                <c:pt idx="0">
                  <c:v>2.3383333333333334</c:v>
                </c:pt>
                <c:pt idx="1">
                  <c:v>1.0633333333333332</c:v>
                </c:pt>
                <c:pt idx="2">
                  <c:v>1.1616666666666668</c:v>
                </c:pt>
                <c:pt idx="3">
                  <c:v>2.5416666666666665</c:v>
                </c:pt>
                <c:pt idx="4">
                  <c:v>2.7099999999999995</c:v>
                </c:pt>
                <c:pt idx="5">
                  <c:v>2.9450000000000003</c:v>
                </c:pt>
              </c:numCache>
            </c:numRef>
          </c:val>
        </c:ser>
        <c:ser>
          <c:idx val="3"/>
          <c:order val="3"/>
          <c:tx>
            <c:strRef>
              <c:f>'Table of means'!$J$11</c:f>
              <c:strCache>
                <c:ptCount val="1"/>
                <c:pt idx="0">
                  <c:v>2008-2013</c:v>
                </c:pt>
              </c:strCache>
            </c:strRef>
          </c:tx>
          <c:spPr>
            <a:pattFill prst="horzBrick">
              <a:fgClr>
                <a:schemeClr val="accent6">
                  <a:lumMod val="75000"/>
                </a:schemeClr>
              </a:fgClr>
              <a:bgClr>
                <a:schemeClr val="bg1"/>
              </a:bgClr>
            </a:pattFill>
            <a:ln>
              <a:solidFill>
                <a:schemeClr val="tx1">
                  <a:alpha val="75000"/>
                </a:schemeClr>
              </a:solidFill>
            </a:ln>
          </c:spPr>
          <c:invertIfNegative val="0"/>
          <c:errBars>
            <c:errBarType val="both"/>
            <c:errValType val="cust"/>
            <c:noEndCap val="0"/>
            <c:plus>
              <c:numRef>
                <c:f>'Table of means'!$K$22:$P$22</c:f>
                <c:numCache>
                  <c:formatCode>General</c:formatCode>
                  <c:ptCount val="6"/>
                  <c:pt idx="0">
                    <c:v>0.48830495301018934</c:v>
                  </c:pt>
                  <c:pt idx="1">
                    <c:v>0.22292470113806839</c:v>
                  </c:pt>
                  <c:pt idx="2">
                    <c:v>0.33084374421618401</c:v>
                  </c:pt>
                  <c:pt idx="3">
                    <c:v>0.50124419684565946</c:v>
                  </c:pt>
                  <c:pt idx="4">
                    <c:v>0.44202043589967005</c:v>
                  </c:pt>
                  <c:pt idx="5">
                    <c:v>0.49178563265246272</c:v>
                  </c:pt>
                </c:numCache>
              </c:numRef>
            </c:plus>
            <c:minus>
              <c:numRef>
                <c:f>'Table of means'!$K$22:$P$22</c:f>
                <c:numCache>
                  <c:formatCode>General</c:formatCode>
                  <c:ptCount val="6"/>
                  <c:pt idx="0">
                    <c:v>0.48830495301018934</c:v>
                  </c:pt>
                  <c:pt idx="1">
                    <c:v>0.22292470113806839</c:v>
                  </c:pt>
                  <c:pt idx="2">
                    <c:v>0.33084374421618401</c:v>
                  </c:pt>
                  <c:pt idx="3">
                    <c:v>0.50124419684565946</c:v>
                  </c:pt>
                  <c:pt idx="4">
                    <c:v>0.44202043589967005</c:v>
                  </c:pt>
                  <c:pt idx="5">
                    <c:v>0.49178563265246272</c:v>
                  </c:pt>
                </c:numCache>
              </c:numRef>
            </c:minus>
          </c:errBars>
          <c:cat>
            <c:strRef>
              <c:f>'Table of means'!$K$7:$P$7</c:f>
              <c:strCache>
                <c:ptCount val="6"/>
                <c:pt idx="0">
                  <c:v>Manure</c:v>
                </c:pt>
                <c:pt idx="1">
                  <c:v>Check</c:v>
                </c:pt>
                <c:pt idx="2">
                  <c:v>P</c:v>
                </c:pt>
                <c:pt idx="3">
                  <c:v>NP</c:v>
                </c:pt>
                <c:pt idx="4">
                  <c:v>NPK</c:v>
                </c:pt>
                <c:pt idx="5">
                  <c:v>NPKL</c:v>
                </c:pt>
              </c:strCache>
            </c:strRef>
          </c:cat>
          <c:val>
            <c:numRef>
              <c:f>'Table of means'!$K$11:$P$11</c:f>
              <c:numCache>
                <c:formatCode>0.00</c:formatCode>
                <c:ptCount val="6"/>
                <c:pt idx="0">
                  <c:v>2.1133333333333342</c:v>
                </c:pt>
                <c:pt idx="1">
                  <c:v>0.97333333333333361</c:v>
                </c:pt>
                <c:pt idx="2">
                  <c:v>1.3033333333333332</c:v>
                </c:pt>
                <c:pt idx="3">
                  <c:v>2.2616666666666672</c:v>
                </c:pt>
                <c:pt idx="4">
                  <c:v>2.3466666666666649</c:v>
                </c:pt>
                <c:pt idx="5">
                  <c:v>2.4083333333333332</c:v>
                </c:pt>
              </c:numCache>
            </c:numRef>
          </c:val>
        </c:ser>
        <c:dLbls>
          <c:showLegendKey val="0"/>
          <c:showVal val="0"/>
          <c:showCatName val="0"/>
          <c:showSerName val="0"/>
          <c:showPercent val="0"/>
          <c:showBubbleSize val="0"/>
        </c:dLbls>
        <c:gapWidth val="150"/>
        <c:axId val="221310736"/>
        <c:axId val="221304208"/>
      </c:barChart>
      <c:catAx>
        <c:axId val="221310736"/>
        <c:scaling>
          <c:orientation val="minMax"/>
        </c:scaling>
        <c:delete val="0"/>
        <c:axPos val="b"/>
        <c:title>
          <c:tx>
            <c:rich>
              <a:bodyPr/>
              <a:lstStyle/>
              <a:p>
                <a:pPr>
                  <a:defRPr sz="3200"/>
                </a:pPr>
                <a:r>
                  <a:rPr lang="en-US" sz="3200">
                    <a:latin typeface="Arial" pitchFamily="34" charset="0"/>
                    <a:cs typeface="Arial" pitchFamily="34" charset="0"/>
                  </a:rPr>
                  <a:t>Treatment</a:t>
                </a:r>
              </a:p>
            </c:rich>
          </c:tx>
          <c:layout/>
          <c:overlay val="0"/>
        </c:title>
        <c:numFmt formatCode="General" sourceLinked="0"/>
        <c:majorTickMark val="out"/>
        <c:minorTickMark val="none"/>
        <c:tickLblPos val="nextTo"/>
        <c:spPr>
          <a:ln>
            <a:solidFill>
              <a:schemeClr val="tx1"/>
            </a:solidFill>
          </a:ln>
        </c:spPr>
        <c:txPr>
          <a:bodyPr/>
          <a:lstStyle/>
          <a:p>
            <a:pPr>
              <a:defRPr sz="3200">
                <a:latin typeface="Arial" pitchFamily="34" charset="0"/>
                <a:cs typeface="Arial" pitchFamily="34" charset="0"/>
              </a:defRPr>
            </a:pPr>
            <a:endParaRPr lang="en-US"/>
          </a:p>
        </c:txPr>
        <c:crossAx val="221304208"/>
        <c:crosses val="autoZero"/>
        <c:auto val="1"/>
        <c:lblAlgn val="ctr"/>
        <c:lblOffset val="100"/>
        <c:noMultiLvlLbl val="0"/>
      </c:catAx>
      <c:valAx>
        <c:axId val="221304208"/>
        <c:scaling>
          <c:orientation val="minMax"/>
          <c:max val="3.5"/>
          <c:min val="0"/>
        </c:scaling>
        <c:delete val="0"/>
        <c:axPos val="l"/>
        <c:title>
          <c:tx>
            <c:rich>
              <a:bodyPr rot="-5400000" vert="horz"/>
              <a:lstStyle/>
              <a:p>
                <a:pPr>
                  <a:defRPr sz="3200">
                    <a:latin typeface="Arial" pitchFamily="34" charset="0"/>
                    <a:cs typeface="Arial" pitchFamily="34" charset="0"/>
                  </a:defRPr>
                </a:pPr>
                <a:r>
                  <a:rPr lang="en-US" sz="3200">
                    <a:latin typeface="Arial" pitchFamily="34" charset="0"/>
                    <a:cs typeface="Arial" pitchFamily="34" charset="0"/>
                  </a:rPr>
                  <a:t> Grain yield</a:t>
                </a:r>
                <a:r>
                  <a:rPr lang="en-US" sz="3200" baseline="0">
                    <a:latin typeface="Arial" pitchFamily="34" charset="0"/>
                    <a:cs typeface="Arial" pitchFamily="34" charset="0"/>
                  </a:rPr>
                  <a:t> (Mg ha</a:t>
                </a:r>
                <a:r>
                  <a:rPr lang="en-US" sz="3200" baseline="30000">
                    <a:latin typeface="Arial" pitchFamily="34" charset="0"/>
                    <a:cs typeface="Arial" pitchFamily="34" charset="0"/>
                  </a:rPr>
                  <a:t>-1</a:t>
                </a:r>
                <a:r>
                  <a:rPr lang="en-US" sz="3200" baseline="0">
                    <a:latin typeface="Arial" pitchFamily="34" charset="0"/>
                    <a:cs typeface="Arial" pitchFamily="34" charset="0"/>
                  </a:rPr>
                  <a:t>)</a:t>
                </a:r>
                <a:endParaRPr lang="en-US" sz="3200">
                  <a:latin typeface="Arial" pitchFamily="34" charset="0"/>
                  <a:cs typeface="Arial" pitchFamily="34" charset="0"/>
                </a:endParaRPr>
              </a:p>
            </c:rich>
          </c:tx>
          <c:layout>
            <c:manualLayout>
              <c:xMode val="edge"/>
              <c:yMode val="edge"/>
              <c:x val="1.0781968366599217E-2"/>
              <c:y val="0.20701792393437765"/>
            </c:manualLayout>
          </c:layout>
          <c:overlay val="0"/>
        </c:title>
        <c:numFmt formatCode="0.0" sourceLinked="0"/>
        <c:majorTickMark val="out"/>
        <c:minorTickMark val="none"/>
        <c:tickLblPos val="nextTo"/>
        <c:spPr>
          <a:ln>
            <a:solidFill>
              <a:schemeClr val="tx1"/>
            </a:solidFill>
          </a:ln>
        </c:spPr>
        <c:txPr>
          <a:bodyPr/>
          <a:lstStyle/>
          <a:p>
            <a:pPr>
              <a:defRPr sz="3200">
                <a:solidFill>
                  <a:schemeClr val="tx1"/>
                </a:solidFill>
                <a:latin typeface="Arial" pitchFamily="34" charset="0"/>
                <a:cs typeface="Arial" pitchFamily="34" charset="0"/>
              </a:defRPr>
            </a:pPr>
            <a:endParaRPr lang="en-US"/>
          </a:p>
        </c:txPr>
        <c:crossAx val="221310736"/>
        <c:crosses val="autoZero"/>
        <c:crossBetween val="between"/>
      </c:valAx>
      <c:spPr>
        <a:ln>
          <a:solidFill>
            <a:schemeClr val="tx1"/>
          </a:solidFill>
        </a:ln>
      </c:spPr>
    </c:plotArea>
    <c:legend>
      <c:legendPos val="b"/>
      <c:layout/>
      <c:overlay val="0"/>
      <c:txPr>
        <a:bodyPr/>
        <a:lstStyle/>
        <a:p>
          <a:pPr>
            <a:defRPr sz="3200">
              <a:latin typeface="Arial" pitchFamily="34" charset="0"/>
              <a:cs typeface="Arial" pitchFamily="34" charset="0"/>
            </a:defRPr>
          </a:pPr>
          <a:endParaRPr lang="en-US"/>
        </a:p>
      </c:txPr>
    </c:legend>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39B479-9CF5-4281-BBF3-3892622DA7E6}" type="datetimeFigureOut">
              <a:rPr lang="en-US" smtClean="0"/>
              <a:pPr/>
              <a:t>7/29/2014</a:t>
            </a:fld>
            <a:endParaRPr lang="en-US"/>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C6ECB-2214-41E7-8719-38B61911F949}" type="slidenum">
              <a:rPr lang="en-US" smtClean="0"/>
              <a:pPr/>
              <a:t>‹#›</a:t>
            </a:fld>
            <a:endParaRPr lang="en-US"/>
          </a:p>
        </p:txBody>
      </p:sp>
    </p:spTree>
    <p:extLst>
      <p:ext uri="{BB962C8B-B14F-4D97-AF65-F5344CB8AC3E}">
        <p14:creationId xmlns:p14="http://schemas.microsoft.com/office/powerpoint/2010/main" val="1916311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0" y="685800"/>
            <a:ext cx="3429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C6ECB-2214-41E7-8719-38B61911F949}" type="slidenum">
              <a:rPr lang="en-US" smtClean="0"/>
              <a:pPr/>
              <a:t>1</a:t>
            </a:fld>
            <a:endParaRPr lang="en-US"/>
          </a:p>
        </p:txBody>
      </p:sp>
    </p:spTree>
    <p:extLst>
      <p:ext uri="{BB962C8B-B14F-4D97-AF65-F5344CB8AC3E}">
        <p14:creationId xmlns:p14="http://schemas.microsoft.com/office/powerpoint/2010/main" val="2845507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1" y="13634723"/>
            <a:ext cx="3730752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24871681"/>
            <a:ext cx="30723840" cy="11216640"/>
          </a:xfrm>
        </p:spPr>
        <p:txBody>
          <a:bodyPr/>
          <a:lstStyle>
            <a:lvl1pPr marL="0" indent="0" algn="ctr">
              <a:buNone/>
              <a:defRPr>
                <a:solidFill>
                  <a:schemeClr val="tx1">
                    <a:tint val="75000"/>
                  </a:schemeClr>
                </a:solidFill>
              </a:defRPr>
            </a:lvl1pPr>
            <a:lvl2pPr marL="3000583" indent="0" algn="ctr">
              <a:buNone/>
              <a:defRPr>
                <a:solidFill>
                  <a:schemeClr val="tx1">
                    <a:tint val="75000"/>
                  </a:schemeClr>
                </a:solidFill>
              </a:defRPr>
            </a:lvl2pPr>
            <a:lvl3pPr marL="6001166" indent="0" algn="ctr">
              <a:buNone/>
              <a:defRPr>
                <a:solidFill>
                  <a:schemeClr val="tx1">
                    <a:tint val="75000"/>
                  </a:schemeClr>
                </a:solidFill>
              </a:defRPr>
            </a:lvl3pPr>
            <a:lvl4pPr marL="9001749" indent="0" algn="ctr">
              <a:buNone/>
              <a:defRPr>
                <a:solidFill>
                  <a:schemeClr val="tx1">
                    <a:tint val="75000"/>
                  </a:schemeClr>
                </a:solidFill>
              </a:defRPr>
            </a:lvl4pPr>
            <a:lvl5pPr marL="12002331" indent="0" algn="ctr">
              <a:buNone/>
              <a:defRPr>
                <a:solidFill>
                  <a:schemeClr val="tx1">
                    <a:tint val="75000"/>
                  </a:schemeClr>
                </a:solidFill>
              </a:defRPr>
            </a:lvl5pPr>
            <a:lvl6pPr marL="15002913" indent="0" algn="ctr">
              <a:buNone/>
              <a:defRPr>
                <a:solidFill>
                  <a:schemeClr val="tx1">
                    <a:tint val="75000"/>
                  </a:schemeClr>
                </a:solidFill>
              </a:defRPr>
            </a:lvl6pPr>
            <a:lvl7pPr marL="18003498" indent="0" algn="ctr">
              <a:buNone/>
              <a:defRPr>
                <a:solidFill>
                  <a:schemeClr val="tx1">
                    <a:tint val="75000"/>
                  </a:schemeClr>
                </a:solidFill>
              </a:defRPr>
            </a:lvl7pPr>
            <a:lvl8pPr marL="21004081" indent="0" algn="ctr">
              <a:buNone/>
              <a:defRPr>
                <a:solidFill>
                  <a:schemeClr val="tx1">
                    <a:tint val="75000"/>
                  </a:schemeClr>
                </a:solidFill>
              </a:defRPr>
            </a:lvl8pPr>
            <a:lvl9pPr marL="2400466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590CBB-8977-4410-A7BE-B556C93C1631}" type="datetimeFigureOut">
              <a:rPr lang="en-US" smtClean="0"/>
              <a:pPr/>
              <a:t>7/29/2014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AD431-6C92-46A5-9ABB-8C9E87198EBC}" type="slidenum">
              <a:rPr lang="en-US" smtClean="0"/>
              <a:pPr/>
              <a:t>‹#›</a:t>
            </a:fld>
            <a:endParaRPr lang="en-US" dirty="0"/>
          </a:p>
        </p:txBody>
      </p:sp>
    </p:spTree>
    <p:extLst>
      <p:ext uri="{BB962C8B-B14F-4D97-AF65-F5344CB8AC3E}">
        <p14:creationId xmlns:p14="http://schemas.microsoft.com/office/powerpoint/2010/main" val="4143906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590CBB-8977-4410-A7BE-B556C93C1631}" type="datetimeFigureOut">
              <a:rPr lang="en-US" smtClean="0"/>
              <a:pPr/>
              <a:t>7/29/2014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AD431-6C92-46A5-9ABB-8C9E87198EBC}" type="slidenum">
              <a:rPr lang="en-US" smtClean="0"/>
              <a:pPr/>
              <a:t>‹#›</a:t>
            </a:fld>
            <a:endParaRPr lang="en-US" dirty="0"/>
          </a:p>
        </p:txBody>
      </p:sp>
    </p:spTree>
    <p:extLst>
      <p:ext uri="{BB962C8B-B14F-4D97-AF65-F5344CB8AC3E}">
        <p14:creationId xmlns:p14="http://schemas.microsoft.com/office/powerpoint/2010/main" val="76831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1" y="1757687"/>
            <a:ext cx="9875521" cy="374497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2" y="1757687"/>
            <a:ext cx="28895041" cy="37449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590CBB-8977-4410-A7BE-B556C93C1631}" type="datetimeFigureOut">
              <a:rPr lang="en-US" smtClean="0"/>
              <a:pPr/>
              <a:t>7/29/2014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AD431-6C92-46A5-9ABB-8C9E87198EBC}" type="slidenum">
              <a:rPr lang="en-US" smtClean="0"/>
              <a:pPr/>
              <a:t>‹#›</a:t>
            </a:fld>
            <a:endParaRPr lang="en-US" dirty="0"/>
          </a:p>
        </p:txBody>
      </p:sp>
    </p:spTree>
    <p:extLst>
      <p:ext uri="{BB962C8B-B14F-4D97-AF65-F5344CB8AC3E}">
        <p14:creationId xmlns:p14="http://schemas.microsoft.com/office/powerpoint/2010/main" val="1319475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590CBB-8977-4410-A7BE-B556C93C1631}" type="datetimeFigureOut">
              <a:rPr lang="en-US" smtClean="0"/>
              <a:pPr/>
              <a:t>7/29/2014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AD431-6C92-46A5-9ABB-8C9E87198EBC}" type="slidenum">
              <a:rPr lang="en-US" smtClean="0"/>
              <a:pPr/>
              <a:t>‹#›</a:t>
            </a:fld>
            <a:endParaRPr lang="en-US" dirty="0"/>
          </a:p>
        </p:txBody>
      </p:sp>
    </p:spTree>
    <p:extLst>
      <p:ext uri="{BB962C8B-B14F-4D97-AF65-F5344CB8AC3E}">
        <p14:creationId xmlns:p14="http://schemas.microsoft.com/office/powerpoint/2010/main" val="643365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8204165"/>
            <a:ext cx="37307520" cy="8717280"/>
          </a:xfrm>
        </p:spPr>
        <p:txBody>
          <a:bodyPr anchor="t"/>
          <a:lstStyle>
            <a:lvl1pPr algn="l">
              <a:defRPr sz="26286"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8602968"/>
            <a:ext cx="37307520" cy="9601197"/>
          </a:xfrm>
        </p:spPr>
        <p:txBody>
          <a:bodyPr anchor="b"/>
          <a:lstStyle>
            <a:lvl1pPr marL="0" indent="0">
              <a:buNone/>
              <a:defRPr sz="13143">
                <a:solidFill>
                  <a:schemeClr val="tx1">
                    <a:tint val="75000"/>
                  </a:schemeClr>
                </a:solidFill>
              </a:defRPr>
            </a:lvl1pPr>
            <a:lvl2pPr marL="3000583" indent="0">
              <a:buNone/>
              <a:defRPr sz="11772">
                <a:solidFill>
                  <a:schemeClr val="tx1">
                    <a:tint val="75000"/>
                  </a:schemeClr>
                </a:solidFill>
              </a:defRPr>
            </a:lvl2pPr>
            <a:lvl3pPr marL="6001166" indent="0">
              <a:buNone/>
              <a:defRPr sz="10514">
                <a:solidFill>
                  <a:schemeClr val="tx1">
                    <a:tint val="75000"/>
                  </a:schemeClr>
                </a:solidFill>
              </a:defRPr>
            </a:lvl3pPr>
            <a:lvl4pPr marL="9001749" indent="0">
              <a:buNone/>
              <a:defRPr sz="9257">
                <a:solidFill>
                  <a:schemeClr val="tx1">
                    <a:tint val="75000"/>
                  </a:schemeClr>
                </a:solidFill>
              </a:defRPr>
            </a:lvl4pPr>
            <a:lvl5pPr marL="12002331" indent="0">
              <a:buNone/>
              <a:defRPr sz="9257">
                <a:solidFill>
                  <a:schemeClr val="tx1">
                    <a:tint val="75000"/>
                  </a:schemeClr>
                </a:solidFill>
              </a:defRPr>
            </a:lvl5pPr>
            <a:lvl6pPr marL="15002913" indent="0">
              <a:buNone/>
              <a:defRPr sz="9257">
                <a:solidFill>
                  <a:schemeClr val="tx1">
                    <a:tint val="75000"/>
                  </a:schemeClr>
                </a:solidFill>
              </a:defRPr>
            </a:lvl6pPr>
            <a:lvl7pPr marL="18003498" indent="0">
              <a:buNone/>
              <a:defRPr sz="9257">
                <a:solidFill>
                  <a:schemeClr val="tx1">
                    <a:tint val="75000"/>
                  </a:schemeClr>
                </a:solidFill>
              </a:defRPr>
            </a:lvl7pPr>
            <a:lvl8pPr marL="21004081" indent="0">
              <a:buNone/>
              <a:defRPr sz="9257">
                <a:solidFill>
                  <a:schemeClr val="tx1">
                    <a:tint val="75000"/>
                  </a:schemeClr>
                </a:solidFill>
              </a:defRPr>
            </a:lvl8pPr>
            <a:lvl9pPr marL="24004664" indent="0">
              <a:buNone/>
              <a:defRPr sz="925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590CBB-8977-4410-A7BE-B556C93C1631}" type="datetimeFigureOut">
              <a:rPr lang="en-US" smtClean="0"/>
              <a:pPr/>
              <a:t>7/29/2014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AD431-6C92-46A5-9ABB-8C9E87198EBC}" type="slidenum">
              <a:rPr lang="en-US" smtClean="0"/>
              <a:pPr/>
              <a:t>‹#›</a:t>
            </a:fld>
            <a:endParaRPr lang="en-US" dirty="0"/>
          </a:p>
        </p:txBody>
      </p:sp>
    </p:spTree>
    <p:extLst>
      <p:ext uri="{BB962C8B-B14F-4D97-AF65-F5344CB8AC3E}">
        <p14:creationId xmlns:p14="http://schemas.microsoft.com/office/powerpoint/2010/main" val="407367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2" y="10241287"/>
            <a:ext cx="19385281" cy="28966163"/>
          </a:xfrm>
        </p:spPr>
        <p:txBody>
          <a:bodyPr/>
          <a:lstStyle>
            <a:lvl1pPr>
              <a:defRPr sz="18286"/>
            </a:lvl1pPr>
            <a:lvl2pPr>
              <a:defRPr sz="15772"/>
            </a:lvl2pPr>
            <a:lvl3pPr>
              <a:defRPr sz="13143"/>
            </a:lvl3pPr>
            <a:lvl4pPr>
              <a:defRPr sz="11772"/>
            </a:lvl4pPr>
            <a:lvl5pPr>
              <a:defRPr sz="11772"/>
            </a:lvl5pPr>
            <a:lvl6pPr>
              <a:defRPr sz="11772"/>
            </a:lvl6pPr>
            <a:lvl7pPr>
              <a:defRPr sz="11772"/>
            </a:lvl7pPr>
            <a:lvl8pPr>
              <a:defRPr sz="11772"/>
            </a:lvl8pPr>
            <a:lvl9pPr>
              <a:defRPr sz="1177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2" y="10241287"/>
            <a:ext cx="19385281" cy="28966163"/>
          </a:xfrm>
        </p:spPr>
        <p:txBody>
          <a:bodyPr/>
          <a:lstStyle>
            <a:lvl1pPr>
              <a:defRPr sz="18286"/>
            </a:lvl1pPr>
            <a:lvl2pPr>
              <a:defRPr sz="15772"/>
            </a:lvl2pPr>
            <a:lvl3pPr>
              <a:defRPr sz="13143"/>
            </a:lvl3pPr>
            <a:lvl4pPr>
              <a:defRPr sz="11772"/>
            </a:lvl4pPr>
            <a:lvl5pPr>
              <a:defRPr sz="11772"/>
            </a:lvl5pPr>
            <a:lvl6pPr>
              <a:defRPr sz="11772"/>
            </a:lvl6pPr>
            <a:lvl7pPr>
              <a:defRPr sz="11772"/>
            </a:lvl7pPr>
            <a:lvl8pPr>
              <a:defRPr sz="11772"/>
            </a:lvl8pPr>
            <a:lvl9pPr>
              <a:defRPr sz="1177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590CBB-8977-4410-A7BE-B556C93C1631}" type="datetimeFigureOut">
              <a:rPr lang="en-US" smtClean="0"/>
              <a:pPr/>
              <a:t>7/29/2014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BAD431-6C92-46A5-9ABB-8C9E87198EBC}" type="slidenum">
              <a:rPr lang="en-US" smtClean="0"/>
              <a:pPr/>
              <a:t>‹#›</a:t>
            </a:fld>
            <a:endParaRPr lang="en-US" dirty="0"/>
          </a:p>
        </p:txBody>
      </p:sp>
    </p:spTree>
    <p:extLst>
      <p:ext uri="{BB962C8B-B14F-4D97-AF65-F5344CB8AC3E}">
        <p14:creationId xmlns:p14="http://schemas.microsoft.com/office/powerpoint/2010/main" val="2042451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9824726"/>
            <a:ext cx="19392902" cy="4094477"/>
          </a:xfrm>
        </p:spPr>
        <p:txBody>
          <a:bodyPr anchor="b"/>
          <a:lstStyle>
            <a:lvl1pPr marL="0" indent="0">
              <a:buNone/>
              <a:defRPr sz="15772" b="1"/>
            </a:lvl1pPr>
            <a:lvl2pPr marL="3000583" indent="0">
              <a:buNone/>
              <a:defRPr sz="13143" b="1"/>
            </a:lvl2pPr>
            <a:lvl3pPr marL="6001166" indent="0">
              <a:buNone/>
              <a:defRPr sz="11772" b="1"/>
            </a:lvl3pPr>
            <a:lvl4pPr marL="9001749" indent="0">
              <a:buNone/>
              <a:defRPr sz="10514" b="1"/>
            </a:lvl4pPr>
            <a:lvl5pPr marL="12002331" indent="0">
              <a:buNone/>
              <a:defRPr sz="10514" b="1"/>
            </a:lvl5pPr>
            <a:lvl6pPr marL="15002913" indent="0">
              <a:buNone/>
              <a:defRPr sz="10514" b="1"/>
            </a:lvl6pPr>
            <a:lvl7pPr marL="18003498" indent="0">
              <a:buNone/>
              <a:defRPr sz="10514" b="1"/>
            </a:lvl7pPr>
            <a:lvl8pPr marL="21004081" indent="0">
              <a:buNone/>
              <a:defRPr sz="10514" b="1"/>
            </a:lvl8pPr>
            <a:lvl9pPr marL="24004664" indent="0">
              <a:buNone/>
              <a:defRPr sz="10514" b="1"/>
            </a:lvl9pPr>
          </a:lstStyle>
          <a:p>
            <a:pPr lvl="0"/>
            <a:r>
              <a:rPr lang="en-US" smtClean="0"/>
              <a:t>Click to edit Master text styles</a:t>
            </a:r>
          </a:p>
        </p:txBody>
      </p:sp>
      <p:sp>
        <p:nvSpPr>
          <p:cNvPr id="4" name="Content Placeholder 3"/>
          <p:cNvSpPr>
            <a:spLocks noGrp="1"/>
          </p:cNvSpPr>
          <p:nvPr>
            <p:ph sz="half" idx="2"/>
          </p:nvPr>
        </p:nvSpPr>
        <p:spPr>
          <a:xfrm>
            <a:off x="2194560" y="13919203"/>
            <a:ext cx="19392902" cy="25288243"/>
          </a:xfrm>
        </p:spPr>
        <p:txBody>
          <a:bodyPr/>
          <a:lstStyle>
            <a:lvl1pPr>
              <a:defRPr sz="15772"/>
            </a:lvl1pPr>
            <a:lvl2pPr>
              <a:defRPr sz="13143"/>
            </a:lvl2pPr>
            <a:lvl3pPr>
              <a:defRPr sz="11772"/>
            </a:lvl3pPr>
            <a:lvl4pPr>
              <a:defRPr sz="10514"/>
            </a:lvl4pPr>
            <a:lvl5pPr>
              <a:defRPr sz="10514"/>
            </a:lvl5pPr>
            <a:lvl6pPr>
              <a:defRPr sz="10514"/>
            </a:lvl6pPr>
            <a:lvl7pPr>
              <a:defRPr sz="10514"/>
            </a:lvl7pPr>
            <a:lvl8pPr>
              <a:defRPr sz="10514"/>
            </a:lvl8pPr>
            <a:lvl9pPr>
              <a:defRPr sz="105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9824726"/>
            <a:ext cx="19400520" cy="4094477"/>
          </a:xfrm>
        </p:spPr>
        <p:txBody>
          <a:bodyPr anchor="b"/>
          <a:lstStyle>
            <a:lvl1pPr marL="0" indent="0">
              <a:buNone/>
              <a:defRPr sz="15772" b="1"/>
            </a:lvl1pPr>
            <a:lvl2pPr marL="3000583" indent="0">
              <a:buNone/>
              <a:defRPr sz="13143" b="1"/>
            </a:lvl2pPr>
            <a:lvl3pPr marL="6001166" indent="0">
              <a:buNone/>
              <a:defRPr sz="11772" b="1"/>
            </a:lvl3pPr>
            <a:lvl4pPr marL="9001749" indent="0">
              <a:buNone/>
              <a:defRPr sz="10514" b="1"/>
            </a:lvl4pPr>
            <a:lvl5pPr marL="12002331" indent="0">
              <a:buNone/>
              <a:defRPr sz="10514" b="1"/>
            </a:lvl5pPr>
            <a:lvl6pPr marL="15002913" indent="0">
              <a:buNone/>
              <a:defRPr sz="10514" b="1"/>
            </a:lvl6pPr>
            <a:lvl7pPr marL="18003498" indent="0">
              <a:buNone/>
              <a:defRPr sz="10514" b="1"/>
            </a:lvl7pPr>
            <a:lvl8pPr marL="21004081" indent="0">
              <a:buNone/>
              <a:defRPr sz="10514" b="1"/>
            </a:lvl8pPr>
            <a:lvl9pPr marL="24004664" indent="0">
              <a:buNone/>
              <a:defRPr sz="10514" b="1"/>
            </a:lvl9pPr>
          </a:lstStyle>
          <a:p>
            <a:pPr lvl="0"/>
            <a:r>
              <a:rPr lang="en-US" smtClean="0"/>
              <a:t>Click to edit Master text styles</a:t>
            </a:r>
          </a:p>
        </p:txBody>
      </p:sp>
      <p:sp>
        <p:nvSpPr>
          <p:cNvPr id="6" name="Content Placeholder 5"/>
          <p:cNvSpPr>
            <a:spLocks noGrp="1"/>
          </p:cNvSpPr>
          <p:nvPr>
            <p:ph sz="quarter" idx="4"/>
          </p:nvPr>
        </p:nvSpPr>
        <p:spPr>
          <a:xfrm>
            <a:off x="22296123" y="13919203"/>
            <a:ext cx="19400520" cy="25288243"/>
          </a:xfrm>
        </p:spPr>
        <p:txBody>
          <a:bodyPr/>
          <a:lstStyle>
            <a:lvl1pPr>
              <a:defRPr sz="15772"/>
            </a:lvl1pPr>
            <a:lvl2pPr>
              <a:defRPr sz="13143"/>
            </a:lvl2pPr>
            <a:lvl3pPr>
              <a:defRPr sz="11772"/>
            </a:lvl3pPr>
            <a:lvl4pPr>
              <a:defRPr sz="10514"/>
            </a:lvl4pPr>
            <a:lvl5pPr>
              <a:defRPr sz="10514"/>
            </a:lvl5pPr>
            <a:lvl6pPr>
              <a:defRPr sz="10514"/>
            </a:lvl6pPr>
            <a:lvl7pPr>
              <a:defRPr sz="10514"/>
            </a:lvl7pPr>
            <a:lvl8pPr>
              <a:defRPr sz="10514"/>
            </a:lvl8pPr>
            <a:lvl9pPr>
              <a:defRPr sz="105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590CBB-8977-4410-A7BE-B556C93C1631}" type="datetimeFigureOut">
              <a:rPr lang="en-US" smtClean="0"/>
              <a:pPr/>
              <a:t>7/29/2014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BAD431-6C92-46A5-9ABB-8C9E87198EBC}" type="slidenum">
              <a:rPr lang="en-US" smtClean="0"/>
              <a:pPr/>
              <a:t>‹#›</a:t>
            </a:fld>
            <a:endParaRPr lang="en-US" dirty="0"/>
          </a:p>
        </p:txBody>
      </p:sp>
    </p:spTree>
    <p:extLst>
      <p:ext uri="{BB962C8B-B14F-4D97-AF65-F5344CB8AC3E}">
        <p14:creationId xmlns:p14="http://schemas.microsoft.com/office/powerpoint/2010/main" val="800778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590CBB-8977-4410-A7BE-B556C93C1631}" type="datetimeFigureOut">
              <a:rPr lang="en-US" smtClean="0"/>
              <a:pPr/>
              <a:t>7/29/2014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BAD431-6C92-46A5-9ABB-8C9E87198EBC}" type="slidenum">
              <a:rPr lang="en-US" smtClean="0"/>
              <a:pPr/>
              <a:t>‹#›</a:t>
            </a:fld>
            <a:endParaRPr lang="en-US" dirty="0"/>
          </a:p>
        </p:txBody>
      </p:sp>
    </p:spTree>
    <p:extLst>
      <p:ext uri="{BB962C8B-B14F-4D97-AF65-F5344CB8AC3E}">
        <p14:creationId xmlns:p14="http://schemas.microsoft.com/office/powerpoint/2010/main" val="343469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590CBB-8977-4410-A7BE-B556C93C1631}" type="datetimeFigureOut">
              <a:rPr lang="en-US" smtClean="0"/>
              <a:pPr/>
              <a:t>7/29/2014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BAD431-6C92-46A5-9ABB-8C9E87198EBC}" type="slidenum">
              <a:rPr lang="en-US" smtClean="0"/>
              <a:pPr/>
              <a:t>‹#›</a:t>
            </a:fld>
            <a:endParaRPr lang="en-US" dirty="0"/>
          </a:p>
        </p:txBody>
      </p:sp>
    </p:spTree>
    <p:extLst>
      <p:ext uri="{BB962C8B-B14F-4D97-AF65-F5344CB8AC3E}">
        <p14:creationId xmlns:p14="http://schemas.microsoft.com/office/powerpoint/2010/main" val="3065073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747520"/>
            <a:ext cx="14439902" cy="7437120"/>
          </a:xfrm>
        </p:spPr>
        <p:txBody>
          <a:bodyPr anchor="b"/>
          <a:lstStyle>
            <a:lvl1pPr algn="l">
              <a:defRPr sz="13143" b="1"/>
            </a:lvl1pPr>
          </a:lstStyle>
          <a:p>
            <a:r>
              <a:rPr lang="en-US" smtClean="0"/>
              <a:t>Click to edit Master title style</a:t>
            </a:r>
            <a:endParaRPr lang="en-US"/>
          </a:p>
        </p:txBody>
      </p:sp>
      <p:sp>
        <p:nvSpPr>
          <p:cNvPr id="3" name="Content Placeholder 2"/>
          <p:cNvSpPr>
            <a:spLocks noGrp="1"/>
          </p:cNvSpPr>
          <p:nvPr>
            <p:ph idx="1"/>
          </p:nvPr>
        </p:nvSpPr>
        <p:spPr>
          <a:xfrm>
            <a:off x="17160240" y="1747527"/>
            <a:ext cx="24536400" cy="37459923"/>
          </a:xfrm>
        </p:spPr>
        <p:txBody>
          <a:bodyPr/>
          <a:lstStyle>
            <a:lvl1pPr>
              <a:defRPr sz="21029"/>
            </a:lvl1pPr>
            <a:lvl2pPr>
              <a:defRPr sz="18286"/>
            </a:lvl2pPr>
            <a:lvl3pPr>
              <a:defRPr sz="15772"/>
            </a:lvl3pPr>
            <a:lvl4pPr>
              <a:defRPr sz="13143"/>
            </a:lvl4pPr>
            <a:lvl5pPr>
              <a:defRPr sz="13143"/>
            </a:lvl5pPr>
            <a:lvl6pPr>
              <a:defRPr sz="13143"/>
            </a:lvl6pPr>
            <a:lvl7pPr>
              <a:defRPr sz="13143"/>
            </a:lvl7pPr>
            <a:lvl8pPr>
              <a:defRPr sz="13143"/>
            </a:lvl8pPr>
            <a:lvl9pPr>
              <a:defRPr sz="1314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9184647"/>
            <a:ext cx="14439902" cy="30022803"/>
          </a:xfrm>
        </p:spPr>
        <p:txBody>
          <a:bodyPr/>
          <a:lstStyle>
            <a:lvl1pPr marL="0" indent="0">
              <a:buNone/>
              <a:defRPr sz="9257"/>
            </a:lvl1pPr>
            <a:lvl2pPr marL="3000583" indent="0">
              <a:buNone/>
              <a:defRPr sz="7886"/>
            </a:lvl2pPr>
            <a:lvl3pPr marL="6001166" indent="0">
              <a:buNone/>
              <a:defRPr sz="6629"/>
            </a:lvl3pPr>
            <a:lvl4pPr marL="9001749" indent="0">
              <a:buNone/>
              <a:defRPr sz="5829"/>
            </a:lvl4pPr>
            <a:lvl5pPr marL="12002331" indent="0">
              <a:buNone/>
              <a:defRPr sz="5829"/>
            </a:lvl5pPr>
            <a:lvl6pPr marL="15002913" indent="0">
              <a:buNone/>
              <a:defRPr sz="5829"/>
            </a:lvl6pPr>
            <a:lvl7pPr marL="18003498" indent="0">
              <a:buNone/>
              <a:defRPr sz="5829"/>
            </a:lvl7pPr>
            <a:lvl8pPr marL="21004081" indent="0">
              <a:buNone/>
              <a:defRPr sz="5829"/>
            </a:lvl8pPr>
            <a:lvl9pPr marL="24004664" indent="0">
              <a:buNone/>
              <a:defRPr sz="582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590CBB-8977-4410-A7BE-B556C93C1631}" type="datetimeFigureOut">
              <a:rPr lang="en-US" smtClean="0"/>
              <a:pPr/>
              <a:t>7/29/2014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BAD431-6C92-46A5-9ABB-8C9E87198EBC}" type="slidenum">
              <a:rPr lang="en-US" smtClean="0"/>
              <a:pPr/>
              <a:t>‹#›</a:t>
            </a:fld>
            <a:endParaRPr lang="en-US" dirty="0"/>
          </a:p>
        </p:txBody>
      </p:sp>
    </p:spTree>
    <p:extLst>
      <p:ext uri="{BB962C8B-B14F-4D97-AF65-F5344CB8AC3E}">
        <p14:creationId xmlns:p14="http://schemas.microsoft.com/office/powerpoint/2010/main" val="2315625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30723842"/>
            <a:ext cx="26334720" cy="3627123"/>
          </a:xfrm>
        </p:spPr>
        <p:txBody>
          <a:bodyPr anchor="b"/>
          <a:lstStyle>
            <a:lvl1pPr algn="l">
              <a:defRPr sz="13143" b="1"/>
            </a:lvl1pPr>
          </a:lstStyle>
          <a:p>
            <a:r>
              <a:rPr lang="en-US" smtClean="0"/>
              <a:t>Click to edit Master title style</a:t>
            </a:r>
            <a:endParaRPr lang="en-US"/>
          </a:p>
        </p:txBody>
      </p:sp>
      <p:sp>
        <p:nvSpPr>
          <p:cNvPr id="3" name="Picture Placeholder 2"/>
          <p:cNvSpPr>
            <a:spLocks noGrp="1"/>
          </p:cNvSpPr>
          <p:nvPr>
            <p:ph type="pic" idx="1"/>
          </p:nvPr>
        </p:nvSpPr>
        <p:spPr>
          <a:xfrm>
            <a:off x="8602983" y="3921760"/>
            <a:ext cx="26334720" cy="26334720"/>
          </a:xfrm>
        </p:spPr>
        <p:txBody>
          <a:bodyPr/>
          <a:lstStyle>
            <a:lvl1pPr marL="0" indent="0">
              <a:buNone/>
              <a:defRPr sz="21029"/>
            </a:lvl1pPr>
            <a:lvl2pPr marL="3000583" indent="0">
              <a:buNone/>
              <a:defRPr sz="18286"/>
            </a:lvl2pPr>
            <a:lvl3pPr marL="6001166" indent="0">
              <a:buNone/>
              <a:defRPr sz="15772"/>
            </a:lvl3pPr>
            <a:lvl4pPr marL="9001749" indent="0">
              <a:buNone/>
              <a:defRPr sz="13143"/>
            </a:lvl4pPr>
            <a:lvl5pPr marL="12002331" indent="0">
              <a:buNone/>
              <a:defRPr sz="13143"/>
            </a:lvl5pPr>
            <a:lvl6pPr marL="15002913" indent="0">
              <a:buNone/>
              <a:defRPr sz="13143"/>
            </a:lvl6pPr>
            <a:lvl7pPr marL="18003498" indent="0">
              <a:buNone/>
              <a:defRPr sz="13143"/>
            </a:lvl7pPr>
            <a:lvl8pPr marL="21004081" indent="0">
              <a:buNone/>
              <a:defRPr sz="13143"/>
            </a:lvl8pPr>
            <a:lvl9pPr marL="24004664" indent="0">
              <a:buNone/>
              <a:defRPr sz="13143"/>
            </a:lvl9pPr>
          </a:lstStyle>
          <a:p>
            <a:endParaRPr lang="en-US" dirty="0"/>
          </a:p>
        </p:txBody>
      </p:sp>
      <p:sp>
        <p:nvSpPr>
          <p:cNvPr id="4" name="Text Placeholder 3"/>
          <p:cNvSpPr>
            <a:spLocks noGrp="1"/>
          </p:cNvSpPr>
          <p:nvPr>
            <p:ph type="body" sz="half" idx="2"/>
          </p:nvPr>
        </p:nvSpPr>
        <p:spPr>
          <a:xfrm>
            <a:off x="8602983" y="34350965"/>
            <a:ext cx="26334720" cy="5151117"/>
          </a:xfrm>
        </p:spPr>
        <p:txBody>
          <a:bodyPr/>
          <a:lstStyle>
            <a:lvl1pPr marL="0" indent="0">
              <a:buNone/>
              <a:defRPr sz="9257"/>
            </a:lvl1pPr>
            <a:lvl2pPr marL="3000583" indent="0">
              <a:buNone/>
              <a:defRPr sz="7886"/>
            </a:lvl2pPr>
            <a:lvl3pPr marL="6001166" indent="0">
              <a:buNone/>
              <a:defRPr sz="6629"/>
            </a:lvl3pPr>
            <a:lvl4pPr marL="9001749" indent="0">
              <a:buNone/>
              <a:defRPr sz="5829"/>
            </a:lvl4pPr>
            <a:lvl5pPr marL="12002331" indent="0">
              <a:buNone/>
              <a:defRPr sz="5829"/>
            </a:lvl5pPr>
            <a:lvl6pPr marL="15002913" indent="0">
              <a:buNone/>
              <a:defRPr sz="5829"/>
            </a:lvl6pPr>
            <a:lvl7pPr marL="18003498" indent="0">
              <a:buNone/>
              <a:defRPr sz="5829"/>
            </a:lvl7pPr>
            <a:lvl8pPr marL="21004081" indent="0">
              <a:buNone/>
              <a:defRPr sz="5829"/>
            </a:lvl8pPr>
            <a:lvl9pPr marL="24004664" indent="0">
              <a:buNone/>
              <a:defRPr sz="582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590CBB-8977-4410-A7BE-B556C93C1631}" type="datetimeFigureOut">
              <a:rPr lang="en-US" smtClean="0"/>
              <a:pPr/>
              <a:t>7/29/2014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BAD431-6C92-46A5-9ABB-8C9E87198EBC}" type="slidenum">
              <a:rPr lang="en-US" smtClean="0"/>
              <a:pPr/>
              <a:t>‹#›</a:t>
            </a:fld>
            <a:endParaRPr lang="en-US" dirty="0"/>
          </a:p>
        </p:txBody>
      </p:sp>
    </p:spTree>
    <p:extLst>
      <p:ext uri="{BB962C8B-B14F-4D97-AF65-F5344CB8AC3E}">
        <p14:creationId xmlns:p14="http://schemas.microsoft.com/office/powerpoint/2010/main" val="2800976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757682"/>
            <a:ext cx="39502080" cy="7315200"/>
          </a:xfrm>
          <a:prstGeom prst="rect">
            <a:avLst/>
          </a:prstGeom>
        </p:spPr>
        <p:txBody>
          <a:bodyPr vert="horz" lIns="525094" tIns="262547" rIns="525094" bIns="26254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10241287"/>
            <a:ext cx="39502080" cy="28966163"/>
          </a:xfrm>
          <a:prstGeom prst="rect">
            <a:avLst/>
          </a:prstGeom>
        </p:spPr>
        <p:txBody>
          <a:bodyPr vert="horz" lIns="525094" tIns="262547" rIns="525094" bIns="26254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40680643"/>
            <a:ext cx="10241280" cy="2336800"/>
          </a:xfrm>
          <a:prstGeom prst="rect">
            <a:avLst/>
          </a:prstGeom>
        </p:spPr>
        <p:txBody>
          <a:bodyPr vert="horz" lIns="525094" tIns="262547" rIns="525094" bIns="262547" rtlCol="0" anchor="ctr"/>
          <a:lstStyle>
            <a:lvl1pPr algn="l">
              <a:defRPr sz="7886">
                <a:solidFill>
                  <a:schemeClr val="tx1">
                    <a:tint val="75000"/>
                  </a:schemeClr>
                </a:solidFill>
              </a:defRPr>
            </a:lvl1pPr>
          </a:lstStyle>
          <a:p>
            <a:fld id="{3D590CBB-8977-4410-A7BE-B556C93C1631}" type="datetimeFigureOut">
              <a:rPr lang="en-US" smtClean="0"/>
              <a:pPr/>
              <a:t>7/29/2014</a:t>
            </a:fld>
            <a:endParaRPr lang="en-US" dirty="0"/>
          </a:p>
        </p:txBody>
      </p:sp>
      <p:sp>
        <p:nvSpPr>
          <p:cNvPr id="5" name="Footer Placeholder 4"/>
          <p:cNvSpPr>
            <a:spLocks noGrp="1"/>
          </p:cNvSpPr>
          <p:nvPr>
            <p:ph type="ftr" sz="quarter" idx="3"/>
          </p:nvPr>
        </p:nvSpPr>
        <p:spPr>
          <a:xfrm>
            <a:off x="14996161" y="40680643"/>
            <a:ext cx="13898880" cy="2336800"/>
          </a:xfrm>
          <a:prstGeom prst="rect">
            <a:avLst/>
          </a:prstGeom>
        </p:spPr>
        <p:txBody>
          <a:bodyPr vert="horz" lIns="525094" tIns="262547" rIns="525094" bIns="262547" rtlCol="0" anchor="ctr"/>
          <a:lstStyle>
            <a:lvl1pPr algn="ctr">
              <a:defRPr sz="788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40680643"/>
            <a:ext cx="10241280" cy="2336800"/>
          </a:xfrm>
          <a:prstGeom prst="rect">
            <a:avLst/>
          </a:prstGeom>
        </p:spPr>
        <p:txBody>
          <a:bodyPr vert="horz" lIns="525094" tIns="262547" rIns="525094" bIns="262547" rtlCol="0" anchor="ctr"/>
          <a:lstStyle>
            <a:lvl1pPr algn="r">
              <a:defRPr sz="7886">
                <a:solidFill>
                  <a:schemeClr val="tx1">
                    <a:tint val="75000"/>
                  </a:schemeClr>
                </a:solidFill>
              </a:defRPr>
            </a:lvl1pPr>
          </a:lstStyle>
          <a:p>
            <a:fld id="{98BAD431-6C92-46A5-9ABB-8C9E87198EBC}" type="slidenum">
              <a:rPr lang="en-US" smtClean="0"/>
              <a:pPr/>
              <a:t>‹#›</a:t>
            </a:fld>
            <a:endParaRPr lang="en-US" dirty="0"/>
          </a:p>
        </p:txBody>
      </p:sp>
    </p:spTree>
    <p:extLst>
      <p:ext uri="{BB962C8B-B14F-4D97-AF65-F5344CB8AC3E}">
        <p14:creationId xmlns:p14="http://schemas.microsoft.com/office/powerpoint/2010/main" val="1620527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01166" rtl="0" eaLnBrk="1" latinLnBrk="0" hangingPunct="1">
        <a:spcBef>
          <a:spcPct val="0"/>
        </a:spcBef>
        <a:buNone/>
        <a:defRPr sz="28801" kern="1200">
          <a:solidFill>
            <a:schemeClr val="tx1"/>
          </a:solidFill>
          <a:latin typeface="+mj-lt"/>
          <a:ea typeface="+mj-ea"/>
          <a:cs typeface="+mj-cs"/>
        </a:defRPr>
      </a:lvl1pPr>
    </p:titleStyle>
    <p:bodyStyle>
      <a:lvl1pPr marL="2250436" indent="-2250436" algn="l" defTabSz="6001166" rtl="0" eaLnBrk="1" latinLnBrk="0" hangingPunct="1">
        <a:spcBef>
          <a:spcPct val="20000"/>
        </a:spcBef>
        <a:buFont typeface="Arial" pitchFamily="34" charset="0"/>
        <a:buChar char="•"/>
        <a:defRPr sz="21029" kern="1200">
          <a:solidFill>
            <a:schemeClr val="tx1"/>
          </a:solidFill>
          <a:latin typeface="+mn-lt"/>
          <a:ea typeface="+mn-ea"/>
          <a:cs typeface="+mn-cs"/>
        </a:defRPr>
      </a:lvl1pPr>
      <a:lvl2pPr marL="4875947" indent="-1875364" algn="l" defTabSz="6001166" rtl="0" eaLnBrk="1" latinLnBrk="0" hangingPunct="1">
        <a:spcBef>
          <a:spcPct val="20000"/>
        </a:spcBef>
        <a:buFont typeface="Arial" pitchFamily="34" charset="0"/>
        <a:buChar char="–"/>
        <a:defRPr sz="18286" kern="1200">
          <a:solidFill>
            <a:schemeClr val="tx1"/>
          </a:solidFill>
          <a:latin typeface="+mn-lt"/>
          <a:ea typeface="+mn-ea"/>
          <a:cs typeface="+mn-cs"/>
        </a:defRPr>
      </a:lvl2pPr>
      <a:lvl3pPr marL="7501457" indent="-1500292" algn="l" defTabSz="6001166" rtl="0" eaLnBrk="1" latinLnBrk="0" hangingPunct="1">
        <a:spcBef>
          <a:spcPct val="20000"/>
        </a:spcBef>
        <a:buFont typeface="Arial" pitchFamily="34" charset="0"/>
        <a:buChar char="•"/>
        <a:defRPr sz="15772" kern="1200">
          <a:solidFill>
            <a:schemeClr val="tx1"/>
          </a:solidFill>
          <a:latin typeface="+mn-lt"/>
          <a:ea typeface="+mn-ea"/>
          <a:cs typeface="+mn-cs"/>
        </a:defRPr>
      </a:lvl3pPr>
      <a:lvl4pPr marL="10502040" indent="-1500292" algn="l" defTabSz="6001166" rtl="0" eaLnBrk="1" latinLnBrk="0" hangingPunct="1">
        <a:spcBef>
          <a:spcPct val="20000"/>
        </a:spcBef>
        <a:buFont typeface="Arial" pitchFamily="34" charset="0"/>
        <a:buChar char="–"/>
        <a:defRPr sz="13143" kern="1200">
          <a:solidFill>
            <a:schemeClr val="tx1"/>
          </a:solidFill>
          <a:latin typeface="+mn-lt"/>
          <a:ea typeface="+mn-ea"/>
          <a:cs typeface="+mn-cs"/>
        </a:defRPr>
      </a:lvl4pPr>
      <a:lvl5pPr marL="13502624" indent="-1500292" algn="l" defTabSz="6001166" rtl="0" eaLnBrk="1" latinLnBrk="0" hangingPunct="1">
        <a:spcBef>
          <a:spcPct val="20000"/>
        </a:spcBef>
        <a:buFont typeface="Arial" pitchFamily="34" charset="0"/>
        <a:buChar char="»"/>
        <a:defRPr sz="13143" kern="1200">
          <a:solidFill>
            <a:schemeClr val="tx1"/>
          </a:solidFill>
          <a:latin typeface="+mn-lt"/>
          <a:ea typeface="+mn-ea"/>
          <a:cs typeface="+mn-cs"/>
        </a:defRPr>
      </a:lvl5pPr>
      <a:lvl6pPr marL="16503206" indent="-1500292" algn="l" defTabSz="6001166" rtl="0" eaLnBrk="1" latinLnBrk="0" hangingPunct="1">
        <a:spcBef>
          <a:spcPct val="20000"/>
        </a:spcBef>
        <a:buFont typeface="Arial" pitchFamily="34" charset="0"/>
        <a:buChar char="•"/>
        <a:defRPr sz="13143" kern="1200">
          <a:solidFill>
            <a:schemeClr val="tx1"/>
          </a:solidFill>
          <a:latin typeface="+mn-lt"/>
          <a:ea typeface="+mn-ea"/>
          <a:cs typeface="+mn-cs"/>
        </a:defRPr>
      </a:lvl6pPr>
      <a:lvl7pPr marL="19503789" indent="-1500292" algn="l" defTabSz="6001166" rtl="0" eaLnBrk="1" latinLnBrk="0" hangingPunct="1">
        <a:spcBef>
          <a:spcPct val="20000"/>
        </a:spcBef>
        <a:buFont typeface="Arial" pitchFamily="34" charset="0"/>
        <a:buChar char="•"/>
        <a:defRPr sz="13143" kern="1200">
          <a:solidFill>
            <a:schemeClr val="tx1"/>
          </a:solidFill>
          <a:latin typeface="+mn-lt"/>
          <a:ea typeface="+mn-ea"/>
          <a:cs typeface="+mn-cs"/>
        </a:defRPr>
      </a:lvl7pPr>
      <a:lvl8pPr marL="22504372" indent="-1500292" algn="l" defTabSz="6001166" rtl="0" eaLnBrk="1" latinLnBrk="0" hangingPunct="1">
        <a:spcBef>
          <a:spcPct val="20000"/>
        </a:spcBef>
        <a:buFont typeface="Arial" pitchFamily="34" charset="0"/>
        <a:buChar char="•"/>
        <a:defRPr sz="13143" kern="1200">
          <a:solidFill>
            <a:schemeClr val="tx1"/>
          </a:solidFill>
          <a:latin typeface="+mn-lt"/>
          <a:ea typeface="+mn-ea"/>
          <a:cs typeface="+mn-cs"/>
        </a:defRPr>
      </a:lvl8pPr>
      <a:lvl9pPr marL="25504954" indent="-1500292" algn="l" defTabSz="6001166" rtl="0" eaLnBrk="1" latinLnBrk="0" hangingPunct="1">
        <a:spcBef>
          <a:spcPct val="20000"/>
        </a:spcBef>
        <a:buFont typeface="Arial" pitchFamily="34" charset="0"/>
        <a:buChar char="•"/>
        <a:defRPr sz="13143" kern="1200">
          <a:solidFill>
            <a:schemeClr val="tx1"/>
          </a:solidFill>
          <a:latin typeface="+mn-lt"/>
          <a:ea typeface="+mn-ea"/>
          <a:cs typeface="+mn-cs"/>
        </a:defRPr>
      </a:lvl9pPr>
    </p:bodyStyle>
    <p:otherStyle>
      <a:defPPr>
        <a:defRPr lang="en-US"/>
      </a:defPPr>
      <a:lvl1pPr marL="0" algn="l" defTabSz="6001166" rtl="0" eaLnBrk="1" latinLnBrk="0" hangingPunct="1">
        <a:defRPr sz="11772" kern="1200">
          <a:solidFill>
            <a:schemeClr val="tx1"/>
          </a:solidFill>
          <a:latin typeface="+mn-lt"/>
          <a:ea typeface="+mn-ea"/>
          <a:cs typeface="+mn-cs"/>
        </a:defRPr>
      </a:lvl1pPr>
      <a:lvl2pPr marL="3000583" algn="l" defTabSz="6001166" rtl="0" eaLnBrk="1" latinLnBrk="0" hangingPunct="1">
        <a:defRPr sz="11772" kern="1200">
          <a:solidFill>
            <a:schemeClr val="tx1"/>
          </a:solidFill>
          <a:latin typeface="+mn-lt"/>
          <a:ea typeface="+mn-ea"/>
          <a:cs typeface="+mn-cs"/>
        </a:defRPr>
      </a:lvl2pPr>
      <a:lvl3pPr marL="6001166" algn="l" defTabSz="6001166" rtl="0" eaLnBrk="1" latinLnBrk="0" hangingPunct="1">
        <a:defRPr sz="11772" kern="1200">
          <a:solidFill>
            <a:schemeClr val="tx1"/>
          </a:solidFill>
          <a:latin typeface="+mn-lt"/>
          <a:ea typeface="+mn-ea"/>
          <a:cs typeface="+mn-cs"/>
        </a:defRPr>
      </a:lvl3pPr>
      <a:lvl4pPr marL="9001749" algn="l" defTabSz="6001166" rtl="0" eaLnBrk="1" latinLnBrk="0" hangingPunct="1">
        <a:defRPr sz="11772" kern="1200">
          <a:solidFill>
            <a:schemeClr val="tx1"/>
          </a:solidFill>
          <a:latin typeface="+mn-lt"/>
          <a:ea typeface="+mn-ea"/>
          <a:cs typeface="+mn-cs"/>
        </a:defRPr>
      </a:lvl4pPr>
      <a:lvl5pPr marL="12002331" algn="l" defTabSz="6001166" rtl="0" eaLnBrk="1" latinLnBrk="0" hangingPunct="1">
        <a:defRPr sz="11772" kern="1200">
          <a:solidFill>
            <a:schemeClr val="tx1"/>
          </a:solidFill>
          <a:latin typeface="+mn-lt"/>
          <a:ea typeface="+mn-ea"/>
          <a:cs typeface="+mn-cs"/>
        </a:defRPr>
      </a:lvl5pPr>
      <a:lvl6pPr marL="15002913" algn="l" defTabSz="6001166" rtl="0" eaLnBrk="1" latinLnBrk="0" hangingPunct="1">
        <a:defRPr sz="11772" kern="1200">
          <a:solidFill>
            <a:schemeClr val="tx1"/>
          </a:solidFill>
          <a:latin typeface="+mn-lt"/>
          <a:ea typeface="+mn-ea"/>
          <a:cs typeface="+mn-cs"/>
        </a:defRPr>
      </a:lvl6pPr>
      <a:lvl7pPr marL="18003498" algn="l" defTabSz="6001166" rtl="0" eaLnBrk="1" latinLnBrk="0" hangingPunct="1">
        <a:defRPr sz="11772" kern="1200">
          <a:solidFill>
            <a:schemeClr val="tx1"/>
          </a:solidFill>
          <a:latin typeface="+mn-lt"/>
          <a:ea typeface="+mn-ea"/>
          <a:cs typeface="+mn-cs"/>
        </a:defRPr>
      </a:lvl7pPr>
      <a:lvl8pPr marL="21004081" algn="l" defTabSz="6001166" rtl="0" eaLnBrk="1" latinLnBrk="0" hangingPunct="1">
        <a:defRPr sz="11772" kern="1200">
          <a:solidFill>
            <a:schemeClr val="tx1"/>
          </a:solidFill>
          <a:latin typeface="+mn-lt"/>
          <a:ea typeface="+mn-ea"/>
          <a:cs typeface="+mn-cs"/>
        </a:defRPr>
      </a:lvl8pPr>
      <a:lvl9pPr marL="24004664" algn="l" defTabSz="6001166" rtl="0" eaLnBrk="1" latinLnBrk="0" hangingPunct="1">
        <a:defRPr sz="1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xml"/><Relationship Id="rId7" Type="http://schemas.openxmlformats.org/officeDocument/2006/relationships/image" Target="../media/image2.png"/><Relationship Id="rId12" Type="http://schemas.openxmlformats.org/officeDocument/2006/relationships/chart" Target="../charts/chart3.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wmf"/><Relationship Id="rId11" Type="http://schemas.openxmlformats.org/officeDocument/2006/relationships/chart" Target="../charts/chart2.xml"/><Relationship Id="rId5" Type="http://schemas.openxmlformats.org/officeDocument/2006/relationships/oleObject" Target="../embeddings/oleObject1.bin"/><Relationship Id="rId10" Type="http://schemas.openxmlformats.org/officeDocument/2006/relationships/image" Target="../media/image4.png"/><Relationship Id="rId4" Type="http://schemas.openxmlformats.org/officeDocument/2006/relationships/chart" Target="../charts/chart1.xml"/><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p:nvPr>
            <p:extLst>
              <p:ext uri="{D42A27DB-BD31-4B8C-83A1-F6EECF244321}">
                <p14:modId xmlns:p14="http://schemas.microsoft.com/office/powerpoint/2010/main" val="2328991221"/>
              </p:ext>
            </p:extLst>
          </p:nvPr>
        </p:nvGraphicFramePr>
        <p:xfrm>
          <a:off x="15634468" y="6597444"/>
          <a:ext cx="12791852" cy="9425426"/>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p:cNvSpPr/>
          <p:nvPr/>
        </p:nvSpPr>
        <p:spPr>
          <a:xfrm>
            <a:off x="-5544587" y="424631"/>
            <a:ext cx="56431543" cy="6372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9200" b="1" dirty="0" smtClean="0">
                <a:solidFill>
                  <a:schemeClr val="tx1"/>
                </a:solidFill>
                <a:latin typeface="Times New Roman" panose="02020603050405020304" pitchFamily="18" charset="0"/>
                <a:cs typeface="Times New Roman" panose="02020603050405020304" pitchFamily="18" charset="0"/>
              </a:rPr>
              <a:t>     Effect </a:t>
            </a:r>
            <a:r>
              <a:rPr lang="en-US" sz="9200" b="1" dirty="0">
                <a:solidFill>
                  <a:schemeClr val="tx1"/>
                </a:solidFill>
                <a:latin typeface="Times New Roman" panose="02020603050405020304" pitchFamily="18" charset="0"/>
                <a:cs typeface="Times New Roman" panose="02020603050405020304" pitchFamily="18" charset="0"/>
              </a:rPr>
              <a:t>of Long-term Cattle Manure Application on Soil Test Phosphorus, </a:t>
            </a:r>
          </a:p>
          <a:p>
            <a:pPr algn="ctr"/>
            <a:r>
              <a:rPr lang="en-US" sz="9200" b="1" dirty="0">
                <a:solidFill>
                  <a:schemeClr val="tx1"/>
                </a:solidFill>
                <a:latin typeface="Times New Roman" panose="02020603050405020304" pitchFamily="18" charset="0"/>
                <a:cs typeface="Times New Roman" panose="02020603050405020304" pitchFamily="18" charset="0"/>
              </a:rPr>
              <a:t>Organic Carbon and Winter Wheat Grain Yield</a:t>
            </a:r>
            <a:endParaRPr lang="en-US" sz="9200" dirty="0">
              <a:solidFill>
                <a:schemeClr val="tx1"/>
              </a:solidFill>
              <a:latin typeface="Times New Roman" pitchFamily="18" charset="0"/>
              <a:cs typeface="Times New Roman" pitchFamily="18" charset="0"/>
            </a:endParaRPr>
          </a:p>
          <a:p>
            <a:pPr algn="ctr"/>
            <a:r>
              <a:rPr lang="de-CH" sz="6600" dirty="0">
                <a:solidFill>
                  <a:schemeClr val="tx1"/>
                </a:solidFill>
                <a:latin typeface="Times New Roman" pitchFamily="18" charset="0"/>
                <a:cs typeface="Times New Roman" pitchFamily="18" charset="0"/>
              </a:rPr>
              <a:t>Natasha Macnack, Peter Omara, Lawrence Aula, and William Raun</a:t>
            </a:r>
            <a:br>
              <a:rPr lang="de-CH" sz="6600" dirty="0">
                <a:solidFill>
                  <a:schemeClr val="tx1"/>
                </a:solidFill>
                <a:latin typeface="Times New Roman" pitchFamily="18" charset="0"/>
                <a:cs typeface="Times New Roman" pitchFamily="18" charset="0"/>
              </a:rPr>
            </a:br>
            <a:r>
              <a:rPr lang="de-CH" sz="6600" dirty="0">
                <a:solidFill>
                  <a:schemeClr val="tx1"/>
                </a:solidFill>
                <a:latin typeface="Times New Roman" pitchFamily="18" charset="0"/>
                <a:cs typeface="Times New Roman" pitchFamily="18" charset="0"/>
              </a:rPr>
              <a:t>Department of Plant and Soil Sciences, Oklahoma State University</a:t>
            </a:r>
          </a:p>
          <a:p>
            <a:pPr algn="ctr"/>
            <a:endParaRPr lang="de-CH" sz="5486" dirty="0">
              <a:solidFill>
                <a:schemeClr val="tx1"/>
              </a:solidFill>
            </a:endParaRPr>
          </a:p>
        </p:txBody>
      </p:sp>
      <p:sp>
        <p:nvSpPr>
          <p:cNvPr id="18" name="Rectangle 17"/>
          <p:cNvSpPr/>
          <p:nvPr/>
        </p:nvSpPr>
        <p:spPr>
          <a:xfrm>
            <a:off x="774413" y="6049605"/>
            <a:ext cx="14089463" cy="36374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1373"/>
              </a:spcAft>
            </a:pPr>
            <a:r>
              <a:rPr lang="de-CH" sz="6600" b="1" dirty="0" smtClean="0">
                <a:solidFill>
                  <a:schemeClr val="tx1"/>
                </a:solidFill>
                <a:latin typeface="Times New Roman" pitchFamily="18" charset="0"/>
                <a:cs typeface="Times New Roman" pitchFamily="18" charset="0"/>
              </a:rPr>
              <a:t>Introduction</a:t>
            </a:r>
          </a:p>
          <a:p>
            <a:pPr algn="ctr">
              <a:spcAft>
                <a:spcPts val="1373"/>
              </a:spcAft>
            </a:pPr>
            <a:endParaRPr lang="de-CH" sz="4400" b="1" dirty="0">
              <a:solidFill>
                <a:schemeClr val="tx1"/>
              </a:solidFill>
              <a:latin typeface="Times New Roman" pitchFamily="18" charset="0"/>
              <a:cs typeface="Times New Roman" pitchFamily="18" charset="0"/>
            </a:endParaRPr>
          </a:p>
          <a:p>
            <a:pPr algn="just">
              <a:spcAft>
                <a:spcPts val="1373"/>
              </a:spcAft>
            </a:pPr>
            <a:r>
              <a:rPr lang="en-US" sz="4400" dirty="0">
                <a:solidFill>
                  <a:schemeClr val="tx1"/>
                </a:solidFill>
                <a:latin typeface="Times New Roman" panose="02020603050405020304" pitchFamily="18" charset="0"/>
                <a:cs typeface="Times New Roman" panose="02020603050405020304" pitchFamily="18" charset="0"/>
              </a:rPr>
              <a:t>Soil organic matter is arguably the most  important soil quality factor. However, in a continuous cropping system, soil organic matter can be depleted. The rate of depletion often depends on agronomic practices employed. Animal manure has been shown to have many agronomic benefits including increasing  soil organic matter content. </a:t>
            </a:r>
            <a:r>
              <a:rPr lang="en-US" sz="4400" dirty="0" smtClean="0">
                <a:solidFill>
                  <a:schemeClr val="tx1"/>
                </a:solidFill>
                <a:latin typeface="Times New Roman" panose="02020603050405020304" pitchFamily="18" charset="0"/>
                <a:cs typeface="Times New Roman" panose="02020603050405020304" pitchFamily="18" charset="0"/>
              </a:rPr>
              <a:t>However</a:t>
            </a:r>
            <a:r>
              <a:rPr lang="en-US" sz="4400" dirty="0">
                <a:solidFill>
                  <a:schemeClr val="tx1"/>
                </a:solidFill>
                <a:latin typeface="Times New Roman" panose="02020603050405020304" pitchFamily="18" charset="0"/>
                <a:cs typeface="Times New Roman" panose="02020603050405020304" pitchFamily="18" charset="0"/>
              </a:rPr>
              <a:t>, there have been concerns about phosphorus (P) accumulation in agricultural soils receiving manure</a:t>
            </a:r>
            <a:r>
              <a:rPr lang="en-US" sz="4400" dirty="0" smtClean="0">
                <a:solidFill>
                  <a:schemeClr val="tx1"/>
                </a:solidFill>
                <a:latin typeface="Times New Roman" panose="02020603050405020304" pitchFamily="18" charset="0"/>
                <a:cs typeface="Times New Roman" panose="02020603050405020304" pitchFamily="18" charset="0"/>
              </a:rPr>
              <a:t>. </a:t>
            </a:r>
            <a:r>
              <a:rPr lang="en-US" sz="4400" dirty="0">
                <a:solidFill>
                  <a:schemeClr val="tx1"/>
                </a:solidFill>
                <a:latin typeface="Times New Roman" panose="02020603050405020304" pitchFamily="18" charset="0"/>
                <a:cs typeface="Times New Roman" panose="02020603050405020304" pitchFamily="18" charset="0"/>
              </a:rPr>
              <a:t>In this study, data from 1990 to 2013 from the </a:t>
            </a:r>
            <a:r>
              <a:rPr lang="en-US" sz="4400" dirty="0" err="1">
                <a:solidFill>
                  <a:schemeClr val="tx1"/>
                </a:solidFill>
                <a:latin typeface="Times New Roman" panose="02020603050405020304" pitchFamily="18" charset="0"/>
                <a:cs typeface="Times New Roman" panose="02020603050405020304" pitchFamily="18" charset="0"/>
              </a:rPr>
              <a:t>Magruder</a:t>
            </a:r>
            <a:r>
              <a:rPr lang="en-US" sz="4400" dirty="0">
                <a:solidFill>
                  <a:schemeClr val="tx1"/>
                </a:solidFill>
                <a:latin typeface="Times New Roman" panose="02020603050405020304" pitchFamily="18" charset="0"/>
                <a:cs typeface="Times New Roman" panose="02020603050405020304" pitchFamily="18" charset="0"/>
              </a:rPr>
              <a:t> Plots (Stillwater, OK, est. 1892),  were used to determine the effect of cattle manure on soil test phosphorus (STP), soil organic carbon (SOC), and grain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a:solidFill>
                  <a:schemeClr val="tx1"/>
                </a:solidFill>
                <a:latin typeface="Times New Roman" panose="02020603050405020304" pitchFamily="18" charset="0"/>
                <a:cs typeface="Times New Roman" panose="02020603050405020304" pitchFamily="18" charset="0"/>
              </a:rPr>
              <a:t>yield of winter wheat </a:t>
            </a:r>
            <a:r>
              <a:rPr lang="en-US" sz="4400" i="1" dirty="0">
                <a:solidFill>
                  <a:schemeClr val="tx1"/>
                </a:solidFill>
                <a:latin typeface="Times New Roman" panose="02020603050405020304" pitchFamily="18" charset="0"/>
                <a:cs typeface="Times New Roman" panose="02020603050405020304" pitchFamily="18" charset="0"/>
              </a:rPr>
              <a:t>(</a:t>
            </a:r>
            <a:r>
              <a:rPr lang="en-US" sz="4400" i="1" dirty="0" err="1">
                <a:solidFill>
                  <a:schemeClr val="tx1"/>
                </a:solidFill>
                <a:latin typeface="Times New Roman" panose="02020603050405020304" pitchFamily="18" charset="0"/>
                <a:cs typeface="Times New Roman" panose="02020603050405020304" pitchFamily="18" charset="0"/>
              </a:rPr>
              <a:t>Triticum</a:t>
            </a:r>
            <a:r>
              <a:rPr lang="en-US" sz="4400" i="1" dirty="0">
                <a:solidFill>
                  <a:schemeClr val="tx1"/>
                </a:solidFill>
                <a:latin typeface="Times New Roman" panose="02020603050405020304" pitchFamily="18" charset="0"/>
                <a:cs typeface="Times New Roman" panose="02020603050405020304" pitchFamily="18" charset="0"/>
              </a:rPr>
              <a:t> </a:t>
            </a:r>
            <a:r>
              <a:rPr lang="en-US" sz="4400" i="1" dirty="0" err="1">
                <a:solidFill>
                  <a:schemeClr val="tx1"/>
                </a:solidFill>
                <a:latin typeface="Times New Roman" panose="02020603050405020304" pitchFamily="18" charset="0"/>
                <a:cs typeface="Times New Roman" panose="02020603050405020304" pitchFamily="18" charset="0"/>
              </a:rPr>
              <a:t>aestivum</a:t>
            </a:r>
            <a:r>
              <a:rPr lang="en-US" sz="4400" i="1" dirty="0">
                <a:solidFill>
                  <a:schemeClr val="tx1"/>
                </a:solidFill>
                <a:latin typeface="Times New Roman" panose="02020603050405020304" pitchFamily="18" charset="0"/>
                <a:cs typeface="Times New Roman" panose="02020603050405020304" pitchFamily="18" charset="0"/>
              </a:rPr>
              <a:t> </a:t>
            </a:r>
            <a:r>
              <a:rPr lang="en-US" sz="4400" dirty="0">
                <a:solidFill>
                  <a:schemeClr val="tx1"/>
                </a:solidFill>
                <a:latin typeface="Times New Roman" panose="02020603050405020304" pitchFamily="18" charset="0"/>
                <a:cs typeface="Times New Roman" panose="02020603050405020304" pitchFamily="18" charset="0"/>
              </a:rPr>
              <a:t>L</a:t>
            </a:r>
            <a:r>
              <a:rPr lang="en-US" sz="4400" i="1" dirty="0">
                <a:solidFill>
                  <a:schemeClr val="tx1"/>
                </a:solidFill>
                <a:latin typeface="Times New Roman" panose="02020603050405020304" pitchFamily="18" charset="0"/>
                <a:cs typeface="Times New Roman" panose="02020603050405020304" pitchFamily="18" charset="0"/>
              </a:rPr>
              <a:t>.)</a:t>
            </a:r>
            <a:r>
              <a:rPr lang="en-US" sz="4400" dirty="0">
                <a:solidFill>
                  <a:schemeClr val="tx1"/>
                </a:solidFill>
                <a:latin typeface="Times New Roman" panose="02020603050405020304" pitchFamily="18" charset="0"/>
                <a:cs typeface="Times New Roman" panose="02020603050405020304" pitchFamily="18" charset="0"/>
              </a:rPr>
              <a:t>. </a:t>
            </a:r>
            <a:endParaRPr lang="en-US" sz="4400" strike="sngStrike" dirty="0">
              <a:solidFill>
                <a:schemeClr val="tx1"/>
              </a:solidFill>
              <a:latin typeface="Times New Roman" panose="02020603050405020304" pitchFamily="18" charset="0"/>
              <a:cs typeface="Times New Roman" panose="02020603050405020304" pitchFamily="18" charset="0"/>
            </a:endParaRPr>
          </a:p>
          <a:p>
            <a:pPr algn="just">
              <a:spcAft>
                <a:spcPts val="1373"/>
              </a:spcAft>
            </a:pPr>
            <a:endParaRPr lang="en-US" sz="5029" b="1" dirty="0">
              <a:solidFill>
                <a:schemeClr val="tx1"/>
              </a:solidFill>
              <a:latin typeface="Times New Roman" pitchFamily="18" charset="0"/>
              <a:cs typeface="Times New Roman" pitchFamily="18" charset="0"/>
            </a:endParaRPr>
          </a:p>
          <a:p>
            <a:pPr algn="just">
              <a:spcAft>
                <a:spcPts val="1373"/>
              </a:spcAft>
            </a:pPr>
            <a:endParaRPr lang="en-US" sz="5029" b="1" dirty="0">
              <a:solidFill>
                <a:schemeClr val="tx1"/>
              </a:solidFill>
              <a:latin typeface="Times New Roman" pitchFamily="18" charset="0"/>
              <a:cs typeface="Times New Roman" pitchFamily="18" charset="0"/>
            </a:endParaRPr>
          </a:p>
          <a:p>
            <a:pPr algn="just">
              <a:spcAft>
                <a:spcPts val="1373"/>
              </a:spcAft>
            </a:pPr>
            <a:endParaRPr lang="en-US" sz="5029" b="1" dirty="0">
              <a:solidFill>
                <a:schemeClr val="tx1"/>
              </a:solidFill>
              <a:latin typeface="Times New Roman" pitchFamily="18" charset="0"/>
              <a:cs typeface="Times New Roman" pitchFamily="18" charset="0"/>
            </a:endParaRPr>
          </a:p>
          <a:p>
            <a:pPr algn="just">
              <a:spcAft>
                <a:spcPts val="1373"/>
              </a:spcAft>
            </a:pPr>
            <a:endParaRPr lang="en-US" sz="5029" b="1" dirty="0">
              <a:solidFill>
                <a:schemeClr val="tx1"/>
              </a:solidFill>
              <a:latin typeface="Times New Roman" pitchFamily="18" charset="0"/>
              <a:cs typeface="Times New Roman" pitchFamily="18" charset="0"/>
            </a:endParaRPr>
          </a:p>
          <a:p>
            <a:pPr algn="just">
              <a:spcAft>
                <a:spcPts val="1373"/>
              </a:spcAft>
            </a:pPr>
            <a:endParaRPr lang="en-US" sz="5029" b="1" dirty="0">
              <a:solidFill>
                <a:schemeClr val="tx1"/>
              </a:solidFill>
              <a:latin typeface="Times New Roman" pitchFamily="18" charset="0"/>
              <a:cs typeface="Times New Roman" pitchFamily="18" charset="0"/>
            </a:endParaRPr>
          </a:p>
          <a:p>
            <a:pPr algn="just">
              <a:spcAft>
                <a:spcPts val="1373"/>
              </a:spcAft>
            </a:pPr>
            <a:endParaRPr lang="de-CH" sz="5029" b="1" dirty="0">
              <a:solidFill>
                <a:schemeClr val="tx1"/>
              </a:solidFill>
              <a:latin typeface="Times New Roman" pitchFamily="18" charset="0"/>
              <a:cs typeface="Times New Roman" pitchFamily="18" charset="0"/>
            </a:endParaRPr>
          </a:p>
          <a:p>
            <a:pPr algn="ctr">
              <a:spcAft>
                <a:spcPts val="1373"/>
              </a:spcAft>
            </a:pPr>
            <a:endParaRPr lang="de-CH" sz="6857" b="1" dirty="0">
              <a:solidFill>
                <a:schemeClr val="accent3">
                  <a:lumMod val="50000"/>
                </a:schemeClr>
              </a:solidFill>
              <a:latin typeface="Times New Roman" pitchFamily="18" charset="0"/>
              <a:cs typeface="Times New Roman" pitchFamily="18" charset="0"/>
            </a:endParaRPr>
          </a:p>
          <a:p>
            <a:pPr algn="ctr">
              <a:spcAft>
                <a:spcPts val="1373"/>
              </a:spcAft>
            </a:pPr>
            <a:endParaRPr lang="de-CH" sz="6857" b="1" dirty="0">
              <a:solidFill>
                <a:schemeClr val="accent3">
                  <a:lumMod val="50000"/>
                </a:schemeClr>
              </a:solidFill>
              <a:latin typeface="Times New Roman" pitchFamily="18" charset="0"/>
              <a:cs typeface="Times New Roman" pitchFamily="18" charset="0"/>
            </a:endParaRPr>
          </a:p>
          <a:p>
            <a:pPr algn="ctr">
              <a:spcAft>
                <a:spcPts val="1373"/>
              </a:spcAft>
            </a:pPr>
            <a:endParaRPr lang="de-CH" sz="6857" b="1" dirty="0">
              <a:solidFill>
                <a:schemeClr val="accent3">
                  <a:lumMod val="50000"/>
                </a:schemeClr>
              </a:solidFill>
              <a:latin typeface="Times New Roman" pitchFamily="18" charset="0"/>
              <a:cs typeface="Times New Roman" pitchFamily="18" charset="0"/>
            </a:endParaRPr>
          </a:p>
          <a:p>
            <a:pPr algn="ctr">
              <a:spcAft>
                <a:spcPts val="1373"/>
              </a:spcAft>
            </a:pPr>
            <a:endParaRPr lang="de-CH" sz="6857" b="1" dirty="0" smtClean="0">
              <a:solidFill>
                <a:schemeClr val="accent3">
                  <a:lumMod val="50000"/>
                </a:schemeClr>
              </a:solidFill>
              <a:latin typeface="Times New Roman" pitchFamily="18" charset="0"/>
              <a:cs typeface="Times New Roman" pitchFamily="18" charset="0"/>
            </a:endParaRPr>
          </a:p>
          <a:p>
            <a:pPr algn="ctr">
              <a:spcAft>
                <a:spcPts val="1373"/>
              </a:spcAft>
            </a:pPr>
            <a:endParaRPr lang="de-CH" sz="6600" b="1" dirty="0">
              <a:solidFill>
                <a:schemeClr val="tx1"/>
              </a:solidFill>
              <a:latin typeface="Times New Roman" pitchFamily="18" charset="0"/>
              <a:cs typeface="Times New Roman" pitchFamily="18" charset="0"/>
            </a:endParaRPr>
          </a:p>
          <a:p>
            <a:pPr algn="ctr">
              <a:spcAft>
                <a:spcPts val="1373"/>
              </a:spcAft>
            </a:pPr>
            <a:r>
              <a:rPr lang="de-CH" sz="6600" b="1" dirty="0" smtClean="0">
                <a:solidFill>
                  <a:schemeClr val="tx1"/>
                </a:solidFill>
                <a:latin typeface="Times New Roman" pitchFamily="18" charset="0"/>
                <a:cs typeface="Times New Roman" pitchFamily="18" charset="0"/>
              </a:rPr>
              <a:t>Objective</a:t>
            </a:r>
            <a:endParaRPr lang="de-CH" sz="6600" b="1" dirty="0">
              <a:solidFill>
                <a:schemeClr val="tx1"/>
              </a:solidFill>
              <a:latin typeface="Times New Roman" pitchFamily="18" charset="0"/>
              <a:cs typeface="Times New Roman" pitchFamily="18" charset="0"/>
            </a:endParaRPr>
          </a:p>
          <a:p>
            <a:pPr algn="just"/>
            <a:r>
              <a:rPr lang="en-US" sz="4400" dirty="0">
                <a:solidFill>
                  <a:schemeClr val="tx1"/>
                </a:solidFill>
                <a:latin typeface="Times New Roman" panose="02020603050405020304" pitchFamily="18" charset="0"/>
                <a:cs typeface="Times New Roman" panose="02020603050405020304" pitchFamily="18" charset="0"/>
              </a:rPr>
              <a:t>The objective of this study was to determine the effect of long-term cattle manure application on soil test P (STP), SOC, and the yield of winter wheat</a:t>
            </a:r>
            <a:r>
              <a:rPr lang="en-US" sz="4400" dirty="0" smtClean="0">
                <a:solidFill>
                  <a:schemeClr val="tx1"/>
                </a:solidFill>
                <a:latin typeface="Times New Roman" panose="02020603050405020304" pitchFamily="18" charset="0"/>
                <a:cs typeface="Times New Roman" panose="02020603050405020304" pitchFamily="18" charset="0"/>
              </a:rPr>
              <a:t>.</a:t>
            </a:r>
          </a:p>
          <a:p>
            <a:pPr algn="just"/>
            <a:endParaRPr lang="en-US" sz="4400"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de-CH" sz="6600" b="1" dirty="0" smtClean="0">
                <a:solidFill>
                  <a:schemeClr val="tx1"/>
                </a:solidFill>
                <a:latin typeface="Times New Roman" panose="02020603050405020304" pitchFamily="18" charset="0"/>
                <a:cs typeface="Times New Roman" pitchFamily="18" charset="0"/>
              </a:rPr>
              <a:t>Materials </a:t>
            </a:r>
            <a:r>
              <a:rPr lang="de-CH" sz="6600" b="1" dirty="0">
                <a:solidFill>
                  <a:schemeClr val="tx1"/>
                </a:solidFill>
                <a:latin typeface="Times New Roman" panose="02020603050405020304" pitchFamily="18" charset="0"/>
                <a:cs typeface="Times New Roman" pitchFamily="18" charset="0"/>
              </a:rPr>
              <a:t>and Methods</a:t>
            </a:r>
            <a:endParaRPr lang="de-CH" sz="6600" dirty="0">
              <a:solidFill>
                <a:schemeClr val="tx1"/>
              </a:solidFill>
              <a:latin typeface="Times New Roman" panose="02020603050405020304" pitchFamily="18" charset="0"/>
              <a:cs typeface="Times New Roman" panose="02020603050405020304" pitchFamily="18" charset="0"/>
            </a:endParaRPr>
          </a:p>
          <a:p>
            <a:pPr>
              <a:buClr>
                <a:srgbClr val="D8670A"/>
              </a:buClr>
              <a:buFont typeface="Wingdings" pitchFamily="2" charset="2"/>
              <a:buChar char="q"/>
            </a:pPr>
            <a:r>
              <a:rPr lang="de-CH" sz="4800" dirty="0">
                <a:solidFill>
                  <a:schemeClr val="tx1"/>
                </a:solidFill>
                <a:cs typeface="Times New Roman" pitchFamily="18" charset="0"/>
              </a:rPr>
              <a:t>  </a:t>
            </a:r>
            <a:r>
              <a:rPr lang="de-CH" sz="4400" dirty="0">
                <a:solidFill>
                  <a:schemeClr val="tx1"/>
                </a:solidFill>
                <a:latin typeface="Times New Roman" panose="02020603050405020304" pitchFamily="18" charset="0"/>
                <a:cs typeface="Times New Roman" panose="02020603050405020304" pitchFamily="18" charset="0"/>
              </a:rPr>
              <a:t>Treatments (6): P, NP, NPK, NPK+Lime, Cattle </a:t>
            </a:r>
            <a:r>
              <a:rPr lang="de-CH" sz="4400" dirty="0" smtClean="0">
                <a:solidFill>
                  <a:schemeClr val="tx1"/>
                </a:solidFill>
                <a:latin typeface="Times New Roman" panose="02020603050405020304" pitchFamily="18" charset="0"/>
                <a:cs typeface="Times New Roman" panose="02020603050405020304" pitchFamily="18" charset="0"/>
              </a:rPr>
              <a:t> </a:t>
            </a:r>
          </a:p>
          <a:p>
            <a:pPr>
              <a:buClr>
                <a:srgbClr val="D8670A"/>
              </a:buClr>
            </a:pPr>
            <a:r>
              <a:rPr lang="de-CH" sz="4400" dirty="0" smtClean="0">
                <a:solidFill>
                  <a:schemeClr val="tx1"/>
                </a:solidFill>
                <a:latin typeface="Times New Roman" panose="02020603050405020304" pitchFamily="18" charset="0"/>
                <a:cs typeface="Times New Roman" panose="02020603050405020304" pitchFamily="18" charset="0"/>
              </a:rPr>
              <a:t>      manure</a:t>
            </a:r>
            <a:r>
              <a:rPr lang="de-CH" sz="4400" dirty="0">
                <a:solidFill>
                  <a:schemeClr val="tx1"/>
                </a:solidFill>
                <a:latin typeface="Times New Roman" panose="02020603050405020304" pitchFamily="18" charset="0"/>
                <a:cs typeface="Times New Roman" panose="02020603050405020304" pitchFamily="18" charset="0"/>
              </a:rPr>
              <a:t>, Check plot</a:t>
            </a:r>
          </a:p>
          <a:p>
            <a:pPr>
              <a:buClr>
                <a:srgbClr val="D8670A"/>
              </a:buClr>
              <a:buFont typeface="Wingdings" pitchFamily="2" charset="2"/>
              <a:buChar char="q"/>
            </a:pPr>
            <a:r>
              <a:rPr lang="de-CH" sz="4400" dirty="0">
                <a:solidFill>
                  <a:schemeClr val="tx1"/>
                </a:solidFill>
                <a:latin typeface="Times New Roman" panose="02020603050405020304" pitchFamily="18" charset="0"/>
                <a:cs typeface="Times New Roman" panose="02020603050405020304" pitchFamily="18" charset="0"/>
              </a:rPr>
              <a:t>  N source and rate: Urea at 67 kg N</a:t>
            </a:r>
            <a:r>
              <a:rPr lang="de-CH" sz="4400" dirty="0">
                <a:solidFill>
                  <a:srgbClr val="FF0000"/>
                </a:solidFill>
                <a:latin typeface="Times New Roman" panose="02020603050405020304" pitchFamily="18" charset="0"/>
                <a:cs typeface="Times New Roman" panose="02020603050405020304" pitchFamily="18" charset="0"/>
              </a:rPr>
              <a:t> </a:t>
            </a:r>
            <a:r>
              <a:rPr lang="de-CH" sz="4400" dirty="0">
                <a:solidFill>
                  <a:schemeClr val="tx1"/>
                </a:solidFill>
                <a:latin typeface="Times New Roman" panose="02020603050405020304" pitchFamily="18" charset="0"/>
                <a:cs typeface="Times New Roman" panose="02020603050405020304" pitchFamily="18" charset="0"/>
              </a:rPr>
              <a:t>ha</a:t>
            </a:r>
            <a:r>
              <a:rPr lang="de-CH" sz="4400" baseline="30000" dirty="0">
                <a:solidFill>
                  <a:schemeClr val="tx1"/>
                </a:solidFill>
                <a:latin typeface="Times New Roman" panose="02020603050405020304" pitchFamily="18" charset="0"/>
                <a:cs typeface="Times New Roman" panose="02020603050405020304" pitchFamily="18" charset="0"/>
              </a:rPr>
              <a:t>-1</a:t>
            </a:r>
          </a:p>
          <a:p>
            <a:pPr>
              <a:buClr>
                <a:srgbClr val="D8670A"/>
              </a:buClr>
              <a:buFont typeface="Wingdings" pitchFamily="2" charset="2"/>
              <a:buChar char="q"/>
            </a:pPr>
            <a:r>
              <a:rPr lang="de-CH" sz="4400" dirty="0">
                <a:solidFill>
                  <a:schemeClr val="tx1"/>
                </a:solidFill>
                <a:latin typeface="Times New Roman" panose="02020603050405020304" pitchFamily="18" charset="0"/>
                <a:cs typeface="Times New Roman" panose="02020603050405020304" pitchFamily="18" charset="0"/>
              </a:rPr>
              <a:t>  P source and rate: TSP applied at 14.6 kg P ha</a:t>
            </a:r>
            <a:r>
              <a:rPr lang="de-CH" sz="4400" baseline="30000" dirty="0">
                <a:solidFill>
                  <a:schemeClr val="tx1"/>
                </a:solidFill>
                <a:latin typeface="Times New Roman" panose="02020603050405020304" pitchFamily="18" charset="0"/>
                <a:cs typeface="Times New Roman" panose="02020603050405020304" pitchFamily="18" charset="0"/>
              </a:rPr>
              <a:t>-1 </a:t>
            </a:r>
          </a:p>
          <a:p>
            <a:pPr>
              <a:buClr>
                <a:srgbClr val="D8670A"/>
              </a:buClr>
              <a:buFont typeface="Wingdings" pitchFamily="2" charset="2"/>
              <a:buChar char="q"/>
            </a:pPr>
            <a:r>
              <a:rPr lang="de-CH" sz="4400" dirty="0">
                <a:solidFill>
                  <a:schemeClr val="tx1"/>
                </a:solidFill>
                <a:latin typeface="Times New Roman" panose="02020603050405020304" pitchFamily="18" charset="0"/>
                <a:cs typeface="Times New Roman" panose="02020603050405020304" pitchFamily="18" charset="0"/>
              </a:rPr>
              <a:t>  K source and rate: KCl applied at 28.8 kg </a:t>
            </a:r>
            <a:r>
              <a:rPr lang="de-CH" sz="4400" dirty="0" smtClean="0">
                <a:solidFill>
                  <a:schemeClr val="tx1"/>
                </a:solidFill>
                <a:latin typeface="Times New Roman" panose="02020603050405020304" pitchFamily="18" charset="0"/>
                <a:cs typeface="Times New Roman" panose="02020603050405020304" pitchFamily="18" charset="0"/>
              </a:rPr>
              <a:t>K </a:t>
            </a:r>
            <a:r>
              <a:rPr lang="de-CH" sz="4400" dirty="0">
                <a:solidFill>
                  <a:schemeClr val="tx1"/>
                </a:solidFill>
                <a:latin typeface="Times New Roman" panose="02020603050405020304" pitchFamily="18" charset="0"/>
                <a:cs typeface="Times New Roman" panose="02020603050405020304" pitchFamily="18" charset="0"/>
              </a:rPr>
              <a:t>ha</a:t>
            </a:r>
            <a:r>
              <a:rPr lang="de-CH" sz="4400" baseline="30000" dirty="0">
                <a:solidFill>
                  <a:schemeClr val="tx1"/>
                </a:solidFill>
                <a:latin typeface="Times New Roman" panose="02020603050405020304" pitchFamily="18" charset="0"/>
                <a:cs typeface="Times New Roman" panose="02020603050405020304" pitchFamily="18" charset="0"/>
              </a:rPr>
              <a:t>-1</a:t>
            </a:r>
          </a:p>
          <a:p>
            <a:pPr>
              <a:buClr>
                <a:srgbClr val="D8670A"/>
              </a:buClr>
              <a:buFont typeface="Wingdings" pitchFamily="2" charset="2"/>
              <a:buChar char="q"/>
            </a:pPr>
            <a:r>
              <a:rPr lang="de-CH" sz="4400" dirty="0">
                <a:solidFill>
                  <a:schemeClr val="tx1"/>
                </a:solidFill>
                <a:latin typeface="Times New Roman" panose="02020603050405020304" pitchFamily="18" charset="0"/>
                <a:cs typeface="Times New Roman" panose="02020603050405020304" pitchFamily="18" charset="0"/>
              </a:rPr>
              <a:t>  Lime applied </a:t>
            </a:r>
            <a:r>
              <a:rPr lang="de-CH" sz="4400" dirty="0" smtClean="0">
                <a:solidFill>
                  <a:schemeClr val="tx1"/>
                </a:solidFill>
                <a:latin typeface="Times New Roman" panose="02020603050405020304" pitchFamily="18" charset="0"/>
                <a:cs typeface="Times New Roman" panose="02020603050405020304" pitchFamily="18" charset="0"/>
              </a:rPr>
              <a:t>when </a:t>
            </a:r>
            <a:r>
              <a:rPr lang="de-CH" sz="4400" dirty="0">
                <a:solidFill>
                  <a:schemeClr val="tx1"/>
                </a:solidFill>
                <a:latin typeface="Times New Roman" panose="02020603050405020304" pitchFamily="18" charset="0"/>
                <a:cs typeface="Times New Roman" panose="02020603050405020304" pitchFamily="18" charset="0"/>
              </a:rPr>
              <a:t>pH &lt; 5.5</a:t>
            </a:r>
          </a:p>
          <a:p>
            <a:pPr>
              <a:buClr>
                <a:srgbClr val="D8670A"/>
              </a:buClr>
              <a:buFont typeface="Wingdings" pitchFamily="2" charset="2"/>
              <a:buChar char="q"/>
            </a:pPr>
            <a:r>
              <a:rPr lang="en-US" sz="4400" dirty="0">
                <a:solidFill>
                  <a:schemeClr val="tx1"/>
                </a:solidFill>
                <a:latin typeface="Times New Roman" panose="02020603050405020304" pitchFamily="18" charset="0"/>
                <a:cs typeface="Times New Roman" panose="02020603050405020304" pitchFamily="18" charset="0"/>
              </a:rPr>
              <a:t>  Cattle manure applied every 4 years at 269 kg N </a:t>
            </a:r>
            <a:r>
              <a:rPr lang="en-US" sz="4400" dirty="0" smtClean="0">
                <a:solidFill>
                  <a:schemeClr val="tx1"/>
                </a:solidFill>
                <a:latin typeface="Times New Roman" panose="02020603050405020304" pitchFamily="18" charset="0"/>
                <a:cs typeface="Times New Roman" panose="02020603050405020304" pitchFamily="18" charset="0"/>
              </a:rPr>
              <a:t>ha</a:t>
            </a:r>
            <a:r>
              <a:rPr lang="en-US" sz="4400" baseline="30000" dirty="0" smtClean="0">
                <a:solidFill>
                  <a:schemeClr val="tx1"/>
                </a:solidFill>
                <a:latin typeface="Times New Roman" panose="02020603050405020304" pitchFamily="18" charset="0"/>
                <a:cs typeface="Times New Roman" panose="02020603050405020304" pitchFamily="18" charset="0"/>
              </a:rPr>
              <a:t>–1</a:t>
            </a:r>
          </a:p>
          <a:p>
            <a:pPr>
              <a:buClr>
                <a:srgbClr val="D8670A"/>
              </a:buClr>
            </a:pPr>
            <a:r>
              <a:rPr lang="en-US" sz="4400" dirty="0">
                <a:solidFill>
                  <a:schemeClr val="tx1"/>
                </a:solidFill>
                <a:latin typeface="Times New Roman" panose="02020603050405020304" pitchFamily="18" charset="0"/>
                <a:cs typeface="Times New Roman" panose="02020603050405020304" pitchFamily="18" charset="0"/>
              </a:rPr>
              <a:t> </a:t>
            </a:r>
            <a:r>
              <a:rPr lang="en-US" sz="4400" dirty="0" smtClean="0">
                <a:solidFill>
                  <a:schemeClr val="tx1"/>
                </a:solidFill>
                <a:latin typeface="Times New Roman" panose="02020603050405020304" pitchFamily="18" charset="0"/>
                <a:cs typeface="Times New Roman" panose="02020603050405020304" pitchFamily="18" charset="0"/>
              </a:rPr>
              <a:t>     at </a:t>
            </a:r>
            <a:r>
              <a:rPr lang="en-US" sz="4400" smtClean="0">
                <a:solidFill>
                  <a:schemeClr val="tx1"/>
                </a:solidFill>
                <a:latin typeface="Times New Roman" panose="02020603050405020304" pitchFamily="18" charset="0"/>
                <a:cs typeface="Times New Roman" panose="02020603050405020304" pitchFamily="18" charset="0"/>
              </a:rPr>
              <a:t>N:P </a:t>
            </a:r>
            <a:r>
              <a:rPr lang="en-US" sz="4400" smtClean="0">
                <a:solidFill>
                  <a:schemeClr val="tx1"/>
                </a:solidFill>
                <a:latin typeface="Times New Roman" panose="02020603050405020304" pitchFamily="18" charset="0"/>
                <a:cs typeface="Times New Roman" panose="02020603050405020304" pitchFamily="18" charset="0"/>
              </a:rPr>
              <a:t>ratio of 3:1 </a:t>
            </a:r>
            <a:r>
              <a:rPr lang="en-US" sz="4400" dirty="0" smtClean="0">
                <a:solidFill>
                  <a:schemeClr val="tx1"/>
                </a:solidFill>
                <a:latin typeface="Times New Roman" panose="02020603050405020304" pitchFamily="18" charset="0"/>
                <a:cs typeface="Times New Roman" panose="02020603050405020304" pitchFamily="18" charset="0"/>
              </a:rPr>
              <a:t>annual P rate of 22 kg P ha</a:t>
            </a:r>
            <a:r>
              <a:rPr lang="en-US" sz="4400" baseline="30000" dirty="0" smtClean="0">
                <a:solidFill>
                  <a:schemeClr val="tx1"/>
                </a:solidFill>
                <a:latin typeface="Times New Roman" panose="02020603050405020304" pitchFamily="18" charset="0"/>
                <a:cs typeface="Times New Roman" panose="02020603050405020304" pitchFamily="18" charset="0"/>
              </a:rPr>
              <a:t>-1</a:t>
            </a:r>
            <a:endParaRPr lang="en-US" sz="4400" baseline="30000" dirty="0">
              <a:solidFill>
                <a:schemeClr val="tx1"/>
              </a:solidFill>
              <a:latin typeface="Times New Roman" panose="02020603050405020304" pitchFamily="18" charset="0"/>
              <a:cs typeface="Times New Roman" panose="02020603050405020304" pitchFamily="18" charset="0"/>
            </a:endParaRPr>
          </a:p>
          <a:p>
            <a:pPr>
              <a:buClr>
                <a:srgbClr val="D8670A"/>
              </a:buClr>
              <a:buFont typeface="Wingdings" pitchFamily="2" charset="2"/>
              <a:buChar char="q"/>
            </a:pPr>
            <a:r>
              <a:rPr lang="en-US" sz="4400" dirty="0">
                <a:solidFill>
                  <a:schemeClr val="tx1"/>
                </a:solidFill>
                <a:latin typeface="Times New Roman" panose="02020603050405020304" pitchFamily="18" charset="0"/>
                <a:cs typeface="Times New Roman" panose="02020603050405020304" pitchFamily="18" charset="0"/>
              </a:rPr>
              <a:t>  Soil test P: Mehlich-3 extraction</a:t>
            </a:r>
          </a:p>
          <a:p>
            <a:pPr>
              <a:buClr>
                <a:srgbClr val="D8670A"/>
              </a:buClr>
              <a:buFont typeface="Wingdings" pitchFamily="2" charset="2"/>
              <a:buChar char="q"/>
            </a:pPr>
            <a:r>
              <a:rPr lang="en-US" sz="4400" dirty="0">
                <a:solidFill>
                  <a:schemeClr val="tx1"/>
                </a:solidFill>
                <a:latin typeface="Times New Roman" panose="02020603050405020304" pitchFamily="18" charset="0"/>
                <a:cs typeface="Times New Roman" panose="02020603050405020304" pitchFamily="18" charset="0"/>
              </a:rPr>
              <a:t>  Soil organic C: dry combustion (LECO </a:t>
            </a:r>
            <a:r>
              <a:rPr lang="en-US" sz="4400" dirty="0" err="1">
                <a:solidFill>
                  <a:schemeClr val="tx1"/>
                </a:solidFill>
                <a:latin typeface="Times New Roman" panose="02020603050405020304" pitchFamily="18" charset="0"/>
                <a:cs typeface="Times New Roman" panose="02020603050405020304" pitchFamily="18" charset="0"/>
              </a:rPr>
              <a:t>Truspec</a:t>
            </a:r>
            <a:r>
              <a:rPr lang="en-US" sz="4400" dirty="0">
                <a:solidFill>
                  <a:schemeClr val="tx1"/>
                </a:solidFill>
                <a:latin typeface="Times New Roman" panose="02020603050405020304" pitchFamily="18" charset="0"/>
                <a:cs typeface="Times New Roman" panose="02020603050405020304" pitchFamily="18" charset="0"/>
              </a:rPr>
              <a:t>)</a:t>
            </a:r>
          </a:p>
          <a:p>
            <a:pPr>
              <a:buClr>
                <a:srgbClr val="D8670A"/>
              </a:buClr>
              <a:buFont typeface="Wingdings" pitchFamily="2" charset="2"/>
              <a:buChar char="q"/>
            </a:pPr>
            <a:r>
              <a:rPr lang="en-US" sz="4400" dirty="0">
                <a:solidFill>
                  <a:schemeClr val="tx1"/>
                </a:solidFill>
                <a:latin typeface="Times New Roman" panose="02020603050405020304" pitchFamily="18" charset="0"/>
                <a:cs typeface="Times New Roman" panose="02020603050405020304" pitchFamily="18" charset="0"/>
              </a:rPr>
              <a:t>  Statistical analysis: SAS 9.3</a:t>
            </a:r>
          </a:p>
          <a:p>
            <a:pPr>
              <a:lnSpc>
                <a:spcPct val="150000"/>
              </a:lnSpc>
              <a:buClr>
                <a:srgbClr val="D8670A"/>
              </a:buClr>
              <a:buFont typeface="Wingdings" pitchFamily="2" charset="2"/>
              <a:buChar char="q"/>
            </a:pPr>
            <a:endParaRPr lang="de-CH" sz="5029" dirty="0">
              <a:solidFill>
                <a:schemeClr val="tx1"/>
              </a:solidFill>
              <a:cs typeface="Times New Roman" pitchFamily="18" charset="0"/>
            </a:endParaRPr>
          </a:p>
          <a:p>
            <a:pPr>
              <a:buClr>
                <a:srgbClr val="C83F1A"/>
              </a:buClr>
            </a:pPr>
            <a:endParaRPr lang="de-CH" sz="5029" baseline="30000" dirty="0">
              <a:solidFill>
                <a:schemeClr val="tx1"/>
              </a:solidFill>
              <a:cs typeface="Times New Roman" pitchFamily="18" charset="0"/>
            </a:endParaRPr>
          </a:p>
          <a:p>
            <a:pPr>
              <a:buClr>
                <a:srgbClr val="C83F1A"/>
              </a:buClr>
            </a:pPr>
            <a:endParaRPr lang="de-CH" sz="5029" b="1" dirty="0">
              <a:solidFill>
                <a:schemeClr val="tx1"/>
              </a:solidFill>
              <a:cs typeface="Times New Roman" pitchFamily="18" charset="0"/>
            </a:endParaRPr>
          </a:p>
          <a:p>
            <a:pPr>
              <a:spcBef>
                <a:spcPts val="1373"/>
              </a:spcBef>
              <a:buClr>
                <a:srgbClr val="C83F1A"/>
              </a:buClr>
              <a:buFont typeface="Wingdings" pitchFamily="2" charset="2"/>
              <a:buChar char="q"/>
            </a:pPr>
            <a:endParaRPr lang="en-US" sz="5029" b="1" dirty="0">
              <a:solidFill>
                <a:schemeClr val="tx1"/>
              </a:solidFill>
              <a:cs typeface="Times New Roman" pitchFamily="18" charset="0"/>
            </a:endParaRPr>
          </a:p>
          <a:p>
            <a:pPr>
              <a:spcBef>
                <a:spcPts val="1373"/>
              </a:spcBef>
              <a:buClr>
                <a:srgbClr val="C83F1A"/>
              </a:buClr>
              <a:buFont typeface="Wingdings" pitchFamily="2" charset="2"/>
              <a:buChar char="q"/>
            </a:pPr>
            <a:endParaRPr lang="en-US" sz="5029" b="1" dirty="0">
              <a:solidFill>
                <a:schemeClr val="tx1"/>
              </a:solidFill>
              <a:cs typeface="Times New Roman" pitchFamily="18" charset="0"/>
            </a:endParaRPr>
          </a:p>
          <a:p>
            <a:endParaRPr lang="en-US" sz="5029" b="1" dirty="0">
              <a:solidFill>
                <a:schemeClr val="tx1"/>
              </a:solidFill>
              <a:cs typeface="Times New Roman"/>
            </a:endParaRPr>
          </a:p>
          <a:p>
            <a:r>
              <a:rPr lang="en-US" sz="5029" b="1" dirty="0">
                <a:solidFill>
                  <a:schemeClr val="tx1"/>
                </a:solidFill>
                <a:cs typeface="Times New Roman" pitchFamily="18" charset="0"/>
              </a:rPr>
              <a:t>.</a:t>
            </a:r>
          </a:p>
          <a:p>
            <a:pPr algn="just">
              <a:lnSpc>
                <a:spcPct val="150000"/>
              </a:lnSpc>
            </a:pPr>
            <a:endParaRPr lang="en-US" sz="3657" dirty="0">
              <a:solidFill>
                <a:schemeClr val="tx1"/>
              </a:solidFill>
              <a:latin typeface="Times New Roman" pitchFamily="18" charset="0"/>
              <a:cs typeface="Times New Roman" pitchFamily="18" charset="0"/>
            </a:endParaRPr>
          </a:p>
          <a:p>
            <a:pPr>
              <a:lnSpc>
                <a:spcPct val="150000"/>
              </a:lnSpc>
              <a:spcAft>
                <a:spcPts val="686"/>
              </a:spcAft>
            </a:pPr>
            <a:endParaRPr lang="en-US" sz="5486" b="1" dirty="0">
              <a:solidFill>
                <a:schemeClr val="tx1"/>
              </a:solidFill>
              <a:latin typeface="Times New Roman" pitchFamily="18" charset="0"/>
              <a:cs typeface="Times New Roman" pitchFamily="18" charset="0"/>
            </a:endParaRPr>
          </a:p>
          <a:p>
            <a:pPr>
              <a:lnSpc>
                <a:spcPct val="150000"/>
              </a:lnSpc>
              <a:spcAft>
                <a:spcPts val="686"/>
              </a:spcAft>
            </a:pPr>
            <a:endParaRPr lang="en-US" sz="6171" b="1" dirty="0">
              <a:solidFill>
                <a:schemeClr val="tx1"/>
              </a:solidFill>
              <a:latin typeface="Times New Roman" pitchFamily="18" charset="0"/>
              <a:cs typeface="Times New Roman" pitchFamily="18" charset="0"/>
            </a:endParaRPr>
          </a:p>
          <a:p>
            <a:pPr algn="just">
              <a:lnSpc>
                <a:spcPct val="150000"/>
              </a:lnSpc>
            </a:pPr>
            <a:endParaRPr lang="de-CH" sz="9372" dirty="0">
              <a:solidFill>
                <a:schemeClr val="tx1"/>
              </a:solidFill>
              <a:latin typeface="Times New Roman" pitchFamily="18" charset="0"/>
              <a:cs typeface="Times New Roman" pitchFamily="18" charset="0"/>
            </a:endParaRPr>
          </a:p>
        </p:txBody>
      </p:sp>
      <p:sp>
        <p:nvSpPr>
          <p:cNvPr id="19" name="Rectangle 18"/>
          <p:cNvSpPr/>
          <p:nvPr/>
        </p:nvSpPr>
        <p:spPr>
          <a:xfrm>
            <a:off x="13062857" y="4931596"/>
            <a:ext cx="17765486" cy="37973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4503" rtlCol="0" anchor="t" anchorCtr="0"/>
          <a:lstStyle/>
          <a:p>
            <a:pPr>
              <a:lnSpc>
                <a:spcPct val="150000"/>
              </a:lnSpc>
              <a:spcBef>
                <a:spcPts val="686"/>
              </a:spcBef>
            </a:pPr>
            <a:endParaRPr lang="de-CH" sz="6171" b="1" dirty="0">
              <a:solidFill>
                <a:schemeClr val="tx1"/>
              </a:solidFill>
              <a:latin typeface="Times New Roman" pitchFamily="18" charset="0"/>
              <a:cs typeface="Times New Roman" pitchFamily="18" charset="0"/>
            </a:endParaRPr>
          </a:p>
        </p:txBody>
      </p:sp>
      <p:sp>
        <p:nvSpPr>
          <p:cNvPr id="20" name="Rectangle 19"/>
          <p:cNvSpPr/>
          <p:nvPr/>
        </p:nvSpPr>
        <p:spPr>
          <a:xfrm>
            <a:off x="32397047" y="4663682"/>
            <a:ext cx="17941440" cy="37973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indent="-522522" algn="just">
              <a:spcAft>
                <a:spcPts val="2057"/>
              </a:spcAft>
              <a:buFont typeface="Arial" pitchFamily="34" charset="0"/>
              <a:buChar char="•"/>
            </a:pPr>
            <a:endParaRPr lang="en-US" sz="2286" dirty="0">
              <a:solidFill>
                <a:schemeClr val="tx1"/>
              </a:solidFill>
              <a:latin typeface="Times New Roman" pitchFamily="18" charset="0"/>
              <a:cs typeface="Times New Roman" pitchFamily="18" charset="0"/>
            </a:endParaRPr>
          </a:p>
          <a:p>
            <a:pPr indent="-522522">
              <a:spcAft>
                <a:spcPts val="2057"/>
              </a:spcAft>
            </a:pPr>
            <a:endParaRPr lang="en-US" sz="5486" dirty="0">
              <a:solidFill>
                <a:schemeClr val="tx1"/>
              </a:solidFill>
              <a:latin typeface="Times New Roman" pitchFamily="18" charset="0"/>
              <a:cs typeface="Times New Roman" pitchFamily="18" charset="0"/>
            </a:endParaRPr>
          </a:p>
          <a:p>
            <a:pPr indent="-522522">
              <a:spcAft>
                <a:spcPts val="2057"/>
              </a:spcAft>
              <a:buFont typeface="Arial" pitchFamily="34" charset="0"/>
              <a:buChar char="•"/>
            </a:pPr>
            <a:endParaRPr lang="en-US" sz="5486" dirty="0">
              <a:solidFill>
                <a:schemeClr val="tx1"/>
              </a:solidFill>
              <a:latin typeface="Times New Roman" pitchFamily="18" charset="0"/>
              <a:cs typeface="Times New Roman" pitchFamily="18" charset="0"/>
            </a:endParaRPr>
          </a:p>
          <a:p>
            <a:pPr indent="-522522">
              <a:spcAft>
                <a:spcPts val="2057"/>
              </a:spcAft>
              <a:buFont typeface="Arial" pitchFamily="34" charset="0"/>
              <a:buChar char="•"/>
            </a:pPr>
            <a:endParaRPr lang="en-US" sz="5486" dirty="0">
              <a:solidFill>
                <a:schemeClr val="tx1"/>
              </a:solidFill>
              <a:latin typeface="Times New Roman" pitchFamily="18" charset="0"/>
              <a:cs typeface="Times New Roman" pitchFamily="18" charset="0"/>
            </a:endParaRPr>
          </a:p>
          <a:p>
            <a:pPr indent="-522522">
              <a:spcAft>
                <a:spcPts val="2057"/>
              </a:spcAft>
              <a:buFont typeface="Arial" pitchFamily="34" charset="0"/>
              <a:buChar char="•"/>
            </a:pPr>
            <a:endParaRPr lang="en-US" sz="5486" dirty="0">
              <a:solidFill>
                <a:schemeClr val="tx1"/>
              </a:solidFill>
              <a:latin typeface="Times New Roman" pitchFamily="18" charset="0"/>
              <a:cs typeface="Times New Roman" pitchFamily="18" charset="0"/>
            </a:endParaRPr>
          </a:p>
          <a:p>
            <a:pPr indent="-522522">
              <a:spcAft>
                <a:spcPts val="2057"/>
              </a:spcAft>
              <a:buFont typeface="Arial" pitchFamily="34" charset="0"/>
              <a:buChar char="•"/>
            </a:pPr>
            <a:endParaRPr lang="en-US" sz="5486" dirty="0">
              <a:solidFill>
                <a:schemeClr val="tx1"/>
              </a:solidFill>
              <a:latin typeface="Times New Roman" pitchFamily="18" charset="0"/>
              <a:cs typeface="Times New Roman" pitchFamily="18" charset="0"/>
            </a:endParaRPr>
          </a:p>
          <a:p>
            <a:pPr indent="-522522">
              <a:spcAft>
                <a:spcPts val="2057"/>
              </a:spcAft>
              <a:buFont typeface="Arial" pitchFamily="34" charset="0"/>
              <a:buChar char="•"/>
            </a:pPr>
            <a:endParaRPr lang="en-US" sz="5486" dirty="0">
              <a:solidFill>
                <a:schemeClr val="tx1"/>
              </a:solidFill>
              <a:latin typeface="Times New Roman" pitchFamily="18" charset="0"/>
              <a:cs typeface="Times New Roman" pitchFamily="18" charset="0"/>
            </a:endParaRPr>
          </a:p>
          <a:p>
            <a:pPr indent="-522522">
              <a:spcAft>
                <a:spcPts val="2057"/>
              </a:spcAft>
              <a:buFont typeface="Arial" pitchFamily="34" charset="0"/>
              <a:buChar char="•"/>
            </a:pPr>
            <a:endParaRPr lang="en-US" sz="5486" dirty="0">
              <a:solidFill>
                <a:schemeClr val="tx1"/>
              </a:solidFill>
              <a:latin typeface="Times New Roman" pitchFamily="18" charset="0"/>
              <a:cs typeface="Times New Roman" pitchFamily="18" charset="0"/>
            </a:endParaRPr>
          </a:p>
          <a:p>
            <a:pPr indent="-522522">
              <a:spcAft>
                <a:spcPts val="2057"/>
              </a:spcAft>
              <a:buFont typeface="Arial" pitchFamily="34" charset="0"/>
              <a:buChar char="•"/>
            </a:pPr>
            <a:endParaRPr lang="en-US" sz="5486" dirty="0">
              <a:solidFill>
                <a:schemeClr val="tx1"/>
              </a:solidFill>
              <a:latin typeface="Times New Roman" pitchFamily="18" charset="0"/>
              <a:cs typeface="Times New Roman" pitchFamily="18" charset="0"/>
            </a:endParaRPr>
          </a:p>
          <a:p>
            <a:pPr indent="-522522">
              <a:spcAft>
                <a:spcPts val="2057"/>
              </a:spcAft>
              <a:buFont typeface="Arial" pitchFamily="34" charset="0"/>
              <a:buChar char="•"/>
            </a:pPr>
            <a:endParaRPr lang="en-US" sz="5486" dirty="0">
              <a:solidFill>
                <a:schemeClr val="tx1"/>
              </a:solidFill>
              <a:latin typeface="Times New Roman" pitchFamily="18" charset="0"/>
              <a:cs typeface="Times New Roman" pitchFamily="18" charset="0"/>
            </a:endParaRPr>
          </a:p>
        </p:txBody>
      </p:sp>
      <p:graphicFrame>
        <p:nvGraphicFramePr>
          <p:cNvPr id="13" name="Object 12"/>
          <p:cNvGraphicFramePr>
            <a:graphicFrameLocks noChangeAspect="1"/>
          </p:cNvGraphicFramePr>
          <p:nvPr/>
        </p:nvGraphicFramePr>
        <p:xfrm>
          <a:off x="21880287" y="21822230"/>
          <a:ext cx="130629" cy="246743"/>
        </p:xfrm>
        <a:graphic>
          <a:graphicData uri="http://schemas.openxmlformats.org/presentationml/2006/ole">
            <mc:AlternateContent xmlns:mc="http://schemas.openxmlformats.org/markup-compatibility/2006">
              <mc:Choice xmlns:v="urn:schemas-microsoft-com:vml" Requires="v">
                <p:oleObj spid="_x0000_s1116" name="Equation" r:id="rId5" imgW="114151" imgH="215619" progId="Equation.3">
                  <p:embed/>
                </p:oleObj>
              </mc:Choice>
              <mc:Fallback>
                <p:oleObj name="Equation" r:id="rId5" imgW="114151" imgH="215619" progId="Equation.3">
                  <p:embed/>
                  <p:pic>
                    <p:nvPicPr>
                      <p:cNvPr id="0" name="Picture 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80287" y="21822230"/>
                        <a:ext cx="130629" cy="2467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6" name="Straight Connector 25"/>
          <p:cNvCxnSpPr/>
          <p:nvPr/>
        </p:nvCxnSpPr>
        <p:spPr>
          <a:xfrm flipH="1">
            <a:off x="15113917" y="5882994"/>
            <a:ext cx="7735" cy="366630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146400" y="5815807"/>
            <a:ext cx="0" cy="36621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0" y="42395872"/>
            <a:ext cx="43891200" cy="149532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772"/>
          </a:p>
        </p:txBody>
      </p:sp>
      <p:sp>
        <p:nvSpPr>
          <p:cNvPr id="31" name="TextBox 30"/>
          <p:cNvSpPr txBox="1"/>
          <p:nvPr/>
        </p:nvSpPr>
        <p:spPr>
          <a:xfrm>
            <a:off x="-7315200" y="42097304"/>
            <a:ext cx="58521600" cy="1780809"/>
          </a:xfrm>
          <a:prstGeom prst="rect">
            <a:avLst/>
          </a:prstGeom>
          <a:noFill/>
        </p:spPr>
        <p:txBody>
          <a:bodyPr wrap="square" rtlCol="0">
            <a:spAutoFit/>
          </a:bodyPr>
          <a:lstStyle/>
          <a:p>
            <a:pPr algn="ctr"/>
            <a:r>
              <a:rPr lang="en-US" sz="10972" b="1" spc="1314" dirty="0">
                <a:solidFill>
                  <a:srgbClr val="C83F1A"/>
                </a:solidFill>
                <a:latin typeface="Times New Roman" pitchFamily="18" charset="0"/>
                <a:cs typeface="Times New Roman" pitchFamily="18" charset="0"/>
              </a:rPr>
              <a:t>OKLAHOMA STATE UNIVERSITY</a:t>
            </a:r>
          </a:p>
        </p:txBody>
      </p:sp>
      <p:sp>
        <p:nvSpPr>
          <p:cNvPr id="32" name="Rectangle 31"/>
          <p:cNvSpPr/>
          <p:nvPr/>
        </p:nvSpPr>
        <p:spPr>
          <a:xfrm>
            <a:off x="0" y="5770088"/>
            <a:ext cx="43891200" cy="8549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772"/>
          </a:p>
        </p:txBody>
      </p:sp>
      <p:pic>
        <p:nvPicPr>
          <p:cNvPr id="33" name="Picture 32"/>
          <p:cNvPicPr>
            <a:picLocks noChangeAspect="1"/>
          </p:cNvPicPr>
          <p:nvPr/>
        </p:nvPicPr>
        <p:blipFill>
          <a:blip r:embed="rId7" cstate="print">
            <a:extLst>
              <a:ext uri="{BEBA8EAE-BF5A-486C-A8C5-ECC9F3942E4B}">
                <a14:imgProps xmlns:a14="http://schemas.microsoft.com/office/drawing/2010/main">
                  <a14:imgLayer r:embed="rId8">
                    <a14:imgEffect>
                      <a14:backgroundRemoval t="2500" b="94412" l="5000" r="97667">
                        <a14:foregroundMark x1="46333" y1="23824" x2="46333" y2="23824"/>
                        <a14:foregroundMark x1="51333" y1="20735" x2="51333" y2="20735"/>
                        <a14:foregroundMark x1="48667" y1="3529" x2="48667" y2="3529"/>
                        <a14:foregroundMark x1="63000" y1="20147" x2="63000" y2="20147"/>
                        <a14:foregroundMark x1="71500" y1="19706" x2="71500" y2="19706"/>
                        <a14:foregroundMark x1="68500" y1="19853" x2="68500" y2="19853"/>
                        <a14:foregroundMark x1="65333" y1="20000" x2="65333" y2="20000"/>
                        <a14:foregroundMark x1="76000" y1="19853" x2="76000" y2="19853"/>
                        <a14:foregroundMark x1="73833" y1="20000" x2="73833" y2="20000"/>
                        <a14:foregroundMark x1="78667" y1="19853" x2="78667" y2="19853"/>
                        <a14:foregroundMark x1="82667" y1="19853" x2="82667" y2="19853"/>
                        <a14:foregroundMark x1="81500" y1="19706" x2="81500" y2="19706"/>
                        <a14:foregroundMark x1="85000" y1="20735" x2="85000" y2="20735"/>
                        <a14:foregroundMark x1="85833" y1="21912" x2="85833" y2="21912"/>
                        <a14:foregroundMark x1="89333" y1="23971" x2="89333" y2="23971"/>
                        <a14:foregroundMark x1="91500" y1="26029" x2="91500" y2="26029"/>
                        <a14:foregroundMark x1="90667" y1="25147" x2="90667" y2="25147"/>
                        <a14:foregroundMark x1="88333" y1="23676" x2="88333" y2="23676"/>
                        <a14:foregroundMark x1="49000" y1="21618" x2="49000" y2="21618"/>
                        <a14:foregroundMark x1="47333" y1="22941" x2="47333" y2="22941"/>
                        <a14:foregroundMark x1="37833" y1="24706" x2="37833" y2="24706"/>
                        <a14:foregroundMark x1="34167" y1="46471" x2="34167" y2="46471"/>
                        <a14:foregroundMark x1="37500" y1="58529" x2="37500" y2="58529"/>
                        <a14:foregroundMark x1="41000" y1="60882" x2="41000" y2="60882"/>
                        <a14:foregroundMark x1="43333" y1="60882" x2="43333" y2="60882"/>
                        <a14:foregroundMark x1="39333" y1="59559" x2="39333" y2="59559"/>
                        <a14:foregroundMark x1="46333" y1="60882" x2="46333" y2="60882"/>
                        <a14:foregroundMark x1="51333" y1="61176" x2="51333" y2="61176"/>
                        <a14:foregroundMark x1="49500" y1="61029" x2="49500" y2="61029"/>
                        <a14:foregroundMark x1="56167" y1="61029" x2="56167" y2="61029"/>
                        <a14:foregroundMark x1="60000" y1="61176" x2="60000" y2="61176"/>
                        <a14:foregroundMark x1="54333" y1="61029" x2="54333" y2="61029"/>
                        <a14:foregroundMark x1="58333" y1="60735" x2="58333" y2="60735"/>
                        <a14:foregroundMark x1="72000" y1="60294" x2="72000" y2="60294"/>
                        <a14:foregroundMark x1="76333" y1="58824" x2="76333" y2="58824"/>
                        <a14:foregroundMark x1="73833" y1="59559" x2="73833" y2="59559"/>
                        <a14:foregroundMark x1="68500" y1="60882" x2="68500" y2="60882"/>
                        <a14:foregroundMark x1="65000" y1="61029" x2="65000" y2="61029"/>
                        <a14:foregroundMark x1="62000" y1="61029" x2="62000" y2="61029"/>
                        <a14:foregroundMark x1="67000" y1="60882" x2="67000" y2="60882"/>
                        <a14:foregroundMark x1="70333" y1="60441" x2="70333" y2="60441"/>
                        <a14:foregroundMark x1="81833" y1="49853" x2="81833" y2="49853"/>
                        <a14:foregroundMark x1="82667" y1="47941" x2="82667" y2="47941"/>
                        <a14:foregroundMark x1="83500" y1="47059" x2="83500" y2="47059"/>
                        <a14:foregroundMark x1="85000" y1="46618" x2="85000" y2="46618"/>
                        <a14:foregroundMark x1="88000" y1="46765" x2="88000" y2="46765"/>
                        <a14:foregroundMark x1="93000" y1="37353" x2="93000" y2="37353"/>
                        <a14:foregroundMark x1="93500" y1="45294" x2="93500" y2="45294"/>
                        <a14:foregroundMark x1="91000" y1="46618" x2="91000" y2="46618"/>
                        <a14:foregroundMark x1="92333" y1="46176" x2="92333" y2="46176"/>
                        <a14:foregroundMark x1="86500" y1="46765" x2="86500" y2="46765"/>
                        <a14:foregroundMark x1="89167" y1="46618" x2="89167" y2="46618"/>
                        <a14:foregroundMark x1="97833" y1="35147" x2="97833" y2="35147"/>
                        <a14:foregroundMark x1="97000" y1="37941" x2="97000" y2="37941"/>
                        <a14:foregroundMark x1="95333" y1="41324" x2="95333" y2="41324"/>
                        <a14:foregroundMark x1="94500" y1="43824" x2="94500" y2="43824"/>
                        <a14:foregroundMark x1="96000" y1="39559" x2="96000" y2="39559"/>
                        <a14:foregroundMark x1="90000" y1="34706" x2="90000" y2="34706"/>
                        <a14:foregroundMark x1="91500" y1="34412" x2="91500" y2="34412"/>
                        <a14:foregroundMark x1="93667" y1="34265" x2="93667" y2="34265"/>
                        <a14:foregroundMark x1="96500" y1="34412" x2="96500" y2="34412"/>
                        <a14:foregroundMark x1="89000" y1="32500" x2="89000" y2="32500"/>
                        <a14:foregroundMark x1="90667" y1="28824" x2="90667" y2="28824"/>
                        <a14:foregroundMark x1="91167" y1="27647" x2="91167" y2="27647"/>
                        <a14:foregroundMark x1="89833" y1="30735" x2="89833" y2="30735"/>
                        <a14:foregroundMark x1="75333" y1="33382" x2="75333" y2="33382"/>
                        <a14:foregroundMark x1="60500" y1="33529" x2="60500" y2="33529"/>
                        <a14:foregroundMark x1="57000" y1="34118" x2="57000" y2="34118"/>
                        <a14:foregroundMark x1="72167" y1="47059" x2="72167" y2="47059"/>
                        <a14:foregroundMark x1="65500" y1="51029" x2="65500" y2="51029"/>
                        <a14:foregroundMark x1="35000" y1="48235" x2="35000" y2="48235"/>
                        <a14:foregroundMark x1="31333" y1="46765" x2="31333" y2="46765"/>
                        <a14:foregroundMark x1="42500" y1="29706" x2="42500" y2="29706"/>
                        <a14:foregroundMark x1="43667" y1="27500" x2="43667" y2="27500"/>
                        <a14:foregroundMark x1="79667" y1="60735" x2="79667" y2="60735"/>
                        <a14:foregroundMark x1="78500" y1="66912" x2="78500" y2="66912"/>
                        <a14:foregroundMark x1="87000" y1="66029" x2="87000" y2="66029"/>
                        <a14:foregroundMark x1="95333" y1="65588" x2="95333" y2="65588"/>
                        <a14:foregroundMark x1="70333" y1="66324" x2="70333" y2="66324"/>
                        <a14:foregroundMark x1="54333" y1="67059" x2="54333" y2="67059"/>
                        <a14:foregroundMark x1="45833" y1="65882" x2="45833" y2="65882"/>
                        <a14:foregroundMark x1="39167" y1="66324" x2="39167" y2="66324"/>
                        <a14:foregroundMark x1="33500" y1="66324" x2="33500" y2="66324"/>
                        <a14:foregroundMark x1="30667" y1="67500" x2="30667" y2="67500"/>
                        <a14:foregroundMark x1="22667" y1="66176" x2="22667" y2="66176"/>
                        <a14:foregroundMark x1="17500" y1="66618" x2="17500" y2="66618"/>
                        <a14:foregroundMark x1="9000" y1="65588" x2="9000" y2="65588"/>
                        <a14:foregroundMark x1="5000" y1="65588" x2="5000" y2="65588"/>
                        <a14:foregroundMark x1="27500" y1="78088" x2="27500" y2="78088"/>
                        <a14:foregroundMark x1="36667" y1="77206" x2="36667" y2="77206"/>
                        <a14:foregroundMark x1="41333" y1="76176" x2="41333" y2="76176"/>
                        <a14:foregroundMark x1="47833" y1="76765" x2="47833" y2="76765"/>
                        <a14:foregroundMark x1="56500" y1="76324" x2="56500" y2="76324"/>
                        <a14:foregroundMark x1="67333" y1="77206" x2="67333" y2="77206"/>
                        <a14:foregroundMark x1="88667" y1="89412" x2="88667" y2="89412"/>
                        <a14:foregroundMark x1="91500" y1="91912" x2="91500" y2="91912"/>
                        <a14:foregroundMark x1="79000" y1="91176" x2="79000" y2="91176"/>
                        <a14:foregroundMark x1="76167" y1="89853" x2="76167" y2="89853"/>
                        <a14:foregroundMark x1="72167" y1="89559" x2="72167" y2="89559"/>
                        <a14:foregroundMark x1="67833" y1="89706" x2="67833" y2="89706"/>
                        <a14:foregroundMark x1="62667" y1="90441" x2="62667" y2="90441"/>
                        <a14:foregroundMark x1="56167" y1="89265" x2="56167" y2="89265"/>
                        <a14:foregroundMark x1="51000" y1="90294" x2="51000" y2="90294"/>
                        <a14:foregroundMark x1="51000" y1="87059" x2="51000" y2="87059"/>
                        <a14:foregroundMark x1="47000" y1="89265" x2="47000" y2="89265"/>
                        <a14:foregroundMark x1="35667" y1="86912" x2="35667" y2="86912"/>
                        <a14:foregroundMark x1="27667" y1="87941" x2="27667" y2="87941"/>
                        <a14:foregroundMark x1="24833" y1="90000" x2="24833" y2="90000"/>
                        <a14:foregroundMark x1="25167" y1="86912" x2="25167" y2="86912"/>
                        <a14:foregroundMark x1="20833" y1="89265" x2="20833" y2="89265"/>
                        <a14:foregroundMark x1="6833" y1="87647" x2="6833" y2="87647"/>
                        <a14:foregroundMark x1="73833" y1="30000" x2="73833" y2="30000"/>
                        <a14:foregroundMark x1="58500" y1="94412" x2="58500" y2="94412"/>
                        <a14:foregroundMark x1="34667" y1="49559" x2="34667" y2="49559"/>
                        <a14:foregroundMark x1="39167" y1="34412" x2="39167" y2="34412"/>
                        <a14:foregroundMark x1="40500" y1="33971" x2="40500" y2="33971"/>
                        <a14:foregroundMark x1="44667" y1="25588" x2="44667" y2="25588"/>
                        <a14:foregroundMark x1="44333" y1="26765" x2="44333" y2="26765"/>
                        <a14:foregroundMark x1="43167" y1="28824" x2="43167" y2="28824"/>
                        <a14:foregroundMark x1="41833" y1="31618" x2="41833" y2="31618"/>
                        <a14:foregroundMark x1="61667" y1="31618" x2="61667" y2="31618"/>
                        <a14:foregroundMark x1="66333" y1="31618" x2="66333" y2="31618"/>
                        <a14:foregroundMark x1="72667" y1="31618" x2="72667" y2="31618"/>
                        <a14:foregroundMark x1="74000" y1="29118" x2="74000" y2="29118"/>
                        <a14:foregroundMark x1="71500" y1="28824" x2="71500" y2="28824"/>
                        <a14:foregroundMark x1="68500" y1="28824" x2="68500" y2="28824"/>
                        <a14:foregroundMark x1="64833" y1="28824" x2="64833" y2="28824"/>
                        <a14:foregroundMark x1="62000" y1="28382" x2="62000" y2="28382"/>
                        <a14:foregroundMark x1="60167" y1="29118" x2="60167" y2="29118"/>
                        <a14:foregroundMark x1="59000" y1="30147" x2="59000" y2="30147"/>
                        <a14:foregroundMark x1="59000" y1="31618" x2="59000" y2="31618"/>
                        <a14:foregroundMark x1="59667" y1="31618" x2="59667" y2="31618"/>
                        <a14:foregroundMark x1="63167" y1="31765" x2="63167" y2="31765"/>
                        <a14:foregroundMark x1="64167" y1="31765" x2="64167" y2="31765"/>
                        <a14:foregroundMark x1="66833" y1="31765" x2="66833" y2="31765"/>
                        <a14:foregroundMark x1="68167" y1="31765" x2="68167" y2="31765"/>
                        <a14:foregroundMark x1="69667" y1="31618" x2="69667" y2="31618"/>
                        <a14:foregroundMark x1="67500" y1="31618" x2="67500" y2="31618"/>
                        <a14:foregroundMark x1="67333" y1="31765" x2="67333" y2="31765"/>
                        <a14:foregroundMark x1="67500" y1="28676" x2="67500" y2="28676"/>
                        <a14:foregroundMark x1="51500" y1="49412" x2="51500" y2="49412"/>
                        <a14:foregroundMark x1="50833" y1="50882" x2="50833" y2="50882"/>
                        <a14:foregroundMark x1="50167" y1="52647" x2="50167" y2="52647"/>
                        <a14:foregroundMark x1="51667" y1="52353" x2="51667" y2="52353"/>
                        <a14:foregroundMark x1="53333" y1="52206" x2="53333" y2="52206"/>
                        <a14:foregroundMark x1="55833" y1="52500" x2="55833" y2="52500"/>
                        <a14:foregroundMark x1="57833" y1="52353" x2="57833" y2="52353"/>
                        <a14:foregroundMark x1="60500" y1="52206" x2="60500" y2="52206"/>
                        <a14:foregroundMark x1="63000" y1="52500" x2="63000" y2="52500"/>
                        <a14:foregroundMark x1="64833" y1="52353" x2="64833" y2="52353"/>
                        <a14:foregroundMark x1="65833" y1="49853" x2="65833" y2="49853"/>
                        <a14:foregroundMark x1="64333" y1="49559" x2="64333" y2="49559"/>
                        <a14:foregroundMark x1="62000" y1="49559" x2="62000" y2="49559"/>
                        <a14:foregroundMark x1="59000" y1="49559" x2="59000" y2="49559"/>
                        <a14:foregroundMark x1="55833" y1="49559" x2="55833" y2="49559"/>
                        <a14:foregroundMark x1="54167" y1="49412" x2="54167" y2="49412"/>
                        <a14:foregroundMark x1="41000" y1="32794" x2="41000" y2="32794"/>
                        <a14:foregroundMark x1="44833" y1="61029" x2="44833" y2="61029"/>
                        <a14:foregroundMark x1="48167" y1="61029" x2="48167" y2="61029"/>
                        <a14:foregroundMark x1="62333" y1="61029" x2="62333" y2="61029"/>
                        <a14:foregroundMark x1="63500" y1="61176" x2="63500" y2="61176"/>
                        <a14:foregroundMark x1="82667" y1="48971" x2="82667" y2="48971"/>
                        <a14:foregroundMark x1="97167" y1="36176" x2="97167" y2="36176"/>
                        <a14:foregroundMark x1="61333" y1="52647" x2="61333" y2="52647"/>
                        <a14:foregroundMark x1="59167" y1="52206" x2="59167" y2="52206"/>
                        <a14:foregroundMark x1="56667" y1="52500" x2="56667" y2="52500"/>
                        <a14:foregroundMark x1="55167" y1="52647" x2="55167" y2="52647"/>
                        <a14:foregroundMark x1="54500" y1="52206" x2="54500" y2="52206"/>
                        <a14:foregroundMark x1="62000" y1="52059" x2="62000" y2="52059"/>
                        <a14:foregroundMark x1="86833" y1="22794" x2="86833" y2="22794"/>
                        <a14:foregroundMark x1="95167" y1="42647" x2="95167" y2="42647"/>
                        <a14:foregroundMark x1="65333" y1="67941" x2="65333" y2="67941"/>
                        <a14:backgroundMark x1="57833" y1="90735" x2="57833" y2="90735"/>
                        <a14:backgroundMark x1="81667" y1="90735" x2="81667" y2="90735"/>
                        <a14:backgroundMark x1="68000" y1="75147" x2="68000" y2="75147"/>
                        <a14:backgroundMark x1="88333" y1="67353" x2="88333" y2="67353"/>
                        <a14:backgroundMark x1="32333" y1="67647" x2="32333" y2="67647"/>
                        <a14:backgroundMark x1="32167" y1="66324" x2="32167" y2="66324"/>
                        <a14:backgroundMark x1="24500" y1="67206" x2="24500" y2="67206"/>
                        <a14:backgroundMark x1="15667" y1="66176" x2="15667" y2="66176"/>
                        <a14:backgroundMark x1="7333" y1="66471" x2="7333" y2="66471"/>
                        <a14:backgroundMark x1="28500" y1="48971" x2="28500" y2="48971"/>
                        <a14:backgroundMark x1="30667" y1="48971" x2="30667" y2="48971"/>
                        <a14:backgroundMark x1="48000" y1="18824" x2="48000" y2="18824"/>
                        <a14:backgroundMark x1="45500" y1="22206" x2="45500" y2="22206"/>
                        <a14:backgroundMark x1="44000" y1="24559" x2="44000" y2="24559"/>
                        <a14:backgroundMark x1="42333" y1="26471" x2="42333" y2="26471"/>
                        <a14:backgroundMark x1="41000" y1="29412" x2="41000" y2="29412"/>
                        <a14:backgroundMark x1="39000" y1="33088" x2="39000" y2="33088"/>
                        <a14:backgroundMark x1="42167" y1="28088" x2="42167" y2="28088"/>
                        <a14:backgroundMark x1="40167" y1="32206" x2="40167" y2="32206"/>
                        <a14:backgroundMark x1="33833" y1="47941" x2="33833" y2="47941"/>
                        <a14:backgroundMark x1="67333" y1="30000" x2="67333" y2="30000"/>
                        <a14:backgroundMark x1="71500" y1="30147" x2="71500" y2="30147"/>
                        <a14:backgroundMark x1="68667" y1="30735" x2="68667" y2="30735"/>
                        <a14:backgroundMark x1="65833" y1="30294" x2="65833" y2="30294"/>
                        <a14:backgroundMark x1="62833" y1="30294" x2="62833" y2="30294"/>
                        <a14:backgroundMark x1="61333" y1="30294" x2="61333" y2="30294"/>
                        <a14:backgroundMark x1="60500" y1="30735" x2="60500" y2="30735"/>
                        <a14:backgroundMark x1="72167" y1="29853" x2="72167" y2="29853"/>
                        <a14:backgroundMark x1="72000" y1="30735" x2="72000" y2="30735"/>
                        <a14:backgroundMark x1="57000" y1="50882" x2="57000" y2="50882"/>
                        <a14:backgroundMark x1="55000" y1="51029" x2="55000" y2="51029"/>
                        <a14:backgroundMark x1="53000" y1="50882" x2="53000" y2="50882"/>
                        <a14:backgroundMark x1="52333" y1="50441" x2="52333" y2="50441"/>
                        <a14:backgroundMark x1="52000" y1="51176" x2="52000" y2="51176"/>
                        <a14:backgroundMark x1="59667" y1="51029" x2="59667" y2="51029"/>
                        <a14:backgroundMark x1="61167" y1="51029" x2="61167" y2="51029"/>
                        <a14:backgroundMark x1="62333" y1="51029" x2="62333" y2="51029"/>
                        <a14:backgroundMark x1="63667" y1="51029" x2="63667" y2="51029"/>
                        <a14:backgroundMark x1="64167" y1="66176" x2="64167" y2="66176"/>
                        <a14:backgroundMark x1="71167" y1="65147" x2="71167" y2="65147"/>
                      </a14:backgroundRemoval>
                    </a14:imgEffect>
                  </a14:imgLayer>
                </a14:imgProps>
              </a:ext>
              <a:ext uri="{28A0092B-C50C-407E-A947-70E740481C1C}">
                <a14:useLocalDpi xmlns:a14="http://schemas.microsoft.com/office/drawing/2010/main" val="0"/>
              </a:ext>
            </a:extLst>
          </a:blip>
          <a:stretch>
            <a:fillRect/>
          </a:stretch>
        </p:blipFill>
        <p:spPr>
          <a:xfrm>
            <a:off x="581872" y="424631"/>
            <a:ext cx="4585864" cy="4991392"/>
          </a:xfrm>
          <a:prstGeom prst="rect">
            <a:avLst/>
          </a:prstGeom>
        </p:spPr>
      </p:pic>
      <p:sp>
        <p:nvSpPr>
          <p:cNvPr id="47" name="TextBox 46"/>
          <p:cNvSpPr txBox="1"/>
          <p:nvPr/>
        </p:nvSpPr>
        <p:spPr>
          <a:xfrm>
            <a:off x="27796942" y="30180702"/>
            <a:ext cx="17940279" cy="1147558"/>
          </a:xfrm>
          <a:prstGeom prst="rect">
            <a:avLst/>
          </a:prstGeom>
          <a:noFill/>
        </p:spPr>
        <p:txBody>
          <a:bodyPr wrap="square" rtlCol="0">
            <a:spAutoFit/>
          </a:bodyPr>
          <a:lstStyle/>
          <a:p>
            <a:pPr algn="ctr"/>
            <a:r>
              <a:rPr lang="en-US" sz="6600" b="1" dirty="0">
                <a:latin typeface="Times New Roman" pitchFamily="18" charset="0"/>
                <a:cs typeface="Times New Roman" pitchFamily="18" charset="0"/>
              </a:rPr>
              <a:t>Results &amp; Conclusions</a:t>
            </a:r>
          </a:p>
        </p:txBody>
      </p:sp>
      <p:pic>
        <p:nvPicPr>
          <p:cNvPr id="1072" name="Picture 48" descr="http://nue.okstate.edu/Long_Term_Experiments/IMG_1075.JPG"/>
          <p:cNvPicPr>
            <a:picLocks noChangeAspect="1" noChangeArrowheads="1"/>
          </p:cNvPicPr>
          <p:nvPr/>
        </p:nvPicPr>
        <p:blipFill>
          <a:blip r:embed="rId9" cstate="print"/>
          <a:srcRect/>
          <a:stretch>
            <a:fillRect/>
          </a:stretch>
        </p:blipFill>
        <p:spPr bwMode="auto">
          <a:xfrm>
            <a:off x="29743822" y="20501826"/>
            <a:ext cx="13034283" cy="8361850"/>
          </a:xfrm>
          <a:prstGeom prst="rect">
            <a:avLst/>
          </a:prstGeom>
          <a:noFill/>
          <a:ln>
            <a:solidFill>
              <a:schemeClr val="tx1"/>
            </a:solidFill>
          </a:ln>
        </p:spPr>
      </p:pic>
      <p:pic>
        <p:nvPicPr>
          <p:cNvPr id="1073" name="Picture 49"/>
          <p:cNvPicPr>
            <a:picLocks noChangeAspect="1" noChangeArrowheads="1"/>
          </p:cNvPicPr>
          <p:nvPr/>
        </p:nvPicPr>
        <p:blipFill>
          <a:blip r:embed="rId10" cstate="print"/>
          <a:srcRect/>
          <a:stretch>
            <a:fillRect/>
          </a:stretch>
        </p:blipFill>
        <p:spPr bwMode="auto">
          <a:xfrm>
            <a:off x="1045387" y="17112787"/>
            <a:ext cx="13448585" cy="8715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4" name="TextBox 33"/>
          <p:cNvSpPr txBox="1"/>
          <p:nvPr/>
        </p:nvSpPr>
        <p:spPr>
          <a:xfrm>
            <a:off x="1109755" y="26050056"/>
            <a:ext cx="14813074" cy="795602"/>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Figure 1. The </a:t>
            </a:r>
            <a:r>
              <a:rPr lang="en-US" sz="4400" dirty="0" err="1">
                <a:latin typeface="Times New Roman" panose="02020603050405020304" pitchFamily="18" charset="0"/>
                <a:cs typeface="Times New Roman" panose="02020603050405020304" pitchFamily="18" charset="0"/>
              </a:rPr>
              <a:t>Magruder</a:t>
            </a:r>
            <a:r>
              <a:rPr lang="en-US" sz="4400" dirty="0">
                <a:latin typeface="Times New Roman" panose="02020603050405020304" pitchFamily="18" charset="0"/>
                <a:cs typeface="Times New Roman" panose="02020603050405020304" pitchFamily="18" charset="0"/>
              </a:rPr>
              <a:t> Plots between </a:t>
            </a:r>
            <a:r>
              <a:rPr lang="en-US" sz="4400" dirty="0" smtClean="0">
                <a:latin typeface="Times New Roman" panose="02020603050405020304" pitchFamily="18" charset="0"/>
                <a:cs typeface="Times New Roman" panose="02020603050405020304" pitchFamily="18" charset="0"/>
              </a:rPr>
              <a:t>1920-1930</a:t>
            </a:r>
            <a:endParaRPr lang="en-US" sz="44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15945100" y="15937373"/>
            <a:ext cx="12843846" cy="3258136"/>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Figure 2. Soil organic carbon from 1990 to 2013 for Manure and Check plot, </a:t>
            </a:r>
            <a:r>
              <a:rPr lang="en-US" sz="4400" dirty="0" err="1">
                <a:latin typeface="Times New Roman" panose="02020603050405020304" pitchFamily="18" charset="0"/>
                <a:cs typeface="Times New Roman" panose="02020603050405020304" pitchFamily="18" charset="0"/>
              </a:rPr>
              <a:t>Magruder</a:t>
            </a:r>
            <a:r>
              <a:rPr lang="en-US" sz="4400" dirty="0">
                <a:latin typeface="Times New Roman" panose="02020603050405020304" pitchFamily="18" charset="0"/>
                <a:cs typeface="Times New Roman" panose="02020603050405020304" pitchFamily="18" charset="0"/>
              </a:rPr>
              <a:t> Plots, Stillwater, OK.</a:t>
            </a:r>
          </a:p>
          <a:p>
            <a:endParaRPr lang="en-US" sz="11772"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15738635" y="27925995"/>
            <a:ext cx="13188520" cy="2123658"/>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Figure 3. Soil test phosphorus (STP) for </a:t>
            </a:r>
            <a:r>
              <a:rPr lang="en-US" sz="4400" dirty="0" smtClean="0">
                <a:latin typeface="Times New Roman" panose="02020603050405020304" pitchFamily="18" charset="0"/>
                <a:cs typeface="Times New Roman" panose="02020603050405020304" pitchFamily="18" charset="0"/>
              </a:rPr>
              <a:t>all treatments,  </a:t>
            </a:r>
            <a:r>
              <a:rPr lang="en-US" sz="4400" dirty="0" err="1" smtClean="0">
                <a:latin typeface="Times New Roman" panose="02020603050405020304" pitchFamily="18" charset="0"/>
                <a:cs typeface="Times New Roman" panose="02020603050405020304" pitchFamily="18" charset="0"/>
              </a:rPr>
              <a:t>Magruder</a:t>
            </a:r>
            <a:r>
              <a:rPr lang="en-US" sz="4400" dirty="0" smtClean="0">
                <a:latin typeface="Times New Roman" panose="02020603050405020304" pitchFamily="18" charset="0"/>
                <a:cs typeface="Times New Roman" panose="02020603050405020304" pitchFamily="18" charset="0"/>
              </a:rPr>
              <a:t> Plots , </a:t>
            </a:r>
            <a:r>
              <a:rPr lang="en-US" sz="4400" dirty="0">
                <a:latin typeface="Times New Roman" panose="02020603050405020304" pitchFamily="18" charset="0"/>
                <a:cs typeface="Times New Roman" panose="02020603050405020304" pitchFamily="18" charset="0"/>
              </a:rPr>
              <a:t>Stillwater, OK</a:t>
            </a:r>
            <a:r>
              <a:rPr lang="en-US" sz="4400" dirty="0" smtClean="0">
                <a:latin typeface="Times New Roman" panose="02020603050405020304" pitchFamily="18" charset="0"/>
                <a:cs typeface="Times New Roman" panose="02020603050405020304" pitchFamily="18" charset="0"/>
              </a:rPr>
              <a:t>. 1990- 2013</a:t>
            </a:r>
            <a:endParaRPr lang="en-US" sz="44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15738635" y="40344744"/>
            <a:ext cx="13723126" cy="1446550"/>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Figure 4. </a:t>
            </a:r>
            <a:r>
              <a:rPr lang="en-US" sz="4400" dirty="0" smtClean="0">
                <a:latin typeface="Times New Roman" panose="02020603050405020304" pitchFamily="18" charset="0"/>
                <a:cs typeface="Times New Roman" panose="02020603050405020304" pitchFamily="18" charset="0"/>
              </a:rPr>
              <a:t>Grain yield for all treatments, </a:t>
            </a:r>
            <a:r>
              <a:rPr lang="en-US" sz="4400" dirty="0" err="1">
                <a:latin typeface="Times New Roman" panose="02020603050405020304" pitchFamily="18" charset="0"/>
                <a:cs typeface="Times New Roman" panose="02020603050405020304" pitchFamily="18" charset="0"/>
              </a:rPr>
              <a:t>Magruder</a:t>
            </a:r>
            <a:r>
              <a:rPr lang="en-US" sz="4400" dirty="0">
                <a:latin typeface="Times New Roman" panose="02020603050405020304" pitchFamily="18" charset="0"/>
                <a:cs typeface="Times New Roman" panose="02020603050405020304" pitchFamily="18" charset="0"/>
              </a:rPr>
              <a:t> Plots, Stillwater, OK. 1990-2013</a:t>
            </a:r>
          </a:p>
        </p:txBody>
      </p:sp>
      <p:sp>
        <p:nvSpPr>
          <p:cNvPr id="24" name="TextBox 23"/>
          <p:cNvSpPr txBox="1"/>
          <p:nvPr/>
        </p:nvSpPr>
        <p:spPr>
          <a:xfrm>
            <a:off x="29365646" y="31046919"/>
            <a:ext cx="17940279" cy="11022889"/>
          </a:xfrm>
          <a:prstGeom prst="rect">
            <a:avLst/>
          </a:prstGeom>
          <a:noFill/>
        </p:spPr>
        <p:txBody>
          <a:bodyPr wrap="square" rtlCol="0">
            <a:spAutoFit/>
          </a:bodyPr>
          <a:lstStyle/>
          <a:p>
            <a:pPr algn="just">
              <a:buClr>
                <a:srgbClr val="D8670A"/>
              </a:buClr>
            </a:pPr>
            <a:endParaRPr lang="en-US" sz="5029" dirty="0"/>
          </a:p>
          <a:p>
            <a:pPr marL="571500" indent="-571500" algn="just">
              <a:buClr>
                <a:srgbClr val="D8670A"/>
              </a:buClr>
              <a:buFont typeface="Wingdings" panose="05000000000000000000" pitchFamily="2" charset="2"/>
              <a:buChar char="q"/>
            </a:pPr>
            <a:r>
              <a:rPr lang="en-US" sz="4400" dirty="0" smtClean="0">
                <a:latin typeface="Times New Roman" panose="02020603050405020304" pitchFamily="18" charset="0"/>
                <a:cs typeface="Times New Roman" panose="02020603050405020304" pitchFamily="18" charset="0"/>
              </a:rPr>
              <a:t> Over </a:t>
            </a:r>
            <a:r>
              <a:rPr lang="en-US" sz="4400" dirty="0">
                <a:latin typeface="Times New Roman" panose="02020603050405020304" pitchFamily="18" charset="0"/>
                <a:cs typeface="Times New Roman" panose="02020603050405020304" pitchFamily="18" charset="0"/>
              </a:rPr>
              <a:t>the study period, SOC in check plot decreased from </a:t>
            </a:r>
            <a:endParaRPr lang="en-US" sz="4400" dirty="0" smtClean="0">
              <a:latin typeface="Times New Roman" panose="02020603050405020304" pitchFamily="18" charset="0"/>
              <a:cs typeface="Times New Roman" panose="02020603050405020304" pitchFamily="18" charset="0"/>
            </a:endParaRPr>
          </a:p>
          <a:p>
            <a:pPr algn="just">
              <a:buClr>
                <a:srgbClr val="D8670A"/>
              </a:buClr>
            </a:pPr>
            <a:r>
              <a:rPr lang="en-US" sz="4400" dirty="0" smtClean="0">
                <a:latin typeface="Times New Roman" panose="02020603050405020304" pitchFamily="18" charset="0"/>
                <a:cs typeface="Times New Roman" panose="02020603050405020304" pitchFamily="18" charset="0"/>
              </a:rPr>
              <a:t>     9 </a:t>
            </a:r>
            <a:r>
              <a:rPr lang="en-US" sz="4400" dirty="0">
                <a:latin typeface="Times New Roman" panose="02020603050405020304" pitchFamily="18" charset="0"/>
                <a:cs typeface="Times New Roman" panose="02020603050405020304" pitchFamily="18" charset="0"/>
              </a:rPr>
              <a:t>to 4 g </a:t>
            </a:r>
            <a:r>
              <a:rPr lang="en-US" sz="4400" dirty="0" smtClean="0">
                <a:latin typeface="Times New Roman" panose="02020603050405020304" pitchFamily="18" charset="0"/>
                <a:cs typeface="Times New Roman" panose="02020603050405020304" pitchFamily="18" charset="0"/>
              </a:rPr>
              <a:t>kg</a:t>
            </a:r>
            <a:r>
              <a:rPr lang="en-US" sz="4400" baseline="30000" dirty="0" smtClean="0">
                <a:latin typeface="Times New Roman" panose="02020603050405020304" pitchFamily="18" charset="0"/>
                <a:cs typeface="Times New Roman" panose="02020603050405020304" pitchFamily="18" charset="0"/>
              </a:rPr>
              <a:t>-1</a:t>
            </a:r>
            <a:r>
              <a:rPr lang="en-US" sz="4400" dirty="0" smtClean="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(Fig. 2)</a:t>
            </a:r>
          </a:p>
          <a:p>
            <a:pPr marL="571500" indent="-571500" algn="just">
              <a:buClr>
                <a:srgbClr val="D8670A"/>
              </a:buClr>
              <a:buFont typeface="Wingdings" panose="05000000000000000000" pitchFamily="2" charset="2"/>
              <a:buChar char="q"/>
            </a:pPr>
            <a:r>
              <a:rPr lang="en-US" sz="4400" dirty="0" smtClean="0">
                <a:latin typeface="Times New Roman" panose="02020603050405020304" pitchFamily="18" charset="0"/>
                <a:cs typeface="Times New Roman" panose="02020603050405020304" pitchFamily="18" charset="0"/>
              </a:rPr>
              <a:t> Rate </a:t>
            </a:r>
            <a:r>
              <a:rPr lang="en-US" sz="4400" dirty="0">
                <a:latin typeface="Times New Roman" panose="02020603050405020304" pitchFamily="18" charset="0"/>
                <a:cs typeface="Times New Roman" panose="02020603050405020304" pitchFamily="18" charset="0"/>
              </a:rPr>
              <a:t>of SOC decline slower in manure treated plot</a:t>
            </a:r>
          </a:p>
          <a:p>
            <a:pPr algn="just">
              <a:buClr>
                <a:srgbClr val="D8670A"/>
              </a:buClr>
              <a:buFont typeface="Wingdings" pitchFamily="2" charset="2"/>
              <a:buChar char="q"/>
            </a:pPr>
            <a:r>
              <a:rPr lang="en-US" sz="4400" dirty="0">
                <a:latin typeface="Times New Roman" panose="02020603050405020304" pitchFamily="18" charset="0"/>
                <a:cs typeface="Times New Roman" panose="02020603050405020304" pitchFamily="18" charset="0"/>
              </a:rPr>
              <a:t> Over all years, higher SOC observed in manure treated plot </a:t>
            </a:r>
          </a:p>
          <a:p>
            <a:pPr algn="just">
              <a:buClr>
                <a:srgbClr val="D8670A"/>
              </a:buClr>
            </a:pP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 versus </a:t>
            </a:r>
            <a:r>
              <a:rPr lang="en-US" sz="4400" dirty="0">
                <a:latin typeface="Times New Roman" panose="02020603050405020304" pitchFamily="18" charset="0"/>
                <a:cs typeface="Times New Roman" panose="02020603050405020304" pitchFamily="18" charset="0"/>
              </a:rPr>
              <a:t>other treatments</a:t>
            </a:r>
            <a:endParaRPr lang="en-US" sz="4400" baseline="30000" dirty="0">
              <a:latin typeface="Times New Roman" panose="02020603050405020304" pitchFamily="18" charset="0"/>
              <a:cs typeface="Times New Roman" panose="02020603050405020304" pitchFamily="18" charset="0"/>
            </a:endParaRPr>
          </a:p>
          <a:p>
            <a:pPr algn="just">
              <a:buClr>
                <a:srgbClr val="D8670A"/>
              </a:buClr>
              <a:buFont typeface="Wingdings" pitchFamily="2" charset="2"/>
              <a:buChar char="q"/>
            </a:pPr>
            <a:r>
              <a:rPr lang="en-US" sz="4400" dirty="0">
                <a:latin typeface="Times New Roman" panose="02020603050405020304" pitchFamily="18" charset="0"/>
                <a:cs typeface="Times New Roman" panose="02020603050405020304" pitchFamily="18" charset="0"/>
              </a:rPr>
              <a:t> STP levels </a:t>
            </a:r>
            <a:r>
              <a:rPr lang="en-US" sz="4400" dirty="0" smtClean="0">
                <a:latin typeface="Times New Roman" panose="02020603050405020304" pitchFamily="18" charset="0"/>
                <a:cs typeface="Times New Roman" panose="02020603050405020304" pitchFamily="18" charset="0"/>
              </a:rPr>
              <a:t>on average higher in </a:t>
            </a:r>
            <a:r>
              <a:rPr lang="en-US" sz="4400" dirty="0">
                <a:latin typeface="Times New Roman" panose="02020603050405020304" pitchFamily="18" charset="0"/>
                <a:cs typeface="Times New Roman" panose="02020603050405020304" pitchFamily="18" charset="0"/>
              </a:rPr>
              <a:t>inorganic </a:t>
            </a:r>
            <a:r>
              <a:rPr lang="en-US" sz="4400" dirty="0" smtClean="0">
                <a:latin typeface="Times New Roman" panose="02020603050405020304" pitchFamily="18" charset="0"/>
                <a:cs typeface="Times New Roman" panose="02020603050405020304" pitchFamily="18" charset="0"/>
              </a:rPr>
              <a:t>treated </a:t>
            </a:r>
            <a:r>
              <a:rPr lang="en-US" sz="4400" dirty="0">
                <a:latin typeface="Times New Roman" panose="02020603050405020304" pitchFamily="18" charset="0"/>
                <a:cs typeface="Times New Roman" panose="02020603050405020304" pitchFamily="18" charset="0"/>
              </a:rPr>
              <a:t>plots </a:t>
            </a:r>
            <a:endParaRPr lang="en-US" sz="4400" dirty="0" smtClean="0">
              <a:latin typeface="Times New Roman" panose="02020603050405020304" pitchFamily="18" charset="0"/>
              <a:cs typeface="Times New Roman" panose="02020603050405020304" pitchFamily="18" charset="0"/>
            </a:endParaRPr>
          </a:p>
          <a:p>
            <a:pPr algn="just">
              <a:buClr>
                <a:srgbClr val="D8670A"/>
              </a:buClr>
            </a:pP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    compared to manure </a:t>
            </a:r>
            <a:r>
              <a:rPr lang="en-US" sz="4400" dirty="0">
                <a:latin typeface="Times New Roman" panose="02020603050405020304" pitchFamily="18" charset="0"/>
                <a:cs typeface="Times New Roman" panose="02020603050405020304" pitchFamily="18" charset="0"/>
              </a:rPr>
              <a:t>treatment (Fig. 3</a:t>
            </a:r>
            <a:r>
              <a:rPr lang="en-US" sz="4400" dirty="0" smtClean="0">
                <a:latin typeface="Times New Roman" panose="02020603050405020304" pitchFamily="18" charset="0"/>
                <a:cs typeface="Times New Roman" panose="02020603050405020304" pitchFamily="18" charset="0"/>
              </a:rPr>
              <a:t>)</a:t>
            </a:r>
          </a:p>
          <a:p>
            <a:pPr marL="571500" indent="-571500" algn="just">
              <a:buClr>
                <a:srgbClr val="D8670A"/>
              </a:buClr>
              <a:buFont typeface="Wingdings" panose="05000000000000000000" pitchFamily="2" charset="2"/>
              <a:buChar char="q"/>
            </a:pP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On average lower P removal in inorganic P treated plot</a:t>
            </a:r>
            <a:endParaRPr lang="en-US" sz="4400" dirty="0">
              <a:latin typeface="Times New Roman" panose="02020603050405020304" pitchFamily="18" charset="0"/>
              <a:cs typeface="Times New Roman" panose="02020603050405020304" pitchFamily="18" charset="0"/>
            </a:endParaRPr>
          </a:p>
          <a:p>
            <a:pPr algn="just">
              <a:buClr>
                <a:srgbClr val="D8670A"/>
              </a:buClr>
              <a:buFont typeface="Wingdings" pitchFamily="2" charset="2"/>
              <a:buChar char="q"/>
            </a:pPr>
            <a:r>
              <a:rPr lang="en-US" sz="4400" dirty="0">
                <a:latin typeface="Times New Roman" panose="02020603050405020304" pitchFamily="18" charset="0"/>
                <a:cs typeface="Times New Roman" panose="02020603050405020304" pitchFamily="18" charset="0"/>
              </a:rPr>
              <a:t> NPKL  treatment had the highest average yield over </a:t>
            </a:r>
            <a:endParaRPr lang="en-US" sz="4400" dirty="0" smtClean="0">
              <a:latin typeface="Times New Roman" panose="02020603050405020304" pitchFamily="18" charset="0"/>
              <a:cs typeface="Times New Roman" panose="02020603050405020304" pitchFamily="18" charset="0"/>
            </a:endParaRPr>
          </a:p>
          <a:p>
            <a:pPr algn="just">
              <a:buClr>
                <a:srgbClr val="D8670A"/>
              </a:buClr>
            </a:pP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    the </a:t>
            </a:r>
            <a:r>
              <a:rPr lang="en-US" sz="4400" dirty="0">
                <a:latin typeface="Times New Roman" panose="02020603050405020304" pitchFamily="18" charset="0"/>
                <a:cs typeface="Times New Roman" panose="02020603050405020304" pitchFamily="18" charset="0"/>
              </a:rPr>
              <a:t>study </a:t>
            </a:r>
            <a:r>
              <a:rPr lang="en-US" sz="4400" dirty="0" smtClean="0">
                <a:latin typeface="Times New Roman" panose="02020603050405020304" pitchFamily="18" charset="0"/>
                <a:cs typeface="Times New Roman" panose="02020603050405020304" pitchFamily="18" charset="0"/>
              </a:rPr>
              <a:t>period </a:t>
            </a:r>
            <a:r>
              <a:rPr lang="en-US" sz="4400" dirty="0">
                <a:latin typeface="Times New Roman" panose="02020603050405020304" pitchFamily="18" charset="0"/>
                <a:cs typeface="Times New Roman" panose="02020603050405020304" pitchFamily="18" charset="0"/>
              </a:rPr>
              <a:t>at 2.51 Mg ha</a:t>
            </a:r>
            <a:r>
              <a:rPr lang="en-US" sz="4400" baseline="30000" dirty="0">
                <a:latin typeface="Times New Roman" panose="02020603050405020304" pitchFamily="18" charset="0"/>
                <a:cs typeface="Times New Roman" panose="02020603050405020304" pitchFamily="18" charset="0"/>
              </a:rPr>
              <a:t>-1</a:t>
            </a:r>
          </a:p>
          <a:p>
            <a:pPr algn="just">
              <a:buClr>
                <a:srgbClr val="D8670A"/>
              </a:buClr>
              <a:buFont typeface="Wingdings" pitchFamily="2" charset="2"/>
              <a:buChar char="q"/>
            </a:pPr>
            <a:r>
              <a:rPr lang="en-US" sz="4400" baseline="300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Average yield in manure treated plots over the study period </a:t>
            </a:r>
          </a:p>
          <a:p>
            <a:pPr algn="just">
              <a:buClr>
                <a:srgbClr val="D8670A"/>
              </a:buClr>
            </a:pPr>
            <a:r>
              <a:rPr lang="en-US" sz="4400" dirty="0">
                <a:latin typeface="Times New Roman" panose="02020603050405020304" pitchFamily="18" charset="0"/>
                <a:cs typeface="Times New Roman" panose="02020603050405020304" pitchFamily="18" charset="0"/>
              </a:rPr>
              <a:t>     was 2.14 Mg ha</a:t>
            </a:r>
            <a:r>
              <a:rPr lang="en-US" sz="4400" baseline="30000" dirty="0">
                <a:latin typeface="Times New Roman" panose="02020603050405020304" pitchFamily="18" charset="0"/>
                <a:cs typeface="Times New Roman" panose="02020603050405020304" pitchFamily="18" charset="0"/>
              </a:rPr>
              <a:t>-1 </a:t>
            </a:r>
            <a:r>
              <a:rPr lang="en-US" sz="4400" dirty="0">
                <a:latin typeface="Times New Roman" panose="02020603050405020304" pitchFamily="18" charset="0"/>
                <a:cs typeface="Times New Roman" panose="02020603050405020304" pitchFamily="18" charset="0"/>
              </a:rPr>
              <a:t>(Table 1</a:t>
            </a:r>
            <a:r>
              <a:rPr lang="en-US" sz="4400" dirty="0" smtClean="0">
                <a:latin typeface="Times New Roman" panose="02020603050405020304" pitchFamily="18" charset="0"/>
                <a:cs typeface="Times New Roman" panose="02020603050405020304" pitchFamily="18" charset="0"/>
              </a:rPr>
              <a:t>)</a:t>
            </a:r>
          </a:p>
          <a:p>
            <a:pPr marL="571500" indent="-571500" algn="just">
              <a:buClr>
                <a:srgbClr val="D8670A"/>
              </a:buClr>
              <a:buFont typeface="Wingdings" panose="05000000000000000000" pitchFamily="2" charset="2"/>
              <a:buChar char="q"/>
            </a:pPr>
            <a:r>
              <a:rPr lang="en-US" sz="4400" dirty="0" smtClean="0">
                <a:latin typeface="Times New Roman" panose="02020603050405020304" pitchFamily="18" charset="0"/>
                <a:cs typeface="Times New Roman" panose="02020603050405020304" pitchFamily="18" charset="0"/>
              </a:rPr>
              <a:t>Long </a:t>
            </a:r>
            <a:r>
              <a:rPr lang="en-US" sz="4400" dirty="0">
                <a:latin typeface="Times New Roman" panose="02020603050405020304" pitchFamily="18" charset="0"/>
                <a:cs typeface="Times New Roman" panose="02020603050405020304" pitchFamily="18" charset="0"/>
              </a:rPr>
              <a:t>term additions of manure can reduce SOC loss </a:t>
            </a:r>
            <a:endParaRPr lang="en-US" sz="4400" dirty="0" smtClean="0">
              <a:latin typeface="Times New Roman" panose="02020603050405020304" pitchFamily="18" charset="0"/>
              <a:cs typeface="Times New Roman" panose="02020603050405020304" pitchFamily="18" charset="0"/>
            </a:endParaRPr>
          </a:p>
          <a:p>
            <a:pPr algn="just">
              <a:buClr>
                <a:srgbClr val="D8670A"/>
              </a:buClr>
            </a:pP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   and </a:t>
            </a:r>
            <a:r>
              <a:rPr lang="en-US" sz="4400" dirty="0">
                <a:latin typeface="Times New Roman" panose="02020603050405020304" pitchFamily="18" charset="0"/>
                <a:cs typeface="Times New Roman" panose="02020603050405020304" pitchFamily="18" charset="0"/>
              </a:rPr>
              <a:t>still maintain productivity relative to plots fertilized </a:t>
            </a:r>
            <a:endParaRPr lang="en-US" sz="4400" dirty="0" smtClean="0">
              <a:latin typeface="Times New Roman" panose="02020603050405020304" pitchFamily="18" charset="0"/>
              <a:cs typeface="Times New Roman" panose="02020603050405020304" pitchFamily="18" charset="0"/>
            </a:endParaRPr>
          </a:p>
          <a:p>
            <a:pPr algn="just">
              <a:buClr>
                <a:srgbClr val="D8670A"/>
              </a:buClr>
            </a:pP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   with </a:t>
            </a:r>
            <a:r>
              <a:rPr lang="en-US" sz="4400" dirty="0">
                <a:latin typeface="Times New Roman" panose="02020603050405020304" pitchFamily="18" charset="0"/>
                <a:cs typeface="Times New Roman" panose="02020603050405020304" pitchFamily="18" charset="0"/>
              </a:rPr>
              <a:t>inorganic </a:t>
            </a:r>
            <a:r>
              <a:rPr lang="en-US" sz="4400" dirty="0" smtClean="0">
                <a:latin typeface="Times New Roman" panose="02020603050405020304" pitchFamily="18" charset="0"/>
                <a:cs typeface="Times New Roman" panose="02020603050405020304" pitchFamily="18" charset="0"/>
              </a:rPr>
              <a:t>sources</a:t>
            </a:r>
            <a:endParaRPr lang="en-US" sz="4400" dirty="0">
              <a:latin typeface="Times New Roman" panose="02020603050405020304" pitchFamily="18" charset="0"/>
              <a:cs typeface="Times New Roman" panose="02020603050405020304" pitchFamily="18" charset="0"/>
            </a:endParaRPr>
          </a:p>
        </p:txBody>
      </p:sp>
      <p:graphicFrame>
        <p:nvGraphicFramePr>
          <p:cNvPr id="30" name="Table 29"/>
          <p:cNvGraphicFramePr>
            <a:graphicFrameLocks noGrp="1"/>
          </p:cNvGraphicFramePr>
          <p:nvPr>
            <p:extLst>
              <p:ext uri="{D42A27DB-BD31-4B8C-83A1-F6EECF244321}">
                <p14:modId xmlns:p14="http://schemas.microsoft.com/office/powerpoint/2010/main" val="3844505523"/>
              </p:ext>
            </p:extLst>
          </p:nvPr>
        </p:nvGraphicFramePr>
        <p:xfrm>
          <a:off x="29723650" y="7864796"/>
          <a:ext cx="13408723" cy="12025343"/>
        </p:xfrm>
        <a:graphic>
          <a:graphicData uri="http://schemas.openxmlformats.org/drawingml/2006/table">
            <a:tbl>
              <a:tblPr/>
              <a:tblGrid>
                <a:gridCol w="2185960"/>
                <a:gridCol w="2088232"/>
                <a:gridCol w="1584176"/>
                <a:gridCol w="1728192"/>
                <a:gridCol w="2304256"/>
                <a:gridCol w="1728192"/>
                <a:gridCol w="1789715"/>
              </a:tblGrid>
              <a:tr h="1503167">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Statistics</a:t>
                      </a:r>
                      <a:endParaRPr lang="en-US" sz="4200" dirty="0">
                        <a:latin typeface="Calibri"/>
                        <a:ea typeface="Calibri"/>
                        <a:cs typeface="Times New Roman"/>
                      </a:endParaRPr>
                    </a:p>
                  </a:txBody>
                  <a:tcPr marL="78377" marR="7837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Manure</a:t>
                      </a:r>
                      <a:endParaRPr lang="en-US" sz="4200">
                        <a:latin typeface="Calibri"/>
                        <a:ea typeface="Calibri"/>
                        <a:cs typeface="Times New Roman"/>
                      </a:endParaRPr>
                    </a:p>
                  </a:txBody>
                  <a:tcPr marL="78377" marR="7837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Check</a:t>
                      </a:r>
                      <a:endParaRPr lang="en-US" sz="4200">
                        <a:latin typeface="Calibri"/>
                        <a:ea typeface="Calibri"/>
                        <a:cs typeface="Times New Roman"/>
                      </a:endParaRPr>
                    </a:p>
                  </a:txBody>
                  <a:tcPr marL="78377" marR="7837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P</a:t>
                      </a:r>
                      <a:endParaRPr lang="en-US" sz="4200">
                        <a:latin typeface="Calibri"/>
                        <a:ea typeface="Calibri"/>
                        <a:cs typeface="Times New Roman"/>
                      </a:endParaRPr>
                    </a:p>
                  </a:txBody>
                  <a:tcPr marL="78377" marR="7837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NP</a:t>
                      </a:r>
                      <a:endParaRPr lang="en-US" sz="4200">
                        <a:latin typeface="Calibri"/>
                        <a:ea typeface="Calibri"/>
                        <a:cs typeface="Times New Roman"/>
                      </a:endParaRPr>
                    </a:p>
                  </a:txBody>
                  <a:tcPr marL="78377" marR="7837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NPK</a:t>
                      </a:r>
                      <a:endParaRPr lang="en-US" sz="4200">
                        <a:latin typeface="Calibri"/>
                        <a:ea typeface="Calibri"/>
                        <a:cs typeface="Times New Roman"/>
                      </a:endParaRPr>
                    </a:p>
                  </a:txBody>
                  <a:tcPr marL="78377" marR="7837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NPKL</a:t>
                      </a:r>
                      <a:endParaRPr lang="en-US" sz="4200">
                        <a:latin typeface="Calibri"/>
                        <a:ea typeface="Calibri"/>
                        <a:cs typeface="Times New Roman"/>
                      </a:endParaRPr>
                    </a:p>
                  </a:txBody>
                  <a:tcPr marL="78377" marR="7837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584">
                <a:tc rowSpan="2">
                  <a:txBody>
                    <a:bodyPr/>
                    <a:lstStyle/>
                    <a:p>
                      <a:pPr marL="0" marR="0">
                        <a:lnSpc>
                          <a:spcPct val="115000"/>
                        </a:lnSpc>
                        <a:spcBef>
                          <a:spcPts val="0"/>
                        </a:spcBef>
                        <a:spcAft>
                          <a:spcPts val="0"/>
                        </a:spcAft>
                      </a:pPr>
                      <a:r>
                        <a:rPr lang="en-US" sz="4200" b="1" dirty="0">
                          <a:solidFill>
                            <a:srgbClr val="000000"/>
                          </a:solidFill>
                          <a:latin typeface="Times New Roman"/>
                          <a:ea typeface="Times New Roman"/>
                          <a:cs typeface="Times New Roman"/>
                        </a:rPr>
                        <a:t>Grain Yield</a:t>
                      </a:r>
                      <a:endParaRPr lang="en-US" sz="4200" dirty="0">
                        <a:latin typeface="Calibri"/>
                        <a:ea typeface="Calibri"/>
                        <a:cs typeface="Times New Roman"/>
                      </a:endParaRPr>
                    </a:p>
                  </a:txBody>
                  <a:tcPr marL="78377" marR="7837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 </a:t>
                      </a:r>
                      <a:endParaRPr lang="en-US" sz="4200">
                        <a:latin typeface="Calibri"/>
                        <a:ea typeface="Calibri"/>
                        <a:cs typeface="Times New Roman"/>
                      </a:endParaRPr>
                    </a:p>
                  </a:txBody>
                  <a:tcPr marL="78377" marR="7837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 </a:t>
                      </a:r>
                      <a:endParaRPr lang="en-US" sz="4200">
                        <a:latin typeface="Calibri"/>
                        <a:ea typeface="Calibri"/>
                        <a:cs typeface="Times New Roman"/>
                      </a:endParaRPr>
                    </a:p>
                  </a:txBody>
                  <a:tcPr marL="78377" marR="7837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 </a:t>
                      </a:r>
                      <a:endParaRPr lang="en-US" sz="4200">
                        <a:latin typeface="Calibri"/>
                        <a:ea typeface="Calibri"/>
                        <a:cs typeface="Times New Roman"/>
                      </a:endParaRPr>
                    </a:p>
                  </a:txBody>
                  <a:tcPr marL="78377" marR="7837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rowSpan="2">
                  <a:txBody>
                    <a:bodyPr/>
                    <a:lstStyle/>
                    <a:p>
                      <a:pPr marL="0" marR="0" algn="ctr">
                        <a:lnSpc>
                          <a:spcPct val="115000"/>
                        </a:lnSpc>
                        <a:spcBef>
                          <a:spcPts val="0"/>
                        </a:spcBef>
                        <a:spcAft>
                          <a:spcPts val="0"/>
                        </a:spcAft>
                      </a:pPr>
                      <a:r>
                        <a:rPr lang="en-US" sz="4200">
                          <a:solidFill>
                            <a:srgbClr val="000000"/>
                          </a:solidFill>
                          <a:latin typeface="Times New Roman"/>
                          <a:ea typeface="Times New Roman"/>
                          <a:cs typeface="Times New Roman"/>
                        </a:rPr>
                        <a:t>(Mg ha</a:t>
                      </a:r>
                      <a:r>
                        <a:rPr lang="en-US" sz="4200" baseline="30000">
                          <a:solidFill>
                            <a:srgbClr val="000000"/>
                          </a:solidFill>
                          <a:latin typeface="Times New Roman"/>
                          <a:ea typeface="Times New Roman"/>
                          <a:cs typeface="Times New Roman"/>
                        </a:rPr>
                        <a:t>-1</a:t>
                      </a:r>
                      <a:r>
                        <a:rPr lang="en-US" sz="4200">
                          <a:solidFill>
                            <a:srgbClr val="000000"/>
                          </a:solidFill>
                          <a:latin typeface="Times New Roman"/>
                          <a:ea typeface="Times New Roman"/>
                          <a:cs typeface="Times New Roman"/>
                        </a:rPr>
                        <a:t>)</a:t>
                      </a:r>
                      <a:endParaRPr lang="en-US" sz="4200">
                        <a:latin typeface="Calibri"/>
                        <a:ea typeface="Calibri"/>
                        <a:cs typeface="Times New Roman"/>
                      </a:endParaRPr>
                    </a:p>
                  </a:txBody>
                  <a:tcPr marL="78377" marR="7837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 </a:t>
                      </a:r>
                      <a:endParaRPr lang="en-US" sz="4200">
                        <a:latin typeface="Calibri"/>
                        <a:ea typeface="Calibri"/>
                        <a:cs typeface="Times New Roman"/>
                      </a:endParaRPr>
                    </a:p>
                  </a:txBody>
                  <a:tcPr marL="78377" marR="7837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 </a:t>
                      </a:r>
                      <a:endParaRPr lang="en-US" sz="4200" dirty="0">
                        <a:latin typeface="Calibri"/>
                        <a:ea typeface="Calibri"/>
                        <a:cs typeface="Times New Roman"/>
                      </a:endParaRPr>
                    </a:p>
                  </a:txBody>
                  <a:tcPr marL="78377" marR="7837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r>
              <a:tr h="751584">
                <a:tc vMerge="1">
                  <a:txBody>
                    <a:bodyPr/>
                    <a:lstStyle/>
                    <a:p>
                      <a:endParaRPr lang="en-US"/>
                    </a:p>
                  </a:txBody>
                  <a:tcPr/>
                </a:tc>
                <a:tc>
                  <a:txBody>
                    <a:bodyPr/>
                    <a:lstStyle/>
                    <a:p>
                      <a:pPr>
                        <a:lnSpc>
                          <a:spcPct val="115000"/>
                        </a:lnSpc>
                      </a:pPr>
                      <a:endParaRPr lang="en-US" sz="4200">
                        <a:latin typeface="Calibri"/>
                        <a:ea typeface="Times New Roman"/>
                      </a:endParaRPr>
                    </a:p>
                  </a:txBody>
                  <a:tcPr marL="78377" marR="78377"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nSpc>
                          <a:spcPct val="115000"/>
                        </a:lnSpc>
                      </a:pPr>
                      <a:endParaRPr lang="en-US" sz="4200" dirty="0">
                        <a:latin typeface="Calibri"/>
                        <a:ea typeface="Times New Roman"/>
                      </a:endParaRPr>
                    </a:p>
                  </a:txBody>
                  <a:tcPr marL="78377" marR="78377"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nSpc>
                          <a:spcPct val="115000"/>
                        </a:lnSpc>
                      </a:pPr>
                      <a:endParaRPr lang="en-US" sz="4200">
                        <a:latin typeface="Calibri"/>
                        <a:ea typeface="Times New Roman"/>
                      </a:endParaRPr>
                    </a:p>
                  </a:txBody>
                  <a:tcPr marL="78377" marR="78377" marT="0" marB="0" anchor="ctr">
                    <a:lnL>
                      <a:noFill/>
                    </a:lnL>
                    <a:lnR>
                      <a:noFill/>
                    </a:lnR>
                    <a:lnT w="12700" cap="flat" cmpd="sng" algn="ctr">
                      <a:solidFill>
                        <a:srgbClr val="000000"/>
                      </a:solidFill>
                      <a:prstDash val="dash"/>
                      <a:round/>
                      <a:headEnd type="none" w="med" len="med"/>
                      <a:tailEnd type="none" w="med" len="med"/>
                    </a:lnT>
                    <a:lnB>
                      <a:noFill/>
                    </a:lnB>
                  </a:tcPr>
                </a:tc>
                <a:tc vMerge="1">
                  <a:txBody>
                    <a:bodyPr/>
                    <a:lstStyle/>
                    <a:p>
                      <a:endParaRPr lang="en-US"/>
                    </a:p>
                  </a:txBody>
                  <a:tcPr/>
                </a:tc>
                <a:tc>
                  <a:txBody>
                    <a:bodyPr/>
                    <a:lstStyle/>
                    <a:p>
                      <a:pPr>
                        <a:lnSpc>
                          <a:spcPct val="115000"/>
                        </a:lnSpc>
                      </a:pPr>
                      <a:endParaRPr lang="en-US" sz="4200">
                        <a:latin typeface="Calibri"/>
                        <a:ea typeface="Times New Roman"/>
                      </a:endParaRPr>
                    </a:p>
                  </a:txBody>
                  <a:tcPr marL="78377" marR="78377"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nSpc>
                          <a:spcPct val="115000"/>
                        </a:lnSpc>
                      </a:pPr>
                      <a:endParaRPr lang="en-US" sz="4200" dirty="0">
                        <a:latin typeface="Calibri"/>
                        <a:ea typeface="Times New Roman"/>
                      </a:endParaRPr>
                    </a:p>
                  </a:txBody>
                  <a:tcPr marL="78377" marR="78377" marT="0" marB="0" anchor="b">
                    <a:lnL>
                      <a:noFill/>
                    </a:lnL>
                    <a:lnR>
                      <a:noFill/>
                    </a:lnR>
                    <a:lnT w="12700" cap="flat" cmpd="sng" algn="ctr">
                      <a:solidFill>
                        <a:srgbClr val="000000"/>
                      </a:solidFill>
                      <a:prstDash val="dash"/>
                      <a:round/>
                      <a:headEnd type="none" w="med" len="med"/>
                      <a:tailEnd type="none" w="med" len="med"/>
                    </a:lnT>
                    <a:lnB>
                      <a:noFill/>
                    </a:lnB>
                  </a:tcPr>
                </a:tc>
              </a:tr>
              <a:tr h="751584">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Mean</a:t>
                      </a:r>
                      <a:endParaRPr lang="en-US" sz="4200" dirty="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2.14</a:t>
                      </a:r>
                      <a:endParaRPr lang="en-US" sz="4200" dirty="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1.04</a:t>
                      </a:r>
                      <a:endParaRPr lang="en-US" sz="4200" dirty="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1.16</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2.25</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2.45</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2.51</a:t>
                      </a:r>
                      <a:endParaRPr lang="en-US" sz="4200" dirty="0">
                        <a:latin typeface="Calibri"/>
                        <a:ea typeface="Calibri"/>
                        <a:cs typeface="Times New Roman"/>
                      </a:endParaRPr>
                    </a:p>
                  </a:txBody>
                  <a:tcPr marL="78377" marR="78377" marT="0" marB="0" anchor="b">
                    <a:lnL>
                      <a:noFill/>
                    </a:lnL>
                    <a:lnR>
                      <a:noFill/>
                    </a:lnR>
                    <a:lnT>
                      <a:noFill/>
                    </a:lnT>
                    <a:lnB>
                      <a:noFill/>
                    </a:lnB>
                  </a:tcPr>
                </a:tc>
              </a:tr>
              <a:tr h="751584">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max</a:t>
                      </a:r>
                      <a:endParaRPr lang="en-US" sz="4200" dirty="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4.04</a:t>
                      </a:r>
                      <a:endParaRPr lang="en-US" sz="4200" dirty="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1.81</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2.54</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4.05</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4.17</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4.35</a:t>
                      </a:r>
                      <a:endParaRPr lang="en-US" sz="4200">
                        <a:latin typeface="Calibri"/>
                        <a:ea typeface="Calibri"/>
                        <a:cs typeface="Times New Roman"/>
                      </a:endParaRPr>
                    </a:p>
                  </a:txBody>
                  <a:tcPr marL="78377" marR="78377" marT="0" marB="0" anchor="b">
                    <a:lnL>
                      <a:noFill/>
                    </a:lnL>
                    <a:lnR>
                      <a:noFill/>
                    </a:lnR>
                    <a:lnT>
                      <a:noFill/>
                    </a:lnT>
                    <a:lnB>
                      <a:noFill/>
                    </a:lnB>
                  </a:tcPr>
                </a:tc>
              </a:tr>
              <a:tr h="751584">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Min</a:t>
                      </a:r>
                      <a:endParaRPr lang="en-US" sz="4200" dirty="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0.17</a:t>
                      </a:r>
                      <a:endParaRPr lang="en-US" sz="4200" dirty="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0.11</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0.07</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0.17</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0.32</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0.35</a:t>
                      </a:r>
                      <a:endParaRPr lang="en-US" sz="4200" dirty="0">
                        <a:latin typeface="Calibri"/>
                        <a:ea typeface="Calibri"/>
                        <a:cs typeface="Times New Roman"/>
                      </a:endParaRPr>
                    </a:p>
                  </a:txBody>
                  <a:tcPr marL="78377" marR="78377" marT="0" marB="0" anchor="b">
                    <a:lnL>
                      <a:noFill/>
                    </a:lnL>
                    <a:lnR>
                      <a:noFill/>
                    </a:lnR>
                    <a:lnT>
                      <a:noFill/>
                    </a:lnT>
                    <a:lnB>
                      <a:noFill/>
                    </a:lnB>
                  </a:tcPr>
                </a:tc>
              </a:tr>
              <a:tr h="751584">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Range</a:t>
                      </a:r>
                      <a:endParaRPr lang="en-US" sz="4200" dirty="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3.87</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1.70</a:t>
                      </a:r>
                      <a:endParaRPr lang="en-US" sz="4200" dirty="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2.47</a:t>
                      </a:r>
                      <a:endParaRPr lang="en-US" sz="4200" dirty="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3.88</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3.85</a:t>
                      </a:r>
                      <a:endParaRPr lang="en-US" sz="4200" dirty="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4.00</a:t>
                      </a:r>
                      <a:endParaRPr lang="en-US" sz="4200">
                        <a:latin typeface="Calibri"/>
                        <a:ea typeface="Calibri"/>
                        <a:cs typeface="Times New Roman"/>
                      </a:endParaRPr>
                    </a:p>
                  </a:txBody>
                  <a:tcPr marL="78377" marR="78377" marT="0" marB="0" anchor="b">
                    <a:lnL>
                      <a:noFill/>
                    </a:lnL>
                    <a:lnR>
                      <a:noFill/>
                    </a:lnR>
                    <a:lnT>
                      <a:noFill/>
                    </a:lnT>
                    <a:lnB>
                      <a:noFill/>
                    </a:lnB>
                  </a:tcPr>
                </a:tc>
              </a:tr>
              <a:tr h="751584">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CV, %</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46</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43</a:t>
                      </a:r>
                      <a:endParaRPr lang="en-US" sz="4200" dirty="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46</a:t>
                      </a:r>
                      <a:endParaRPr lang="en-US" sz="4200" dirty="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46</a:t>
                      </a:r>
                      <a:endParaRPr lang="en-US" sz="4200" dirty="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41</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43</a:t>
                      </a:r>
                      <a:endParaRPr lang="en-US" sz="4200">
                        <a:latin typeface="Calibri"/>
                        <a:ea typeface="Calibri"/>
                        <a:cs typeface="Times New Roman"/>
                      </a:endParaRPr>
                    </a:p>
                  </a:txBody>
                  <a:tcPr marL="78377" marR="78377" marT="0" marB="0" anchor="b">
                    <a:lnL>
                      <a:noFill/>
                    </a:lnL>
                    <a:lnR>
                      <a:noFill/>
                    </a:lnR>
                    <a:lnT>
                      <a:noFill/>
                    </a:lnT>
                    <a:lnB>
                      <a:noFill/>
                    </a:lnB>
                  </a:tcPr>
                </a:tc>
              </a:tr>
              <a:tr h="751584">
                <a:tc rowSpan="2">
                  <a:txBody>
                    <a:bodyPr/>
                    <a:lstStyle/>
                    <a:p>
                      <a:pPr marL="0" marR="0">
                        <a:lnSpc>
                          <a:spcPct val="115000"/>
                        </a:lnSpc>
                        <a:spcBef>
                          <a:spcPts val="0"/>
                        </a:spcBef>
                        <a:spcAft>
                          <a:spcPts val="0"/>
                        </a:spcAft>
                      </a:pPr>
                      <a:r>
                        <a:rPr lang="en-US" sz="4200" b="1">
                          <a:solidFill>
                            <a:srgbClr val="000000"/>
                          </a:solidFill>
                          <a:latin typeface="Times New Roman"/>
                          <a:ea typeface="Times New Roman"/>
                          <a:cs typeface="Times New Roman"/>
                        </a:rPr>
                        <a:t>STP</a:t>
                      </a:r>
                      <a:endParaRPr lang="en-US" sz="4200">
                        <a:latin typeface="Calibri"/>
                        <a:ea typeface="Calibri"/>
                        <a:cs typeface="Times New Roman"/>
                      </a:endParaRPr>
                    </a:p>
                  </a:txBody>
                  <a:tcPr marL="78377" marR="78377" marT="0" marB="0" anchor="ctr">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 </a:t>
                      </a:r>
                      <a:endParaRPr lang="en-US" sz="4200">
                        <a:latin typeface="Calibri"/>
                        <a:ea typeface="Calibri"/>
                        <a:cs typeface="Times New Roman"/>
                      </a:endParaRPr>
                    </a:p>
                  </a:txBody>
                  <a:tcPr marL="78377" marR="78377" marT="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 </a:t>
                      </a:r>
                      <a:endParaRPr lang="en-US" sz="4200">
                        <a:latin typeface="Calibri"/>
                        <a:ea typeface="Calibri"/>
                        <a:cs typeface="Times New Roman"/>
                      </a:endParaRPr>
                    </a:p>
                  </a:txBody>
                  <a:tcPr marL="78377" marR="78377" marT="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 </a:t>
                      </a:r>
                      <a:endParaRPr lang="en-US" sz="4200" dirty="0">
                        <a:latin typeface="Calibri"/>
                        <a:ea typeface="Calibri"/>
                        <a:cs typeface="Times New Roman"/>
                      </a:endParaRPr>
                    </a:p>
                  </a:txBody>
                  <a:tcPr marL="78377" marR="78377" marT="0" marB="0" anchor="b">
                    <a:lnL>
                      <a:noFill/>
                    </a:lnL>
                    <a:lnR>
                      <a:noFill/>
                    </a:lnR>
                    <a:lnT>
                      <a:noFill/>
                    </a:lnT>
                    <a:lnB w="12700" cap="flat" cmpd="sng" algn="ctr">
                      <a:solidFill>
                        <a:srgbClr val="000000"/>
                      </a:solidFill>
                      <a:prstDash val="dash"/>
                      <a:round/>
                      <a:headEnd type="none" w="med" len="med"/>
                      <a:tailEnd type="none" w="med" len="med"/>
                    </a:lnB>
                  </a:tcPr>
                </a:tc>
                <a:tc rowSpan="2">
                  <a:txBody>
                    <a:bodyPr/>
                    <a:lstStyle/>
                    <a:p>
                      <a:pPr marL="0" marR="0" algn="ctr">
                        <a:lnSpc>
                          <a:spcPct val="115000"/>
                        </a:lnSpc>
                        <a:spcBef>
                          <a:spcPts val="0"/>
                        </a:spcBef>
                        <a:spcAft>
                          <a:spcPts val="0"/>
                        </a:spcAft>
                      </a:pPr>
                      <a:r>
                        <a:rPr lang="en-US" sz="4200" dirty="0">
                          <a:solidFill>
                            <a:srgbClr val="000000"/>
                          </a:solidFill>
                          <a:latin typeface="Times New Roman"/>
                          <a:ea typeface="Times New Roman"/>
                          <a:cs typeface="Times New Roman"/>
                        </a:rPr>
                        <a:t>(mg kg</a:t>
                      </a:r>
                      <a:r>
                        <a:rPr lang="en-US" sz="4200" baseline="30000" dirty="0">
                          <a:solidFill>
                            <a:srgbClr val="000000"/>
                          </a:solidFill>
                          <a:latin typeface="Times New Roman"/>
                          <a:ea typeface="Times New Roman"/>
                          <a:cs typeface="Times New Roman"/>
                        </a:rPr>
                        <a:t>-1</a:t>
                      </a:r>
                      <a:r>
                        <a:rPr lang="en-US" sz="4200" dirty="0">
                          <a:solidFill>
                            <a:srgbClr val="000000"/>
                          </a:solidFill>
                          <a:latin typeface="Times New Roman"/>
                          <a:ea typeface="Times New Roman"/>
                          <a:cs typeface="Times New Roman"/>
                        </a:rPr>
                        <a:t>)</a:t>
                      </a:r>
                      <a:endParaRPr lang="en-US" sz="4200" dirty="0">
                        <a:latin typeface="Calibri"/>
                        <a:ea typeface="Calibri"/>
                        <a:cs typeface="Times New Roman"/>
                      </a:endParaRPr>
                    </a:p>
                  </a:txBody>
                  <a:tcPr marL="78377" marR="78377" marT="0" marB="0" anchor="ctr">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 </a:t>
                      </a:r>
                      <a:endParaRPr lang="en-US" sz="4200">
                        <a:latin typeface="Calibri"/>
                        <a:ea typeface="Calibri"/>
                        <a:cs typeface="Times New Roman"/>
                      </a:endParaRPr>
                    </a:p>
                  </a:txBody>
                  <a:tcPr marL="78377" marR="78377" marT="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 </a:t>
                      </a:r>
                      <a:endParaRPr lang="en-US" sz="4200" dirty="0">
                        <a:latin typeface="Calibri"/>
                        <a:ea typeface="Calibri"/>
                        <a:cs typeface="Times New Roman"/>
                      </a:endParaRPr>
                    </a:p>
                  </a:txBody>
                  <a:tcPr marL="78377" marR="78377" marT="0" marB="0" anchor="b">
                    <a:lnL>
                      <a:noFill/>
                    </a:lnL>
                    <a:lnR>
                      <a:noFill/>
                    </a:lnR>
                    <a:lnT>
                      <a:noFill/>
                    </a:lnT>
                    <a:lnB w="12700" cap="flat" cmpd="sng" algn="ctr">
                      <a:solidFill>
                        <a:srgbClr val="000000"/>
                      </a:solidFill>
                      <a:prstDash val="dash"/>
                      <a:round/>
                      <a:headEnd type="none" w="med" len="med"/>
                      <a:tailEnd type="none" w="med" len="med"/>
                    </a:lnB>
                  </a:tcPr>
                </a:tc>
              </a:tr>
              <a:tr h="751584">
                <a:tc vMerge="1">
                  <a:txBody>
                    <a:bodyPr/>
                    <a:lstStyle/>
                    <a:p>
                      <a:endParaRPr lang="en-US"/>
                    </a:p>
                  </a:txBody>
                  <a:tcPr/>
                </a:tc>
                <a:tc>
                  <a:txBody>
                    <a:bodyPr/>
                    <a:lstStyle/>
                    <a:p>
                      <a:pPr>
                        <a:lnSpc>
                          <a:spcPct val="115000"/>
                        </a:lnSpc>
                      </a:pPr>
                      <a:endParaRPr lang="en-US" sz="4200">
                        <a:latin typeface="Calibri"/>
                        <a:ea typeface="Times New Roman"/>
                      </a:endParaRPr>
                    </a:p>
                  </a:txBody>
                  <a:tcPr marL="78377" marR="78377"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nSpc>
                          <a:spcPct val="115000"/>
                        </a:lnSpc>
                      </a:pPr>
                      <a:endParaRPr lang="en-US" sz="4200">
                        <a:latin typeface="Calibri"/>
                        <a:ea typeface="Times New Roman"/>
                      </a:endParaRPr>
                    </a:p>
                  </a:txBody>
                  <a:tcPr marL="78377" marR="78377"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nSpc>
                          <a:spcPct val="115000"/>
                        </a:lnSpc>
                      </a:pPr>
                      <a:endParaRPr lang="en-US" sz="4200" dirty="0">
                        <a:latin typeface="Calibri"/>
                        <a:ea typeface="Times New Roman"/>
                      </a:endParaRPr>
                    </a:p>
                  </a:txBody>
                  <a:tcPr marL="78377" marR="78377" marT="0" marB="0" anchor="ctr">
                    <a:lnL>
                      <a:noFill/>
                    </a:lnL>
                    <a:lnR>
                      <a:noFill/>
                    </a:lnR>
                    <a:lnT w="12700" cap="flat" cmpd="sng" algn="ctr">
                      <a:solidFill>
                        <a:srgbClr val="000000"/>
                      </a:solidFill>
                      <a:prstDash val="dash"/>
                      <a:round/>
                      <a:headEnd type="none" w="med" len="med"/>
                      <a:tailEnd type="none" w="med" len="med"/>
                    </a:lnT>
                    <a:lnB>
                      <a:noFill/>
                    </a:lnB>
                  </a:tcPr>
                </a:tc>
                <a:tc vMerge="1">
                  <a:txBody>
                    <a:bodyPr/>
                    <a:lstStyle/>
                    <a:p>
                      <a:endParaRPr lang="en-US"/>
                    </a:p>
                  </a:txBody>
                  <a:tcPr/>
                </a:tc>
                <a:tc>
                  <a:txBody>
                    <a:bodyPr/>
                    <a:lstStyle/>
                    <a:p>
                      <a:pPr>
                        <a:lnSpc>
                          <a:spcPct val="115000"/>
                        </a:lnSpc>
                      </a:pPr>
                      <a:endParaRPr lang="en-US" sz="4200">
                        <a:latin typeface="Calibri"/>
                        <a:ea typeface="Times New Roman"/>
                      </a:endParaRPr>
                    </a:p>
                  </a:txBody>
                  <a:tcPr marL="78377" marR="78377"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nSpc>
                          <a:spcPct val="115000"/>
                        </a:lnSpc>
                      </a:pPr>
                      <a:endParaRPr lang="en-US" sz="4200">
                        <a:latin typeface="Calibri"/>
                        <a:ea typeface="Times New Roman"/>
                      </a:endParaRPr>
                    </a:p>
                  </a:txBody>
                  <a:tcPr marL="78377" marR="78377" marT="0" marB="0" anchor="b">
                    <a:lnL>
                      <a:noFill/>
                    </a:lnL>
                    <a:lnR>
                      <a:noFill/>
                    </a:lnR>
                    <a:lnT w="12700" cap="flat" cmpd="sng" algn="ctr">
                      <a:solidFill>
                        <a:srgbClr val="000000"/>
                      </a:solidFill>
                      <a:prstDash val="dash"/>
                      <a:round/>
                      <a:headEnd type="none" w="med" len="med"/>
                      <a:tailEnd type="none" w="med" len="med"/>
                    </a:lnT>
                    <a:lnB>
                      <a:noFill/>
                    </a:lnB>
                  </a:tcPr>
                </a:tc>
              </a:tr>
              <a:tr h="751584">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Mean</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38.82</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6.29</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49.32</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42.25</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47.59</a:t>
                      </a:r>
                      <a:endParaRPr lang="en-US" sz="4200" dirty="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42.09</a:t>
                      </a:r>
                      <a:endParaRPr lang="en-US" sz="4200" dirty="0">
                        <a:latin typeface="Calibri"/>
                        <a:ea typeface="Calibri"/>
                        <a:cs typeface="Times New Roman"/>
                      </a:endParaRPr>
                    </a:p>
                  </a:txBody>
                  <a:tcPr marL="78377" marR="78377" marT="0" marB="0" anchor="b">
                    <a:lnL>
                      <a:noFill/>
                    </a:lnL>
                    <a:lnR>
                      <a:noFill/>
                    </a:lnR>
                    <a:lnT>
                      <a:noFill/>
                    </a:lnT>
                    <a:lnB>
                      <a:noFill/>
                    </a:lnB>
                  </a:tcPr>
                </a:tc>
              </a:tr>
              <a:tr h="751584">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max</a:t>
                      </a:r>
                      <a:endParaRPr lang="en-US" sz="4200" dirty="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48.63</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11.49</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96.5</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68.34</a:t>
                      </a:r>
                      <a:endParaRPr lang="en-US" sz="4200" dirty="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92.27</a:t>
                      </a:r>
                      <a:endParaRPr lang="en-US" sz="4200" dirty="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89.74</a:t>
                      </a:r>
                      <a:endParaRPr lang="en-US" sz="4200" dirty="0">
                        <a:latin typeface="Calibri"/>
                        <a:ea typeface="Calibri"/>
                        <a:cs typeface="Times New Roman"/>
                      </a:endParaRPr>
                    </a:p>
                  </a:txBody>
                  <a:tcPr marL="78377" marR="78377" marT="0" marB="0" anchor="b">
                    <a:lnL>
                      <a:noFill/>
                    </a:lnL>
                    <a:lnR>
                      <a:noFill/>
                    </a:lnR>
                    <a:lnT>
                      <a:noFill/>
                    </a:lnT>
                    <a:lnB>
                      <a:noFill/>
                    </a:lnB>
                  </a:tcPr>
                </a:tc>
              </a:tr>
              <a:tr h="751584">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Min</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17.67</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2.53</a:t>
                      </a:r>
                      <a:endParaRPr lang="en-US" sz="4200" dirty="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29.55</a:t>
                      </a:r>
                      <a:endParaRPr lang="en-US" sz="4200" dirty="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24.44</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30.59</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21.94</a:t>
                      </a:r>
                      <a:endParaRPr lang="en-US" sz="4200" dirty="0">
                        <a:latin typeface="Calibri"/>
                        <a:ea typeface="Calibri"/>
                        <a:cs typeface="Times New Roman"/>
                      </a:endParaRPr>
                    </a:p>
                  </a:txBody>
                  <a:tcPr marL="78377" marR="78377" marT="0" marB="0" anchor="b">
                    <a:lnL>
                      <a:noFill/>
                    </a:lnL>
                    <a:lnR>
                      <a:noFill/>
                    </a:lnR>
                    <a:lnT>
                      <a:noFill/>
                    </a:lnT>
                    <a:lnB>
                      <a:noFill/>
                    </a:lnB>
                  </a:tcPr>
                </a:tc>
              </a:tr>
              <a:tr h="751584">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Range</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30.96</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8.96</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66.95</a:t>
                      </a:r>
                      <a:endParaRPr lang="en-US" sz="4200" dirty="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43.9</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61.68</a:t>
                      </a:r>
                      <a:endParaRPr lang="en-US" sz="4200">
                        <a:latin typeface="Calibri"/>
                        <a:ea typeface="Calibri"/>
                        <a:cs typeface="Times New Roman"/>
                      </a:endParaRPr>
                    </a:p>
                  </a:txBody>
                  <a:tcPr marL="78377" marR="78377" marT="0" marB="0" anchor="b">
                    <a:lnL>
                      <a:noFill/>
                    </a:lnL>
                    <a:lnR>
                      <a:noFill/>
                    </a:lnR>
                    <a:lnT>
                      <a:noFill/>
                    </a:lnT>
                    <a:lnB>
                      <a:noFill/>
                    </a:lnB>
                  </a:tcPr>
                </a:tc>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67.8</a:t>
                      </a:r>
                      <a:endParaRPr lang="en-US" sz="4200" dirty="0">
                        <a:latin typeface="Calibri"/>
                        <a:ea typeface="Calibri"/>
                        <a:cs typeface="Times New Roman"/>
                      </a:endParaRPr>
                    </a:p>
                  </a:txBody>
                  <a:tcPr marL="78377" marR="78377" marT="0" marB="0" anchor="b">
                    <a:lnL>
                      <a:noFill/>
                    </a:lnL>
                    <a:lnR>
                      <a:noFill/>
                    </a:lnR>
                    <a:lnT>
                      <a:noFill/>
                    </a:lnT>
                    <a:lnB>
                      <a:noFill/>
                    </a:lnB>
                  </a:tcPr>
                </a:tc>
              </a:tr>
              <a:tr h="751584">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CV, %</a:t>
                      </a:r>
                      <a:endParaRPr lang="en-US" sz="4200">
                        <a:latin typeface="Calibri"/>
                        <a:ea typeface="Calibri"/>
                        <a:cs typeface="Times New Roman"/>
                      </a:endParaRPr>
                    </a:p>
                  </a:txBody>
                  <a:tcPr marL="78377" marR="7837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24</a:t>
                      </a:r>
                      <a:endParaRPr lang="en-US" sz="4200">
                        <a:latin typeface="Calibri"/>
                        <a:ea typeface="Calibri"/>
                        <a:cs typeface="Times New Roman"/>
                      </a:endParaRPr>
                    </a:p>
                  </a:txBody>
                  <a:tcPr marL="78377" marR="7837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35</a:t>
                      </a:r>
                      <a:endParaRPr lang="en-US" sz="4200" dirty="0">
                        <a:latin typeface="Calibri"/>
                        <a:ea typeface="Calibri"/>
                        <a:cs typeface="Times New Roman"/>
                      </a:endParaRPr>
                    </a:p>
                  </a:txBody>
                  <a:tcPr marL="78377" marR="7837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31</a:t>
                      </a:r>
                      <a:endParaRPr lang="en-US" sz="4200">
                        <a:latin typeface="Calibri"/>
                        <a:ea typeface="Calibri"/>
                        <a:cs typeface="Times New Roman"/>
                      </a:endParaRPr>
                    </a:p>
                  </a:txBody>
                  <a:tcPr marL="78377" marR="7837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30</a:t>
                      </a:r>
                      <a:endParaRPr lang="en-US" sz="4200">
                        <a:latin typeface="Calibri"/>
                        <a:ea typeface="Calibri"/>
                        <a:cs typeface="Times New Roman"/>
                      </a:endParaRPr>
                    </a:p>
                  </a:txBody>
                  <a:tcPr marL="78377" marR="7837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4200">
                          <a:solidFill>
                            <a:srgbClr val="000000"/>
                          </a:solidFill>
                          <a:latin typeface="Times New Roman"/>
                          <a:ea typeface="Times New Roman"/>
                          <a:cs typeface="Times New Roman"/>
                        </a:rPr>
                        <a:t>36</a:t>
                      </a:r>
                      <a:endParaRPr lang="en-US" sz="4200">
                        <a:latin typeface="Calibri"/>
                        <a:ea typeface="Calibri"/>
                        <a:cs typeface="Times New Roman"/>
                      </a:endParaRPr>
                    </a:p>
                  </a:txBody>
                  <a:tcPr marL="78377" marR="7837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4200" dirty="0">
                          <a:solidFill>
                            <a:srgbClr val="000000"/>
                          </a:solidFill>
                          <a:latin typeface="Times New Roman"/>
                          <a:ea typeface="Times New Roman"/>
                          <a:cs typeface="Times New Roman"/>
                        </a:rPr>
                        <a:t>43</a:t>
                      </a:r>
                      <a:endParaRPr lang="en-US" sz="4200" dirty="0">
                        <a:latin typeface="Calibri"/>
                        <a:ea typeface="Calibri"/>
                        <a:cs typeface="Times New Roman"/>
                      </a:endParaRPr>
                    </a:p>
                  </a:txBody>
                  <a:tcPr marL="78377" marR="78377"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39" name="TextBox 38"/>
          <p:cNvSpPr txBox="1"/>
          <p:nvPr/>
        </p:nvSpPr>
        <p:spPr>
          <a:xfrm>
            <a:off x="29661955" y="28923261"/>
            <a:ext cx="17035037" cy="795602"/>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Figure 5. The </a:t>
            </a:r>
            <a:r>
              <a:rPr lang="en-US" sz="4400" dirty="0" err="1">
                <a:latin typeface="Times New Roman" panose="02020603050405020304" pitchFamily="18" charset="0"/>
                <a:cs typeface="Times New Roman" panose="02020603050405020304" pitchFamily="18" charset="0"/>
              </a:rPr>
              <a:t>Magruder</a:t>
            </a:r>
            <a:r>
              <a:rPr lang="en-US" sz="4400" dirty="0">
                <a:latin typeface="Times New Roman" panose="02020603050405020304" pitchFamily="18" charset="0"/>
                <a:cs typeface="Times New Roman" panose="02020603050405020304" pitchFamily="18" charset="0"/>
              </a:rPr>
              <a:t> Plots in 2013</a:t>
            </a:r>
          </a:p>
        </p:txBody>
      </p:sp>
      <p:sp>
        <p:nvSpPr>
          <p:cNvPr id="37" name="TextBox 36"/>
          <p:cNvSpPr txBox="1"/>
          <p:nvPr/>
        </p:nvSpPr>
        <p:spPr>
          <a:xfrm>
            <a:off x="29840760" y="5882994"/>
            <a:ext cx="13291613" cy="2800767"/>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Table 1. Simple statistics showing mean, maximum, minimum values and range for </a:t>
            </a:r>
            <a:r>
              <a:rPr lang="en-US" sz="4400" dirty="0" err="1">
                <a:latin typeface="Times New Roman" panose="02020603050405020304" pitchFamily="18" charset="0"/>
                <a:cs typeface="Times New Roman" panose="02020603050405020304" pitchFamily="18" charset="0"/>
              </a:rPr>
              <a:t>Magruder</a:t>
            </a:r>
            <a:r>
              <a:rPr lang="en-US" sz="4400" dirty="0">
                <a:latin typeface="Times New Roman" panose="02020603050405020304" pitchFamily="18" charset="0"/>
                <a:cs typeface="Times New Roman" panose="02020603050405020304" pitchFamily="18" charset="0"/>
              </a:rPr>
              <a:t> plots at Stillwater, OK. 1990-2013. </a:t>
            </a:r>
          </a:p>
          <a:p>
            <a:endParaRPr lang="en-US" sz="4400" dirty="0">
              <a:latin typeface="Times New Roman" panose="02020603050405020304" pitchFamily="18" charset="0"/>
              <a:cs typeface="Times New Roman" panose="02020603050405020304" pitchFamily="18" charset="0"/>
            </a:endParaRPr>
          </a:p>
        </p:txBody>
      </p:sp>
      <p:graphicFrame>
        <p:nvGraphicFramePr>
          <p:cNvPr id="41" name="Chart 40"/>
          <p:cNvGraphicFramePr>
            <a:graphicFrameLocks/>
          </p:cNvGraphicFramePr>
          <p:nvPr>
            <p:extLst>
              <p:ext uri="{D42A27DB-BD31-4B8C-83A1-F6EECF244321}">
                <p14:modId xmlns:p14="http://schemas.microsoft.com/office/powerpoint/2010/main" val="3394832668"/>
              </p:ext>
            </p:extLst>
          </p:nvPr>
        </p:nvGraphicFramePr>
        <p:xfrm>
          <a:off x="15233444" y="18284471"/>
          <a:ext cx="13142035" cy="962843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2" name="Chart 41"/>
          <p:cNvGraphicFramePr>
            <a:graphicFrameLocks/>
          </p:cNvGraphicFramePr>
          <p:nvPr>
            <p:extLst>
              <p:ext uri="{D42A27DB-BD31-4B8C-83A1-F6EECF244321}">
                <p14:modId xmlns:p14="http://schemas.microsoft.com/office/powerpoint/2010/main" val="305406049"/>
              </p:ext>
            </p:extLst>
          </p:nvPr>
        </p:nvGraphicFramePr>
        <p:xfrm>
          <a:off x="15464880" y="29074392"/>
          <a:ext cx="13177464" cy="108012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031341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5618</TotalTime>
  <Words>672</Words>
  <Application>Microsoft Office PowerPoint</Application>
  <PresentationFormat>Custom</PresentationFormat>
  <Paragraphs>171</Paragraphs>
  <Slides>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Calibri</vt:lpstr>
      <vt:lpstr>Times New Roman</vt:lpstr>
      <vt:lpstr>Wingdings</vt:lpstr>
      <vt:lpstr>Office Theme</vt:lpstr>
      <vt:lpstr>Equation</vt:lpstr>
      <vt:lpstr>PowerPoint Presentation</vt:lpstr>
    </vt:vector>
  </TitlesOfParts>
  <Company>Oklahoma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Koller</dc:creator>
  <cp:lastModifiedBy>Macnack, Natasha</cp:lastModifiedBy>
  <cp:revision>196</cp:revision>
  <dcterms:created xsi:type="dcterms:W3CDTF">2011-02-17T22:48:53Z</dcterms:created>
  <dcterms:modified xsi:type="dcterms:W3CDTF">2014-07-29T19:44:39Z</dcterms:modified>
</cp:coreProperties>
</file>