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35"/>
  </p:notesMasterIdLst>
  <p:sldIdLst>
    <p:sldId id="491" r:id="rId3"/>
    <p:sldId id="669" r:id="rId4"/>
    <p:sldId id="977" r:id="rId5"/>
    <p:sldId id="826" r:id="rId6"/>
    <p:sldId id="667" r:id="rId7"/>
    <p:sldId id="974" r:id="rId8"/>
    <p:sldId id="973" r:id="rId9"/>
    <p:sldId id="980" r:id="rId10"/>
    <p:sldId id="981" r:id="rId11"/>
    <p:sldId id="983" r:id="rId12"/>
    <p:sldId id="982" r:id="rId13"/>
    <p:sldId id="984" r:id="rId14"/>
    <p:sldId id="985" r:id="rId15"/>
    <p:sldId id="986" r:id="rId16"/>
    <p:sldId id="987" r:id="rId17"/>
    <p:sldId id="989" r:id="rId18"/>
    <p:sldId id="972" r:id="rId19"/>
    <p:sldId id="997" r:id="rId20"/>
    <p:sldId id="978" r:id="rId21"/>
    <p:sldId id="979" r:id="rId22"/>
    <p:sldId id="890" r:id="rId23"/>
    <p:sldId id="892" r:id="rId24"/>
    <p:sldId id="893" r:id="rId25"/>
    <p:sldId id="894" r:id="rId26"/>
    <p:sldId id="896" r:id="rId27"/>
    <p:sldId id="752" r:id="rId28"/>
    <p:sldId id="990" r:id="rId29"/>
    <p:sldId id="937" r:id="rId30"/>
    <p:sldId id="998" r:id="rId31"/>
    <p:sldId id="964" r:id="rId32"/>
    <p:sldId id="824" r:id="rId33"/>
    <p:sldId id="915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LS" initials="hm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B421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55" autoAdjust="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BAA4AF4-D6EA-4401-BBF1-CB957182DA4F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EE31AD2-9107-459B-883C-9B7835727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74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 take the 4</a:t>
            </a:r>
            <a:r>
              <a:rPr lang="en-US" baseline="30000" dirty="0" smtClean="0"/>
              <a:t>th</a:t>
            </a:r>
            <a:r>
              <a:rPr lang="en-US" dirty="0" smtClean="0"/>
              <a:t> best</a:t>
            </a:r>
            <a:r>
              <a:rPr lang="en-US" baseline="0" dirty="0" smtClean="0"/>
              <a:t> yield out of the past 5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fertilizer has already been applied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04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 of the total farm recommendations. Dashboard 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22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Summarizes multiple</a:t>
            </a:r>
            <a:r>
              <a:rPr lang="en-US" baseline="0" dirty="0" smtClean="0"/>
              <a:t> farms. Overview of every field that an agronomist is managing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41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Generates</a:t>
            </a:r>
            <a:r>
              <a:rPr lang="en-US" baseline="0" dirty="0" smtClean="0"/>
              <a:t> a pdf report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4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Email</a:t>
            </a:r>
            <a:r>
              <a:rPr lang="en-US" baseline="0" dirty="0" smtClean="0"/>
              <a:t> summary to track on a daily basis the N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28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brown bar can be moved to get a daily value</a:t>
            </a:r>
          </a:p>
          <a:p>
            <a:r>
              <a:rPr lang="en-US" baseline="0" dirty="0" smtClean="0"/>
              <a:t>Simulation starts at Fall if there was an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3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74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Have</a:t>
            </a:r>
            <a:r>
              <a:rPr lang="en-US" baseline="0" dirty="0" smtClean="0"/>
              <a:t> shown reductions of 60 </a:t>
            </a:r>
            <a:r>
              <a:rPr lang="en-US" baseline="0" dirty="0" err="1" smtClean="0"/>
              <a:t>lbs</a:t>
            </a:r>
            <a:r>
              <a:rPr lang="en-US" baseline="0" dirty="0" smtClean="0"/>
              <a:t> N with only 2 bushel difference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Higher response when Adapt N increases the N 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63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Expansion</a:t>
            </a:r>
            <a:r>
              <a:rPr lang="en-US" baseline="0" dirty="0" smtClean="0"/>
              <a:t> into combining canopy sensors into the modeling approach to manage some of the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The approach we have taken is to develop a calibrated/tested simulation model combined with near-real time location-specific weather data </a:t>
            </a:r>
          </a:p>
          <a:p>
            <a:pPr algn="l">
              <a:buFont typeface="Arial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Computational tool we use (PNM model) is a dynamic simulation model, which I’ll briefly describe in the next slide. 	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MENTION THIS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: Dynamic simulation models: Represent the behavior of an object/process/system, usually expressed mathematically. Mathematical modeling is an accepted scientific practice. Models are used for many different purposes. They are used in agriculture in a variety of applications, including applications related to soil and crop management..)]</a:t>
            </a:r>
          </a:p>
          <a:p>
            <a:pPr algn="l">
              <a:buFont typeface="Arial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Why did we use this approach?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Go through list above.</a:t>
            </a:r>
          </a:p>
          <a:p>
            <a:pPr defTabSz="966529" eaLnBrk="0" fontAlgn="base" hangingPunct="0"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Disadvantages: Rigorous calibration and testing are required if these are to be used as management tools. Testing can be difficult due to the large number of  variables in the model.</a:t>
            </a:r>
          </a:p>
          <a:p>
            <a:pPr defTabSz="966529" eaLnBrk="0" fontAlgn="base" hangingPunct="0"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1100" dirty="0"/>
              <a:t>Can change parameters (soils, management, etc.) for local (field/farm level)</a:t>
            </a:r>
          </a:p>
          <a:p>
            <a:pPr eaLnBrk="1" hangingPunct="1">
              <a:buFontTx/>
              <a:buChar char="-"/>
            </a:pPr>
            <a:r>
              <a:rPr lang="en-US" sz="1100" dirty="0"/>
              <a:t> Can change or have different sets of forcing/driving variables (climate) that we can also obtain at the local level</a:t>
            </a:r>
          </a:p>
          <a:p>
            <a:pPr eaLnBrk="1" hangingPunct="1">
              <a:buFontTx/>
              <a:buChar char="-"/>
            </a:pPr>
            <a:r>
              <a:rPr lang="en-US" sz="1100" dirty="0"/>
              <a:t> Incorporates complexity, projects how complex system will ‘unfold’ or change; disadvantage is that we have limited knowledge of some of the processes, and their representation is relatively crude.</a:t>
            </a:r>
          </a:p>
          <a:p>
            <a:pPr defTabSz="966529" eaLnBrk="0" fontAlgn="base" hangingPunct="0"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/>
          </a:p>
          <a:p>
            <a:pPr lvl="0" algn="l">
              <a:buFont typeface="Arial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None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None/>
            </a:pPr>
            <a:r>
              <a:rPr lang="en-US" sz="1100" b="1" dirty="0">
                <a:latin typeface="Arial" pitchFamily="34" charset="0"/>
                <a:cs typeface="Arial" pitchFamily="34" charset="0"/>
              </a:rPr>
              <a:t>BACKGROUND</a:t>
            </a:r>
          </a:p>
          <a:p>
            <a:pPr algn="l">
              <a:buFont typeface="Arial" pitchFamily="34" charset="0"/>
              <a:buChar char="•"/>
            </a:pPr>
            <a:r>
              <a:rPr lang="en-US" sz="1100" b="1" dirty="0">
                <a:latin typeface="Arial" pitchFamily="34" charset="0"/>
                <a:cs typeface="Arial" pitchFamily="34" charset="0"/>
              </a:rPr>
              <a:t>Dynamic: 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In agriculture, we are most often interested in how things change over time: weather, crop growth, soil water availability, soil N; As mentioned, dynamic models integrate components of a complex system and can provide quantitative descriptions of how that system and its components change over time. In the past, such models were not typically used in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ag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management but, given these advances, we believe these can be useful. </a:t>
            </a:r>
          </a:p>
          <a:p>
            <a:pPr lvl="1" algn="l">
              <a:buFont typeface="Arial" pitchFamily="34" charset="0"/>
              <a:buNone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Mechanistic: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PNM model is [largely] a mechanistic model.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What is mechanistic? Describes the behavior of a system by mathematical representation of the component or underlying processes contributing to that behavior. Application to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ag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: Recent advances in our understanding of some of the key processes in the soil-crop-atmosphere system combined with greatly increased computational power have allowed us to explicitly (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i.e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mathematically) represent these with reasonable model performance, thereby making the use of mechanistic models as management tools possible.</a:t>
            </a:r>
          </a:p>
          <a:p>
            <a:pPr lvl="1" algn="l">
              <a:buFont typeface="Arial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Because the PNM model is a dynamic, mechanistic model, it gives an integrated (and dynamic) view of whole-system behavior, e.g. N losses and crop N uptake over time for different climates/soils/N management inputs. Why is such a model useful for estimating N availability in soils? Unlike other plant nutrients, inorganic N, as NH4-N but particularly as NO3-N is subject to multiple [factors?] which can lead to leaching/gaseous losses/plant N uptake/fixation. These are all dynamic processes:  result of a complex and constantly changing physical, chemical and biological soil environment.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Advantages: </a:t>
            </a:r>
            <a:r>
              <a:rPr lang="en-US" sz="1100" u="sng" dirty="0">
                <a:latin typeface="Arial" pitchFamily="34" charset="0"/>
                <a:cs typeface="Arial" pitchFamily="34" charset="0"/>
              </a:rPr>
              <a:t>Allows broad application, as opposed to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‘Empirical’ models which are certainly very useful (model is based on equations describing observed relationships among experimental data, e.g., calculating N response curves) but don’t give any information beyond the original data or about the mechanisms responsible for the response. This limits the applicability of such models to the particular location/management practice from which the data to develop the model were obtained.(for example, how would N response curves change from year to year or on different soil types).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1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Because of its much broader applicability (due to representation of the processes contributing to a system response, e.g. changes in soil N over time), mechanistic models offer more possibilities for manipulating and improving a system.</a:t>
            </a:r>
          </a:p>
          <a:p>
            <a:pPr marL="483150" lvl="1" defTabSz="966300">
              <a:buFont typeface="Arial" pitchFamily="34" charset="0"/>
              <a:buChar char="•"/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483150" lvl="1" defTabSz="966300">
              <a:buFont typeface="Arial" pitchFamily="34" charset="0"/>
              <a:buChar char="•"/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Disadvantages: Rigorous calibration and testing are required if these are to be used as management tools. Testing can be difficult due to the large number of  variables in the model.</a:t>
            </a:r>
            <a:endParaRPr lang="en-US" b="1" dirty="0" smtClean="0"/>
          </a:p>
          <a:p>
            <a:pPr defTabSz="948455">
              <a:defRPr/>
            </a:pPr>
            <a:endParaRPr lang="en-US" b="1" dirty="0" smtClean="0"/>
          </a:p>
          <a:p>
            <a:pPr defTabSz="948455">
              <a:defRPr/>
            </a:pPr>
            <a:r>
              <a:rPr lang="en-US" b="1" dirty="0" smtClean="0"/>
              <a:t>Note that these interact in complex way; argument for sophisticated tools like </a:t>
            </a:r>
            <a:r>
              <a:rPr lang="en-US" b="0" dirty="0" smtClean="0"/>
              <a:t>models</a:t>
            </a:r>
            <a:r>
              <a:rPr lang="en-US" b="1" dirty="0" smtClean="0"/>
              <a:t> if well-calibrated/tested.</a:t>
            </a:r>
          </a:p>
          <a:p>
            <a:pPr defTabSz="948455">
              <a:buFontTx/>
              <a:buChar char="-"/>
              <a:defRPr/>
            </a:pPr>
            <a:r>
              <a:rPr lang="en-US" b="0" dirty="0" smtClean="0"/>
              <a:t>Able</a:t>
            </a:r>
            <a:r>
              <a:rPr lang="en-US" b="0" baseline="0" dirty="0" smtClean="0"/>
              <a:t> to represent component processes/linkages/changes over time.</a:t>
            </a:r>
          </a:p>
          <a:p>
            <a:pPr defTabSz="948455">
              <a:defRPr/>
            </a:pPr>
            <a:r>
              <a:rPr lang="en-US" b="0" baseline="0" dirty="0" smtClean="0"/>
              <a:t>[More </a:t>
            </a:r>
            <a:r>
              <a:rPr lang="en-US" b="0" baseline="0" dirty="0" err="1" smtClean="0"/>
              <a:t>verbage</a:t>
            </a:r>
            <a:r>
              <a:rPr lang="en-US" b="0" baseline="0" dirty="0" smtClean="0"/>
              <a:t> from other talks?]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C806E-FCEE-4DBD-A07B-FDEFD4870FD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where it is being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33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D1DA11-2244-488F-B908-87E19EA3CFA5}" type="datetime1">
              <a:rPr lang="en-US" smtClean="0"/>
              <a:t>7/29/2014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78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BA038-340E-41E3-AC49-67E8548A14A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testing</a:t>
            </a:r>
            <a:r>
              <a:rPr lang="en-US" baseline="0" dirty="0" smtClean="0"/>
              <a:t> from 2011. Licensed this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8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too long to go over this but please read over to see some of the facets that go into making a recommendation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49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Obtained</a:t>
            </a:r>
            <a:r>
              <a:rPr lang="en-US" baseline="0" dirty="0" smtClean="0"/>
              <a:t> through regional climate centers (NOAA)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Error corrected through ground </a:t>
            </a:r>
            <a:r>
              <a:rPr lang="en-US" baseline="0" dirty="0" err="1" smtClean="0"/>
              <a:t>truthing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Licensed through a startup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At a commercial data</a:t>
            </a:r>
            <a:r>
              <a:rPr lang="en-US" baseline="0" dirty="0" smtClean="0"/>
              <a:t> center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7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homepage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18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use a </a:t>
            </a:r>
            <a:r>
              <a:rPr lang="en-US" dirty="0" err="1" smtClean="0"/>
              <a:t>shapefile</a:t>
            </a:r>
            <a:r>
              <a:rPr lang="en-US" dirty="0" smtClean="0"/>
              <a:t> of the farm</a:t>
            </a:r>
            <a:r>
              <a:rPr lang="en-US" baseline="0" dirty="0" smtClean="0"/>
              <a:t> or draw out the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8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1AD2-9107-459B-883C-9B7835727B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2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2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23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4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52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6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79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99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1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4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82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89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1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7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0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3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9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9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8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37301-DBBD-478D-8B28-79A42C698BF0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9B7EA-6FE5-4D0D-AB67-9DFB91886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A23D-BCF7-4258-89DE-842913612F8A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EA14-AD4A-4EB6-84A3-A223E09C7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0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119" y="1676400"/>
            <a:ext cx="8785761" cy="3124200"/>
          </a:xfrm>
        </p:spPr>
        <p:txBody>
          <a:bodyPr>
            <a:noAutofit/>
          </a:bodyPr>
          <a:lstStyle/>
          <a:p>
            <a:pPr marL="222250" defTabSz="1041400"/>
            <a: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  <a:t>Adapt-N: </a:t>
            </a:r>
            <a:b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  <a:t>A </a:t>
            </a:r>
            <a:r>
              <a:rPr lang="en-US" sz="4000" b="1" i="1" dirty="0">
                <a:solidFill>
                  <a:schemeClr val="accent3">
                    <a:lumMod val="50000"/>
                  </a:schemeClr>
                </a:solidFill>
              </a:rPr>
              <a:t>Cloud Computational Tool for Precision Nitrogen </a:t>
            </a:r>
            <a: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  <a:t>Management</a:t>
            </a:r>
            <a:r>
              <a:rPr lang="en-US" sz="4000" b="1" i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4000" b="1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000" b="1" dirty="0" smtClean="0"/>
              <a:t>Chris Graham</a:t>
            </a: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000" b="1" dirty="0" smtClean="0"/>
              <a:t>Harold van Es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b="1" i="1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1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8"/>
          <a:stretch/>
        </p:blipFill>
        <p:spPr bwMode="auto">
          <a:xfrm>
            <a:off x="152400" y="5819569"/>
            <a:ext cx="9132398" cy="92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12" y="39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Entering Soil Information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/>
          <a:stretch/>
        </p:blipFill>
        <p:spPr bwMode="auto">
          <a:xfrm>
            <a:off x="145312" y="1524000"/>
            <a:ext cx="8839200" cy="49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Entering Soils Information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6"/>
          <a:stretch/>
        </p:blipFill>
        <p:spPr>
          <a:xfrm>
            <a:off x="685800" y="1295400"/>
            <a:ext cx="7772400" cy="5344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505200" y="1752600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new screenshot that has soil type/texture input and rooting depth input (and drainage toggle switch?)</a:t>
            </a:r>
          </a:p>
          <a:p>
            <a:r>
              <a:rPr lang="en-US" dirty="0" smtClean="0"/>
              <a:t>Good to show bulk editing tray in one of these all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174321" y="1388110"/>
            <a:ext cx="8741079" cy="53174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Entering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Crop Information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3"/>
          <a:stretch/>
        </p:blipFill>
        <p:spPr>
          <a:xfrm>
            <a:off x="181866" y="1380565"/>
            <a:ext cx="5689948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8534400" cy="54620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9477" y="228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Entering 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N Fertilizer Inputs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Entering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Manure Inputs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3"/>
          <a:stretch/>
        </p:blipFill>
        <p:spPr>
          <a:xfrm>
            <a:off x="234636" y="1600200"/>
            <a:ext cx="8528364" cy="5120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5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Entering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Irrigation Inputs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3" r="11662"/>
          <a:stretch/>
        </p:blipFill>
        <p:spPr>
          <a:xfrm>
            <a:off x="14111" y="1675062"/>
            <a:ext cx="8659110" cy="49751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87361"/>
            <a:ext cx="8597900" cy="389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9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Zone Recommendation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86600" y="2057400"/>
            <a:ext cx="1295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61556" y="1600200"/>
            <a:ext cx="154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Date selection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9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Farm Summary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143379" cy="5211763"/>
          </a:xfrm>
        </p:spPr>
      </p:pic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3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Agronomist Summary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1673" cy="492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14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Standard Report - PDF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9975"/>
            <a:ext cx="3857348" cy="54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10" y="1299975"/>
            <a:ext cx="3378590" cy="31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10" y="4419600"/>
            <a:ext cx="335835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324" y="130175"/>
            <a:ext cx="8915400" cy="1470025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Changing Paradigm:</a:t>
            </a:r>
            <a:b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Nitrogen Management</a:t>
            </a:r>
            <a:b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with Cloud Computational Tools</a:t>
            </a:r>
            <a:endParaRPr lang="en-US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8610600" cy="5181600"/>
          </a:xfrm>
        </p:spPr>
        <p:txBody>
          <a:bodyPr>
            <a:normAutofit/>
          </a:bodyPr>
          <a:lstStyle/>
          <a:p>
            <a:pPr marL="342900" indent="-342900" algn="l" eaLnBrk="1" hangingPunct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Universal access through web-based services</a:t>
            </a:r>
          </a:p>
          <a:p>
            <a:pPr marL="342900" indent="-342900" algn="l" eaLnBrk="1" hangingPunct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Move from generalized to adaptive, real-time, site-specific recommendations using information on</a:t>
            </a:r>
          </a:p>
          <a:p>
            <a:pPr marL="800100" lvl="1" indent="-342900" algn="l" eaLnBrk="1" hangingPunct="1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Weather</a:t>
            </a:r>
          </a:p>
          <a:p>
            <a:pPr marL="800100" lvl="1" indent="-342900" algn="l" eaLnBrk="1" hangingPunct="1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Local soils </a:t>
            </a:r>
          </a:p>
          <a:p>
            <a:pPr marL="800100" lvl="1" indent="-342900" algn="l" eaLnBrk="1" hangingPunct="1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Soil and crop management</a:t>
            </a:r>
          </a:p>
          <a:p>
            <a:pPr marL="342900" indent="-342900" algn="l" eaLnBrk="1" hangingPunct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Universal </a:t>
            </a:r>
            <a:r>
              <a:rPr lang="en-US" sz="2800" dirty="0">
                <a:solidFill>
                  <a:schemeClr val="tx1"/>
                </a:solidFill>
              </a:rPr>
              <a:t>process-based approach</a:t>
            </a:r>
          </a:p>
          <a:p>
            <a:pPr marL="800100" lvl="1" indent="-342900" algn="l" eaLnBrk="1" hangingPunct="1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Incorporates system complexity, variability and risk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Real-time and post-season evaluations</a:t>
            </a:r>
          </a:p>
          <a:p>
            <a:pPr marL="342900" indent="-342900" algn="l" eaLnBrk="1" hangingPunct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Progressive improvement and refinement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AD38D-49ED-409E-9E39-A7BFD95ABB2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9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</a:rPr>
              <a:t>Daily Alerts</a:t>
            </a:r>
            <a:endParaRPr lang="en-US" sz="5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	Text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2133601"/>
            <a:ext cx="6705600" cy="4343399"/>
            <a:chOff x="304800" y="1086227"/>
            <a:chExt cx="7026275" cy="4247773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389758"/>
              <a:ext cx="7026275" cy="194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191"/>
            <a:stretch/>
          </p:blipFill>
          <p:spPr bwMode="auto">
            <a:xfrm>
              <a:off x="304800" y="1086227"/>
              <a:ext cx="6934200" cy="2278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493566" cy="492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7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AFD8D0-0360-4C21-A42C-AF136282FD7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3240" y="152400"/>
            <a:ext cx="52014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u="sng" dirty="0">
                <a:solidFill>
                  <a:schemeClr val="accent3">
                    <a:lumMod val="50000"/>
                  </a:schemeClr>
                </a:solidFill>
              </a:rPr>
              <a:t>Adapt-N </a:t>
            </a: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</a:rPr>
              <a:t>Graphs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Precipitation and Total N Loss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6"/>
          <a:stretch/>
        </p:blipFill>
        <p:spPr bwMode="auto">
          <a:xfrm>
            <a:off x="209550" y="1665838"/>
            <a:ext cx="8705850" cy="50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AFD8D0-0360-4C21-A42C-AF136282FD7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276" y="76200"/>
            <a:ext cx="845968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u="sng" dirty="0">
                <a:solidFill>
                  <a:schemeClr val="accent3">
                    <a:lumMod val="50000"/>
                  </a:schemeClr>
                </a:solidFill>
              </a:rPr>
              <a:t>Adapt-N </a:t>
            </a: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</a:rPr>
              <a:t>Graphs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umulative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recipitation; leaching and gaseous N losses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/>
          <a:stretch/>
        </p:blipFill>
        <p:spPr bwMode="auto">
          <a:xfrm>
            <a:off x="171450" y="1611516"/>
            <a:ext cx="8801100" cy="509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5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AFD8D0-0360-4C21-A42C-AF136282FD7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81296" y="228600"/>
            <a:ext cx="55653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u="sng" dirty="0">
                <a:solidFill>
                  <a:schemeClr val="accent3">
                    <a:lumMod val="50000"/>
                  </a:schemeClr>
                </a:solidFill>
              </a:rPr>
              <a:t>Adapt-N </a:t>
            </a: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</a:rPr>
              <a:t>Graphs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Mineralized N and Temperature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04950"/>
            <a:ext cx="87725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78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AFD8D0-0360-4C21-A42C-AF136282FD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9965" y="152400"/>
            <a:ext cx="57079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u="sng" dirty="0">
                <a:solidFill>
                  <a:schemeClr val="accent3">
                    <a:lumMod val="50000"/>
                  </a:schemeClr>
                </a:solidFill>
              </a:rPr>
              <a:t>Adapt-N </a:t>
            </a: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</a:rPr>
              <a:t>Graphs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Nitrogen Availability and Uptake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04950"/>
            <a:ext cx="88677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4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AFD8D0-0360-4C21-A42C-AF136282FD7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74127" y="152400"/>
            <a:ext cx="47796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u="sng" dirty="0">
                <a:solidFill>
                  <a:schemeClr val="accent3">
                    <a:lumMod val="50000"/>
                  </a:schemeClr>
                </a:solidFill>
              </a:rPr>
              <a:t>Adapt-N </a:t>
            </a: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</a:rPr>
              <a:t>Graphs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Crop Growth and N Uptake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552575"/>
            <a:ext cx="86677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6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39" y="-381000"/>
            <a:ext cx="8785761" cy="243840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2011 – 2013 Adapt-N On-Farm Trials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endParaRPr lang="en-US" sz="1800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82485" y="46482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0"/>
          <a:stretch/>
        </p:blipFill>
        <p:spPr>
          <a:xfrm>
            <a:off x="304800" y="2971800"/>
            <a:ext cx="8567145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347" y="1460718"/>
            <a:ext cx="88485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Over 100 </a:t>
            </a:r>
            <a:r>
              <a:rPr lang="en-US" sz="2800" dirty="0" smtClean="0"/>
              <a:t>replicated trials </a:t>
            </a:r>
            <a:r>
              <a:rPr lang="en-US" sz="2800" dirty="0"/>
              <a:t>in 10 states. 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Adapt-N </a:t>
            </a:r>
            <a:r>
              <a:rPr lang="en-US" sz="2800" dirty="0"/>
              <a:t>vs. </a:t>
            </a:r>
            <a:r>
              <a:rPr lang="en-US" sz="2800" dirty="0" smtClean="0"/>
              <a:t>Grower rate: side-by-side</a:t>
            </a:r>
            <a:r>
              <a:rPr lang="en-US" sz="2800" dirty="0"/>
              <a:t>; some </a:t>
            </a:r>
            <a:r>
              <a:rPr lang="en-US" sz="2800" dirty="0" smtClean="0"/>
              <a:t>with zero-N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 </a:t>
            </a:r>
            <a:r>
              <a:rPr lang="en-US" sz="2800" dirty="0"/>
              <a:t>response trials (4-6 </a:t>
            </a:r>
            <a:r>
              <a:rPr lang="en-US" sz="2800" dirty="0" smtClean="0"/>
              <a:t>N rates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Overall Adapt-N Performance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2011-2013, New York and Iowa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254779"/>
              </p:ext>
            </p:extLst>
          </p:nvPr>
        </p:nvGraphicFramePr>
        <p:xfrm>
          <a:off x="228602" y="1905001"/>
          <a:ext cx="8686799" cy="4800599"/>
        </p:xfrm>
        <a:graphic>
          <a:graphicData uri="http://schemas.openxmlformats.org/drawingml/2006/table">
            <a:tbl>
              <a:tblPr/>
              <a:tblGrid>
                <a:gridCol w="2572305"/>
                <a:gridCol w="1307236"/>
                <a:gridCol w="1307236"/>
                <a:gridCol w="1307236"/>
                <a:gridCol w="1077052"/>
                <a:gridCol w="1115734"/>
              </a:tblGrid>
              <a:tr h="341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Change due to Adapt-N use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(Adapt-N - Grower-N)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 State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 N rate change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Mean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114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 trials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IA trials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decrease (A&lt;G)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increase (A&gt;G)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14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n=67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n=87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n=104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1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fertilizer applied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lb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/ac)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-52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-60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-44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1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Simulated N leaching loss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lb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/ac)*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1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Simulated N total loss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lb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/ac)*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-36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-34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-26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1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Yield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/ac equivalent)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1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Profit ($/ac)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$37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$23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8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7800" y="2265151"/>
            <a:ext cx="8966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Nitrous oxide losses (NIFA-AFRI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Cover crops and soil health (NIFA-SARE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Integration with farm GIS and data management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Enhanced efficiency 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compounds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Canopy sensors?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i="1" dirty="0" smtClean="0">
                <a:solidFill>
                  <a:schemeClr val="accent3">
                    <a:lumMod val="50000"/>
                  </a:schemeClr>
                </a:solidFill>
              </a:rPr>
              <a:t>Adapt-N: </a:t>
            </a:r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</a:rPr>
              <a:t>In-progress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2" descr="http://ravenslingshot.com/cr/images/temp/how-it-wo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80439"/>
            <a:ext cx="4727575" cy="1916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33765" y="6305034"/>
            <a:ext cx="258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by Raven-Slingshot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Adapt-N Active Zones - July 2014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8" y="1981200"/>
            <a:ext cx="859765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Adapt-N History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66294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1970’s through early 2000’s:  field research on space-time aspects of N response to fertilizer (response trials, </a:t>
            </a:r>
            <a:r>
              <a:rPr lang="en-US" sz="2400" dirty="0" err="1" smtClean="0"/>
              <a:t>lysimeter</a:t>
            </a:r>
            <a:r>
              <a:rPr lang="en-US" sz="2400" dirty="0" smtClean="0"/>
              <a:t> studies, etc.)</a:t>
            </a:r>
          </a:p>
          <a:p>
            <a:r>
              <a:rPr lang="en-US" sz="2400" dirty="0" smtClean="0"/>
              <a:t>1980’s to early 2000’s: model development (LEACHM, Sinclair model, combined into PNM model)</a:t>
            </a:r>
          </a:p>
          <a:p>
            <a:r>
              <a:rPr lang="en-US" sz="2400" dirty="0" smtClean="0"/>
              <a:t>2004-2007: Semi-weekly adaptive N recommendations through email</a:t>
            </a:r>
          </a:p>
          <a:p>
            <a:r>
              <a:rPr lang="en-US" sz="2400" dirty="0" smtClean="0"/>
              <a:t>2008-2013: Adapt-N tool  available through web-based user interface</a:t>
            </a:r>
          </a:p>
          <a:p>
            <a:r>
              <a:rPr lang="en-US" sz="2400" dirty="0" smtClean="0"/>
              <a:t>2011-2014: extensive field testing through on-farm trials</a:t>
            </a:r>
          </a:p>
          <a:p>
            <a:r>
              <a:rPr lang="en-US" sz="2400" dirty="0" smtClean="0"/>
              <a:t>2014: Adapt-N licensed and commercialized through Agronomic Technology Corporation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5600" y="1537741"/>
            <a:ext cx="2370202" cy="516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52399"/>
            <a:ext cx="936171" cy="99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1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Bottom Line: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What are Adapt-N’s Benefits?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500" y="2133600"/>
            <a:ext cx="8763000" cy="5105399"/>
          </a:xfrm>
        </p:spPr>
        <p:txBody>
          <a:bodyPr>
            <a:normAutofit/>
          </a:bodyPr>
          <a:lstStyle/>
          <a:p>
            <a:r>
              <a:rPr lang="en-US" sz="4000" dirty="0"/>
              <a:t>P</a:t>
            </a:r>
            <a:r>
              <a:rPr lang="en-US" sz="4000" dirty="0" smtClean="0"/>
              <a:t>rofit increases, with overall less N use</a:t>
            </a:r>
          </a:p>
          <a:p>
            <a:r>
              <a:rPr lang="en-US" sz="4000" dirty="0"/>
              <a:t>E</a:t>
            </a:r>
            <a:r>
              <a:rPr lang="en-US" sz="4000" dirty="0" smtClean="0"/>
              <a:t>conomic and environmental benefits</a:t>
            </a:r>
          </a:p>
          <a:p>
            <a:r>
              <a:rPr lang="en-US" sz="4000" dirty="0" smtClean="0"/>
              <a:t>Transparency and insights</a:t>
            </a:r>
          </a:p>
          <a:p>
            <a:r>
              <a:rPr lang="en-US" sz="4000" dirty="0" smtClean="0"/>
              <a:t>Incentives for better management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"/>
          <a:stretch/>
        </p:blipFill>
        <p:spPr bwMode="auto">
          <a:xfrm>
            <a:off x="152400" y="5218928"/>
            <a:ext cx="8839200" cy="150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8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37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Acknowledgements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5600" y="1025046"/>
            <a:ext cx="335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Adapt-N Core Team</a:t>
            </a:r>
          </a:p>
          <a:p>
            <a:r>
              <a:rPr lang="en-US" sz="2400" dirty="0" smtClean="0"/>
              <a:t>Harold van Es</a:t>
            </a:r>
          </a:p>
          <a:p>
            <a:r>
              <a:rPr lang="en-US" sz="2400" dirty="0" smtClean="0"/>
              <a:t>Jeff </a:t>
            </a:r>
            <a:r>
              <a:rPr lang="en-US" sz="2400" dirty="0"/>
              <a:t>M</a:t>
            </a:r>
            <a:r>
              <a:rPr lang="en-US" sz="2400" dirty="0" smtClean="0"/>
              <a:t>elkonian</a:t>
            </a:r>
          </a:p>
          <a:p>
            <a:r>
              <a:rPr lang="en-US" sz="2400" dirty="0" smtClean="0"/>
              <a:t>Art </a:t>
            </a:r>
            <a:r>
              <a:rPr lang="en-US" sz="2400" dirty="0" err="1" smtClean="0"/>
              <a:t>DeGaetano</a:t>
            </a:r>
            <a:endParaRPr lang="en-US" sz="2400" dirty="0" smtClean="0"/>
          </a:p>
          <a:p>
            <a:r>
              <a:rPr lang="en-US" sz="2400" dirty="0" smtClean="0"/>
              <a:t>Laura Joseph</a:t>
            </a:r>
          </a:p>
          <a:p>
            <a:r>
              <a:rPr lang="en-US" sz="2400" dirty="0" smtClean="0"/>
              <a:t>Bianca Moebius-Clune</a:t>
            </a:r>
          </a:p>
          <a:p>
            <a:r>
              <a:rPr lang="en-US" sz="2400" dirty="0" smtClean="0"/>
              <a:t>Bob </a:t>
            </a:r>
            <a:r>
              <a:rPr lang="en-US" sz="2400" dirty="0" err="1" smtClean="0"/>
              <a:t>Schindelbeck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MGT </a:t>
            </a:r>
            <a:r>
              <a:rPr lang="en-US" sz="2400" dirty="0" err="1" smtClean="0"/>
              <a:t>Envirotec</a:t>
            </a:r>
            <a:r>
              <a:rPr lang="en-US" sz="2400" dirty="0" smtClean="0"/>
              <a:t> – Iowa</a:t>
            </a:r>
          </a:p>
          <a:p>
            <a:r>
              <a:rPr lang="en-US" sz="2400" dirty="0" smtClean="0"/>
              <a:t>Agronomic Technology Corporation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1025046"/>
            <a:ext cx="464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Funders</a:t>
            </a:r>
          </a:p>
          <a:p>
            <a:pPr marL="457200" indent="-457200"/>
            <a:r>
              <a:rPr lang="en-US" sz="2400" dirty="0" smtClean="0"/>
              <a:t>USDA-NIFA Special Grant</a:t>
            </a:r>
          </a:p>
          <a:p>
            <a:pPr marL="457200" indent="-457200"/>
            <a:r>
              <a:rPr lang="en-US" sz="2400" dirty="0" smtClean="0"/>
              <a:t>USDA-AFRI</a:t>
            </a:r>
          </a:p>
          <a:p>
            <a:pPr marL="457200" indent="-457200"/>
            <a:r>
              <a:rPr lang="en-US" sz="2400" dirty="0" smtClean="0"/>
              <a:t>Northern New York Agricultural Development Program</a:t>
            </a:r>
          </a:p>
          <a:p>
            <a:pPr marL="457200" indent="-457200"/>
            <a:r>
              <a:rPr lang="en-US" sz="2400" dirty="0" smtClean="0"/>
              <a:t>New York Farm Viability Institute</a:t>
            </a:r>
            <a:endParaRPr lang="en-US" sz="2400" dirty="0"/>
          </a:p>
          <a:p>
            <a:pPr marL="457200" indent="-457200"/>
            <a:r>
              <a:rPr lang="en-US" sz="2400" dirty="0" smtClean="0"/>
              <a:t>USDA-NRCS </a:t>
            </a:r>
          </a:p>
          <a:p>
            <a:pPr marL="457200" indent="-457200"/>
            <a:r>
              <a:rPr lang="en-US" sz="2400" dirty="0" smtClean="0"/>
              <a:t>McKnight</a:t>
            </a:r>
            <a:r>
              <a:rPr lang="en-US" sz="2400" dirty="0"/>
              <a:t>, Packard and Walton Family </a:t>
            </a:r>
            <a:r>
              <a:rPr lang="en-US" sz="2400" dirty="0" smtClean="0"/>
              <a:t>Foundations</a:t>
            </a:r>
          </a:p>
          <a:p>
            <a:pPr marL="457200" indent="-457200"/>
            <a:r>
              <a:rPr lang="en-US" sz="2400" dirty="0"/>
              <a:t>Environmental Defense </a:t>
            </a:r>
            <a:r>
              <a:rPr lang="en-US" sz="2400" dirty="0" smtClean="0"/>
              <a:t>Fund</a:t>
            </a:r>
            <a:endParaRPr lang="en-US" sz="2400" dirty="0"/>
          </a:p>
          <a:p>
            <a:pPr marL="457200" indent="-457200"/>
            <a:r>
              <a:rPr lang="en-US" sz="2400" dirty="0" smtClean="0"/>
              <a:t>International </a:t>
            </a:r>
            <a:r>
              <a:rPr lang="en-US" sz="2400" dirty="0"/>
              <a:t>Plant Nutrition Institute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8" name="Picture 7" descr="IMG_037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72" y="5556829"/>
            <a:ext cx="8959528" cy="12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65566" y="609600"/>
            <a:ext cx="8845952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N Recommendation Methodology:</a:t>
            </a:r>
            <a:b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 deterministic-stochastic mass balance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59152" y="4197511"/>
            <a:ext cx="8832448" cy="10602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3">
                <a:lumMod val="50000"/>
                <a:lumOff val="0"/>
              </a:schemeClr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 rot="0" vert="horz" wrap="square" lIns="45720" tIns="45720" rIns="45720" bIns="45720" anchor="t" anchorCtr="0" upright="1">
            <a:no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b="1" dirty="0" err="1" smtClean="0">
                <a:effectLst/>
                <a:latin typeface="Times New Roman"/>
                <a:ea typeface="Calibri"/>
                <a:cs typeface="Times New Roman"/>
              </a:rPr>
              <a:t>SidedressNrate</a:t>
            </a:r>
            <a:r>
              <a:rPr lang="en-US" sz="20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>
                <a:effectLst/>
                <a:latin typeface="Times New Roman"/>
                <a:ea typeface="Calibri"/>
                <a:cs typeface="Times New Roman"/>
              </a:rPr>
              <a:t>= </a:t>
            </a:r>
            <a:r>
              <a:rPr lang="en-US" sz="2000" b="1" dirty="0" err="1" smtClean="0">
                <a:effectLst/>
                <a:latin typeface="Times New Roman"/>
                <a:ea typeface="Calibri"/>
                <a:cs typeface="Times New Roman"/>
              </a:rPr>
              <a:t>CropN</a:t>
            </a:r>
            <a:r>
              <a:rPr lang="en-US" sz="2000" b="1" baseline="-25000" dirty="0" err="1" smtClean="0">
                <a:effectLst/>
                <a:latin typeface="Times New Roman"/>
                <a:ea typeface="Calibri"/>
                <a:cs typeface="Times New Roman"/>
              </a:rPr>
              <a:t>Harvest</a:t>
            </a:r>
            <a:r>
              <a:rPr lang="en-US" sz="2000" b="1" dirty="0" smtClean="0">
                <a:effectLst/>
                <a:latin typeface="Times New Roman"/>
                <a:ea typeface="Calibri"/>
                <a:cs typeface="Times New Roman"/>
              </a:rPr>
              <a:t> - </a:t>
            </a:r>
            <a:r>
              <a:rPr lang="en-US" sz="2000" b="1" dirty="0" err="1">
                <a:effectLst/>
                <a:latin typeface="Times New Roman"/>
                <a:ea typeface="Calibri"/>
                <a:cs typeface="Times New Roman"/>
              </a:rPr>
              <a:t>CropN</a:t>
            </a:r>
            <a:r>
              <a:rPr lang="en-US" sz="2000" b="1" baseline="-25000" dirty="0" err="1">
                <a:effectLst/>
                <a:latin typeface="Times New Roman"/>
                <a:ea typeface="Calibri"/>
                <a:cs typeface="Times New Roman"/>
              </a:rPr>
              <a:t>Current</a:t>
            </a:r>
            <a:r>
              <a:rPr lang="en-US" sz="2000" b="1" baseline="-250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b="1" dirty="0" err="1" smtClean="0">
                <a:effectLst/>
                <a:latin typeface="Times New Roman"/>
                <a:ea typeface="Calibri"/>
                <a:cs typeface="Times New Roman"/>
              </a:rPr>
              <a:t>SoilN</a:t>
            </a:r>
            <a:r>
              <a:rPr lang="en-US" sz="2000" b="1" baseline="-25000" dirty="0" err="1" smtClean="0">
                <a:effectLst/>
                <a:latin typeface="Times New Roman"/>
                <a:ea typeface="Calibri"/>
                <a:cs typeface="Times New Roman"/>
              </a:rPr>
              <a:t>Current</a:t>
            </a:r>
            <a:r>
              <a:rPr lang="en-US" sz="20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b="1" dirty="0" err="1" smtClean="0">
                <a:effectLst/>
                <a:latin typeface="Times New Roman"/>
                <a:ea typeface="Calibri"/>
                <a:cs typeface="Times New Roman"/>
              </a:rPr>
              <a:t>SoilN</a:t>
            </a:r>
            <a:r>
              <a:rPr lang="en-US" sz="2000" b="1" baseline="-25000" dirty="0" err="1" smtClean="0">
                <a:effectLst/>
                <a:latin typeface="Times New Roman"/>
                <a:ea typeface="Calibri"/>
                <a:cs typeface="Times New Roman"/>
              </a:rPr>
              <a:t>postsidedress</a:t>
            </a:r>
            <a:r>
              <a:rPr lang="en-US" sz="2000" b="1" baseline="-250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b="1" dirty="0" smtClean="0">
                <a:effectLst/>
                <a:latin typeface="Times New Roman"/>
                <a:ea typeface="Calibri"/>
                <a:cs typeface="Times New Roman"/>
              </a:rPr>
              <a:t>			</a:t>
            </a:r>
            <a:r>
              <a:rPr lang="en-US" sz="2000" b="1" dirty="0" err="1" smtClean="0">
                <a:effectLst/>
                <a:latin typeface="Times New Roman"/>
                <a:ea typeface="Calibri"/>
                <a:cs typeface="Times New Roman"/>
              </a:rPr>
              <a:t>SoybeanN</a:t>
            </a:r>
            <a:r>
              <a:rPr lang="en-US" sz="2000" b="1" baseline="-25000" dirty="0" err="1" smtClean="0">
                <a:effectLst/>
                <a:latin typeface="Times New Roman"/>
                <a:ea typeface="Calibri"/>
                <a:cs typeface="Times New Roman"/>
              </a:rPr>
              <a:t>credit</a:t>
            </a:r>
            <a:r>
              <a:rPr lang="en-US" sz="20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>
                <a:latin typeface="Times New Roman"/>
                <a:ea typeface="Calibri"/>
                <a:cs typeface="Times New Roman"/>
              </a:rPr>
              <a:t>+  </a:t>
            </a:r>
            <a:r>
              <a:rPr lang="en-US" sz="2000" b="1" dirty="0" err="1" smtClean="0">
                <a:latin typeface="Times New Roman"/>
                <a:ea typeface="Calibri"/>
                <a:cs typeface="Times New Roman"/>
              </a:rPr>
              <a:t>NLoss</a:t>
            </a:r>
            <a:r>
              <a:rPr lang="en-US" sz="2000" b="1" baseline="-25000" dirty="0" err="1" smtClean="0">
                <a:latin typeface="Times New Roman"/>
                <a:ea typeface="Calibri"/>
                <a:cs typeface="Times New Roman"/>
              </a:rPr>
              <a:t>postapplication</a:t>
            </a:r>
            <a:r>
              <a:rPr lang="en-US" sz="2000" b="1" baseline="-25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-  </a:t>
            </a:r>
            <a:r>
              <a:rPr lang="en-US" sz="2000" b="1" dirty="0" err="1" smtClean="0">
                <a:latin typeface="Times New Roman"/>
                <a:ea typeface="Calibri"/>
                <a:cs typeface="Times New Roman"/>
              </a:rPr>
              <a:t>Correct</a:t>
            </a:r>
            <a:r>
              <a:rPr lang="en-US" sz="2000" b="1" baseline="-25000" dirty="0" err="1" smtClean="0">
                <a:latin typeface="Times New Roman"/>
                <a:ea typeface="Calibri"/>
                <a:cs typeface="Times New Roman"/>
              </a:rPr>
              <a:t>profit</a:t>
            </a:r>
            <a:r>
              <a:rPr lang="en-US" sz="2400" b="1" baseline="-25000" dirty="0" smtClean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592969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Probabilistic simulations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057400" y="3619500"/>
            <a:ext cx="533400" cy="647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054598" y="3619500"/>
            <a:ext cx="355602" cy="647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930947" y="5202054"/>
            <a:ext cx="596900" cy="673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987443" y="4727655"/>
            <a:ext cx="577362" cy="12020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42539" y="5181977"/>
            <a:ext cx="124597" cy="7804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41631" y="5245100"/>
            <a:ext cx="1137138" cy="8115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038600" y="3619501"/>
            <a:ext cx="304800" cy="6476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01148" y="2733675"/>
            <a:ext cx="17357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Input: </a:t>
            </a:r>
          </a:p>
          <a:p>
            <a:pPr algn="ctr"/>
            <a:r>
              <a:rPr lang="en-US" sz="2000" b="1" dirty="0" smtClean="0"/>
              <a:t>Expected Yield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90532" y="2819400"/>
            <a:ext cx="2727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Near-Real-Time </a:t>
            </a:r>
          </a:p>
          <a:p>
            <a:pPr algn="ctr"/>
            <a:r>
              <a:rPr lang="en-US" sz="2000" b="1" dirty="0" smtClean="0"/>
              <a:t>Simulation at Sidedress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0600" y="579120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simulated &amp; partial fixed credit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What factors does 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Adapt-N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include 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in making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a recommendation?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7898" y="1447800"/>
            <a:ext cx="8631302" cy="5562600"/>
          </a:xfrm>
          <a:noFill/>
        </p:spPr>
        <p:txBody>
          <a:bodyPr>
            <a:normAutofit/>
          </a:bodyPr>
          <a:lstStyle/>
          <a:p>
            <a:r>
              <a:rPr lang="en-US" sz="2300" dirty="0"/>
              <a:t>High resolution </a:t>
            </a:r>
            <a:r>
              <a:rPr lang="en-US" sz="2300" dirty="0" smtClean="0"/>
              <a:t>daily precipitation </a:t>
            </a:r>
            <a:r>
              <a:rPr lang="en-US" sz="2300" dirty="0"/>
              <a:t>&amp; temperature data</a:t>
            </a:r>
          </a:p>
          <a:p>
            <a:r>
              <a:rPr lang="en-US" sz="2300" dirty="0" smtClean="0"/>
              <a:t>Soils</a:t>
            </a:r>
            <a:r>
              <a:rPr lang="en-US" sz="2300" dirty="0"/>
              <a:t>: texture/soil type, slope, rooting depth</a:t>
            </a:r>
            <a:r>
              <a:rPr lang="en-US" sz="2300" dirty="0" smtClean="0"/>
              <a:t>, % </a:t>
            </a:r>
            <a:r>
              <a:rPr lang="en-US" sz="2300" dirty="0"/>
              <a:t>organic </a:t>
            </a:r>
            <a:r>
              <a:rPr lang="en-US" sz="2300" dirty="0" smtClean="0"/>
              <a:t>matter (NRCS databases)</a:t>
            </a:r>
            <a:endParaRPr lang="en-US" sz="2300" dirty="0"/>
          </a:p>
          <a:p>
            <a:r>
              <a:rPr lang="en-US" sz="2300" dirty="0" smtClean="0"/>
              <a:t>N </a:t>
            </a:r>
            <a:r>
              <a:rPr lang="en-US" sz="2300" dirty="0"/>
              <a:t>fertilizer applications: rate, type, </a:t>
            </a:r>
            <a:r>
              <a:rPr lang="en-US" sz="2300" dirty="0" smtClean="0"/>
              <a:t>timing, placement</a:t>
            </a:r>
            <a:endParaRPr lang="en-US" sz="2300" dirty="0"/>
          </a:p>
          <a:p>
            <a:r>
              <a:rPr lang="en-US" sz="2300" dirty="0" smtClean="0"/>
              <a:t>Cultivar</a:t>
            </a:r>
            <a:r>
              <a:rPr lang="en-US" sz="2300" dirty="0"/>
              <a:t>: Silage, grain, or sweet corn; </a:t>
            </a:r>
            <a:r>
              <a:rPr lang="en-US" sz="2300" dirty="0" smtClean="0"/>
              <a:t>planting date</a:t>
            </a:r>
            <a:r>
              <a:rPr lang="en-US" sz="2300" dirty="0"/>
              <a:t>, maturity </a:t>
            </a:r>
            <a:r>
              <a:rPr lang="en-US" sz="2300" dirty="0" smtClean="0"/>
              <a:t>class</a:t>
            </a:r>
            <a:endParaRPr lang="en-US" sz="2300" dirty="0"/>
          </a:p>
          <a:p>
            <a:r>
              <a:rPr lang="en-US" sz="2300" dirty="0" smtClean="0"/>
              <a:t>Population </a:t>
            </a:r>
            <a:r>
              <a:rPr lang="en-US" sz="2300" dirty="0"/>
              <a:t>and </a:t>
            </a:r>
            <a:r>
              <a:rPr lang="en-US" sz="2300" dirty="0" smtClean="0"/>
              <a:t>expected yield</a:t>
            </a:r>
            <a:endParaRPr lang="en-US" sz="2300" dirty="0"/>
          </a:p>
          <a:p>
            <a:r>
              <a:rPr lang="en-US" sz="2300" dirty="0" smtClean="0"/>
              <a:t>Tillage</a:t>
            </a:r>
            <a:r>
              <a:rPr lang="en-US" sz="2300" dirty="0"/>
              <a:t>: fall or spring </a:t>
            </a:r>
            <a:r>
              <a:rPr lang="en-US" sz="2300" dirty="0" smtClean="0"/>
              <a:t>plowing; conservation tillage/residue management</a:t>
            </a:r>
          </a:p>
          <a:p>
            <a:r>
              <a:rPr lang="en-US" sz="2300" dirty="0" smtClean="0"/>
              <a:t>Manure </a:t>
            </a:r>
            <a:r>
              <a:rPr lang="en-US" sz="2300" dirty="0"/>
              <a:t>applications: date, rate, N </a:t>
            </a:r>
            <a:r>
              <a:rPr lang="en-US" sz="2300" dirty="0" smtClean="0"/>
              <a:t>analysis, incorporation </a:t>
            </a:r>
            <a:r>
              <a:rPr lang="en-US" sz="2300" dirty="0"/>
              <a:t>info</a:t>
            </a:r>
          </a:p>
          <a:p>
            <a:r>
              <a:rPr lang="en-US" sz="2300" dirty="0" smtClean="0"/>
              <a:t>Rotations</a:t>
            </a:r>
            <a:r>
              <a:rPr lang="en-US" sz="2300" dirty="0"/>
              <a:t>: soy, corn - silage or grain, </a:t>
            </a:r>
            <a:r>
              <a:rPr lang="en-US" sz="2300" dirty="0" smtClean="0"/>
              <a:t>or sod </a:t>
            </a:r>
            <a:r>
              <a:rPr lang="en-US" sz="2300" dirty="0"/>
              <a:t>- last 3 </a:t>
            </a:r>
            <a:r>
              <a:rPr lang="en-US" sz="2300" dirty="0" err="1"/>
              <a:t>yrs</a:t>
            </a:r>
            <a:r>
              <a:rPr lang="en-US" sz="2300" dirty="0"/>
              <a:t>, % legume, surface killed </a:t>
            </a:r>
            <a:r>
              <a:rPr lang="en-US" sz="2300" dirty="0" smtClean="0"/>
              <a:t>or incorporated</a:t>
            </a:r>
            <a:endParaRPr lang="en-US" sz="2300" dirty="0"/>
          </a:p>
          <a:p>
            <a:r>
              <a:rPr lang="en-US" sz="2300" dirty="0" smtClean="0"/>
              <a:t>Irrigation </a:t>
            </a:r>
            <a:r>
              <a:rPr lang="en-US" sz="2300" dirty="0"/>
              <a:t>amounts and dates</a:t>
            </a:r>
          </a:p>
          <a:p>
            <a:r>
              <a:rPr lang="en-US" sz="2300" dirty="0" smtClean="0"/>
              <a:t>Fertilizer </a:t>
            </a:r>
            <a:r>
              <a:rPr lang="en-US" sz="2300" dirty="0"/>
              <a:t>and grain prices &amp; </a:t>
            </a:r>
            <a:r>
              <a:rPr lang="en-US" sz="2300" dirty="0" smtClean="0"/>
              <a:t>profit loss risk</a:t>
            </a:r>
            <a:endParaRPr lang="en-US" sz="2300" dirty="0"/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513EBE4-71CD-4543-AAE7-6902DCE5FB9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55194" y="457200"/>
            <a:ext cx="6731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High Resolution Climate Data (4x4 km)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Critical Input to Adapt-N Tool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/>
          <a:stretch/>
        </p:blipFill>
        <p:spPr bwMode="auto">
          <a:xfrm>
            <a:off x="762000" y="2269067"/>
            <a:ext cx="7901713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62000" y="5943600"/>
            <a:ext cx="2286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Iowa, June 14, 2011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49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453" y="1718370"/>
            <a:ext cx="86614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-287338">
              <a:buFont typeface="Arial" panose="020B0604020202020204" pitchFamily="34" charset="0"/>
              <a:buChar char="•"/>
            </a:pPr>
            <a:r>
              <a:rPr lang="en-US" sz="2800" dirty="0" smtClean="0"/>
              <a:t>Public-private partnership, independent from product sales</a:t>
            </a:r>
          </a:p>
          <a:p>
            <a:pPr marL="400050" lvl="1" indent="-287338">
              <a:buFont typeface="Arial" panose="020B0604020202020204" pitchFamily="34" charset="0"/>
              <a:buChar char="•"/>
            </a:pPr>
            <a:r>
              <a:rPr lang="en-US" sz="2800" dirty="0"/>
              <a:t>S</a:t>
            </a:r>
            <a:r>
              <a:rPr lang="en-US" sz="2800" dirty="0" smtClean="0"/>
              <a:t>cientific integrity with continued advancements</a:t>
            </a:r>
          </a:p>
          <a:p>
            <a:pPr marL="400050" lvl="1" indent="-287338">
              <a:buFont typeface="Arial" panose="020B0604020202020204" pitchFamily="34" charset="0"/>
              <a:buChar char="•"/>
            </a:pPr>
            <a:r>
              <a:rPr lang="en-US" sz="2800" dirty="0" smtClean="0"/>
              <a:t>Integration with </a:t>
            </a:r>
            <a:r>
              <a:rPr lang="en-US" sz="2800" dirty="0"/>
              <a:t>complementary </a:t>
            </a:r>
            <a:r>
              <a:rPr lang="en-US" sz="2800" dirty="0" smtClean="0"/>
              <a:t>technologies (farm GIS, </a:t>
            </a:r>
            <a:r>
              <a:rPr lang="en-US" sz="2800" dirty="0"/>
              <a:t>data </a:t>
            </a:r>
            <a:r>
              <a:rPr lang="en-US" sz="2800" dirty="0" err="1" smtClean="0"/>
              <a:t>mgmt</a:t>
            </a:r>
            <a:r>
              <a:rPr lang="en-US" sz="2800" dirty="0" smtClean="0"/>
              <a:t>, field </a:t>
            </a:r>
            <a:r>
              <a:rPr lang="en-US" sz="2800" dirty="0"/>
              <a:t>application </a:t>
            </a:r>
            <a:r>
              <a:rPr lang="en-US" sz="2800" dirty="0" err="1" smtClean="0"/>
              <a:t>softwares</a:t>
            </a:r>
            <a:r>
              <a:rPr lang="en-US" sz="2800" dirty="0" smtClean="0"/>
              <a:t>)</a:t>
            </a:r>
          </a:p>
          <a:p>
            <a:pPr marL="400050" lvl="1" indent="-287338">
              <a:buFont typeface="Arial" panose="020B0604020202020204" pitchFamily="34" charset="0"/>
              <a:buChar char="•"/>
            </a:pPr>
            <a:r>
              <a:rPr lang="en-US" sz="2800" dirty="0" smtClean="0"/>
              <a:t>Better </a:t>
            </a:r>
            <a:r>
              <a:rPr lang="en-US" sz="2800" dirty="0"/>
              <a:t>organization-level functionality and </a:t>
            </a:r>
            <a:r>
              <a:rPr lang="en-US" sz="2800" dirty="0" smtClean="0"/>
              <a:t>customization</a:t>
            </a:r>
          </a:p>
          <a:p>
            <a:pPr marL="400050" lvl="1" indent="-287338">
              <a:buFont typeface="Arial" panose="020B0604020202020204" pitchFamily="34" charset="0"/>
              <a:buChar char="•"/>
            </a:pPr>
            <a:r>
              <a:rPr lang="en-US" sz="2800" dirty="0" smtClean="0"/>
              <a:t>Commercial data center (bigger Cloud)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9974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  <a:t>Adapt-N Commercialization through </a:t>
            </a:r>
            <a:b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  <a:t>Agronomic Technology Corporation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83" y="5911776"/>
            <a:ext cx="3969117" cy="79382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1143000" cy="105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2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Adapt-N.com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40415"/>
            <a:ext cx="6934200" cy="5465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7013" y="381000"/>
            <a:ext cx="868997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Defining your location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2133600"/>
            <a:ext cx="8332788" cy="36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79576"/>
            <a:ext cx="8634413" cy="55260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2097" y="15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Adapt-N Interface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Viewing your locations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505200" y="17526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soil types get added here instead of in soils tab?</a:t>
            </a:r>
          </a:p>
          <a:p>
            <a:endParaRPr lang="en-US" dirty="0"/>
          </a:p>
          <a:p>
            <a:r>
              <a:rPr lang="en-US" dirty="0" smtClean="0"/>
              <a:t>Get new screenshots that have one scenario all the way through with realistic info already in the system, a recommendation, and pdf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75536</TotalTime>
  <Words>972</Words>
  <Application>Microsoft Office PowerPoint</Application>
  <PresentationFormat>On-screen Show (4:3)</PresentationFormat>
  <Paragraphs>247</Paragraphs>
  <Slides>32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1_Custom Design</vt:lpstr>
      <vt:lpstr>Custom Design</vt:lpstr>
      <vt:lpstr>Adapt-N:  A Cloud Computational Tool for Precision Nitrogen Management   Chris Graham Harold van Es </vt:lpstr>
      <vt:lpstr>Changing Paradigm: Nitrogen Management with Cloud Computational Tools</vt:lpstr>
      <vt:lpstr>Adapt-N History</vt:lpstr>
      <vt:lpstr> What factors does Adapt-N include  in making a recommendation? </vt:lpstr>
      <vt:lpstr>PowerPoint Presentation</vt:lpstr>
      <vt:lpstr>Adapt-N Commercialization through  Agronomic Technology Corporation</vt:lpstr>
      <vt:lpstr>Adapt-N.com</vt:lpstr>
      <vt:lpstr>Adapt-N Interface Defining your location</vt:lpstr>
      <vt:lpstr>PowerPoint Presentation</vt:lpstr>
      <vt:lpstr>Adapt-N Interface Entering Soil Information </vt:lpstr>
      <vt:lpstr>PowerPoint Presentation</vt:lpstr>
      <vt:lpstr>PowerPoint Presentation</vt:lpstr>
      <vt:lpstr>PowerPoint Presentation</vt:lpstr>
      <vt:lpstr>Adapt-N Interface Entering Manure Inputs</vt:lpstr>
      <vt:lpstr>Adapt-N Interface Entering Irrigation Inputs</vt:lpstr>
      <vt:lpstr>Zone Recommendation</vt:lpstr>
      <vt:lpstr>Farm Summary</vt:lpstr>
      <vt:lpstr>Agronomist Summary</vt:lpstr>
      <vt:lpstr>Standard Report - PDF</vt:lpstr>
      <vt:lpstr>Daily Alerts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2011 – 2013 Adapt-N On-Farm Trials </vt:lpstr>
      <vt:lpstr>Overall Adapt-N Performance 2011-2013, New York and Iowa</vt:lpstr>
      <vt:lpstr>Adapt-N: In-progress </vt:lpstr>
      <vt:lpstr>Adapt-N Active Zones - July 2014</vt:lpstr>
      <vt:lpstr>Bottom Line: What are Adapt-N’s Benefits? </vt:lpstr>
      <vt:lpstr>Acknowledgements</vt:lpstr>
      <vt:lpstr>N Recommendation Methodology:  deterministic-stochastic mass balance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Today’s Students, Tomorrow’s  Land Managers and Policy Makers:  Teaching Sustainable Soil Management  by integrating chemical, physical and biological considerations in theory and practice</dc:title>
  <dc:creator>Bianca Moebius</dc:creator>
  <cp:lastModifiedBy>Chris</cp:lastModifiedBy>
  <cp:revision>601</cp:revision>
  <cp:lastPrinted>2012-03-14T13:20:55Z</cp:lastPrinted>
  <dcterms:created xsi:type="dcterms:W3CDTF">2011-10-03T17:52:10Z</dcterms:created>
  <dcterms:modified xsi:type="dcterms:W3CDTF">2014-08-01T21:08:49Z</dcterms:modified>
</cp:coreProperties>
</file>