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sldIdLst>
    <p:sldId id="351" r:id="rId2"/>
    <p:sldId id="352" r:id="rId3"/>
    <p:sldId id="287" r:id="rId4"/>
    <p:sldId id="361" r:id="rId5"/>
    <p:sldId id="336" r:id="rId6"/>
    <p:sldId id="309" r:id="rId7"/>
    <p:sldId id="308" r:id="rId8"/>
    <p:sldId id="355" r:id="rId9"/>
    <p:sldId id="350" r:id="rId10"/>
    <p:sldId id="295" r:id="rId11"/>
    <p:sldId id="292" r:id="rId12"/>
    <p:sldId id="362" r:id="rId13"/>
    <p:sldId id="327" r:id="rId14"/>
    <p:sldId id="370" r:id="rId15"/>
    <p:sldId id="348" r:id="rId16"/>
    <p:sldId id="357" r:id="rId17"/>
    <p:sldId id="356" r:id="rId18"/>
    <p:sldId id="296" r:id="rId19"/>
    <p:sldId id="329" r:id="rId20"/>
    <p:sldId id="347" r:id="rId21"/>
    <p:sldId id="320" r:id="rId22"/>
    <p:sldId id="297" r:id="rId23"/>
    <p:sldId id="290" r:id="rId24"/>
    <p:sldId id="360" r:id="rId25"/>
    <p:sldId id="363" r:id="rId26"/>
    <p:sldId id="306" r:id="rId27"/>
    <p:sldId id="367" r:id="rId28"/>
    <p:sldId id="364" r:id="rId29"/>
    <p:sldId id="365" r:id="rId30"/>
    <p:sldId id="369" r:id="rId31"/>
    <p:sldId id="368" r:id="rId32"/>
    <p:sldId id="359" r:id="rId33"/>
    <p:sldId id="33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00"/>
    <a:srgbClr val="FF993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27" autoAdjust="0"/>
    <p:restoredTop sz="94660"/>
  </p:normalViewPr>
  <p:slideViewPr>
    <p:cSldViewPr>
      <p:cViewPr>
        <p:scale>
          <a:sx n="66" d="100"/>
          <a:sy n="66" d="100"/>
        </p:scale>
        <p:origin x="576" y="162"/>
      </p:cViewPr>
      <p:guideLst>
        <p:guide orient="horz" pos="2160"/>
        <p:guide pos="2880"/>
      </p:guideLst>
    </p:cSldViewPr>
  </p:slideViewPr>
  <p:notesTextViewPr>
    <p:cViewPr>
      <p:scale>
        <a:sx n="1" d="1"/>
        <a:sy n="1" d="1"/>
      </p:scale>
      <p:origin x="0" y="0"/>
    </p:cViewPr>
  </p:notesTextViewPr>
  <p:sorterViewPr>
    <p:cViewPr>
      <p:scale>
        <a:sx n="100" d="100"/>
        <a:sy n="100" d="100"/>
      </p:scale>
      <p:origin x="0" y="-121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549183360"/>
        <c:axId val="-1549187712"/>
      </c:barChart>
      <c:catAx>
        <c:axId val="-1549183360"/>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549187712"/>
        <c:crosses val="autoZero"/>
        <c:auto val="0"/>
        <c:lblAlgn val="ctr"/>
        <c:lblOffset val="100"/>
        <c:noMultiLvlLbl val="0"/>
      </c:catAx>
      <c:valAx>
        <c:axId val="-1549187712"/>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549183360"/>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8/6/2014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33</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3708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8/6/2014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8/6/2014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8/6/2014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8/6/2014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8/6/2014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8/6/2014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8/6/2014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8/6/2014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8/6/2014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8/6/2014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8/6/2014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5181600"/>
            <a:ext cx="7565905" cy="1477328"/>
          </a:xfrm>
          <a:prstGeom prst="rect">
            <a:avLst/>
          </a:prstGeom>
          <a:noFill/>
        </p:spPr>
        <p:txBody>
          <a:bodyPr wrap="square" rtlCol="0">
            <a:spAutoFit/>
          </a:bodyPr>
          <a:lstStyle/>
          <a:p>
            <a:pPr algn="r"/>
            <a:r>
              <a:rPr lang="en-US" b="1" dirty="0" smtClean="0"/>
              <a:t>Lawrence Aula, Bruno </a:t>
            </a:r>
            <a:r>
              <a:rPr lang="en-US" b="1" dirty="0" err="1" smtClean="0"/>
              <a:t>Figueiredo</a:t>
            </a:r>
            <a:r>
              <a:rPr lang="en-US" b="1" dirty="0" smtClean="0"/>
              <a:t>, Peter Omara, </a:t>
            </a:r>
            <a:r>
              <a:rPr lang="en-US" b="1" dirty="0" err="1" smtClean="0"/>
              <a:t>Jagmandeep</a:t>
            </a:r>
            <a:r>
              <a:rPr lang="en-US" b="1" dirty="0" smtClean="0"/>
              <a:t> Dhillon, </a:t>
            </a:r>
            <a:br>
              <a:rPr lang="en-US" b="1" dirty="0" smtClean="0"/>
            </a:br>
            <a:r>
              <a:rPr lang="en-US" b="1" dirty="0" smtClean="0"/>
              <a:t>Jeremiah Mullock, Randy Taylor, </a:t>
            </a:r>
            <a:r>
              <a:rPr lang="en-US" b="1" dirty="0" err="1" smtClean="0"/>
              <a:t>Nyle</a:t>
            </a:r>
            <a:r>
              <a:rPr lang="en-US" b="1" dirty="0" smtClean="0"/>
              <a:t> </a:t>
            </a:r>
            <a:r>
              <a:rPr lang="en-US" b="1" dirty="0" err="1" smtClean="0"/>
              <a:t>Wollenhaupt</a:t>
            </a:r>
            <a:r>
              <a:rPr lang="en-US" b="1" dirty="0"/>
              <a:t>, Adrian </a:t>
            </a:r>
            <a:r>
              <a:rPr lang="en-US" b="1" dirty="0" err="1" smtClean="0"/>
              <a:t>Koller</a:t>
            </a:r>
            <a:r>
              <a:rPr lang="en-US" b="1" dirty="0" smtClean="0"/>
              <a:t>, </a:t>
            </a:r>
            <a:endParaRPr lang="en-US" b="1" dirty="0"/>
          </a:p>
          <a:p>
            <a:pPr algn="r"/>
            <a:r>
              <a:rPr lang="en-US" b="1" dirty="0" smtClean="0"/>
              <a:t>Sulochana Dhital, Natasha Macnack, Eric Miller, </a:t>
            </a:r>
          </a:p>
          <a:p>
            <a:pPr algn="r"/>
            <a:r>
              <a:rPr lang="en-US" b="1" dirty="0" smtClean="0"/>
              <a:t>Edgar </a:t>
            </a:r>
            <a:r>
              <a:rPr lang="en-US" b="1" dirty="0" err="1" smtClean="0"/>
              <a:t>Ascencio</a:t>
            </a:r>
            <a:r>
              <a:rPr lang="en-US" b="1" dirty="0" smtClean="0"/>
              <a:t>, CIMMYT  </a:t>
            </a:r>
            <a:br>
              <a:rPr lang="en-US" b="1" dirty="0" smtClean="0"/>
            </a:br>
            <a:endParaRPr lang="en-US"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399"/>
            <a:ext cx="2096274" cy="310324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14400"/>
            <a:ext cx="2265243" cy="3493949"/>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14400"/>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57200" y="304800"/>
            <a:ext cx="6629400" cy="400110"/>
          </a:xfrm>
          <a:prstGeom prst="rect">
            <a:avLst/>
          </a:prstGeom>
          <a:noFill/>
        </p:spPr>
        <p:txBody>
          <a:bodyPr wrap="square" rtlCol="0">
            <a:spAutoFit/>
          </a:bodyPr>
          <a:lstStyle/>
          <a:p>
            <a:r>
              <a:rPr lang="en-US" sz="20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OSU Hand Planter, What this means for NUE</a:t>
            </a:r>
            <a:endPar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5989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304800"/>
            <a:ext cx="3454400" cy="25908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33400" y="4886960"/>
            <a:ext cx="3124200" cy="1754188"/>
          </a:xfrm>
          <a:prstGeom prst="rect">
            <a:avLst/>
          </a:prstGeom>
          <a:noFill/>
          <a:ln w="9525">
            <a:noFill/>
            <a:miter lim="800000"/>
            <a:headEnd/>
            <a:tailEnd/>
          </a:ln>
        </p:spPr>
        <p:txBody>
          <a:bodyPr wrap="square">
            <a:spAutoFit/>
          </a:bodyPr>
          <a:lstStyle/>
          <a:p>
            <a:r>
              <a:rPr lang="en-US" dirty="0">
                <a:latin typeface="Calibri" pitchFamily="34" charset="0"/>
              </a:rPr>
              <a:t>1,000,000 cycles</a:t>
            </a:r>
          </a:p>
          <a:p>
            <a:r>
              <a:rPr lang="en-US" dirty="0">
                <a:latin typeface="Calibri" pitchFamily="34" charset="0"/>
              </a:rPr>
              <a:t>0.29g/seed</a:t>
            </a:r>
          </a:p>
          <a:p>
            <a:r>
              <a:rPr lang="en-US" dirty="0">
                <a:latin typeface="Calibri" pitchFamily="34" charset="0"/>
              </a:rPr>
              <a:t>60,000 seeds/ha</a:t>
            </a:r>
          </a:p>
          <a:p>
            <a:r>
              <a:rPr lang="en-US" dirty="0">
                <a:latin typeface="Calibri" pitchFamily="34" charset="0"/>
              </a:rPr>
              <a:t>3443 seeds/kg</a:t>
            </a:r>
          </a:p>
          <a:p>
            <a:r>
              <a:rPr lang="en-US" dirty="0">
                <a:latin typeface="Calibri" pitchFamily="34" charset="0"/>
              </a:rPr>
              <a:t>1.0 kg hopper </a:t>
            </a:r>
          </a:p>
          <a:p>
            <a:r>
              <a:rPr lang="en-US" dirty="0">
                <a:latin typeface="Calibri" pitchFamily="34" charset="0"/>
              </a:rPr>
              <a:t>17 times refill</a:t>
            </a:r>
          </a:p>
        </p:txBody>
      </p:sp>
      <p:pic>
        <p:nvPicPr>
          <p:cNvPr id="6" name="Content Placeholder 5" descr="tip.jpg"/>
          <p:cNvPicPr>
            <a:picLocks noGrp="1" noChangeAspect="1"/>
          </p:cNvPicPr>
          <p:nvPr>
            <p:ph sz="quarter" idx="13"/>
          </p:nvPr>
        </p:nvPicPr>
        <p:blipFill>
          <a:blip r:embed="rId3" cstate="print"/>
          <a:stretch>
            <a:fillRect/>
          </a:stretch>
        </p:blipFill>
        <p:spPr>
          <a:xfrm>
            <a:off x="1028700" y="32004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2857500" y="63119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99" y="2667000"/>
            <a:ext cx="5883571" cy="3644900"/>
          </a:xfrm>
          <a:prstGeom prst="rect">
            <a:avLst/>
          </a:prstGeom>
          <a:ln w="38100">
            <a:solidFill>
              <a:srgbClr val="FF6600"/>
            </a:solidFill>
          </a:ln>
        </p:spPr>
      </p:pic>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1228799" cy="2590800"/>
          </a:xfrm>
          <a:prstGeom prst="rect">
            <a:avLst/>
          </a:prstGeom>
          <a:ln>
            <a:solidFill>
              <a:srgbClr val="FF6600"/>
            </a:solidFill>
          </a:ln>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533400"/>
            <a:ext cx="5975759" cy="4038600"/>
          </a:xfrm>
          <a:ln>
            <a:solidFill>
              <a:srgbClr val="FF6600"/>
            </a:solidFill>
          </a:ln>
        </p:spPr>
      </p:pic>
      <p:pic>
        <p:nvPicPr>
          <p:cNvPr id="1028" name="Picture 4" descr="http://www.nue.okstate.edu/Hand_Planter/plan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736670" cy="2981325"/>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4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237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31187"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04799"/>
            <a:ext cx="5440982" cy="6248400"/>
          </a:xfrm>
          <a:prstGeom prst="rect">
            <a:avLst/>
          </a:prstGeom>
          <a:ln w="28575">
            <a:solidFill>
              <a:srgbClr val="FF6600"/>
            </a:solidFill>
          </a:ln>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70543" y="762000"/>
            <a:ext cx="5486400" cy="2453760"/>
          </a:xfrm>
          <a:prstGeom prst="rect">
            <a:avLst/>
          </a:prstGeom>
          <a:ln>
            <a:solidFill>
              <a:srgbClr val="FF0000"/>
            </a:solidFill>
          </a:ln>
        </p:spPr>
      </p:pic>
      <p:pic>
        <p:nvPicPr>
          <p:cNvPr id="10" name="Picture 9"/>
          <p:cNvPicPr>
            <a:picLocks noChangeAspect="1"/>
          </p:cNvPicPr>
          <p:nvPr/>
        </p:nvPicPr>
        <p:blipFill>
          <a:blip r:embed="rId3"/>
          <a:stretch>
            <a:fillRect/>
          </a:stretch>
        </p:blipFill>
        <p:spPr>
          <a:xfrm>
            <a:off x="3540579" y="192312"/>
            <a:ext cx="5425114" cy="2728912"/>
          </a:xfrm>
          <a:prstGeom prst="rect">
            <a:avLst/>
          </a:prstGeom>
          <a:solidFill>
            <a:schemeClr val="tx1"/>
          </a:solidFill>
          <a:ln>
            <a:solidFill>
              <a:srgbClr val="FF0000"/>
            </a:solidFill>
          </a:ln>
        </p:spPr>
      </p:pic>
      <p:pic>
        <p:nvPicPr>
          <p:cNvPr id="11" name="Picture 10"/>
          <p:cNvPicPr>
            <a:picLocks noChangeAspect="1"/>
          </p:cNvPicPr>
          <p:nvPr/>
        </p:nvPicPr>
        <p:blipFill>
          <a:blip r:embed="rId4"/>
          <a:stretch>
            <a:fillRect/>
          </a:stretch>
        </p:blipFill>
        <p:spPr>
          <a:xfrm>
            <a:off x="3726329" y="3537857"/>
            <a:ext cx="5258200" cy="3185159"/>
          </a:xfrm>
          <a:prstGeom prst="rect">
            <a:avLst/>
          </a:prstGeom>
          <a:ln>
            <a:solidFill>
              <a:srgbClr val="FF0000"/>
            </a:solidFill>
          </a:ln>
        </p:spPr>
      </p:pic>
      <p:pic>
        <p:nvPicPr>
          <p:cNvPr id="7" name="Content Placeholder 6"/>
          <p:cNvPicPr>
            <a:picLocks noGrp="1" noChangeAspect="1"/>
          </p:cNvPicPr>
          <p:nvPr>
            <p:ph sz="quarter" idx="13"/>
          </p:nvPr>
        </p:nvPicPr>
        <p:blipFill>
          <a:blip r:embed="rId5"/>
          <a:stretch>
            <a:fillRect/>
          </a:stretch>
        </p:blipFill>
        <p:spPr>
          <a:xfrm>
            <a:off x="170543" y="3796578"/>
            <a:ext cx="5060950" cy="2667716"/>
          </a:xfrm>
          <a:prstGeom prst="rect">
            <a:avLst/>
          </a:prstGeom>
          <a:ln>
            <a:solidFill>
              <a:srgbClr val="FF0000"/>
            </a:solidFill>
          </a:ln>
        </p:spPr>
      </p:pic>
    </p:spTree>
    <p:extLst>
      <p:ext uri="{BB962C8B-B14F-4D97-AF65-F5344CB8AC3E}">
        <p14:creationId xmlns:p14="http://schemas.microsoft.com/office/powerpoint/2010/main" val="2710607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35699207"/>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7750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a:bodyPr>
          <a:lstStyle/>
          <a:p>
            <a:r>
              <a:rPr lang="en-US" sz="2800"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13"/>
            <p:extLst>
              <p:ext uri="{D42A27DB-BD31-4B8C-83A1-F6EECF244321}">
                <p14:modId xmlns:p14="http://schemas.microsoft.com/office/powerpoint/2010/main" val="4142487377"/>
              </p:ext>
            </p:extLst>
          </p:nvPr>
        </p:nvGraphicFramePr>
        <p:xfrm>
          <a:off x="2590800" y="1905000"/>
          <a:ext cx="6324600" cy="4664088"/>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400" b="1" u="none" strike="noStrike" dirty="0">
                          <a:effectLst/>
                        </a:rPr>
                        <a:t>30</a:t>
                      </a:r>
                      <a:endParaRPr lang="en-US" sz="2400" b="1" i="0" u="none" strike="noStrike" dirty="0">
                        <a:solidFill>
                          <a:srgbClr val="000000"/>
                        </a:solidFill>
                        <a:effectLst/>
                        <a:latin typeface="Calibri"/>
                      </a:endParaRPr>
                    </a:p>
                  </a:txBody>
                  <a:tcPr marL="9525" marR="9525" marT="9525" marB="0" anchor="b"/>
                </a:tc>
                <a:tc>
                  <a:txBody>
                    <a:bodyPr/>
                    <a:lstStyle/>
                    <a:p>
                      <a:pPr algn="l" fontAlgn="b"/>
                      <a:r>
                        <a:rPr lang="en-US" sz="2400" b="1" u="none" strike="noStrike" dirty="0">
                          <a:effectLst/>
                        </a:rPr>
                        <a:t>11.2</a:t>
                      </a:r>
                      <a:endParaRPr lang="en-US" sz="24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spTree>
    <p:extLst>
      <p:ext uri="{BB962C8B-B14F-4D97-AF65-F5344CB8AC3E}">
        <p14:creationId xmlns:p14="http://schemas.microsoft.com/office/powerpoint/2010/main" val="272444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fontScale="92500" lnSpcReduction="10000"/>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
            </a:r>
            <a:br>
              <a:rPr lang="en-US" dirty="0" smtClean="0"/>
            </a:br>
            <a:r>
              <a:rPr lang="en-US" sz="1400" dirty="0" smtClean="0"/>
              <a:t>(Bob Nielsen</a:t>
            </a:r>
            <a:r>
              <a:rPr lang="en-US" sz="1400" dirty="0"/>
              <a:t>, http://</a:t>
            </a:r>
            <a:r>
              <a:rPr lang="en-US" sz="1400" dirty="0" smtClean="0"/>
              <a:t>www.agry.purdue.edu/ext/corn/pubs/agry9101.htm)</a:t>
            </a:r>
            <a:endParaRPr lang="en-US" sz="1400" dirty="0"/>
          </a:p>
        </p:txBody>
      </p:sp>
      <p:sp>
        <p:nvSpPr>
          <p:cNvPr id="4" name="Title 1"/>
          <p:cNvSpPr>
            <a:spLocks noGrp="1"/>
          </p:cNvSpPr>
          <p:nvPr>
            <p:ph type="title"/>
          </p:nvPr>
        </p:nvSpPr>
        <p:spPr>
          <a:xfrm>
            <a:off x="2209800" y="228600"/>
            <a:ext cx="4572000" cy="849297"/>
          </a:xfrm>
        </p:spPr>
        <p:txBody>
          <a:bodyPr>
            <a:normAutofit fontScale="90000"/>
          </a:bodyPr>
          <a:lstStyle/>
          <a:p>
            <a:r>
              <a:rPr lang="en-US" sz="2800" b="1" dirty="0" smtClean="0">
                <a:solidFill>
                  <a:srgbClr val="FF6600"/>
                </a:solidFill>
              </a:rPr>
              <a:t>Importance of </a:t>
            </a:r>
            <a:r>
              <a:rPr lang="en-US" sz="2800" b="1" dirty="0" err="1" smtClean="0">
                <a:solidFill>
                  <a:srgbClr val="FF6600"/>
                </a:solidFill>
              </a:rPr>
              <a:t>Singulation</a:t>
            </a:r>
            <a:r>
              <a:rPr lang="en-US" sz="2800" b="1" dirty="0" smtClean="0">
                <a:solidFill>
                  <a:srgbClr val="FF6600"/>
                </a:solidFill>
              </a:rPr>
              <a:t>	</a:t>
            </a:r>
            <a:endParaRPr lang="en-US" sz="2800" b="1" dirty="0">
              <a:solidFill>
                <a:srgbClr val="FF660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4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13" y="2742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2400"/>
            <a:ext cx="6680200" cy="3970318"/>
          </a:xfrm>
          <a:prstGeom prst="rect">
            <a:avLst/>
          </a:prstGeom>
          <a:noFill/>
        </p:spPr>
        <p:txBody>
          <a:bodyPr wrap="square" rtlCol="0">
            <a:spAutoFit/>
          </a:bodyPr>
          <a:lstStyle/>
          <a:p>
            <a:r>
              <a:rPr lang="en-US" sz="2800" b="1" dirty="0" smtClean="0">
                <a:solidFill>
                  <a:srgbClr val="FF3300"/>
                </a:solidFill>
              </a:rPr>
              <a:t>Dr. Randy Taylor</a:t>
            </a:r>
            <a:br>
              <a:rPr lang="en-US" sz="2800" b="1" dirty="0" smtClean="0">
                <a:solidFill>
                  <a:srgbClr val="FF3300"/>
                </a:solidFill>
              </a:rPr>
            </a:br>
            <a:r>
              <a:rPr lang="en-US" sz="2800" b="1" dirty="0" smtClean="0">
                <a:solidFill>
                  <a:srgbClr val="FF3300"/>
                </a:solidFill>
              </a:rPr>
              <a:t>Dr. </a:t>
            </a:r>
            <a:r>
              <a:rPr lang="en-US" sz="2800" b="1" dirty="0" err="1" smtClean="0">
                <a:solidFill>
                  <a:srgbClr val="FF3300"/>
                </a:solidFill>
              </a:rPr>
              <a:t>Nyle</a:t>
            </a:r>
            <a:r>
              <a:rPr lang="en-US" sz="2800" b="1" dirty="0" smtClean="0">
                <a:solidFill>
                  <a:srgbClr val="FF3300"/>
                </a:solidFill>
              </a:rPr>
              <a:t> </a:t>
            </a:r>
            <a:r>
              <a:rPr lang="en-US" sz="2800" b="1" dirty="0" err="1" smtClean="0">
                <a:solidFill>
                  <a:srgbClr val="FF3300"/>
                </a:solidFill>
              </a:rPr>
              <a:t>Wollenhaupt</a:t>
            </a:r>
            <a:endParaRPr lang="en-US" sz="2800" b="1" dirty="0" smtClean="0">
              <a:solidFill>
                <a:srgbClr val="FF3300"/>
              </a:solidFill>
            </a:endParaRPr>
          </a:p>
          <a:p>
            <a:r>
              <a:rPr lang="en-US" sz="2800" b="1" dirty="0" smtClean="0">
                <a:solidFill>
                  <a:schemeClr val="bg1"/>
                </a:solidFill>
              </a:rPr>
              <a:t>1,000,000 </a:t>
            </a:r>
            <a:r>
              <a:rPr lang="en-US" sz="2800" b="1" dirty="0" smtClean="0">
                <a:solidFill>
                  <a:schemeClr val="bg1"/>
                </a:solidFill>
              </a:rPr>
              <a:t>cycles, no failures</a:t>
            </a:r>
            <a:br>
              <a:rPr lang="en-US" sz="2800" b="1" dirty="0" smtClean="0">
                <a:solidFill>
                  <a:schemeClr val="bg1"/>
                </a:solidFill>
              </a:rPr>
            </a:br>
            <a:r>
              <a:rPr lang="en-US" sz="2800" b="1" dirty="0" smtClean="0">
                <a:solidFill>
                  <a:schemeClr val="bg1"/>
                </a:solidFill>
              </a:rPr>
              <a:t>1 hectare, 100,000 seeds/ha, 10 years</a:t>
            </a:r>
            <a:r>
              <a:rPr lang="en-US" sz="2800" b="1" dirty="0" smtClean="0">
                <a:solidFill>
                  <a:srgbClr val="FF3300"/>
                </a:solidFill>
              </a:rPr>
              <a:t/>
            </a:r>
            <a:br>
              <a:rPr lang="en-US" sz="2800" b="1" dirty="0" smtClean="0">
                <a:solidFill>
                  <a:srgbClr val="FF3300"/>
                </a:solidFill>
              </a:rPr>
            </a:br>
            <a:endParaRPr lang="en-US" sz="2800" b="1" dirty="0" smtClean="0">
              <a:solidFill>
                <a:srgbClr val="FF3300"/>
              </a:solidFill>
            </a:endParaRPr>
          </a:p>
          <a:p>
            <a:endParaRPr lang="en-US" sz="2800" b="1" dirty="0"/>
          </a:p>
          <a:p>
            <a:endParaRPr lang="en-US" sz="2800" b="1" dirty="0" smtClean="0"/>
          </a:p>
          <a:p>
            <a:r>
              <a:rPr lang="en-US" sz="2800" b="1" dirty="0" smtClean="0"/>
              <a:t/>
            </a:r>
            <a:br>
              <a:rPr lang="en-US" sz="2800" b="1" dirty="0" smtClean="0"/>
            </a:br>
            <a:endParaRPr lang="en-US" sz="2800" b="1" dirty="0"/>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60020" y="2811780"/>
            <a:ext cx="2956560" cy="838200"/>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400"/>
            <a:ext cx="54609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2012)</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sz="quarter" idx="13"/>
          </p:nvPr>
        </p:nvSpPr>
        <p:spPr>
          <a:xfrm>
            <a:off x="152400" y="1219200"/>
            <a:ext cx="8610600" cy="4724400"/>
          </a:xfr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177,380,000 	872,066,770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	</a:t>
            </a:r>
            <a:r>
              <a:rPr lang="en-US" sz="1400" dirty="0" smtClean="0">
                <a:latin typeface="Verdana" panose="020B0604030504040204" pitchFamily="34" charset="0"/>
                <a:ea typeface="Verdana" panose="020B0604030504040204" pitchFamily="34" charset="0"/>
                <a:cs typeface="Verdana" panose="020B0604030504040204" pitchFamily="34" charset="0"/>
              </a:rPr>
              <a:t>(78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a:latin typeface="Verdana" panose="020B0604030504040204" pitchFamily="34" charset="0"/>
                <a:ea typeface="Verdana" panose="020B0604030504040204" pitchFamily="34" charset="0"/>
                <a:cs typeface="Verdana" panose="020B0604030504040204" pitchFamily="34" charset="0"/>
              </a:rPr>
              <a:t>35,359,790</a:t>
            </a:r>
            <a:r>
              <a:rPr lang="en-US" sz="2000" dirty="0">
                <a:latin typeface="Verdana" panose="020B0604030504040204" pitchFamily="34" charset="0"/>
                <a:ea typeface="Verdana" panose="020B0604030504040204" pitchFamily="34" charset="0"/>
                <a:cs typeface="Verdana" panose="020B0604030504040204" pitchFamily="34" charset="0"/>
              </a:rPr>
              <a:t>	273,832,130	</a:t>
            </a:r>
            <a:r>
              <a:rPr lang="en-US" sz="2000" dirty="0" smtClean="0">
                <a:latin typeface="Verdana" panose="020B0604030504040204" pitchFamily="34" charset="0"/>
                <a:ea typeface="Verdana" panose="020B0604030504040204" pitchFamily="34" charset="0"/>
                <a:cs typeface="Verdana" panose="020B0604030504040204" pitchFamily="34" charset="0"/>
              </a:rPr>
              <a:t>7.8	</a:t>
            </a:r>
            <a:r>
              <a:rPr lang="en-US" sz="1400" dirty="0" smtClean="0">
                <a:latin typeface="Verdana" panose="020B0604030504040204" pitchFamily="34" charset="0"/>
                <a:ea typeface="Verdana" panose="020B0604030504040204" pitchFamily="34" charset="0"/>
                <a:cs typeface="Verdana" panose="020B0604030504040204" pitchFamily="34" charset="0"/>
              </a:rPr>
              <a:t>(124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34,966,000	208,234,649	6.1	</a:t>
            </a:r>
            <a:r>
              <a:rPr lang="en-US" sz="1400" dirty="0">
                <a:latin typeface="Verdana" panose="020B0604030504040204" pitchFamily="34" charset="0"/>
                <a:ea typeface="Verdana" panose="020B0604030504040204" pitchFamily="34" charset="0"/>
                <a:cs typeface="Verdana" panose="020B0604030504040204" pitchFamily="34" charset="0"/>
              </a:rPr>
              <a:t>(97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14,198,496	71,072,810	5.1	</a:t>
            </a:r>
            <a:r>
              <a:rPr lang="en-US" sz="1400" dirty="0">
                <a:latin typeface="Verdana" panose="020B0604030504040204" pitchFamily="34" charset="0"/>
                <a:ea typeface="Verdana" panose="020B0604030504040204" pitchFamily="34" charset="0"/>
                <a:cs typeface="Verdana" panose="020B0604030504040204" pitchFamily="34" charset="0"/>
              </a:rPr>
              <a:t>(81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48,280,856	115,633,219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28,968,510</a:t>
            </a:r>
          </a:p>
        </p:txBody>
      </p:sp>
      <p:sp>
        <p:nvSpPr>
          <p:cNvPr id="3" name="TextBox 2"/>
          <p:cNvSpPr txBox="1"/>
          <p:nvPr/>
        </p:nvSpPr>
        <p:spPr>
          <a:xfrm>
            <a:off x="838200" y="6088380"/>
            <a:ext cx="3200400" cy="369332"/>
          </a:xfrm>
          <a:prstGeom prst="rect">
            <a:avLst/>
          </a:prstGeom>
          <a:noFill/>
        </p:spPr>
        <p:txBody>
          <a:bodyPr wrap="square" rtlCol="0">
            <a:spAutoFit/>
          </a:bodyPr>
          <a:lstStyle/>
          <a:p>
            <a:r>
              <a:rPr lang="en-US" dirty="0" smtClean="0"/>
              <a:t>USA 2014,  37,125,000 ha’s</a:t>
            </a:r>
            <a:endParaRPr lang="en-US" dirty="0"/>
          </a:p>
        </p:txBody>
      </p:sp>
    </p:spTree>
    <p:extLst>
      <p:ext uri="{BB962C8B-B14F-4D97-AF65-F5344CB8AC3E}">
        <p14:creationId xmlns:p14="http://schemas.microsoft.com/office/powerpoint/2010/main" val="3147389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35349"/>
            <a:ext cx="3840163" cy="287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889375" cy="292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El Salvador, Hand Planter Trials, June, 2014</a:t>
            </a:r>
            <a:endParaRPr lang="en-US" sz="2800" b="1" dirty="0">
              <a:solidFill>
                <a:schemeClr val="bg1"/>
              </a:solidFill>
            </a:endParaRPr>
          </a:p>
        </p:txBody>
      </p:sp>
    </p:spTree>
    <p:extLst>
      <p:ext uri="{BB962C8B-B14F-4D97-AF65-F5344CB8AC3E}">
        <p14:creationId xmlns:p14="http://schemas.microsoft.com/office/powerpoint/2010/main" val="194830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633787"/>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462587"/>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5400000">
            <a:off x="7516090" y="1174747"/>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8" name="Rectangle 7"/>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85800"/>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br>
              <a:rPr lang="en-US" sz="2400" b="1" dirty="0" smtClean="0">
                <a:solidFill>
                  <a:srgbClr val="FF6600"/>
                </a:solidFill>
              </a:rPr>
            </a:b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Tree>
    <p:extLst>
      <p:ext uri="{BB962C8B-B14F-4D97-AF65-F5344CB8AC3E}">
        <p14:creationId xmlns:p14="http://schemas.microsoft.com/office/powerpoint/2010/main" val="1833198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p:spPr>
      </p:pic>
      <p:sp>
        <p:nvSpPr>
          <p:cNvPr id="7" name="Title 1"/>
          <p:cNvSpPr txBox="1">
            <a:spLocks/>
          </p:cNvSpPr>
          <p:nvPr/>
        </p:nvSpPr>
        <p:spPr>
          <a:xfrm>
            <a:off x="304800" y="5783580"/>
            <a:ext cx="7620000" cy="609601"/>
          </a:xfrm>
          <a:prstGeom prst="rect">
            <a:avLst/>
          </a:prstGeom>
        </p:spPr>
        <p:txBody>
          <a:bodyPr>
            <a:normAutofit fontScale="47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rgbClr val="FF6600"/>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rgbClr val="FF6600"/>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Tree>
    <p:extLst>
      <p:ext uri="{BB962C8B-B14F-4D97-AF65-F5344CB8AC3E}">
        <p14:creationId xmlns:p14="http://schemas.microsoft.com/office/powerpoint/2010/main" val="19992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2885159482"/>
              </p:ext>
            </p:extLst>
          </p:nvPr>
        </p:nvGraphicFramePr>
        <p:xfrm>
          <a:off x="762000" y="990600"/>
          <a:ext cx="3124200" cy="3599635"/>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smtClean="0">
                          <a:effectLst/>
                          <a:latin typeface="Verdana" panose="020B0604030504040204" pitchFamily="34" charset="0"/>
                          <a:ea typeface="Verdana" panose="020B0604030504040204" pitchFamily="34" charset="0"/>
                          <a:cs typeface="Verdana" panose="020B0604030504040204" pitchFamily="34" charset="0"/>
                        </a:rPr>
                        <a:t>Malawi</a:t>
                      </a:r>
                    </a:p>
                    <a:p>
                      <a:pPr marL="171450" indent="-171450" algn="l" fontAlgn="b">
                        <a:buFont typeface="Arial" panose="020B0604020202020204" pitchFamily="34" charset="0"/>
                        <a:buChar char="•"/>
                      </a:pPr>
                      <a:r>
                        <a:rPr lang="en-US" sz="1600" b="1" i="0" u="none" strike="noStrike" dirty="0" err="1"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Mali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14300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indent="-342900">
              <a:buClr>
                <a:srgbClr val="FF6600"/>
              </a:buClr>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January 2014, </a:t>
            </a: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on-line hand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planter workshop </a:t>
            </a:r>
            <a:r>
              <a:rPr lang="en-US" sz="1800" dirty="0" smtClean="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://nue.okstate.edu/Hand_Planter/osu_hand_planter_workshop.html</a:t>
            </a:r>
            <a:endPar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400" dirty="0"/>
          </a:p>
        </p:txBody>
      </p:sp>
      <p:graphicFrame>
        <p:nvGraphicFramePr>
          <p:cNvPr id="7" name="Content Placeholder 4"/>
          <p:cNvGraphicFramePr>
            <a:graphicFrameLocks/>
          </p:cNvGraphicFramePr>
          <p:nvPr>
            <p:extLst>
              <p:ext uri="{D42A27DB-BD31-4B8C-83A1-F6EECF244321}">
                <p14:modId xmlns:p14="http://schemas.microsoft.com/office/powerpoint/2010/main" val="3619204773"/>
              </p:ext>
            </p:extLst>
          </p:nvPr>
        </p:nvGraphicFramePr>
        <p:xfrm>
          <a:off x="4572000" y="27432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52600"/>
            <a:ext cx="8001000" cy="3785652"/>
          </a:xfrm>
          <a:prstGeom prst="rect">
            <a:avLst/>
          </a:prstGeom>
          <a:noFill/>
        </p:spPr>
        <p:txBody>
          <a:bodyPr wrap="square" rtlCol="0">
            <a:spAutoFit/>
          </a:bodyPr>
          <a:lstStyle/>
          <a:p>
            <a:pPr lvl="0"/>
            <a:r>
              <a:rPr lang="en-US" sz="2400" dirty="0" smtClean="0"/>
              <a:t>1. Grain </a:t>
            </a:r>
            <a:r>
              <a:rPr lang="en-US" sz="2400" dirty="0"/>
              <a:t>yield * 1.19 (percent grain N) = grain N removed</a:t>
            </a:r>
          </a:p>
          <a:p>
            <a:pPr lvl="0"/>
            <a:r>
              <a:rPr lang="en-US" sz="2400" dirty="0" smtClean="0"/>
              <a:t>2. Compute #1 </a:t>
            </a:r>
            <a:r>
              <a:rPr lang="en-US" sz="2400" dirty="0"/>
              <a:t>for check</a:t>
            </a:r>
          </a:p>
          <a:p>
            <a:pPr lvl="0"/>
            <a:r>
              <a:rPr lang="en-US" sz="2400" dirty="0" smtClean="0"/>
              <a:t>3. Compute #1 </a:t>
            </a:r>
            <a:r>
              <a:rPr lang="en-US" sz="2400" dirty="0"/>
              <a:t>for high N yield </a:t>
            </a:r>
            <a:r>
              <a:rPr lang="en-US" sz="2400" dirty="0" smtClean="0"/>
              <a:t>treatment</a:t>
            </a:r>
          </a:p>
          <a:p>
            <a:pPr lvl="0"/>
            <a:r>
              <a:rPr lang="en-US" sz="2400" dirty="0" smtClean="0"/>
              <a:t>4. Estimate of actual N needed (3 – 2) </a:t>
            </a:r>
          </a:p>
          <a:p>
            <a:pPr lvl="0"/>
            <a:r>
              <a:rPr lang="en-US" sz="2400" dirty="0" smtClean="0"/>
              <a:t>5. Estimate of optimum fertilizer N = #4/0.33</a:t>
            </a:r>
          </a:p>
          <a:p>
            <a:pPr lvl="0"/>
            <a:endParaRPr lang="en-US" sz="2400" dirty="0"/>
          </a:p>
          <a:p>
            <a:pPr lvl="0"/>
            <a:r>
              <a:rPr lang="en-US" sz="2400" dirty="0" smtClean="0"/>
              <a:t>1.19 (average percent N in corn grain)</a:t>
            </a:r>
          </a:p>
          <a:p>
            <a:pPr lvl="0"/>
            <a:r>
              <a:rPr lang="en-US" sz="2400" dirty="0" smtClean="0"/>
              <a:t>0.33 (average for expected fertilizer NUE)</a:t>
            </a:r>
            <a:endParaRPr lang="en-US" sz="2400" dirty="0"/>
          </a:p>
          <a:p>
            <a:pPr lvl="0"/>
            <a:r>
              <a:rPr lang="en-US" sz="2400" dirty="0"/>
              <a:t> </a:t>
            </a:r>
          </a:p>
          <a:p>
            <a:endParaRPr lang="en-US" sz="2400" dirty="0"/>
          </a:p>
        </p:txBody>
      </p:sp>
      <p:sp>
        <p:nvSpPr>
          <p:cNvPr id="3" name="TextBox 2"/>
          <p:cNvSpPr txBox="1"/>
          <p:nvPr/>
        </p:nvSpPr>
        <p:spPr>
          <a:xfrm>
            <a:off x="647700" y="381000"/>
            <a:ext cx="6248400" cy="584775"/>
          </a:xfrm>
          <a:prstGeom prst="rect">
            <a:avLst/>
          </a:prstGeom>
          <a:noFill/>
        </p:spPr>
        <p:txBody>
          <a:bodyPr wrap="square" rtlCol="0">
            <a:spAutoFit/>
          </a:bodyPr>
          <a:lstStyle/>
          <a:p>
            <a:r>
              <a:rPr lang="en-US" sz="3200" b="1" dirty="0" smtClean="0">
                <a:solidFill>
                  <a:srgbClr val="FF6600"/>
                </a:solidFill>
              </a:rPr>
              <a:t>Optimum N Rate (over sites)</a:t>
            </a:r>
            <a:endParaRPr lang="en-US" sz="3200" b="1" dirty="0">
              <a:solidFill>
                <a:srgbClr val="FF6600"/>
              </a:solidFill>
            </a:endParaRPr>
          </a:p>
        </p:txBody>
      </p:sp>
    </p:spTree>
    <p:extLst>
      <p:ext uri="{BB962C8B-B14F-4D97-AF65-F5344CB8AC3E}">
        <p14:creationId xmlns:p14="http://schemas.microsoft.com/office/powerpoint/2010/main" val="388448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81305" y="90845"/>
            <a:ext cx="86340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6600"/>
                </a:solidFill>
                <a:effectLst/>
                <a:latin typeface="Latha" panose="020B0604020202020204" pitchFamily="34" charset="0"/>
                <a:ea typeface="Calibri" pitchFamily="34" charset="0"/>
                <a:cs typeface="Latha" panose="020B0604020202020204" pitchFamily="34" charset="0"/>
              </a:rPr>
              <a:t>Maize grain yield, high N rate and optimum N rate from 213 site years, </a:t>
            </a:r>
            <a:br>
              <a:rPr kumimoji="0" lang="en-US" altLang="en-US" sz="2000" b="1" i="0" u="none" strike="noStrike" cap="none" normalizeH="0" baseline="0" dirty="0" smtClean="0">
                <a:ln>
                  <a:noFill/>
                </a:ln>
                <a:solidFill>
                  <a:srgbClr val="FF6600"/>
                </a:solidFill>
                <a:effectLst/>
                <a:latin typeface="Latha" panose="020B0604020202020204" pitchFamily="34" charset="0"/>
                <a:ea typeface="Calibri" pitchFamily="34" charset="0"/>
                <a:cs typeface="Latha" panose="020B0604020202020204" pitchFamily="34" charset="0"/>
              </a:rPr>
            </a:br>
            <a:r>
              <a:rPr kumimoji="0" lang="en-US" altLang="en-US" sz="2000" b="1" i="0" u="none" strike="noStrike" cap="none" normalizeH="0" baseline="0" dirty="0" smtClean="0">
                <a:ln>
                  <a:noFill/>
                </a:ln>
                <a:solidFill>
                  <a:srgbClr val="FF6600"/>
                </a:solidFill>
                <a:effectLst/>
                <a:latin typeface="Latha" panose="020B0604020202020204" pitchFamily="34" charset="0"/>
                <a:ea typeface="Calibri" pitchFamily="34" charset="0"/>
                <a:cs typeface="Latha" panose="020B0604020202020204" pitchFamily="34" charset="0"/>
              </a:rPr>
              <a:t>Central Great Plains, 1958-2010. (Sulochana Dhital)</a:t>
            </a:r>
            <a:endParaRPr kumimoji="0" lang="en-US" altLang="en-US" sz="2000" b="1" i="0" u="none" strike="noStrike" cap="none" normalizeH="0" baseline="0" dirty="0" smtClean="0">
              <a:ln>
                <a:noFill/>
              </a:ln>
              <a:solidFill>
                <a:srgbClr val="FF6600"/>
              </a:solidFill>
              <a:effectLst/>
              <a:latin typeface="Latha" panose="020B0604020202020204" pitchFamily="34" charset="0"/>
              <a:cs typeface="Latha"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58728098"/>
              </p:ext>
            </p:extLst>
          </p:nvPr>
        </p:nvGraphicFramePr>
        <p:xfrm>
          <a:off x="304800" y="838201"/>
          <a:ext cx="8610599" cy="5867398"/>
        </p:xfrm>
        <a:graphic>
          <a:graphicData uri="http://schemas.openxmlformats.org/drawingml/2006/table">
            <a:tbl>
              <a:tblPr/>
              <a:tblGrid>
                <a:gridCol w="2167016"/>
                <a:gridCol w="726441"/>
                <a:gridCol w="508920"/>
                <a:gridCol w="837256"/>
                <a:gridCol w="1477510"/>
                <a:gridCol w="1477510"/>
                <a:gridCol w="430940"/>
                <a:gridCol w="480190"/>
                <a:gridCol w="504816"/>
              </a:tblGrid>
              <a:tr h="409708">
                <a:tc>
                  <a:txBody>
                    <a:bodyPr/>
                    <a:lstStyle/>
                    <a:p>
                      <a:pPr algn="l" fontAlgn="b"/>
                      <a:r>
                        <a:rPr lang="en-US" sz="1400" b="1" i="0" u="sng" strike="noStrike" dirty="0" smtClean="0">
                          <a:solidFill>
                            <a:schemeClr val="tx1"/>
                          </a:solidFill>
                          <a:effectLst/>
                          <a:latin typeface="Calibri"/>
                        </a:rPr>
                        <a:t>Source </a:t>
                      </a:r>
                      <a:endParaRPr lang="en-US" sz="14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n-US" sz="1400" b="1" i="0" u="sng" strike="noStrike" dirty="0">
                          <a:solidFill>
                            <a:schemeClr val="tx1"/>
                          </a:solidFill>
                          <a:effectLst/>
                          <a:latin typeface="Calibri"/>
                        </a:rPr>
                        <a:t>Location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n-US" sz="1400" b="1" i="0" u="sng" strike="noStrike" dirty="0">
                          <a:solidFill>
                            <a:schemeClr val="tx1"/>
                          </a:solidFill>
                          <a:effectLst/>
                          <a:latin typeface="Calibri"/>
                        </a:rPr>
                        <a:t>Years</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n-US" sz="1400" b="1" i="0" u="sng" strike="noStrike" dirty="0" smtClean="0">
                          <a:solidFill>
                            <a:schemeClr val="tx1"/>
                          </a:solidFill>
                          <a:effectLst/>
                          <a:latin typeface="Calibri"/>
                        </a:rPr>
                        <a:t>Period</a:t>
                      </a:r>
                      <a:endParaRPr lang="en-US" sz="14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US" sz="1200" b="1" i="0" u="sng" strike="noStrike" dirty="0">
                          <a:solidFill>
                            <a:schemeClr val="tx1"/>
                          </a:solidFill>
                          <a:effectLst/>
                          <a:latin typeface="Calibri"/>
                        </a:rPr>
                        <a:t>High </a:t>
                      </a:r>
                      <a:r>
                        <a:rPr lang="en-US" sz="1200" b="1" i="0" u="sng" strike="noStrike" dirty="0" smtClean="0">
                          <a:solidFill>
                            <a:schemeClr val="tx1"/>
                          </a:solidFill>
                          <a:effectLst/>
                          <a:latin typeface="Calibri"/>
                        </a:rPr>
                        <a:t>N, yield range</a:t>
                      </a:r>
                      <a:endParaRPr lang="en-US" sz="12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US" sz="1200" b="1" i="0" u="sng" strike="noStrike" dirty="0" smtClean="0">
                          <a:solidFill>
                            <a:schemeClr val="tx1"/>
                          </a:solidFill>
                          <a:effectLst/>
                          <a:latin typeface="Calibri"/>
                        </a:rPr>
                        <a:t>Check plot, yield range</a:t>
                      </a:r>
                      <a:endParaRPr lang="en-US" sz="1200" b="1" i="0" u="sng"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gridSpan="3">
                  <a:txBody>
                    <a:bodyPr/>
                    <a:lstStyle/>
                    <a:p>
                      <a:pPr algn="ctr" fontAlgn="b"/>
                      <a:r>
                        <a:rPr lang="en-US" sz="1200" b="1" i="0" u="sng" strike="noStrike" dirty="0">
                          <a:solidFill>
                            <a:schemeClr val="bg1"/>
                          </a:solidFill>
                          <a:effectLst/>
                          <a:latin typeface="Calibri"/>
                        </a:rPr>
                        <a:t>Optimum N rate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r>
              <a:tr h="260311">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n-US" sz="1000" b="0" i="0" u="none" strike="noStrike" dirty="0">
                          <a:solidFill>
                            <a:schemeClr val="tx1"/>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200" b="0" i="0" u="none" strike="noStrike" dirty="0">
                          <a:solidFill>
                            <a:schemeClr val="tx1"/>
                          </a:solidFill>
                          <a:effectLst/>
                          <a:latin typeface="Calibri"/>
                        </a:rPr>
                        <a:t>Mg ha</a:t>
                      </a:r>
                      <a:r>
                        <a:rPr lang="en-US" sz="1200" b="0" i="0" u="none" strike="noStrike" baseline="30000" dirty="0">
                          <a:solidFill>
                            <a:schemeClr val="tx1"/>
                          </a:solidFill>
                          <a:effectLst/>
                          <a:latin typeface="Calibri"/>
                        </a:rPr>
                        <a:t>-1</a:t>
                      </a:r>
                      <a:endParaRPr lang="en-US" sz="1200" b="0" i="0" u="none"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200" b="0" i="0" u="none" strike="noStrike" dirty="0">
                          <a:solidFill>
                            <a:schemeClr val="tx1"/>
                          </a:solidFill>
                          <a:effectLst/>
                          <a:latin typeface="Calibri"/>
                        </a:rPr>
                        <a:t>Mg ha</a:t>
                      </a:r>
                      <a:r>
                        <a:rPr lang="en-US" sz="1200" b="0" i="0" u="none" strike="noStrike" baseline="30000" dirty="0">
                          <a:solidFill>
                            <a:schemeClr val="tx1"/>
                          </a:solidFill>
                          <a:effectLst/>
                          <a:latin typeface="Calibri"/>
                        </a:rPr>
                        <a:t>-1</a:t>
                      </a:r>
                      <a:endParaRPr lang="en-US" sz="1200" b="0" i="0" u="none"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r>
                        <a:rPr lang="en-US" sz="1200" b="1" dirty="0" smtClean="0">
                          <a:solidFill>
                            <a:schemeClr val="tx1"/>
                          </a:solidFill>
                        </a:rPr>
                        <a:t>Min</a:t>
                      </a:r>
                      <a:endParaRPr lang="en-US" sz="1200" b="1" dirty="0">
                        <a:solidFill>
                          <a:schemeClr val="tx1"/>
                        </a:solidFill>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b"/>
                      <a:r>
                        <a:rPr lang="en-US" sz="1200" b="1" i="0" u="none" strike="noStrike" dirty="0">
                          <a:solidFill>
                            <a:schemeClr val="tx1"/>
                          </a:solidFill>
                          <a:effectLst/>
                          <a:latin typeface="Calibri"/>
                        </a:rPr>
                        <a:t>Max</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b"/>
                      <a:r>
                        <a:rPr lang="en-US" sz="1200" b="1" i="0" u="none" strike="noStrike" dirty="0">
                          <a:solidFill>
                            <a:schemeClr val="tx1"/>
                          </a:solidFill>
                          <a:effectLst/>
                          <a:latin typeface="Calibri"/>
                        </a:rPr>
                        <a:t>Avg.</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26358">
                <a:tc>
                  <a:txBody>
                    <a:bodyPr/>
                    <a:lstStyle/>
                    <a:p>
                      <a:pPr algn="l" fontAlgn="b"/>
                      <a:r>
                        <a:rPr lang="en-US" sz="1000" b="0" i="0" u="none" strike="noStrike">
                          <a:solidFill>
                            <a:schemeClr val="tx1"/>
                          </a:solidFill>
                          <a:effectLst/>
                          <a:latin typeface="Calibri"/>
                        </a:rPr>
                        <a:t>Bundy et al. (2011)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WI</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1958-1983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4.3-8.8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1.57-7.59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46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Bundy et al. (2011)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WI</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1984-2007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5.7-14.1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1.67-5.58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143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334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238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Mallarino and Torres (2006)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IA</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1979-2010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5.1-12.5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0.75-5.91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314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Mallarino and Torres (2006)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IA</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26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1985-2010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5.3-12.8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1.4-6.3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123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Varvel et al. (2007)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NE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1995-2005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10.4-13.6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3.5-10.9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280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503">
                <a:tc>
                  <a:txBody>
                    <a:bodyPr/>
                    <a:lstStyle/>
                    <a:p>
                      <a:pPr algn="l" fontAlgn="b"/>
                      <a:r>
                        <a:rPr lang="en-US" sz="1000" b="0" i="0" u="none" strike="noStrike">
                          <a:solidFill>
                            <a:schemeClr val="tx1"/>
                          </a:solidFill>
                          <a:effectLst/>
                          <a:latin typeface="Calibri"/>
                        </a:rPr>
                        <a:t>Jokela et al.(1989) Carroll</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1982-1984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7.1-9.1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5-7.3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120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Jokela et al.(1989) Webster</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1982-1984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1.8-8.7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1.7-5.6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103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dirty="0" err="1">
                          <a:solidFill>
                            <a:schemeClr val="tx1"/>
                          </a:solidFill>
                          <a:effectLst/>
                          <a:latin typeface="Calibri"/>
                        </a:rPr>
                        <a:t>Fenster</a:t>
                      </a:r>
                      <a:r>
                        <a:rPr lang="en-US" sz="1000" b="0" i="0" u="none" strike="noStrike" dirty="0">
                          <a:solidFill>
                            <a:schemeClr val="tx1"/>
                          </a:solidFill>
                          <a:effectLst/>
                          <a:latin typeface="Calibri"/>
                        </a:rPr>
                        <a:t> et al. (1976) Waseca</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1970-1976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7.12-10.65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2.71-7.43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55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227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140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Fenster et al. (1976) Martin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1970-1976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4-9.6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3.8-8.2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Fenster et al. (1976) Martin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MN</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1971-1976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6.2-12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6.2-11.3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da-DK" sz="1000" b="0" i="0" u="none" strike="noStrike">
                          <a:solidFill>
                            <a:schemeClr val="tx1"/>
                          </a:solidFill>
                          <a:effectLst/>
                          <a:latin typeface="Calibri"/>
                        </a:rPr>
                        <a:t>Al Kaisi et al.(2003)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CO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1998-2000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5-14.1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3.53-12.57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126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84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Ismail et al.(1994) NT</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1998-2000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5.2-10.9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2.1-7.4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211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Ismail et al.(1994) CT</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1970-1990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3.5-10.4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1.9-9.5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186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Rice et al.(1986) NT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1970-1985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5.7-9.2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3.1-4.9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163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132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fr-FR" sz="1000" b="0" i="0" u="none" strike="noStrike">
                          <a:solidFill>
                            <a:schemeClr val="tx1"/>
                          </a:solidFill>
                          <a:effectLst/>
                          <a:latin typeface="Calibri"/>
                        </a:rPr>
                        <a:t>Rice et al.(1986) CT</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KY</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1970-1985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5-8.8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1.9-6.1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63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187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114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Stecker et al.(1993)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1988-1990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6.04-10.13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tx1"/>
                          </a:solidFill>
                          <a:effectLst/>
                          <a:latin typeface="Calibri"/>
                        </a:rPr>
                        <a:t>3.32-5.59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91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178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140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Stecker et al.(1993)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1988-1990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6.7-9.9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4.54-7.2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42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167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Stecker et al.(1993)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MO</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1989-1990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8.2-8.5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4.95-5.98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82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108</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95</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Peterson et al.(1989)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NE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1983-1986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3.9-10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2.1-6.4</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200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96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Woodruff et al.(1983)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SC</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1974-1976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13-20.2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1.04-15.6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639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302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0" i="0" u="none" strike="noStrike">
                          <a:solidFill>
                            <a:schemeClr val="tx1"/>
                          </a:solidFill>
                          <a:effectLst/>
                          <a:latin typeface="Calibri"/>
                        </a:rPr>
                        <a:t>Eck (1982)</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TX</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1977-1979</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3.41-13.21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chemeClr val="tx1"/>
                          </a:solidFill>
                          <a:effectLst/>
                          <a:latin typeface="Calibri"/>
                        </a:rPr>
                        <a:t>1.79-5.03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chemeClr val="tx1"/>
                          </a:solidFill>
                          <a:effectLst/>
                          <a:latin typeface="Calibri"/>
                        </a:rPr>
                        <a:t>13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300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tx1"/>
                          </a:solidFill>
                          <a:effectLst/>
                          <a:latin typeface="Calibri"/>
                        </a:rPr>
                        <a:t>146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358">
                <a:tc>
                  <a:txBody>
                    <a:bodyPr/>
                    <a:lstStyle/>
                    <a:p>
                      <a:pPr algn="l" fontAlgn="b"/>
                      <a:r>
                        <a:rPr lang="en-US" sz="1000" b="1" i="0" u="none" strike="noStrike" dirty="0">
                          <a:solidFill>
                            <a:srgbClr val="000000"/>
                          </a:solidFill>
                          <a:effectLst/>
                          <a:latin typeface="Calibri"/>
                        </a:rPr>
                        <a:t>Total</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1" i="0" u="none" strike="noStrike" dirty="0">
                          <a:solidFill>
                            <a:srgbClr val="000000"/>
                          </a:solidFill>
                          <a:effectLst/>
                          <a:latin typeface="Calibri"/>
                        </a:rPr>
                        <a:t>233</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average</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50</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216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131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r>
              <a:tr h="226358">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000" b="0" i="0" u="none" strike="noStrike" dirty="0">
                          <a:solidFill>
                            <a:srgbClr val="000000"/>
                          </a:solidFill>
                          <a:effectLst/>
                          <a:latin typeface="Calibri"/>
                        </a:rPr>
                        <a:t> </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err="1">
                          <a:solidFill>
                            <a:schemeClr val="tx1"/>
                          </a:solidFill>
                          <a:effectLst/>
                          <a:latin typeface="Calibri"/>
                        </a:rPr>
                        <a:t>stdev</a:t>
                      </a:r>
                      <a:endParaRPr lang="en-US" sz="1400" b="0" i="0" u="none" strike="noStrike" dirty="0">
                        <a:solidFill>
                          <a:schemeClr val="tx1"/>
                        </a:solidFill>
                        <a:effectLst/>
                        <a:latin typeface="Calibri"/>
                      </a:endParaRP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41</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127</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0" i="0" u="none" strike="noStrike" dirty="0">
                          <a:solidFill>
                            <a:schemeClr val="tx1"/>
                          </a:solidFill>
                          <a:effectLst/>
                          <a:latin typeface="Calibri"/>
                        </a:rPr>
                        <a:t>66</a:t>
                      </a:r>
                    </a:p>
                  </a:txBody>
                  <a:tcPr marL="8366" marR="8366" marT="83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r>
            </a:tbl>
          </a:graphicData>
        </a:graphic>
      </p:graphicFrame>
    </p:spTree>
    <p:extLst>
      <p:ext uri="{BB962C8B-B14F-4D97-AF65-F5344CB8AC3E}">
        <p14:creationId xmlns:p14="http://schemas.microsoft.com/office/powerpoint/2010/main" val="51824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9067800" cy="6617196"/>
          </a:xfrm>
          <a:prstGeom prst="rect">
            <a:avLst/>
          </a:prstGeom>
        </p:spPr>
        <p:txBody>
          <a:bodyPr wrap="square">
            <a:spAutoFit/>
          </a:bodyPr>
          <a:lstStyle/>
          <a:p>
            <a:r>
              <a:rPr lang="en-US" sz="2400" b="1" dirty="0" smtClean="0">
                <a:solidFill>
                  <a:srgbClr val="FF6600"/>
                </a:solidFill>
              </a:rPr>
              <a:t>References</a:t>
            </a:r>
          </a:p>
          <a:p>
            <a:pPr marL="457200" indent="-457200"/>
            <a:r>
              <a:rPr lang="en-US" sz="1600" dirty="0" smtClean="0"/>
              <a:t>Al-</a:t>
            </a:r>
            <a:r>
              <a:rPr lang="en-US" sz="1600" dirty="0" err="1" smtClean="0"/>
              <a:t>Kaisi</a:t>
            </a:r>
            <a:r>
              <a:rPr lang="en-US" sz="1600" dirty="0"/>
              <a:t>, M. M., and </a:t>
            </a:r>
            <a:r>
              <a:rPr lang="en-US" sz="1600" dirty="0" err="1"/>
              <a:t>X.Yin</a:t>
            </a:r>
            <a:r>
              <a:rPr lang="en-US" sz="1600" dirty="0"/>
              <a:t>. 2003. Effects of nitrogen rate, irrigation rate, and plant population on maize yield and water use efficiency. </a:t>
            </a:r>
            <a:r>
              <a:rPr lang="en-US" sz="1600" dirty="0" err="1"/>
              <a:t>Agron</a:t>
            </a:r>
            <a:r>
              <a:rPr lang="en-US" sz="1600" dirty="0"/>
              <a:t>. J. 95(6), 1475-1482</a:t>
            </a:r>
            <a:r>
              <a:rPr lang="en-US" sz="1600" dirty="0" smtClean="0"/>
              <a:t>.</a:t>
            </a:r>
          </a:p>
          <a:p>
            <a:pPr marL="457200" indent="-457200"/>
            <a:r>
              <a:rPr lang="en-US" sz="1600" dirty="0" smtClean="0"/>
              <a:t>Bundy</a:t>
            </a:r>
            <a:r>
              <a:rPr lang="en-US" sz="1600" dirty="0"/>
              <a:t>, L.G., T.W. </a:t>
            </a:r>
            <a:r>
              <a:rPr lang="en-US" sz="1600" dirty="0" err="1"/>
              <a:t>Andraski</a:t>
            </a:r>
            <a:r>
              <a:rPr lang="en-US" sz="1600" dirty="0"/>
              <a:t>, M.D. </a:t>
            </a:r>
            <a:r>
              <a:rPr lang="en-US" sz="1600" dirty="0" err="1"/>
              <a:t>Ruark</a:t>
            </a:r>
            <a:r>
              <a:rPr lang="en-US" sz="1600" dirty="0"/>
              <a:t>, and A.E. Peterson. 2011. Long-term continuous corn and nitrogen fertilizer effects on productivity and soil properties. </a:t>
            </a:r>
            <a:r>
              <a:rPr lang="en-US" sz="1600" dirty="0" err="1"/>
              <a:t>Agron</a:t>
            </a:r>
            <a:r>
              <a:rPr lang="en-US" sz="1600" dirty="0"/>
              <a:t>. J. 103:1346–1351</a:t>
            </a:r>
            <a:r>
              <a:rPr lang="en-US" sz="1600" dirty="0" smtClean="0"/>
              <a:t>.</a:t>
            </a:r>
          </a:p>
          <a:p>
            <a:pPr marL="457200" indent="-457200"/>
            <a:r>
              <a:rPr lang="en-US" sz="1600" dirty="0" smtClean="0"/>
              <a:t>Eck</a:t>
            </a:r>
            <a:r>
              <a:rPr lang="en-US" sz="1600" dirty="0"/>
              <a:t>, H. V. (1984). Irrigated corn yield response to nitrogen and water. </a:t>
            </a:r>
            <a:r>
              <a:rPr lang="en-US" sz="1600" dirty="0" err="1"/>
              <a:t>Agron</a:t>
            </a:r>
            <a:r>
              <a:rPr lang="en-US" sz="1600" dirty="0"/>
              <a:t>. J. 76(3), 421-428</a:t>
            </a:r>
            <a:r>
              <a:rPr lang="en-US" sz="1600" dirty="0" smtClean="0"/>
              <a:t>.</a:t>
            </a:r>
            <a:endParaRPr lang="en-US" sz="1600" dirty="0"/>
          </a:p>
          <a:p>
            <a:pPr marL="457200" indent="-457200"/>
            <a:r>
              <a:rPr lang="en-US" sz="1600" dirty="0" err="1"/>
              <a:t>Fenster</a:t>
            </a:r>
            <a:r>
              <a:rPr lang="en-US" sz="1600" dirty="0"/>
              <a:t>, W. E., C. J. </a:t>
            </a:r>
            <a:r>
              <a:rPr lang="en-US" sz="1600" dirty="0" err="1"/>
              <a:t>Overdahl</a:t>
            </a:r>
            <a:r>
              <a:rPr lang="en-US" sz="1600" dirty="0"/>
              <a:t>, G.W. Randall, and R. P. Schoper.1978. Effect of nitrogen fertilizer on maize yield and soil nitrates (Vol. 153). Misc. </a:t>
            </a:r>
            <a:r>
              <a:rPr lang="en-US" sz="1600" dirty="0" err="1"/>
              <a:t>Rept</a:t>
            </a:r>
            <a:r>
              <a:rPr lang="en-US" sz="1600" dirty="0"/>
              <a:t> 153-1978. </a:t>
            </a:r>
            <a:r>
              <a:rPr lang="en-US" sz="1600" dirty="0" err="1"/>
              <a:t>Agr</a:t>
            </a:r>
            <a:r>
              <a:rPr lang="en-US" sz="1600" dirty="0"/>
              <a:t>. Exp. Station. U. of Minnesota, St. Paul. </a:t>
            </a:r>
          </a:p>
          <a:p>
            <a:pPr marL="457200" indent="-457200"/>
            <a:r>
              <a:rPr lang="en-US" sz="1600" dirty="0" smtClean="0"/>
              <a:t>Ismail</a:t>
            </a:r>
            <a:r>
              <a:rPr lang="en-US" sz="1600" dirty="0"/>
              <a:t>, I., R.L. Blevins, and W. W. Frye. 1994. Long-term no-tillage effects on soil properties and continuous maize yields. Soil Sc. Soc. Am. J. 58(1), </a:t>
            </a:r>
            <a:r>
              <a:rPr lang="en-US" sz="1600" dirty="0" smtClean="0"/>
              <a:t>193-198</a:t>
            </a:r>
            <a:endParaRPr lang="en-US" sz="1600" dirty="0"/>
          </a:p>
          <a:p>
            <a:pPr marL="457200" indent="-457200"/>
            <a:r>
              <a:rPr lang="en-US" sz="1600" dirty="0" err="1"/>
              <a:t>Jokela</a:t>
            </a:r>
            <a:r>
              <a:rPr lang="en-US" sz="1600" dirty="0"/>
              <a:t>, W. E., and G. W. Randall. 1989. Maize yield and residual soil nitrate as affected by time and rate of nitrogen application. </a:t>
            </a:r>
            <a:r>
              <a:rPr lang="en-US" sz="1600" dirty="0" err="1"/>
              <a:t>Agron</a:t>
            </a:r>
            <a:r>
              <a:rPr lang="en-US" sz="1600" dirty="0"/>
              <a:t>. J. 81(5), 720-726</a:t>
            </a:r>
            <a:r>
              <a:rPr lang="en-US" sz="1600" dirty="0" smtClean="0"/>
              <a:t>.</a:t>
            </a:r>
            <a:endParaRPr lang="en-US" sz="1600" dirty="0"/>
          </a:p>
          <a:p>
            <a:pPr marL="457200" indent="-457200"/>
            <a:r>
              <a:rPr lang="en-US" sz="1600" dirty="0" err="1"/>
              <a:t>Mallarino</a:t>
            </a:r>
            <a:r>
              <a:rPr lang="en-US" sz="1600" dirty="0"/>
              <a:t>, A.P., and E. Ortiz-Torres. 2006. A long-term look at crop rotation effects on maize yield and response to N fertilization. In: The Integrated Crop Management Conference Proceedings, Ames, IA. 29–30 Nov. 2006. Iowa State Univ. Ext. Ames. p. 209–213</a:t>
            </a:r>
            <a:r>
              <a:rPr lang="en-US" sz="1600" dirty="0" smtClean="0"/>
              <a:t>.</a:t>
            </a:r>
            <a:endParaRPr lang="en-US" sz="1600" dirty="0"/>
          </a:p>
          <a:p>
            <a:pPr marL="457200" indent="-457200"/>
            <a:r>
              <a:rPr lang="en-US" sz="1600" dirty="0"/>
              <a:t>Peterson, T. A., and G. E. </a:t>
            </a:r>
            <a:r>
              <a:rPr lang="en-US" sz="1600" dirty="0" err="1"/>
              <a:t>Varvel</a:t>
            </a:r>
            <a:r>
              <a:rPr lang="en-US" sz="1600" dirty="0"/>
              <a:t>. 1989. Crop yield as affected by rotation and nitrogen rate. III. Maize. </a:t>
            </a:r>
            <a:r>
              <a:rPr lang="en-US" sz="1600" dirty="0" err="1"/>
              <a:t>Agron</a:t>
            </a:r>
            <a:r>
              <a:rPr lang="en-US" sz="1600" dirty="0"/>
              <a:t>. J. 81:735-738</a:t>
            </a:r>
            <a:r>
              <a:rPr lang="en-US" sz="1600" dirty="0" smtClean="0"/>
              <a:t>.</a:t>
            </a:r>
            <a:endParaRPr lang="en-US" sz="1600" dirty="0"/>
          </a:p>
          <a:p>
            <a:pPr marL="457200" indent="-457200"/>
            <a:r>
              <a:rPr lang="en-US" sz="1600" dirty="0"/>
              <a:t>Rice, C. W., M.S. Smith, and R.L. Blevins. 1986. Soil nitrogen availability after long-term continuous no-tillage and conventional tillage maize production. Soil Sc. Soc. Am. J. 50 (5), 1206-1210</a:t>
            </a:r>
            <a:r>
              <a:rPr lang="en-US" sz="1600" dirty="0" smtClean="0"/>
              <a:t>.</a:t>
            </a:r>
            <a:endParaRPr lang="en-US" sz="1600" dirty="0"/>
          </a:p>
          <a:p>
            <a:pPr marL="457200" indent="-457200"/>
            <a:r>
              <a:rPr lang="en-US" sz="1600" dirty="0" err="1"/>
              <a:t>Stecker</a:t>
            </a:r>
            <a:r>
              <a:rPr lang="en-US" sz="1600" dirty="0"/>
              <a:t>, J. A., D. D. Buchholz, R.G. Hanson, N.C. </a:t>
            </a:r>
            <a:r>
              <a:rPr lang="en-US" sz="1600" dirty="0" err="1"/>
              <a:t>Wollenhaupt</a:t>
            </a:r>
            <a:r>
              <a:rPr lang="en-US" sz="1600" dirty="0"/>
              <a:t> and K. A. </a:t>
            </a:r>
            <a:r>
              <a:rPr lang="en-US" sz="1600" dirty="0" err="1"/>
              <a:t>McVay</a:t>
            </a:r>
            <a:r>
              <a:rPr lang="en-US" sz="1600" dirty="0"/>
              <a:t>. 1993. Broadcast nitrogen sources for no-till continuous maize and maize following soybean. </a:t>
            </a:r>
            <a:r>
              <a:rPr lang="en-US" sz="1600" dirty="0" err="1"/>
              <a:t>Agron.J</a:t>
            </a:r>
            <a:r>
              <a:rPr lang="en-US" sz="1600" dirty="0"/>
              <a:t>. 85(4), 893-897</a:t>
            </a:r>
            <a:r>
              <a:rPr lang="en-US" sz="1600" dirty="0" smtClean="0"/>
              <a:t>.</a:t>
            </a:r>
            <a:endParaRPr lang="en-US" sz="1600" dirty="0"/>
          </a:p>
          <a:p>
            <a:pPr marL="457200" indent="-457200"/>
            <a:r>
              <a:rPr lang="en-US" sz="1600" dirty="0" err="1"/>
              <a:t>Varvel</a:t>
            </a:r>
            <a:r>
              <a:rPr lang="en-US" sz="1600" dirty="0"/>
              <a:t>, G.E., W.W. Wilhelm, J.F. Shanahan, and J.S. </a:t>
            </a:r>
            <a:r>
              <a:rPr lang="en-US" sz="1600" dirty="0" err="1"/>
              <a:t>Schepers</a:t>
            </a:r>
            <a:r>
              <a:rPr lang="en-US" sz="1600" dirty="0"/>
              <a:t>. 2007. An algorithm for maize nitrogen recommendations using a chlorophyll meter based sufficiency index.  </a:t>
            </a:r>
            <a:r>
              <a:rPr lang="en-US" sz="1600" dirty="0" err="1"/>
              <a:t>Agron</a:t>
            </a:r>
            <a:r>
              <a:rPr lang="en-US" sz="1600" dirty="0"/>
              <a:t>. J. 99:701-706</a:t>
            </a:r>
            <a:r>
              <a:rPr lang="en-US" sz="1600" dirty="0" smtClean="0"/>
              <a:t>.</a:t>
            </a:r>
            <a:endParaRPr lang="en-US" sz="1600" dirty="0"/>
          </a:p>
          <a:p>
            <a:pPr marL="457200" indent="-457200"/>
            <a:r>
              <a:rPr lang="en-US" sz="1600" dirty="0"/>
              <a:t>Woodruff, J. R., J.T. </a:t>
            </a:r>
            <a:r>
              <a:rPr lang="en-US" sz="1600" dirty="0" err="1"/>
              <a:t>Ligon</a:t>
            </a:r>
            <a:r>
              <a:rPr lang="en-US" sz="1600" dirty="0"/>
              <a:t>, and B. R. Smith. 1984. Water table depth interaction with nitrogen rates on sub-irrigated corn. </a:t>
            </a:r>
            <a:r>
              <a:rPr lang="en-US" sz="1600" dirty="0" err="1"/>
              <a:t>Agron</a:t>
            </a:r>
            <a:r>
              <a:rPr lang="en-US" sz="1600" dirty="0"/>
              <a:t>. J. 76(2), 280-283.</a:t>
            </a:r>
          </a:p>
        </p:txBody>
      </p:sp>
    </p:spTree>
    <p:extLst>
      <p:ext uri="{BB962C8B-B14F-4D97-AF65-F5344CB8AC3E}">
        <p14:creationId xmlns:p14="http://schemas.microsoft.com/office/powerpoint/2010/main" val="671366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6240" y="762000"/>
            <a:ext cx="8138160" cy="4724400"/>
          </a:xfrm>
        </p:spPr>
        <p:txBody>
          <a:bodyPr>
            <a:noAutofit/>
          </a:bodyPr>
          <a:lstStyle/>
          <a:p>
            <a:r>
              <a:rPr lang="en-US" sz="1200" b="1" dirty="0" smtClean="0"/>
              <a:t>People, our group (need picture)</a:t>
            </a:r>
            <a:br>
              <a:rPr lang="en-US" sz="1200" b="1" dirty="0" smtClean="0"/>
            </a:br>
            <a:r>
              <a:rPr lang="en-US" sz="1200" b="1" dirty="0" smtClean="0"/>
              <a:t/>
            </a:r>
            <a:br>
              <a:rPr lang="en-US" sz="1200" b="1" dirty="0" smtClean="0"/>
            </a:br>
            <a:r>
              <a:rPr lang="en-US" sz="1200" b="1" dirty="0" smtClean="0"/>
              <a:t>Concepts</a:t>
            </a:r>
          </a:p>
          <a:p>
            <a:r>
              <a:rPr lang="en-US" sz="1200" b="1" dirty="0"/>
              <a:t>	</a:t>
            </a:r>
            <a:r>
              <a:rPr lang="en-US" sz="1200" b="1" dirty="0" smtClean="0"/>
              <a:t>N Rich Strip (Nebraska) brochures</a:t>
            </a:r>
          </a:p>
          <a:p>
            <a:r>
              <a:rPr lang="en-US" sz="1200" b="1" dirty="0"/>
              <a:t>	</a:t>
            </a:r>
            <a:r>
              <a:rPr lang="en-US" sz="1200" b="1" dirty="0" smtClean="0"/>
              <a:t>Predicting YPO and Predicting RI </a:t>
            </a:r>
          </a:p>
          <a:p>
            <a:r>
              <a:rPr lang="en-US" sz="1200" b="1" dirty="0" smtClean="0"/>
              <a:t>	Regional Trials (Missouri)</a:t>
            </a:r>
          </a:p>
          <a:p>
            <a:r>
              <a:rPr lang="en-US" sz="1200" b="1" dirty="0"/>
              <a:t>	</a:t>
            </a:r>
            <a:r>
              <a:rPr lang="en-US" sz="1200" b="1" dirty="0" smtClean="0"/>
              <a:t>Independence of YPO and RI, Sufficiency</a:t>
            </a:r>
          </a:p>
          <a:p>
            <a:r>
              <a:rPr lang="en-US" sz="1200" b="1" dirty="0"/>
              <a:t>	</a:t>
            </a:r>
            <a:r>
              <a:rPr lang="en-US" sz="1200" b="1" dirty="0" smtClean="0"/>
              <a:t>Indicator crops (Minnesota)</a:t>
            </a:r>
          </a:p>
          <a:p>
            <a:r>
              <a:rPr lang="en-US" sz="1200" b="1" dirty="0"/>
              <a:t>	</a:t>
            </a:r>
            <a:r>
              <a:rPr lang="en-US" sz="1200" b="1" dirty="0" smtClean="0"/>
              <a:t>N Cycle (cards, site)</a:t>
            </a:r>
          </a:p>
          <a:p>
            <a:r>
              <a:rPr lang="en-US" sz="1200" b="1" dirty="0" smtClean="0"/>
              <a:t>Passive sensors, EM</a:t>
            </a:r>
          </a:p>
          <a:p>
            <a:r>
              <a:rPr lang="en-US" sz="1200" b="1" dirty="0" smtClean="0"/>
              <a:t>Active sensors</a:t>
            </a:r>
          </a:p>
          <a:p>
            <a:r>
              <a:rPr lang="en-US" sz="1200" b="1" dirty="0" smtClean="0"/>
              <a:t>Algorithms (K-State, OSU)</a:t>
            </a:r>
          </a:p>
          <a:p>
            <a:r>
              <a:rPr lang="en-US" sz="1200" b="1" dirty="0"/>
              <a:t>	</a:t>
            </a:r>
            <a:r>
              <a:rPr lang="en-US" sz="1200" b="1" dirty="0" smtClean="0"/>
              <a:t>NUE web site (presentations</a:t>
            </a:r>
            <a:r>
              <a:rPr lang="en-US" sz="1600" b="1" dirty="0" smtClean="0"/>
              <a:t>, </a:t>
            </a:r>
            <a:r>
              <a:rPr lang="en-US" sz="1600" b="1" dirty="0" smtClean="0">
                <a:solidFill>
                  <a:srgbClr val="FF0000"/>
                </a:solidFill>
              </a:rPr>
              <a:t>posters</a:t>
            </a:r>
            <a:r>
              <a:rPr lang="en-US" sz="1200" b="1" dirty="0" smtClean="0"/>
              <a:t>)</a:t>
            </a:r>
            <a:br>
              <a:rPr lang="en-US" sz="1200" b="1" dirty="0" smtClean="0"/>
            </a:br>
            <a:r>
              <a:rPr lang="en-US" sz="1200" b="1" dirty="0" smtClean="0"/>
              <a:t>	SBNRC </a:t>
            </a:r>
          </a:p>
          <a:p>
            <a:r>
              <a:rPr lang="en-US" sz="1200" b="1" dirty="0" smtClean="0"/>
              <a:t>Improved fertilizer N rate recommendations</a:t>
            </a:r>
          </a:p>
          <a:p>
            <a:r>
              <a:rPr lang="en-US" sz="1200" b="1" dirty="0"/>
              <a:t>	</a:t>
            </a:r>
            <a:r>
              <a:rPr lang="en-US" sz="1200" b="1" dirty="0" smtClean="0"/>
              <a:t>Either Sensor</a:t>
            </a:r>
          </a:p>
          <a:p>
            <a:r>
              <a:rPr lang="en-US" sz="1200" b="1" dirty="0" smtClean="0"/>
              <a:t>Extension (Yaqui Valley, China, Oklahoma )</a:t>
            </a:r>
          </a:p>
          <a:p>
            <a:r>
              <a:rPr lang="en-US" sz="1200" b="1" dirty="0" smtClean="0"/>
              <a:t>Big Picture (Minnesota)   Legislation</a:t>
            </a:r>
            <a:br>
              <a:rPr lang="en-US" sz="1200" b="1" dirty="0" smtClean="0"/>
            </a:br>
            <a:endParaRPr lang="en-US" sz="1200" b="1" dirty="0"/>
          </a:p>
        </p:txBody>
      </p:sp>
      <p:sp>
        <p:nvSpPr>
          <p:cNvPr id="3" name="Title 2"/>
          <p:cNvSpPr>
            <a:spLocks noGrp="1"/>
          </p:cNvSpPr>
          <p:nvPr>
            <p:ph type="title"/>
          </p:nvPr>
        </p:nvSpPr>
        <p:spPr>
          <a:xfrm>
            <a:off x="366940" y="152400"/>
            <a:ext cx="7680960" cy="609600"/>
          </a:xfrm>
        </p:spPr>
        <p:txBody>
          <a:bodyPr>
            <a:normAutofit fontScale="90000"/>
          </a:bodyPr>
          <a:lstStyle/>
          <a:p>
            <a:r>
              <a:rPr lang="en-US" dirty="0" smtClean="0"/>
              <a:t>Workshop Products:</a:t>
            </a:r>
            <a:endParaRPr lang="en-US" dirty="0"/>
          </a:p>
        </p:txBody>
      </p:sp>
    </p:spTree>
    <p:extLst>
      <p:ext uri="{BB962C8B-B14F-4D97-AF65-F5344CB8AC3E}">
        <p14:creationId xmlns:p14="http://schemas.microsoft.com/office/powerpoint/2010/main" val="4147054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924800" cy="6555641"/>
          </a:xfrm>
          <a:prstGeom prst="rect">
            <a:avLst/>
          </a:prstGeom>
          <a:noFill/>
        </p:spPr>
        <p:txBody>
          <a:bodyPr wrap="square" rtlCol="0">
            <a:spAutoFit/>
          </a:bodyPr>
          <a:lstStyle/>
          <a:p>
            <a:r>
              <a:rPr lang="en-US" sz="28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800" b="1" dirty="0" smtClean="0">
                <a:solidFill>
                  <a:srgbClr val="FF6600"/>
                </a:solidFill>
              </a:rPr>
              <a:t>N.E. Borlaug </a:t>
            </a:r>
          </a:p>
          <a:p>
            <a:endParaRPr lang="en-US" sz="2800" dirty="0"/>
          </a:p>
          <a:p>
            <a:endParaRPr lang="en-US" sz="2800" dirty="0"/>
          </a:p>
        </p:txBody>
      </p:sp>
    </p:spTree>
    <p:extLst>
      <p:ext uri="{BB962C8B-B14F-4D97-AF65-F5344CB8AC3E}">
        <p14:creationId xmlns:p14="http://schemas.microsoft.com/office/powerpoint/2010/main" val="3687119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52600"/>
            <a:ext cx="8001000" cy="4893647"/>
          </a:xfrm>
          <a:prstGeom prst="rect">
            <a:avLst/>
          </a:prstGeom>
          <a:noFill/>
        </p:spPr>
        <p:txBody>
          <a:bodyPr wrap="square" rtlCol="0">
            <a:spAutoFit/>
          </a:bodyPr>
          <a:lstStyle/>
          <a:p>
            <a:r>
              <a:rPr lang="en-US" sz="2400" dirty="0" smtClean="0"/>
              <a:t>Food </a:t>
            </a:r>
            <a:r>
              <a:rPr lang="en-US" sz="2400" dirty="0"/>
              <a:t>and Agricultural </a:t>
            </a:r>
            <a:r>
              <a:rPr lang="en-US" sz="2400" dirty="0" smtClean="0"/>
              <a:t>Organization</a:t>
            </a:r>
            <a:r>
              <a:rPr lang="en-US" sz="2400" dirty="0"/>
              <a:t>, </a:t>
            </a:r>
            <a:r>
              <a:rPr lang="en-US" sz="2400" dirty="0" smtClean="0"/>
              <a:t/>
            </a:r>
            <a:br>
              <a:rPr lang="en-US" sz="2400" dirty="0" smtClean="0"/>
            </a:br>
            <a:r>
              <a:rPr lang="en-US" sz="2400" dirty="0" smtClean="0"/>
              <a:t>“Livestock's </a:t>
            </a:r>
            <a:r>
              <a:rPr lang="en-US" sz="2400" dirty="0"/>
              <a:t>Long </a:t>
            </a:r>
            <a:r>
              <a:rPr lang="en-US" sz="2400" dirty="0" smtClean="0"/>
              <a:t>Shadow” surveys damage </a:t>
            </a:r>
            <a:r>
              <a:rPr lang="en-US" sz="2400" dirty="0"/>
              <a:t>done by sheep, chickens, pigs and goats. But in almost every case, the world's 1.5 billion cattle are most to blame. Livestock are responsible for 18 per cent of the greenhouse gases that cause global warming, more than cars, planes and all other forms of transport put together</a:t>
            </a:r>
            <a:r>
              <a:rPr lang="en-US" sz="2400" dirty="0" smtClean="0"/>
              <a:t>.</a:t>
            </a:r>
          </a:p>
          <a:p>
            <a:endParaRPr lang="en-US" sz="2400" dirty="0" smtClean="0"/>
          </a:p>
          <a:p>
            <a:r>
              <a:rPr lang="en-US" sz="2400" dirty="0" smtClean="0"/>
              <a:t>The </a:t>
            </a:r>
            <a:r>
              <a:rPr lang="en-US" sz="2400" dirty="0" smtClean="0"/>
              <a:t>Independent.co.uk</a:t>
            </a:r>
          </a:p>
          <a:p>
            <a:r>
              <a:rPr lang="en-US" sz="2400" dirty="0"/>
              <a:t>“Wheat is an equal opportunity performer, it never discriminates.  It grows as well for the poor as for anyone”  </a:t>
            </a:r>
            <a:br>
              <a:rPr lang="en-US" sz="2400" dirty="0"/>
            </a:br>
            <a:r>
              <a:rPr lang="en-US" sz="2400" b="1" dirty="0">
                <a:solidFill>
                  <a:srgbClr val="FF6600"/>
                </a:solidFill>
              </a:rPr>
              <a:t>N.E. Borlaug</a:t>
            </a:r>
          </a:p>
          <a:p>
            <a:endParaRPr lang="en-US" sz="2400" dirty="0"/>
          </a:p>
        </p:txBody>
      </p:sp>
      <p:sp>
        <p:nvSpPr>
          <p:cNvPr id="3" name="TextBox 2"/>
          <p:cNvSpPr txBox="1"/>
          <p:nvPr/>
        </p:nvSpPr>
        <p:spPr>
          <a:xfrm>
            <a:off x="1511300" y="457200"/>
            <a:ext cx="6248400" cy="584775"/>
          </a:xfrm>
          <a:prstGeom prst="rect">
            <a:avLst/>
          </a:prstGeom>
          <a:noFill/>
        </p:spPr>
        <p:txBody>
          <a:bodyPr wrap="square" rtlCol="0">
            <a:spAutoFit/>
          </a:bodyPr>
          <a:lstStyle/>
          <a:p>
            <a:r>
              <a:rPr lang="en-US" sz="3200" b="1" dirty="0" smtClean="0">
                <a:solidFill>
                  <a:srgbClr val="FF6600"/>
                </a:solidFill>
              </a:rPr>
              <a:t>Agriculture and the Environment</a:t>
            </a:r>
            <a:endParaRPr lang="en-US" sz="3200" b="1" dirty="0">
              <a:solidFill>
                <a:srgbClr val="FF6600"/>
              </a:solidFill>
            </a:endParaRPr>
          </a:p>
        </p:txBody>
      </p:sp>
    </p:spTree>
    <p:extLst>
      <p:ext uri="{BB962C8B-B14F-4D97-AF65-F5344CB8AC3E}">
        <p14:creationId xmlns:p14="http://schemas.microsoft.com/office/powerpoint/2010/main" val="786383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p>
        </p:txBody>
      </p:sp>
      <p:pic>
        <p:nvPicPr>
          <p:cNvPr id="3074" name="Picture 2" descr="C:\Pictures\Central_America\925097-R1-65-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95600"/>
            <a:ext cx="2514600"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1219200"/>
            <a:ext cx="8061960" cy="4724400"/>
          </a:xfrm>
        </p:spPr>
        <p:txBody>
          <a:bodyPr>
            <a:noAutofit/>
          </a:bodyPr>
          <a:lstStyle/>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sz="20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Developing </a:t>
            </a:r>
            <a:r>
              <a:rPr lang="en-US" sz="2000" dirty="0">
                <a:latin typeface="Verdana" panose="020B0604030504040204" pitchFamily="34" charset="0"/>
                <a:ea typeface="Verdana" panose="020B0604030504040204" pitchFamily="34" charset="0"/>
                <a:cs typeface="Verdana" panose="020B0604030504040204" pitchFamily="34" charset="0"/>
              </a:rPr>
              <a:t>world, avg. farm </a:t>
            </a:r>
            <a:r>
              <a:rPr lang="en-US" sz="2000" dirty="0" smtClean="0">
                <a:latin typeface="Verdana" panose="020B0604030504040204" pitchFamily="34" charset="0"/>
                <a:ea typeface="Verdana" panose="020B0604030504040204" pitchFamily="34" charset="0"/>
                <a:cs typeface="Verdana" panose="020B0604030504040204" pitchFamily="34" charset="0"/>
              </a:rPr>
              <a:t>size = 1 </a:t>
            </a:r>
            <a:r>
              <a:rPr lang="en-US" sz="2000" dirty="0">
                <a:latin typeface="Verdana" panose="020B0604030504040204" pitchFamily="34" charset="0"/>
                <a:ea typeface="Verdana" panose="020B0604030504040204" pitchFamily="34" charset="0"/>
                <a:cs typeface="Verdana" panose="020B0604030504040204" pitchFamily="34" charset="0"/>
              </a:rPr>
              <a:t>ha</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NGO support, interaction, </a:t>
            </a:r>
            <a:r>
              <a:rPr lang="en-US" sz="2000" dirty="0" smtClean="0">
                <a:latin typeface="Verdana" panose="020B0604030504040204" pitchFamily="34" charset="0"/>
                <a:ea typeface="Verdana" panose="020B0604030504040204" pitchFamily="34" charset="0"/>
                <a:cs typeface="Verdana" panose="020B0604030504040204" pitchFamily="34" charset="0"/>
              </a:rPr>
              <a:t>source for subsidizing planters</a:t>
            </a:r>
          </a:p>
          <a:p>
            <a:pPr>
              <a:spcBef>
                <a:spcPct val="50000"/>
              </a:spcBef>
            </a:pPr>
            <a:r>
              <a:rPr lang="en-US" sz="2000" dirty="0">
                <a:solidFill>
                  <a:srgbClr val="FF6600"/>
                </a:solidFill>
              </a:rPr>
              <a:t>By 2050 there will be 9.1 billion people. </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 of 30%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Food production during the same period will have to increase 70%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95% of the increased population will be in the developing </a:t>
            </a:r>
            <a:r>
              <a:rPr lang="en-US" sz="2000" dirty="0" smtClean="0">
                <a:latin typeface="Verdana" panose="020B0604030504040204" pitchFamily="34" charset="0"/>
                <a:ea typeface="Verdana" panose="020B0604030504040204" pitchFamily="34" charset="0"/>
                <a:cs typeface="Verdana" panose="020B0604030504040204" pitchFamily="34" charset="0"/>
              </a:rPr>
              <a:t>world</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1600" i="1" dirty="0" err="1" smtClean="0"/>
              <a:t>Alexandratos</a:t>
            </a:r>
            <a:r>
              <a:rPr lang="en-US" sz="1600" i="1" dirty="0"/>
              <a:t>, N. and J. </a:t>
            </a:r>
            <a:r>
              <a:rPr lang="en-US" sz="1600" i="1" dirty="0" err="1"/>
              <a:t>Bruinsma</a:t>
            </a:r>
            <a:r>
              <a:rPr lang="en-US" sz="1600" i="1" dirty="0"/>
              <a:t>. 2012. World agriculture towards 2030/2050: the 2012 </a:t>
            </a:r>
            <a:r>
              <a:rPr lang="en-US" sz="1600" i="1" dirty="0" smtClean="0"/>
              <a:t>revision</a:t>
            </a:r>
            <a:r>
              <a:rPr lang="en-US" sz="1600" i="1" dirty="0"/>
              <a:t>. ESA Working paper No. 12-03. Rome, FAO. </a:t>
            </a:r>
          </a:p>
          <a:p>
            <a:endParaRPr lang="en-US" sz="2000" i="1"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567835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573144" y="2465457"/>
            <a:ext cx="4114800" cy="707886"/>
          </a:xfrm>
          <a:prstGeom prst="rect">
            <a:avLst/>
          </a:prstGeom>
          <a:noFill/>
          <a:ln>
            <a:noFill/>
          </a:ln>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93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4741834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25781</TotalTime>
  <Words>1473</Words>
  <Application>Microsoft Office PowerPoint</Application>
  <PresentationFormat>On-screen Show (4:3)</PresentationFormat>
  <Paragraphs>416</Paragraphs>
  <Slides>33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Corbel</vt:lpstr>
      <vt:lpstr>Latha</vt:lpstr>
      <vt:lpstr>Tahoma</vt:lpstr>
      <vt:lpstr>Times New Roman</vt:lpstr>
      <vt:lpstr>Tunga</vt:lpstr>
      <vt:lpstr>Verdana</vt:lpstr>
      <vt:lpstr>Mylar</vt:lpstr>
      <vt:lpstr>PowerPoint Presentation</vt:lpstr>
      <vt:lpstr>Maize (FAOSTAT, 2012)</vt:lpstr>
      <vt:lpstr>PowerPoint Presentation</vt:lpstr>
      <vt:lpstr>PowerPoint Presentation</vt:lpstr>
      <vt:lpstr>PowerPoint Presentation</vt:lpstr>
      <vt:lpstr>PowerPoint Presentation</vt:lpstr>
      <vt:lpstr>PowerPoint Presentation</vt:lpstr>
      <vt:lpstr>Singulation Design</vt:lpstr>
      <vt:lpstr>Reciprocating Drum Action</vt:lpstr>
      <vt:lpstr>PowerPoint Presentation</vt:lpstr>
      <vt:lpstr>INTERNAL DRUM</vt:lpstr>
      <vt:lpstr>PowerPoint Presentation</vt:lpstr>
      <vt:lpstr>PowerPoint Presentation</vt:lpstr>
      <vt:lpstr>PowerPoint Presentation</vt:lpstr>
      <vt:lpstr>PowerPoint Presentation</vt:lpstr>
      <vt:lpstr>Mid Season Fertilizer N</vt:lpstr>
      <vt:lpstr>Importance of Singulation </vt:lpstr>
      <vt:lpstr>PowerPoint Presentation</vt:lpstr>
      <vt:lpstr>UGANDA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Products: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billraun</cp:lastModifiedBy>
  <cp:revision>263</cp:revision>
  <dcterms:created xsi:type="dcterms:W3CDTF">2014-01-28T19:35:39Z</dcterms:created>
  <dcterms:modified xsi:type="dcterms:W3CDTF">2014-08-06T11:08:14Z</dcterms:modified>
</cp:coreProperties>
</file>