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3" r:id="rId4"/>
    <p:sldId id="279" r:id="rId5"/>
    <p:sldId id="290" r:id="rId6"/>
    <p:sldId id="291" r:id="rId7"/>
    <p:sldId id="289" r:id="rId8"/>
    <p:sldId id="278" r:id="rId9"/>
    <p:sldId id="283" r:id="rId10"/>
    <p:sldId id="284" r:id="rId11"/>
    <p:sldId id="265" r:id="rId12"/>
    <p:sldId id="277" r:id="rId13"/>
    <p:sldId id="272" r:id="rId14"/>
    <p:sldId id="275" r:id="rId15"/>
    <p:sldId id="274" r:id="rId16"/>
    <p:sldId id="266" r:id="rId17"/>
    <p:sldId id="285" r:id="rId18"/>
    <p:sldId id="286" r:id="rId19"/>
    <p:sldId id="287" r:id="rId20"/>
    <p:sldId id="288" r:id="rId21"/>
    <p:sldId id="292" r:id="rId22"/>
    <p:sldId id="268" r:id="rId23"/>
    <p:sldId id="269" r:id="rId24"/>
    <p:sldId id="273" r:id="rId25"/>
    <p:sldId id="293" r:id="rId26"/>
    <p:sldId id="294" r:id="rId27"/>
    <p:sldId id="296" r:id="rId28"/>
    <p:sldId id="297" r:id="rId29"/>
    <p:sldId id="299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D531"/>
    <a:srgbClr val="85CA31"/>
    <a:srgbClr val="90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745" autoAdjust="0"/>
  </p:normalViewPr>
  <p:slideViewPr>
    <p:cSldViewPr>
      <p:cViewPr>
        <p:scale>
          <a:sx n="145" d="100"/>
          <a:sy n="145" d="100"/>
        </p:scale>
        <p:origin x="-2208" y="-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5C3E9-4D54-5D4B-B0DA-494F9AFB1801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ECD8FC-77C1-0C42-8D88-2CBE62ABAE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30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Growers </a:t>
            </a:r>
            <a:r>
              <a:rPr lang="en-US" baseline="0" dirty="0" smtClean="0"/>
              <a:t>have lots of data, but don’t necessarily know what to do with it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Our objectives are to: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Turn this data into information that help growers plan, manage, and delegate time/money.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Make this information accessible and available in a timely </a:t>
            </a:r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err="1" smtClean="0"/>
              <a:t>FourthWing</a:t>
            </a:r>
            <a:r>
              <a:rPr lang="en-US" sz="1200" baseline="0" dirty="0" smtClean="0"/>
              <a:t> provides </a:t>
            </a:r>
            <a:r>
              <a:rPr lang="en-US" sz="1200" dirty="0" smtClean="0"/>
              <a:t>turnkey, integrated UAS solutions that efficiently collect, manage, and integrate data products with </a:t>
            </a:r>
            <a:r>
              <a:rPr lang="en-US" sz="1200" dirty="0" err="1" smtClean="0"/>
              <a:t>WingScan</a:t>
            </a:r>
            <a:r>
              <a:rPr lang="en-US" sz="1200" dirty="0" smtClean="0"/>
              <a:t>™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Goals</a:t>
            </a:r>
            <a:r>
              <a:rPr lang="en-US" baseline="0" dirty="0" smtClean="0"/>
              <a:t> are to buil</a:t>
            </a:r>
            <a:r>
              <a:rPr lang="en-US" dirty="0" smtClean="0"/>
              <a:t>d systems that are: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Easy to learn and use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Reliable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Affordable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Capable of capturing</a:t>
            </a:r>
            <a:r>
              <a:rPr lang="en-US" baseline="0" dirty="0" smtClean="0"/>
              <a:t> NIR and RGB data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Data are transferred to the Ground Control Station laptop wirelessly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Exposure settings and radiometric correction are performed via firmware updates – very easy to use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Electronic stabilization and record of heading, yaw, pitch, and roll allow for quicker/more accurate mosaic and rectification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~V6 corn – working</a:t>
            </a:r>
            <a:r>
              <a:rPr lang="en-US" baseline="0" dirty="0" smtClean="0"/>
              <a:t> on different algorithms to detect gaps at earlier growth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Within rows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size </a:t>
            </a:r>
            <a:r>
              <a:rPr lang="en-US" dirty="0" err="1" smtClean="0"/>
              <a:t>thresholding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can be</a:t>
            </a:r>
            <a:r>
              <a:rPr lang="en-US" baseline="0" dirty="0" smtClean="0"/>
              <a:t> output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does</a:t>
            </a:r>
            <a:r>
              <a:rPr lang="en-US" baseline="0" dirty="0" smtClean="0"/>
              <a:t> this help the grower?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Timely analysis may help determine replant decisions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Knowledge</a:t>
            </a:r>
            <a:r>
              <a:rPr lang="en-US" baseline="0" dirty="0" smtClean="0"/>
              <a:t> of where plants are absent could help growers decide where to/where not to allocate inputs: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Pesticide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In-season fertilizers</a:t>
            </a:r>
          </a:p>
          <a:p>
            <a:pPr marL="0" lvl="0" indent="0">
              <a:buFont typeface="Arial"/>
              <a:buNone/>
            </a:pPr>
            <a:endParaRPr lang="en-US" baseline="0" dirty="0" smtClean="0"/>
          </a:p>
          <a:p>
            <a:pPr marL="0" lvl="0" indent="0">
              <a:buFont typeface="Arial"/>
              <a:buNone/>
            </a:pPr>
            <a:r>
              <a:rPr lang="en-US" baseline="0" dirty="0" smtClean="0"/>
              <a:t>Other computer vision signatures: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Field patterns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Residue distribution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Storm damage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/>
              <a:t>Irrigation performance</a:t>
            </a:r>
          </a:p>
          <a:p>
            <a:pPr marL="628650" lvl="1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spectral</a:t>
            </a:r>
            <a:r>
              <a:rPr lang="en-US" baseline="0" dirty="0" smtClean="0"/>
              <a:t> signatures: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Crop Stress Variability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Nitrogen Variability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Field Patterns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SB Cyst Nematode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SB Aphids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r>
              <a:rPr lang="en-US" baseline="0" dirty="0" smtClean="0"/>
              <a:t> growers to save $$ in: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Fuel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Labor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Time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 spectral</a:t>
            </a:r>
            <a:r>
              <a:rPr lang="en-US" baseline="0" dirty="0" smtClean="0"/>
              <a:t> signatures: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Crop Stress Variability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Nitrogen Variability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Field Patterns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SB Cyst Nematode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SB Aphids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Combine aerial imagery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generated in agricultural operations, then analyze it with our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WingScan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 software.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 Agriculture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Combine aerial imagery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generated in agricultural operations, then analyze it with our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WingScan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 software.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 Agriculture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Combine aerial imagery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generated in agricultural operations, then analyze it with our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WingScan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™ software.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 Agriculture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Former Lockheed Martin and United Technologies small UAS engineering team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Build UAVs and sensors to be fully integrated with </a:t>
            </a:r>
            <a:r>
              <a:rPr lang="en-US" sz="1200" kern="1200" dirty="0" err="1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WingScan</a:t>
            </a:r>
            <a:r>
              <a:rPr lang="en-US" sz="1200" kern="1200" baseline="30000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®</a:t>
            </a:r>
          </a:p>
          <a:p>
            <a:pPr marL="2857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rgbClr val="000000"/>
                </a:solidFill>
                <a:latin typeface="Times New Roman"/>
                <a:ea typeface="+mn-ea"/>
                <a:cs typeface="Times New Roman"/>
              </a:rPr>
              <a:t>Their products have tens of thousands of flight hours with military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ECD8FC-77C1-0C42-8D88-2CBE62ABAE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9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8CEB9-E5DF-4D4D-9EB8-B8F1D7DADC46}" type="datetimeFigureOut">
              <a:rPr lang="en-US" smtClean="0"/>
              <a:t>7/21/14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55124-6A88-4719-93EE-065FB91DA0D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2.png"/><Relationship Id="rId5" Type="http://schemas.openxmlformats.org/officeDocument/2006/relationships/image" Target="../media/image2.emf"/><Relationship Id="rId6" Type="http://schemas.openxmlformats.org/officeDocument/2006/relationships/image" Target="../media/image23.png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24.JPG"/><Relationship Id="rId6" Type="http://schemas.openxmlformats.org/officeDocument/2006/relationships/image" Target="../media/image25.png"/><Relationship Id="rId7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5.emf"/><Relationship Id="rId9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0.png"/><Relationship Id="rId6" Type="http://schemas.openxmlformats.org/officeDocument/2006/relationships/image" Target="../media/image5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1.png"/><Relationship Id="rId6" Type="http://schemas.openxmlformats.org/officeDocument/2006/relationships/image" Target="../media/image5.emf"/><Relationship Id="rId7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3.png"/><Relationship Id="rId5" Type="http://schemas.openxmlformats.org/officeDocument/2006/relationships/image" Target="../media/image2.emf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s://wingscan.net/signin" TargetMode="External"/><Relationship Id="rId5" Type="http://schemas.openxmlformats.org/officeDocument/2006/relationships/image" Target="../media/image2.emf"/><Relationship Id="rId6" Type="http://schemas.openxmlformats.org/officeDocument/2006/relationships/image" Target="../media/image4.emf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hyperlink" Target="http://www.fi2salesandleasing.com/index.html" TargetMode="External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39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40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1.png"/><Relationship Id="rId5" Type="http://schemas.openxmlformats.org/officeDocument/2006/relationships/image" Target="../media/image2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42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3.png"/><Relationship Id="rId5" Type="http://schemas.openxmlformats.org/officeDocument/2006/relationships/image" Target="../media/image2.emf"/><Relationship Id="rId6" Type="http://schemas.openxmlformats.org/officeDocument/2006/relationships/image" Target="../media/image34.png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7.png"/><Relationship Id="rId6" Type="http://schemas.microsoft.com/office/2007/relationships/hdphoto" Target="../media/hdphoto1.wdp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43.png"/><Relationship Id="rId5" Type="http://schemas.openxmlformats.org/officeDocument/2006/relationships/image" Target="../media/image2.em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2.emf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0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2.emf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0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2.emf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0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2.emf"/><Relationship Id="rId13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tiff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emf"/><Relationship Id="rId1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7.png"/><Relationship Id="rId5" Type="http://schemas.openxmlformats.org/officeDocument/2006/relationships/image" Target="../media/image2.emf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2.emf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59832" y="4077072"/>
            <a:ext cx="5760640" cy="1440160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>
                <a:solidFill>
                  <a:srgbClr val="77933C"/>
                </a:solidFill>
                <a:latin typeface="Times New Roman"/>
                <a:cs typeface="Times New Roman"/>
              </a:rPr>
              <a:t>Use of computer vision, spectral data, and analytics to improve the allocation of agricultural inputs</a:t>
            </a:r>
            <a:endParaRPr lang="en-US" sz="3200" dirty="0">
              <a:solidFill>
                <a:srgbClr val="77933C"/>
              </a:solidFill>
              <a:latin typeface="Times New Roman"/>
              <a:cs typeface="Times New Roman"/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07504" y="5445224"/>
            <a:ext cx="2952328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Tyler 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Nigon</a:t>
            </a:r>
          </a:p>
          <a:p>
            <a:pPr algn="l">
              <a:lnSpc>
                <a:spcPct val="120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Signature Product Manager</a:t>
            </a: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6516216" y="6021288"/>
            <a:ext cx="2376264" cy="72008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August 5, 2014</a:t>
            </a:r>
          </a:p>
          <a:p>
            <a:pPr algn="r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SDSU, Sioux Falls, SD</a:t>
            </a:r>
          </a:p>
        </p:txBody>
      </p:sp>
      <p:pic>
        <p:nvPicPr>
          <p:cNvPr id="8" name="Picture 7" descr="Farm Intelligence Logo copy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6239023"/>
            <a:ext cx="3506458" cy="5023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16285" b="16536"/>
          <a:stretch/>
        </p:blipFill>
        <p:spPr>
          <a:xfrm>
            <a:off x="2915816" y="5301208"/>
            <a:ext cx="3451084" cy="149961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380312" y="6093296"/>
            <a:ext cx="1763688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problems and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452320" y="6237312"/>
            <a:ext cx="16916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7768" y="2492896"/>
            <a:ext cx="6714672" cy="2664296"/>
          </a:xfrm>
          <a:prstGeom prst="rect">
            <a:avLst/>
          </a:prstGeom>
        </p:spPr>
      </p:pic>
      <p:pic>
        <p:nvPicPr>
          <p:cNvPr id="17" name="Picture 16" descr="ws_logo_positive_r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44824"/>
            <a:ext cx="2016224" cy="403245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763688" y="1772816"/>
            <a:ext cx="6923112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The Grower Receives: </a:t>
            </a:r>
            <a:r>
              <a:rPr lang="en-US" sz="2400" u="sng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Shapefile</a:t>
            </a:r>
            <a:r>
              <a:rPr lang="en-US" sz="2400" u="sng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Exports</a:t>
            </a:r>
          </a:p>
          <a:p>
            <a:pPr lvl="1"/>
            <a:endParaRPr lang="en-US" sz="2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195736" y="836712"/>
            <a:ext cx="6923112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</a:rPr>
              <a:t>Data </a:t>
            </a: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  <a:sym typeface="Wingdings"/>
              </a:rPr>
              <a:t> Information</a:t>
            </a:r>
            <a:endParaRPr lang="en-US" sz="2400" cap="small" dirty="0">
              <a:solidFill>
                <a:srgbClr val="77933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16220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UAVs and Sensors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pic>
        <p:nvPicPr>
          <p:cNvPr id="10" name="Picture 9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13" name="Picture 12" descr="Farm Intelligence Logo copy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5216" y="5302919"/>
            <a:ext cx="2501200" cy="3583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64269" y="4797152"/>
            <a:ext cx="1875234" cy="43425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164020"/>
                </a:solidFill>
                <a:latin typeface="Times"/>
                <a:cs typeface="Times"/>
              </a:rPr>
              <a:t>A</a:t>
            </a:r>
            <a:endParaRPr lang="en-US" sz="2400" dirty="0">
              <a:solidFill>
                <a:srgbClr val="164020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0929" y="5659044"/>
            <a:ext cx="1875234" cy="434252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164020"/>
                </a:solidFill>
                <a:latin typeface="Times"/>
                <a:cs typeface="Times"/>
              </a:rPr>
              <a:t>Company</a:t>
            </a:r>
            <a:endParaRPr lang="en-US" sz="2400" dirty="0">
              <a:solidFill>
                <a:srgbClr val="164020"/>
              </a:solidFill>
              <a:latin typeface="Times"/>
              <a:cs typeface="Times"/>
            </a:endParaRPr>
          </a:p>
        </p:txBody>
      </p:sp>
      <p:pic>
        <p:nvPicPr>
          <p:cNvPr id="16" name="Picture 15" descr="IMG_003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844824"/>
            <a:ext cx="6408712" cy="22573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4437112"/>
            <a:ext cx="3739513" cy="2103476"/>
          </a:xfrm>
          <a:prstGeom prst="rect">
            <a:avLst/>
          </a:prstGeom>
        </p:spPr>
      </p:pic>
      <p:pic>
        <p:nvPicPr>
          <p:cNvPr id="21" name="Picture 20" descr="FourthWing_t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0688"/>
            <a:ext cx="5700263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44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UAVs and Sensors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836712"/>
            <a:ext cx="5436096" cy="2623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7984" y="4149080"/>
            <a:ext cx="3096344" cy="1897862"/>
          </a:xfrm>
          <a:prstGeom prst="rect">
            <a:avLst/>
          </a:prstGeom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195736" y="836712"/>
            <a:ext cx="3672408" cy="108012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Vireo</a:t>
            </a:r>
            <a:r>
              <a:rPr lang="en-US" cap="small" baseline="300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TM</a:t>
            </a:r>
            <a:endParaRPr lang="en-US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184" y="2564904"/>
            <a:ext cx="2432008" cy="148719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331640" y="2741475"/>
            <a:ext cx="2916183" cy="2919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Specifications:</a:t>
            </a:r>
            <a:endParaRPr lang="en-US" sz="600" cap="small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Endurance:	60 minutes</a:t>
            </a: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Gross Weight:	3.0 </a:t>
            </a:r>
            <a:r>
              <a:rPr lang="en-US" sz="16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lbs</a:t>
            </a:r>
            <a:endParaRPr lang="en-US" sz="16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Payload:	0.45 </a:t>
            </a:r>
            <a:r>
              <a:rPr lang="en-US" sz="16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lbs</a:t>
            </a:r>
            <a:endParaRPr lang="en-US" sz="16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Cruise Speed:	33 mph</a:t>
            </a: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Dash Speed:	46 mph</a:t>
            </a: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Wingspan:	3.2 </a:t>
            </a:r>
            <a:r>
              <a:rPr lang="en-US" sz="16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ft</a:t>
            </a:r>
            <a:endParaRPr lang="en-US" sz="16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285750" indent="-285750">
              <a:lnSpc>
                <a:spcPct val="140000"/>
              </a:lnSpc>
              <a:buFont typeface="Lucida Grande"/>
              <a:buChar char="-"/>
            </a:pPr>
            <a:r>
              <a:rPr lang="en-US" sz="16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Length:	1.9 </a:t>
            </a:r>
            <a:r>
              <a:rPr lang="en-US" sz="16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ft</a:t>
            </a:r>
            <a:endParaRPr lang="en-US" sz="16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6" name="Picture 15" descr="FourthWing_tm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88664"/>
            <a:ext cx="2952328" cy="596720"/>
          </a:xfrm>
          <a:prstGeom prst="rect">
            <a:avLst/>
          </a:prstGeom>
        </p:spPr>
      </p:pic>
      <p:pic>
        <p:nvPicPr>
          <p:cNvPr id="17" name="Picture 16" descr="ScoutPlanner__tm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70" y="6265736"/>
            <a:ext cx="1492350" cy="4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13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2195736" y="836712"/>
            <a:ext cx="6923112" cy="48860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Vireo</a:t>
            </a:r>
            <a:r>
              <a:rPr lang="en-US" cap="small" baseline="300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TM</a:t>
            </a:r>
            <a:endParaRPr lang="en-US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UAVs and Sensors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8192" y="1700808"/>
            <a:ext cx="7236296" cy="4330318"/>
          </a:xfrm>
          <a:prstGeom prst="rect">
            <a:avLst/>
          </a:prstGeom>
        </p:spPr>
      </p:pic>
      <p:pic>
        <p:nvPicPr>
          <p:cNvPr id="12" name="Picture 11" descr="FourthWing_t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88664"/>
            <a:ext cx="2952328" cy="596720"/>
          </a:xfrm>
          <a:prstGeom prst="rect">
            <a:avLst/>
          </a:prstGeom>
        </p:spPr>
      </p:pic>
      <p:pic>
        <p:nvPicPr>
          <p:cNvPr id="13" name="Picture 12" descr="ScoutPlanner__t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70" y="6265736"/>
            <a:ext cx="1492350" cy="4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712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chemeClr val="bg1">
                    <a:lumMod val="50000"/>
                  </a:schemeClr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3301" y="1628800"/>
            <a:ext cx="6307901" cy="45056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UAVs and Sensors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195736" y="836712"/>
            <a:ext cx="6923112" cy="488601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Dual-Band Imaging Sensor</a:t>
            </a:r>
          </a:p>
          <a:p>
            <a:pPr marL="0" indent="0">
              <a:buNone/>
            </a:pPr>
            <a:endParaRPr lang="en-US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3" name="Picture 12" descr="FourthWing_tm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6288664"/>
            <a:ext cx="2952328" cy="596720"/>
          </a:xfrm>
          <a:prstGeom prst="rect">
            <a:avLst/>
          </a:prstGeom>
        </p:spPr>
      </p:pic>
      <p:pic>
        <p:nvPicPr>
          <p:cNvPr id="14" name="Picture 13" descr="ScoutPlanner__t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770" y="6265736"/>
            <a:ext cx="1492350" cy="4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96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63688" y="1628800"/>
            <a:ext cx="6923112" cy="42093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The </a:t>
            </a:r>
            <a:r>
              <a:rPr lang="en-US" sz="24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sum of all components required to generate </a:t>
            </a:r>
            <a:r>
              <a:rPr lang="en-US" sz="24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visual and analytical outputs, including</a:t>
            </a:r>
            <a:r>
              <a:rPr lang="en-US" sz="24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: </a:t>
            </a:r>
            <a:endParaRPr lang="en-US" sz="24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lvl="1"/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Analysis Reports</a:t>
            </a:r>
          </a:p>
          <a:p>
            <a:pPr lvl="1"/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Processed imagery</a:t>
            </a:r>
          </a:p>
          <a:p>
            <a:pPr lvl="1"/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Alerts</a:t>
            </a:r>
          </a:p>
          <a:p>
            <a:pPr lvl="1"/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Notifications</a:t>
            </a:r>
          </a:p>
          <a:p>
            <a:pPr lvl="1"/>
            <a:r>
              <a:rPr lang="en-US" sz="18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MultiView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experience in </a:t>
            </a:r>
            <a:endParaRPr lang="en-US" sz="18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lvl="1"/>
            <a:r>
              <a:rPr lang="en-US" sz="18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Shapefiles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and other exports</a:t>
            </a:r>
            <a:endParaRPr lang="en-US" sz="18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buNone/>
            </a:pPr>
            <a:endParaRPr lang="en-US" sz="2400" cap="small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pecific sensor(s), data processing techniques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, 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software algorithms, spectral 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data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,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and/or other data may be required to 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generate a 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signature</a:t>
            </a:r>
            <a:endParaRPr lang="en-US" sz="18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2195736" y="836712"/>
            <a:ext cx="6923112" cy="115212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Signature</a:t>
            </a: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dirty="0" smtClean="0">
                <a:solidFill>
                  <a:srgbClr val="77933C"/>
                </a:solidFill>
                <a:latin typeface="Times New Roman"/>
                <a:cs typeface="Times New Roman"/>
              </a:rPr>
              <a:t>Definition</a:t>
            </a:r>
            <a:r>
              <a:rPr lang="en-US" sz="24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:</a:t>
            </a:r>
          </a:p>
          <a:p>
            <a:pPr marL="0" indent="0">
              <a:buNone/>
            </a:pPr>
            <a:endParaRPr lang="en-US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problems and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pic>
        <p:nvPicPr>
          <p:cNvPr id="13" name="Picture 12" descr="ws_logo_positive_r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9040"/>
            <a:ext cx="1224136" cy="24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88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-4" t="4" r="50568" b="50192"/>
          <a:stretch/>
        </p:blipFill>
        <p:spPr>
          <a:xfrm>
            <a:off x="1979712" y="1462422"/>
            <a:ext cx="6624736" cy="472149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Computer Vision - 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RGB Imagery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Computer Vision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34090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49923" t="3" r="678" b="50198"/>
          <a:stretch/>
        </p:blipFill>
        <p:spPr>
          <a:xfrm>
            <a:off x="1984192" y="1462422"/>
            <a:ext cx="6620256" cy="472153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Determination of </a:t>
            </a:r>
            <a:r>
              <a:rPr lang="en-US" i="1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gap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vs. </a:t>
            </a:r>
            <a:r>
              <a:rPr lang="en-US" i="1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plant</a:t>
            </a:r>
            <a:endParaRPr lang="en-US" sz="1600" i="1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Computer Vision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828046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9" t="50192" r="50508" b="8"/>
          <a:stretch/>
        </p:blipFill>
        <p:spPr>
          <a:xfrm>
            <a:off x="1979711" y="1451733"/>
            <a:ext cx="6624737" cy="472149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Classification of gaps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Computer Vision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3160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50561" t="50200" r="13" b="1"/>
          <a:stretch/>
        </p:blipFill>
        <p:spPr>
          <a:xfrm>
            <a:off x="1979712" y="1443767"/>
            <a:ext cx="6624792" cy="4721537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Stand gap density map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Computer Vision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5854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772816"/>
            <a:ext cx="2324944" cy="648072"/>
          </a:xfrm>
        </p:spPr>
        <p:txBody>
          <a:bodyPr>
            <a:noAutofit/>
          </a:bodyPr>
          <a:lstStyle/>
          <a:p>
            <a:pPr algn="r"/>
            <a:r>
              <a:rPr lang="en-US" sz="3600" u="sng" cap="small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cs typeface="Times New Roman"/>
              </a:rPr>
              <a:t>Outline</a:t>
            </a:r>
            <a:endParaRPr lang="en-US" sz="3600" u="sng" cap="small" dirty="0">
              <a:solidFill>
                <a:schemeClr val="accent3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923928" y="1152128"/>
            <a:ext cx="5112568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5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5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115616" y="2604044"/>
            <a:ext cx="7571184" cy="384929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What we do: problems and solutions</a:t>
            </a:r>
          </a:p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UAVs and sensors</a:t>
            </a:r>
          </a:p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Computer 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v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ision</a:t>
            </a:r>
          </a:p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Spectral data</a:t>
            </a:r>
          </a:p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Analytics</a:t>
            </a:r>
          </a:p>
          <a:p>
            <a:pPr>
              <a:lnSpc>
                <a:spcPct val="110000"/>
              </a:lnSpc>
              <a:buSzPct val="80000"/>
              <a:buFont typeface="Wingdings" charset="2"/>
              <a:buChar char="Ø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endParaRPr lang="en-US" sz="2400" dirty="0" smtClean="0">
              <a:solidFill>
                <a:schemeClr val="accent3">
                  <a:lumMod val="75000"/>
                </a:schemeClr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lnSpc>
                <a:spcPct val="70000"/>
              </a:lnSpc>
              <a:buSzPct val="80000"/>
              <a:buNone/>
            </a:pPr>
            <a:endParaRPr lang="en-US" sz="2800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9" name="Picture 8" descr="ws_logo_positive_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099586"/>
            <a:ext cx="1728192" cy="345638"/>
          </a:xfrm>
          <a:prstGeom prst="rect">
            <a:avLst/>
          </a:prstGeom>
        </p:spPr>
      </p:pic>
      <p:pic>
        <p:nvPicPr>
          <p:cNvPr id="10" name="Picture 9" descr="FourthWing_tm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209162"/>
            <a:ext cx="1800200" cy="3638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1463715"/>
            <a:ext cx="6624736" cy="4686370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Computer Vision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Computer Vision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06313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cintosh HD:Users:tnigon:Downloads:new:CornOperation-CornDemo80-CornDemo80-06-24-2014-092509-RGBlrNDV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553181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24328" y="476672"/>
            <a:ext cx="151216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Spectral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Spectral Data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583" y="1556792"/>
            <a:ext cx="3401521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03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1628800"/>
            <a:ext cx="3882050" cy="48618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1052736"/>
            <a:ext cx="3581866" cy="45591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7984" y="2348880"/>
            <a:ext cx="3166649" cy="4061283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195736" y="836712"/>
            <a:ext cx="6923112" cy="86409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Analytical</a:t>
            </a:r>
            <a:endParaRPr lang="en-US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Analytical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090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763688" y="1628801"/>
            <a:ext cx="6923112" cy="449736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Web-based software application that growers, crop consultants, dealers, etc. can log into to:</a:t>
            </a:r>
          </a:p>
          <a:p>
            <a:pPr lvl="1"/>
            <a:r>
              <a:rPr lang="en-US" sz="20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V</a:t>
            </a:r>
            <a:r>
              <a:rPr lang="en-US" sz="20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iew imagery and other data layers</a:t>
            </a:r>
          </a:p>
          <a:p>
            <a:pPr lvl="1"/>
            <a:r>
              <a:rPr lang="en-US" sz="20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Generate analysis reports</a:t>
            </a:r>
          </a:p>
          <a:p>
            <a:pPr lvl="1"/>
            <a:r>
              <a:rPr lang="en-US" sz="20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Export data layers</a:t>
            </a:r>
          </a:p>
          <a:p>
            <a:pPr lvl="1"/>
            <a:endParaRPr lang="en-US" sz="14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			  	         </a:t>
            </a:r>
          </a:p>
          <a:p>
            <a:pPr marL="457200" lvl="1" indent="0">
              <a:buNone/>
            </a:pPr>
            <a:endParaRPr lang="en-US" sz="14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457200" lvl="1" indent="0">
              <a:buNone/>
            </a:pPr>
            <a:r>
              <a:rPr lang="en-US" sz="14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				           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https</a:t>
            </a:r>
            <a:r>
              <a:rPr lang="en-US" sz="18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://</a:t>
            </a: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wingscan.com/signin</a:t>
            </a:r>
            <a:endParaRPr lang="en-US" sz="18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457200" lvl="1" indent="0">
              <a:buNone/>
            </a:pPr>
            <a:endParaRPr lang="en-US" sz="14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9" name="Picture 8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10" name="Picture 9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865515"/>
            <a:ext cx="2664296" cy="53285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3984969"/>
            <a:ext cx="4320480" cy="2612383"/>
          </a:xfrm>
          <a:prstGeom prst="rect">
            <a:avLst/>
          </a:prstGeom>
        </p:spPr>
      </p:pic>
      <p:pic>
        <p:nvPicPr>
          <p:cNvPr id="13" name="Picture 12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77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403648" y="1240146"/>
            <a:ext cx="6923112" cy="528519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Thank-You!</a:t>
            </a:r>
          </a:p>
          <a:p>
            <a:pPr marL="0" indent="0">
              <a:buNone/>
            </a:pPr>
            <a:endParaRPr lang="en-US" sz="1400" cap="small" dirty="0" smtClean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 smtClean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 smtClean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 algn="ctr">
              <a:buNone/>
            </a:pPr>
            <a:r>
              <a:rPr lang="en-US" sz="20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1650 Madison Ave.,</a:t>
            </a:r>
          </a:p>
          <a:p>
            <a:pPr marL="0" indent="0" algn="ctr">
              <a:buNone/>
            </a:pPr>
            <a:r>
              <a:rPr lang="en-US" sz="20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Mankato, MN</a:t>
            </a:r>
          </a:p>
          <a:p>
            <a:pPr marL="0" indent="0" algn="ctr">
              <a:buNone/>
            </a:pPr>
            <a:r>
              <a:rPr lang="en-US" sz="20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(</a:t>
            </a:r>
            <a:r>
              <a:rPr lang="en-US" sz="2000" cap="small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507) 388-7638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http</a:t>
            </a:r>
            <a:r>
              <a:rPr lang="en-US" sz="2000" dirty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://www.fi2salesandleasing.com/</a:t>
            </a:r>
            <a:r>
              <a:rPr lang="en-US" sz="20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  <a:hlinkClick r:id="rId4"/>
              </a:rPr>
              <a:t>index.html</a:t>
            </a:r>
            <a:endParaRPr lang="en-US" sz="2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buNone/>
            </a:pPr>
            <a:endParaRPr lang="en-US" sz="1400" cap="small" dirty="0" smtClean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 smtClean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  <a:p>
            <a:pPr marL="0" indent="0">
              <a:buNone/>
            </a:pPr>
            <a:endParaRPr lang="en-US" sz="1400" cap="small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indent="0">
              <a:buNone/>
            </a:pPr>
            <a:r>
              <a:rPr lang="en-US" sz="14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Tyler </a:t>
            </a:r>
            <a:r>
              <a:rPr lang="en-US" sz="1400" cap="small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Nigon</a:t>
            </a:r>
          </a:p>
          <a:p>
            <a:pPr marL="0" indent="0">
              <a:buNone/>
            </a:pPr>
            <a:r>
              <a:rPr lang="en-US" sz="1400" cap="small" dirty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Signature Product </a:t>
            </a:r>
            <a:r>
              <a:rPr lang="en-US" sz="1400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Manager</a:t>
            </a:r>
          </a:p>
          <a:p>
            <a:pPr marL="0" indent="0">
              <a:buNone/>
            </a:pPr>
            <a:r>
              <a:rPr lang="en-US" sz="1400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tyler.nigon@farmintelligence.com</a:t>
            </a:r>
            <a:endParaRPr lang="en-US" sz="14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rgbClr val="77933C"/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rgbClr val="77933C"/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rgbClr val="77933C"/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rgbClr val="77933C"/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10" name="Picture 9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11" name="Picture 10" descr="Farm Intelligence Logo copy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2852936"/>
            <a:ext cx="4021030" cy="57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54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Dashboard View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399" y="1916832"/>
            <a:ext cx="7452320" cy="3510498"/>
          </a:xfrm>
          <a:prstGeom prst="rect">
            <a:avLst/>
          </a:prstGeom>
        </p:spPr>
      </p:pic>
      <p:pic>
        <p:nvPicPr>
          <p:cNvPr id="11" name="Picture 10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98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MultiView</a:t>
            </a: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– 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Quick Mosaic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700808"/>
            <a:ext cx="7408014" cy="4536504"/>
          </a:xfrm>
          <a:prstGeom prst="rect">
            <a:avLst/>
          </a:prstGeom>
        </p:spPr>
      </p:pic>
      <p:pic>
        <p:nvPicPr>
          <p:cNvPr id="12" name="Picture 11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836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722209"/>
            <a:ext cx="7380312" cy="45871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24328" y="6237312"/>
            <a:ext cx="1619672" cy="6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MultiView</a:t>
            </a: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– 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Full Mosaic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2" name="Picture 11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2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MultiView</a:t>
            </a: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– NDVI 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Quick Mosaic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1700808"/>
            <a:ext cx="7452320" cy="4550477"/>
          </a:xfrm>
          <a:prstGeom prst="rect">
            <a:avLst/>
          </a:prstGeom>
        </p:spPr>
      </p:pic>
      <p:pic>
        <p:nvPicPr>
          <p:cNvPr id="11" name="Picture 10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72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cintosh HD:Users:tnigon:Downloads:new:CornOperation-CornDemo80-CornDemo80-06-24-2014-092509-RGBlrNDV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56792"/>
            <a:ext cx="2553181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Quick Mosaic vs. Full Mosaic</a:t>
            </a:r>
            <a:endParaRPr lang="en-US" sz="1600" cap="small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6583" y="1556792"/>
            <a:ext cx="3401521" cy="5184576"/>
          </a:xfrm>
          <a:prstGeom prst="rect">
            <a:avLst/>
          </a:prstGeom>
        </p:spPr>
      </p:pic>
      <p:pic>
        <p:nvPicPr>
          <p:cNvPr id="11" name="Picture 10" descr="ws_logo_positive_r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09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</a:t>
            </a:r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roblems &amp;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9" name="Picture 8" descr="shutterstock_50898220.png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36421">
            <a:off x="990613" y="1847925"/>
            <a:ext cx="3260450" cy="48906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5976" y="2708920"/>
            <a:ext cx="4558050" cy="2894362"/>
          </a:xfrm>
          <a:prstGeom prst="rect">
            <a:avLst/>
          </a:prstGeom>
          <a:ln w="12700" cmpd="sng"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2195736" y="836712"/>
            <a:ext cx="6923112" cy="6480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u="sng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What we do: problems &amp; solutions</a:t>
            </a:r>
            <a:endParaRPr lang="en-US" u="sng" cap="small" baseline="30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68714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5696" y="1412776"/>
            <a:ext cx="6082985" cy="51227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524328" y="6237312"/>
            <a:ext cx="1619672" cy="620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020272" y="6237312"/>
            <a:ext cx="2123728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195736" y="836712"/>
            <a:ext cx="6480720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cap="small" dirty="0" err="1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MultiView</a:t>
            </a:r>
            <a:r>
              <a:rPr lang="en-US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 – </a:t>
            </a:r>
            <a:r>
              <a:rPr lang="en-US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Areas Feature</a:t>
            </a: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pic>
        <p:nvPicPr>
          <p:cNvPr id="12" name="Picture 11" descr="ws_logo_positive_r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48680"/>
            <a:ext cx="1152128" cy="23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059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</a:t>
            </a:r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roblems &amp;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331640" y="1772816"/>
            <a:ext cx="7812360" cy="5040560"/>
            <a:chOff x="1331640" y="1772816"/>
            <a:chExt cx="7812360" cy="5040560"/>
          </a:xfrm>
        </p:grpSpPr>
        <p:sp>
          <p:nvSpPr>
            <p:cNvPr id="2" name="Right Arrow 1"/>
            <p:cNvSpPr/>
            <p:nvPr/>
          </p:nvSpPr>
          <p:spPr>
            <a:xfrm rot="21333004">
              <a:off x="5239352" y="2458163"/>
              <a:ext cx="1259229" cy="719559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/>
            <p:cNvSpPr/>
            <p:nvPr/>
          </p:nvSpPr>
          <p:spPr>
            <a:xfrm>
              <a:off x="3420202" y="2021910"/>
              <a:ext cx="3501068" cy="3320620"/>
            </a:xfrm>
            <a:prstGeom prst="cloud">
              <a:avLst/>
            </a:prstGeom>
            <a:solidFill>
              <a:schemeClr val="bg1">
                <a:alpha val="45000"/>
              </a:schemeClr>
            </a:solidFill>
            <a:ln w="28575" cmpd="sng"/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rot="16200000">
              <a:off x="3311826" y="3308482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Processors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 rot="16200000">
              <a:off x="5106302" y="3250486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Various Engines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443" y="2346256"/>
              <a:ext cx="666755" cy="82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3026165" y="3300879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www. Importer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475656" y="4941168"/>
              <a:ext cx="2047789" cy="1784966"/>
              <a:chOff x="171735" y="3593538"/>
              <a:chExt cx="2459125" cy="214351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71735" y="4020555"/>
                <a:ext cx="1473200" cy="1716493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Farmer Provided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Exported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6200000">
                <a:off x="1226870" y="4796511"/>
                <a:ext cx="1224380" cy="543660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 Software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APEX, Field Works, Ag Leader,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etc.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00005" y="4759311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Fertility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00005" y="5049214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Other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Operations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00005" y="533911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Yield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00005" y="446940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As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Planted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29" name="Picture 28" descr="deere combine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1761" y="3593538"/>
                <a:ext cx="989099" cy="846429"/>
              </a:xfrm>
              <a:prstGeom prst="rect">
                <a:avLst/>
              </a:prstGeom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331640" y="2780928"/>
              <a:ext cx="1416578" cy="1824588"/>
              <a:chOff x="233828" y="947716"/>
              <a:chExt cx="1701124" cy="2191090"/>
            </a:xfrm>
            <a:solidFill>
              <a:srgbClr val="FFCC66"/>
            </a:solidFill>
          </p:grpSpPr>
          <p:sp>
            <p:nvSpPr>
              <p:cNvPr id="31" name="Rounded Rectangle 30"/>
              <p:cNvSpPr/>
              <p:nvPr/>
            </p:nvSpPr>
            <p:spPr>
              <a:xfrm>
                <a:off x="233828" y="947716"/>
                <a:ext cx="1701124" cy="219109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Farm Intelligence</a:t>
                </a:r>
                <a:r>
                  <a:rPr lang="en-US" sz="1100" baseline="300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2</a:t>
                </a: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Data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420376" y="1836145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NAIP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20376" y="2124983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Soils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20376" y="2413821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Satellite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20376" y="270265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Weather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20376" y="154730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CLU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94418" y="1772816"/>
              <a:ext cx="1770070" cy="865000"/>
              <a:chOff x="85090" y="444360"/>
              <a:chExt cx="1496337" cy="685800"/>
            </a:xfrm>
          </p:grpSpPr>
          <p:pic>
            <p:nvPicPr>
              <p:cNvPr id="38" name="Picture 37" descr="image.tiff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090" y="444360"/>
                <a:ext cx="744220" cy="685800"/>
              </a:xfrm>
              <a:prstGeom prst="rect">
                <a:avLst/>
              </a:prstGeom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9" name="Text Box 232"/>
              <p:cNvSpPr txBox="1"/>
              <p:nvPr/>
            </p:nvSpPr>
            <p:spPr>
              <a:xfrm>
                <a:off x="810079" y="697452"/>
                <a:ext cx="771348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effectLst/>
                    <a:ea typeface="ＭＳ 明朝"/>
                    <a:cs typeface="Times New Roman"/>
                  </a:rPr>
                  <a:t>Multi-View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cxnSp>
          <p:nvCxnSpPr>
            <p:cNvPr id="40" name="Straight Arrow Connector 39"/>
            <p:cNvCxnSpPr>
              <a:stCxn id="31" idx="3"/>
              <a:endCxn id="21" idx="0"/>
            </p:cNvCxnSpPr>
            <p:nvPr/>
          </p:nvCxnSpPr>
          <p:spPr>
            <a:xfrm flipV="1">
              <a:off x="2748218" y="3427996"/>
              <a:ext cx="969662" cy="26522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1" idx="2"/>
              <a:endCxn id="47" idx="1"/>
            </p:cNvCxnSpPr>
            <p:nvPr/>
          </p:nvCxnSpPr>
          <p:spPr>
            <a:xfrm>
              <a:off x="6315251" y="3377602"/>
              <a:ext cx="561005" cy="822515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6934048" y="4755024"/>
              <a:ext cx="1670400" cy="1396278"/>
              <a:chOff x="8457036" y="5293051"/>
              <a:chExt cx="2005931" cy="1676746"/>
            </a:xfrm>
          </p:grpSpPr>
          <p:sp>
            <p:nvSpPr>
              <p:cNvPr id="43" name="Text Box 234"/>
              <p:cNvSpPr txBox="1"/>
              <p:nvPr/>
            </p:nvSpPr>
            <p:spPr>
              <a:xfrm>
                <a:off x="8457036" y="5293051"/>
                <a:ext cx="2005931" cy="310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Analysis &amp;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Benchmark</a:t>
                </a:r>
                <a:endParaRPr lang="en-US" sz="1200" dirty="0">
                  <a:solidFill>
                    <a:srgbClr val="000000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1080" y="5652110"/>
                <a:ext cx="1068723" cy="1317687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876256" y="3661160"/>
              <a:ext cx="2105296" cy="1018644"/>
              <a:chOff x="7093153" y="3276902"/>
              <a:chExt cx="2528184" cy="1223257"/>
            </a:xfrm>
            <a:effectLst/>
          </p:grpSpPr>
          <p:grpSp>
            <p:nvGrpSpPr>
              <p:cNvPr id="46" name="Group 45"/>
              <p:cNvGrpSpPr/>
              <p:nvPr/>
            </p:nvGrpSpPr>
            <p:grpSpPr>
              <a:xfrm>
                <a:off x="7530373" y="3276902"/>
                <a:ext cx="2090964" cy="1223257"/>
                <a:chOff x="7478323" y="3453889"/>
                <a:chExt cx="2090964" cy="1223257"/>
              </a:xfrm>
            </p:grpSpPr>
            <p:sp>
              <p:nvSpPr>
                <p:cNvPr id="48" name="Text Box 234"/>
                <p:cNvSpPr txBox="1"/>
                <p:nvPr/>
              </p:nvSpPr>
              <p:spPr>
                <a:xfrm>
                  <a:off x="7478323" y="3453889"/>
                  <a:ext cx="1568246" cy="310008"/>
                </a:xfrm>
                <a:prstGeom prst="rect">
                  <a:avLst/>
                </a:prstGeom>
                <a:noFill/>
                <a:ln w="38100">
                  <a:noFill/>
                  <a:tailEnd type="triangle" w="lg" len="med"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solidFill>
                        <a:srgbClr val="000000"/>
                      </a:solidFill>
                      <a:ea typeface="ＭＳ 明朝"/>
                      <a:cs typeface="Times New Roman"/>
                    </a:rPr>
                    <a:t>Problems Mapped</a:t>
                  </a:r>
                  <a:endParaRPr lang="en-US" sz="12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21023" y="3735250"/>
                  <a:ext cx="1148264" cy="941896"/>
                </a:xfrm>
                <a:prstGeom prst="rect">
                  <a:avLst/>
                </a:prstGeom>
                <a:ln w="38100" cmpd="sng">
                  <a:noFill/>
                  <a:tailEnd type="triangle" w="lg" len="med"/>
                </a:ln>
              </p:spPr>
            </p:pic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897761" y="4197867"/>
                  <a:ext cx="519582" cy="1"/>
                </a:xfrm>
                <a:prstGeom prst="straightConnector1">
                  <a:avLst/>
                </a:prstGeom>
                <a:ln w="38100">
                  <a:solidFill>
                    <a:srgbClr val="FFCC6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Object 1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153" y="3538394"/>
                <a:ext cx="1168958" cy="771450"/>
              </a:xfrm>
              <a:prstGeom prst="rect">
                <a:avLst/>
              </a:prstGeom>
              <a:ln w="38100" cmpd="sng">
                <a:noFill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ounded Rectangle 50"/>
            <p:cNvSpPr/>
            <p:nvPr/>
          </p:nvSpPr>
          <p:spPr>
            <a:xfrm rot="16200000">
              <a:off x="5369304" y="3250486"/>
              <a:ext cx="1637661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</a:t>
              </a: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. WingScan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2" name="Flowchart: Magnetic Disk 3"/>
            <p:cNvSpPr/>
            <p:nvPr/>
          </p:nvSpPr>
          <p:spPr>
            <a:xfrm>
              <a:off x="4357141" y="3583288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7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2</a:t>
              </a:r>
              <a:endParaRPr lang="en-US" sz="700" baseline="30000" dirty="0">
                <a:solidFill>
                  <a:srgbClr val="000000"/>
                </a:solidFill>
                <a:ea typeface="ＭＳ 明朝"/>
                <a:cs typeface="Times New Roman"/>
              </a:endParaRPr>
            </a:p>
            <a:p>
              <a:pPr algn="ctr"/>
              <a:r>
                <a:rPr lang="en-US" sz="700" dirty="0">
                  <a:solidFill>
                    <a:srgbClr val="000000"/>
                  </a:solidFill>
                  <a:ea typeface="ＭＳ 明朝"/>
                  <a:cs typeface="Times New Roman"/>
                </a:rPr>
                <a:t>Data</a:t>
              </a:r>
            </a:p>
          </p:txBody>
        </p:sp>
        <p:sp>
          <p:nvSpPr>
            <p:cNvPr id="53" name="Flowchart: Magnetic Disk 3"/>
            <p:cNvSpPr/>
            <p:nvPr/>
          </p:nvSpPr>
          <p:spPr>
            <a:xfrm>
              <a:off x="4357141" y="3012665"/>
              <a:ext cx="654847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A Farmers’ </a:t>
              </a:r>
              <a:r>
                <a:rPr lang="en-US" sz="700" dirty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Proprietary Data</a:t>
              </a:r>
              <a:endParaRPr lang="en-US" sz="7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54" name="Flowchart: Magnetic Disk 3"/>
            <p:cNvSpPr/>
            <p:nvPr/>
          </p:nvSpPr>
          <p:spPr>
            <a:xfrm>
              <a:off x="5074036" y="3581721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2</a:t>
              </a: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 Algorithms &amp; Signatures</a:t>
              </a:r>
              <a:endParaRPr lang="en-US" sz="700" dirty="0">
                <a:solidFill>
                  <a:srgbClr val="000000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5" name="Flowchart: Magnetic Disk 3"/>
            <p:cNvSpPr/>
            <p:nvPr/>
          </p:nvSpPr>
          <p:spPr>
            <a:xfrm>
              <a:off x="5074036" y="3012665"/>
              <a:ext cx="654846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5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Other Farmer Data (Benchmark)</a:t>
              </a:r>
              <a:endParaRPr lang="en-US" sz="65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56" name="Straight Arrow Connector 55"/>
            <p:cNvCxnSpPr>
              <a:stCxn id="51" idx="2"/>
              <a:endCxn id="38" idx="1"/>
            </p:cNvCxnSpPr>
            <p:nvPr/>
          </p:nvCxnSpPr>
          <p:spPr>
            <a:xfrm flipV="1">
              <a:off x="6315252" y="2205316"/>
              <a:ext cx="879167" cy="117228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2"/>
              <a:endCxn id="62" idx="1"/>
            </p:cNvCxnSpPr>
            <p:nvPr/>
          </p:nvCxnSpPr>
          <p:spPr>
            <a:xfrm flipV="1">
              <a:off x="6315251" y="3259158"/>
              <a:ext cx="1065061" cy="118444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1" idx="2"/>
              <a:endCxn id="44" idx="1"/>
            </p:cNvCxnSpPr>
            <p:nvPr/>
          </p:nvCxnSpPr>
          <p:spPr>
            <a:xfrm>
              <a:off x="6315251" y="3377602"/>
              <a:ext cx="822020" cy="2225060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23" idx="0"/>
              <a:endCxn id="21" idx="0"/>
            </p:cNvCxnSpPr>
            <p:nvPr/>
          </p:nvCxnSpPr>
          <p:spPr>
            <a:xfrm flipV="1">
              <a:off x="2089046" y="3427996"/>
              <a:ext cx="1628834" cy="1868762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7380312" y="2607051"/>
              <a:ext cx="1584176" cy="1037973"/>
              <a:chOff x="7217507" y="2581025"/>
              <a:chExt cx="1902387" cy="124646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736864" y="2581025"/>
                <a:ext cx="1383030" cy="902499"/>
                <a:chOff x="7745106" y="2297970"/>
                <a:chExt cx="1383030" cy="902499"/>
              </a:xfrm>
            </p:grpSpPr>
            <p:sp>
              <p:nvSpPr>
                <p:cNvPr id="63" name="Text Box 233"/>
                <p:cNvSpPr txBox="1"/>
                <p:nvPr/>
              </p:nvSpPr>
              <p:spPr>
                <a:xfrm>
                  <a:off x="7745106" y="2297970"/>
                  <a:ext cx="1383030" cy="295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ea typeface="ＭＳ 明朝"/>
                      <a:cs typeface="Times New Roman"/>
                    </a:rPr>
                    <a:t>In-season     Proactive Alerts       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789005" y="2793910"/>
                  <a:ext cx="1296702" cy="406559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chemeClr val="tx2"/>
                      </a:solidFill>
                    </a:rPr>
                    <a:t>Stand Alert:  63.2 acres on Wedinger 10</a:t>
                  </a:r>
                </a:p>
              </p:txBody>
            </p:sp>
          </p:grpSp>
          <p:pic>
            <p:nvPicPr>
              <p:cNvPr id="62" name="Picture 61" descr="phon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17507" y="2900744"/>
                <a:ext cx="504815" cy="926750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664569" y="1888121"/>
              <a:ext cx="2053310" cy="1540879"/>
              <a:chOff x="166383" y="1792498"/>
              <a:chExt cx="2465756" cy="1850388"/>
            </a:xfrm>
          </p:grpSpPr>
          <p:cxnSp>
            <p:nvCxnSpPr>
              <p:cNvPr id="66" name="Straight Arrow Connector 65"/>
              <p:cNvCxnSpPr>
                <a:endCxn id="21" idx="0"/>
              </p:cNvCxnSpPr>
              <p:nvPr/>
            </p:nvCxnSpPr>
            <p:spPr>
              <a:xfrm>
                <a:off x="1946861" y="2548627"/>
                <a:ext cx="685278" cy="1094259"/>
              </a:xfrm>
              <a:prstGeom prst="straightConnector1">
                <a:avLst/>
              </a:prstGeom>
              <a:ln w="38100">
                <a:solidFill>
                  <a:srgbClr val="FFCC66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1"/>
              <a:srcRect l="17810" t="23741" r="29570" b="19693"/>
              <a:stretch/>
            </p:blipFill>
            <p:spPr>
              <a:xfrm rot="10800000">
                <a:off x="1344200" y="1918289"/>
                <a:ext cx="830223" cy="669366"/>
              </a:xfrm>
              <a:prstGeom prst="rect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166383" y="1792498"/>
                <a:ext cx="1270635" cy="338328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Crop Status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UAV,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Other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74" name="Подзаголовок 2"/>
            <p:cNvSpPr txBox="1">
              <a:spLocks/>
            </p:cNvSpPr>
            <p:nvPr/>
          </p:nvSpPr>
          <p:spPr>
            <a:xfrm>
              <a:off x="7020272" y="6237312"/>
              <a:ext cx="2123728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3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12</a:t>
              </a:r>
              <a:r>
                <a:rPr lang="en-US" sz="2400" baseline="300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th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 annual NUE Conference</a:t>
              </a:r>
            </a:p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August 5, 2014</a:t>
              </a:r>
            </a:p>
          </p:txBody>
        </p:sp>
        <p:pic>
          <p:nvPicPr>
            <p:cNvPr id="75" name="Picture 74" descr="Farm Intelligence Logo copy.eps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6599063"/>
              <a:ext cx="1495943" cy="214313"/>
            </a:xfrm>
            <a:prstGeom prst="rect">
              <a:avLst/>
            </a:prstGeom>
          </p:spPr>
        </p:pic>
      </p:grpSp>
      <p:sp>
        <p:nvSpPr>
          <p:cNvPr id="77" name="Rectangle 76"/>
          <p:cNvSpPr/>
          <p:nvPr/>
        </p:nvSpPr>
        <p:spPr>
          <a:xfrm>
            <a:off x="1331640" y="1556792"/>
            <a:ext cx="2376264" cy="53012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Input Data</a:t>
            </a:r>
            <a:endParaRPr lang="en-US" sz="3200" i="1" u="sng" cap="small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80" name="Picture 79" descr="ws_logo_positive_r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3" y="620688"/>
            <a:ext cx="3600404" cy="720080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6767736" y="1556792"/>
            <a:ext cx="2376264" cy="53012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cap="sm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Information that Leads to </a:t>
            </a:r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Decisions</a:t>
            </a:r>
            <a:endParaRPr lang="en-US" sz="3200" i="1" u="sng" cap="small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07904" y="1556792"/>
            <a:ext cx="3054096" cy="53012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Computer Vision, Spectral, and Analytical </a:t>
            </a:r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Signatures</a:t>
            </a:r>
            <a:endParaRPr lang="en-US" sz="3200" i="1" u="sng" cap="small" dirty="0">
              <a:solidFill>
                <a:schemeClr val="bg1"/>
              </a:solidFill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3841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</a:t>
            </a:r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roblems &amp;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331640" y="1772816"/>
            <a:ext cx="7812360" cy="5040560"/>
            <a:chOff x="1331640" y="1772816"/>
            <a:chExt cx="7812360" cy="5040560"/>
          </a:xfrm>
        </p:grpSpPr>
        <p:sp>
          <p:nvSpPr>
            <p:cNvPr id="2" name="Right Arrow 1"/>
            <p:cNvSpPr/>
            <p:nvPr/>
          </p:nvSpPr>
          <p:spPr>
            <a:xfrm rot="21333004">
              <a:off x="5239352" y="2458163"/>
              <a:ext cx="1259229" cy="719559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/>
            <p:cNvSpPr/>
            <p:nvPr/>
          </p:nvSpPr>
          <p:spPr>
            <a:xfrm>
              <a:off x="3420202" y="2021910"/>
              <a:ext cx="3501068" cy="3320620"/>
            </a:xfrm>
            <a:prstGeom prst="cloud">
              <a:avLst/>
            </a:prstGeom>
            <a:solidFill>
              <a:schemeClr val="bg1">
                <a:alpha val="45000"/>
              </a:schemeClr>
            </a:solidFill>
            <a:ln w="28575" cmpd="sng"/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rot="16200000">
              <a:off x="3311826" y="3308482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Processors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 rot="16200000">
              <a:off x="5106302" y="3250486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Various Engines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443" y="2346256"/>
              <a:ext cx="666755" cy="82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3026165" y="3300879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www. Importer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475656" y="4941168"/>
              <a:ext cx="2047789" cy="1784966"/>
              <a:chOff x="171735" y="3593538"/>
              <a:chExt cx="2459125" cy="214351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71735" y="4020555"/>
                <a:ext cx="1473200" cy="1716493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Farmer Provided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Exported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6200000">
                <a:off x="1226870" y="4796511"/>
                <a:ext cx="1224380" cy="543660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 Software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APEX, Field Works, Ag Leader,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etc.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00005" y="4759311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Fertility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00005" y="5049214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Other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Operations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00005" y="533911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Yield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00005" y="446940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As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Planted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29" name="Picture 28" descr="deere combine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1761" y="3593538"/>
                <a:ext cx="989099" cy="846429"/>
              </a:xfrm>
              <a:prstGeom prst="rect">
                <a:avLst/>
              </a:prstGeom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331640" y="2780928"/>
              <a:ext cx="1416578" cy="1824588"/>
              <a:chOff x="233828" y="947716"/>
              <a:chExt cx="1701124" cy="2191090"/>
            </a:xfrm>
            <a:solidFill>
              <a:srgbClr val="FFCC66"/>
            </a:solidFill>
          </p:grpSpPr>
          <p:sp>
            <p:nvSpPr>
              <p:cNvPr id="31" name="Rounded Rectangle 30"/>
              <p:cNvSpPr/>
              <p:nvPr/>
            </p:nvSpPr>
            <p:spPr>
              <a:xfrm>
                <a:off x="233828" y="947716"/>
                <a:ext cx="1701124" cy="219109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Farm Intelligence</a:t>
                </a:r>
                <a:r>
                  <a:rPr lang="en-US" sz="1100" baseline="300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2</a:t>
                </a: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Data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420376" y="1836145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NAIP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20376" y="2124983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Soils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20376" y="2413821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Satellite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20376" y="270265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Weather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20376" y="154730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CLU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94418" y="1772816"/>
              <a:ext cx="1770070" cy="865000"/>
              <a:chOff x="85090" y="444360"/>
              <a:chExt cx="1496337" cy="685800"/>
            </a:xfrm>
          </p:grpSpPr>
          <p:pic>
            <p:nvPicPr>
              <p:cNvPr id="38" name="Picture 37" descr="image.tiff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090" y="444360"/>
                <a:ext cx="744220" cy="685800"/>
              </a:xfrm>
              <a:prstGeom prst="rect">
                <a:avLst/>
              </a:prstGeom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9" name="Text Box 232"/>
              <p:cNvSpPr txBox="1"/>
              <p:nvPr/>
            </p:nvSpPr>
            <p:spPr>
              <a:xfrm>
                <a:off x="810079" y="697452"/>
                <a:ext cx="771348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effectLst/>
                    <a:ea typeface="ＭＳ 明朝"/>
                    <a:cs typeface="Times New Roman"/>
                  </a:rPr>
                  <a:t>Multi-View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cxnSp>
          <p:nvCxnSpPr>
            <p:cNvPr id="40" name="Straight Arrow Connector 39"/>
            <p:cNvCxnSpPr>
              <a:stCxn id="31" idx="3"/>
              <a:endCxn id="21" idx="0"/>
            </p:cNvCxnSpPr>
            <p:nvPr/>
          </p:nvCxnSpPr>
          <p:spPr>
            <a:xfrm flipV="1">
              <a:off x="2748218" y="3427996"/>
              <a:ext cx="969662" cy="26522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1" idx="2"/>
              <a:endCxn id="47" idx="1"/>
            </p:cNvCxnSpPr>
            <p:nvPr/>
          </p:nvCxnSpPr>
          <p:spPr>
            <a:xfrm>
              <a:off x="6315251" y="3377602"/>
              <a:ext cx="561005" cy="822515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6934048" y="4755024"/>
              <a:ext cx="1670400" cy="1396278"/>
              <a:chOff x="8457036" y="5293051"/>
              <a:chExt cx="2005931" cy="1676746"/>
            </a:xfrm>
          </p:grpSpPr>
          <p:sp>
            <p:nvSpPr>
              <p:cNvPr id="43" name="Text Box 234"/>
              <p:cNvSpPr txBox="1"/>
              <p:nvPr/>
            </p:nvSpPr>
            <p:spPr>
              <a:xfrm>
                <a:off x="8457036" y="5293051"/>
                <a:ext cx="2005931" cy="310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Analysis &amp;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Benchmark</a:t>
                </a:r>
                <a:endParaRPr lang="en-US" sz="1200" dirty="0">
                  <a:solidFill>
                    <a:srgbClr val="000000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1080" y="5652110"/>
                <a:ext cx="1068723" cy="1317687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876256" y="3661160"/>
              <a:ext cx="2105296" cy="1018644"/>
              <a:chOff x="7093153" y="3276902"/>
              <a:chExt cx="2528184" cy="1223257"/>
            </a:xfrm>
            <a:effectLst/>
          </p:grpSpPr>
          <p:grpSp>
            <p:nvGrpSpPr>
              <p:cNvPr id="46" name="Group 45"/>
              <p:cNvGrpSpPr/>
              <p:nvPr/>
            </p:nvGrpSpPr>
            <p:grpSpPr>
              <a:xfrm>
                <a:off x="7530373" y="3276902"/>
                <a:ext cx="2090964" cy="1223257"/>
                <a:chOff x="7478323" y="3453889"/>
                <a:chExt cx="2090964" cy="1223257"/>
              </a:xfrm>
            </p:grpSpPr>
            <p:sp>
              <p:nvSpPr>
                <p:cNvPr id="48" name="Text Box 234"/>
                <p:cNvSpPr txBox="1"/>
                <p:nvPr/>
              </p:nvSpPr>
              <p:spPr>
                <a:xfrm>
                  <a:off x="7478323" y="3453889"/>
                  <a:ext cx="1568246" cy="310008"/>
                </a:xfrm>
                <a:prstGeom prst="rect">
                  <a:avLst/>
                </a:prstGeom>
                <a:noFill/>
                <a:ln w="38100">
                  <a:noFill/>
                  <a:tailEnd type="triangle" w="lg" len="med"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solidFill>
                        <a:srgbClr val="000000"/>
                      </a:solidFill>
                      <a:ea typeface="ＭＳ 明朝"/>
                      <a:cs typeface="Times New Roman"/>
                    </a:rPr>
                    <a:t>Problems Mapped</a:t>
                  </a:r>
                  <a:endParaRPr lang="en-US" sz="12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21023" y="3735250"/>
                  <a:ext cx="1148264" cy="941896"/>
                </a:xfrm>
                <a:prstGeom prst="rect">
                  <a:avLst/>
                </a:prstGeom>
                <a:ln w="38100" cmpd="sng">
                  <a:noFill/>
                  <a:tailEnd type="triangle" w="lg" len="med"/>
                </a:ln>
              </p:spPr>
            </p:pic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897761" y="4197867"/>
                  <a:ext cx="519582" cy="1"/>
                </a:xfrm>
                <a:prstGeom prst="straightConnector1">
                  <a:avLst/>
                </a:prstGeom>
                <a:ln w="38100">
                  <a:solidFill>
                    <a:srgbClr val="FFCC6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Object 1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153" y="3538394"/>
                <a:ext cx="1168958" cy="771450"/>
              </a:xfrm>
              <a:prstGeom prst="rect">
                <a:avLst/>
              </a:prstGeom>
              <a:ln w="38100" cmpd="sng">
                <a:noFill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ounded Rectangle 50"/>
            <p:cNvSpPr/>
            <p:nvPr/>
          </p:nvSpPr>
          <p:spPr>
            <a:xfrm rot="16200000">
              <a:off x="5369304" y="3250486"/>
              <a:ext cx="1637661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</a:t>
              </a: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. WingScan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2" name="Flowchart: Magnetic Disk 3"/>
            <p:cNvSpPr/>
            <p:nvPr/>
          </p:nvSpPr>
          <p:spPr>
            <a:xfrm>
              <a:off x="4357141" y="3583288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7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2</a:t>
              </a:r>
              <a:endParaRPr lang="en-US" sz="700" baseline="30000" dirty="0">
                <a:solidFill>
                  <a:srgbClr val="000000"/>
                </a:solidFill>
                <a:ea typeface="ＭＳ 明朝"/>
                <a:cs typeface="Times New Roman"/>
              </a:endParaRPr>
            </a:p>
            <a:p>
              <a:pPr algn="ctr"/>
              <a:r>
                <a:rPr lang="en-US" sz="700" dirty="0">
                  <a:solidFill>
                    <a:srgbClr val="000000"/>
                  </a:solidFill>
                  <a:ea typeface="ＭＳ 明朝"/>
                  <a:cs typeface="Times New Roman"/>
                </a:rPr>
                <a:t>Data</a:t>
              </a:r>
            </a:p>
          </p:txBody>
        </p:sp>
        <p:sp>
          <p:nvSpPr>
            <p:cNvPr id="53" name="Flowchart: Magnetic Disk 3"/>
            <p:cNvSpPr/>
            <p:nvPr/>
          </p:nvSpPr>
          <p:spPr>
            <a:xfrm>
              <a:off x="4357141" y="3012665"/>
              <a:ext cx="654847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A Farmers’ </a:t>
              </a:r>
              <a:r>
                <a:rPr lang="en-US" sz="700" dirty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Proprietary Data</a:t>
              </a:r>
              <a:endParaRPr lang="en-US" sz="7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54" name="Flowchart: Magnetic Disk 3"/>
            <p:cNvSpPr/>
            <p:nvPr/>
          </p:nvSpPr>
          <p:spPr>
            <a:xfrm>
              <a:off x="5074036" y="3581721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2</a:t>
              </a: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 Algorithms &amp; Signatures</a:t>
              </a:r>
              <a:endParaRPr lang="en-US" sz="700" dirty="0">
                <a:solidFill>
                  <a:srgbClr val="000000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5" name="Flowchart: Magnetic Disk 3"/>
            <p:cNvSpPr/>
            <p:nvPr/>
          </p:nvSpPr>
          <p:spPr>
            <a:xfrm>
              <a:off x="5074036" y="3012665"/>
              <a:ext cx="654846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5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Other Farmer Data (Benchmark)</a:t>
              </a:r>
              <a:endParaRPr lang="en-US" sz="65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56" name="Straight Arrow Connector 55"/>
            <p:cNvCxnSpPr>
              <a:stCxn id="51" idx="2"/>
              <a:endCxn id="38" idx="1"/>
            </p:cNvCxnSpPr>
            <p:nvPr/>
          </p:nvCxnSpPr>
          <p:spPr>
            <a:xfrm flipV="1">
              <a:off x="6315252" y="2205316"/>
              <a:ext cx="879167" cy="117228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2"/>
              <a:endCxn id="62" idx="1"/>
            </p:cNvCxnSpPr>
            <p:nvPr/>
          </p:nvCxnSpPr>
          <p:spPr>
            <a:xfrm flipV="1">
              <a:off x="6315251" y="3259158"/>
              <a:ext cx="1065061" cy="118444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1" idx="2"/>
              <a:endCxn id="44" idx="1"/>
            </p:cNvCxnSpPr>
            <p:nvPr/>
          </p:nvCxnSpPr>
          <p:spPr>
            <a:xfrm>
              <a:off x="6315251" y="3377602"/>
              <a:ext cx="822020" cy="2225060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23" idx="0"/>
              <a:endCxn id="21" idx="0"/>
            </p:cNvCxnSpPr>
            <p:nvPr/>
          </p:nvCxnSpPr>
          <p:spPr>
            <a:xfrm flipV="1">
              <a:off x="2089046" y="3427996"/>
              <a:ext cx="1628834" cy="1868762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7380312" y="2607051"/>
              <a:ext cx="1584176" cy="1037973"/>
              <a:chOff x="7217507" y="2581025"/>
              <a:chExt cx="1902387" cy="124646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736864" y="2581025"/>
                <a:ext cx="1383030" cy="902499"/>
                <a:chOff x="7745106" y="2297970"/>
                <a:chExt cx="1383030" cy="902499"/>
              </a:xfrm>
            </p:grpSpPr>
            <p:sp>
              <p:nvSpPr>
                <p:cNvPr id="63" name="Text Box 233"/>
                <p:cNvSpPr txBox="1"/>
                <p:nvPr/>
              </p:nvSpPr>
              <p:spPr>
                <a:xfrm>
                  <a:off x="7745106" y="2297970"/>
                  <a:ext cx="1383030" cy="295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ea typeface="ＭＳ 明朝"/>
                      <a:cs typeface="Times New Roman"/>
                    </a:rPr>
                    <a:t>In-season     Proactive Alerts       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789005" y="2793910"/>
                  <a:ext cx="1296702" cy="406559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chemeClr val="tx2"/>
                      </a:solidFill>
                    </a:rPr>
                    <a:t>Stand Alert:  63.2 acres on Wedinger 10</a:t>
                  </a:r>
                </a:p>
              </p:txBody>
            </p:sp>
          </p:grpSp>
          <p:pic>
            <p:nvPicPr>
              <p:cNvPr id="62" name="Picture 61" descr="phon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17507" y="2900744"/>
                <a:ext cx="504815" cy="926750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664569" y="1888121"/>
              <a:ext cx="2053310" cy="1540879"/>
              <a:chOff x="166383" y="1792498"/>
              <a:chExt cx="2465756" cy="1850388"/>
            </a:xfrm>
          </p:grpSpPr>
          <p:cxnSp>
            <p:nvCxnSpPr>
              <p:cNvPr id="66" name="Straight Arrow Connector 65"/>
              <p:cNvCxnSpPr>
                <a:endCxn id="21" idx="0"/>
              </p:cNvCxnSpPr>
              <p:nvPr/>
            </p:nvCxnSpPr>
            <p:spPr>
              <a:xfrm>
                <a:off x="1946861" y="2548627"/>
                <a:ext cx="685278" cy="1094259"/>
              </a:xfrm>
              <a:prstGeom prst="straightConnector1">
                <a:avLst/>
              </a:prstGeom>
              <a:ln w="38100">
                <a:solidFill>
                  <a:srgbClr val="FFCC66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1"/>
              <a:srcRect l="17810" t="23741" r="29570" b="19693"/>
              <a:stretch/>
            </p:blipFill>
            <p:spPr>
              <a:xfrm rot="10800000">
                <a:off x="1344200" y="1918289"/>
                <a:ext cx="830223" cy="669366"/>
              </a:xfrm>
              <a:prstGeom prst="rect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166383" y="1792498"/>
                <a:ext cx="1270635" cy="338328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Crop Status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UAV,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Other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74" name="Подзаголовок 2"/>
            <p:cNvSpPr txBox="1">
              <a:spLocks/>
            </p:cNvSpPr>
            <p:nvPr/>
          </p:nvSpPr>
          <p:spPr>
            <a:xfrm>
              <a:off x="7020272" y="6237312"/>
              <a:ext cx="2123728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3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12</a:t>
              </a:r>
              <a:r>
                <a:rPr lang="en-US" sz="2400" baseline="300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th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 annual NUE Conference</a:t>
              </a:r>
            </a:p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August 5, 2014</a:t>
              </a:r>
            </a:p>
          </p:txBody>
        </p:sp>
        <p:pic>
          <p:nvPicPr>
            <p:cNvPr id="75" name="Picture 74" descr="Farm Intelligence Logo copy.eps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6599063"/>
              <a:ext cx="1495943" cy="214313"/>
            </a:xfrm>
            <a:prstGeom prst="rect">
              <a:avLst/>
            </a:prstGeom>
          </p:spPr>
        </p:pic>
      </p:grpSp>
      <p:pic>
        <p:nvPicPr>
          <p:cNvPr id="80" name="Picture 79" descr="ws_logo_positive_r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3" y="620688"/>
            <a:ext cx="3600404" cy="720080"/>
          </a:xfrm>
          <a:prstGeom prst="rect">
            <a:avLst/>
          </a:prstGeom>
        </p:spPr>
      </p:pic>
      <p:sp>
        <p:nvSpPr>
          <p:cNvPr id="81" name="Rectangle 80"/>
          <p:cNvSpPr/>
          <p:nvPr/>
        </p:nvSpPr>
        <p:spPr>
          <a:xfrm>
            <a:off x="6767736" y="1556792"/>
            <a:ext cx="2376264" cy="530120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cap="sm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Information that Leads to </a:t>
            </a:r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cs typeface="Times New Roman"/>
              </a:rPr>
              <a:t>Decisions</a:t>
            </a:r>
            <a:endParaRPr lang="en-US" sz="3200" i="1" u="sng" cap="small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3707904" y="1556792"/>
            <a:ext cx="3054096" cy="53012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Computer Vision, Spectral, and Analytical </a:t>
            </a:r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Signatures</a:t>
            </a:r>
            <a:endParaRPr lang="en-US" sz="3200" i="1" u="sng" cap="small" dirty="0">
              <a:solidFill>
                <a:schemeClr val="bg1"/>
              </a:solidFill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2419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</a:t>
            </a:r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roblems &amp;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331640" y="1772816"/>
            <a:ext cx="7812360" cy="5040560"/>
            <a:chOff x="1331640" y="1772816"/>
            <a:chExt cx="7812360" cy="5040560"/>
          </a:xfrm>
        </p:grpSpPr>
        <p:sp>
          <p:nvSpPr>
            <p:cNvPr id="2" name="Right Arrow 1"/>
            <p:cNvSpPr/>
            <p:nvPr/>
          </p:nvSpPr>
          <p:spPr>
            <a:xfrm rot="21333004">
              <a:off x="5239352" y="2458163"/>
              <a:ext cx="1259229" cy="719559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/>
            <p:cNvSpPr/>
            <p:nvPr/>
          </p:nvSpPr>
          <p:spPr>
            <a:xfrm>
              <a:off x="3420202" y="2021910"/>
              <a:ext cx="3501068" cy="3320620"/>
            </a:xfrm>
            <a:prstGeom prst="cloud">
              <a:avLst/>
            </a:prstGeom>
            <a:solidFill>
              <a:schemeClr val="bg1">
                <a:alpha val="45000"/>
              </a:schemeClr>
            </a:solidFill>
            <a:ln w="28575" cmpd="sng"/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rot="16200000">
              <a:off x="3311826" y="3308482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Processors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 rot="16200000">
              <a:off x="5106302" y="3250486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Various Engines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443" y="2346256"/>
              <a:ext cx="666755" cy="82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3026165" y="3300879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www. Importer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475656" y="4941168"/>
              <a:ext cx="2047789" cy="1784966"/>
              <a:chOff x="171735" y="3593538"/>
              <a:chExt cx="2459125" cy="214351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71735" y="4020555"/>
                <a:ext cx="1473200" cy="1716493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Farmer Provided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Exported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6200000">
                <a:off x="1226870" y="4796511"/>
                <a:ext cx="1224380" cy="543660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 Software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APEX, Field Works, Ag Leader,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etc.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00005" y="4759311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Fertility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00005" y="5049214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Other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Operations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00005" y="533911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Yield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00005" y="446940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As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Planted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29" name="Picture 28" descr="deere combine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1761" y="3593538"/>
                <a:ext cx="989099" cy="846429"/>
              </a:xfrm>
              <a:prstGeom prst="rect">
                <a:avLst/>
              </a:prstGeom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331640" y="2780928"/>
              <a:ext cx="1416578" cy="1824588"/>
              <a:chOff x="233828" y="947716"/>
              <a:chExt cx="1701124" cy="2191090"/>
            </a:xfrm>
            <a:solidFill>
              <a:srgbClr val="FFCC66"/>
            </a:solidFill>
          </p:grpSpPr>
          <p:sp>
            <p:nvSpPr>
              <p:cNvPr id="31" name="Rounded Rectangle 30"/>
              <p:cNvSpPr/>
              <p:nvPr/>
            </p:nvSpPr>
            <p:spPr>
              <a:xfrm>
                <a:off x="233828" y="947716"/>
                <a:ext cx="1701124" cy="219109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Farm Intelligence</a:t>
                </a:r>
                <a:r>
                  <a:rPr lang="en-US" sz="1100" baseline="300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2</a:t>
                </a: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Data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420376" y="1836145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NAIP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20376" y="2124983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Soils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20376" y="2413821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Satellite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20376" y="270265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Weather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20376" y="154730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CLU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94418" y="1772816"/>
              <a:ext cx="1770070" cy="865000"/>
              <a:chOff x="85090" y="444360"/>
              <a:chExt cx="1496337" cy="685800"/>
            </a:xfrm>
          </p:grpSpPr>
          <p:pic>
            <p:nvPicPr>
              <p:cNvPr id="38" name="Picture 37" descr="image.tiff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090" y="444360"/>
                <a:ext cx="744220" cy="685800"/>
              </a:xfrm>
              <a:prstGeom prst="rect">
                <a:avLst/>
              </a:prstGeom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9" name="Text Box 232"/>
              <p:cNvSpPr txBox="1"/>
              <p:nvPr/>
            </p:nvSpPr>
            <p:spPr>
              <a:xfrm>
                <a:off x="810079" y="697452"/>
                <a:ext cx="771348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effectLst/>
                    <a:ea typeface="ＭＳ 明朝"/>
                    <a:cs typeface="Times New Roman"/>
                  </a:rPr>
                  <a:t>Multi-View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cxnSp>
          <p:nvCxnSpPr>
            <p:cNvPr id="40" name="Straight Arrow Connector 39"/>
            <p:cNvCxnSpPr>
              <a:stCxn id="31" idx="3"/>
              <a:endCxn id="21" idx="0"/>
            </p:cNvCxnSpPr>
            <p:nvPr/>
          </p:nvCxnSpPr>
          <p:spPr>
            <a:xfrm flipV="1">
              <a:off x="2748218" y="3427996"/>
              <a:ext cx="969662" cy="26522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1" idx="2"/>
              <a:endCxn id="47" idx="1"/>
            </p:cNvCxnSpPr>
            <p:nvPr/>
          </p:nvCxnSpPr>
          <p:spPr>
            <a:xfrm>
              <a:off x="6315251" y="3377602"/>
              <a:ext cx="561005" cy="822515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6934048" y="4755024"/>
              <a:ext cx="1670400" cy="1396278"/>
              <a:chOff x="8457036" y="5293051"/>
              <a:chExt cx="2005931" cy="1676746"/>
            </a:xfrm>
          </p:grpSpPr>
          <p:sp>
            <p:nvSpPr>
              <p:cNvPr id="43" name="Text Box 234"/>
              <p:cNvSpPr txBox="1"/>
              <p:nvPr/>
            </p:nvSpPr>
            <p:spPr>
              <a:xfrm>
                <a:off x="8457036" y="5293051"/>
                <a:ext cx="2005931" cy="310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Analysis &amp;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Benchmark</a:t>
                </a:r>
                <a:endParaRPr lang="en-US" sz="1200" dirty="0">
                  <a:solidFill>
                    <a:srgbClr val="000000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1080" y="5652110"/>
                <a:ext cx="1068723" cy="1317687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876256" y="3661160"/>
              <a:ext cx="2105296" cy="1018644"/>
              <a:chOff x="7093153" y="3276902"/>
              <a:chExt cx="2528184" cy="1223257"/>
            </a:xfrm>
            <a:effectLst/>
          </p:grpSpPr>
          <p:grpSp>
            <p:nvGrpSpPr>
              <p:cNvPr id="46" name="Group 45"/>
              <p:cNvGrpSpPr/>
              <p:nvPr/>
            </p:nvGrpSpPr>
            <p:grpSpPr>
              <a:xfrm>
                <a:off x="7530373" y="3276902"/>
                <a:ext cx="2090964" cy="1223257"/>
                <a:chOff x="7478323" y="3453889"/>
                <a:chExt cx="2090964" cy="1223257"/>
              </a:xfrm>
            </p:grpSpPr>
            <p:sp>
              <p:nvSpPr>
                <p:cNvPr id="48" name="Text Box 234"/>
                <p:cNvSpPr txBox="1"/>
                <p:nvPr/>
              </p:nvSpPr>
              <p:spPr>
                <a:xfrm>
                  <a:off x="7478323" y="3453889"/>
                  <a:ext cx="1568246" cy="310008"/>
                </a:xfrm>
                <a:prstGeom prst="rect">
                  <a:avLst/>
                </a:prstGeom>
                <a:noFill/>
                <a:ln w="38100">
                  <a:noFill/>
                  <a:tailEnd type="triangle" w="lg" len="med"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solidFill>
                        <a:srgbClr val="000000"/>
                      </a:solidFill>
                      <a:ea typeface="ＭＳ 明朝"/>
                      <a:cs typeface="Times New Roman"/>
                    </a:rPr>
                    <a:t>Problems Mapped</a:t>
                  </a:r>
                  <a:endParaRPr lang="en-US" sz="12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21023" y="3735250"/>
                  <a:ext cx="1148264" cy="941896"/>
                </a:xfrm>
                <a:prstGeom prst="rect">
                  <a:avLst/>
                </a:prstGeom>
                <a:ln w="38100" cmpd="sng">
                  <a:noFill/>
                  <a:tailEnd type="triangle" w="lg" len="med"/>
                </a:ln>
              </p:spPr>
            </p:pic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897761" y="4197867"/>
                  <a:ext cx="519582" cy="1"/>
                </a:xfrm>
                <a:prstGeom prst="straightConnector1">
                  <a:avLst/>
                </a:prstGeom>
                <a:ln w="38100">
                  <a:solidFill>
                    <a:srgbClr val="FFCC6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Object 1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153" y="3538394"/>
                <a:ext cx="1168958" cy="771450"/>
              </a:xfrm>
              <a:prstGeom prst="rect">
                <a:avLst/>
              </a:prstGeom>
              <a:ln w="38100" cmpd="sng">
                <a:noFill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ounded Rectangle 50"/>
            <p:cNvSpPr/>
            <p:nvPr/>
          </p:nvSpPr>
          <p:spPr>
            <a:xfrm rot="16200000">
              <a:off x="5369304" y="3250486"/>
              <a:ext cx="1637661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</a:t>
              </a: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. WingScan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2" name="Flowchart: Magnetic Disk 3"/>
            <p:cNvSpPr/>
            <p:nvPr/>
          </p:nvSpPr>
          <p:spPr>
            <a:xfrm>
              <a:off x="4357141" y="3583288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7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2</a:t>
              </a:r>
              <a:endParaRPr lang="en-US" sz="700" baseline="30000" dirty="0">
                <a:solidFill>
                  <a:srgbClr val="000000"/>
                </a:solidFill>
                <a:ea typeface="ＭＳ 明朝"/>
                <a:cs typeface="Times New Roman"/>
              </a:endParaRPr>
            </a:p>
            <a:p>
              <a:pPr algn="ctr"/>
              <a:r>
                <a:rPr lang="en-US" sz="700" dirty="0">
                  <a:solidFill>
                    <a:srgbClr val="000000"/>
                  </a:solidFill>
                  <a:ea typeface="ＭＳ 明朝"/>
                  <a:cs typeface="Times New Roman"/>
                </a:rPr>
                <a:t>Data</a:t>
              </a:r>
            </a:p>
          </p:txBody>
        </p:sp>
        <p:sp>
          <p:nvSpPr>
            <p:cNvPr id="53" name="Flowchart: Magnetic Disk 3"/>
            <p:cNvSpPr/>
            <p:nvPr/>
          </p:nvSpPr>
          <p:spPr>
            <a:xfrm>
              <a:off x="4357141" y="3012665"/>
              <a:ext cx="654847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A Farmers’ </a:t>
              </a:r>
              <a:r>
                <a:rPr lang="en-US" sz="700" dirty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Proprietary Data</a:t>
              </a:r>
              <a:endParaRPr lang="en-US" sz="7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54" name="Flowchart: Magnetic Disk 3"/>
            <p:cNvSpPr/>
            <p:nvPr/>
          </p:nvSpPr>
          <p:spPr>
            <a:xfrm>
              <a:off x="5074036" y="3581721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2</a:t>
              </a: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 Algorithms &amp; Signatures</a:t>
              </a:r>
              <a:endParaRPr lang="en-US" sz="700" dirty="0">
                <a:solidFill>
                  <a:srgbClr val="000000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5" name="Flowchart: Magnetic Disk 3"/>
            <p:cNvSpPr/>
            <p:nvPr/>
          </p:nvSpPr>
          <p:spPr>
            <a:xfrm>
              <a:off x="5074036" y="3012665"/>
              <a:ext cx="654846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5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Other Farmer Data (Benchmark)</a:t>
              </a:r>
              <a:endParaRPr lang="en-US" sz="65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56" name="Straight Arrow Connector 55"/>
            <p:cNvCxnSpPr>
              <a:stCxn id="51" idx="2"/>
              <a:endCxn id="38" idx="1"/>
            </p:cNvCxnSpPr>
            <p:nvPr/>
          </p:nvCxnSpPr>
          <p:spPr>
            <a:xfrm flipV="1">
              <a:off x="6315252" y="2205316"/>
              <a:ext cx="879167" cy="117228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2"/>
              <a:endCxn id="62" idx="1"/>
            </p:cNvCxnSpPr>
            <p:nvPr/>
          </p:nvCxnSpPr>
          <p:spPr>
            <a:xfrm flipV="1">
              <a:off x="6315251" y="3259158"/>
              <a:ext cx="1065061" cy="118444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1" idx="2"/>
              <a:endCxn id="44" idx="1"/>
            </p:cNvCxnSpPr>
            <p:nvPr/>
          </p:nvCxnSpPr>
          <p:spPr>
            <a:xfrm>
              <a:off x="6315251" y="3377602"/>
              <a:ext cx="822020" cy="2225060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23" idx="0"/>
              <a:endCxn id="21" idx="0"/>
            </p:cNvCxnSpPr>
            <p:nvPr/>
          </p:nvCxnSpPr>
          <p:spPr>
            <a:xfrm flipV="1">
              <a:off x="2089046" y="3427996"/>
              <a:ext cx="1628834" cy="1868762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7380312" y="2607051"/>
              <a:ext cx="1584176" cy="1037973"/>
              <a:chOff x="7217507" y="2581025"/>
              <a:chExt cx="1902387" cy="124646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736864" y="2581025"/>
                <a:ext cx="1383030" cy="902499"/>
                <a:chOff x="7745106" y="2297970"/>
                <a:chExt cx="1383030" cy="902499"/>
              </a:xfrm>
            </p:grpSpPr>
            <p:sp>
              <p:nvSpPr>
                <p:cNvPr id="63" name="Text Box 233"/>
                <p:cNvSpPr txBox="1"/>
                <p:nvPr/>
              </p:nvSpPr>
              <p:spPr>
                <a:xfrm>
                  <a:off x="7745106" y="2297970"/>
                  <a:ext cx="1383030" cy="295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ea typeface="ＭＳ 明朝"/>
                      <a:cs typeface="Times New Roman"/>
                    </a:rPr>
                    <a:t>In-season     Proactive Alerts       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789005" y="2793910"/>
                  <a:ext cx="1296702" cy="406559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chemeClr val="tx2"/>
                      </a:solidFill>
                    </a:rPr>
                    <a:t>Stand Alert:  63.2 acres on Wedinger 10</a:t>
                  </a:r>
                </a:p>
              </p:txBody>
            </p:sp>
          </p:grpSp>
          <p:pic>
            <p:nvPicPr>
              <p:cNvPr id="62" name="Picture 61" descr="phon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17507" y="2900744"/>
                <a:ext cx="504815" cy="926750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664569" y="1888121"/>
              <a:ext cx="2053310" cy="1540879"/>
              <a:chOff x="166383" y="1792498"/>
              <a:chExt cx="2465756" cy="1850388"/>
            </a:xfrm>
          </p:grpSpPr>
          <p:cxnSp>
            <p:nvCxnSpPr>
              <p:cNvPr id="66" name="Straight Arrow Connector 65"/>
              <p:cNvCxnSpPr>
                <a:endCxn id="21" idx="0"/>
              </p:cNvCxnSpPr>
              <p:nvPr/>
            </p:nvCxnSpPr>
            <p:spPr>
              <a:xfrm>
                <a:off x="1946861" y="2548627"/>
                <a:ext cx="685278" cy="1094259"/>
              </a:xfrm>
              <a:prstGeom prst="straightConnector1">
                <a:avLst/>
              </a:prstGeom>
              <a:ln w="38100">
                <a:solidFill>
                  <a:srgbClr val="FFCC66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1"/>
              <a:srcRect l="17810" t="23741" r="29570" b="19693"/>
              <a:stretch/>
            </p:blipFill>
            <p:spPr>
              <a:xfrm rot="10800000">
                <a:off x="1344200" y="1918289"/>
                <a:ext cx="830223" cy="669366"/>
              </a:xfrm>
              <a:prstGeom prst="rect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166383" y="1792498"/>
                <a:ext cx="1270635" cy="338328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Crop Status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UAV,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Other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74" name="Подзаголовок 2"/>
            <p:cNvSpPr txBox="1">
              <a:spLocks/>
            </p:cNvSpPr>
            <p:nvPr/>
          </p:nvSpPr>
          <p:spPr>
            <a:xfrm>
              <a:off x="7020272" y="6237312"/>
              <a:ext cx="2123728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3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12</a:t>
              </a:r>
              <a:r>
                <a:rPr lang="en-US" sz="2400" baseline="300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th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 annual NUE Conference</a:t>
              </a:r>
            </a:p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August 5, 2014</a:t>
              </a:r>
            </a:p>
          </p:txBody>
        </p:sp>
        <p:pic>
          <p:nvPicPr>
            <p:cNvPr id="75" name="Picture 74" descr="Farm Intelligence Logo copy.eps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6599063"/>
              <a:ext cx="1495943" cy="214313"/>
            </a:xfrm>
            <a:prstGeom prst="rect">
              <a:avLst/>
            </a:prstGeom>
          </p:spPr>
        </p:pic>
      </p:grpSp>
      <p:pic>
        <p:nvPicPr>
          <p:cNvPr id="80" name="Picture 79" descr="ws_logo_positive_r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3" y="620688"/>
            <a:ext cx="3600404" cy="720080"/>
          </a:xfrm>
          <a:prstGeom prst="rect">
            <a:avLst/>
          </a:prstGeom>
        </p:spPr>
      </p:pic>
      <p:sp>
        <p:nvSpPr>
          <p:cNvPr id="82" name="Rectangle 81"/>
          <p:cNvSpPr/>
          <p:nvPr/>
        </p:nvSpPr>
        <p:spPr>
          <a:xfrm>
            <a:off x="3707904" y="1556792"/>
            <a:ext cx="3054096" cy="530120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Computer Vision, Spectral, and Analytical </a:t>
            </a:r>
            <a:r>
              <a:rPr lang="en-US" sz="3200" i="1" u="sng" cap="small" dirty="0" smtClean="0">
                <a:solidFill>
                  <a:schemeClr val="bg1"/>
                </a:solidFill>
                <a:latin typeface="Times New Roman"/>
                <a:ea typeface="+mj-ea"/>
                <a:cs typeface="Times New Roman"/>
              </a:rPr>
              <a:t>Signatures</a:t>
            </a:r>
            <a:endParaRPr lang="en-US" sz="3200" i="1" u="sng" cap="small" dirty="0">
              <a:solidFill>
                <a:schemeClr val="bg1"/>
              </a:solidFill>
              <a:latin typeface="Times New Roman"/>
              <a:ea typeface="+mj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8073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</a:t>
            </a:r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roblems &amp;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1331640" y="1772816"/>
            <a:ext cx="7812360" cy="5040560"/>
            <a:chOff x="1331640" y="1772816"/>
            <a:chExt cx="7812360" cy="5040560"/>
          </a:xfrm>
        </p:grpSpPr>
        <p:sp>
          <p:nvSpPr>
            <p:cNvPr id="2" name="Right Arrow 1"/>
            <p:cNvSpPr/>
            <p:nvPr/>
          </p:nvSpPr>
          <p:spPr>
            <a:xfrm rot="21333004">
              <a:off x="5239352" y="2458163"/>
              <a:ext cx="1259229" cy="719559"/>
            </a:xfrm>
            <a:prstGeom prst="rightArrow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Cloud 16"/>
            <p:cNvSpPr/>
            <p:nvPr/>
          </p:nvSpPr>
          <p:spPr>
            <a:xfrm>
              <a:off x="3420202" y="2021910"/>
              <a:ext cx="3501068" cy="3320620"/>
            </a:xfrm>
            <a:prstGeom prst="cloud">
              <a:avLst/>
            </a:prstGeom>
            <a:solidFill>
              <a:schemeClr val="bg1">
                <a:alpha val="45000"/>
              </a:schemeClr>
            </a:solidFill>
            <a:ln w="28575" cmpd="sng"/>
            <a:effectLst/>
            <a:extLst>
              <a:ext uri="{FAA26D3D-D897-4be2-8F04-BA451C77F1D7}">
                <ma14:placeholderFlag xmlns:ma14="http://schemas.microsoft.com/office/mac/drawingml/2011/main"/>
              </a:ext>
              <a:ext uri="{C572A759-6A51-4108-AA02-DFA0A04FC94B}">
                <ma14:wrappingTextBoxFlag xmlns:ma14="http://schemas.microsoft.com/office/mac/drawingml/2011/main"/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 rot="16200000">
              <a:off x="3311826" y="3308482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Processors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 rot="16200000">
              <a:off x="5106302" y="3250486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Various Engines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0443" y="2346256"/>
              <a:ext cx="666755" cy="826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a14="http://schemas.microsoft.com/office/mac/drawingml/2011/main"/>
              </a:ext>
            </a:extLst>
          </p:spPr>
        </p:pic>
        <p:sp>
          <p:nvSpPr>
            <p:cNvPr id="21" name="Rounded Rectangle 20"/>
            <p:cNvSpPr/>
            <p:nvPr/>
          </p:nvSpPr>
          <p:spPr>
            <a:xfrm rot="16200000">
              <a:off x="3026165" y="3300879"/>
              <a:ext cx="1637662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www. Importer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475656" y="4941168"/>
              <a:ext cx="2047789" cy="1784966"/>
              <a:chOff x="171735" y="3593538"/>
              <a:chExt cx="2459125" cy="2143510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171735" y="4020555"/>
                <a:ext cx="1473200" cy="1716493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Farmer Provided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Exported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4" name="Rounded Rectangle 23"/>
              <p:cNvSpPr/>
              <p:nvPr/>
            </p:nvSpPr>
            <p:spPr>
              <a:xfrm rot="16200000">
                <a:off x="1226870" y="4796511"/>
                <a:ext cx="1224380" cy="543660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Farm Software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APEX, Field Works, Ag Leader,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etc.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>
                <a:off x="300005" y="4759311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Fertility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300005" y="5049214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Other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Operations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>
                <a:off x="300005" y="533911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Yield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300005" y="4469408"/>
                <a:ext cx="1270635" cy="228600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As </a:t>
                </a:r>
                <a:r>
                  <a:rPr lang="en-US" sz="1000" dirty="0" smtClean="0">
                    <a:solidFill>
                      <a:srgbClr val="6A6B6A"/>
                    </a:solidFill>
                    <a:effectLst/>
                    <a:ea typeface="ＭＳ 明朝"/>
                    <a:cs typeface="Times New Roman"/>
                  </a:rPr>
                  <a:t>Planted</a:t>
                </a:r>
                <a:endParaRPr lang="en-US" sz="1000" dirty="0">
                  <a:solidFill>
                    <a:srgbClr val="6A6B6A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29" name="Picture 28" descr="deere combine.jpg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41761" y="3593538"/>
                <a:ext cx="989099" cy="846429"/>
              </a:xfrm>
              <a:prstGeom prst="rect">
                <a:avLst/>
              </a:prstGeom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331640" y="2780928"/>
              <a:ext cx="1416578" cy="1824588"/>
              <a:chOff x="233828" y="947716"/>
              <a:chExt cx="1701124" cy="2191090"/>
            </a:xfrm>
            <a:solidFill>
              <a:srgbClr val="FFCC66"/>
            </a:solidFill>
          </p:grpSpPr>
          <p:sp>
            <p:nvSpPr>
              <p:cNvPr id="31" name="Rounded Rectangle 30"/>
              <p:cNvSpPr/>
              <p:nvPr/>
            </p:nvSpPr>
            <p:spPr>
              <a:xfrm>
                <a:off x="233828" y="947716"/>
                <a:ext cx="1701124" cy="219109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Farm Intelligence</a:t>
                </a:r>
                <a:r>
                  <a:rPr lang="en-US" sz="1100" baseline="300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2</a:t>
                </a:r>
                <a:r>
                  <a:rPr lang="en-US" sz="1100" dirty="0" smtClean="0">
                    <a:solidFill>
                      <a:srgbClr val="000000"/>
                    </a:solidFill>
                    <a:ea typeface="ＭＳ 明朝"/>
                    <a:cs typeface="Times New Roman"/>
                  </a:rPr>
                  <a:t>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Data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>
                <a:off x="420376" y="1836145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NAIP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>
                <a:off x="420376" y="2124983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Soils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>
                <a:off x="420376" y="2413821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Satellite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20376" y="270265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Weather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>
                <a:off x="420376" y="1547307"/>
                <a:ext cx="1214115" cy="228600"/>
              </a:xfrm>
              <a:prstGeom prst="roundRect">
                <a:avLst/>
              </a:prstGeom>
              <a:solidFill>
                <a:srgbClr val="FFFAD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dirty="0" smtClean="0">
                    <a:solidFill>
                      <a:schemeClr val="accent6">
                        <a:lumMod val="75000"/>
                      </a:schemeClr>
                    </a:solidFill>
                    <a:effectLst/>
                    <a:ea typeface="ＭＳ 明朝"/>
                    <a:cs typeface="Times New Roman"/>
                  </a:rPr>
                  <a:t>CLU</a:t>
                </a:r>
                <a:endParaRPr lang="en-US" sz="1000" dirty="0">
                  <a:solidFill>
                    <a:schemeClr val="accent6">
                      <a:lumMod val="75000"/>
                    </a:schemeClr>
                  </a:solidFill>
                  <a:effectLst/>
                  <a:ea typeface="ＭＳ 明朝"/>
                  <a:cs typeface="Times New Roman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94418" y="1772816"/>
              <a:ext cx="1770070" cy="865000"/>
              <a:chOff x="85090" y="444360"/>
              <a:chExt cx="1496337" cy="685800"/>
            </a:xfrm>
          </p:grpSpPr>
          <p:pic>
            <p:nvPicPr>
              <p:cNvPr id="38" name="Picture 37" descr="image.tiff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85090" y="444360"/>
                <a:ext cx="744220" cy="685800"/>
              </a:xfrm>
              <a:prstGeom prst="rect">
                <a:avLst/>
              </a:prstGeom>
              <a:ln w="285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9" name="Text Box 232"/>
              <p:cNvSpPr txBox="1"/>
              <p:nvPr/>
            </p:nvSpPr>
            <p:spPr>
              <a:xfrm>
                <a:off x="810079" y="697452"/>
                <a:ext cx="771348" cy="2286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effectLst/>
                    <a:ea typeface="ＭＳ 明朝"/>
                    <a:cs typeface="Times New Roman"/>
                  </a:rPr>
                  <a:t>Multi-View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cxnSp>
          <p:nvCxnSpPr>
            <p:cNvPr id="40" name="Straight Arrow Connector 39"/>
            <p:cNvCxnSpPr>
              <a:stCxn id="31" idx="3"/>
              <a:endCxn id="21" idx="0"/>
            </p:cNvCxnSpPr>
            <p:nvPr/>
          </p:nvCxnSpPr>
          <p:spPr>
            <a:xfrm flipV="1">
              <a:off x="2748218" y="3427996"/>
              <a:ext cx="969662" cy="26522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51" idx="2"/>
              <a:endCxn id="47" idx="1"/>
            </p:cNvCxnSpPr>
            <p:nvPr/>
          </p:nvCxnSpPr>
          <p:spPr>
            <a:xfrm>
              <a:off x="6315251" y="3377602"/>
              <a:ext cx="561005" cy="822515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Group 41"/>
            <p:cNvGrpSpPr/>
            <p:nvPr/>
          </p:nvGrpSpPr>
          <p:grpSpPr>
            <a:xfrm>
              <a:off x="6934048" y="4755024"/>
              <a:ext cx="1670400" cy="1396278"/>
              <a:chOff x="8457036" y="5293051"/>
              <a:chExt cx="2005931" cy="1676746"/>
            </a:xfrm>
          </p:grpSpPr>
          <p:sp>
            <p:nvSpPr>
              <p:cNvPr id="43" name="Text Box 234"/>
              <p:cNvSpPr txBox="1"/>
              <p:nvPr/>
            </p:nvSpPr>
            <p:spPr>
              <a:xfrm>
                <a:off x="8457036" y="5293051"/>
                <a:ext cx="2005931" cy="3100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:ma14="http://schemas.microsoft.com/office/mac/drawingml/2011/main"/>
                </a:ext>
              </a:extLst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Analysis &amp; </a:t>
                </a:r>
                <a:r>
                  <a:rPr lang="en-US" sz="11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Benchmark</a:t>
                </a:r>
                <a:endParaRPr lang="en-US" sz="1200" dirty="0">
                  <a:solidFill>
                    <a:srgbClr val="000000"/>
                  </a:solidFill>
                  <a:effectLst/>
                  <a:ea typeface="ＭＳ 明朝"/>
                  <a:cs typeface="Times New Roman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01080" y="5652110"/>
                <a:ext cx="1068723" cy="1317687"/>
              </a:xfrm>
              <a:prstGeom prst="rect">
                <a:avLst/>
              </a:prstGeom>
              <a:ln w="3175" cmpd="sng">
                <a:solidFill>
                  <a:schemeClr val="tx1"/>
                </a:solidFill>
              </a:ln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6876256" y="3661160"/>
              <a:ext cx="2105296" cy="1018644"/>
              <a:chOff x="7093153" y="3276902"/>
              <a:chExt cx="2528184" cy="1223257"/>
            </a:xfrm>
            <a:effectLst/>
          </p:grpSpPr>
          <p:grpSp>
            <p:nvGrpSpPr>
              <p:cNvPr id="46" name="Group 45"/>
              <p:cNvGrpSpPr/>
              <p:nvPr/>
            </p:nvGrpSpPr>
            <p:grpSpPr>
              <a:xfrm>
                <a:off x="7530373" y="3276902"/>
                <a:ext cx="2090964" cy="1223257"/>
                <a:chOff x="7478323" y="3453889"/>
                <a:chExt cx="2090964" cy="1223257"/>
              </a:xfrm>
            </p:grpSpPr>
            <p:sp>
              <p:nvSpPr>
                <p:cNvPr id="48" name="Text Box 234"/>
                <p:cNvSpPr txBox="1"/>
                <p:nvPr/>
              </p:nvSpPr>
              <p:spPr>
                <a:xfrm>
                  <a:off x="7478323" y="3453889"/>
                  <a:ext cx="1568246" cy="310008"/>
                </a:xfrm>
                <a:prstGeom prst="rect">
                  <a:avLst/>
                </a:prstGeom>
                <a:noFill/>
                <a:ln w="38100">
                  <a:noFill/>
                  <a:tailEnd type="triangle" w="lg" len="med"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solidFill>
                        <a:srgbClr val="000000"/>
                      </a:solidFill>
                      <a:ea typeface="ＭＳ 明朝"/>
                      <a:cs typeface="Times New Roman"/>
                    </a:rPr>
                    <a:t>Problems Mapped</a:t>
                  </a:r>
                  <a:endParaRPr lang="en-US" sz="12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endParaRPr>
                </a:p>
              </p:txBody>
            </p:sp>
            <p:pic>
              <p:nvPicPr>
                <p:cNvPr id="49" name="Picture 4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8421023" y="3735250"/>
                  <a:ext cx="1148264" cy="941896"/>
                </a:xfrm>
                <a:prstGeom prst="rect">
                  <a:avLst/>
                </a:prstGeom>
                <a:ln w="38100" cmpd="sng">
                  <a:noFill/>
                  <a:tailEnd type="triangle" w="lg" len="med"/>
                </a:ln>
              </p:spPr>
            </p:pic>
            <p:cxnSp>
              <p:nvCxnSpPr>
                <p:cNvPr id="50" name="Straight Arrow Connector 49"/>
                <p:cNvCxnSpPr/>
                <p:nvPr/>
              </p:nvCxnSpPr>
              <p:spPr>
                <a:xfrm flipV="1">
                  <a:off x="7897761" y="4197867"/>
                  <a:ext cx="519582" cy="1"/>
                </a:xfrm>
                <a:prstGeom prst="straightConnector1">
                  <a:avLst/>
                </a:prstGeom>
                <a:ln w="38100">
                  <a:solidFill>
                    <a:srgbClr val="FFCC66"/>
                  </a:solidFill>
                  <a:tailEnd type="triangle" w="lg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7" name="Object 1"/>
              <p:cNvPicPr>
                <a:picLocks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93153" y="3538394"/>
                <a:ext cx="1168958" cy="771450"/>
              </a:xfrm>
              <a:prstGeom prst="rect">
                <a:avLst/>
              </a:prstGeom>
              <a:ln w="38100" cmpd="sng">
                <a:noFill/>
                <a:tailEnd type="triangle" w="lg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1" name="Rounded Rectangle 50"/>
            <p:cNvSpPr/>
            <p:nvPr/>
          </p:nvSpPr>
          <p:spPr>
            <a:xfrm rot="16200000">
              <a:off x="5369304" y="3250486"/>
              <a:ext cx="1637661" cy="254233"/>
            </a:xfrm>
            <a:prstGeom prst="roundRect">
              <a:avLst/>
            </a:prstGeom>
            <a:solidFill>
              <a:srgbClr val="408834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1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www</a:t>
              </a:r>
              <a:r>
                <a:rPr lang="en-US" sz="1100" dirty="0" smtClean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. WingScan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>
                  <a:solidFill>
                    <a:schemeClr val="bg2"/>
                  </a:solidFill>
                  <a:effectLst/>
                  <a:ea typeface="ＭＳ 明朝"/>
                  <a:cs typeface="Times New Roman"/>
                </a:rPr>
                <a:t> </a:t>
              </a:r>
              <a:endParaRPr lang="en-US" sz="1200" dirty="0">
                <a:solidFill>
                  <a:schemeClr val="bg2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2" name="Flowchart: Magnetic Disk 3"/>
            <p:cNvSpPr/>
            <p:nvPr/>
          </p:nvSpPr>
          <p:spPr>
            <a:xfrm>
              <a:off x="4357141" y="3583288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algn="ctr"/>
              <a:r>
                <a:rPr lang="en-US" sz="7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a typeface="ＭＳ 明朝"/>
                  <a:cs typeface="Times New Roman"/>
                </a:rPr>
                <a:t>2</a:t>
              </a:r>
              <a:endParaRPr lang="en-US" sz="700" baseline="30000" dirty="0">
                <a:solidFill>
                  <a:srgbClr val="000000"/>
                </a:solidFill>
                <a:ea typeface="ＭＳ 明朝"/>
                <a:cs typeface="Times New Roman"/>
              </a:endParaRPr>
            </a:p>
            <a:p>
              <a:pPr algn="ctr"/>
              <a:r>
                <a:rPr lang="en-US" sz="700" dirty="0">
                  <a:solidFill>
                    <a:srgbClr val="000000"/>
                  </a:solidFill>
                  <a:ea typeface="ＭＳ 明朝"/>
                  <a:cs typeface="Times New Roman"/>
                </a:rPr>
                <a:t>Data</a:t>
              </a:r>
            </a:p>
          </p:txBody>
        </p:sp>
        <p:sp>
          <p:nvSpPr>
            <p:cNvPr id="53" name="Flowchart: Magnetic Disk 3"/>
            <p:cNvSpPr/>
            <p:nvPr/>
          </p:nvSpPr>
          <p:spPr>
            <a:xfrm>
              <a:off x="4357141" y="3012665"/>
              <a:ext cx="654847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A Farmers’ </a:t>
              </a:r>
              <a:r>
                <a:rPr lang="en-US" sz="700" dirty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Proprietary Data</a:t>
              </a:r>
              <a:endParaRPr lang="en-US" sz="70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sp>
          <p:nvSpPr>
            <p:cNvPr id="54" name="Flowchart: Magnetic Disk 3"/>
            <p:cNvSpPr/>
            <p:nvPr/>
          </p:nvSpPr>
          <p:spPr>
            <a:xfrm>
              <a:off x="5074036" y="3581721"/>
              <a:ext cx="654847" cy="729878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Farm Intelligence</a:t>
              </a:r>
              <a:r>
                <a:rPr lang="en-US" sz="700" baseline="300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2</a:t>
              </a:r>
              <a:r>
                <a:rPr lang="en-US" sz="700" dirty="0" smtClean="0">
                  <a:solidFill>
                    <a:srgbClr val="000000"/>
                  </a:solidFill>
                  <a:effectLst/>
                  <a:ea typeface="ＭＳ 明朝"/>
                  <a:cs typeface="Times New Roman"/>
                </a:rPr>
                <a:t> Algorithms &amp; Signatures</a:t>
              </a:r>
              <a:endParaRPr lang="en-US" sz="700" dirty="0">
                <a:solidFill>
                  <a:srgbClr val="000000"/>
                </a:solidFill>
                <a:effectLst/>
                <a:ea typeface="ＭＳ 明朝"/>
                <a:cs typeface="Times New Roman"/>
              </a:endParaRPr>
            </a:p>
          </p:txBody>
        </p:sp>
        <p:sp>
          <p:nvSpPr>
            <p:cNvPr id="55" name="Flowchart: Magnetic Disk 3"/>
            <p:cNvSpPr/>
            <p:nvPr/>
          </p:nvSpPr>
          <p:spPr>
            <a:xfrm>
              <a:off x="5074036" y="3012665"/>
              <a:ext cx="654846" cy="729878"/>
            </a:xfrm>
            <a:prstGeom prst="flowChartMagneticDisk">
              <a:avLst/>
            </a:prstGeom>
            <a:solidFill>
              <a:srgbClr val="408834"/>
            </a:solidFill>
            <a:ln w="9525" cap="flat" cmpd="sng" algn="ctr">
              <a:solidFill>
                <a:srgbClr val="87AF71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rtlCol="0" anchor="ctr" anchorCtr="0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650" dirty="0" smtClean="0">
                  <a:solidFill>
                    <a:srgbClr val="000000"/>
                  </a:solidFill>
                  <a:effectLst/>
                  <a:latin typeface="Cambria"/>
                  <a:ea typeface="ＭＳ 明朝"/>
                  <a:cs typeface="Times New Roman"/>
                </a:rPr>
                <a:t>Other Farmer Data (Benchmark)</a:t>
              </a:r>
              <a:endParaRPr lang="en-US" sz="650" dirty="0">
                <a:effectLst/>
                <a:latin typeface="Cambria"/>
                <a:ea typeface="ＭＳ 明朝"/>
                <a:cs typeface="Times New Roman"/>
              </a:endParaRPr>
            </a:p>
          </p:txBody>
        </p:sp>
        <p:cxnSp>
          <p:nvCxnSpPr>
            <p:cNvPr id="56" name="Straight Arrow Connector 55"/>
            <p:cNvCxnSpPr>
              <a:stCxn id="51" idx="2"/>
              <a:endCxn id="38" idx="1"/>
            </p:cNvCxnSpPr>
            <p:nvPr/>
          </p:nvCxnSpPr>
          <p:spPr>
            <a:xfrm flipV="1">
              <a:off x="6315252" y="2205316"/>
              <a:ext cx="879167" cy="1172286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stCxn id="51" idx="2"/>
              <a:endCxn id="62" idx="1"/>
            </p:cNvCxnSpPr>
            <p:nvPr/>
          </p:nvCxnSpPr>
          <p:spPr>
            <a:xfrm flipV="1">
              <a:off x="6315251" y="3259158"/>
              <a:ext cx="1065061" cy="118444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1" idx="2"/>
              <a:endCxn id="44" idx="1"/>
            </p:cNvCxnSpPr>
            <p:nvPr/>
          </p:nvCxnSpPr>
          <p:spPr>
            <a:xfrm>
              <a:off x="6315251" y="3377602"/>
              <a:ext cx="822020" cy="2225060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stCxn id="23" idx="0"/>
              <a:endCxn id="21" idx="0"/>
            </p:cNvCxnSpPr>
            <p:nvPr/>
          </p:nvCxnSpPr>
          <p:spPr>
            <a:xfrm flipV="1">
              <a:off x="2089046" y="3427996"/>
              <a:ext cx="1628834" cy="1868762"/>
            </a:xfrm>
            <a:prstGeom prst="straightConnector1">
              <a:avLst/>
            </a:prstGeom>
            <a:ln w="38100">
              <a:solidFill>
                <a:srgbClr val="FFCC66"/>
              </a:solidFill>
              <a:tailEnd type="triangle" w="lg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" name="Group 59"/>
            <p:cNvGrpSpPr/>
            <p:nvPr/>
          </p:nvGrpSpPr>
          <p:grpSpPr>
            <a:xfrm>
              <a:off x="7380312" y="2607051"/>
              <a:ext cx="1584176" cy="1037973"/>
              <a:chOff x="7217507" y="2581025"/>
              <a:chExt cx="1902387" cy="1246469"/>
            </a:xfrm>
          </p:grpSpPr>
          <p:grpSp>
            <p:nvGrpSpPr>
              <p:cNvPr id="61" name="Group 60"/>
              <p:cNvGrpSpPr/>
              <p:nvPr/>
            </p:nvGrpSpPr>
            <p:grpSpPr>
              <a:xfrm>
                <a:off x="7736864" y="2581025"/>
                <a:ext cx="1383030" cy="902499"/>
                <a:chOff x="7745106" y="2297970"/>
                <a:chExt cx="1383030" cy="902499"/>
              </a:xfrm>
            </p:grpSpPr>
            <p:sp>
              <p:nvSpPr>
                <p:cNvPr id="63" name="Text Box 233"/>
                <p:cNvSpPr txBox="1"/>
                <p:nvPr/>
              </p:nvSpPr>
              <p:spPr>
                <a:xfrm>
                  <a:off x="7745106" y="2297970"/>
                  <a:ext cx="1383030" cy="2952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C572A759-6A51-4108-AA02-DFA0A04FC94B}">
                    <ma14:wrappingTextBoxFlag xmlns:ma14="http://schemas.microsoft.com/office/mac/drawingml/2011/main"/>
                  </a:ext>
                </a:extLst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100" dirty="0" smtClean="0">
                      <a:effectLst/>
                      <a:ea typeface="ＭＳ 明朝"/>
                      <a:cs typeface="Times New Roman"/>
                    </a:rPr>
                    <a:t>In-season     Proactive Alerts       </a:t>
                  </a:r>
                  <a:endParaRPr lang="en-US" sz="1200" dirty="0">
                    <a:effectLst/>
                    <a:ea typeface="ＭＳ 明朝"/>
                    <a:cs typeface="Times New Roman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7789005" y="2793910"/>
                  <a:ext cx="1296702" cy="406559"/>
                </a:xfrm>
                <a:prstGeom prst="rect">
                  <a:avLst/>
                </a:prstGeom>
                <a:solidFill>
                  <a:srgbClr val="FFCC6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chemeClr val="tx2"/>
                      </a:solidFill>
                    </a:rPr>
                    <a:t>Stand Alert:  63.2 acres on Wedinger 10</a:t>
                  </a:r>
                </a:p>
              </p:txBody>
            </p:sp>
          </p:grpSp>
          <p:pic>
            <p:nvPicPr>
              <p:cNvPr id="62" name="Picture 61" descr="phone.png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17507" y="2900744"/>
                <a:ext cx="504815" cy="926750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1664569" y="1888121"/>
              <a:ext cx="2053310" cy="1540879"/>
              <a:chOff x="166383" y="1792498"/>
              <a:chExt cx="2465756" cy="1850388"/>
            </a:xfrm>
          </p:grpSpPr>
          <p:cxnSp>
            <p:nvCxnSpPr>
              <p:cNvPr id="66" name="Straight Arrow Connector 65"/>
              <p:cNvCxnSpPr>
                <a:endCxn id="21" idx="0"/>
              </p:cNvCxnSpPr>
              <p:nvPr/>
            </p:nvCxnSpPr>
            <p:spPr>
              <a:xfrm>
                <a:off x="1946861" y="2548627"/>
                <a:ext cx="685278" cy="1094259"/>
              </a:xfrm>
              <a:prstGeom prst="straightConnector1">
                <a:avLst/>
              </a:prstGeom>
              <a:ln w="38100">
                <a:solidFill>
                  <a:srgbClr val="FFCC66"/>
                </a:solidFill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11"/>
              <a:srcRect l="17810" t="23741" r="29570" b="19693"/>
              <a:stretch/>
            </p:blipFill>
            <p:spPr>
              <a:xfrm rot="10800000">
                <a:off x="1344200" y="1918289"/>
                <a:ext cx="830223" cy="669366"/>
              </a:xfrm>
              <a:prstGeom prst="rect">
                <a:avLst/>
              </a:prstGeom>
              <a:ln w="9525" cmpd="sng">
                <a:solidFill>
                  <a:schemeClr val="accent6">
                    <a:lumMod val="50000"/>
                  </a:schemeClr>
                </a:solidFill>
              </a:ln>
            </p:spPr>
          </p:pic>
          <p:sp>
            <p:nvSpPr>
              <p:cNvPr id="68" name="Rounded Rectangle 67"/>
              <p:cNvSpPr/>
              <p:nvPr/>
            </p:nvSpPr>
            <p:spPr>
              <a:xfrm>
                <a:off x="166383" y="1792498"/>
                <a:ext cx="1270635" cy="338328"/>
              </a:xfrm>
              <a:prstGeom prst="round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Crop Status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700" dirty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UAV, </a:t>
                </a:r>
                <a:r>
                  <a:rPr lang="en-US" sz="700" dirty="0" smtClean="0">
                    <a:solidFill>
                      <a:srgbClr val="000000"/>
                    </a:solidFill>
                    <a:effectLst/>
                    <a:ea typeface="ＭＳ 明朝"/>
                    <a:cs typeface="Times New Roman"/>
                  </a:rPr>
                  <a:t>Other</a:t>
                </a:r>
                <a:endParaRPr lang="en-US" sz="1200" dirty="0">
                  <a:effectLst/>
                  <a:ea typeface="ＭＳ 明朝"/>
                  <a:cs typeface="Times New Roman"/>
                </a:endParaRPr>
              </a:p>
            </p:txBody>
          </p:sp>
        </p:grpSp>
        <p:sp>
          <p:nvSpPr>
            <p:cNvPr id="74" name="Подзаголовок 2"/>
            <p:cNvSpPr txBox="1">
              <a:spLocks/>
            </p:cNvSpPr>
            <p:nvPr/>
          </p:nvSpPr>
          <p:spPr>
            <a:xfrm>
              <a:off x="7020272" y="6237312"/>
              <a:ext cx="2123728" cy="36004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3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12</a:t>
              </a:r>
              <a:r>
                <a:rPr lang="en-US" sz="2400" baseline="300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th</a:t>
              </a:r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 annual NUE Conference</a:t>
              </a:r>
            </a:p>
            <a:p>
              <a:pPr algn="r"/>
              <a:r>
                <a:rPr lang="en-US" sz="2400" dirty="0" smtClean="0">
                  <a:solidFill>
                    <a:schemeClr val="accent3">
                      <a:lumMod val="75000"/>
                    </a:schemeClr>
                  </a:solidFill>
                  <a:latin typeface="Futura Md BT" pitchFamily="34" charset="0"/>
                </a:rPr>
                <a:t>August 5, 2014</a:t>
              </a:r>
            </a:p>
          </p:txBody>
        </p:sp>
        <p:pic>
          <p:nvPicPr>
            <p:cNvPr id="75" name="Picture 74" descr="Farm Intelligence Logo copy.eps"/>
            <p:cNvPicPr>
              <a:picLocks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96336" y="6599063"/>
              <a:ext cx="1495943" cy="214313"/>
            </a:xfrm>
            <a:prstGeom prst="rect">
              <a:avLst/>
            </a:prstGeom>
          </p:spPr>
        </p:pic>
      </p:grpSp>
      <p:pic>
        <p:nvPicPr>
          <p:cNvPr id="80" name="Picture 79" descr="ws_logo_positive_r.eps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3" y="620688"/>
            <a:ext cx="3600404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58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76" y="3212976"/>
            <a:ext cx="4775220" cy="3557134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7380312" y="6093296"/>
            <a:ext cx="1763688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problems and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763688" y="1772816"/>
            <a:ext cx="6923112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The Grower Receives: </a:t>
            </a:r>
            <a:r>
              <a:rPr lang="en-US" sz="2400" u="sng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Analysis Reports</a:t>
            </a:r>
          </a:p>
          <a:p>
            <a:pPr lvl="1"/>
            <a:endParaRPr lang="en-US" sz="2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452320" y="6237312"/>
            <a:ext cx="16916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743" y="3212976"/>
            <a:ext cx="2805209" cy="3547545"/>
          </a:xfrm>
          <a:prstGeom prst="rect">
            <a:avLst/>
          </a:prstGeom>
          <a:ln w="15875">
            <a:solidFill>
              <a:schemeClr val="accent1">
                <a:lumMod val="75000"/>
              </a:schemeClr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2420888"/>
            <a:ext cx="7416821" cy="618069"/>
          </a:xfrm>
          <a:prstGeom prst="rect">
            <a:avLst/>
          </a:prstGeom>
        </p:spPr>
      </p:pic>
      <p:pic>
        <p:nvPicPr>
          <p:cNvPr id="14" name="Picture 13" descr="ws_logo_positive_r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844824"/>
            <a:ext cx="2016224" cy="403245"/>
          </a:xfrm>
          <a:prstGeom prst="rect">
            <a:avLst/>
          </a:prstGeom>
        </p:spPr>
      </p:pic>
      <p:sp>
        <p:nvSpPr>
          <p:cNvPr id="15" name="Content Placeholder 2"/>
          <p:cNvSpPr txBox="1">
            <a:spLocks/>
          </p:cNvSpPr>
          <p:nvPr/>
        </p:nvSpPr>
        <p:spPr>
          <a:xfrm>
            <a:off x="2195736" y="836712"/>
            <a:ext cx="6923112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</a:rPr>
              <a:t>Data </a:t>
            </a: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  <a:sym typeface="Wingdings"/>
              </a:rPr>
              <a:t> Information</a:t>
            </a:r>
            <a:endParaRPr lang="en-US" sz="2400" cap="small" dirty="0">
              <a:solidFill>
                <a:srgbClr val="77933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806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80312" y="6093296"/>
            <a:ext cx="1763688" cy="7647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60232" y="476672"/>
            <a:ext cx="237626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00" i="1" u="sng" cap="small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  <a:ea typeface="+mj-ea"/>
                <a:cs typeface="+mj-cs"/>
              </a:rPr>
              <a:t>problems and solutions</a:t>
            </a:r>
            <a:endParaRPr lang="en-US" sz="1300" i="1" u="sng" cap="small" dirty="0" smtClean="0">
              <a:solidFill>
                <a:schemeClr val="accent3">
                  <a:lumMod val="75000"/>
                </a:schemeClr>
              </a:solidFill>
              <a:latin typeface="Futura Md BT" pitchFamily="34" charset="0"/>
              <a:ea typeface="+mj-ea"/>
              <a:cs typeface="+mj-cs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716016" y="0"/>
            <a:ext cx="4320480" cy="476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1300" i="1" cap="small" dirty="0" smtClean="0">
                <a:solidFill>
                  <a:srgbClr val="7F7F7F"/>
                </a:solidFill>
                <a:latin typeface="Futura Md BT" pitchFamily="34" charset="0"/>
              </a:rPr>
              <a:t>Use </a:t>
            </a:r>
            <a:r>
              <a:rPr lang="en-US" sz="1300" i="1" cap="small" dirty="0">
                <a:solidFill>
                  <a:srgbClr val="7F7F7F"/>
                </a:solidFill>
                <a:latin typeface="Futura Md BT" pitchFamily="34" charset="0"/>
              </a:rPr>
              <a:t>of computer vision, spectral data, and analytics to improve the allocation of agricultural inputs</a:t>
            </a: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7452320" y="6237312"/>
            <a:ext cx="1691680" cy="360040"/>
          </a:xfrm>
          <a:prstGeom prst="rect">
            <a:avLst/>
          </a:prstGeom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12</a:t>
            </a:r>
            <a:r>
              <a:rPr lang="en-US" sz="2400" baseline="300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th</a:t>
            </a:r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 annual NUE Conference</a:t>
            </a:r>
          </a:p>
          <a:p>
            <a:pPr algn="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Futura Md BT" pitchFamily="34" charset="0"/>
              </a:rPr>
              <a:t>August 5, 2014</a:t>
            </a:r>
          </a:p>
        </p:txBody>
      </p:sp>
      <p:pic>
        <p:nvPicPr>
          <p:cNvPr id="8" name="Picture 7" descr="Farm Intelligence Logo copy.eps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6599063"/>
            <a:ext cx="1495943" cy="2143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6256" y="2420888"/>
            <a:ext cx="1696990" cy="34995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2348880"/>
            <a:ext cx="4608512" cy="4354900"/>
          </a:xfrm>
          <a:prstGeom prst="rect">
            <a:avLst/>
          </a:prstGeom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763688" y="1772816"/>
            <a:ext cx="6923112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The Grower Receives: </a:t>
            </a:r>
            <a:r>
              <a:rPr lang="en-US" sz="2400" u="sng" cap="small" dirty="0" smtClean="0">
                <a:solidFill>
                  <a:srgbClr val="77933C"/>
                </a:solidFill>
                <a:latin typeface="Times New Roman"/>
                <a:ea typeface="+mj-ea"/>
                <a:cs typeface="Times New Roman"/>
              </a:rPr>
              <a:t>Timely Alerts</a:t>
            </a:r>
          </a:p>
          <a:p>
            <a:pPr lvl="1"/>
            <a:endParaRPr lang="en-US" sz="2000" dirty="0" smtClean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  <a:p>
            <a:pPr marL="0" lvl="1" indent="0">
              <a:buNone/>
            </a:pPr>
            <a:endParaRPr lang="en-US" sz="1600" dirty="0">
              <a:solidFill>
                <a:srgbClr val="77933C"/>
              </a:solidFill>
              <a:latin typeface="Times New Roman"/>
              <a:ea typeface="+mj-ea"/>
              <a:cs typeface="Times New Roman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195736" y="836712"/>
            <a:ext cx="6923112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</a:rPr>
              <a:t>Data </a:t>
            </a:r>
            <a:r>
              <a:rPr lang="en-US" sz="2400" cap="small" dirty="0" smtClean="0">
                <a:solidFill>
                  <a:srgbClr val="77933C"/>
                </a:solidFill>
                <a:latin typeface="Times New Roman"/>
                <a:cs typeface="Times New Roman"/>
                <a:sym typeface="Wingdings"/>
              </a:rPr>
              <a:t> Information</a:t>
            </a:r>
            <a:endParaRPr lang="en-US" sz="2400" cap="small" dirty="0">
              <a:solidFill>
                <a:srgbClr val="77933C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347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Green Grass Templa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 Grass Template.potx</Template>
  <TotalTime>17243</TotalTime>
  <Words>1795</Words>
  <Application>Microsoft Macintosh PowerPoint</Application>
  <PresentationFormat>On-screen Show (4:3)</PresentationFormat>
  <Paragraphs>411</Paragraphs>
  <Slides>30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Green Grass Template</vt:lpstr>
      <vt:lpstr>Use of computer vision, spectral data, and analytics to improve the allocation of agricultural inputs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1</dc:creator>
  <cp:lastModifiedBy>Tyler Nigon</cp:lastModifiedBy>
  <cp:revision>91</cp:revision>
  <dcterms:created xsi:type="dcterms:W3CDTF">2013-08-06T08:40:55Z</dcterms:created>
  <dcterms:modified xsi:type="dcterms:W3CDTF">2014-08-01T20:22:19Z</dcterms:modified>
</cp:coreProperties>
</file>