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47548800" cy="38404800"/>
  <p:notesSz cx="6858000" cy="9144000"/>
  <p:defaultTextStyle>
    <a:defPPr>
      <a:defRPr lang="en-US"/>
    </a:defPPr>
    <a:lvl1pPr marL="0" algn="l" defTabSz="4125773" rtl="0" eaLnBrk="1" latinLnBrk="0" hangingPunct="1">
      <a:defRPr sz="8122" kern="1200">
        <a:solidFill>
          <a:schemeClr val="tx1"/>
        </a:solidFill>
        <a:latin typeface="+mn-lt"/>
        <a:ea typeface="+mn-ea"/>
        <a:cs typeface="+mn-cs"/>
      </a:defRPr>
    </a:lvl1pPr>
    <a:lvl2pPr marL="2062886" algn="l" defTabSz="4125773" rtl="0" eaLnBrk="1" latinLnBrk="0" hangingPunct="1">
      <a:defRPr sz="8122" kern="1200">
        <a:solidFill>
          <a:schemeClr val="tx1"/>
        </a:solidFill>
        <a:latin typeface="+mn-lt"/>
        <a:ea typeface="+mn-ea"/>
        <a:cs typeface="+mn-cs"/>
      </a:defRPr>
    </a:lvl2pPr>
    <a:lvl3pPr marL="4125773" algn="l" defTabSz="4125773" rtl="0" eaLnBrk="1" latinLnBrk="0" hangingPunct="1">
      <a:defRPr sz="8122" kern="1200">
        <a:solidFill>
          <a:schemeClr val="tx1"/>
        </a:solidFill>
        <a:latin typeface="+mn-lt"/>
        <a:ea typeface="+mn-ea"/>
        <a:cs typeface="+mn-cs"/>
      </a:defRPr>
    </a:lvl3pPr>
    <a:lvl4pPr marL="6188659" algn="l" defTabSz="4125773" rtl="0" eaLnBrk="1" latinLnBrk="0" hangingPunct="1">
      <a:defRPr sz="8122" kern="1200">
        <a:solidFill>
          <a:schemeClr val="tx1"/>
        </a:solidFill>
        <a:latin typeface="+mn-lt"/>
        <a:ea typeface="+mn-ea"/>
        <a:cs typeface="+mn-cs"/>
      </a:defRPr>
    </a:lvl4pPr>
    <a:lvl5pPr marL="8251546" algn="l" defTabSz="4125773" rtl="0" eaLnBrk="1" latinLnBrk="0" hangingPunct="1">
      <a:defRPr sz="8122" kern="1200">
        <a:solidFill>
          <a:schemeClr val="tx1"/>
        </a:solidFill>
        <a:latin typeface="+mn-lt"/>
        <a:ea typeface="+mn-ea"/>
        <a:cs typeface="+mn-cs"/>
      </a:defRPr>
    </a:lvl5pPr>
    <a:lvl6pPr marL="10314432" algn="l" defTabSz="4125773" rtl="0" eaLnBrk="1" latinLnBrk="0" hangingPunct="1">
      <a:defRPr sz="8122" kern="1200">
        <a:solidFill>
          <a:schemeClr val="tx1"/>
        </a:solidFill>
        <a:latin typeface="+mn-lt"/>
        <a:ea typeface="+mn-ea"/>
        <a:cs typeface="+mn-cs"/>
      </a:defRPr>
    </a:lvl6pPr>
    <a:lvl7pPr marL="12377318" algn="l" defTabSz="4125773" rtl="0" eaLnBrk="1" latinLnBrk="0" hangingPunct="1">
      <a:defRPr sz="8122" kern="1200">
        <a:solidFill>
          <a:schemeClr val="tx1"/>
        </a:solidFill>
        <a:latin typeface="+mn-lt"/>
        <a:ea typeface="+mn-ea"/>
        <a:cs typeface="+mn-cs"/>
      </a:defRPr>
    </a:lvl7pPr>
    <a:lvl8pPr marL="14440205" algn="l" defTabSz="4125773" rtl="0" eaLnBrk="1" latinLnBrk="0" hangingPunct="1">
      <a:defRPr sz="8122" kern="1200">
        <a:solidFill>
          <a:schemeClr val="tx1"/>
        </a:solidFill>
        <a:latin typeface="+mn-lt"/>
        <a:ea typeface="+mn-ea"/>
        <a:cs typeface="+mn-cs"/>
      </a:defRPr>
    </a:lvl8pPr>
    <a:lvl9pPr marL="16503091" algn="l" defTabSz="4125773" rtl="0" eaLnBrk="1" latinLnBrk="0" hangingPunct="1">
      <a:defRPr sz="812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B8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6" autoAdjust="0"/>
    <p:restoredTop sz="94660"/>
  </p:normalViewPr>
  <p:slideViewPr>
    <p:cSldViewPr snapToGrid="0">
      <p:cViewPr varScale="1">
        <p:scale>
          <a:sx n="20" d="100"/>
          <a:sy n="20" d="100"/>
        </p:scale>
        <p:origin x="28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66160" y="6285233"/>
            <a:ext cx="40416480" cy="13370560"/>
          </a:xfrm>
        </p:spPr>
        <p:txBody>
          <a:bodyPr anchor="b"/>
          <a:lstStyle>
            <a:lvl1pPr algn="ctr">
              <a:defRPr sz="31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43600" y="20171413"/>
            <a:ext cx="35661600" cy="9272267"/>
          </a:xfrm>
        </p:spPr>
        <p:txBody>
          <a:bodyPr/>
          <a:lstStyle>
            <a:lvl1pPr marL="0" indent="0" algn="ctr">
              <a:buNone/>
              <a:defRPr sz="12480"/>
            </a:lvl1pPr>
            <a:lvl2pPr marL="2377440" indent="0" algn="ctr">
              <a:buNone/>
              <a:defRPr sz="10400"/>
            </a:lvl2pPr>
            <a:lvl3pPr marL="4754880" indent="0" algn="ctr">
              <a:buNone/>
              <a:defRPr sz="9360"/>
            </a:lvl3pPr>
            <a:lvl4pPr marL="7132320" indent="0" algn="ctr">
              <a:buNone/>
              <a:defRPr sz="8320"/>
            </a:lvl4pPr>
            <a:lvl5pPr marL="9509760" indent="0" algn="ctr">
              <a:buNone/>
              <a:defRPr sz="8320"/>
            </a:lvl5pPr>
            <a:lvl6pPr marL="11887200" indent="0" algn="ctr">
              <a:buNone/>
              <a:defRPr sz="8320"/>
            </a:lvl6pPr>
            <a:lvl7pPr marL="14264640" indent="0" algn="ctr">
              <a:buNone/>
              <a:defRPr sz="8320"/>
            </a:lvl7pPr>
            <a:lvl8pPr marL="16642080" indent="0" algn="ctr">
              <a:buNone/>
              <a:defRPr sz="8320"/>
            </a:lvl8pPr>
            <a:lvl9pPr marL="19019520" indent="0" algn="ctr">
              <a:buNone/>
              <a:defRPr sz="832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3F6DF-C96D-4909-BB13-94BCE90AB7CB}" type="datetimeFigureOut">
              <a:rPr lang="en-US" smtClean="0"/>
              <a:t>7/31/2014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A0C1B-96F1-4E6D-9112-9FFA19F06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873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3F6DF-C96D-4909-BB13-94BCE90AB7CB}" type="datetimeFigureOut">
              <a:rPr lang="en-US" smtClean="0"/>
              <a:t>7/31/2014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A0C1B-96F1-4E6D-9112-9FFA19F06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513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4027113" y="2044700"/>
            <a:ext cx="10252710" cy="3254629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68983" y="2044700"/>
            <a:ext cx="30163770" cy="3254629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3F6DF-C96D-4909-BB13-94BCE90AB7CB}" type="datetimeFigureOut">
              <a:rPr lang="en-US" smtClean="0"/>
              <a:t>7/31/2014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A0C1B-96F1-4E6D-9112-9FFA19F06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575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3F6DF-C96D-4909-BB13-94BCE90AB7CB}" type="datetimeFigureOut">
              <a:rPr lang="en-US" smtClean="0"/>
              <a:t>7/31/2014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A0C1B-96F1-4E6D-9112-9FFA19F06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805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4218" y="9574541"/>
            <a:ext cx="41010840" cy="15975327"/>
          </a:xfrm>
        </p:spPr>
        <p:txBody>
          <a:bodyPr anchor="b"/>
          <a:lstStyle>
            <a:lvl1pPr>
              <a:defRPr sz="31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4218" y="25701001"/>
            <a:ext cx="41010840" cy="8401047"/>
          </a:xfrm>
        </p:spPr>
        <p:txBody>
          <a:bodyPr/>
          <a:lstStyle>
            <a:lvl1pPr marL="0" indent="0">
              <a:buNone/>
              <a:defRPr sz="12480">
                <a:solidFill>
                  <a:schemeClr val="tx1"/>
                </a:solidFill>
              </a:defRPr>
            </a:lvl1pPr>
            <a:lvl2pPr marL="2377440" indent="0">
              <a:buNone/>
              <a:defRPr sz="10400">
                <a:solidFill>
                  <a:schemeClr val="tx1">
                    <a:tint val="75000"/>
                  </a:schemeClr>
                </a:solidFill>
              </a:defRPr>
            </a:lvl2pPr>
            <a:lvl3pPr marL="4754880" indent="0">
              <a:buNone/>
              <a:defRPr sz="9360">
                <a:solidFill>
                  <a:schemeClr val="tx1">
                    <a:tint val="75000"/>
                  </a:schemeClr>
                </a:solidFill>
              </a:defRPr>
            </a:lvl3pPr>
            <a:lvl4pPr marL="7132320" indent="0">
              <a:buNone/>
              <a:defRPr sz="8320">
                <a:solidFill>
                  <a:schemeClr val="tx1">
                    <a:tint val="75000"/>
                  </a:schemeClr>
                </a:solidFill>
              </a:defRPr>
            </a:lvl4pPr>
            <a:lvl5pPr marL="9509760" indent="0">
              <a:buNone/>
              <a:defRPr sz="8320">
                <a:solidFill>
                  <a:schemeClr val="tx1">
                    <a:tint val="75000"/>
                  </a:schemeClr>
                </a:solidFill>
              </a:defRPr>
            </a:lvl5pPr>
            <a:lvl6pPr marL="11887200" indent="0">
              <a:buNone/>
              <a:defRPr sz="8320">
                <a:solidFill>
                  <a:schemeClr val="tx1">
                    <a:tint val="75000"/>
                  </a:schemeClr>
                </a:solidFill>
              </a:defRPr>
            </a:lvl6pPr>
            <a:lvl7pPr marL="14264640" indent="0">
              <a:buNone/>
              <a:defRPr sz="8320">
                <a:solidFill>
                  <a:schemeClr val="tx1">
                    <a:tint val="75000"/>
                  </a:schemeClr>
                </a:solidFill>
              </a:defRPr>
            </a:lvl7pPr>
            <a:lvl8pPr marL="16642080" indent="0">
              <a:buNone/>
              <a:defRPr sz="8320">
                <a:solidFill>
                  <a:schemeClr val="tx1">
                    <a:tint val="75000"/>
                  </a:schemeClr>
                </a:solidFill>
              </a:defRPr>
            </a:lvl8pPr>
            <a:lvl9pPr marL="19019520" indent="0">
              <a:buNone/>
              <a:defRPr sz="83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3F6DF-C96D-4909-BB13-94BCE90AB7CB}" type="datetimeFigureOut">
              <a:rPr lang="en-US" smtClean="0"/>
              <a:t>7/31/2014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A0C1B-96F1-4E6D-9112-9FFA19F06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482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68980" y="10223500"/>
            <a:ext cx="20208240" cy="2436749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071580" y="10223500"/>
            <a:ext cx="20208240" cy="2436749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3F6DF-C96D-4909-BB13-94BCE90AB7CB}" type="datetimeFigureOut">
              <a:rPr lang="en-US" smtClean="0"/>
              <a:t>7/31/2014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A0C1B-96F1-4E6D-9112-9FFA19F06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436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5173" y="2044708"/>
            <a:ext cx="41010840" cy="742315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75178" y="9414513"/>
            <a:ext cx="20115368" cy="4613907"/>
          </a:xfrm>
        </p:spPr>
        <p:txBody>
          <a:bodyPr anchor="b"/>
          <a:lstStyle>
            <a:lvl1pPr marL="0" indent="0">
              <a:buNone/>
              <a:defRPr sz="12480" b="1"/>
            </a:lvl1pPr>
            <a:lvl2pPr marL="2377440" indent="0">
              <a:buNone/>
              <a:defRPr sz="10400" b="1"/>
            </a:lvl2pPr>
            <a:lvl3pPr marL="4754880" indent="0">
              <a:buNone/>
              <a:defRPr sz="9360" b="1"/>
            </a:lvl3pPr>
            <a:lvl4pPr marL="7132320" indent="0">
              <a:buNone/>
              <a:defRPr sz="8320" b="1"/>
            </a:lvl4pPr>
            <a:lvl5pPr marL="9509760" indent="0">
              <a:buNone/>
              <a:defRPr sz="8320" b="1"/>
            </a:lvl5pPr>
            <a:lvl6pPr marL="11887200" indent="0">
              <a:buNone/>
              <a:defRPr sz="8320" b="1"/>
            </a:lvl6pPr>
            <a:lvl7pPr marL="14264640" indent="0">
              <a:buNone/>
              <a:defRPr sz="8320" b="1"/>
            </a:lvl7pPr>
            <a:lvl8pPr marL="16642080" indent="0">
              <a:buNone/>
              <a:defRPr sz="8320" b="1"/>
            </a:lvl8pPr>
            <a:lvl9pPr marL="19019520" indent="0">
              <a:buNone/>
              <a:defRPr sz="832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75178" y="14028420"/>
            <a:ext cx="20115368" cy="2063369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4071583" y="9414513"/>
            <a:ext cx="20214433" cy="4613907"/>
          </a:xfrm>
        </p:spPr>
        <p:txBody>
          <a:bodyPr anchor="b"/>
          <a:lstStyle>
            <a:lvl1pPr marL="0" indent="0">
              <a:buNone/>
              <a:defRPr sz="12480" b="1"/>
            </a:lvl1pPr>
            <a:lvl2pPr marL="2377440" indent="0">
              <a:buNone/>
              <a:defRPr sz="10400" b="1"/>
            </a:lvl2pPr>
            <a:lvl3pPr marL="4754880" indent="0">
              <a:buNone/>
              <a:defRPr sz="9360" b="1"/>
            </a:lvl3pPr>
            <a:lvl4pPr marL="7132320" indent="0">
              <a:buNone/>
              <a:defRPr sz="8320" b="1"/>
            </a:lvl4pPr>
            <a:lvl5pPr marL="9509760" indent="0">
              <a:buNone/>
              <a:defRPr sz="8320" b="1"/>
            </a:lvl5pPr>
            <a:lvl6pPr marL="11887200" indent="0">
              <a:buNone/>
              <a:defRPr sz="8320" b="1"/>
            </a:lvl6pPr>
            <a:lvl7pPr marL="14264640" indent="0">
              <a:buNone/>
              <a:defRPr sz="8320" b="1"/>
            </a:lvl7pPr>
            <a:lvl8pPr marL="16642080" indent="0">
              <a:buNone/>
              <a:defRPr sz="8320" b="1"/>
            </a:lvl8pPr>
            <a:lvl9pPr marL="19019520" indent="0">
              <a:buNone/>
              <a:defRPr sz="832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4071583" y="14028420"/>
            <a:ext cx="20214433" cy="2063369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3F6DF-C96D-4909-BB13-94BCE90AB7CB}" type="datetimeFigureOut">
              <a:rPr lang="en-US" smtClean="0"/>
              <a:t>7/31/2014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A0C1B-96F1-4E6D-9112-9FFA19F06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318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3F6DF-C96D-4909-BB13-94BCE90AB7CB}" type="datetimeFigureOut">
              <a:rPr lang="en-US" smtClean="0"/>
              <a:t>7/31/2014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A0C1B-96F1-4E6D-9112-9FFA19F06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119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3F6DF-C96D-4909-BB13-94BCE90AB7CB}" type="datetimeFigureOut">
              <a:rPr lang="en-US" smtClean="0"/>
              <a:t>7/31/2014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A0C1B-96F1-4E6D-9112-9FFA19F06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160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5173" y="2560320"/>
            <a:ext cx="15335726" cy="8961120"/>
          </a:xfrm>
        </p:spPr>
        <p:txBody>
          <a:bodyPr anchor="b"/>
          <a:lstStyle>
            <a:lvl1pPr>
              <a:defRPr sz="1664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14433" y="5529588"/>
            <a:ext cx="24071580" cy="27292300"/>
          </a:xfrm>
        </p:spPr>
        <p:txBody>
          <a:bodyPr/>
          <a:lstStyle>
            <a:lvl1pPr>
              <a:defRPr sz="16640"/>
            </a:lvl1pPr>
            <a:lvl2pPr>
              <a:defRPr sz="14560"/>
            </a:lvl2pPr>
            <a:lvl3pPr>
              <a:defRPr sz="12480"/>
            </a:lvl3pPr>
            <a:lvl4pPr>
              <a:defRPr sz="10400"/>
            </a:lvl4pPr>
            <a:lvl5pPr>
              <a:defRPr sz="10400"/>
            </a:lvl5pPr>
            <a:lvl6pPr>
              <a:defRPr sz="10400"/>
            </a:lvl6pPr>
            <a:lvl7pPr>
              <a:defRPr sz="10400"/>
            </a:lvl7pPr>
            <a:lvl8pPr>
              <a:defRPr sz="10400"/>
            </a:lvl8pPr>
            <a:lvl9pPr>
              <a:defRPr sz="10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75173" y="11521440"/>
            <a:ext cx="15335726" cy="21344893"/>
          </a:xfrm>
        </p:spPr>
        <p:txBody>
          <a:bodyPr/>
          <a:lstStyle>
            <a:lvl1pPr marL="0" indent="0">
              <a:buNone/>
              <a:defRPr sz="8320"/>
            </a:lvl1pPr>
            <a:lvl2pPr marL="2377440" indent="0">
              <a:buNone/>
              <a:defRPr sz="7280"/>
            </a:lvl2pPr>
            <a:lvl3pPr marL="4754880" indent="0">
              <a:buNone/>
              <a:defRPr sz="6240"/>
            </a:lvl3pPr>
            <a:lvl4pPr marL="7132320" indent="0">
              <a:buNone/>
              <a:defRPr sz="5200"/>
            </a:lvl4pPr>
            <a:lvl5pPr marL="9509760" indent="0">
              <a:buNone/>
              <a:defRPr sz="5200"/>
            </a:lvl5pPr>
            <a:lvl6pPr marL="11887200" indent="0">
              <a:buNone/>
              <a:defRPr sz="5200"/>
            </a:lvl6pPr>
            <a:lvl7pPr marL="14264640" indent="0">
              <a:buNone/>
              <a:defRPr sz="5200"/>
            </a:lvl7pPr>
            <a:lvl8pPr marL="16642080" indent="0">
              <a:buNone/>
              <a:defRPr sz="5200"/>
            </a:lvl8pPr>
            <a:lvl9pPr marL="19019520" indent="0">
              <a:buNone/>
              <a:defRPr sz="5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3F6DF-C96D-4909-BB13-94BCE90AB7CB}" type="datetimeFigureOut">
              <a:rPr lang="en-US" smtClean="0"/>
              <a:t>7/31/2014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A0C1B-96F1-4E6D-9112-9FFA19F06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782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5173" y="2560320"/>
            <a:ext cx="15335726" cy="8961120"/>
          </a:xfrm>
        </p:spPr>
        <p:txBody>
          <a:bodyPr anchor="b"/>
          <a:lstStyle>
            <a:lvl1pPr>
              <a:defRPr sz="1664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0214433" y="5529588"/>
            <a:ext cx="24071580" cy="27292300"/>
          </a:xfrm>
        </p:spPr>
        <p:txBody>
          <a:bodyPr anchor="t"/>
          <a:lstStyle>
            <a:lvl1pPr marL="0" indent="0">
              <a:buNone/>
              <a:defRPr sz="16640"/>
            </a:lvl1pPr>
            <a:lvl2pPr marL="2377440" indent="0">
              <a:buNone/>
              <a:defRPr sz="14560"/>
            </a:lvl2pPr>
            <a:lvl3pPr marL="4754880" indent="0">
              <a:buNone/>
              <a:defRPr sz="12480"/>
            </a:lvl3pPr>
            <a:lvl4pPr marL="7132320" indent="0">
              <a:buNone/>
              <a:defRPr sz="10400"/>
            </a:lvl4pPr>
            <a:lvl5pPr marL="9509760" indent="0">
              <a:buNone/>
              <a:defRPr sz="10400"/>
            </a:lvl5pPr>
            <a:lvl6pPr marL="11887200" indent="0">
              <a:buNone/>
              <a:defRPr sz="10400"/>
            </a:lvl6pPr>
            <a:lvl7pPr marL="14264640" indent="0">
              <a:buNone/>
              <a:defRPr sz="10400"/>
            </a:lvl7pPr>
            <a:lvl8pPr marL="16642080" indent="0">
              <a:buNone/>
              <a:defRPr sz="10400"/>
            </a:lvl8pPr>
            <a:lvl9pPr marL="19019520" indent="0">
              <a:buNone/>
              <a:defRPr sz="104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75173" y="11521440"/>
            <a:ext cx="15335726" cy="21344893"/>
          </a:xfrm>
        </p:spPr>
        <p:txBody>
          <a:bodyPr/>
          <a:lstStyle>
            <a:lvl1pPr marL="0" indent="0">
              <a:buNone/>
              <a:defRPr sz="8320"/>
            </a:lvl1pPr>
            <a:lvl2pPr marL="2377440" indent="0">
              <a:buNone/>
              <a:defRPr sz="7280"/>
            </a:lvl2pPr>
            <a:lvl3pPr marL="4754880" indent="0">
              <a:buNone/>
              <a:defRPr sz="6240"/>
            </a:lvl3pPr>
            <a:lvl4pPr marL="7132320" indent="0">
              <a:buNone/>
              <a:defRPr sz="5200"/>
            </a:lvl4pPr>
            <a:lvl5pPr marL="9509760" indent="0">
              <a:buNone/>
              <a:defRPr sz="5200"/>
            </a:lvl5pPr>
            <a:lvl6pPr marL="11887200" indent="0">
              <a:buNone/>
              <a:defRPr sz="5200"/>
            </a:lvl6pPr>
            <a:lvl7pPr marL="14264640" indent="0">
              <a:buNone/>
              <a:defRPr sz="5200"/>
            </a:lvl7pPr>
            <a:lvl8pPr marL="16642080" indent="0">
              <a:buNone/>
              <a:defRPr sz="5200"/>
            </a:lvl8pPr>
            <a:lvl9pPr marL="19019520" indent="0">
              <a:buNone/>
              <a:defRPr sz="5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3F6DF-C96D-4909-BB13-94BCE90AB7CB}" type="datetimeFigureOut">
              <a:rPr lang="en-US" smtClean="0"/>
              <a:t>7/31/2014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A0C1B-96F1-4E6D-9112-9FFA19F06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260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68980" y="2044708"/>
            <a:ext cx="41010840" cy="74231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68980" y="10223500"/>
            <a:ext cx="41010840" cy="243674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268980" y="35595568"/>
            <a:ext cx="10698480" cy="2044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2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3F6DF-C96D-4909-BB13-94BCE90AB7CB}" type="datetimeFigureOut">
              <a:rPr lang="en-US" smtClean="0"/>
              <a:t>7/31/2014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750540" y="35595568"/>
            <a:ext cx="16047720" cy="2044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2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581340" y="35595568"/>
            <a:ext cx="10698480" cy="2044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2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A0C1B-96F1-4E6D-9112-9FFA19F06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513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754880" rtl="0" eaLnBrk="1" latinLnBrk="0" hangingPunct="1">
        <a:lnSpc>
          <a:spcPct val="90000"/>
        </a:lnSpc>
        <a:spcBef>
          <a:spcPct val="0"/>
        </a:spcBef>
        <a:buNone/>
        <a:defRPr sz="228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88720" indent="-1188720" algn="l" defTabSz="4754880" rtl="0" eaLnBrk="1" latinLnBrk="0" hangingPunct="1">
        <a:lnSpc>
          <a:spcPct val="90000"/>
        </a:lnSpc>
        <a:spcBef>
          <a:spcPts val="5200"/>
        </a:spcBef>
        <a:buFont typeface="Arial" panose="020B0604020202020204" pitchFamily="34" charset="0"/>
        <a:buChar char="•"/>
        <a:defRPr sz="1456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0" indent="-1188720" algn="l" defTabSz="4754880" rtl="0" eaLnBrk="1" latinLnBrk="0" hangingPunct="1">
        <a:lnSpc>
          <a:spcPct val="90000"/>
        </a:lnSpc>
        <a:spcBef>
          <a:spcPts val="2600"/>
        </a:spcBef>
        <a:buFont typeface="Arial" panose="020B0604020202020204" pitchFamily="34" charset="0"/>
        <a:buChar char="•"/>
        <a:defRPr sz="12480" kern="1200">
          <a:solidFill>
            <a:schemeClr val="tx1"/>
          </a:solidFill>
          <a:latin typeface="+mn-lt"/>
          <a:ea typeface="+mn-ea"/>
          <a:cs typeface="+mn-cs"/>
        </a:defRPr>
      </a:lvl2pPr>
      <a:lvl3pPr marL="5943600" indent="-1188720" algn="l" defTabSz="4754880" rtl="0" eaLnBrk="1" latinLnBrk="0" hangingPunct="1">
        <a:lnSpc>
          <a:spcPct val="90000"/>
        </a:lnSpc>
        <a:spcBef>
          <a:spcPts val="2600"/>
        </a:spcBef>
        <a:buFont typeface="Arial" panose="020B0604020202020204" pitchFamily="34" charset="0"/>
        <a:buChar char="•"/>
        <a:defRPr sz="10400" kern="1200">
          <a:solidFill>
            <a:schemeClr val="tx1"/>
          </a:solidFill>
          <a:latin typeface="+mn-lt"/>
          <a:ea typeface="+mn-ea"/>
          <a:cs typeface="+mn-cs"/>
        </a:defRPr>
      </a:lvl3pPr>
      <a:lvl4pPr marL="8321040" indent="-1188720" algn="l" defTabSz="4754880" rtl="0" eaLnBrk="1" latinLnBrk="0" hangingPunct="1">
        <a:lnSpc>
          <a:spcPct val="90000"/>
        </a:lnSpc>
        <a:spcBef>
          <a:spcPts val="2600"/>
        </a:spcBef>
        <a:buFont typeface="Arial" panose="020B0604020202020204" pitchFamily="34" charset="0"/>
        <a:buChar char="•"/>
        <a:defRPr sz="9360" kern="1200">
          <a:solidFill>
            <a:schemeClr val="tx1"/>
          </a:solidFill>
          <a:latin typeface="+mn-lt"/>
          <a:ea typeface="+mn-ea"/>
          <a:cs typeface="+mn-cs"/>
        </a:defRPr>
      </a:lvl4pPr>
      <a:lvl5pPr marL="10698480" indent="-1188720" algn="l" defTabSz="4754880" rtl="0" eaLnBrk="1" latinLnBrk="0" hangingPunct="1">
        <a:lnSpc>
          <a:spcPct val="90000"/>
        </a:lnSpc>
        <a:spcBef>
          <a:spcPts val="2600"/>
        </a:spcBef>
        <a:buFont typeface="Arial" panose="020B0604020202020204" pitchFamily="34" charset="0"/>
        <a:buChar char="•"/>
        <a:defRPr sz="9360" kern="1200">
          <a:solidFill>
            <a:schemeClr val="tx1"/>
          </a:solidFill>
          <a:latin typeface="+mn-lt"/>
          <a:ea typeface="+mn-ea"/>
          <a:cs typeface="+mn-cs"/>
        </a:defRPr>
      </a:lvl5pPr>
      <a:lvl6pPr marL="13075920" indent="-1188720" algn="l" defTabSz="4754880" rtl="0" eaLnBrk="1" latinLnBrk="0" hangingPunct="1">
        <a:lnSpc>
          <a:spcPct val="90000"/>
        </a:lnSpc>
        <a:spcBef>
          <a:spcPts val="2600"/>
        </a:spcBef>
        <a:buFont typeface="Arial" panose="020B0604020202020204" pitchFamily="34" charset="0"/>
        <a:buChar char="•"/>
        <a:defRPr sz="9360" kern="1200">
          <a:solidFill>
            <a:schemeClr val="tx1"/>
          </a:solidFill>
          <a:latin typeface="+mn-lt"/>
          <a:ea typeface="+mn-ea"/>
          <a:cs typeface="+mn-cs"/>
        </a:defRPr>
      </a:lvl6pPr>
      <a:lvl7pPr marL="15453360" indent="-1188720" algn="l" defTabSz="4754880" rtl="0" eaLnBrk="1" latinLnBrk="0" hangingPunct="1">
        <a:lnSpc>
          <a:spcPct val="90000"/>
        </a:lnSpc>
        <a:spcBef>
          <a:spcPts val="2600"/>
        </a:spcBef>
        <a:buFont typeface="Arial" panose="020B0604020202020204" pitchFamily="34" charset="0"/>
        <a:buChar char="•"/>
        <a:defRPr sz="9360" kern="1200">
          <a:solidFill>
            <a:schemeClr val="tx1"/>
          </a:solidFill>
          <a:latin typeface="+mn-lt"/>
          <a:ea typeface="+mn-ea"/>
          <a:cs typeface="+mn-cs"/>
        </a:defRPr>
      </a:lvl7pPr>
      <a:lvl8pPr marL="17830800" indent="-1188720" algn="l" defTabSz="4754880" rtl="0" eaLnBrk="1" latinLnBrk="0" hangingPunct="1">
        <a:lnSpc>
          <a:spcPct val="90000"/>
        </a:lnSpc>
        <a:spcBef>
          <a:spcPts val="2600"/>
        </a:spcBef>
        <a:buFont typeface="Arial" panose="020B0604020202020204" pitchFamily="34" charset="0"/>
        <a:buChar char="•"/>
        <a:defRPr sz="9360" kern="1200">
          <a:solidFill>
            <a:schemeClr val="tx1"/>
          </a:solidFill>
          <a:latin typeface="+mn-lt"/>
          <a:ea typeface="+mn-ea"/>
          <a:cs typeface="+mn-cs"/>
        </a:defRPr>
      </a:lvl8pPr>
      <a:lvl9pPr marL="20208240" indent="-1188720" algn="l" defTabSz="4754880" rtl="0" eaLnBrk="1" latinLnBrk="0" hangingPunct="1">
        <a:lnSpc>
          <a:spcPct val="90000"/>
        </a:lnSpc>
        <a:spcBef>
          <a:spcPts val="2600"/>
        </a:spcBef>
        <a:buFont typeface="Arial" panose="020B0604020202020204" pitchFamily="34" charset="0"/>
        <a:buChar char="•"/>
        <a:defRPr sz="93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754880" rtl="0" eaLnBrk="1" latinLnBrk="0" hangingPunct="1">
        <a:defRPr sz="9360" kern="1200">
          <a:solidFill>
            <a:schemeClr val="tx1"/>
          </a:solidFill>
          <a:latin typeface="+mn-lt"/>
          <a:ea typeface="+mn-ea"/>
          <a:cs typeface="+mn-cs"/>
        </a:defRPr>
      </a:lvl1pPr>
      <a:lvl2pPr marL="2377440" algn="l" defTabSz="4754880" rtl="0" eaLnBrk="1" latinLnBrk="0" hangingPunct="1">
        <a:defRPr sz="9360" kern="1200">
          <a:solidFill>
            <a:schemeClr val="tx1"/>
          </a:solidFill>
          <a:latin typeface="+mn-lt"/>
          <a:ea typeface="+mn-ea"/>
          <a:cs typeface="+mn-cs"/>
        </a:defRPr>
      </a:lvl2pPr>
      <a:lvl3pPr marL="4754880" algn="l" defTabSz="4754880" rtl="0" eaLnBrk="1" latinLnBrk="0" hangingPunct="1">
        <a:defRPr sz="9360" kern="1200">
          <a:solidFill>
            <a:schemeClr val="tx1"/>
          </a:solidFill>
          <a:latin typeface="+mn-lt"/>
          <a:ea typeface="+mn-ea"/>
          <a:cs typeface="+mn-cs"/>
        </a:defRPr>
      </a:lvl3pPr>
      <a:lvl4pPr marL="7132320" algn="l" defTabSz="4754880" rtl="0" eaLnBrk="1" latinLnBrk="0" hangingPunct="1">
        <a:defRPr sz="9360" kern="1200">
          <a:solidFill>
            <a:schemeClr val="tx1"/>
          </a:solidFill>
          <a:latin typeface="+mn-lt"/>
          <a:ea typeface="+mn-ea"/>
          <a:cs typeface="+mn-cs"/>
        </a:defRPr>
      </a:lvl4pPr>
      <a:lvl5pPr marL="9509760" algn="l" defTabSz="4754880" rtl="0" eaLnBrk="1" latinLnBrk="0" hangingPunct="1">
        <a:defRPr sz="9360" kern="1200">
          <a:solidFill>
            <a:schemeClr val="tx1"/>
          </a:solidFill>
          <a:latin typeface="+mn-lt"/>
          <a:ea typeface="+mn-ea"/>
          <a:cs typeface="+mn-cs"/>
        </a:defRPr>
      </a:lvl5pPr>
      <a:lvl6pPr marL="11887200" algn="l" defTabSz="4754880" rtl="0" eaLnBrk="1" latinLnBrk="0" hangingPunct="1">
        <a:defRPr sz="936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algn="l" defTabSz="4754880" rtl="0" eaLnBrk="1" latinLnBrk="0" hangingPunct="1">
        <a:defRPr sz="9360" kern="1200">
          <a:solidFill>
            <a:schemeClr val="tx1"/>
          </a:solidFill>
          <a:latin typeface="+mn-lt"/>
          <a:ea typeface="+mn-ea"/>
          <a:cs typeface="+mn-cs"/>
        </a:defRPr>
      </a:lvl7pPr>
      <a:lvl8pPr marL="16642080" algn="l" defTabSz="4754880" rtl="0" eaLnBrk="1" latinLnBrk="0" hangingPunct="1">
        <a:defRPr sz="9360" kern="1200">
          <a:solidFill>
            <a:schemeClr val="tx1"/>
          </a:solidFill>
          <a:latin typeface="+mn-lt"/>
          <a:ea typeface="+mn-ea"/>
          <a:cs typeface="+mn-cs"/>
        </a:defRPr>
      </a:lvl8pPr>
      <a:lvl9pPr marL="19019520" algn="l" defTabSz="4754880" rtl="0" eaLnBrk="1" latinLnBrk="0" hangingPunct="1">
        <a:defRPr sz="93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em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emf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16401" y="5463074"/>
            <a:ext cx="47274480" cy="32826960"/>
          </a:xfrm>
          <a:prstGeom prst="rect">
            <a:avLst/>
          </a:prstGeom>
          <a:solidFill>
            <a:srgbClr val="F1B8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58483" y="287767"/>
            <a:ext cx="47390317" cy="5175307"/>
          </a:xfrm>
          <a:prstGeom prst="rect">
            <a:avLst/>
          </a:prstGeom>
          <a:solidFill>
            <a:schemeClr val="bg1"/>
          </a:solidFill>
        </p:spPr>
        <p:txBody>
          <a:bodyPr wrap="square" lIns="1110409" tIns="555206" rIns="1110409" bIns="555206" rtlCol="0">
            <a:noAutofit/>
          </a:bodyPr>
          <a:lstStyle/>
          <a:p>
            <a:pPr algn="ctr"/>
            <a:r>
              <a:rPr lang="en-US" sz="9600" dirty="0" smtClean="0">
                <a:ln w="28575">
                  <a:solidFill>
                    <a:schemeClr val="tx1"/>
                  </a:solidFill>
                </a:ln>
                <a:solidFill>
                  <a:srgbClr val="F1B82D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Eras Bold ITC" pitchFamily="34" charset="0"/>
              </a:rPr>
              <a:t>Physiological </a:t>
            </a:r>
            <a:r>
              <a:rPr lang="en-US" sz="9600" dirty="0">
                <a:ln w="28575">
                  <a:solidFill>
                    <a:schemeClr val="tx1"/>
                  </a:solidFill>
                </a:ln>
                <a:solidFill>
                  <a:srgbClr val="F1B82D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Eras Bold ITC" pitchFamily="34" charset="0"/>
              </a:rPr>
              <a:t>Responses of Corn to Variable Seeding </a:t>
            </a:r>
            <a:r>
              <a:rPr lang="en-US" sz="9600" dirty="0" smtClean="0">
                <a:ln w="28575">
                  <a:solidFill>
                    <a:schemeClr val="tx1"/>
                  </a:solidFill>
                </a:ln>
                <a:solidFill>
                  <a:srgbClr val="F1B82D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Eras Bold ITC" pitchFamily="34" charset="0"/>
              </a:rPr>
              <a:t>Rates </a:t>
            </a:r>
          </a:p>
          <a:p>
            <a:pPr algn="ctr"/>
            <a:r>
              <a:rPr lang="en-US" sz="9600" dirty="0" smtClean="0">
                <a:ln w="28575">
                  <a:solidFill>
                    <a:schemeClr val="tx1"/>
                  </a:solidFill>
                </a:ln>
                <a:solidFill>
                  <a:srgbClr val="F1B82D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Eras Bold ITC" pitchFamily="34" charset="0"/>
              </a:rPr>
              <a:t>In </a:t>
            </a:r>
            <a:r>
              <a:rPr lang="en-US" sz="9600" dirty="0">
                <a:ln w="28575">
                  <a:solidFill>
                    <a:schemeClr val="tx1"/>
                  </a:solidFill>
                </a:ln>
                <a:solidFill>
                  <a:srgbClr val="F1B82D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Eras Bold ITC" pitchFamily="34" charset="0"/>
              </a:rPr>
              <a:t>Landscape-Scale Strip Trials </a:t>
            </a:r>
          </a:p>
          <a:p>
            <a:pPr algn="ctr"/>
            <a:r>
              <a:rPr lang="en-US" sz="5056" dirty="0">
                <a:ln w="28575">
                  <a:solidFill>
                    <a:schemeClr val="tx1"/>
                  </a:solidFill>
                </a:ln>
                <a:solidFill>
                  <a:srgbClr val="F1B82D"/>
                </a:solidFill>
              </a:rPr>
              <a:t>B.J. </a:t>
            </a:r>
            <a:r>
              <a:rPr lang="en-US" sz="5056" dirty="0" smtClean="0">
                <a:ln w="28575">
                  <a:solidFill>
                    <a:schemeClr val="tx1"/>
                  </a:solidFill>
                </a:ln>
                <a:solidFill>
                  <a:srgbClr val="F1B82D"/>
                </a:solidFill>
              </a:rPr>
              <a:t>Leonard</a:t>
            </a:r>
            <a:r>
              <a:rPr lang="en-US" sz="5056" baseline="30000" dirty="0">
                <a:ln w="28575">
                  <a:solidFill>
                    <a:schemeClr val="tx1"/>
                  </a:solidFill>
                </a:ln>
                <a:solidFill>
                  <a:srgbClr val="F1B82D"/>
                </a:solidFill>
              </a:rPr>
              <a:t>1</a:t>
            </a:r>
            <a:r>
              <a:rPr lang="en-US" sz="5056" dirty="0" smtClean="0">
                <a:ln w="28575">
                  <a:solidFill>
                    <a:schemeClr val="tx1"/>
                  </a:solidFill>
                </a:ln>
                <a:solidFill>
                  <a:srgbClr val="F1B82D"/>
                </a:solidFill>
              </a:rPr>
              <a:t>, </a:t>
            </a:r>
            <a:r>
              <a:rPr lang="en-US" sz="5056" dirty="0">
                <a:ln w="28575">
                  <a:solidFill>
                    <a:schemeClr val="tx1"/>
                  </a:solidFill>
                </a:ln>
                <a:solidFill>
                  <a:srgbClr val="F1B82D"/>
                </a:solidFill>
              </a:rPr>
              <a:t>D.B. Myers</a:t>
            </a:r>
            <a:r>
              <a:rPr lang="en-US" sz="5056" baseline="30000" dirty="0">
                <a:ln w="28575">
                  <a:solidFill>
                    <a:schemeClr val="tx1"/>
                  </a:solidFill>
                </a:ln>
                <a:solidFill>
                  <a:srgbClr val="F1B82D"/>
                </a:solidFill>
              </a:rPr>
              <a:t>1</a:t>
            </a:r>
            <a:r>
              <a:rPr lang="en-US" sz="5056" dirty="0">
                <a:ln w="28575">
                  <a:solidFill>
                    <a:schemeClr val="tx1"/>
                  </a:solidFill>
                </a:ln>
                <a:solidFill>
                  <a:srgbClr val="F1B82D"/>
                </a:solidFill>
              </a:rPr>
              <a:t>, N.R. </a:t>
            </a:r>
            <a:r>
              <a:rPr lang="en-US" sz="5056" dirty="0" smtClean="0">
                <a:ln w="28575">
                  <a:solidFill>
                    <a:schemeClr val="tx1"/>
                  </a:solidFill>
                </a:ln>
                <a:solidFill>
                  <a:srgbClr val="F1B82D"/>
                </a:solidFill>
              </a:rPr>
              <a:t>Kitchen</a:t>
            </a:r>
            <a:r>
              <a:rPr lang="en-US" sz="5056" baseline="30000" dirty="0">
                <a:ln w="28575">
                  <a:solidFill>
                    <a:schemeClr val="tx1"/>
                  </a:solidFill>
                </a:ln>
                <a:solidFill>
                  <a:srgbClr val="F1B82D"/>
                </a:solidFill>
              </a:rPr>
              <a:t>2</a:t>
            </a:r>
            <a:r>
              <a:rPr lang="en-US" sz="5056" dirty="0" smtClean="0">
                <a:ln w="28575">
                  <a:solidFill>
                    <a:schemeClr val="tx1"/>
                  </a:solidFill>
                </a:ln>
                <a:solidFill>
                  <a:srgbClr val="F1B82D"/>
                </a:solidFill>
              </a:rPr>
              <a:t>, </a:t>
            </a:r>
            <a:r>
              <a:rPr lang="en-US" sz="5056" dirty="0">
                <a:ln w="28575">
                  <a:solidFill>
                    <a:schemeClr val="tx1"/>
                  </a:solidFill>
                </a:ln>
                <a:solidFill>
                  <a:srgbClr val="F1B82D"/>
                </a:solidFill>
              </a:rPr>
              <a:t>K.A . Sudduth</a:t>
            </a:r>
            <a:r>
              <a:rPr lang="en-US" sz="5056" baseline="30000" dirty="0">
                <a:ln w="28575">
                  <a:solidFill>
                    <a:schemeClr val="tx1"/>
                  </a:solidFill>
                </a:ln>
                <a:solidFill>
                  <a:srgbClr val="F1B82D"/>
                </a:solidFill>
              </a:rPr>
              <a:t>2</a:t>
            </a:r>
            <a:r>
              <a:rPr lang="en-US" sz="5056" dirty="0">
                <a:ln w="28575">
                  <a:solidFill>
                    <a:schemeClr val="tx1"/>
                  </a:solidFill>
                </a:ln>
                <a:solidFill>
                  <a:srgbClr val="F1B82D"/>
                </a:solidFill>
              </a:rPr>
              <a:t>, </a:t>
            </a:r>
          </a:p>
          <a:p>
            <a:pPr algn="ctr"/>
            <a:r>
              <a:rPr lang="en-US" sz="4550" baseline="30000" dirty="0">
                <a:ln w="28575">
                  <a:solidFill>
                    <a:schemeClr val="tx1"/>
                  </a:solidFill>
                </a:ln>
                <a:solidFill>
                  <a:srgbClr val="F1B82D"/>
                </a:solidFill>
              </a:rPr>
              <a:t>1</a:t>
            </a:r>
            <a:r>
              <a:rPr lang="en-US" sz="4550" dirty="0">
                <a:ln w="28575">
                  <a:solidFill>
                    <a:schemeClr val="tx1"/>
                  </a:solidFill>
                </a:ln>
                <a:solidFill>
                  <a:srgbClr val="F1B82D"/>
                </a:solidFill>
              </a:rPr>
              <a:t>University of Missouri, Columbia, MO, </a:t>
            </a:r>
            <a:r>
              <a:rPr lang="en-US" sz="4550" baseline="30000" dirty="0">
                <a:ln w="28575">
                  <a:solidFill>
                    <a:schemeClr val="tx1"/>
                  </a:solidFill>
                </a:ln>
                <a:solidFill>
                  <a:srgbClr val="F1B82D"/>
                </a:solidFill>
              </a:rPr>
              <a:t>2</a:t>
            </a:r>
            <a:r>
              <a:rPr lang="en-US" sz="4550" dirty="0">
                <a:ln w="28575">
                  <a:solidFill>
                    <a:schemeClr val="tx1"/>
                  </a:solidFill>
                </a:ln>
                <a:solidFill>
                  <a:srgbClr val="F1B82D"/>
                </a:solidFill>
              </a:rPr>
              <a:t>Cropping Systems and Water Quality </a:t>
            </a:r>
            <a:r>
              <a:rPr lang="en-US" sz="4550" dirty="0" smtClean="0">
                <a:ln w="28575">
                  <a:solidFill>
                    <a:schemeClr val="tx1"/>
                  </a:solidFill>
                </a:ln>
                <a:solidFill>
                  <a:srgbClr val="F1B82D"/>
                </a:solidFill>
              </a:rPr>
              <a:t>Research Unit</a:t>
            </a:r>
            <a:r>
              <a:rPr lang="en-US" sz="4550" dirty="0">
                <a:ln w="28575">
                  <a:solidFill>
                    <a:schemeClr val="tx1"/>
                  </a:solidFill>
                </a:ln>
                <a:solidFill>
                  <a:srgbClr val="F1B82D"/>
                </a:solidFill>
              </a:rPr>
              <a:t>, USDA-ARS, Columbia, Missouri</a:t>
            </a:r>
          </a:p>
          <a:p>
            <a:pPr algn="ctr"/>
            <a:endParaRPr lang="en-US" sz="8100" baseline="30000" dirty="0">
              <a:ln w="28575">
                <a:solidFill>
                  <a:schemeClr val="tx1"/>
                </a:solidFill>
              </a:ln>
              <a:solidFill>
                <a:srgbClr val="F1B82D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1"/>
            <a:ext cx="47548800" cy="38404800"/>
          </a:xfrm>
          <a:prstGeom prst="frame">
            <a:avLst>
              <a:gd name="adj1" fmla="val 61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0409" tIns="555206" rIns="1110409" bIns="555206" spcCol="0" rtlCol="0" anchor="ctr"/>
          <a:lstStyle/>
          <a:p>
            <a:pPr algn="ctr"/>
            <a:endParaRPr lang="en-US" sz="21757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4" name="Picture 3" descr="mu 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232" y="2479161"/>
            <a:ext cx="11206201" cy="21488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19103" y="2286000"/>
            <a:ext cx="6705600" cy="2145116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58483" y="5463074"/>
            <a:ext cx="47390317" cy="0"/>
          </a:xfrm>
          <a:prstGeom prst="line">
            <a:avLst/>
          </a:prstGeom>
          <a:ln w="190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84608" y="14128962"/>
            <a:ext cx="17007840" cy="2554545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lIns="228600" tIns="228600" rIns="228600" bIns="228600" rtlCol="0">
            <a:noAutofit/>
          </a:bodyPr>
          <a:lstStyle/>
          <a:p>
            <a:pPr marL="457200" marR="0" lvl="0" indent="-457200" defTabSz="49373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Determine seeding rate and hybrid effects on:</a:t>
            </a:r>
          </a:p>
          <a:p>
            <a:pPr marL="1828800" marR="0" lvl="2" indent="-457200" defTabSz="49373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9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Phenotypical and physiological plant measurements</a:t>
            </a:r>
          </a:p>
          <a:p>
            <a:pPr marL="1828800" marR="0" lvl="2" indent="-457200" defTabSz="49373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9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Canopy and leaf sensor measurements</a:t>
            </a:r>
            <a:endParaRPr kumimoji="0" lang="en-US" sz="39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49373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7385343"/>
            <a:ext cx="17007840" cy="4972842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lIns="228600" tIns="228600" rIns="228600" bIns="228600" rtlCol="0">
            <a:noAutofit/>
          </a:bodyPr>
          <a:lstStyle/>
          <a:p>
            <a:pPr marL="457200" marR="0" lvl="0" indent="-457200" defTabSz="49373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 goal in precision agriculture is to identify seeding rates that optimize yield, but that also minimize intra-specific competition. </a:t>
            </a:r>
          </a:p>
          <a:p>
            <a:pPr marL="457200" marR="0" lvl="0" indent="-457200" defTabSz="49373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Intra-specific competition occurs when plants of the same species compete for vital resources needed for plant growth and fruit development.</a:t>
            </a:r>
          </a:p>
          <a:p>
            <a:pPr marL="457200" marR="0" lvl="0" indent="-457200" defTabSz="49373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Methods are needed to develop variable rate seeding approaches in corn but require an understanding of the physiological and phenotypical response of corn to competition.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1965" y="12594165"/>
            <a:ext cx="17007840" cy="1298817"/>
          </a:xfrm>
          <a:prstGeom prst="rect">
            <a:avLst/>
          </a:prstGeom>
          <a:solidFill>
            <a:sysClr val="windowText" lastClr="000000"/>
          </a:solidFill>
          <a:ln w="127000" cap="flat" cmpd="sng" algn="ctr">
            <a:noFill/>
            <a:prstDash val="solid"/>
          </a:ln>
          <a:effectLst>
            <a:outerShdw blurRad="571500" algn="ctr" rotWithShape="0">
              <a:prstClr val="black">
                <a:alpha val="0"/>
              </a:prstClr>
            </a:outerShdw>
          </a:effectLst>
        </p:spPr>
        <p:txBody>
          <a:bodyPr wrap="square" lIns="554736" tIns="277368" rIns="554736" bIns="277368" rtlCol="0">
            <a:noAutofit/>
          </a:bodyPr>
          <a:lstStyle/>
          <a:p>
            <a:pPr marL="0" marR="0" lvl="0" indent="0" algn="ctr" defTabSz="49373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Objectives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4608" y="5850546"/>
            <a:ext cx="17007840" cy="1298817"/>
          </a:xfrm>
          <a:prstGeom prst="rect">
            <a:avLst/>
          </a:prstGeom>
          <a:solidFill>
            <a:sysClr val="windowText" lastClr="000000"/>
          </a:solidFill>
          <a:ln w="127000" cap="flat" cmpd="sng" algn="ctr">
            <a:noFill/>
            <a:prstDash val="solid"/>
          </a:ln>
          <a:effectLst>
            <a:outerShdw blurRad="571500" algn="ctr" rotWithShape="0">
              <a:prstClr val="black">
                <a:alpha val="0"/>
              </a:prstClr>
            </a:outerShdw>
          </a:effectLst>
        </p:spPr>
        <p:txBody>
          <a:bodyPr wrap="square" lIns="554736" tIns="277368" rIns="554736" bIns="277368" rtlCol="0">
            <a:noAutofit/>
          </a:bodyPr>
          <a:lstStyle/>
          <a:p>
            <a:pPr marL="0" marR="0" lvl="0" indent="0" algn="ctr" defTabSz="49373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Background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81000" y="18454284"/>
            <a:ext cx="17007840" cy="19533156"/>
          </a:xfrm>
          <a:prstGeom prst="rect">
            <a:avLst/>
          </a:prstGeom>
          <a:solidFill>
            <a:sysClr val="window" lastClr="FFFFFF"/>
          </a:solidFill>
          <a:ln cap="flat" cmpd="sng">
            <a:noFill/>
          </a:ln>
        </p:spPr>
        <p:txBody>
          <a:bodyPr wrap="square" lIns="228600" tIns="228600" rIns="228600" bIns="228600" rtlCol="0">
            <a:noAutofit/>
          </a:bodyPr>
          <a:lstStyle/>
          <a:p>
            <a:pPr marL="457200" marR="0" lvl="0" indent="-457200" defTabSz="49373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Field-scale strip-trial design plots were conducted in 2013 at seven locations (Figure 3) in the Central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Claypan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Areas of Northeast Missouri. Individual locations serve as replicates in a spatially-distributed analysis of variance design.</a:t>
            </a:r>
          </a:p>
          <a:p>
            <a:pPr marL="457200" marR="0" lvl="0" indent="-457200" defTabSz="49373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Treatments were laid out in field length strips, 6 or 8 rows wide at 30-inch row spacing (Figure 1).</a:t>
            </a:r>
          </a:p>
          <a:p>
            <a:pPr marL="571500" marR="0" lvl="0" indent="-571500" defTabSz="49373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The study includes four different hybrids (P0365YHR, P0636HR, P0993HR, and P1248AM) at three different seeding rates: (74,000, 84,000, and 94,000 seeds ha</a:t>
            </a:r>
            <a:r>
              <a:rPr kumimoji="0" lang="en-US" sz="4000" b="1" i="0" u="none" strike="noStrike" kern="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-1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.)</a:t>
            </a: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457200" marR="0" lvl="0" indent="-457200" defTabSz="49373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Phenotypical and physiological plant measurements:</a:t>
            </a:r>
          </a:p>
          <a:p>
            <a:pPr marL="1828800" marR="0" lvl="2" indent="-457200" defTabSz="49373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7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Season long - Leaf Area Index (LAI, LI-3100C Area Meter) and Plant height </a:t>
            </a:r>
          </a:p>
          <a:p>
            <a:pPr marL="1828800" marR="0" lvl="2" indent="-457200" defTabSz="49373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7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Season final - Stem diameter, Plant biomass, and Yield</a:t>
            </a:r>
          </a:p>
          <a:p>
            <a:pPr marL="457200" marR="0" lvl="0" indent="-457200" defTabSz="49373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Canopy  and leaf sensor measurements:</a:t>
            </a:r>
          </a:p>
          <a:p>
            <a:pPr marL="1828800" marR="0" lvl="2" indent="-457200" defTabSz="49373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7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Normalized difference vegetative index (NDVI,</a:t>
            </a:r>
          </a:p>
          <a:p>
            <a:pPr marL="1781175" marR="0" lvl="2" defTabSz="49373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37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Holland Scientific Rapid-scan CS-45, Figure 2.)</a:t>
            </a:r>
          </a:p>
          <a:p>
            <a:pPr marL="457200" marR="0" lvl="1" indent="-457200" defTabSz="49373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Supplemental Measurements </a:t>
            </a:r>
          </a:p>
          <a:p>
            <a:pPr marL="1828800" marR="0" lvl="2" indent="-457200" defTabSz="49373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7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plant growth stage</a:t>
            </a:r>
          </a:p>
          <a:p>
            <a:pPr marL="1828800" marR="0" lvl="2" indent="-457200" defTabSz="49373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7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normalized difference red edge</a:t>
            </a:r>
          </a:p>
          <a:p>
            <a:pPr marL="1828800" marR="0" lvl="2" indent="-457200" defTabSz="49373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7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plant biomass</a:t>
            </a:r>
          </a:p>
          <a:p>
            <a:pPr marL="1828800" marR="0" lvl="2" indent="-457200" defTabSz="49373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7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ear height </a:t>
            </a:r>
          </a:p>
          <a:p>
            <a:pPr marL="1828800" marR="0" lvl="2" indent="-457200" defTabSz="49373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7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estimated leaf area (LICOR 2000) </a:t>
            </a:r>
          </a:p>
          <a:p>
            <a:pPr marL="1828800" marR="0" lvl="2" indent="-457200" defTabSz="49373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7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harvest index</a:t>
            </a:r>
            <a:endParaRPr kumimoji="0" lang="en-US" sz="37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49373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0232" y="37402664"/>
            <a:ext cx="8046720" cy="553998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49373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Figure 2. Holland Scientific Rapid-SCAN CS-45.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81490" y="16919487"/>
            <a:ext cx="17007840" cy="1298817"/>
          </a:xfrm>
          <a:prstGeom prst="rect">
            <a:avLst/>
          </a:prstGeom>
          <a:solidFill>
            <a:sysClr val="windowText" lastClr="000000"/>
          </a:solidFill>
          <a:ln w="127000" cap="flat" cmpd="sng" algn="ctr">
            <a:noFill/>
            <a:prstDash val="solid"/>
          </a:ln>
          <a:effectLst/>
        </p:spPr>
        <p:txBody>
          <a:bodyPr wrap="square" lIns="554736" tIns="277368" rIns="554736" bIns="277368" rtlCol="0">
            <a:noAutofit/>
          </a:bodyPr>
          <a:lstStyle/>
          <a:p>
            <a:pPr marL="0" marR="0" lvl="0" indent="0" algn="ctr" defTabSz="49373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Materials &amp; Methods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907184" y="37380581"/>
            <a:ext cx="8458296" cy="553998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49373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Figure 3. Plot locations.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562490" y="32045270"/>
            <a:ext cx="5802990" cy="553998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49373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Figure 1. Plot Layout.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399" r="7890" b="8338"/>
          <a:stretch/>
        </p:blipFill>
        <p:spPr>
          <a:xfrm>
            <a:off x="381490" y="32878374"/>
            <a:ext cx="8196228" cy="438912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63518" y="26873373"/>
            <a:ext cx="5683630" cy="50292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92942" y="32878496"/>
            <a:ext cx="8586863" cy="43891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2" name="TextBox 31"/>
          <p:cNvSpPr txBox="1"/>
          <p:nvPr/>
        </p:nvSpPr>
        <p:spPr>
          <a:xfrm>
            <a:off x="17979537" y="5850546"/>
            <a:ext cx="29146814" cy="1298817"/>
          </a:xfrm>
          <a:prstGeom prst="rect">
            <a:avLst/>
          </a:prstGeom>
          <a:solidFill>
            <a:sysClr val="windowText" lastClr="000000"/>
          </a:solidFill>
          <a:ln w="127000" cap="flat" cmpd="sng" algn="ctr">
            <a:noFill/>
            <a:prstDash val="solid"/>
          </a:ln>
          <a:effectLst/>
        </p:spPr>
        <p:txBody>
          <a:bodyPr wrap="square" lIns="554736" tIns="277368" rIns="554736" bIns="277368" rtlCol="0">
            <a:noAutofit/>
          </a:bodyPr>
          <a:lstStyle/>
          <a:p>
            <a:pPr marL="0" marR="0" lvl="0" indent="0" algn="ctr" defTabSz="49373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Results</a:t>
            </a:r>
            <a:endParaRPr kumimoji="0" lang="en-US" sz="54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6755109" y="7356138"/>
            <a:ext cx="10379286" cy="1097280"/>
          </a:xfrm>
          <a:prstGeom prst="rect">
            <a:avLst/>
          </a:prstGeom>
          <a:solidFill>
            <a:sysClr val="windowText" lastClr="000000"/>
          </a:solidFill>
          <a:ln w="127000" cap="flat" cmpd="sng" algn="ctr">
            <a:noFill/>
            <a:prstDash val="solid"/>
          </a:ln>
          <a:effectLst/>
        </p:spPr>
        <p:txBody>
          <a:bodyPr wrap="square" lIns="554736" tIns="277368" rIns="554736" bIns="277368" rtlCol="0">
            <a:noAutofit/>
          </a:bodyPr>
          <a:lstStyle/>
          <a:p>
            <a:pPr marL="0" marR="0" lvl="0" indent="0" algn="ctr" defTabSz="49373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Canopy sensor measurements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7979538" y="7356138"/>
            <a:ext cx="18333720" cy="1097280"/>
          </a:xfrm>
          <a:prstGeom prst="rect">
            <a:avLst/>
          </a:prstGeom>
          <a:solidFill>
            <a:sysClr val="windowText" lastClr="000000"/>
          </a:solidFill>
          <a:ln w="127000" cap="flat" cmpd="sng" algn="ctr">
            <a:noFill/>
            <a:prstDash val="solid"/>
          </a:ln>
          <a:effectLst/>
        </p:spPr>
        <p:txBody>
          <a:bodyPr wrap="square" lIns="228600" tIns="277368" rIns="228600" bIns="277368" rtlCol="0">
            <a:noAutofit/>
          </a:bodyPr>
          <a:lstStyle/>
          <a:p>
            <a:pPr marL="2468692" marR="0" lvl="1" indent="0" defTabSz="49373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Phenotypical and physiological plant measurements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7975526" y="13613755"/>
            <a:ext cx="8961120" cy="10972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3000" dirty="0" smtClean="0"/>
              <a:t>Figure 4. Effect of corn seeding rate on plant height (cm) for 5 developmental stages.</a:t>
            </a:r>
            <a:endParaRPr lang="en-US" sz="3000" dirty="0"/>
          </a:p>
        </p:txBody>
      </p:sp>
      <p:sp>
        <p:nvSpPr>
          <p:cNvPr id="36" name="TextBox 35"/>
          <p:cNvSpPr txBox="1"/>
          <p:nvPr/>
        </p:nvSpPr>
        <p:spPr>
          <a:xfrm>
            <a:off x="27356241" y="13565137"/>
            <a:ext cx="8961120" cy="10972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3000" dirty="0" smtClean="0"/>
              <a:t>Figure 5. Effect of corn seeding rate on Leaf Area Index (LAI) for 5 </a:t>
            </a:r>
            <a:r>
              <a:rPr lang="en-US" sz="3000" dirty="0"/>
              <a:t>developmental </a:t>
            </a:r>
            <a:r>
              <a:rPr lang="en-US" sz="3000" dirty="0" smtClean="0"/>
              <a:t>stages </a:t>
            </a:r>
            <a:endParaRPr lang="en-US" sz="3000" dirty="0"/>
          </a:p>
        </p:txBody>
      </p:sp>
      <p:sp>
        <p:nvSpPr>
          <p:cNvPr id="37" name="TextBox 36"/>
          <p:cNvSpPr txBox="1"/>
          <p:nvPr/>
        </p:nvSpPr>
        <p:spPr>
          <a:xfrm>
            <a:off x="36760669" y="13573260"/>
            <a:ext cx="10378440" cy="11170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3000" dirty="0" smtClean="0"/>
              <a:t>Figure 8. Effect </a:t>
            </a:r>
            <a:r>
              <a:rPr lang="en-US" sz="3000" dirty="0"/>
              <a:t>of corn seeding rate </a:t>
            </a:r>
            <a:r>
              <a:rPr lang="en-US" sz="3000" dirty="0" smtClean="0"/>
              <a:t>on normalized difference vegetation index (NDVI) at </a:t>
            </a:r>
            <a:r>
              <a:rPr lang="en-US" sz="3000" dirty="0"/>
              <a:t>5</a:t>
            </a:r>
            <a:r>
              <a:rPr lang="en-US" sz="3000" dirty="0" smtClean="0"/>
              <a:t> developmental stages.</a:t>
            </a:r>
            <a:endParaRPr lang="en-US" sz="3000" dirty="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52283" y="8581508"/>
            <a:ext cx="8961120" cy="49784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55934" y="8580626"/>
            <a:ext cx="10378461" cy="499263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79537" y="8581508"/>
            <a:ext cx="8961120" cy="4978400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36743060" y="16809145"/>
            <a:ext cx="10402538" cy="2970751"/>
            <a:chOff x="36752613" y="16809127"/>
            <a:chExt cx="10402538" cy="2970751"/>
          </a:xfrm>
        </p:grpSpPr>
        <p:sp>
          <p:nvSpPr>
            <p:cNvPr id="42" name="TextBox 41"/>
            <p:cNvSpPr txBox="1"/>
            <p:nvPr/>
          </p:nvSpPr>
          <p:spPr>
            <a:xfrm>
              <a:off x="36752613" y="16826366"/>
              <a:ext cx="10378440" cy="295351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6776711" y="16809127"/>
              <a:ext cx="10378440" cy="2960268"/>
            </a:xfrm>
            <a:prstGeom prst="rect">
              <a:avLst/>
            </a:prstGeom>
          </p:spPr>
        </p:pic>
      </p:grpSp>
      <p:sp>
        <p:nvSpPr>
          <p:cNvPr id="44" name="TextBox 43"/>
          <p:cNvSpPr txBox="1"/>
          <p:nvPr/>
        </p:nvSpPr>
        <p:spPr>
          <a:xfrm>
            <a:off x="17975526" y="19802979"/>
            <a:ext cx="8961120" cy="10972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3000" dirty="0" smtClean="0"/>
              <a:t>Figure 6. </a:t>
            </a:r>
            <a:r>
              <a:rPr lang="en-US" sz="3000" dirty="0"/>
              <a:t>Effect of corn seeding rate on plant </a:t>
            </a:r>
            <a:r>
              <a:rPr lang="en-US" sz="3000" dirty="0" smtClean="0"/>
              <a:t>biomass (kg) for </a:t>
            </a:r>
            <a:r>
              <a:rPr lang="en-US" sz="3000" dirty="0"/>
              <a:t>4 hybrids at </a:t>
            </a:r>
            <a:r>
              <a:rPr lang="en-US" sz="3000" dirty="0" smtClean="0"/>
              <a:t>harvest.</a:t>
            </a:r>
            <a:endParaRPr lang="en-US" sz="3000" dirty="0"/>
          </a:p>
          <a:p>
            <a:pPr marL="457200" indent="-457200">
              <a:spcAft>
                <a:spcPts val="600"/>
              </a:spcAft>
            </a:pPr>
            <a:r>
              <a:rPr lang="en-US" sz="4000" dirty="0" smtClean="0"/>
              <a:t>  </a:t>
            </a:r>
            <a:endParaRPr lang="en-US" sz="4000" dirty="0"/>
          </a:p>
        </p:txBody>
      </p:sp>
      <p:sp>
        <p:nvSpPr>
          <p:cNvPr id="45" name="TextBox 44"/>
          <p:cNvSpPr txBox="1"/>
          <p:nvPr/>
        </p:nvSpPr>
        <p:spPr>
          <a:xfrm>
            <a:off x="27352777" y="19783145"/>
            <a:ext cx="8959883" cy="10972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3000" dirty="0" smtClean="0"/>
              <a:t>Figure 7. </a:t>
            </a:r>
            <a:r>
              <a:rPr lang="en-US" sz="3000" dirty="0"/>
              <a:t>Effect of corn seeding rate on </a:t>
            </a:r>
            <a:r>
              <a:rPr lang="en-US" sz="3000" dirty="0" smtClean="0"/>
              <a:t>stem diameter (mm) </a:t>
            </a:r>
            <a:r>
              <a:rPr lang="en-US" sz="3000" dirty="0"/>
              <a:t>for </a:t>
            </a:r>
            <a:r>
              <a:rPr lang="en-US" sz="3000" dirty="0" smtClean="0"/>
              <a:t>4 hybrids at VT </a:t>
            </a:r>
            <a:r>
              <a:rPr lang="en-US" sz="3000" dirty="0"/>
              <a:t>developmental </a:t>
            </a:r>
            <a:r>
              <a:rPr lang="en-US" sz="3000" dirty="0" smtClean="0"/>
              <a:t>stage.</a:t>
            </a:r>
            <a:endParaRPr lang="en-US" sz="3000" dirty="0"/>
          </a:p>
          <a:p>
            <a:pPr marL="457200" indent="-457200">
              <a:spcAft>
                <a:spcPts val="600"/>
              </a:spcAft>
            </a:pP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46" name="TextBox 45"/>
          <p:cNvSpPr txBox="1"/>
          <p:nvPr/>
        </p:nvSpPr>
        <p:spPr>
          <a:xfrm>
            <a:off x="36755109" y="15593737"/>
            <a:ext cx="10378440" cy="110019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3000" dirty="0" smtClean="0"/>
              <a:t>Table 1. </a:t>
            </a:r>
            <a:r>
              <a:rPr lang="en-US" sz="3000" dirty="0"/>
              <a:t>Statistics for </a:t>
            </a:r>
            <a:r>
              <a:rPr lang="en-US" sz="3000" dirty="0" smtClean="0"/>
              <a:t>the relationship between NDVI and seeding rate by hybrid for 5 developmental stages.</a:t>
            </a:r>
            <a:endParaRPr lang="en-US" sz="3000" dirty="0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56241" y="14807366"/>
            <a:ext cx="8956419" cy="4975788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79537" y="14821848"/>
            <a:ext cx="8961120" cy="4978400"/>
          </a:xfrm>
          <a:prstGeom prst="rect">
            <a:avLst/>
          </a:prstGeom>
        </p:spPr>
      </p:pic>
      <p:grpSp>
        <p:nvGrpSpPr>
          <p:cNvPr id="63" name="Group 62"/>
          <p:cNvGrpSpPr/>
          <p:nvPr/>
        </p:nvGrpSpPr>
        <p:grpSpPr>
          <a:xfrm>
            <a:off x="17992235" y="32348619"/>
            <a:ext cx="11027664" cy="4709160"/>
            <a:chOff x="17604064" y="32157450"/>
            <a:chExt cx="11027664" cy="4709160"/>
          </a:xfrm>
        </p:grpSpPr>
        <p:sp>
          <p:nvSpPr>
            <p:cNvPr id="64" name="TextBox 63"/>
            <p:cNvSpPr txBox="1">
              <a:spLocks/>
            </p:cNvSpPr>
            <p:nvPr/>
          </p:nvSpPr>
          <p:spPr>
            <a:xfrm>
              <a:off x="17604064" y="32157450"/>
              <a:ext cx="11027664" cy="47000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pic>
          <p:nvPicPr>
            <p:cNvPr id="65" name="Picture 64"/>
            <p:cNvPicPr>
              <a:picLocks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7608636" y="32157450"/>
              <a:ext cx="11018520" cy="4709160"/>
            </a:xfrm>
            <a:prstGeom prst="rect">
              <a:avLst/>
            </a:prstGeom>
          </p:spPr>
        </p:pic>
      </p:grpSp>
      <p:sp>
        <p:nvSpPr>
          <p:cNvPr id="66" name="TextBox 65"/>
          <p:cNvSpPr txBox="1"/>
          <p:nvPr/>
        </p:nvSpPr>
        <p:spPr>
          <a:xfrm>
            <a:off x="17983200" y="37267494"/>
            <a:ext cx="11064240" cy="8189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r>
              <a:rPr lang="en-US" sz="2600" b="1" dirty="0" smtClean="0"/>
              <a:t>Acknowledgements</a:t>
            </a:r>
            <a:r>
              <a:rPr lang="en-US" sz="2600" dirty="0" smtClean="0"/>
              <a:t>: This  project is funded by DuPont Pioneer Incorporated. </a:t>
            </a:r>
            <a:endParaRPr lang="en-US" sz="2600" dirty="0"/>
          </a:p>
        </p:txBody>
      </p:sp>
      <p:sp>
        <p:nvSpPr>
          <p:cNvPr id="67" name="TextBox 66"/>
          <p:cNvSpPr txBox="1"/>
          <p:nvPr/>
        </p:nvSpPr>
        <p:spPr>
          <a:xfrm>
            <a:off x="17983200" y="30743289"/>
            <a:ext cx="11062104" cy="5368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3000" dirty="0" smtClean="0"/>
              <a:t>Figure </a:t>
            </a:r>
            <a:r>
              <a:rPr lang="en-US" sz="3000" dirty="0"/>
              <a:t>9</a:t>
            </a:r>
            <a:r>
              <a:rPr lang="en-US" sz="3000" dirty="0" smtClean="0"/>
              <a:t>. Effect of seeding rate on yield (kg/ha) for 4 hybrids at harvest.</a:t>
            </a:r>
            <a:endParaRPr lang="en-US" sz="3000" dirty="0"/>
          </a:p>
          <a:p>
            <a:pPr marL="457200" indent="-457200">
              <a:spcAft>
                <a:spcPts val="600"/>
              </a:spcAft>
            </a:pPr>
            <a:endParaRPr lang="en-US" sz="3000" dirty="0"/>
          </a:p>
        </p:txBody>
      </p:sp>
      <p:sp>
        <p:nvSpPr>
          <p:cNvPr id="68" name="TextBox 67"/>
          <p:cNvSpPr txBox="1"/>
          <p:nvPr/>
        </p:nvSpPr>
        <p:spPr>
          <a:xfrm>
            <a:off x="17973500" y="31772046"/>
            <a:ext cx="11555543" cy="75943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indent="-457200">
              <a:spcAft>
                <a:spcPts val="600"/>
              </a:spcAft>
            </a:pPr>
            <a:r>
              <a:rPr lang="en-US" sz="3000" dirty="0" smtClean="0"/>
              <a:t>Table 2. Statistics for Phenotypical and physiological plant measurements.</a:t>
            </a:r>
            <a:endParaRPr lang="en-US" sz="3000" dirty="0"/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81064" y="20957147"/>
            <a:ext cx="11064240" cy="9834880"/>
          </a:xfrm>
          <a:prstGeom prst="rect">
            <a:avLst/>
          </a:prstGeom>
        </p:spPr>
      </p:pic>
      <p:sp>
        <p:nvSpPr>
          <p:cNvPr id="74" name="TextBox 73"/>
          <p:cNvSpPr txBox="1"/>
          <p:nvPr/>
        </p:nvSpPr>
        <p:spPr>
          <a:xfrm>
            <a:off x="29454761" y="30906009"/>
            <a:ext cx="17688992" cy="1298817"/>
          </a:xfrm>
          <a:prstGeom prst="rect">
            <a:avLst/>
          </a:prstGeom>
          <a:solidFill>
            <a:sysClr val="windowText" lastClr="000000"/>
          </a:solidFill>
          <a:ln w="127000" cap="flat" cmpd="sng" algn="ctr">
            <a:noFill/>
            <a:prstDash val="solid"/>
          </a:ln>
          <a:effectLst/>
        </p:spPr>
        <p:txBody>
          <a:bodyPr wrap="square" lIns="554736" tIns="277368" rIns="554736" bIns="277368" rtlCol="0">
            <a:noAutofit/>
          </a:bodyPr>
          <a:lstStyle/>
          <a:p>
            <a:pPr marL="0" marR="0" lvl="0" indent="0" algn="ctr" defTabSz="49373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Conclusions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29450113" y="37260396"/>
            <a:ext cx="17693640" cy="838533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noAutofit/>
          </a:bodyPr>
          <a:lstStyle/>
          <a:p>
            <a:pPr marL="0" marR="0" lvl="0" indent="0" defTabSz="49373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5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References: </a:t>
            </a:r>
            <a:r>
              <a:rPr kumimoji="0" lang="en-US" sz="24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Maddonni, G.A., and M.E. Otegui. 2004. Intra-specific competition in maize: early establishment of hierarchies among plants affects final kernel set. Field Crops Res. 85(1): 1–13.</a:t>
            </a:r>
          </a:p>
          <a:p>
            <a:pPr marL="0" marR="0" lvl="0" indent="0" defTabSz="49373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9445469" y="20955115"/>
            <a:ext cx="17693640" cy="9784971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lIns="228600" tIns="228600" rIns="228600" bIns="228600" rtlCol="0">
            <a:noAutofit/>
          </a:bodyPr>
          <a:lstStyle/>
          <a:p>
            <a:pPr marL="457200" marR="0" lvl="0" indent="-457200" defTabSz="49373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Plant height is different by hybrid but not by seeding rate for all measured developmental stages (Figure 4).</a:t>
            </a:r>
          </a:p>
          <a:p>
            <a:pPr marL="457200" marR="0" lvl="0" indent="-457200" defTabSz="49373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LAI is different by hybrid and seeding rate for some developmental stages, especially later in the growing season (Figure 5). </a:t>
            </a:r>
          </a:p>
          <a:p>
            <a:pPr marL="457200" marR="0" lvl="0" indent="-457200" defTabSz="49373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Leaf area per plant does not change by seeding rate but is different by hybrid at several growth stages (data not shown).</a:t>
            </a:r>
          </a:p>
          <a:p>
            <a:pPr marL="457200" marR="0" lvl="0" indent="-457200" defTabSz="49373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Plant Biomass increases by hybrid but decreases by seeding rate at harvest (Figure 6). </a:t>
            </a:r>
          </a:p>
          <a:p>
            <a:pPr marL="457200" marR="0" lvl="0" indent="-457200" defTabSz="49373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Stem Diameter at VT decreased by hybrid and seeding rate (Figure 7). </a:t>
            </a:r>
          </a:p>
          <a:p>
            <a:pPr marL="457200" marR="0" lvl="0" indent="-457200" defTabSz="49373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NDVI increased by seeding rate but was not different by hybrid for some developmental stages (Figure 8 and Table 1).  </a:t>
            </a:r>
          </a:p>
          <a:p>
            <a:pPr marL="457200" marR="0" lvl="0" indent="-457200" defTabSz="49373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The interaction between hybrid and seeding rate is not significant for any of the treatments or measurements (Table 2). </a:t>
            </a:r>
          </a:p>
          <a:p>
            <a:pPr marL="457200" marR="0" lvl="0" indent="-457200" defTabSz="49373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Yield is not different for any seeding rates or by hybrid (Figure 9). </a:t>
            </a:r>
          </a:p>
          <a:p>
            <a:pPr marL="457200" marR="0" lvl="0" indent="-457200" defTabSz="49373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457200" marR="0" lvl="0" indent="-457200" defTabSz="49373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9454761" y="32348618"/>
            <a:ext cx="17688992" cy="4709161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lIns="228600" tIns="228600" rIns="228600" bIns="228600" rtlCol="0">
            <a:noAutofit/>
          </a:bodyPr>
          <a:lstStyle/>
          <a:p>
            <a:pPr marL="571500" marR="0" lvl="0" indent="-571500" defTabSz="49373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There are more differences in LAI between seeding rate and hybrid closer to maturity, however the leaf area per plant does not differ between those treatments at any developmental stage.</a:t>
            </a:r>
          </a:p>
          <a:p>
            <a:pPr marL="571500" marR="0" lvl="0" indent="-571500" defTabSz="49373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Differences in NDVI due to seeding rate indicate a potential need to calibrate or interpret sensor measurements used for agronomic treatments (N app.). </a:t>
            </a:r>
          </a:p>
          <a:p>
            <a:pPr marL="571500" marR="0" lvl="0" indent="-571500" defTabSz="49373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Physiological responses of corn can be different for seeding rates and hybrids but the overall yield in this study did not result in differences. </a:t>
            </a:r>
          </a:p>
        </p:txBody>
      </p:sp>
    </p:spTree>
    <p:extLst>
      <p:ext uri="{BB962C8B-B14F-4D97-AF65-F5344CB8AC3E}">
        <p14:creationId xmlns:p14="http://schemas.microsoft.com/office/powerpoint/2010/main" val="26193090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</TotalTime>
  <Words>775</Words>
  <Application>Microsoft Office PowerPoint</Application>
  <PresentationFormat>Custom</PresentationFormat>
  <Paragraphs>59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Eras Bold ITC</vt:lpstr>
      <vt:lpstr>Office Theme</vt:lpstr>
      <vt:lpstr>PowerPoint Presentation</vt:lpstr>
    </vt:vector>
  </TitlesOfParts>
  <Company>University of Missouri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Leonard, Brock J. (MU-Student)</dc:creator>
  <cp:lastModifiedBy>Leonard, Brock J. (MU-Student)</cp:lastModifiedBy>
  <cp:revision>16</cp:revision>
  <dcterms:created xsi:type="dcterms:W3CDTF">2014-07-18T19:40:25Z</dcterms:created>
  <dcterms:modified xsi:type="dcterms:W3CDTF">2014-07-31T18:28:14Z</dcterms:modified>
</cp:coreProperties>
</file>