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2.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23.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26.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9.xml" ContentType="application/vnd.openxmlformats-officedocument.themeOverride+xml"/>
  <Override PartName="/ppt/notesSlides/notesSlide30.xml" ContentType="application/vnd.openxmlformats-officedocument.presentationml.notesSlide+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0.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1.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notesSlides/notesSlide36.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42"/>
  </p:notesMasterIdLst>
  <p:sldIdLst>
    <p:sldId id="256" r:id="rId2"/>
    <p:sldId id="342" r:id="rId3"/>
    <p:sldId id="286" r:id="rId4"/>
    <p:sldId id="289" r:id="rId5"/>
    <p:sldId id="290" r:id="rId6"/>
    <p:sldId id="287" r:id="rId7"/>
    <p:sldId id="260" r:id="rId8"/>
    <p:sldId id="261" r:id="rId9"/>
    <p:sldId id="275" r:id="rId10"/>
    <p:sldId id="281" r:id="rId11"/>
    <p:sldId id="262" r:id="rId12"/>
    <p:sldId id="284" r:id="rId13"/>
    <p:sldId id="285" r:id="rId14"/>
    <p:sldId id="282" r:id="rId15"/>
    <p:sldId id="291" r:id="rId16"/>
    <p:sldId id="276" r:id="rId17"/>
    <p:sldId id="292" r:id="rId18"/>
    <p:sldId id="330" r:id="rId19"/>
    <p:sldId id="331" r:id="rId20"/>
    <p:sldId id="332" r:id="rId21"/>
    <p:sldId id="333" r:id="rId22"/>
    <p:sldId id="334" r:id="rId23"/>
    <p:sldId id="335" r:id="rId24"/>
    <p:sldId id="336" r:id="rId25"/>
    <p:sldId id="337" r:id="rId26"/>
    <p:sldId id="297" r:id="rId27"/>
    <p:sldId id="338" r:id="rId28"/>
    <p:sldId id="339" r:id="rId29"/>
    <p:sldId id="298" r:id="rId30"/>
    <p:sldId id="301" r:id="rId31"/>
    <p:sldId id="302" r:id="rId32"/>
    <p:sldId id="306" r:id="rId33"/>
    <p:sldId id="303" r:id="rId34"/>
    <p:sldId id="343" r:id="rId35"/>
    <p:sldId id="299" r:id="rId36"/>
    <p:sldId id="279" r:id="rId37"/>
    <p:sldId id="280" r:id="rId38"/>
    <p:sldId id="307" r:id="rId39"/>
    <p:sldId id="340" r:id="rId40"/>
    <p:sldId id="34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266" autoAdjust="0"/>
  </p:normalViewPr>
  <p:slideViewPr>
    <p:cSldViewPr>
      <p:cViewPr varScale="1">
        <p:scale>
          <a:sx n="69" d="100"/>
          <a:sy n="69" d="100"/>
        </p:scale>
        <p:origin x="1858" y="58"/>
      </p:cViewPr>
      <p:guideLst>
        <p:guide orient="horz" pos="2160"/>
        <p:guide pos="2880"/>
      </p:guideLst>
    </p:cSldViewPr>
  </p:slideViewPr>
  <p:notesTextViewPr>
    <p:cViewPr>
      <p:scale>
        <a:sx n="1" d="1"/>
        <a:sy n="1" d="1"/>
      </p:scale>
      <p:origin x="0" y="0"/>
    </p:cViewPr>
  </p:notesTextViewPr>
  <p:sorterViewPr>
    <p:cViewPr>
      <p:scale>
        <a:sx n="100" d="100"/>
        <a:sy n="100" d="100"/>
      </p:scale>
      <p:origin x="0" y="-827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S-LSTEVE10\Google%20Drive\Grad%20School\Summaries\Algorithm%20Comp\Algorithm%20Comparison%20Graphs.xlsx"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file:///C:\Users\S-LSTEVE10\Google%20Drive\Grad%20School\Summaries\Algorithm%20Comp\Algorithm%20Comparison%20Graphs.xlsx" TargetMode="External"/><Relationship Id="rId1" Type="http://schemas.openxmlformats.org/officeDocument/2006/relationships/themeOverride" Target="../theme/themeOverride16.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lstevens10\Documents\Grad%20School\Summaries\EONR%20by%20Linear%20Plateau\allcombined4.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Owner\Google%20Drive\Grad%20School\Summaries\combined%20year%20graphs\Hybrid%20and%20Population%20Graph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Owner\Google%20Drive\Grad%20School\Summaries\combined%20year%20graphs\Hybrid%20and%20Population%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033541119860016"/>
          <c:y val="2.6397007178824979E-2"/>
          <c:w val="0.88096248906386698"/>
          <c:h val="0.803177263963465"/>
        </c:manualLayout>
      </c:layout>
      <c:barChart>
        <c:barDir val="col"/>
        <c:grouping val="stacked"/>
        <c:varyColors val="0"/>
        <c:ser>
          <c:idx val="1"/>
          <c:order val="0"/>
          <c:tx>
            <c:strRef>
              <c:f>'Nrate comp (2)'!$L$182:$L$183</c:f>
              <c:strCache>
                <c:ptCount val="1"/>
                <c:pt idx="0">
                  <c:v>Initial N Rate</c:v>
                </c:pt>
              </c:strCache>
            </c:strRef>
          </c:tx>
          <c:spPr>
            <a:solidFill>
              <a:schemeClr val="bg1">
                <a:lumMod val="65000"/>
              </a:schemeClr>
            </a:solidFill>
            <a:ln>
              <a:solidFill>
                <a:sysClr val="windowText" lastClr="000000"/>
              </a:solidFill>
            </a:ln>
          </c:spPr>
          <c:invertIfNegative val="0"/>
          <c:cat>
            <c:numRef>
              <c:f>'Nrate comp (2)'!$J$184:$J$220</c:f>
              <c:numCache>
                <c:formatCode>General</c:formatCode>
                <c:ptCount val="37"/>
                <c:pt idx="1">
                  <c:v>2012</c:v>
                </c:pt>
                <c:pt idx="19">
                  <c:v>2013</c:v>
                </c:pt>
              </c:numCache>
            </c:numRef>
          </c:cat>
          <c:val>
            <c:numRef>
              <c:f>'Nrate comp (2)'!$L$184:$L$220</c:f>
              <c:numCache>
                <c:formatCode>General</c:formatCode>
                <c:ptCount val="37"/>
                <c:pt idx="1">
                  <c:v>84.075000000000003</c:v>
                </c:pt>
                <c:pt idx="4">
                  <c:v>84.075000000000003</c:v>
                </c:pt>
                <c:pt idx="7">
                  <c:v>56.05</c:v>
                </c:pt>
                <c:pt idx="10">
                  <c:v>56.05</c:v>
                </c:pt>
                <c:pt idx="13">
                  <c:v>0</c:v>
                </c:pt>
                <c:pt idx="16">
                  <c:v>0</c:v>
                </c:pt>
                <c:pt idx="19">
                  <c:v>84.075000000000003</c:v>
                </c:pt>
                <c:pt idx="22">
                  <c:v>84.075000000000003</c:v>
                </c:pt>
                <c:pt idx="25">
                  <c:v>56.05</c:v>
                </c:pt>
                <c:pt idx="28">
                  <c:v>56.05</c:v>
                </c:pt>
                <c:pt idx="31">
                  <c:v>0</c:v>
                </c:pt>
                <c:pt idx="34">
                  <c:v>0</c:v>
                </c:pt>
              </c:numCache>
            </c:numRef>
          </c:val>
        </c:ser>
        <c:ser>
          <c:idx val="2"/>
          <c:order val="1"/>
          <c:tx>
            <c:strRef>
              <c:f>'Nrate comp (2)'!$M$182:$M$183</c:f>
              <c:strCache>
                <c:ptCount val="1"/>
                <c:pt idx="0">
                  <c:v>Model In-Season N Rate</c:v>
                </c:pt>
              </c:strCache>
            </c:strRef>
          </c:tx>
          <c:spPr>
            <a:solidFill>
              <a:srgbClr val="0070C0"/>
            </a:solidFill>
            <a:ln>
              <a:solidFill>
                <a:sysClr val="windowText" lastClr="000000"/>
              </a:solidFill>
            </a:ln>
          </c:spPr>
          <c:invertIfNegative val="0"/>
          <c:cat>
            <c:numRef>
              <c:f>'Nrate comp (2)'!$J$184:$J$220</c:f>
              <c:numCache>
                <c:formatCode>General</c:formatCode>
                <c:ptCount val="37"/>
                <c:pt idx="1">
                  <c:v>2012</c:v>
                </c:pt>
                <c:pt idx="19">
                  <c:v>2013</c:v>
                </c:pt>
              </c:numCache>
            </c:numRef>
          </c:cat>
          <c:val>
            <c:numRef>
              <c:f>'Nrate comp (2)'!$M$184:$M$220</c:f>
              <c:numCache>
                <c:formatCode>General</c:formatCode>
                <c:ptCount val="37"/>
                <c:pt idx="1">
                  <c:v>80.712000000000003</c:v>
                </c:pt>
                <c:pt idx="4">
                  <c:v>24.661999999999999</c:v>
                </c:pt>
                <c:pt idx="7">
                  <c:v>76.227999999999994</c:v>
                </c:pt>
                <c:pt idx="10">
                  <c:v>112.1</c:v>
                </c:pt>
                <c:pt idx="13">
                  <c:v>198.417</c:v>
                </c:pt>
                <c:pt idx="16">
                  <c:v>198.417</c:v>
                </c:pt>
                <c:pt idx="19">
                  <c:v>119.947</c:v>
                </c:pt>
                <c:pt idx="22">
                  <c:v>103.13200000000001</c:v>
                </c:pt>
                <c:pt idx="25">
                  <c:v>199.53800000000001</c:v>
                </c:pt>
                <c:pt idx="28">
                  <c:v>53.808</c:v>
                </c:pt>
                <c:pt idx="31">
                  <c:v>82.953999999999994</c:v>
                </c:pt>
                <c:pt idx="34">
                  <c:v>0</c:v>
                </c:pt>
              </c:numCache>
            </c:numRef>
          </c:val>
        </c:ser>
        <c:ser>
          <c:idx val="3"/>
          <c:order val="2"/>
          <c:tx>
            <c:strRef>
              <c:f>'Nrate comp (2)'!$N$182:$N$183</c:f>
              <c:strCache>
                <c:ptCount val="1"/>
                <c:pt idx="0">
                  <c:v>Sensor Initial N Rate</c:v>
                </c:pt>
              </c:strCache>
            </c:strRef>
          </c:tx>
          <c:spPr>
            <a:solidFill>
              <a:schemeClr val="bg1">
                <a:lumMod val="65000"/>
              </a:schemeClr>
            </a:solidFill>
            <a:ln>
              <a:solidFill>
                <a:sysClr val="windowText" lastClr="000000"/>
              </a:solidFill>
            </a:ln>
          </c:spPr>
          <c:invertIfNegative val="0"/>
          <c:cat>
            <c:numRef>
              <c:f>'Nrate comp (2)'!$J$184:$J$220</c:f>
              <c:numCache>
                <c:formatCode>General</c:formatCode>
                <c:ptCount val="37"/>
                <c:pt idx="1">
                  <c:v>2012</c:v>
                </c:pt>
                <c:pt idx="19">
                  <c:v>2013</c:v>
                </c:pt>
              </c:numCache>
            </c:numRef>
          </c:cat>
          <c:val>
            <c:numRef>
              <c:f>'Nrate comp (2)'!$N$184:$N$220</c:f>
              <c:numCache>
                <c:formatCode>General</c:formatCode>
                <c:ptCount val="37"/>
                <c:pt idx="2">
                  <c:v>84.075000000000003</c:v>
                </c:pt>
                <c:pt idx="5">
                  <c:v>84.075000000000003</c:v>
                </c:pt>
                <c:pt idx="8">
                  <c:v>56.05</c:v>
                </c:pt>
                <c:pt idx="11">
                  <c:v>56.05</c:v>
                </c:pt>
                <c:pt idx="14">
                  <c:v>0</c:v>
                </c:pt>
                <c:pt idx="17">
                  <c:v>0</c:v>
                </c:pt>
                <c:pt idx="20">
                  <c:v>84.075000000000003</c:v>
                </c:pt>
                <c:pt idx="23">
                  <c:v>84.075000000000003</c:v>
                </c:pt>
                <c:pt idx="26">
                  <c:v>56.05</c:v>
                </c:pt>
                <c:pt idx="29">
                  <c:v>56.05</c:v>
                </c:pt>
                <c:pt idx="32">
                  <c:v>0</c:v>
                </c:pt>
                <c:pt idx="35">
                  <c:v>0</c:v>
                </c:pt>
              </c:numCache>
            </c:numRef>
          </c:val>
        </c:ser>
        <c:ser>
          <c:idx val="4"/>
          <c:order val="3"/>
          <c:tx>
            <c:strRef>
              <c:f>'Nrate comp (2)'!$O$182:$O$183</c:f>
              <c:strCache>
                <c:ptCount val="1"/>
                <c:pt idx="0">
                  <c:v>Sensor In-Season N Rate</c:v>
                </c:pt>
              </c:strCache>
            </c:strRef>
          </c:tx>
          <c:spPr>
            <a:solidFill>
              <a:srgbClr val="C00000"/>
            </a:solidFill>
            <a:ln>
              <a:solidFill>
                <a:sysClr val="windowText" lastClr="000000"/>
              </a:solidFill>
            </a:ln>
          </c:spPr>
          <c:invertIfNegative val="0"/>
          <c:cat>
            <c:numRef>
              <c:f>'Nrate comp (2)'!$J$184:$J$220</c:f>
              <c:numCache>
                <c:formatCode>General</c:formatCode>
                <c:ptCount val="37"/>
                <c:pt idx="1">
                  <c:v>2012</c:v>
                </c:pt>
                <c:pt idx="19">
                  <c:v>2013</c:v>
                </c:pt>
              </c:numCache>
            </c:numRef>
          </c:cat>
          <c:val>
            <c:numRef>
              <c:f>'Nrate comp (2)'!$O$184:$O$220</c:f>
              <c:numCache>
                <c:formatCode>General</c:formatCode>
                <c:ptCount val="37"/>
                <c:pt idx="2">
                  <c:v>13.452</c:v>
                </c:pt>
                <c:pt idx="5">
                  <c:v>0</c:v>
                </c:pt>
                <c:pt idx="8">
                  <c:v>40.356000000000002</c:v>
                </c:pt>
                <c:pt idx="11">
                  <c:v>57.170999999999999</c:v>
                </c:pt>
                <c:pt idx="14">
                  <c:v>81.832999999999998</c:v>
                </c:pt>
                <c:pt idx="17">
                  <c:v>47.082000000000001</c:v>
                </c:pt>
                <c:pt idx="20">
                  <c:v>34.750999999999998</c:v>
                </c:pt>
                <c:pt idx="23">
                  <c:v>21.298999999999999</c:v>
                </c:pt>
                <c:pt idx="26">
                  <c:v>34.750999999999998</c:v>
                </c:pt>
                <c:pt idx="29">
                  <c:v>73.986000000000004</c:v>
                </c:pt>
                <c:pt idx="32">
                  <c:v>59.412999999999997</c:v>
                </c:pt>
                <c:pt idx="35">
                  <c:v>59.412999999999997</c:v>
                </c:pt>
              </c:numCache>
            </c:numRef>
          </c:val>
        </c:ser>
        <c:dLbls>
          <c:showLegendKey val="0"/>
          <c:showVal val="0"/>
          <c:showCatName val="0"/>
          <c:showSerName val="0"/>
          <c:showPercent val="0"/>
          <c:showBubbleSize val="0"/>
        </c:dLbls>
        <c:gapWidth val="0"/>
        <c:overlap val="100"/>
        <c:axId val="312253112"/>
        <c:axId val="486143880"/>
      </c:barChart>
      <c:lineChart>
        <c:grouping val="standard"/>
        <c:varyColors val="0"/>
        <c:ser>
          <c:idx val="0"/>
          <c:order val="4"/>
          <c:tx>
            <c:strRef>
              <c:f>'Nrate comp (2)'!$R$182</c:f>
              <c:strCache>
                <c:ptCount val="1"/>
                <c:pt idx="0">
                  <c:v>Axis</c:v>
                </c:pt>
              </c:strCache>
            </c:strRef>
          </c:tx>
          <c:marker>
            <c:symbol val="none"/>
          </c:marker>
          <c:cat>
            <c:multiLvlStrRef>
              <c:f>'Nrate comp (2)'!$P$183:$Q$194</c:f>
              <c:multiLvlStrCache>
                <c:ptCount val="12"/>
                <c:lvl>
                  <c:pt idx="0">
                    <c:v>NE-MC</c:v>
                  </c:pt>
                  <c:pt idx="1">
                    <c:v>NE-CC</c:v>
                  </c:pt>
                  <c:pt idx="2">
                    <c:v>MO-LT</c:v>
                  </c:pt>
                  <c:pt idx="3">
                    <c:v>MO-RO</c:v>
                  </c:pt>
                  <c:pt idx="4">
                    <c:v>ND-DN</c:v>
                  </c:pt>
                  <c:pt idx="5">
                    <c:v>ND-VC</c:v>
                  </c:pt>
                  <c:pt idx="6">
                    <c:v>NE-MC</c:v>
                  </c:pt>
                  <c:pt idx="7">
                    <c:v>NE-CC</c:v>
                  </c:pt>
                  <c:pt idx="8">
                    <c:v>MO-TR</c:v>
                  </c:pt>
                  <c:pt idx="9">
                    <c:v>MO-BY</c:v>
                  </c:pt>
                  <c:pt idx="10">
                    <c:v>ND-AR</c:v>
                  </c:pt>
                  <c:pt idx="11">
                    <c:v>ND-VC</c:v>
                  </c:pt>
                </c:lvl>
                <c:lvl>
                  <c:pt idx="0">
                    <c:v>2012</c:v>
                  </c:pt>
                  <c:pt idx="6">
                    <c:v>2013</c:v>
                  </c:pt>
                </c:lvl>
              </c:multiLvlStrCache>
            </c:multiLvlStrRef>
          </c:cat>
          <c:val>
            <c:numRef>
              <c:f>'Nrate comp (2)'!$R$183:$R$194</c:f>
              <c:numCache>
                <c:formatCode>General</c:formatCode>
                <c:ptCount val="12"/>
              </c:numCache>
            </c:numRef>
          </c:val>
          <c:smooth val="0"/>
        </c:ser>
        <c:dLbls>
          <c:showLegendKey val="0"/>
          <c:showVal val="0"/>
          <c:showCatName val="0"/>
          <c:showSerName val="0"/>
          <c:showPercent val="0"/>
          <c:showBubbleSize val="0"/>
        </c:dLbls>
        <c:marker val="1"/>
        <c:smooth val="0"/>
        <c:axId val="486144664"/>
        <c:axId val="486144272"/>
      </c:lineChart>
      <c:catAx>
        <c:axId val="312253112"/>
        <c:scaling>
          <c:orientation val="minMax"/>
        </c:scaling>
        <c:delete val="0"/>
        <c:axPos val="t"/>
        <c:numFmt formatCode="General" sourceLinked="1"/>
        <c:majorTickMark val="none"/>
        <c:minorTickMark val="none"/>
        <c:tickLblPos val="none"/>
        <c:spPr>
          <a:ln>
            <a:noFill/>
          </a:ln>
        </c:spPr>
        <c:crossAx val="486143880"/>
        <c:crosses val="max"/>
        <c:auto val="1"/>
        <c:lblAlgn val="ctr"/>
        <c:lblOffset val="100"/>
        <c:noMultiLvlLbl val="0"/>
      </c:catAx>
      <c:valAx>
        <c:axId val="486143880"/>
        <c:scaling>
          <c:orientation val="minMax"/>
        </c:scaling>
        <c:delete val="0"/>
        <c:axPos val="l"/>
        <c:majorGridlines/>
        <c:title>
          <c:tx>
            <c:rich>
              <a:bodyPr rot="-5400000" vert="horz"/>
              <a:lstStyle/>
              <a:p>
                <a:pPr>
                  <a:defRPr sz="2000"/>
                </a:pPr>
                <a:r>
                  <a:rPr lang="en-US" sz="2000"/>
                  <a:t>N Application Rate (kg ha</a:t>
                </a:r>
                <a:r>
                  <a:rPr lang="en-US" sz="2000" baseline="30000"/>
                  <a:t>-1</a:t>
                </a:r>
                <a:r>
                  <a:rPr lang="en-US" sz="2000"/>
                  <a:t>)</a:t>
                </a:r>
              </a:p>
            </c:rich>
          </c:tx>
          <c:layout/>
          <c:overlay val="0"/>
        </c:title>
        <c:numFmt formatCode="General" sourceLinked="1"/>
        <c:majorTickMark val="out"/>
        <c:minorTickMark val="none"/>
        <c:tickLblPos val="nextTo"/>
        <c:txPr>
          <a:bodyPr/>
          <a:lstStyle/>
          <a:p>
            <a:pPr>
              <a:defRPr sz="1600"/>
            </a:pPr>
            <a:endParaRPr lang="en-US"/>
          </a:p>
        </c:txPr>
        <c:crossAx val="312253112"/>
        <c:crosses val="autoZero"/>
        <c:crossBetween val="midCat"/>
      </c:valAx>
      <c:valAx>
        <c:axId val="486144272"/>
        <c:scaling>
          <c:orientation val="minMax"/>
        </c:scaling>
        <c:delete val="0"/>
        <c:axPos val="r"/>
        <c:numFmt formatCode="General" sourceLinked="1"/>
        <c:majorTickMark val="none"/>
        <c:minorTickMark val="none"/>
        <c:tickLblPos val="none"/>
        <c:spPr>
          <a:ln>
            <a:noFill/>
          </a:ln>
        </c:spPr>
        <c:crossAx val="486144664"/>
        <c:crosses val="max"/>
        <c:crossBetween val="between"/>
      </c:valAx>
      <c:catAx>
        <c:axId val="486144664"/>
        <c:scaling>
          <c:orientation val="minMax"/>
        </c:scaling>
        <c:delete val="0"/>
        <c:axPos val="b"/>
        <c:numFmt formatCode="General" sourceLinked="1"/>
        <c:majorTickMark val="out"/>
        <c:minorTickMark val="none"/>
        <c:tickLblPos val="nextTo"/>
        <c:txPr>
          <a:bodyPr/>
          <a:lstStyle/>
          <a:p>
            <a:pPr>
              <a:defRPr sz="1600"/>
            </a:pPr>
            <a:endParaRPr lang="en-US"/>
          </a:p>
        </c:txPr>
        <c:crossAx val="486144272"/>
        <c:crosses val="autoZero"/>
        <c:auto val="1"/>
        <c:lblAlgn val="ctr"/>
        <c:lblOffset val="100"/>
        <c:noMultiLvlLbl val="0"/>
      </c:catAx>
    </c:plotArea>
    <c:legend>
      <c:legendPos val="r"/>
      <c:legendEntry>
        <c:idx val="1"/>
        <c:delete val="1"/>
      </c:legendEntry>
      <c:legendEntry>
        <c:idx val="4"/>
        <c:delete val="1"/>
      </c:legendEntry>
      <c:layout>
        <c:manualLayout>
          <c:xMode val="edge"/>
          <c:yMode val="edge"/>
          <c:x val="0.106501312335958"/>
          <c:y val="3.2240353375615143E-2"/>
          <c:w val="0.2998814523184602"/>
          <c:h val="0.19585518598398841"/>
        </c:manualLayout>
      </c:layout>
      <c:overlay val="0"/>
      <c:spPr>
        <a:solidFill>
          <a:srgbClr val="EEECE1"/>
        </a:solidFill>
        <a:ln>
          <a:solidFill>
            <a:sysClr val="windowText" lastClr="000000"/>
          </a:solidFill>
        </a:ln>
      </c:spPr>
      <c:txPr>
        <a:bodyPr/>
        <a:lstStyle/>
        <a:p>
          <a:pPr>
            <a:defRPr sz="1600"/>
          </a:pPr>
          <a:endParaRPr lang="en-US"/>
        </a:p>
      </c:txPr>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531485034958866E-2"/>
          <c:y val="5.0925925925925923E-2"/>
          <c:w val="0.87691292264937482"/>
          <c:h val="0.84225284339457562"/>
        </c:manualLayout>
      </c:layout>
      <c:barChart>
        <c:barDir val="col"/>
        <c:grouping val="clustered"/>
        <c:varyColors val="0"/>
        <c:ser>
          <c:idx val="0"/>
          <c:order val="0"/>
          <c:tx>
            <c:strRef>
              <c:f>Sheet1!$O$1</c:f>
              <c:strCache>
                <c:ptCount val="1"/>
                <c:pt idx="0">
                  <c:v>High Population</c:v>
                </c:pt>
              </c:strCache>
            </c:strRef>
          </c:tx>
          <c:spPr>
            <a:solidFill>
              <a:srgbClr val="00B050"/>
            </a:solidFill>
            <a:ln>
              <a:solidFill>
                <a:sysClr val="windowText" lastClr="000000"/>
              </a:solidFill>
            </a:ln>
            <a:effectLst/>
          </c:spPr>
          <c:invertIfNegative val="0"/>
          <c:cat>
            <c:strRef>
              <c:f>Sheet1!$N$2:$N$9</c:f>
              <c:strCache>
                <c:ptCount val="8"/>
                <c:pt idx="0">
                  <c:v>NECC12</c:v>
                </c:pt>
                <c:pt idx="1">
                  <c:v>NEMC12</c:v>
                </c:pt>
                <c:pt idx="2">
                  <c:v>MOLT12</c:v>
                </c:pt>
                <c:pt idx="3">
                  <c:v>NDDN12</c:v>
                </c:pt>
                <c:pt idx="4">
                  <c:v>NDVC12</c:v>
                </c:pt>
                <c:pt idx="5">
                  <c:v>NECC13</c:v>
                </c:pt>
                <c:pt idx="6">
                  <c:v>MOTR13</c:v>
                </c:pt>
                <c:pt idx="7">
                  <c:v>NDVC13</c:v>
                </c:pt>
              </c:strCache>
            </c:strRef>
          </c:cat>
          <c:val>
            <c:numRef>
              <c:f>Sheet1!$O$2:$O$9</c:f>
              <c:numCache>
                <c:formatCode>General</c:formatCode>
                <c:ptCount val="8"/>
                <c:pt idx="0">
                  <c:v>0.4037</c:v>
                </c:pt>
                <c:pt idx="1">
                  <c:v>0.36820000000000003</c:v>
                </c:pt>
                <c:pt idx="2">
                  <c:v>0.38429999999999997</c:v>
                </c:pt>
                <c:pt idx="3">
                  <c:v>0.20660000000000001</c:v>
                </c:pt>
                <c:pt idx="4">
                  <c:v>0.313</c:v>
                </c:pt>
                <c:pt idx="5">
                  <c:v>0.43390000000000001</c:v>
                </c:pt>
                <c:pt idx="6">
                  <c:v>0.3775</c:v>
                </c:pt>
                <c:pt idx="7">
                  <c:v>0.2278</c:v>
                </c:pt>
              </c:numCache>
            </c:numRef>
          </c:val>
        </c:ser>
        <c:ser>
          <c:idx val="1"/>
          <c:order val="1"/>
          <c:tx>
            <c:strRef>
              <c:f>Sheet1!$P$1</c:f>
              <c:strCache>
                <c:ptCount val="1"/>
                <c:pt idx="0">
                  <c:v>Low Population</c:v>
                </c:pt>
              </c:strCache>
            </c:strRef>
          </c:tx>
          <c:spPr>
            <a:solidFill>
              <a:schemeClr val="accent5"/>
            </a:solidFill>
            <a:ln>
              <a:solidFill>
                <a:sysClr val="windowText" lastClr="000000"/>
              </a:solidFill>
            </a:ln>
            <a:effectLst/>
          </c:spPr>
          <c:invertIfNegative val="0"/>
          <c:cat>
            <c:strRef>
              <c:f>Sheet1!$N$2:$N$9</c:f>
              <c:strCache>
                <c:ptCount val="8"/>
                <c:pt idx="0">
                  <c:v>NECC12</c:v>
                </c:pt>
                <c:pt idx="1">
                  <c:v>NEMC12</c:v>
                </c:pt>
                <c:pt idx="2">
                  <c:v>MOLT12</c:v>
                </c:pt>
                <c:pt idx="3">
                  <c:v>NDDN12</c:v>
                </c:pt>
                <c:pt idx="4">
                  <c:v>NDVC12</c:v>
                </c:pt>
                <c:pt idx="5">
                  <c:v>NECC13</c:v>
                </c:pt>
                <c:pt idx="6">
                  <c:v>MOTR13</c:v>
                </c:pt>
                <c:pt idx="7">
                  <c:v>NDVC13</c:v>
                </c:pt>
              </c:strCache>
            </c:strRef>
          </c:cat>
          <c:val>
            <c:numRef>
              <c:f>Sheet1!$P$2:$P$9</c:f>
              <c:numCache>
                <c:formatCode>General</c:formatCode>
                <c:ptCount val="8"/>
                <c:pt idx="0">
                  <c:v>0.39700000000000002</c:v>
                </c:pt>
                <c:pt idx="1">
                  <c:v>0.34810000000000002</c:v>
                </c:pt>
                <c:pt idx="2">
                  <c:v>0.37830000000000003</c:v>
                </c:pt>
                <c:pt idx="3">
                  <c:v>0.22689999999999999</c:v>
                </c:pt>
                <c:pt idx="4">
                  <c:v>0.29249999999999998</c:v>
                </c:pt>
                <c:pt idx="5">
                  <c:v>0.42680000000000001</c:v>
                </c:pt>
                <c:pt idx="6">
                  <c:v>0.36809999999999998</c:v>
                </c:pt>
                <c:pt idx="7">
                  <c:v>0.21540000000000001</c:v>
                </c:pt>
              </c:numCache>
            </c:numRef>
          </c:val>
        </c:ser>
        <c:dLbls>
          <c:showLegendKey val="0"/>
          <c:showVal val="0"/>
          <c:showCatName val="0"/>
          <c:showSerName val="0"/>
          <c:showPercent val="0"/>
          <c:showBubbleSize val="0"/>
        </c:dLbls>
        <c:gapWidth val="219"/>
        <c:overlap val="-27"/>
        <c:axId val="498121344"/>
        <c:axId val="498121736"/>
      </c:barChart>
      <c:catAx>
        <c:axId val="498121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8121736"/>
        <c:crosses val="autoZero"/>
        <c:auto val="1"/>
        <c:lblAlgn val="ctr"/>
        <c:lblOffset val="100"/>
        <c:noMultiLvlLbl val="0"/>
      </c:catAx>
      <c:valAx>
        <c:axId val="498121736"/>
        <c:scaling>
          <c:orientation val="minMax"/>
          <c:max val="0.4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NDRE </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8121344"/>
        <c:crosses val="autoZero"/>
        <c:crossBetween val="between"/>
      </c:valAx>
      <c:spPr>
        <a:noFill/>
        <a:ln>
          <a:noFill/>
        </a:ln>
        <a:effectLst/>
      </c:spPr>
    </c:plotArea>
    <c:legend>
      <c:legendPos val="b"/>
      <c:layout>
        <c:manualLayout>
          <c:xMode val="edge"/>
          <c:yMode val="edge"/>
          <c:x val="0.69913320209973751"/>
          <c:y val="5.2077865266841631E-3"/>
          <c:w val="0.30086679790026249"/>
          <c:h val="0.1061063721201516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133372217361719E-2"/>
          <c:y val="2.9873535034219651E-2"/>
          <c:w val="0.88734810926411978"/>
          <c:h val="0.7354653911196356"/>
        </c:manualLayout>
      </c:layout>
      <c:barChart>
        <c:barDir val="col"/>
        <c:grouping val="clustered"/>
        <c:varyColors val="0"/>
        <c:ser>
          <c:idx val="0"/>
          <c:order val="0"/>
          <c:tx>
            <c:strRef>
              <c:f>Sheet1!$B$15</c:f>
              <c:strCache>
                <c:ptCount val="1"/>
                <c:pt idx="0">
                  <c:v>N rate change if SI=low population target/high population reference</c:v>
                </c:pt>
              </c:strCache>
            </c:strRef>
          </c:tx>
          <c:spPr>
            <a:solidFill>
              <a:srgbClr val="00B05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Sheet1!$A$16:$A$23</c:f>
              <c:strCache>
                <c:ptCount val="8"/>
                <c:pt idx="0">
                  <c:v>NECC12</c:v>
                </c:pt>
                <c:pt idx="1">
                  <c:v>NEMC12</c:v>
                </c:pt>
                <c:pt idx="2">
                  <c:v>MOLT12</c:v>
                </c:pt>
                <c:pt idx="3">
                  <c:v>NDDN12</c:v>
                </c:pt>
                <c:pt idx="4">
                  <c:v>NDVC12</c:v>
                </c:pt>
                <c:pt idx="5">
                  <c:v>NECC13</c:v>
                </c:pt>
                <c:pt idx="6">
                  <c:v>MOTR13</c:v>
                </c:pt>
                <c:pt idx="7">
                  <c:v>NDVC13</c:v>
                </c:pt>
              </c:strCache>
            </c:strRef>
          </c:cat>
          <c:val>
            <c:numRef>
              <c:f>Sheet1!$B$16:$B$23</c:f>
              <c:numCache>
                <c:formatCode>General</c:formatCode>
                <c:ptCount val="8"/>
                <c:pt idx="0">
                  <c:v>0</c:v>
                </c:pt>
                <c:pt idx="1">
                  <c:v>12.4</c:v>
                </c:pt>
                <c:pt idx="2">
                  <c:v>2.6</c:v>
                </c:pt>
                <c:pt idx="3">
                  <c:v>-48.6</c:v>
                </c:pt>
                <c:pt idx="4">
                  <c:v>14.6</c:v>
                </c:pt>
                <c:pt idx="5">
                  <c:v>28</c:v>
                </c:pt>
                <c:pt idx="6">
                  <c:v>23.5</c:v>
                </c:pt>
                <c:pt idx="7">
                  <c:v>1.1000000000000001</c:v>
                </c:pt>
              </c:numCache>
            </c:numRef>
          </c:val>
        </c:ser>
        <c:ser>
          <c:idx val="1"/>
          <c:order val="1"/>
          <c:tx>
            <c:strRef>
              <c:f>Sheet1!$C$15</c:f>
              <c:strCache>
                <c:ptCount val="1"/>
                <c:pt idx="0">
                  <c:v>N rate change if SI=high population target/low population reference</c:v>
                </c:pt>
              </c:strCache>
            </c:strRef>
          </c:tx>
          <c:spPr>
            <a:solidFill>
              <a:srgbClr val="0070C0"/>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Sheet1!$A$16:$A$23</c:f>
              <c:strCache>
                <c:ptCount val="8"/>
                <c:pt idx="0">
                  <c:v>NECC12</c:v>
                </c:pt>
                <c:pt idx="1">
                  <c:v>NEMC12</c:v>
                </c:pt>
                <c:pt idx="2">
                  <c:v>MOLT12</c:v>
                </c:pt>
                <c:pt idx="3">
                  <c:v>NDDN12</c:v>
                </c:pt>
                <c:pt idx="4">
                  <c:v>NDVC12</c:v>
                </c:pt>
                <c:pt idx="5">
                  <c:v>NECC13</c:v>
                </c:pt>
                <c:pt idx="6">
                  <c:v>MOTR13</c:v>
                </c:pt>
                <c:pt idx="7">
                  <c:v>NDVC13</c:v>
                </c:pt>
              </c:strCache>
            </c:strRef>
          </c:cat>
          <c:val>
            <c:numRef>
              <c:f>Sheet1!$C$16:$C$23</c:f>
              <c:numCache>
                <c:formatCode>General</c:formatCode>
                <c:ptCount val="8"/>
                <c:pt idx="0">
                  <c:v>0</c:v>
                </c:pt>
                <c:pt idx="1">
                  <c:v>-11</c:v>
                </c:pt>
                <c:pt idx="2">
                  <c:v>-4.5</c:v>
                </c:pt>
                <c:pt idx="3">
                  <c:v>42.9</c:v>
                </c:pt>
                <c:pt idx="4">
                  <c:v>-17</c:v>
                </c:pt>
                <c:pt idx="5">
                  <c:v>-23.5</c:v>
                </c:pt>
                <c:pt idx="6">
                  <c:v>-21.3</c:v>
                </c:pt>
                <c:pt idx="7">
                  <c:v>-2.7</c:v>
                </c:pt>
              </c:numCache>
            </c:numRef>
          </c:val>
        </c:ser>
        <c:dLbls>
          <c:showLegendKey val="0"/>
          <c:showVal val="0"/>
          <c:showCatName val="0"/>
          <c:showSerName val="0"/>
          <c:showPercent val="0"/>
          <c:showBubbleSize val="0"/>
        </c:dLbls>
        <c:gapWidth val="219"/>
        <c:overlap val="-27"/>
        <c:axId val="498122128"/>
        <c:axId val="498122520"/>
      </c:barChart>
      <c:catAx>
        <c:axId val="4981221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8122520"/>
        <c:crosses val="autoZero"/>
        <c:auto val="1"/>
        <c:lblAlgn val="ctr"/>
        <c:lblOffset val="100"/>
        <c:noMultiLvlLbl val="0"/>
      </c:catAx>
      <c:valAx>
        <c:axId val="498122520"/>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N-rate change (kg ha</a:t>
                </a:r>
                <a:r>
                  <a:rPr lang="en-US" sz="1600" b="1" baseline="30000"/>
                  <a:t>-1</a:t>
                </a:r>
                <a:r>
                  <a:rPr lang="en-US" sz="1600" b="1"/>
                  <a:t>)</a:t>
                </a:r>
              </a:p>
            </c:rich>
          </c:tx>
          <c:layout>
            <c:manualLayout>
              <c:xMode val="edge"/>
              <c:yMode val="edge"/>
              <c:x val="1.0802274715660544E-2"/>
              <c:y val="0.19327859118634236"/>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81221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153433945756785E-2"/>
          <c:y val="2.7681226544543195E-2"/>
          <c:w val="0.86929002624671903"/>
          <c:h val="0.79742937419992599"/>
        </c:manualLayout>
      </c:layout>
      <c:barChart>
        <c:barDir val="col"/>
        <c:grouping val="stacked"/>
        <c:varyColors val="0"/>
        <c:ser>
          <c:idx val="1"/>
          <c:order val="0"/>
          <c:tx>
            <c:strRef>
              <c:f>'Nrate with add alg (2)'!$L$110:$L$111</c:f>
              <c:strCache>
                <c:ptCount val="1"/>
                <c:pt idx="0">
                  <c:v>Initial N Rate</c:v>
                </c:pt>
              </c:strCache>
            </c:strRef>
          </c:tx>
          <c:spPr>
            <a:solidFill>
              <a:schemeClr val="bg1">
                <a:lumMod val="65000"/>
              </a:schemeClr>
            </a:solidFill>
            <a:ln>
              <a:solidFill>
                <a:sysClr val="windowText" lastClr="000000"/>
              </a:solidFill>
            </a:ln>
          </c:spPr>
          <c:invertIfNegative val="0"/>
          <c:cat>
            <c:numRef>
              <c:f>'Nrate with add alg (2)'!$J$112:$J$172</c:f>
              <c:numCache>
                <c:formatCode>General</c:formatCode>
                <c:ptCount val="61"/>
                <c:pt idx="1">
                  <c:v>2012</c:v>
                </c:pt>
                <c:pt idx="31">
                  <c:v>2013</c:v>
                </c:pt>
              </c:numCache>
            </c:numRef>
          </c:cat>
          <c:val>
            <c:numRef>
              <c:f>'Nrate with add alg (2)'!$L$112:$L$172</c:f>
              <c:numCache>
                <c:formatCode>General</c:formatCode>
                <c:ptCount val="61"/>
                <c:pt idx="1">
                  <c:v>84.075000000000003</c:v>
                </c:pt>
                <c:pt idx="6">
                  <c:v>84.075000000000003</c:v>
                </c:pt>
                <c:pt idx="11">
                  <c:v>56.05</c:v>
                </c:pt>
                <c:pt idx="16">
                  <c:v>56.05</c:v>
                </c:pt>
                <c:pt idx="21">
                  <c:v>0</c:v>
                </c:pt>
                <c:pt idx="26">
                  <c:v>0</c:v>
                </c:pt>
                <c:pt idx="31">
                  <c:v>84.075000000000003</c:v>
                </c:pt>
                <c:pt idx="36">
                  <c:v>84.075000000000003</c:v>
                </c:pt>
                <c:pt idx="41">
                  <c:v>56.05</c:v>
                </c:pt>
                <c:pt idx="46">
                  <c:v>56.05</c:v>
                </c:pt>
                <c:pt idx="51">
                  <c:v>0</c:v>
                </c:pt>
                <c:pt idx="56">
                  <c:v>0</c:v>
                </c:pt>
              </c:numCache>
            </c:numRef>
          </c:val>
        </c:ser>
        <c:ser>
          <c:idx val="2"/>
          <c:order val="1"/>
          <c:tx>
            <c:strRef>
              <c:f>'Nrate with add alg (2)'!$M$110:$M$111</c:f>
              <c:strCache>
                <c:ptCount val="1"/>
                <c:pt idx="0">
                  <c:v>Maize-N Model In-Season N Rate</c:v>
                </c:pt>
              </c:strCache>
            </c:strRef>
          </c:tx>
          <c:spPr>
            <a:solidFill>
              <a:srgbClr val="0070C0"/>
            </a:solidFill>
            <a:ln>
              <a:solidFill>
                <a:sysClr val="windowText" lastClr="000000"/>
              </a:solidFill>
            </a:ln>
          </c:spPr>
          <c:invertIfNegative val="0"/>
          <c:cat>
            <c:numRef>
              <c:f>'Nrate with add alg (2)'!$J$112:$J$172</c:f>
              <c:numCache>
                <c:formatCode>General</c:formatCode>
                <c:ptCount val="61"/>
                <c:pt idx="1">
                  <c:v>2012</c:v>
                </c:pt>
                <c:pt idx="31">
                  <c:v>2013</c:v>
                </c:pt>
              </c:numCache>
            </c:numRef>
          </c:cat>
          <c:val>
            <c:numRef>
              <c:f>'Nrate with add alg (2)'!$M$112:$M$172</c:f>
              <c:numCache>
                <c:formatCode>General</c:formatCode>
                <c:ptCount val="61"/>
                <c:pt idx="1">
                  <c:v>80.712000000000003</c:v>
                </c:pt>
                <c:pt idx="6">
                  <c:v>24.661999999999999</c:v>
                </c:pt>
                <c:pt idx="11">
                  <c:v>76.227999999999994</c:v>
                </c:pt>
                <c:pt idx="16">
                  <c:v>112.1</c:v>
                </c:pt>
                <c:pt idx="21">
                  <c:v>198.417</c:v>
                </c:pt>
                <c:pt idx="26">
                  <c:v>198.417</c:v>
                </c:pt>
                <c:pt idx="31">
                  <c:v>119.947</c:v>
                </c:pt>
                <c:pt idx="36">
                  <c:v>103.13200000000001</c:v>
                </c:pt>
                <c:pt idx="41">
                  <c:v>199.53800000000001</c:v>
                </c:pt>
                <c:pt idx="46">
                  <c:v>53.808</c:v>
                </c:pt>
                <c:pt idx="51">
                  <c:v>82.953999999999994</c:v>
                </c:pt>
                <c:pt idx="56">
                  <c:v>0</c:v>
                </c:pt>
              </c:numCache>
            </c:numRef>
          </c:val>
        </c:ser>
        <c:ser>
          <c:idx val="3"/>
          <c:order val="2"/>
          <c:tx>
            <c:strRef>
              <c:f>'Nrate with add alg (2)'!$N$110:$N$111</c:f>
              <c:strCache>
                <c:ptCount val="1"/>
                <c:pt idx="0">
                  <c:v>Sensor plus Holland-Schepers Algorithm Initial N Rate</c:v>
                </c:pt>
              </c:strCache>
            </c:strRef>
          </c:tx>
          <c:spPr>
            <a:solidFill>
              <a:schemeClr val="bg1">
                <a:lumMod val="65000"/>
              </a:schemeClr>
            </a:solidFill>
            <a:ln>
              <a:solidFill>
                <a:sysClr val="windowText" lastClr="000000"/>
              </a:solidFill>
            </a:ln>
          </c:spPr>
          <c:invertIfNegative val="0"/>
          <c:cat>
            <c:numRef>
              <c:f>'Nrate with add alg (2)'!$J$112:$J$172</c:f>
              <c:numCache>
                <c:formatCode>General</c:formatCode>
                <c:ptCount val="61"/>
                <c:pt idx="1">
                  <c:v>2012</c:v>
                </c:pt>
                <c:pt idx="31">
                  <c:v>2013</c:v>
                </c:pt>
              </c:numCache>
            </c:numRef>
          </c:cat>
          <c:val>
            <c:numRef>
              <c:f>'Nrate with add alg (2)'!$N$112:$N$172</c:f>
              <c:numCache>
                <c:formatCode>General</c:formatCode>
                <c:ptCount val="61"/>
                <c:pt idx="2">
                  <c:v>84.075000000000003</c:v>
                </c:pt>
                <c:pt idx="7">
                  <c:v>84.075000000000003</c:v>
                </c:pt>
                <c:pt idx="12">
                  <c:v>56.05</c:v>
                </c:pt>
                <c:pt idx="17">
                  <c:v>56.05</c:v>
                </c:pt>
                <c:pt idx="22">
                  <c:v>0</c:v>
                </c:pt>
                <c:pt idx="27">
                  <c:v>0</c:v>
                </c:pt>
                <c:pt idx="32">
                  <c:v>84.075000000000003</c:v>
                </c:pt>
                <c:pt idx="37">
                  <c:v>84.075000000000003</c:v>
                </c:pt>
                <c:pt idx="42">
                  <c:v>56.05</c:v>
                </c:pt>
                <c:pt idx="47">
                  <c:v>56.05</c:v>
                </c:pt>
                <c:pt idx="52">
                  <c:v>0</c:v>
                </c:pt>
                <c:pt idx="57">
                  <c:v>0</c:v>
                </c:pt>
              </c:numCache>
            </c:numRef>
          </c:val>
        </c:ser>
        <c:ser>
          <c:idx val="4"/>
          <c:order val="3"/>
          <c:tx>
            <c:strRef>
              <c:f>'Nrate with add alg (2)'!$O$110:$O$111</c:f>
              <c:strCache>
                <c:ptCount val="1"/>
                <c:pt idx="0">
                  <c:v>Sensor + Nebraska Algorithm In-Season N Rate</c:v>
                </c:pt>
              </c:strCache>
            </c:strRef>
          </c:tx>
          <c:spPr>
            <a:solidFill>
              <a:srgbClr val="C00000"/>
            </a:solidFill>
            <a:ln>
              <a:solidFill>
                <a:sysClr val="windowText" lastClr="000000"/>
              </a:solidFill>
            </a:ln>
          </c:spPr>
          <c:invertIfNegative val="0"/>
          <c:cat>
            <c:numRef>
              <c:f>'Nrate with add alg (2)'!$J$112:$J$172</c:f>
              <c:numCache>
                <c:formatCode>General</c:formatCode>
                <c:ptCount val="61"/>
                <c:pt idx="1">
                  <c:v>2012</c:v>
                </c:pt>
                <c:pt idx="31">
                  <c:v>2013</c:v>
                </c:pt>
              </c:numCache>
            </c:numRef>
          </c:cat>
          <c:val>
            <c:numRef>
              <c:f>'Nrate with add alg (2)'!$O$112:$O$172</c:f>
              <c:numCache>
                <c:formatCode>General</c:formatCode>
                <c:ptCount val="61"/>
                <c:pt idx="2">
                  <c:v>13.452</c:v>
                </c:pt>
                <c:pt idx="7">
                  <c:v>0</c:v>
                </c:pt>
                <c:pt idx="12">
                  <c:v>40.356000000000002</c:v>
                </c:pt>
                <c:pt idx="17">
                  <c:v>57.170999999999999</c:v>
                </c:pt>
                <c:pt idx="22">
                  <c:v>81.832999999999998</c:v>
                </c:pt>
                <c:pt idx="27">
                  <c:v>47.082000000000001</c:v>
                </c:pt>
                <c:pt idx="32">
                  <c:v>34.750999999999998</c:v>
                </c:pt>
                <c:pt idx="37">
                  <c:v>21.298999999999999</c:v>
                </c:pt>
                <c:pt idx="42">
                  <c:v>34.750999999999998</c:v>
                </c:pt>
                <c:pt idx="47">
                  <c:v>73.986000000000004</c:v>
                </c:pt>
                <c:pt idx="52">
                  <c:v>59.412999999999997</c:v>
                </c:pt>
                <c:pt idx="57">
                  <c:v>59.412999999999997</c:v>
                </c:pt>
              </c:numCache>
            </c:numRef>
          </c:val>
        </c:ser>
        <c:ser>
          <c:idx val="5"/>
          <c:order val="5"/>
          <c:tx>
            <c:strRef>
              <c:f>'Nrate with add alg (2)'!$P$110:$P$111</c:f>
              <c:strCache>
                <c:ptCount val="1"/>
                <c:pt idx="0">
                  <c:v>Sensor plus Oklahoma Algorithm Initial N Rate</c:v>
                </c:pt>
              </c:strCache>
            </c:strRef>
          </c:tx>
          <c:spPr>
            <a:solidFill>
              <a:schemeClr val="bg1">
                <a:lumMod val="65000"/>
              </a:schemeClr>
            </a:solidFill>
            <a:ln>
              <a:solidFill>
                <a:sysClr val="windowText" lastClr="000000"/>
              </a:solidFill>
            </a:ln>
          </c:spPr>
          <c:invertIfNegative val="0"/>
          <c:cat>
            <c:numRef>
              <c:f>'Nrate with add alg (2)'!$J$112:$J$172</c:f>
              <c:numCache>
                <c:formatCode>General</c:formatCode>
                <c:ptCount val="61"/>
                <c:pt idx="1">
                  <c:v>2012</c:v>
                </c:pt>
                <c:pt idx="31">
                  <c:v>2013</c:v>
                </c:pt>
              </c:numCache>
            </c:numRef>
          </c:cat>
          <c:val>
            <c:numRef>
              <c:f>'Nrate with add alg (2)'!$P$112:$P$172</c:f>
              <c:numCache>
                <c:formatCode>General</c:formatCode>
                <c:ptCount val="61"/>
                <c:pt idx="3">
                  <c:v>84.075000000000003</c:v>
                </c:pt>
                <c:pt idx="8">
                  <c:v>84.075000000000003</c:v>
                </c:pt>
                <c:pt idx="13">
                  <c:v>56.05</c:v>
                </c:pt>
                <c:pt idx="18">
                  <c:v>56.05</c:v>
                </c:pt>
                <c:pt idx="23">
                  <c:v>0</c:v>
                </c:pt>
                <c:pt idx="28">
                  <c:v>0</c:v>
                </c:pt>
                <c:pt idx="33">
                  <c:v>84.075000000000003</c:v>
                </c:pt>
                <c:pt idx="38">
                  <c:v>84.075000000000003</c:v>
                </c:pt>
                <c:pt idx="43">
                  <c:v>56.05</c:v>
                </c:pt>
                <c:pt idx="48">
                  <c:v>56.05</c:v>
                </c:pt>
                <c:pt idx="53">
                  <c:v>0</c:v>
                </c:pt>
                <c:pt idx="58">
                  <c:v>0</c:v>
                </c:pt>
              </c:numCache>
            </c:numRef>
          </c:val>
        </c:ser>
        <c:ser>
          <c:idx val="6"/>
          <c:order val="6"/>
          <c:tx>
            <c:strRef>
              <c:f>'Nrate with add alg (2)'!$Q$110:$Q$111</c:f>
              <c:strCache>
                <c:ptCount val="1"/>
                <c:pt idx="0">
                  <c:v>Sensor + Minnesota Algorithm In-Season N Rate</c:v>
                </c:pt>
              </c:strCache>
            </c:strRef>
          </c:tx>
          <c:spPr>
            <a:solidFill>
              <a:srgbClr val="00B050"/>
            </a:solidFill>
            <a:ln>
              <a:solidFill>
                <a:sysClr val="windowText" lastClr="000000"/>
              </a:solidFill>
            </a:ln>
          </c:spPr>
          <c:invertIfNegative val="0"/>
          <c:cat>
            <c:numRef>
              <c:f>'Nrate with add alg (2)'!$J$112:$J$172</c:f>
              <c:numCache>
                <c:formatCode>General</c:formatCode>
                <c:ptCount val="61"/>
                <c:pt idx="1">
                  <c:v>2012</c:v>
                </c:pt>
                <c:pt idx="31">
                  <c:v>2013</c:v>
                </c:pt>
              </c:numCache>
            </c:numRef>
          </c:cat>
          <c:val>
            <c:numRef>
              <c:f>'Nrate with add alg (2)'!$Q$112:$Q$172</c:f>
              <c:numCache>
                <c:formatCode>General</c:formatCode>
                <c:ptCount val="61"/>
                <c:pt idx="3">
                  <c:v>5.1565999999999992</c:v>
                </c:pt>
                <c:pt idx="8">
                  <c:v>24.949256250000001</c:v>
                </c:pt>
                <c:pt idx="13">
                  <c:v>12.331</c:v>
                </c:pt>
                <c:pt idx="18">
                  <c:v>28.024999999999999</c:v>
                </c:pt>
                <c:pt idx="23">
                  <c:v>53.184443749999993</c:v>
                </c:pt>
                <c:pt idx="28">
                  <c:v>2.2069687500000001</c:v>
                </c:pt>
                <c:pt idx="33">
                  <c:v>38.863668750000002</c:v>
                </c:pt>
                <c:pt idx="38">
                  <c:v>7.4056062499999999</c:v>
                </c:pt>
                <c:pt idx="43">
                  <c:v>0</c:v>
                </c:pt>
                <c:pt idx="48">
                  <c:v>25.972168749999998</c:v>
                </c:pt>
                <c:pt idx="53">
                  <c:v>1.2190874999999999</c:v>
                </c:pt>
                <c:pt idx="58">
                  <c:v>37.231212499999998</c:v>
                </c:pt>
              </c:numCache>
            </c:numRef>
          </c:val>
        </c:ser>
        <c:ser>
          <c:idx val="7"/>
          <c:order val="7"/>
          <c:tx>
            <c:strRef>
              <c:f>'Nrate with add alg (2)'!$R$110:$R$111</c:f>
              <c:strCache>
                <c:ptCount val="1"/>
                <c:pt idx="0">
                  <c:v>Sensor plus Missouri Algorithm Initial N Rate</c:v>
                </c:pt>
              </c:strCache>
            </c:strRef>
          </c:tx>
          <c:spPr>
            <a:solidFill>
              <a:schemeClr val="bg1">
                <a:lumMod val="65000"/>
              </a:schemeClr>
            </a:solidFill>
            <a:ln>
              <a:solidFill>
                <a:sysClr val="windowText" lastClr="000000"/>
              </a:solidFill>
            </a:ln>
          </c:spPr>
          <c:invertIfNegative val="0"/>
          <c:cat>
            <c:numRef>
              <c:f>'Nrate with add alg (2)'!$J$112:$J$172</c:f>
              <c:numCache>
                <c:formatCode>General</c:formatCode>
                <c:ptCount val="61"/>
                <c:pt idx="1">
                  <c:v>2012</c:v>
                </c:pt>
                <c:pt idx="31">
                  <c:v>2013</c:v>
                </c:pt>
              </c:numCache>
            </c:numRef>
          </c:cat>
          <c:val>
            <c:numRef>
              <c:f>'Nrate with add alg (2)'!$R$112:$R$172</c:f>
              <c:numCache>
                <c:formatCode>General</c:formatCode>
                <c:ptCount val="61"/>
                <c:pt idx="4">
                  <c:v>84.075000000000003</c:v>
                </c:pt>
                <c:pt idx="9">
                  <c:v>84.075000000000003</c:v>
                </c:pt>
                <c:pt idx="14">
                  <c:v>56.05</c:v>
                </c:pt>
                <c:pt idx="19">
                  <c:v>56.05</c:v>
                </c:pt>
                <c:pt idx="24">
                  <c:v>0</c:v>
                </c:pt>
                <c:pt idx="29">
                  <c:v>0</c:v>
                </c:pt>
                <c:pt idx="34">
                  <c:v>84.075000000000003</c:v>
                </c:pt>
                <c:pt idx="39">
                  <c:v>84.075000000000003</c:v>
                </c:pt>
                <c:pt idx="44">
                  <c:v>56.05</c:v>
                </c:pt>
                <c:pt idx="49">
                  <c:v>56.05</c:v>
                </c:pt>
                <c:pt idx="54">
                  <c:v>0</c:v>
                </c:pt>
                <c:pt idx="59">
                  <c:v>0</c:v>
                </c:pt>
              </c:numCache>
            </c:numRef>
          </c:val>
        </c:ser>
        <c:ser>
          <c:idx val="8"/>
          <c:order val="8"/>
          <c:tx>
            <c:strRef>
              <c:f>'Nrate with add alg (2)'!$S$110:$S$111</c:f>
              <c:strCache>
                <c:ptCount val="1"/>
                <c:pt idx="0">
                  <c:v>Sensor + Missouri Algorithm In-Season N Rate</c:v>
                </c:pt>
              </c:strCache>
            </c:strRef>
          </c:tx>
          <c:spPr>
            <a:solidFill>
              <a:srgbClr val="FFC000"/>
            </a:solidFill>
            <a:ln>
              <a:solidFill>
                <a:sysClr val="windowText" lastClr="000000"/>
              </a:solidFill>
            </a:ln>
          </c:spPr>
          <c:invertIfNegative val="0"/>
          <c:cat>
            <c:numRef>
              <c:f>'Nrate with add alg (2)'!$J$112:$J$172</c:f>
              <c:numCache>
                <c:formatCode>General</c:formatCode>
                <c:ptCount val="61"/>
                <c:pt idx="1">
                  <c:v>2012</c:v>
                </c:pt>
                <c:pt idx="31">
                  <c:v>2013</c:v>
                </c:pt>
              </c:numCache>
            </c:numRef>
          </c:cat>
          <c:val>
            <c:numRef>
              <c:f>'Nrate with add alg (2)'!$S$112:$S$171</c:f>
              <c:numCache>
                <c:formatCode>General</c:formatCode>
                <c:ptCount val="60"/>
                <c:pt idx="4">
                  <c:v>53.763373722621608</c:v>
                </c:pt>
                <c:pt idx="9">
                  <c:v>53.850252939687913</c:v>
                </c:pt>
                <c:pt idx="14">
                  <c:v>51.27326065842955</c:v>
                </c:pt>
                <c:pt idx="19">
                  <c:v>67.262792134642467</c:v>
                </c:pt>
                <c:pt idx="24">
                  <c:v>213.88680000000002</c:v>
                </c:pt>
                <c:pt idx="29">
                  <c:v>123.31</c:v>
                </c:pt>
                <c:pt idx="34">
                  <c:v>93.266914129764203</c:v>
                </c:pt>
                <c:pt idx="39">
                  <c:v>57.803907285007575</c:v>
                </c:pt>
                <c:pt idx="44">
                  <c:v>62.777292259642486</c:v>
                </c:pt>
                <c:pt idx="49">
                  <c:v>156.24078075862712</c:v>
                </c:pt>
                <c:pt idx="54">
                  <c:v>163.32969999999997</c:v>
                </c:pt>
                <c:pt idx="59">
                  <c:v>224.2</c:v>
                </c:pt>
              </c:numCache>
            </c:numRef>
          </c:val>
        </c:ser>
        <c:dLbls>
          <c:showLegendKey val="0"/>
          <c:showVal val="0"/>
          <c:showCatName val="0"/>
          <c:showSerName val="0"/>
          <c:showPercent val="0"/>
          <c:showBubbleSize val="0"/>
        </c:dLbls>
        <c:gapWidth val="0"/>
        <c:overlap val="100"/>
        <c:axId val="318716728"/>
        <c:axId val="318717120"/>
      </c:barChart>
      <c:lineChart>
        <c:grouping val="standard"/>
        <c:varyColors val="0"/>
        <c:ser>
          <c:idx val="0"/>
          <c:order val="4"/>
          <c:tx>
            <c:strRef>
              <c:f>'Nrate with add alg (2)'!$V$43</c:f>
              <c:strCache>
                <c:ptCount val="1"/>
                <c:pt idx="0">
                  <c:v>Axis</c:v>
                </c:pt>
              </c:strCache>
            </c:strRef>
          </c:tx>
          <c:marker>
            <c:symbol val="none"/>
          </c:marker>
          <c:cat>
            <c:multiLvlStrRef>
              <c:f>'Nrate with add alg (2)'!$T$111:$U$122</c:f>
              <c:multiLvlStrCache>
                <c:ptCount val="12"/>
                <c:lvl>
                  <c:pt idx="0">
                    <c:v>NE-MC</c:v>
                  </c:pt>
                  <c:pt idx="1">
                    <c:v>NE-CC</c:v>
                  </c:pt>
                  <c:pt idx="2">
                    <c:v>MO-LT</c:v>
                  </c:pt>
                  <c:pt idx="3">
                    <c:v>MO-RO</c:v>
                  </c:pt>
                  <c:pt idx="4">
                    <c:v>ND-DN</c:v>
                  </c:pt>
                  <c:pt idx="5">
                    <c:v>ND-VC</c:v>
                  </c:pt>
                  <c:pt idx="6">
                    <c:v>NE-MC</c:v>
                  </c:pt>
                  <c:pt idx="7">
                    <c:v>NE-CC</c:v>
                  </c:pt>
                  <c:pt idx="8">
                    <c:v>MO-TR</c:v>
                  </c:pt>
                  <c:pt idx="9">
                    <c:v>MO-BA</c:v>
                  </c:pt>
                  <c:pt idx="10">
                    <c:v>ND-AR</c:v>
                  </c:pt>
                  <c:pt idx="11">
                    <c:v>ND-VC</c:v>
                  </c:pt>
                </c:lvl>
                <c:lvl>
                  <c:pt idx="0">
                    <c:v>2012</c:v>
                  </c:pt>
                  <c:pt idx="6">
                    <c:v>2013</c:v>
                  </c:pt>
                </c:lvl>
              </c:multiLvlStrCache>
            </c:multiLvlStrRef>
          </c:cat>
          <c:val>
            <c:numRef>
              <c:f>'Nrate with add alg (2)'!$V$44:$V$55</c:f>
              <c:numCache>
                <c:formatCode>General</c:formatCode>
                <c:ptCount val="12"/>
              </c:numCache>
            </c:numRef>
          </c:val>
          <c:smooth val="0"/>
        </c:ser>
        <c:dLbls>
          <c:showLegendKey val="0"/>
          <c:showVal val="0"/>
          <c:showCatName val="0"/>
          <c:showSerName val="0"/>
          <c:showPercent val="0"/>
          <c:showBubbleSize val="0"/>
        </c:dLbls>
        <c:marker val="1"/>
        <c:smooth val="0"/>
        <c:axId val="498120560"/>
        <c:axId val="318717512"/>
      </c:lineChart>
      <c:catAx>
        <c:axId val="318716728"/>
        <c:scaling>
          <c:orientation val="minMax"/>
        </c:scaling>
        <c:delete val="0"/>
        <c:axPos val="t"/>
        <c:numFmt formatCode="General" sourceLinked="1"/>
        <c:majorTickMark val="none"/>
        <c:minorTickMark val="none"/>
        <c:tickLblPos val="none"/>
        <c:spPr>
          <a:ln>
            <a:noFill/>
          </a:ln>
        </c:spPr>
        <c:crossAx val="318717120"/>
        <c:crosses val="max"/>
        <c:auto val="1"/>
        <c:lblAlgn val="ctr"/>
        <c:lblOffset val="100"/>
        <c:noMultiLvlLbl val="0"/>
      </c:catAx>
      <c:valAx>
        <c:axId val="318717120"/>
        <c:scaling>
          <c:orientation val="minMax"/>
          <c:max val="300"/>
          <c:min val="0"/>
        </c:scaling>
        <c:delete val="0"/>
        <c:axPos val="l"/>
        <c:majorGridlines/>
        <c:title>
          <c:tx>
            <c:rich>
              <a:bodyPr rot="-5400000" vert="horz"/>
              <a:lstStyle/>
              <a:p>
                <a:pPr>
                  <a:defRPr sz="1800"/>
                </a:pPr>
                <a:r>
                  <a:rPr lang="en-US" sz="1800"/>
                  <a:t>N Rate (kg ha</a:t>
                </a:r>
                <a:r>
                  <a:rPr lang="en-US" sz="1800" baseline="30000"/>
                  <a:t>-1</a:t>
                </a:r>
                <a:r>
                  <a:rPr lang="en-US" sz="1800"/>
                  <a:t>)</a:t>
                </a:r>
              </a:p>
            </c:rich>
          </c:tx>
          <c:layout/>
          <c:overlay val="0"/>
        </c:title>
        <c:numFmt formatCode="General" sourceLinked="1"/>
        <c:majorTickMark val="out"/>
        <c:minorTickMark val="none"/>
        <c:tickLblPos val="nextTo"/>
        <c:txPr>
          <a:bodyPr/>
          <a:lstStyle/>
          <a:p>
            <a:pPr>
              <a:defRPr sz="1600"/>
            </a:pPr>
            <a:endParaRPr lang="en-US"/>
          </a:p>
        </c:txPr>
        <c:crossAx val="318716728"/>
        <c:crosses val="autoZero"/>
        <c:crossBetween val="midCat"/>
      </c:valAx>
      <c:valAx>
        <c:axId val="318717512"/>
        <c:scaling>
          <c:orientation val="minMax"/>
        </c:scaling>
        <c:delete val="0"/>
        <c:axPos val="r"/>
        <c:numFmt formatCode="General" sourceLinked="1"/>
        <c:majorTickMark val="none"/>
        <c:minorTickMark val="none"/>
        <c:tickLblPos val="none"/>
        <c:spPr>
          <a:ln>
            <a:noFill/>
          </a:ln>
        </c:spPr>
        <c:crossAx val="498120560"/>
        <c:crosses val="max"/>
        <c:crossBetween val="midCat"/>
      </c:valAx>
      <c:catAx>
        <c:axId val="498120560"/>
        <c:scaling>
          <c:orientation val="minMax"/>
        </c:scaling>
        <c:delete val="0"/>
        <c:axPos val="b"/>
        <c:numFmt formatCode="General" sourceLinked="1"/>
        <c:majorTickMark val="out"/>
        <c:minorTickMark val="none"/>
        <c:tickLblPos val="nextTo"/>
        <c:txPr>
          <a:bodyPr/>
          <a:lstStyle/>
          <a:p>
            <a:pPr>
              <a:defRPr sz="1600"/>
            </a:pPr>
            <a:endParaRPr lang="en-US"/>
          </a:p>
        </c:txPr>
        <c:crossAx val="318717512"/>
        <c:crosses val="autoZero"/>
        <c:auto val="1"/>
        <c:lblAlgn val="ctr"/>
        <c:lblOffset val="100"/>
        <c:tickMarkSkip val="1"/>
        <c:noMultiLvlLbl val="0"/>
      </c:catAx>
    </c:plotArea>
    <c:legend>
      <c:legendPos val="r"/>
      <c:legendEntry>
        <c:idx val="1"/>
        <c:delete val="1"/>
      </c:legendEntry>
      <c:legendEntry>
        <c:idx val="3"/>
        <c:delete val="1"/>
      </c:legendEntry>
      <c:legendEntry>
        <c:idx val="5"/>
        <c:delete val="1"/>
      </c:legendEntry>
      <c:legendEntry>
        <c:idx val="8"/>
        <c:delete val="1"/>
      </c:legendEntry>
      <c:layout>
        <c:manualLayout>
          <c:xMode val="edge"/>
          <c:yMode val="edge"/>
          <c:x val="9.1645778652668416E-2"/>
          <c:y val="1.3335551365938413E-2"/>
          <c:w val="0.45289904734130459"/>
          <c:h val="0.22825420943001237"/>
        </c:manualLayout>
      </c:layout>
      <c:overlay val="0"/>
      <c:spPr>
        <a:solidFill>
          <a:srgbClr val="EEECE1"/>
        </a:solidFill>
        <a:ln>
          <a:solidFill>
            <a:sysClr val="windowText" lastClr="000000"/>
          </a:solidFill>
        </a:ln>
      </c:spPr>
      <c:txPr>
        <a:bodyPr/>
        <a:lstStyle/>
        <a:p>
          <a:pPr>
            <a:defRPr sz="1400"/>
          </a:pPr>
          <a:endParaRPr lang="en-US"/>
        </a:p>
      </c:txPr>
    </c:legend>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solidFill>
                  <a:sysClr val="windowText" lastClr="000000"/>
                </a:solidFill>
              </a:defRPr>
            </a:pPr>
            <a:r>
              <a:rPr lang="en-US" sz="1800" dirty="0" smtClean="0">
                <a:solidFill>
                  <a:sysClr val="windowText" lastClr="000000"/>
                </a:solidFill>
              </a:rPr>
              <a:t>c) Sensor </a:t>
            </a:r>
            <a:r>
              <a:rPr lang="en-US" sz="1800" dirty="0">
                <a:solidFill>
                  <a:sysClr val="windowText" lastClr="000000"/>
                </a:solidFill>
              </a:rPr>
              <a:t>+ Minnesota Algorithm</a:t>
            </a:r>
          </a:p>
        </c:rich>
      </c:tx>
      <c:layout>
        <c:manualLayout>
          <c:xMode val="edge"/>
          <c:yMode val="edge"/>
          <c:x val="0.12807839992223194"/>
          <c:y val="0"/>
        </c:manualLayout>
      </c:layout>
      <c:overlay val="1"/>
    </c:title>
    <c:autoTitleDeleted val="0"/>
    <c:plotArea>
      <c:layout>
        <c:manualLayout>
          <c:layoutTarget val="inner"/>
          <c:xMode val="edge"/>
          <c:yMode val="edge"/>
          <c:x val="0.12923884514435696"/>
          <c:y val="9.7123868039222364E-2"/>
          <c:w val="0.82409448818897635"/>
          <c:h val="0.7398595772119394"/>
        </c:manualLayout>
      </c:layout>
      <c:scatterChart>
        <c:scatterStyle val="lineMarker"/>
        <c:varyColors val="0"/>
        <c:ser>
          <c:idx val="1"/>
          <c:order val="0"/>
          <c:tx>
            <c:strRef>
              <c:f>'Multi Analysis for Thesis'!$A$5</c:f>
              <c:strCache>
                <c:ptCount val="1"/>
                <c:pt idx="0">
                  <c:v>NDDN12</c:v>
                </c:pt>
              </c:strCache>
            </c:strRef>
          </c:tx>
          <c:spPr>
            <a:ln w="28575">
              <a:noFill/>
            </a:ln>
          </c:spPr>
          <c:marker>
            <c:symbol val="square"/>
            <c:size val="7"/>
            <c:spPr>
              <a:solidFill>
                <a:srgbClr val="00B050"/>
              </a:solidFill>
              <a:ln>
                <a:noFill/>
              </a:ln>
            </c:spPr>
          </c:marker>
          <c:xVal>
            <c:numRef>
              <c:f>'Multi Analysis for Thesis'!$C$5:$R$5</c:f>
              <c:numCache>
                <c:formatCode>General</c:formatCode>
                <c:ptCount val="16"/>
                <c:pt idx="0">
                  <c:v>120.75055829154</c:v>
                </c:pt>
                <c:pt idx="1">
                  <c:v>0</c:v>
                </c:pt>
                <c:pt idx="2">
                  <c:v>47.425706738459994</c:v>
                </c:pt>
                <c:pt idx="3">
                  <c:v>0</c:v>
                </c:pt>
                <c:pt idx="4">
                  <c:v>69.961326252480006</c:v>
                </c:pt>
                <c:pt idx="5">
                  <c:v>71.082501352679998</c:v>
                </c:pt>
                <c:pt idx="6">
                  <c:v>112.79021508012001</c:v>
                </c:pt>
                <c:pt idx="7">
                  <c:v>89.581890505979999</c:v>
                </c:pt>
                <c:pt idx="8">
                  <c:v>0</c:v>
                </c:pt>
                <c:pt idx="9">
                  <c:v>0</c:v>
                </c:pt>
                <c:pt idx="10">
                  <c:v>0</c:v>
                </c:pt>
                <c:pt idx="11">
                  <c:v>88.012245365699997</c:v>
                </c:pt>
                <c:pt idx="12">
                  <c:v>72.203676452880003</c:v>
                </c:pt>
                <c:pt idx="13">
                  <c:v>73.100616533040011</c:v>
                </c:pt>
                <c:pt idx="14">
                  <c:v>15.135863852699998</c:v>
                </c:pt>
                <c:pt idx="15">
                  <c:v>91.039418136239988</c:v>
                </c:pt>
              </c:numCache>
            </c:numRef>
          </c:xVal>
          <c:yVal>
            <c:numRef>
              <c:f>'Multi Analysis for Thesis'!$C$3:$R$3</c:f>
              <c:numCache>
                <c:formatCode>General</c:formatCode>
                <c:ptCount val="16"/>
                <c:pt idx="0">
                  <c:v>0</c:v>
                </c:pt>
                <c:pt idx="1">
                  <c:v>0</c:v>
                </c:pt>
                <c:pt idx="2">
                  <c:v>0</c:v>
                </c:pt>
                <c:pt idx="3">
                  <c:v>0</c:v>
                </c:pt>
                <c:pt idx="4">
                  <c:v>0</c:v>
                </c:pt>
                <c:pt idx="5">
                  <c:v>0</c:v>
                </c:pt>
                <c:pt idx="6">
                  <c:v>0</c:v>
                </c:pt>
                <c:pt idx="7">
                  <c:v>0</c:v>
                </c:pt>
                <c:pt idx="8">
                  <c:v>224.53025315475449</c:v>
                </c:pt>
                <c:pt idx="9">
                  <c:v>224.53025315475449</c:v>
                </c:pt>
                <c:pt idx="10">
                  <c:v>224.53025315475449</c:v>
                </c:pt>
                <c:pt idx="11">
                  <c:v>224.53025315475449</c:v>
                </c:pt>
                <c:pt idx="12">
                  <c:v>224.53025315475449</c:v>
                </c:pt>
                <c:pt idx="13">
                  <c:v>224.53025315475449</c:v>
                </c:pt>
                <c:pt idx="14">
                  <c:v>224.53025315475449</c:v>
                </c:pt>
                <c:pt idx="15">
                  <c:v>224.53025315475449</c:v>
                </c:pt>
              </c:numCache>
            </c:numRef>
          </c:yVal>
          <c:smooth val="0"/>
        </c:ser>
        <c:ser>
          <c:idx val="5"/>
          <c:order val="1"/>
          <c:tx>
            <c:strRef>
              <c:f>'Multi Analysis for Thesis'!$A$10</c:f>
              <c:strCache>
                <c:ptCount val="1"/>
                <c:pt idx="0">
                  <c:v>MOLT12</c:v>
                </c:pt>
              </c:strCache>
            </c:strRef>
          </c:tx>
          <c:spPr>
            <a:ln w="28575">
              <a:noFill/>
            </a:ln>
          </c:spPr>
          <c:marker>
            <c:symbol val="diamond"/>
            <c:size val="7"/>
            <c:spPr>
              <a:solidFill>
                <a:srgbClr val="00B050"/>
              </a:solidFill>
              <a:ln>
                <a:noFill/>
              </a:ln>
            </c:spPr>
          </c:marker>
          <c:xVal>
            <c:numRef>
              <c:f>'Multi Analysis for Thesis'!$C$10:$R$10</c:f>
              <c:numCache>
                <c:formatCode>General</c:formatCode>
                <c:ptCount val="16"/>
                <c:pt idx="0">
                  <c:v>69.624973722419995</c:v>
                </c:pt>
                <c:pt idx="1">
                  <c:v>64.019098221419981</c:v>
                </c:pt>
                <c:pt idx="2">
                  <c:v>62.785805611199997</c:v>
                </c:pt>
                <c:pt idx="3">
                  <c:v>56.058755009999999</c:v>
                </c:pt>
                <c:pt idx="4">
                  <c:v>73.212734043059996</c:v>
                </c:pt>
                <c:pt idx="5">
                  <c:v>59.198045290560003</c:v>
                </c:pt>
                <c:pt idx="6">
                  <c:v>60.319220390759995</c:v>
                </c:pt>
                <c:pt idx="7">
                  <c:v>61.552513000979992</c:v>
                </c:pt>
                <c:pt idx="8">
                  <c:v>75.679319263499991</c:v>
                </c:pt>
                <c:pt idx="9">
                  <c:v>81.957899824619986</c:v>
                </c:pt>
                <c:pt idx="10">
                  <c:v>76.576259343659999</c:v>
                </c:pt>
                <c:pt idx="11">
                  <c:v>66.709918461900003</c:v>
                </c:pt>
                <c:pt idx="12">
                  <c:v>70.634031312599987</c:v>
                </c:pt>
                <c:pt idx="13">
                  <c:v>75.230849223419995</c:v>
                </c:pt>
                <c:pt idx="14">
                  <c:v>68.167446092160006</c:v>
                </c:pt>
                <c:pt idx="15">
                  <c:v>66.149330911799993</c:v>
                </c:pt>
              </c:numCache>
            </c:numRef>
          </c:xVal>
          <c:yVal>
            <c:numRef>
              <c:f>'Multi Analysis for Thesis'!$C$8:$R$8</c:f>
              <c:numCache>
                <c:formatCode>General</c:formatCode>
                <c:ptCount val="16"/>
                <c:pt idx="0">
                  <c:v>72.861458487427967</c:v>
                </c:pt>
                <c:pt idx="1">
                  <c:v>72.861458487427967</c:v>
                </c:pt>
                <c:pt idx="2">
                  <c:v>72.861458487427967</c:v>
                </c:pt>
                <c:pt idx="3">
                  <c:v>72.861458487427967</c:v>
                </c:pt>
                <c:pt idx="4">
                  <c:v>72.861458487427967</c:v>
                </c:pt>
                <c:pt idx="5">
                  <c:v>72.861458487427967</c:v>
                </c:pt>
                <c:pt idx="6">
                  <c:v>72.861458487427967</c:v>
                </c:pt>
                <c:pt idx="7">
                  <c:v>72.861458487427967</c:v>
                </c:pt>
                <c:pt idx="8">
                  <c:v>140.78636936758335</c:v>
                </c:pt>
                <c:pt idx="9">
                  <c:v>140.78636936758335</c:v>
                </c:pt>
                <c:pt idx="10">
                  <c:v>140.78636936758335</c:v>
                </c:pt>
                <c:pt idx="11">
                  <c:v>140.78636936758335</c:v>
                </c:pt>
                <c:pt idx="12">
                  <c:v>140.78636936758335</c:v>
                </c:pt>
                <c:pt idx="13">
                  <c:v>140.78636936758335</c:v>
                </c:pt>
                <c:pt idx="14">
                  <c:v>140.78636936758335</c:v>
                </c:pt>
                <c:pt idx="15">
                  <c:v>140.78636936758335</c:v>
                </c:pt>
              </c:numCache>
            </c:numRef>
          </c:yVal>
          <c:smooth val="0"/>
        </c:ser>
        <c:ser>
          <c:idx val="7"/>
          <c:order val="2"/>
          <c:tx>
            <c:strRef>
              <c:f>'Multi Analysis for Thesis'!$A$15</c:f>
              <c:strCache>
                <c:ptCount val="1"/>
                <c:pt idx="0">
                  <c:v>NEMC12</c:v>
                </c:pt>
              </c:strCache>
            </c:strRef>
          </c:tx>
          <c:spPr>
            <a:ln w="28575">
              <a:noFill/>
            </a:ln>
          </c:spPr>
          <c:marker>
            <c:symbol val="triangle"/>
            <c:size val="7"/>
            <c:spPr>
              <a:solidFill>
                <a:srgbClr val="00B050"/>
              </a:solidFill>
              <a:ln>
                <a:noFill/>
              </a:ln>
            </c:spPr>
          </c:marker>
          <c:xVal>
            <c:numRef>
              <c:f>'Multi Analysis for Thesis'!$C$15:$R$15</c:f>
              <c:numCache>
                <c:formatCode>General</c:formatCode>
                <c:ptCount val="16"/>
                <c:pt idx="0">
                  <c:v>84.088132514999998</c:v>
                </c:pt>
                <c:pt idx="1">
                  <c:v>84.088132514999998</c:v>
                </c:pt>
                <c:pt idx="2">
                  <c:v>109.42668977952002</c:v>
                </c:pt>
                <c:pt idx="3">
                  <c:v>84.648720065100008</c:v>
                </c:pt>
                <c:pt idx="4">
                  <c:v>84.312367535039996</c:v>
                </c:pt>
                <c:pt idx="5">
                  <c:v>84.088132514999998</c:v>
                </c:pt>
                <c:pt idx="6">
                  <c:v>126.24431628252</c:v>
                </c:pt>
                <c:pt idx="7">
                  <c:v>84.088132514999998</c:v>
                </c:pt>
                <c:pt idx="8">
                  <c:v>84.088132514999998</c:v>
                </c:pt>
                <c:pt idx="9">
                  <c:v>84.088132514999998</c:v>
                </c:pt>
                <c:pt idx="10">
                  <c:v>84.088132514999998</c:v>
                </c:pt>
                <c:pt idx="11">
                  <c:v>84.088132514999998</c:v>
                </c:pt>
                <c:pt idx="12">
                  <c:v>84.088132514999998</c:v>
                </c:pt>
                <c:pt idx="13">
                  <c:v>84.088132514999998</c:v>
                </c:pt>
                <c:pt idx="14">
                  <c:v>98.77552632762</c:v>
                </c:pt>
                <c:pt idx="15">
                  <c:v>84.088132514999998</c:v>
                </c:pt>
              </c:numCache>
            </c:numRef>
          </c:xVal>
          <c:yVal>
            <c:numRef>
              <c:f>'Multi Analysis for Thesis'!$C$13:$R$13</c:f>
              <c:numCache>
                <c:formatCode>General</c:formatCode>
                <c:ptCount val="16"/>
                <c:pt idx="0">
                  <c:v>0</c:v>
                </c:pt>
                <c:pt idx="1">
                  <c:v>0</c:v>
                </c:pt>
                <c:pt idx="2">
                  <c:v>0</c:v>
                </c:pt>
                <c:pt idx="3">
                  <c:v>0</c:v>
                </c:pt>
                <c:pt idx="4">
                  <c:v>0</c:v>
                </c:pt>
                <c:pt idx="5">
                  <c:v>0</c:v>
                </c:pt>
                <c:pt idx="6">
                  <c:v>0</c:v>
                </c:pt>
                <c:pt idx="7">
                  <c:v>0</c:v>
                </c:pt>
                <c:pt idx="8">
                  <c:v>131.68135258148541</c:v>
                </c:pt>
                <c:pt idx="9">
                  <c:v>131.68135258148541</c:v>
                </c:pt>
                <c:pt idx="10">
                  <c:v>131.68135258148541</c:v>
                </c:pt>
                <c:pt idx="11">
                  <c:v>131.68135258148541</c:v>
                </c:pt>
                <c:pt idx="12">
                  <c:v>131.68135258148541</c:v>
                </c:pt>
                <c:pt idx="13">
                  <c:v>131.68135258148541</c:v>
                </c:pt>
                <c:pt idx="14">
                  <c:v>131.68135258148541</c:v>
                </c:pt>
                <c:pt idx="15">
                  <c:v>131.68135258148541</c:v>
                </c:pt>
              </c:numCache>
            </c:numRef>
          </c:yVal>
          <c:smooth val="0"/>
        </c:ser>
        <c:ser>
          <c:idx val="11"/>
          <c:order val="3"/>
          <c:tx>
            <c:strRef>
              <c:f>'Multi Analysis for Thesis'!$A$20</c:f>
              <c:strCache>
                <c:ptCount val="1"/>
                <c:pt idx="0">
                  <c:v>NDVC12</c:v>
                </c:pt>
              </c:strCache>
            </c:strRef>
          </c:tx>
          <c:spPr>
            <a:ln w="28575">
              <a:noFill/>
            </a:ln>
          </c:spPr>
          <c:marker>
            <c:symbol val="x"/>
            <c:size val="7"/>
            <c:spPr>
              <a:noFill/>
              <a:ln>
                <a:solidFill>
                  <a:srgbClr val="00B050"/>
                </a:solidFill>
              </a:ln>
            </c:spPr>
          </c:marker>
          <c:xVal>
            <c:numRef>
              <c:f>'Multi Analysis for Thesis'!$C$20:$R$20</c:f>
              <c:numCache>
                <c:formatCode>General</c:formatCode>
                <c:ptCount val="16"/>
                <c:pt idx="0">
                  <c:v>0</c:v>
                </c:pt>
                <c:pt idx="1">
                  <c:v>0</c:v>
                </c:pt>
                <c:pt idx="2">
                  <c:v>21.638679433860002</c:v>
                </c:pt>
                <c:pt idx="3">
                  <c:v>13.4541012024</c:v>
                </c:pt>
                <c:pt idx="4">
                  <c:v>0</c:v>
                </c:pt>
                <c:pt idx="5">
                  <c:v>0</c:v>
                </c:pt>
                <c:pt idx="6">
                  <c:v>0</c:v>
                </c:pt>
                <c:pt idx="7">
                  <c:v>0</c:v>
                </c:pt>
                <c:pt idx="8">
                  <c:v>0</c:v>
                </c:pt>
                <c:pt idx="9">
                  <c:v>0</c:v>
                </c:pt>
                <c:pt idx="10">
                  <c:v>0</c:v>
                </c:pt>
                <c:pt idx="11">
                  <c:v>0.22423502004000001</c:v>
                </c:pt>
                <c:pt idx="12">
                  <c:v>0</c:v>
                </c:pt>
                <c:pt idx="13">
                  <c:v>0</c:v>
                </c:pt>
                <c:pt idx="14">
                  <c:v>0</c:v>
                </c:pt>
                <c:pt idx="15">
                  <c:v>0</c:v>
                </c:pt>
              </c:numCache>
            </c:numRef>
          </c:xVal>
          <c:yVal>
            <c:numRef>
              <c:f>'Multi Analysis for Thesis'!$C$18:$R$18</c:f>
              <c:numCache>
                <c:formatCode>General</c:formatCode>
                <c:ptCount val="16"/>
                <c:pt idx="0">
                  <c:v>0</c:v>
                </c:pt>
                <c:pt idx="1">
                  <c:v>0</c:v>
                </c:pt>
                <c:pt idx="2">
                  <c:v>0</c:v>
                </c:pt>
                <c:pt idx="3">
                  <c:v>0</c:v>
                </c:pt>
                <c:pt idx="4">
                  <c:v>0</c:v>
                </c:pt>
                <c:pt idx="5">
                  <c:v>0</c:v>
                </c:pt>
                <c:pt idx="6">
                  <c:v>0</c:v>
                </c:pt>
                <c:pt idx="7">
                  <c:v>0</c:v>
                </c:pt>
                <c:pt idx="8">
                  <c:v>253.04268914041805</c:v>
                </c:pt>
                <c:pt idx="9">
                  <c:v>253.04268914041805</c:v>
                </c:pt>
                <c:pt idx="10">
                  <c:v>253.04268914041805</c:v>
                </c:pt>
                <c:pt idx="11">
                  <c:v>253.04268914041805</c:v>
                </c:pt>
                <c:pt idx="12">
                  <c:v>253.04268914041805</c:v>
                </c:pt>
                <c:pt idx="13">
                  <c:v>253.04268914041805</c:v>
                </c:pt>
                <c:pt idx="14">
                  <c:v>253.04268914041805</c:v>
                </c:pt>
                <c:pt idx="15">
                  <c:v>253.04268914041805</c:v>
                </c:pt>
              </c:numCache>
            </c:numRef>
          </c:yVal>
          <c:smooth val="0"/>
        </c:ser>
        <c:ser>
          <c:idx val="15"/>
          <c:order val="4"/>
          <c:tx>
            <c:strRef>
              <c:f>'Multi Analysis for Thesis'!$A$25</c:f>
              <c:strCache>
                <c:ptCount val="1"/>
                <c:pt idx="0">
                  <c:v>NDAR13</c:v>
                </c:pt>
              </c:strCache>
            </c:strRef>
          </c:tx>
          <c:spPr>
            <a:ln w="28575">
              <a:noFill/>
            </a:ln>
          </c:spPr>
          <c:marker>
            <c:symbol val="star"/>
            <c:size val="7"/>
            <c:spPr>
              <a:noFill/>
              <a:ln>
                <a:solidFill>
                  <a:srgbClr val="00B050"/>
                </a:solidFill>
              </a:ln>
            </c:spPr>
          </c:marker>
          <c:xVal>
            <c:numRef>
              <c:f>'Multi Analysis for Thesis'!$C$25:$R$25</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19.508446743479997</c:v>
                </c:pt>
                <c:pt idx="13">
                  <c:v>0</c:v>
                </c:pt>
                <c:pt idx="14">
                  <c:v>0</c:v>
                </c:pt>
                <c:pt idx="15">
                  <c:v>0</c:v>
                </c:pt>
              </c:numCache>
            </c:numRef>
          </c:xVal>
          <c:yVal>
            <c:numRef>
              <c:f>'Multi Analysis for Thesis'!$C$23:$R$23</c:f>
              <c:numCache>
                <c:formatCode>General</c:formatCode>
                <c:ptCount val="16"/>
                <c:pt idx="0">
                  <c:v>45.479879469116753</c:v>
                </c:pt>
                <c:pt idx="1">
                  <c:v>45.479879469116753</c:v>
                </c:pt>
                <c:pt idx="2">
                  <c:v>45.479879469116753</c:v>
                </c:pt>
                <c:pt idx="3">
                  <c:v>45.479879469116753</c:v>
                </c:pt>
                <c:pt idx="4">
                  <c:v>45.479879469116753</c:v>
                </c:pt>
                <c:pt idx="5">
                  <c:v>45.479879469116753</c:v>
                </c:pt>
                <c:pt idx="6">
                  <c:v>45.479879469116753</c:v>
                </c:pt>
                <c:pt idx="7">
                  <c:v>45.479879469116753</c:v>
                </c:pt>
                <c:pt idx="8">
                  <c:v>45.479879469116753</c:v>
                </c:pt>
                <c:pt idx="9">
                  <c:v>45.479879469116753</c:v>
                </c:pt>
                <c:pt idx="10">
                  <c:v>45.479879469116753</c:v>
                </c:pt>
                <c:pt idx="11">
                  <c:v>45.479879469116753</c:v>
                </c:pt>
                <c:pt idx="12">
                  <c:v>45.479879469116753</c:v>
                </c:pt>
                <c:pt idx="13">
                  <c:v>45.479879469116753</c:v>
                </c:pt>
                <c:pt idx="14">
                  <c:v>45.479879469116753</c:v>
                </c:pt>
                <c:pt idx="15">
                  <c:v>45.479879469116753</c:v>
                </c:pt>
              </c:numCache>
            </c:numRef>
          </c:yVal>
          <c:smooth val="0"/>
        </c:ser>
        <c:ser>
          <c:idx val="19"/>
          <c:order val="5"/>
          <c:tx>
            <c:strRef>
              <c:f>'Multi Analysis for Thesis'!$A$30</c:f>
              <c:strCache>
                <c:ptCount val="1"/>
                <c:pt idx="0">
                  <c:v>MOBA13</c:v>
                </c:pt>
              </c:strCache>
            </c:strRef>
          </c:tx>
          <c:spPr>
            <a:ln w="28575">
              <a:noFill/>
            </a:ln>
          </c:spPr>
          <c:marker>
            <c:symbol val="dot"/>
            <c:size val="7"/>
            <c:spPr>
              <a:solidFill>
                <a:srgbClr val="00B0F0"/>
              </a:solidFill>
              <a:ln>
                <a:solidFill>
                  <a:srgbClr val="00B050"/>
                </a:solidFill>
              </a:ln>
            </c:spPr>
          </c:marker>
          <c:xVal>
            <c:numRef>
              <c:f>'Multi Analysis for Thesis'!$C$30:$R$30</c:f>
              <c:numCache>
                <c:formatCode>General</c:formatCode>
                <c:ptCount val="16"/>
                <c:pt idx="0">
                  <c:v>56.058755009999999</c:v>
                </c:pt>
                <c:pt idx="1">
                  <c:v>79.491314604179991</c:v>
                </c:pt>
                <c:pt idx="2">
                  <c:v>58.525340230440001</c:v>
                </c:pt>
                <c:pt idx="3">
                  <c:v>96.981646167299985</c:v>
                </c:pt>
                <c:pt idx="4">
                  <c:v>94.178708416799978</c:v>
                </c:pt>
                <c:pt idx="5">
                  <c:v>58.076870190359998</c:v>
                </c:pt>
                <c:pt idx="6">
                  <c:v>91.039418136239988</c:v>
                </c:pt>
                <c:pt idx="7">
                  <c:v>76.35202432362</c:v>
                </c:pt>
                <c:pt idx="8">
                  <c:v>75.342966733440008</c:v>
                </c:pt>
                <c:pt idx="9">
                  <c:v>89.46977299596</c:v>
                </c:pt>
                <c:pt idx="10">
                  <c:v>104.60563684865998</c:v>
                </c:pt>
                <c:pt idx="11">
                  <c:v>71.755206412799993</c:v>
                </c:pt>
                <c:pt idx="12">
                  <c:v>105.27834190877999</c:v>
                </c:pt>
                <c:pt idx="13">
                  <c:v>78.25802199396</c:v>
                </c:pt>
                <c:pt idx="14">
                  <c:v>87.227422795560003</c:v>
                </c:pt>
                <c:pt idx="15">
                  <c:v>89.918243036039996</c:v>
                </c:pt>
              </c:numCache>
            </c:numRef>
          </c:xVal>
          <c:yVal>
            <c:numRef>
              <c:f>'Multi Analysis for Thesis'!$C$28:$R$28</c:f>
              <c:numCache>
                <c:formatCode>General</c:formatCode>
                <c:ptCount val="16"/>
                <c:pt idx="0">
                  <c:v>124.07376036270665</c:v>
                </c:pt>
                <c:pt idx="1">
                  <c:v>124.07376036270665</c:v>
                </c:pt>
                <c:pt idx="2">
                  <c:v>124.07376036270665</c:v>
                </c:pt>
                <c:pt idx="3">
                  <c:v>124.07376036270665</c:v>
                </c:pt>
                <c:pt idx="4">
                  <c:v>124.07376036270665</c:v>
                </c:pt>
                <c:pt idx="5">
                  <c:v>124.07376036270665</c:v>
                </c:pt>
                <c:pt idx="6">
                  <c:v>124.07376036270665</c:v>
                </c:pt>
                <c:pt idx="7">
                  <c:v>124.07376036270665</c:v>
                </c:pt>
                <c:pt idx="8">
                  <c:v>162.16808510303082</c:v>
                </c:pt>
                <c:pt idx="9">
                  <c:v>162.16808510303082</c:v>
                </c:pt>
                <c:pt idx="10">
                  <c:v>162.16808510303082</c:v>
                </c:pt>
                <c:pt idx="11">
                  <c:v>162.16808510303082</c:v>
                </c:pt>
                <c:pt idx="12">
                  <c:v>162.16808510303082</c:v>
                </c:pt>
                <c:pt idx="13">
                  <c:v>162.16808510303082</c:v>
                </c:pt>
                <c:pt idx="14">
                  <c:v>162.16808510303082</c:v>
                </c:pt>
                <c:pt idx="15">
                  <c:v>162.16808510303082</c:v>
                </c:pt>
              </c:numCache>
            </c:numRef>
          </c:yVal>
          <c:smooth val="0"/>
        </c:ser>
        <c:ser>
          <c:idx val="23"/>
          <c:order val="6"/>
          <c:tx>
            <c:strRef>
              <c:f>'Multi Analysis for Thesis'!$A$35</c:f>
              <c:strCache>
                <c:ptCount val="1"/>
                <c:pt idx="0">
                  <c:v>NEMC13</c:v>
                </c:pt>
              </c:strCache>
            </c:strRef>
          </c:tx>
          <c:spPr>
            <a:ln w="28575">
              <a:noFill/>
            </a:ln>
          </c:spPr>
          <c:marker>
            <c:symbol val="dash"/>
            <c:size val="7"/>
            <c:spPr>
              <a:solidFill>
                <a:srgbClr val="00B0F0"/>
              </a:solidFill>
              <a:ln>
                <a:solidFill>
                  <a:srgbClr val="00B050"/>
                </a:solidFill>
              </a:ln>
            </c:spPr>
          </c:marker>
          <c:xVal>
            <c:numRef>
              <c:f>'Multi Analysis for Thesis'!$C$35:$R$35</c:f>
              <c:numCache>
                <c:formatCode>General</c:formatCode>
                <c:ptCount val="16"/>
                <c:pt idx="0">
                  <c:v>121.08691082160001</c:v>
                </c:pt>
                <c:pt idx="1">
                  <c:v>152.14346109714</c:v>
                </c:pt>
                <c:pt idx="2">
                  <c:v>123.44137853202</c:v>
                </c:pt>
                <c:pt idx="3">
                  <c:v>115.14468279053999</c:v>
                </c:pt>
                <c:pt idx="4">
                  <c:v>110.99633491979999</c:v>
                </c:pt>
                <c:pt idx="5">
                  <c:v>122.20808592179999</c:v>
                </c:pt>
                <c:pt idx="6">
                  <c:v>84.088132514999998</c:v>
                </c:pt>
                <c:pt idx="7">
                  <c:v>120.75055829154</c:v>
                </c:pt>
                <c:pt idx="8">
                  <c:v>140.48324005506001</c:v>
                </c:pt>
                <c:pt idx="9">
                  <c:v>156.06757394784</c:v>
                </c:pt>
                <c:pt idx="10">
                  <c:v>151.47075603702001</c:v>
                </c:pt>
                <c:pt idx="11">
                  <c:v>84.088132514999998</c:v>
                </c:pt>
                <c:pt idx="12">
                  <c:v>111.5569224699</c:v>
                </c:pt>
                <c:pt idx="13">
                  <c:v>100.90575901800001</c:v>
                </c:pt>
                <c:pt idx="14">
                  <c:v>161.78556695885999</c:v>
                </c:pt>
                <c:pt idx="15">
                  <c:v>111.10845242982002</c:v>
                </c:pt>
              </c:numCache>
            </c:numRef>
          </c:xVal>
          <c:yVal>
            <c:numRef>
              <c:f>'Multi Analysis for Thesis'!$C$33:$R$33</c:f>
              <c:numCache>
                <c:formatCode>General</c:formatCode>
                <c:ptCount val="16"/>
                <c:pt idx="0">
                  <c:v>172.49042127178978</c:v>
                </c:pt>
                <c:pt idx="1">
                  <c:v>172.49042127178978</c:v>
                </c:pt>
                <c:pt idx="2">
                  <c:v>172.49042127178978</c:v>
                </c:pt>
                <c:pt idx="3">
                  <c:v>172.49042127178978</c:v>
                </c:pt>
                <c:pt idx="4">
                  <c:v>172.49042127178978</c:v>
                </c:pt>
                <c:pt idx="5">
                  <c:v>172.49042127178978</c:v>
                </c:pt>
                <c:pt idx="6">
                  <c:v>172.49042127178978</c:v>
                </c:pt>
                <c:pt idx="7">
                  <c:v>172.49042127178978</c:v>
                </c:pt>
                <c:pt idx="8">
                  <c:v>214.60234533817339</c:v>
                </c:pt>
                <c:pt idx="9">
                  <c:v>214.60234533817339</c:v>
                </c:pt>
                <c:pt idx="10">
                  <c:v>214.60234533817339</c:v>
                </c:pt>
                <c:pt idx="11">
                  <c:v>214.60234533817339</c:v>
                </c:pt>
                <c:pt idx="12">
                  <c:v>214.60234533817339</c:v>
                </c:pt>
                <c:pt idx="13">
                  <c:v>214.60234533817339</c:v>
                </c:pt>
                <c:pt idx="14">
                  <c:v>214.60234533817339</c:v>
                </c:pt>
                <c:pt idx="15">
                  <c:v>214.60234533817339</c:v>
                </c:pt>
              </c:numCache>
            </c:numRef>
          </c:yVal>
          <c:smooth val="0"/>
        </c:ser>
        <c:ser>
          <c:idx val="27"/>
          <c:order val="7"/>
          <c:tx>
            <c:strRef>
              <c:f>'Multi Analysis for Thesis'!$A$40</c:f>
              <c:strCache>
                <c:ptCount val="1"/>
                <c:pt idx="0">
                  <c:v>NECC13</c:v>
                </c:pt>
              </c:strCache>
            </c:strRef>
          </c:tx>
          <c:spPr>
            <a:ln w="28575">
              <a:noFill/>
            </a:ln>
          </c:spPr>
          <c:marker>
            <c:symbol val="circle"/>
            <c:size val="7"/>
            <c:spPr>
              <a:solidFill>
                <a:srgbClr val="00B050"/>
              </a:solidFill>
              <a:ln>
                <a:noFill/>
              </a:ln>
            </c:spPr>
          </c:marker>
          <c:xVal>
            <c:numRef>
              <c:f>'Multi Analysis for Thesis'!$C$40:$R$40</c:f>
              <c:numCache>
                <c:formatCode>General</c:formatCode>
                <c:ptCount val="16"/>
                <c:pt idx="0">
                  <c:v>94.290825926820006</c:v>
                </c:pt>
                <c:pt idx="1">
                  <c:v>96.86952865728</c:v>
                </c:pt>
                <c:pt idx="2">
                  <c:v>88.572832915799992</c:v>
                </c:pt>
                <c:pt idx="3">
                  <c:v>95.52411853704001</c:v>
                </c:pt>
                <c:pt idx="4">
                  <c:v>93.954473396760008</c:v>
                </c:pt>
                <c:pt idx="5">
                  <c:v>84.088132514999998</c:v>
                </c:pt>
                <c:pt idx="6">
                  <c:v>87.339540305580002</c:v>
                </c:pt>
                <c:pt idx="7">
                  <c:v>85.994130185339998</c:v>
                </c:pt>
                <c:pt idx="8">
                  <c:v>103.14810921840001</c:v>
                </c:pt>
                <c:pt idx="9">
                  <c:v>92.496945766500005</c:v>
                </c:pt>
                <c:pt idx="10">
                  <c:v>92.833298296560002</c:v>
                </c:pt>
                <c:pt idx="11">
                  <c:v>95.412001027019997</c:v>
                </c:pt>
                <c:pt idx="12">
                  <c:v>90.478830586140006</c:v>
                </c:pt>
                <c:pt idx="13">
                  <c:v>89.806125526020011</c:v>
                </c:pt>
                <c:pt idx="14">
                  <c:v>84.088132514999998</c:v>
                </c:pt>
                <c:pt idx="15">
                  <c:v>89.021302955880003</c:v>
                </c:pt>
              </c:numCache>
            </c:numRef>
          </c:xVal>
          <c:yVal>
            <c:numRef>
              <c:f>'Multi Analysis for Thesis'!$C$38:$R$38</c:f>
              <c:numCache>
                <c:formatCode>General</c:formatCode>
                <c:ptCount val="16"/>
                <c:pt idx="0">
                  <c:v>138.00539621799837</c:v>
                </c:pt>
                <c:pt idx="1">
                  <c:v>138.00539621799837</c:v>
                </c:pt>
                <c:pt idx="2">
                  <c:v>138.00539621799837</c:v>
                </c:pt>
                <c:pt idx="3">
                  <c:v>138.00539621799837</c:v>
                </c:pt>
                <c:pt idx="4">
                  <c:v>175.59128329510895</c:v>
                </c:pt>
                <c:pt idx="5">
                  <c:v>175.59128329510895</c:v>
                </c:pt>
                <c:pt idx="6">
                  <c:v>175.59128329510895</c:v>
                </c:pt>
                <c:pt idx="7">
                  <c:v>175.59128329510895</c:v>
                </c:pt>
                <c:pt idx="8">
                  <c:v>183.80538424326605</c:v>
                </c:pt>
                <c:pt idx="9">
                  <c:v>183.80538424326605</c:v>
                </c:pt>
                <c:pt idx="10">
                  <c:v>183.80538424326605</c:v>
                </c:pt>
                <c:pt idx="11">
                  <c:v>183.80538424326605</c:v>
                </c:pt>
                <c:pt idx="12">
                  <c:v>233.86493702640075</c:v>
                </c:pt>
                <c:pt idx="13">
                  <c:v>233.86493702640075</c:v>
                </c:pt>
                <c:pt idx="14">
                  <c:v>233.86493702640075</c:v>
                </c:pt>
                <c:pt idx="15">
                  <c:v>233.86493702640075</c:v>
                </c:pt>
              </c:numCache>
            </c:numRef>
          </c:yVal>
          <c:smooth val="0"/>
        </c:ser>
        <c:ser>
          <c:idx val="31"/>
          <c:order val="8"/>
          <c:tx>
            <c:strRef>
              <c:f>'Multi Analysis for Thesis'!$A$45</c:f>
              <c:strCache>
                <c:ptCount val="1"/>
                <c:pt idx="0">
                  <c:v>MOTR13</c:v>
                </c:pt>
              </c:strCache>
            </c:strRef>
          </c:tx>
          <c:spPr>
            <a:ln w="28575">
              <a:noFill/>
            </a:ln>
          </c:spPr>
          <c:marker>
            <c:symbol val="plus"/>
            <c:size val="7"/>
            <c:spPr>
              <a:noFill/>
              <a:ln>
                <a:solidFill>
                  <a:srgbClr val="00B050"/>
                </a:solidFill>
              </a:ln>
            </c:spPr>
          </c:marker>
          <c:xVal>
            <c:numRef>
              <c:f>'Multi Analysis for Thesis'!$C$45:$R$45</c:f>
              <c:numCache>
                <c:formatCode>General</c:formatCode>
                <c:ptCount val="16"/>
                <c:pt idx="0">
                  <c:v>56.058755009999999</c:v>
                </c:pt>
                <c:pt idx="1">
                  <c:v>56.058755009999999</c:v>
                </c:pt>
                <c:pt idx="2">
                  <c:v>56.058755009999999</c:v>
                </c:pt>
                <c:pt idx="3">
                  <c:v>56.058755009999999</c:v>
                </c:pt>
                <c:pt idx="4">
                  <c:v>56.058755009999999</c:v>
                </c:pt>
                <c:pt idx="5">
                  <c:v>56.058755009999999</c:v>
                </c:pt>
                <c:pt idx="6">
                  <c:v>56.058755009999999</c:v>
                </c:pt>
                <c:pt idx="7">
                  <c:v>56.058755009999999</c:v>
                </c:pt>
                <c:pt idx="8">
                  <c:v>56.058755009999999</c:v>
                </c:pt>
                <c:pt idx="9">
                  <c:v>56.058755009999999</c:v>
                </c:pt>
                <c:pt idx="10">
                  <c:v>56.058755009999999</c:v>
                </c:pt>
                <c:pt idx="11">
                  <c:v>56.058755009999999</c:v>
                </c:pt>
                <c:pt idx="12">
                  <c:v>56.058755009999999</c:v>
                </c:pt>
                <c:pt idx="13">
                  <c:v>56.058755009999999</c:v>
                </c:pt>
                <c:pt idx="14">
                  <c:v>56.058755009999999</c:v>
                </c:pt>
                <c:pt idx="15">
                  <c:v>56.058755009999999</c:v>
                </c:pt>
              </c:numCache>
            </c:numRef>
          </c:xVal>
          <c:yVal>
            <c:numRef>
              <c:f>'Multi Analysis for Thesis'!$C$43:$R$43</c:f>
              <c:numCache>
                <c:formatCode>General</c:formatCode>
                <c:ptCount val="16"/>
                <c:pt idx="0">
                  <c:v>244.77453925507507</c:v>
                </c:pt>
                <c:pt idx="1">
                  <c:v>244.77453925507507</c:v>
                </c:pt>
                <c:pt idx="2">
                  <c:v>244.77453925507507</c:v>
                </c:pt>
                <c:pt idx="3">
                  <c:v>244.77453925507507</c:v>
                </c:pt>
                <c:pt idx="4">
                  <c:v>244.77453925507507</c:v>
                </c:pt>
                <c:pt idx="5">
                  <c:v>244.77453925507507</c:v>
                </c:pt>
                <c:pt idx="6">
                  <c:v>244.77453925507507</c:v>
                </c:pt>
                <c:pt idx="7">
                  <c:v>244.77453925507507</c:v>
                </c:pt>
                <c:pt idx="8">
                  <c:v>279.01967441657587</c:v>
                </c:pt>
                <c:pt idx="9">
                  <c:v>279.01967441657587</c:v>
                </c:pt>
                <c:pt idx="10">
                  <c:v>279.01967441657587</c:v>
                </c:pt>
                <c:pt idx="11">
                  <c:v>279.01967441657587</c:v>
                </c:pt>
                <c:pt idx="12">
                  <c:v>279.01967441657587</c:v>
                </c:pt>
                <c:pt idx="13">
                  <c:v>279.01967441657587</c:v>
                </c:pt>
                <c:pt idx="14">
                  <c:v>279.01967441657587</c:v>
                </c:pt>
                <c:pt idx="15">
                  <c:v>279.01967441657587</c:v>
                </c:pt>
              </c:numCache>
            </c:numRef>
          </c:yVal>
          <c:smooth val="0"/>
        </c:ser>
        <c:ser>
          <c:idx val="34"/>
          <c:order val="9"/>
          <c:tx>
            <c:strRef>
              <c:f>'Multi Analysis for Thesis'!$A$58</c:f>
              <c:strCache>
                <c:ptCount val="1"/>
                <c:pt idx="0">
                  <c:v>Linear</c:v>
                </c:pt>
              </c:strCache>
            </c:strRef>
          </c:tx>
          <c:spPr>
            <a:ln w="25400" cap="flat" cmpd="sng" algn="ctr">
              <a:solidFill>
                <a:schemeClr val="dk1"/>
              </a:solidFill>
              <a:prstDash val="solid"/>
            </a:ln>
            <a:effectLst/>
          </c:spPr>
          <c:marker>
            <c:symbol val="none"/>
          </c:marker>
          <c:xVal>
            <c:numRef>
              <c:f>'Multi Analysis for Thesis'!$B$58:$C$58</c:f>
              <c:numCache>
                <c:formatCode>General</c:formatCode>
                <c:ptCount val="2"/>
                <c:pt idx="0">
                  <c:v>0</c:v>
                </c:pt>
                <c:pt idx="1">
                  <c:v>500</c:v>
                </c:pt>
              </c:numCache>
            </c:numRef>
          </c:xVal>
          <c:yVal>
            <c:numRef>
              <c:f>'Multi Analysis for Thesis'!$B$59:$C$59</c:f>
              <c:numCache>
                <c:formatCode>General</c:formatCode>
                <c:ptCount val="2"/>
                <c:pt idx="0">
                  <c:v>0</c:v>
                </c:pt>
                <c:pt idx="1">
                  <c:v>500</c:v>
                </c:pt>
              </c:numCache>
            </c:numRef>
          </c:yVal>
          <c:smooth val="0"/>
        </c:ser>
        <c:ser>
          <c:idx val="0"/>
          <c:order val="10"/>
          <c:tx>
            <c:strRef>
              <c:f>'Multi Analysis for Thesis'!$AY$2</c:f>
              <c:strCache>
                <c:ptCount val="1"/>
                <c:pt idx="0">
                  <c:v>Sensor + Minnesota Algorithm</c:v>
                </c:pt>
              </c:strCache>
            </c:strRef>
          </c:tx>
          <c:spPr>
            <a:ln w="28575">
              <a:noFill/>
            </a:ln>
          </c:spPr>
          <c:marker>
            <c:spPr>
              <a:noFill/>
              <a:ln>
                <a:noFill/>
              </a:ln>
            </c:spPr>
          </c:marker>
          <c:trendline>
            <c:spPr>
              <a:ln>
                <a:solidFill>
                  <a:schemeClr val="tx1"/>
                </a:solidFill>
                <a:prstDash val="lgDashDot"/>
              </a:ln>
            </c:spPr>
            <c:trendlineType val="linear"/>
            <c:intercept val="0"/>
            <c:dispRSqr val="1"/>
            <c:dispEq val="1"/>
            <c:trendlineLbl>
              <c:layout>
                <c:manualLayout>
                  <c:x val="0.24264314182949354"/>
                  <c:y val="-2.0464416379770711E-2"/>
                </c:manualLayout>
              </c:layout>
              <c:tx>
                <c:rich>
                  <a:bodyPr/>
                  <a:lstStyle/>
                  <a:p>
                    <a:pPr>
                      <a:defRPr sz="1600"/>
                    </a:pPr>
                    <a:r>
                      <a:rPr lang="en-US" sz="1600" baseline="0"/>
                      <a:t>y = 1.6458x
R² = 0.5732</a:t>
                    </a:r>
                    <a:endParaRPr lang="en-US" sz="1600"/>
                  </a:p>
                </c:rich>
              </c:tx>
              <c:numFmt formatCode="General" sourceLinked="0"/>
            </c:trendlineLbl>
          </c:trendline>
          <c:xVal>
            <c:numRef>
              <c:f>'Multi Analysis for Thesis'!$AY$3:$AY$146</c:f>
              <c:numCache>
                <c:formatCode>General</c:formatCode>
                <c:ptCount val="144"/>
                <c:pt idx="0">
                  <c:v>120.75055829154</c:v>
                </c:pt>
                <c:pt idx="1">
                  <c:v>0</c:v>
                </c:pt>
                <c:pt idx="2">
                  <c:v>47.425706738459994</c:v>
                </c:pt>
                <c:pt idx="3">
                  <c:v>0</c:v>
                </c:pt>
                <c:pt idx="4">
                  <c:v>69.961326252480006</c:v>
                </c:pt>
                <c:pt idx="5">
                  <c:v>71.082501352679998</c:v>
                </c:pt>
                <c:pt idx="6">
                  <c:v>112.79021508012001</c:v>
                </c:pt>
                <c:pt idx="7">
                  <c:v>89.581890505979999</c:v>
                </c:pt>
                <c:pt idx="8">
                  <c:v>0</c:v>
                </c:pt>
                <c:pt idx="9">
                  <c:v>0</c:v>
                </c:pt>
                <c:pt idx="10">
                  <c:v>0</c:v>
                </c:pt>
                <c:pt idx="11">
                  <c:v>88.012245365699997</c:v>
                </c:pt>
                <c:pt idx="12">
                  <c:v>72.203676452880003</c:v>
                </c:pt>
                <c:pt idx="13">
                  <c:v>73.100616533040011</c:v>
                </c:pt>
                <c:pt idx="14">
                  <c:v>15.135863852699998</c:v>
                </c:pt>
                <c:pt idx="15">
                  <c:v>91.039418136239988</c:v>
                </c:pt>
                <c:pt idx="16">
                  <c:v>69.624973722419995</c:v>
                </c:pt>
                <c:pt idx="17">
                  <c:v>64.019098221419981</c:v>
                </c:pt>
                <c:pt idx="18">
                  <c:v>62.785805611199997</c:v>
                </c:pt>
                <c:pt idx="19">
                  <c:v>56.058755009999999</c:v>
                </c:pt>
                <c:pt idx="20">
                  <c:v>73.212734043059996</c:v>
                </c:pt>
                <c:pt idx="21">
                  <c:v>59.198045290560003</c:v>
                </c:pt>
                <c:pt idx="22">
                  <c:v>60.319220390759995</c:v>
                </c:pt>
                <c:pt idx="23">
                  <c:v>61.552513000979992</c:v>
                </c:pt>
                <c:pt idx="24">
                  <c:v>75.679319263499991</c:v>
                </c:pt>
                <c:pt idx="25">
                  <c:v>81.957899824619986</c:v>
                </c:pt>
                <c:pt idx="26">
                  <c:v>76.576259343659999</c:v>
                </c:pt>
                <c:pt idx="27">
                  <c:v>66.709918461900003</c:v>
                </c:pt>
                <c:pt idx="28">
                  <c:v>70.634031312599987</c:v>
                </c:pt>
                <c:pt idx="29">
                  <c:v>75.230849223419995</c:v>
                </c:pt>
                <c:pt idx="30">
                  <c:v>68.167446092160006</c:v>
                </c:pt>
                <c:pt idx="31">
                  <c:v>66.149330911799993</c:v>
                </c:pt>
                <c:pt idx="32">
                  <c:v>84.088132514999998</c:v>
                </c:pt>
                <c:pt idx="33">
                  <c:v>84.088132514999998</c:v>
                </c:pt>
                <c:pt idx="34">
                  <c:v>109.42668977952002</c:v>
                </c:pt>
                <c:pt idx="35">
                  <c:v>84.648720065100008</c:v>
                </c:pt>
                <c:pt idx="36">
                  <c:v>84.312367535039996</c:v>
                </c:pt>
                <c:pt idx="37">
                  <c:v>84.088132514999998</c:v>
                </c:pt>
                <c:pt idx="38">
                  <c:v>126.24431628252</c:v>
                </c:pt>
                <c:pt idx="39">
                  <c:v>84.088132514999998</c:v>
                </c:pt>
                <c:pt idx="40">
                  <c:v>84.088132514999998</c:v>
                </c:pt>
                <c:pt idx="41">
                  <c:v>84.088132514999998</c:v>
                </c:pt>
                <c:pt idx="42">
                  <c:v>84.088132514999998</c:v>
                </c:pt>
                <c:pt idx="43">
                  <c:v>84.088132514999998</c:v>
                </c:pt>
                <c:pt idx="44">
                  <c:v>84.088132514999998</c:v>
                </c:pt>
                <c:pt idx="45">
                  <c:v>84.088132514999998</c:v>
                </c:pt>
                <c:pt idx="46">
                  <c:v>98.77552632762</c:v>
                </c:pt>
                <c:pt idx="47">
                  <c:v>84.088132514999998</c:v>
                </c:pt>
                <c:pt idx="48">
                  <c:v>0</c:v>
                </c:pt>
                <c:pt idx="49">
                  <c:v>0</c:v>
                </c:pt>
                <c:pt idx="50">
                  <c:v>21.638679433860002</c:v>
                </c:pt>
                <c:pt idx="51">
                  <c:v>13.4541012024</c:v>
                </c:pt>
                <c:pt idx="52">
                  <c:v>0</c:v>
                </c:pt>
                <c:pt idx="53">
                  <c:v>0</c:v>
                </c:pt>
                <c:pt idx="54">
                  <c:v>0</c:v>
                </c:pt>
                <c:pt idx="55">
                  <c:v>0</c:v>
                </c:pt>
                <c:pt idx="56">
                  <c:v>0</c:v>
                </c:pt>
                <c:pt idx="57">
                  <c:v>0</c:v>
                </c:pt>
                <c:pt idx="58">
                  <c:v>0</c:v>
                </c:pt>
                <c:pt idx="59">
                  <c:v>0.22423502004000001</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19.508446743479997</c:v>
                </c:pt>
                <c:pt idx="77">
                  <c:v>0</c:v>
                </c:pt>
                <c:pt idx="78">
                  <c:v>0</c:v>
                </c:pt>
                <c:pt idx="79">
                  <c:v>0</c:v>
                </c:pt>
                <c:pt idx="80">
                  <c:v>56.058755009999999</c:v>
                </c:pt>
                <c:pt idx="81">
                  <c:v>79.491314604179991</c:v>
                </c:pt>
                <c:pt idx="82">
                  <c:v>58.525340230440001</c:v>
                </c:pt>
                <c:pt idx="83">
                  <c:v>96.981646167299985</c:v>
                </c:pt>
                <c:pt idx="84">
                  <c:v>94.178708416799978</c:v>
                </c:pt>
                <c:pt idx="85">
                  <c:v>58.076870190359998</c:v>
                </c:pt>
                <c:pt idx="86">
                  <c:v>91.039418136239988</c:v>
                </c:pt>
                <c:pt idx="87">
                  <c:v>76.35202432362</c:v>
                </c:pt>
                <c:pt idx="88">
                  <c:v>75.342966733440008</c:v>
                </c:pt>
                <c:pt idx="89">
                  <c:v>89.46977299596</c:v>
                </c:pt>
                <c:pt idx="90">
                  <c:v>104.60563684865998</c:v>
                </c:pt>
                <c:pt idx="91">
                  <c:v>71.755206412799993</c:v>
                </c:pt>
                <c:pt idx="92">
                  <c:v>105.27834190877999</c:v>
                </c:pt>
                <c:pt idx="93">
                  <c:v>78.25802199396</c:v>
                </c:pt>
                <c:pt idx="94">
                  <c:v>87.227422795560003</c:v>
                </c:pt>
                <c:pt idx="95">
                  <c:v>89.918243036039996</c:v>
                </c:pt>
                <c:pt idx="96">
                  <c:v>121.08691082160001</c:v>
                </c:pt>
                <c:pt idx="97">
                  <c:v>152.14346109714</c:v>
                </c:pt>
                <c:pt idx="98">
                  <c:v>123.44137853202</c:v>
                </c:pt>
                <c:pt idx="99">
                  <c:v>115.14468279053999</c:v>
                </c:pt>
                <c:pt idx="100">
                  <c:v>110.99633491979999</c:v>
                </c:pt>
                <c:pt idx="101">
                  <c:v>122.20808592179999</c:v>
                </c:pt>
                <c:pt idx="102">
                  <c:v>84.088132514999998</c:v>
                </c:pt>
                <c:pt idx="103">
                  <c:v>120.75055829154</c:v>
                </c:pt>
                <c:pt idx="104">
                  <c:v>140.48324005506001</c:v>
                </c:pt>
                <c:pt idx="105">
                  <c:v>156.06757394784</c:v>
                </c:pt>
                <c:pt idx="106">
                  <c:v>151.47075603702001</c:v>
                </c:pt>
                <c:pt idx="107">
                  <c:v>84.088132514999998</c:v>
                </c:pt>
                <c:pt idx="108">
                  <c:v>111.5569224699</c:v>
                </c:pt>
                <c:pt idx="109">
                  <c:v>100.90575901800001</c:v>
                </c:pt>
                <c:pt idx="110">
                  <c:v>161.78556695885999</c:v>
                </c:pt>
                <c:pt idx="111">
                  <c:v>111.10845242982002</c:v>
                </c:pt>
                <c:pt idx="112">
                  <c:v>94.290825926820006</c:v>
                </c:pt>
                <c:pt idx="113">
                  <c:v>96.86952865728</c:v>
                </c:pt>
                <c:pt idx="114">
                  <c:v>88.572832915799992</c:v>
                </c:pt>
                <c:pt idx="115">
                  <c:v>95.52411853704001</c:v>
                </c:pt>
                <c:pt idx="116">
                  <c:v>93.954473396760008</c:v>
                </c:pt>
                <c:pt idx="117">
                  <c:v>84.088132514999998</c:v>
                </c:pt>
                <c:pt idx="118">
                  <c:v>87.339540305580002</c:v>
                </c:pt>
                <c:pt idx="119">
                  <c:v>85.994130185339998</c:v>
                </c:pt>
                <c:pt idx="120">
                  <c:v>103.14810921840001</c:v>
                </c:pt>
                <c:pt idx="121">
                  <c:v>92.496945766500005</c:v>
                </c:pt>
                <c:pt idx="122">
                  <c:v>92.833298296560002</c:v>
                </c:pt>
                <c:pt idx="123">
                  <c:v>95.412001027019997</c:v>
                </c:pt>
                <c:pt idx="124">
                  <c:v>90.478830586140006</c:v>
                </c:pt>
                <c:pt idx="125">
                  <c:v>89.806125526020011</c:v>
                </c:pt>
                <c:pt idx="126">
                  <c:v>84.088132514999998</c:v>
                </c:pt>
                <c:pt idx="127">
                  <c:v>89.021302955880003</c:v>
                </c:pt>
                <c:pt idx="128">
                  <c:v>56.058755009999999</c:v>
                </c:pt>
                <c:pt idx="129">
                  <c:v>56.058755009999999</c:v>
                </c:pt>
                <c:pt idx="130">
                  <c:v>56.058755009999999</c:v>
                </c:pt>
                <c:pt idx="131">
                  <c:v>56.058755009999999</c:v>
                </c:pt>
                <c:pt idx="132">
                  <c:v>56.058755009999999</c:v>
                </c:pt>
                <c:pt idx="133">
                  <c:v>56.058755009999999</c:v>
                </c:pt>
                <c:pt idx="134">
                  <c:v>56.058755009999999</c:v>
                </c:pt>
                <c:pt idx="135">
                  <c:v>56.058755009999999</c:v>
                </c:pt>
                <c:pt idx="136">
                  <c:v>56.058755009999999</c:v>
                </c:pt>
                <c:pt idx="137">
                  <c:v>56.058755009999999</c:v>
                </c:pt>
                <c:pt idx="138">
                  <c:v>56.058755009999999</c:v>
                </c:pt>
                <c:pt idx="139">
                  <c:v>56.058755009999999</c:v>
                </c:pt>
                <c:pt idx="140">
                  <c:v>56.058755009999999</c:v>
                </c:pt>
                <c:pt idx="141">
                  <c:v>56.058755009999999</c:v>
                </c:pt>
                <c:pt idx="142">
                  <c:v>56.058755009999999</c:v>
                </c:pt>
                <c:pt idx="143">
                  <c:v>56.058755009999999</c:v>
                </c:pt>
              </c:numCache>
            </c:numRef>
          </c:xVal>
          <c:yVal>
            <c:numRef>
              <c:f>'Multi Analysis for Thesis'!$AW$3:$AW$146</c:f>
              <c:numCache>
                <c:formatCode>General</c:formatCode>
                <c:ptCount val="144"/>
                <c:pt idx="0">
                  <c:v>0</c:v>
                </c:pt>
                <c:pt idx="1">
                  <c:v>0</c:v>
                </c:pt>
                <c:pt idx="2">
                  <c:v>0</c:v>
                </c:pt>
                <c:pt idx="3">
                  <c:v>0</c:v>
                </c:pt>
                <c:pt idx="4">
                  <c:v>0</c:v>
                </c:pt>
                <c:pt idx="5">
                  <c:v>0</c:v>
                </c:pt>
                <c:pt idx="6">
                  <c:v>0</c:v>
                </c:pt>
                <c:pt idx="7">
                  <c:v>0</c:v>
                </c:pt>
                <c:pt idx="8">
                  <c:v>224.53025315475449</c:v>
                </c:pt>
                <c:pt idx="9">
                  <c:v>224.53025315475449</c:v>
                </c:pt>
                <c:pt idx="10">
                  <c:v>224.53025315475449</c:v>
                </c:pt>
                <c:pt idx="11">
                  <c:v>224.53025315475449</c:v>
                </c:pt>
                <c:pt idx="12">
                  <c:v>224.53025315475449</c:v>
                </c:pt>
                <c:pt idx="13">
                  <c:v>224.53025315475449</c:v>
                </c:pt>
                <c:pt idx="14">
                  <c:v>224.53025315475449</c:v>
                </c:pt>
                <c:pt idx="15">
                  <c:v>224.53025315475449</c:v>
                </c:pt>
                <c:pt idx="16">
                  <c:v>72.861458487427967</c:v>
                </c:pt>
                <c:pt idx="17">
                  <c:v>72.861458487427967</c:v>
                </c:pt>
                <c:pt idx="18">
                  <c:v>72.861458487427967</c:v>
                </c:pt>
                <c:pt idx="19">
                  <c:v>72.861458487427967</c:v>
                </c:pt>
                <c:pt idx="20">
                  <c:v>72.861458487427967</c:v>
                </c:pt>
                <c:pt idx="21">
                  <c:v>72.861458487427967</c:v>
                </c:pt>
                <c:pt idx="22">
                  <c:v>72.861458487427967</c:v>
                </c:pt>
                <c:pt idx="23">
                  <c:v>72.861458487427967</c:v>
                </c:pt>
                <c:pt idx="24">
                  <c:v>140.78636936758335</c:v>
                </c:pt>
                <c:pt idx="25">
                  <c:v>140.78636936758335</c:v>
                </c:pt>
                <c:pt idx="26">
                  <c:v>140.78636936758335</c:v>
                </c:pt>
                <c:pt idx="27">
                  <c:v>140.78636936758335</c:v>
                </c:pt>
                <c:pt idx="28">
                  <c:v>140.78636936758335</c:v>
                </c:pt>
                <c:pt idx="29">
                  <c:v>140.78636936758335</c:v>
                </c:pt>
                <c:pt idx="30">
                  <c:v>140.78636936758335</c:v>
                </c:pt>
                <c:pt idx="31">
                  <c:v>140.78636936758335</c:v>
                </c:pt>
                <c:pt idx="32">
                  <c:v>0</c:v>
                </c:pt>
                <c:pt idx="33">
                  <c:v>0</c:v>
                </c:pt>
                <c:pt idx="34">
                  <c:v>0</c:v>
                </c:pt>
                <c:pt idx="35">
                  <c:v>0</c:v>
                </c:pt>
                <c:pt idx="36">
                  <c:v>0</c:v>
                </c:pt>
                <c:pt idx="37">
                  <c:v>0</c:v>
                </c:pt>
                <c:pt idx="38">
                  <c:v>0</c:v>
                </c:pt>
                <c:pt idx="39">
                  <c:v>0</c:v>
                </c:pt>
                <c:pt idx="40">
                  <c:v>131.68135258148541</c:v>
                </c:pt>
                <c:pt idx="41">
                  <c:v>131.68135258148541</c:v>
                </c:pt>
                <c:pt idx="42">
                  <c:v>131.68135258148541</c:v>
                </c:pt>
                <c:pt idx="43">
                  <c:v>131.68135258148541</c:v>
                </c:pt>
                <c:pt idx="44">
                  <c:v>131.68135258148541</c:v>
                </c:pt>
                <c:pt idx="45">
                  <c:v>131.68135258148541</c:v>
                </c:pt>
                <c:pt idx="46">
                  <c:v>131.68135258148541</c:v>
                </c:pt>
                <c:pt idx="47">
                  <c:v>131.68135258148541</c:v>
                </c:pt>
                <c:pt idx="48">
                  <c:v>0</c:v>
                </c:pt>
                <c:pt idx="49">
                  <c:v>0</c:v>
                </c:pt>
                <c:pt idx="50">
                  <c:v>0</c:v>
                </c:pt>
                <c:pt idx="51">
                  <c:v>0</c:v>
                </c:pt>
                <c:pt idx="52">
                  <c:v>0</c:v>
                </c:pt>
                <c:pt idx="53">
                  <c:v>0</c:v>
                </c:pt>
                <c:pt idx="54">
                  <c:v>0</c:v>
                </c:pt>
                <c:pt idx="55">
                  <c:v>0</c:v>
                </c:pt>
                <c:pt idx="56">
                  <c:v>253.04268914041805</c:v>
                </c:pt>
                <c:pt idx="57">
                  <c:v>253.04268914041805</c:v>
                </c:pt>
                <c:pt idx="58">
                  <c:v>253.04268914041805</c:v>
                </c:pt>
                <c:pt idx="59">
                  <c:v>253.04268914041805</c:v>
                </c:pt>
                <c:pt idx="60">
                  <c:v>253.04268914041805</c:v>
                </c:pt>
                <c:pt idx="61">
                  <c:v>253.04268914041805</c:v>
                </c:pt>
                <c:pt idx="62">
                  <c:v>253.04268914041805</c:v>
                </c:pt>
                <c:pt idx="63">
                  <c:v>253.04268914041805</c:v>
                </c:pt>
                <c:pt idx="64">
                  <c:v>45.479879469116753</c:v>
                </c:pt>
                <c:pt idx="65">
                  <c:v>45.479879469116753</c:v>
                </c:pt>
                <c:pt idx="66">
                  <c:v>45.479879469116753</c:v>
                </c:pt>
                <c:pt idx="67">
                  <c:v>45.479879469116753</c:v>
                </c:pt>
                <c:pt idx="68">
                  <c:v>45.479879469116753</c:v>
                </c:pt>
                <c:pt idx="69">
                  <c:v>45.479879469116753</c:v>
                </c:pt>
                <c:pt idx="70">
                  <c:v>45.479879469116753</c:v>
                </c:pt>
                <c:pt idx="71">
                  <c:v>45.479879469116753</c:v>
                </c:pt>
                <c:pt idx="72">
                  <c:v>45.479879469116753</c:v>
                </c:pt>
                <c:pt idx="73">
                  <c:v>45.479879469116753</c:v>
                </c:pt>
                <c:pt idx="74">
                  <c:v>45.479879469116753</c:v>
                </c:pt>
                <c:pt idx="75">
                  <c:v>45.479879469116753</c:v>
                </c:pt>
                <c:pt idx="76">
                  <c:v>45.479879469116753</c:v>
                </c:pt>
                <c:pt idx="77">
                  <c:v>45.479879469116753</c:v>
                </c:pt>
                <c:pt idx="78">
                  <c:v>45.479879469116753</c:v>
                </c:pt>
                <c:pt idx="79">
                  <c:v>45.479879469116753</c:v>
                </c:pt>
                <c:pt idx="80">
                  <c:v>124.07376036270665</c:v>
                </c:pt>
                <c:pt idx="81">
                  <c:v>124.07376036270665</c:v>
                </c:pt>
                <c:pt idx="82">
                  <c:v>124.07376036270665</c:v>
                </c:pt>
                <c:pt idx="83">
                  <c:v>124.07376036270665</c:v>
                </c:pt>
                <c:pt idx="84">
                  <c:v>124.07376036270665</c:v>
                </c:pt>
                <c:pt idx="85">
                  <c:v>124.07376036270665</c:v>
                </c:pt>
                <c:pt idx="86">
                  <c:v>124.07376036270665</c:v>
                </c:pt>
                <c:pt idx="87">
                  <c:v>124.07376036270665</c:v>
                </c:pt>
                <c:pt idx="88">
                  <c:v>162.16808510303082</c:v>
                </c:pt>
                <c:pt idx="89">
                  <c:v>162.16808510303082</c:v>
                </c:pt>
                <c:pt idx="90">
                  <c:v>162.16808510303082</c:v>
                </c:pt>
                <c:pt idx="91">
                  <c:v>162.16808510303082</c:v>
                </c:pt>
                <c:pt idx="92">
                  <c:v>162.16808510303082</c:v>
                </c:pt>
                <c:pt idx="93">
                  <c:v>162.16808510303082</c:v>
                </c:pt>
                <c:pt idx="94">
                  <c:v>162.16808510303082</c:v>
                </c:pt>
                <c:pt idx="95">
                  <c:v>162.16808510303082</c:v>
                </c:pt>
                <c:pt idx="96">
                  <c:v>172.49042127178978</c:v>
                </c:pt>
                <c:pt idx="97">
                  <c:v>172.49042127178978</c:v>
                </c:pt>
                <c:pt idx="98">
                  <c:v>172.49042127178978</c:v>
                </c:pt>
                <c:pt idx="99">
                  <c:v>172.49042127178978</c:v>
                </c:pt>
                <c:pt idx="100">
                  <c:v>172.49042127178978</c:v>
                </c:pt>
                <c:pt idx="101">
                  <c:v>172.49042127178978</c:v>
                </c:pt>
                <c:pt idx="102">
                  <c:v>172.49042127178978</c:v>
                </c:pt>
                <c:pt idx="103">
                  <c:v>172.49042127178978</c:v>
                </c:pt>
                <c:pt idx="104">
                  <c:v>214.60234533817339</c:v>
                </c:pt>
                <c:pt idx="105">
                  <c:v>214.60234533817339</c:v>
                </c:pt>
                <c:pt idx="106">
                  <c:v>214.60234533817339</c:v>
                </c:pt>
                <c:pt idx="107">
                  <c:v>214.60234533817339</c:v>
                </c:pt>
                <c:pt idx="108">
                  <c:v>214.60234533817339</c:v>
                </c:pt>
                <c:pt idx="109">
                  <c:v>214.60234533817339</c:v>
                </c:pt>
                <c:pt idx="110">
                  <c:v>214.60234533817339</c:v>
                </c:pt>
                <c:pt idx="111">
                  <c:v>214.60234533817339</c:v>
                </c:pt>
                <c:pt idx="112">
                  <c:v>138.00539621799837</c:v>
                </c:pt>
                <c:pt idx="113">
                  <c:v>138.00539621799837</c:v>
                </c:pt>
                <c:pt idx="114">
                  <c:v>138.00539621799837</c:v>
                </c:pt>
                <c:pt idx="115">
                  <c:v>138.00539621799837</c:v>
                </c:pt>
                <c:pt idx="116">
                  <c:v>175.59128329510895</c:v>
                </c:pt>
                <c:pt idx="117">
                  <c:v>175.59128329510895</c:v>
                </c:pt>
                <c:pt idx="118">
                  <c:v>175.59128329510895</c:v>
                </c:pt>
                <c:pt idx="119">
                  <c:v>175.59128329510895</c:v>
                </c:pt>
                <c:pt idx="120">
                  <c:v>183.80538424326605</c:v>
                </c:pt>
                <c:pt idx="121">
                  <c:v>183.80538424326605</c:v>
                </c:pt>
                <c:pt idx="122">
                  <c:v>183.80538424326605</c:v>
                </c:pt>
                <c:pt idx="123">
                  <c:v>183.80538424326605</c:v>
                </c:pt>
                <c:pt idx="124">
                  <c:v>233.86493702640075</c:v>
                </c:pt>
                <c:pt idx="125">
                  <c:v>233.86493702640075</c:v>
                </c:pt>
                <c:pt idx="126">
                  <c:v>233.86493702640075</c:v>
                </c:pt>
                <c:pt idx="127">
                  <c:v>233.86493702640075</c:v>
                </c:pt>
                <c:pt idx="128">
                  <c:v>244.77453925507507</c:v>
                </c:pt>
                <c:pt idx="129">
                  <c:v>244.77453925507507</c:v>
                </c:pt>
                <c:pt idx="130">
                  <c:v>244.77453925507507</c:v>
                </c:pt>
                <c:pt idx="131">
                  <c:v>244.77453925507507</c:v>
                </c:pt>
                <c:pt idx="132">
                  <c:v>244.77453925507507</c:v>
                </c:pt>
                <c:pt idx="133">
                  <c:v>244.77453925507507</c:v>
                </c:pt>
                <c:pt idx="134">
                  <c:v>244.77453925507507</c:v>
                </c:pt>
                <c:pt idx="135">
                  <c:v>244.77453925507507</c:v>
                </c:pt>
                <c:pt idx="136">
                  <c:v>279.01967441657587</c:v>
                </c:pt>
                <c:pt idx="137">
                  <c:v>279.01967441657587</c:v>
                </c:pt>
                <c:pt idx="138">
                  <c:v>279.01967441657587</c:v>
                </c:pt>
                <c:pt idx="139">
                  <c:v>279.01967441657587</c:v>
                </c:pt>
                <c:pt idx="140">
                  <c:v>279.01967441657587</c:v>
                </c:pt>
                <c:pt idx="141">
                  <c:v>279.01967441657587</c:v>
                </c:pt>
                <c:pt idx="142">
                  <c:v>279.01967441657587</c:v>
                </c:pt>
                <c:pt idx="143">
                  <c:v>279.01967441657587</c:v>
                </c:pt>
              </c:numCache>
            </c:numRef>
          </c:yVal>
          <c:smooth val="0"/>
        </c:ser>
        <c:dLbls>
          <c:showLegendKey val="0"/>
          <c:showVal val="0"/>
          <c:showCatName val="0"/>
          <c:showSerName val="0"/>
          <c:showPercent val="0"/>
          <c:showBubbleSize val="0"/>
        </c:dLbls>
        <c:axId val="316704376"/>
        <c:axId val="316704768"/>
      </c:scatterChart>
      <c:valAx>
        <c:axId val="316704376"/>
        <c:scaling>
          <c:orientation val="minMax"/>
          <c:max val="300"/>
          <c:min val="0"/>
        </c:scaling>
        <c:delete val="0"/>
        <c:axPos val="b"/>
        <c:numFmt formatCode="General" sourceLinked="1"/>
        <c:majorTickMark val="out"/>
        <c:minorTickMark val="none"/>
        <c:tickLblPos val="nextTo"/>
        <c:txPr>
          <a:bodyPr/>
          <a:lstStyle/>
          <a:p>
            <a:pPr>
              <a:defRPr sz="1400"/>
            </a:pPr>
            <a:endParaRPr lang="en-US"/>
          </a:p>
        </c:txPr>
        <c:crossAx val="316704768"/>
        <c:crosses val="autoZero"/>
        <c:crossBetween val="midCat"/>
        <c:majorUnit val="50"/>
      </c:valAx>
      <c:valAx>
        <c:axId val="316704768"/>
        <c:scaling>
          <c:orientation val="minMax"/>
          <c:max val="300"/>
          <c:min val="0"/>
        </c:scaling>
        <c:delete val="0"/>
        <c:axPos val="l"/>
        <c:majorGridlines/>
        <c:numFmt formatCode="General" sourceLinked="1"/>
        <c:majorTickMark val="out"/>
        <c:minorTickMark val="none"/>
        <c:tickLblPos val="nextTo"/>
        <c:txPr>
          <a:bodyPr/>
          <a:lstStyle/>
          <a:p>
            <a:pPr>
              <a:defRPr sz="1400"/>
            </a:pPr>
            <a:endParaRPr lang="en-US"/>
          </a:p>
        </c:txPr>
        <c:crossAx val="316704376"/>
        <c:crosses val="autoZero"/>
        <c:crossBetween val="midCat"/>
      </c:valAx>
      <c:spPr>
        <a:ln>
          <a:solidFill>
            <a:sysClr val="windowText" lastClr="000000"/>
          </a:solidFill>
        </a:ln>
      </c:spPr>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solidFill>
                  <a:sysClr val="windowText" lastClr="000000"/>
                </a:solidFill>
              </a:defRPr>
            </a:pPr>
            <a:r>
              <a:rPr lang="en-US" sz="1800" dirty="0" smtClean="0">
                <a:solidFill>
                  <a:sysClr val="windowText" lastClr="000000"/>
                </a:solidFill>
              </a:rPr>
              <a:t>d)</a:t>
            </a:r>
            <a:r>
              <a:rPr lang="en-US" sz="1800" baseline="0" dirty="0" smtClean="0">
                <a:solidFill>
                  <a:sysClr val="windowText" lastClr="000000"/>
                </a:solidFill>
              </a:rPr>
              <a:t> </a:t>
            </a:r>
            <a:r>
              <a:rPr lang="en-US" sz="1800" dirty="0" smtClean="0">
                <a:solidFill>
                  <a:sysClr val="windowText" lastClr="000000"/>
                </a:solidFill>
              </a:rPr>
              <a:t>Sensor </a:t>
            </a:r>
            <a:r>
              <a:rPr lang="en-US" sz="1800" dirty="0">
                <a:solidFill>
                  <a:sysClr val="windowText" lastClr="000000"/>
                </a:solidFill>
              </a:rPr>
              <a:t>+ Missouri Algorithm</a:t>
            </a:r>
          </a:p>
        </c:rich>
      </c:tx>
      <c:layout>
        <c:manualLayout>
          <c:xMode val="edge"/>
          <c:yMode val="edge"/>
          <c:x val="0.10520639268452801"/>
          <c:y val="1.4881342957130364E-3"/>
        </c:manualLayout>
      </c:layout>
      <c:overlay val="1"/>
    </c:title>
    <c:autoTitleDeleted val="0"/>
    <c:plotArea>
      <c:layout>
        <c:manualLayout>
          <c:layoutTarget val="inner"/>
          <c:xMode val="edge"/>
          <c:yMode val="edge"/>
          <c:x val="0.1037786863180564"/>
          <c:y val="0.12368659883423663"/>
          <c:w val="0.84955453484981047"/>
          <c:h val="0.71625847905375462"/>
        </c:manualLayout>
      </c:layout>
      <c:scatterChart>
        <c:scatterStyle val="lineMarker"/>
        <c:varyColors val="0"/>
        <c:ser>
          <c:idx val="2"/>
          <c:order val="0"/>
          <c:tx>
            <c:strRef>
              <c:f>'Multi Analysis for Thesis'!$A$6</c:f>
              <c:strCache>
                <c:ptCount val="1"/>
                <c:pt idx="0">
                  <c:v>NDDN12</c:v>
                </c:pt>
              </c:strCache>
            </c:strRef>
          </c:tx>
          <c:spPr>
            <a:ln w="28575">
              <a:noFill/>
            </a:ln>
          </c:spPr>
          <c:marker>
            <c:symbol val="square"/>
            <c:size val="7"/>
            <c:spPr>
              <a:solidFill>
                <a:srgbClr val="FFC000"/>
              </a:solidFill>
              <a:ln>
                <a:noFill/>
              </a:ln>
            </c:spPr>
          </c:marker>
          <c:xVal>
            <c:numRef>
              <c:f>'Multi Analysis for Thesis'!$C$6:$R$6</c:f>
              <c:numCache>
                <c:formatCode>General</c:formatCode>
                <c:ptCount val="16"/>
                <c:pt idx="0">
                  <c:v>224.23502003999999</c:v>
                </c:pt>
                <c:pt idx="1">
                  <c:v>224.23502003999999</c:v>
                </c:pt>
                <c:pt idx="2">
                  <c:v>224.23502003999999</c:v>
                </c:pt>
                <c:pt idx="3">
                  <c:v>181.12180017256563</c:v>
                </c:pt>
                <c:pt idx="4">
                  <c:v>224.23502003999999</c:v>
                </c:pt>
                <c:pt idx="5">
                  <c:v>224.23502003999999</c:v>
                </c:pt>
                <c:pt idx="6">
                  <c:v>224.23502003999999</c:v>
                </c:pt>
                <c:pt idx="7">
                  <c:v>224.23502003999999</c:v>
                </c:pt>
                <c:pt idx="8">
                  <c:v>224.23502003999999</c:v>
                </c:pt>
                <c:pt idx="9">
                  <c:v>224.23502003999999</c:v>
                </c:pt>
                <c:pt idx="10">
                  <c:v>217.90957805136009</c:v>
                </c:pt>
                <c:pt idx="11">
                  <c:v>224.23502003999999</c:v>
                </c:pt>
                <c:pt idx="12">
                  <c:v>194.08755237351534</c:v>
                </c:pt>
                <c:pt idx="13">
                  <c:v>224.23502003999999</c:v>
                </c:pt>
                <c:pt idx="14">
                  <c:v>139.00027837971413</c:v>
                </c:pt>
                <c:pt idx="15">
                  <c:v>224.23502003999999</c:v>
                </c:pt>
              </c:numCache>
            </c:numRef>
          </c:xVal>
          <c:yVal>
            <c:numRef>
              <c:f>'Multi Analysis for Thesis'!$C$3:$R$3</c:f>
              <c:numCache>
                <c:formatCode>General</c:formatCode>
                <c:ptCount val="16"/>
                <c:pt idx="0">
                  <c:v>0</c:v>
                </c:pt>
                <c:pt idx="1">
                  <c:v>0</c:v>
                </c:pt>
                <c:pt idx="2">
                  <c:v>0</c:v>
                </c:pt>
                <c:pt idx="3">
                  <c:v>0</c:v>
                </c:pt>
                <c:pt idx="4">
                  <c:v>0</c:v>
                </c:pt>
                <c:pt idx="5">
                  <c:v>0</c:v>
                </c:pt>
                <c:pt idx="6">
                  <c:v>0</c:v>
                </c:pt>
                <c:pt idx="7">
                  <c:v>0</c:v>
                </c:pt>
                <c:pt idx="8">
                  <c:v>224.53025315475449</c:v>
                </c:pt>
                <c:pt idx="9">
                  <c:v>224.53025315475449</c:v>
                </c:pt>
                <c:pt idx="10">
                  <c:v>224.53025315475449</c:v>
                </c:pt>
                <c:pt idx="11">
                  <c:v>224.53025315475449</c:v>
                </c:pt>
                <c:pt idx="12">
                  <c:v>224.53025315475449</c:v>
                </c:pt>
                <c:pt idx="13">
                  <c:v>224.53025315475449</c:v>
                </c:pt>
                <c:pt idx="14">
                  <c:v>224.53025315475449</c:v>
                </c:pt>
                <c:pt idx="15">
                  <c:v>224.53025315475449</c:v>
                </c:pt>
              </c:numCache>
            </c:numRef>
          </c:yVal>
          <c:smooth val="0"/>
        </c:ser>
        <c:ser>
          <c:idx val="35"/>
          <c:order val="1"/>
          <c:tx>
            <c:strRef>
              <c:f>'Multi Analysis for Thesis'!$A$11</c:f>
              <c:strCache>
                <c:ptCount val="1"/>
                <c:pt idx="0">
                  <c:v>MOLT12</c:v>
                </c:pt>
              </c:strCache>
            </c:strRef>
          </c:tx>
          <c:spPr>
            <a:ln w="28575">
              <a:noFill/>
            </a:ln>
          </c:spPr>
          <c:marker>
            <c:symbol val="diamond"/>
            <c:size val="7"/>
            <c:spPr>
              <a:solidFill>
                <a:srgbClr val="FFC000"/>
              </a:solidFill>
              <a:ln>
                <a:noFill/>
              </a:ln>
            </c:spPr>
          </c:marker>
          <c:xVal>
            <c:numRef>
              <c:f>'Multi Analysis for Thesis'!$C$11:$R$11</c:f>
              <c:numCache>
                <c:formatCode>General</c:formatCode>
                <c:ptCount val="16"/>
                <c:pt idx="0">
                  <c:v>115.46449611778802</c:v>
                </c:pt>
                <c:pt idx="1">
                  <c:v>94.378568929986216</c:v>
                </c:pt>
                <c:pt idx="2">
                  <c:v>98.279613566748779</c:v>
                </c:pt>
                <c:pt idx="3">
                  <c:v>86.994669463011491</c:v>
                </c:pt>
                <c:pt idx="4">
                  <c:v>137.39945792085692</c:v>
                </c:pt>
                <c:pt idx="5">
                  <c:v>79.192800250302795</c:v>
                </c:pt>
                <c:pt idx="6">
                  <c:v>99.021513443417049</c:v>
                </c:pt>
                <c:pt idx="7">
                  <c:v>88.568541393058169</c:v>
                </c:pt>
                <c:pt idx="8">
                  <c:v>102.68811043575171</c:v>
                </c:pt>
                <c:pt idx="9">
                  <c:v>144.71098914645765</c:v>
                </c:pt>
                <c:pt idx="10">
                  <c:v>144.99084892911682</c:v>
                </c:pt>
                <c:pt idx="11">
                  <c:v>95.506814659268343</c:v>
                </c:pt>
                <c:pt idx="12">
                  <c:v>109.58134632198015</c:v>
                </c:pt>
                <c:pt idx="13">
                  <c:v>111.52145336969659</c:v>
                </c:pt>
                <c:pt idx="14">
                  <c:v>114.28619600995293</c:v>
                </c:pt>
                <c:pt idx="15">
                  <c:v>94.854972870516633</c:v>
                </c:pt>
              </c:numCache>
            </c:numRef>
          </c:xVal>
          <c:yVal>
            <c:numRef>
              <c:f>'Multi Analysis for Thesis'!$C$8:$R$8</c:f>
              <c:numCache>
                <c:formatCode>General</c:formatCode>
                <c:ptCount val="16"/>
                <c:pt idx="0">
                  <c:v>72.861458487427967</c:v>
                </c:pt>
                <c:pt idx="1">
                  <c:v>72.861458487427967</c:v>
                </c:pt>
                <c:pt idx="2">
                  <c:v>72.861458487427967</c:v>
                </c:pt>
                <c:pt idx="3">
                  <c:v>72.861458487427967</c:v>
                </c:pt>
                <c:pt idx="4">
                  <c:v>72.861458487427967</c:v>
                </c:pt>
                <c:pt idx="5">
                  <c:v>72.861458487427967</c:v>
                </c:pt>
                <c:pt idx="6">
                  <c:v>72.861458487427967</c:v>
                </c:pt>
                <c:pt idx="7">
                  <c:v>72.861458487427967</c:v>
                </c:pt>
                <c:pt idx="8">
                  <c:v>140.78636936758335</c:v>
                </c:pt>
                <c:pt idx="9">
                  <c:v>140.78636936758335</c:v>
                </c:pt>
                <c:pt idx="10">
                  <c:v>140.78636936758335</c:v>
                </c:pt>
                <c:pt idx="11">
                  <c:v>140.78636936758335</c:v>
                </c:pt>
                <c:pt idx="12">
                  <c:v>140.78636936758335</c:v>
                </c:pt>
                <c:pt idx="13">
                  <c:v>140.78636936758335</c:v>
                </c:pt>
                <c:pt idx="14">
                  <c:v>140.78636936758335</c:v>
                </c:pt>
                <c:pt idx="15">
                  <c:v>140.78636936758335</c:v>
                </c:pt>
              </c:numCache>
            </c:numRef>
          </c:yVal>
          <c:smooth val="0"/>
        </c:ser>
        <c:ser>
          <c:idx val="8"/>
          <c:order val="2"/>
          <c:tx>
            <c:strRef>
              <c:f>'Multi Analysis for Thesis'!$A$16</c:f>
              <c:strCache>
                <c:ptCount val="1"/>
                <c:pt idx="0">
                  <c:v>NEMC12</c:v>
                </c:pt>
              </c:strCache>
            </c:strRef>
          </c:tx>
          <c:spPr>
            <a:ln w="28575">
              <a:noFill/>
            </a:ln>
          </c:spPr>
          <c:marker>
            <c:symbol val="triangle"/>
            <c:size val="7"/>
            <c:spPr>
              <a:solidFill>
                <a:srgbClr val="FFC000"/>
              </a:solidFill>
              <a:ln>
                <a:noFill/>
              </a:ln>
            </c:spPr>
          </c:marker>
          <c:xVal>
            <c:numRef>
              <c:f>'Multi Analysis for Thesis'!$C$16:$R$16</c:f>
              <c:numCache>
                <c:formatCode>General</c:formatCode>
                <c:ptCount val="16"/>
                <c:pt idx="0">
                  <c:v>118.68168370500921</c:v>
                </c:pt>
                <c:pt idx="1">
                  <c:v>134.70526062078048</c:v>
                </c:pt>
                <c:pt idx="2">
                  <c:v>149.22854336242688</c:v>
                </c:pt>
                <c:pt idx="3">
                  <c:v>134.43168805546682</c:v>
                </c:pt>
                <c:pt idx="4">
                  <c:v>142.41261155868483</c:v>
                </c:pt>
                <c:pt idx="5">
                  <c:v>95.922188048738235</c:v>
                </c:pt>
                <c:pt idx="6">
                  <c:v>179.33601702357788</c:v>
                </c:pt>
                <c:pt idx="7">
                  <c:v>132.09337779685427</c:v>
                </c:pt>
                <c:pt idx="8">
                  <c:v>134.02955025130899</c:v>
                </c:pt>
                <c:pt idx="9">
                  <c:v>155.88242065351079</c:v>
                </c:pt>
                <c:pt idx="10">
                  <c:v>128.50845947907939</c:v>
                </c:pt>
                <c:pt idx="11">
                  <c:v>123.66529182120898</c:v>
                </c:pt>
                <c:pt idx="12">
                  <c:v>145.14842902669469</c:v>
                </c:pt>
                <c:pt idx="13">
                  <c:v>128.76245573158633</c:v>
                </c:pt>
                <c:pt idx="14">
                  <c:v>169.57340791157421</c:v>
                </c:pt>
                <c:pt idx="15">
                  <c:v>133.37708017905138</c:v>
                </c:pt>
              </c:numCache>
            </c:numRef>
          </c:xVal>
          <c:yVal>
            <c:numRef>
              <c:f>'Multi Analysis for Thesis'!$C$13:$R$13</c:f>
              <c:numCache>
                <c:formatCode>General</c:formatCode>
                <c:ptCount val="16"/>
                <c:pt idx="0">
                  <c:v>0</c:v>
                </c:pt>
                <c:pt idx="1">
                  <c:v>0</c:v>
                </c:pt>
                <c:pt idx="2">
                  <c:v>0</c:v>
                </c:pt>
                <c:pt idx="3">
                  <c:v>0</c:v>
                </c:pt>
                <c:pt idx="4">
                  <c:v>0</c:v>
                </c:pt>
                <c:pt idx="5">
                  <c:v>0</c:v>
                </c:pt>
                <c:pt idx="6">
                  <c:v>0</c:v>
                </c:pt>
                <c:pt idx="7">
                  <c:v>0</c:v>
                </c:pt>
                <c:pt idx="8">
                  <c:v>131.68135258148541</c:v>
                </c:pt>
                <c:pt idx="9">
                  <c:v>131.68135258148541</c:v>
                </c:pt>
                <c:pt idx="10">
                  <c:v>131.68135258148541</c:v>
                </c:pt>
                <c:pt idx="11">
                  <c:v>131.68135258148541</c:v>
                </c:pt>
                <c:pt idx="12">
                  <c:v>131.68135258148541</c:v>
                </c:pt>
                <c:pt idx="13">
                  <c:v>131.68135258148541</c:v>
                </c:pt>
                <c:pt idx="14">
                  <c:v>131.68135258148541</c:v>
                </c:pt>
                <c:pt idx="15">
                  <c:v>131.68135258148541</c:v>
                </c:pt>
              </c:numCache>
            </c:numRef>
          </c:yVal>
          <c:smooth val="0"/>
        </c:ser>
        <c:ser>
          <c:idx val="12"/>
          <c:order val="3"/>
          <c:tx>
            <c:strRef>
              <c:f>'Multi Analysis for Thesis'!$A$21</c:f>
              <c:strCache>
                <c:ptCount val="1"/>
                <c:pt idx="0">
                  <c:v>NDVC12</c:v>
                </c:pt>
              </c:strCache>
            </c:strRef>
          </c:tx>
          <c:spPr>
            <a:ln w="28575">
              <a:noFill/>
            </a:ln>
          </c:spPr>
          <c:marker>
            <c:symbol val="x"/>
            <c:size val="7"/>
            <c:spPr>
              <a:noFill/>
              <a:ln>
                <a:solidFill>
                  <a:srgbClr val="FFC000"/>
                </a:solidFill>
              </a:ln>
            </c:spPr>
          </c:marker>
          <c:xVal>
            <c:numRef>
              <c:f>'Multi Analysis for Thesis'!$C$21:$R$21</c:f>
              <c:numCache>
                <c:formatCode>General</c:formatCode>
                <c:ptCount val="16"/>
                <c:pt idx="0">
                  <c:v>129.3292129079345</c:v>
                </c:pt>
                <c:pt idx="1">
                  <c:v>111.11202093553793</c:v>
                </c:pt>
                <c:pt idx="2">
                  <c:v>224.23502003999999</c:v>
                </c:pt>
                <c:pt idx="3">
                  <c:v>206.57570233048438</c:v>
                </c:pt>
                <c:pt idx="4">
                  <c:v>210.186869311881</c:v>
                </c:pt>
                <c:pt idx="5">
                  <c:v>41.879089310637823</c:v>
                </c:pt>
                <c:pt idx="6">
                  <c:v>89.682484335378092</c:v>
                </c:pt>
                <c:pt idx="7">
                  <c:v>43.697898608586002</c:v>
                </c:pt>
                <c:pt idx="8">
                  <c:v>88.082053357929382</c:v>
                </c:pt>
                <c:pt idx="9">
                  <c:v>95.68267955440308</c:v>
                </c:pt>
                <c:pt idx="10">
                  <c:v>30.581713927013823</c:v>
                </c:pt>
                <c:pt idx="11">
                  <c:v>180.71519771405261</c:v>
                </c:pt>
                <c:pt idx="12">
                  <c:v>149.22533164220391</c:v>
                </c:pt>
                <c:pt idx="13">
                  <c:v>135.73539550557874</c:v>
                </c:pt>
                <c:pt idx="14">
                  <c:v>43.333431835122717</c:v>
                </c:pt>
                <c:pt idx="15">
                  <c:v>194.38446916176676</c:v>
                </c:pt>
              </c:numCache>
            </c:numRef>
          </c:xVal>
          <c:yVal>
            <c:numRef>
              <c:f>'Multi Analysis for Thesis'!$C$18:$R$18</c:f>
              <c:numCache>
                <c:formatCode>General</c:formatCode>
                <c:ptCount val="16"/>
                <c:pt idx="0">
                  <c:v>0</c:v>
                </c:pt>
                <c:pt idx="1">
                  <c:v>0</c:v>
                </c:pt>
                <c:pt idx="2">
                  <c:v>0</c:v>
                </c:pt>
                <c:pt idx="3">
                  <c:v>0</c:v>
                </c:pt>
                <c:pt idx="4">
                  <c:v>0</c:v>
                </c:pt>
                <c:pt idx="5">
                  <c:v>0</c:v>
                </c:pt>
                <c:pt idx="6">
                  <c:v>0</c:v>
                </c:pt>
                <c:pt idx="7">
                  <c:v>0</c:v>
                </c:pt>
                <c:pt idx="8">
                  <c:v>253.04268914041805</c:v>
                </c:pt>
                <c:pt idx="9">
                  <c:v>253.04268914041805</c:v>
                </c:pt>
                <c:pt idx="10">
                  <c:v>253.04268914041805</c:v>
                </c:pt>
                <c:pt idx="11">
                  <c:v>253.04268914041805</c:v>
                </c:pt>
                <c:pt idx="12">
                  <c:v>253.04268914041805</c:v>
                </c:pt>
                <c:pt idx="13">
                  <c:v>253.04268914041805</c:v>
                </c:pt>
                <c:pt idx="14">
                  <c:v>253.04268914041805</c:v>
                </c:pt>
                <c:pt idx="15">
                  <c:v>253.04268914041805</c:v>
                </c:pt>
              </c:numCache>
            </c:numRef>
          </c:yVal>
          <c:smooth val="0"/>
        </c:ser>
        <c:ser>
          <c:idx val="16"/>
          <c:order val="4"/>
          <c:tx>
            <c:strRef>
              <c:f>'Multi Analysis for Thesis'!$A$26</c:f>
              <c:strCache>
                <c:ptCount val="1"/>
                <c:pt idx="0">
                  <c:v>NDAR13</c:v>
                </c:pt>
              </c:strCache>
            </c:strRef>
          </c:tx>
          <c:spPr>
            <a:ln w="28575">
              <a:noFill/>
            </a:ln>
          </c:spPr>
          <c:marker>
            <c:symbol val="star"/>
            <c:size val="7"/>
            <c:spPr>
              <a:noFill/>
              <a:ln>
                <a:solidFill>
                  <a:srgbClr val="FFC000"/>
                </a:solidFill>
              </a:ln>
            </c:spPr>
          </c:marker>
          <c:xVal>
            <c:numRef>
              <c:f>'Multi Analysis for Thesis'!$C$26:$R$26</c:f>
              <c:numCache>
                <c:formatCode>General</c:formatCode>
                <c:ptCount val="16"/>
                <c:pt idx="0">
                  <c:v>182.01664768701588</c:v>
                </c:pt>
                <c:pt idx="1">
                  <c:v>174.00692439317291</c:v>
                </c:pt>
                <c:pt idx="2">
                  <c:v>136.17581732351053</c:v>
                </c:pt>
                <c:pt idx="3">
                  <c:v>111.34822123541862</c:v>
                </c:pt>
                <c:pt idx="4">
                  <c:v>109.06348349910323</c:v>
                </c:pt>
                <c:pt idx="5">
                  <c:v>139.16203351958441</c:v>
                </c:pt>
                <c:pt idx="6">
                  <c:v>132.18294857474055</c:v>
                </c:pt>
                <c:pt idx="7">
                  <c:v>141.8212735196494</c:v>
                </c:pt>
                <c:pt idx="8">
                  <c:v>220.28410556261809</c:v>
                </c:pt>
                <c:pt idx="9">
                  <c:v>157.63695844726186</c:v>
                </c:pt>
                <c:pt idx="10">
                  <c:v>248.17875684040928</c:v>
                </c:pt>
                <c:pt idx="11">
                  <c:v>160.54421973082464</c:v>
                </c:pt>
                <c:pt idx="12">
                  <c:v>228.93655785160104</c:v>
                </c:pt>
                <c:pt idx="13">
                  <c:v>158.09054753973726</c:v>
                </c:pt>
                <c:pt idx="14">
                  <c:v>181.03451609246324</c:v>
                </c:pt>
                <c:pt idx="15">
                  <c:v>132.56963701348977</c:v>
                </c:pt>
              </c:numCache>
            </c:numRef>
          </c:xVal>
          <c:yVal>
            <c:numRef>
              <c:f>'Multi Analysis for Thesis'!$C$23:$R$23</c:f>
              <c:numCache>
                <c:formatCode>General</c:formatCode>
                <c:ptCount val="16"/>
                <c:pt idx="0">
                  <c:v>45.479879469116753</c:v>
                </c:pt>
                <c:pt idx="1">
                  <c:v>45.479879469116753</c:v>
                </c:pt>
                <c:pt idx="2">
                  <c:v>45.479879469116753</c:v>
                </c:pt>
                <c:pt idx="3">
                  <c:v>45.479879469116753</c:v>
                </c:pt>
                <c:pt idx="4">
                  <c:v>45.479879469116753</c:v>
                </c:pt>
                <c:pt idx="5">
                  <c:v>45.479879469116753</c:v>
                </c:pt>
                <c:pt idx="6">
                  <c:v>45.479879469116753</c:v>
                </c:pt>
                <c:pt idx="7">
                  <c:v>45.479879469116753</c:v>
                </c:pt>
                <c:pt idx="8">
                  <c:v>45.479879469116753</c:v>
                </c:pt>
                <c:pt idx="9">
                  <c:v>45.479879469116753</c:v>
                </c:pt>
                <c:pt idx="10">
                  <c:v>45.479879469116753</c:v>
                </c:pt>
                <c:pt idx="11">
                  <c:v>45.479879469116753</c:v>
                </c:pt>
                <c:pt idx="12">
                  <c:v>45.479879469116753</c:v>
                </c:pt>
                <c:pt idx="13">
                  <c:v>45.479879469116753</c:v>
                </c:pt>
                <c:pt idx="14">
                  <c:v>45.479879469116753</c:v>
                </c:pt>
                <c:pt idx="15">
                  <c:v>45.479879469116753</c:v>
                </c:pt>
              </c:numCache>
            </c:numRef>
          </c:yVal>
          <c:smooth val="0"/>
        </c:ser>
        <c:ser>
          <c:idx val="20"/>
          <c:order val="5"/>
          <c:tx>
            <c:strRef>
              <c:f>'Multi Analysis for Thesis'!$A$31</c:f>
              <c:strCache>
                <c:ptCount val="1"/>
                <c:pt idx="0">
                  <c:v>MOBA13</c:v>
                </c:pt>
              </c:strCache>
            </c:strRef>
          </c:tx>
          <c:spPr>
            <a:ln w="28575">
              <a:noFill/>
            </a:ln>
          </c:spPr>
          <c:marker>
            <c:symbol val="dot"/>
            <c:size val="7"/>
            <c:spPr>
              <a:solidFill>
                <a:srgbClr val="FFC000"/>
              </a:solidFill>
              <a:ln>
                <a:solidFill>
                  <a:srgbClr val="FFC000"/>
                </a:solidFill>
              </a:ln>
            </c:spPr>
          </c:marker>
          <c:xVal>
            <c:numRef>
              <c:f>'Multi Analysis for Thesis'!$C$31:$R$31</c:f>
              <c:numCache>
                <c:formatCode>General</c:formatCode>
                <c:ptCount val="16"/>
                <c:pt idx="0">
                  <c:v>190.30730752424057</c:v>
                </c:pt>
                <c:pt idx="1">
                  <c:v>180.96635683316055</c:v>
                </c:pt>
                <c:pt idx="2">
                  <c:v>146.43404588310355</c:v>
                </c:pt>
                <c:pt idx="3">
                  <c:v>229.93160170374503</c:v>
                </c:pt>
                <c:pt idx="4">
                  <c:v>221.22799047175994</c:v>
                </c:pt>
                <c:pt idx="5">
                  <c:v>175.07296730204234</c:v>
                </c:pt>
                <c:pt idx="6">
                  <c:v>228.57401632203769</c:v>
                </c:pt>
                <c:pt idx="7">
                  <c:v>211.66211459456869</c:v>
                </c:pt>
                <c:pt idx="8">
                  <c:v>232.45036039046551</c:v>
                </c:pt>
                <c:pt idx="9">
                  <c:v>207.8492976419719</c:v>
                </c:pt>
                <c:pt idx="10">
                  <c:v>253.53925588709316</c:v>
                </c:pt>
                <c:pt idx="11">
                  <c:v>187.37670986746349</c:v>
                </c:pt>
                <c:pt idx="12">
                  <c:v>256.76546519565011</c:v>
                </c:pt>
                <c:pt idx="13">
                  <c:v>200.40020003704223</c:v>
                </c:pt>
                <c:pt idx="14">
                  <c:v>201.22370162274217</c:v>
                </c:pt>
                <c:pt idx="15">
                  <c:v>273.40165798021934</c:v>
                </c:pt>
              </c:numCache>
            </c:numRef>
          </c:xVal>
          <c:yVal>
            <c:numRef>
              <c:f>'Multi Analysis for Thesis'!$C$28:$R$28</c:f>
              <c:numCache>
                <c:formatCode>General</c:formatCode>
                <c:ptCount val="16"/>
                <c:pt idx="0">
                  <c:v>124.07376036270665</c:v>
                </c:pt>
                <c:pt idx="1">
                  <c:v>124.07376036270665</c:v>
                </c:pt>
                <c:pt idx="2">
                  <c:v>124.07376036270665</c:v>
                </c:pt>
                <c:pt idx="3">
                  <c:v>124.07376036270665</c:v>
                </c:pt>
                <c:pt idx="4">
                  <c:v>124.07376036270665</c:v>
                </c:pt>
                <c:pt idx="5">
                  <c:v>124.07376036270665</c:v>
                </c:pt>
                <c:pt idx="6">
                  <c:v>124.07376036270665</c:v>
                </c:pt>
                <c:pt idx="7">
                  <c:v>124.07376036270665</c:v>
                </c:pt>
                <c:pt idx="8">
                  <c:v>162.16808510303082</c:v>
                </c:pt>
                <c:pt idx="9">
                  <c:v>162.16808510303082</c:v>
                </c:pt>
                <c:pt idx="10">
                  <c:v>162.16808510303082</c:v>
                </c:pt>
                <c:pt idx="11">
                  <c:v>162.16808510303082</c:v>
                </c:pt>
                <c:pt idx="12">
                  <c:v>162.16808510303082</c:v>
                </c:pt>
                <c:pt idx="13">
                  <c:v>162.16808510303082</c:v>
                </c:pt>
                <c:pt idx="14">
                  <c:v>162.16808510303082</c:v>
                </c:pt>
                <c:pt idx="15">
                  <c:v>162.16808510303082</c:v>
                </c:pt>
              </c:numCache>
            </c:numRef>
          </c:yVal>
          <c:smooth val="0"/>
        </c:ser>
        <c:ser>
          <c:idx val="24"/>
          <c:order val="6"/>
          <c:tx>
            <c:strRef>
              <c:f>'Multi Analysis for Thesis'!$A$36</c:f>
              <c:strCache>
                <c:ptCount val="1"/>
                <c:pt idx="0">
                  <c:v>NEMC13</c:v>
                </c:pt>
              </c:strCache>
            </c:strRef>
          </c:tx>
          <c:spPr>
            <a:ln w="28575">
              <a:noFill/>
            </a:ln>
          </c:spPr>
          <c:marker>
            <c:symbol val="dash"/>
            <c:size val="7"/>
            <c:spPr>
              <a:solidFill>
                <a:srgbClr val="FFC000"/>
              </a:solidFill>
              <a:ln>
                <a:solidFill>
                  <a:srgbClr val="FFC000"/>
                </a:solidFill>
              </a:ln>
            </c:spPr>
          </c:marker>
          <c:xVal>
            <c:numRef>
              <c:f>'Multi Analysis for Thesis'!$C$36:$R$36</c:f>
              <c:numCache>
                <c:formatCode>General</c:formatCode>
                <c:ptCount val="16"/>
                <c:pt idx="0">
                  <c:v>233.88431359333273</c:v>
                </c:pt>
                <c:pt idx="1">
                  <c:v>206.91433653120367</c:v>
                </c:pt>
                <c:pt idx="2">
                  <c:v>174.77756449799259</c:v>
                </c:pt>
                <c:pt idx="3">
                  <c:v>139.91406007636007</c:v>
                </c:pt>
                <c:pt idx="4">
                  <c:v>176.14912671570602</c:v>
                </c:pt>
                <c:pt idx="5">
                  <c:v>151.43887876648756</c:v>
                </c:pt>
                <c:pt idx="6">
                  <c:v>151.09570113265158</c:v>
                </c:pt>
                <c:pt idx="7">
                  <c:v>148.16786840185722</c:v>
                </c:pt>
                <c:pt idx="8">
                  <c:v>184.50337151197144</c:v>
                </c:pt>
                <c:pt idx="9">
                  <c:v>206.08457882206113</c:v>
                </c:pt>
                <c:pt idx="10">
                  <c:v>251.23802293896304</c:v>
                </c:pt>
                <c:pt idx="11">
                  <c:v>97.853033418167499</c:v>
                </c:pt>
                <c:pt idx="12">
                  <c:v>136.55510800118628</c:v>
                </c:pt>
                <c:pt idx="13">
                  <c:v>173.01601606368729</c:v>
                </c:pt>
                <c:pt idx="14">
                  <c:v>270.98457837330869</c:v>
                </c:pt>
                <c:pt idx="15">
                  <c:v>135.33728014308343</c:v>
                </c:pt>
              </c:numCache>
            </c:numRef>
          </c:xVal>
          <c:yVal>
            <c:numRef>
              <c:f>'Multi Analysis for Thesis'!$C$33:$R$33</c:f>
              <c:numCache>
                <c:formatCode>General</c:formatCode>
                <c:ptCount val="16"/>
                <c:pt idx="0">
                  <c:v>172.49042127178978</c:v>
                </c:pt>
                <c:pt idx="1">
                  <c:v>172.49042127178978</c:v>
                </c:pt>
                <c:pt idx="2">
                  <c:v>172.49042127178978</c:v>
                </c:pt>
                <c:pt idx="3">
                  <c:v>172.49042127178978</c:v>
                </c:pt>
                <c:pt idx="4">
                  <c:v>172.49042127178978</c:v>
                </c:pt>
                <c:pt idx="5">
                  <c:v>172.49042127178978</c:v>
                </c:pt>
                <c:pt idx="6">
                  <c:v>172.49042127178978</c:v>
                </c:pt>
                <c:pt idx="7">
                  <c:v>172.49042127178978</c:v>
                </c:pt>
                <c:pt idx="8">
                  <c:v>214.60234533817339</c:v>
                </c:pt>
                <c:pt idx="9">
                  <c:v>214.60234533817339</c:v>
                </c:pt>
                <c:pt idx="10">
                  <c:v>214.60234533817339</c:v>
                </c:pt>
                <c:pt idx="11">
                  <c:v>214.60234533817339</c:v>
                </c:pt>
                <c:pt idx="12">
                  <c:v>214.60234533817339</c:v>
                </c:pt>
                <c:pt idx="13">
                  <c:v>214.60234533817339</c:v>
                </c:pt>
                <c:pt idx="14">
                  <c:v>214.60234533817339</c:v>
                </c:pt>
                <c:pt idx="15">
                  <c:v>214.60234533817339</c:v>
                </c:pt>
              </c:numCache>
            </c:numRef>
          </c:yVal>
          <c:smooth val="0"/>
        </c:ser>
        <c:ser>
          <c:idx val="28"/>
          <c:order val="7"/>
          <c:tx>
            <c:strRef>
              <c:f>'Multi Analysis for Thesis'!$A$41</c:f>
              <c:strCache>
                <c:ptCount val="1"/>
                <c:pt idx="0">
                  <c:v>NECC13</c:v>
                </c:pt>
              </c:strCache>
            </c:strRef>
          </c:tx>
          <c:spPr>
            <a:ln w="28575">
              <a:noFill/>
            </a:ln>
          </c:spPr>
          <c:marker>
            <c:symbol val="circle"/>
            <c:size val="7"/>
            <c:spPr>
              <a:solidFill>
                <a:srgbClr val="FFC000"/>
              </a:solidFill>
              <a:ln>
                <a:noFill/>
              </a:ln>
            </c:spPr>
          </c:marker>
          <c:xVal>
            <c:numRef>
              <c:f>'Multi Analysis for Thesis'!$C$41:$R$41</c:f>
              <c:numCache>
                <c:formatCode>General</c:formatCode>
                <c:ptCount val="16"/>
                <c:pt idx="0">
                  <c:v>130.21283832571009</c:v>
                </c:pt>
                <c:pt idx="1">
                  <c:v>142.29242460622655</c:v>
                </c:pt>
                <c:pt idx="2">
                  <c:v>127.31357931893773</c:v>
                </c:pt>
                <c:pt idx="3">
                  <c:v>149.59483687069505</c:v>
                </c:pt>
                <c:pt idx="4">
                  <c:v>149.34506293599139</c:v>
                </c:pt>
                <c:pt idx="5">
                  <c:v>139.21451116646136</c:v>
                </c:pt>
                <c:pt idx="6">
                  <c:v>147.0387683522498</c:v>
                </c:pt>
                <c:pt idx="7">
                  <c:v>140.34775010954795</c:v>
                </c:pt>
                <c:pt idx="8">
                  <c:v>153.06427995900336</c:v>
                </c:pt>
                <c:pt idx="9">
                  <c:v>122.47560427051889</c:v>
                </c:pt>
                <c:pt idx="10">
                  <c:v>129.38966930717976</c:v>
                </c:pt>
                <c:pt idx="11">
                  <c:v>134.31301738229979</c:v>
                </c:pt>
                <c:pt idx="12">
                  <c:v>148.18271406207182</c:v>
                </c:pt>
                <c:pt idx="13">
                  <c:v>157.53240709919186</c:v>
                </c:pt>
                <c:pt idx="14">
                  <c:v>143.3729176647204</c:v>
                </c:pt>
                <c:pt idx="15">
                  <c:v>156.72671889440224</c:v>
                </c:pt>
              </c:numCache>
            </c:numRef>
          </c:xVal>
          <c:yVal>
            <c:numRef>
              <c:f>'Multi Analysis for Thesis'!$C$38:$R$38</c:f>
              <c:numCache>
                <c:formatCode>General</c:formatCode>
                <c:ptCount val="16"/>
                <c:pt idx="0">
                  <c:v>138.00539621799837</c:v>
                </c:pt>
                <c:pt idx="1">
                  <c:v>138.00539621799837</c:v>
                </c:pt>
                <c:pt idx="2">
                  <c:v>138.00539621799837</c:v>
                </c:pt>
                <c:pt idx="3">
                  <c:v>138.00539621799837</c:v>
                </c:pt>
                <c:pt idx="4">
                  <c:v>175.59128329510895</c:v>
                </c:pt>
                <c:pt idx="5">
                  <c:v>175.59128329510895</c:v>
                </c:pt>
                <c:pt idx="6">
                  <c:v>175.59128329510895</c:v>
                </c:pt>
                <c:pt idx="7">
                  <c:v>175.59128329510895</c:v>
                </c:pt>
                <c:pt idx="8">
                  <c:v>183.80538424326605</c:v>
                </c:pt>
                <c:pt idx="9">
                  <c:v>183.80538424326605</c:v>
                </c:pt>
                <c:pt idx="10">
                  <c:v>183.80538424326605</c:v>
                </c:pt>
                <c:pt idx="11">
                  <c:v>183.80538424326605</c:v>
                </c:pt>
                <c:pt idx="12">
                  <c:v>233.86493702640075</c:v>
                </c:pt>
                <c:pt idx="13">
                  <c:v>233.86493702640075</c:v>
                </c:pt>
                <c:pt idx="14">
                  <c:v>233.86493702640075</c:v>
                </c:pt>
                <c:pt idx="15">
                  <c:v>233.86493702640075</c:v>
                </c:pt>
              </c:numCache>
            </c:numRef>
          </c:yVal>
          <c:smooth val="0"/>
        </c:ser>
        <c:ser>
          <c:idx val="32"/>
          <c:order val="8"/>
          <c:tx>
            <c:strRef>
              <c:f>'Multi Analysis for Thesis'!$A$46</c:f>
              <c:strCache>
                <c:ptCount val="1"/>
                <c:pt idx="0">
                  <c:v>MOTR13</c:v>
                </c:pt>
              </c:strCache>
            </c:strRef>
          </c:tx>
          <c:spPr>
            <a:ln w="28575">
              <a:noFill/>
            </a:ln>
          </c:spPr>
          <c:marker>
            <c:symbol val="plus"/>
            <c:size val="7"/>
            <c:spPr>
              <a:noFill/>
              <a:ln>
                <a:solidFill>
                  <a:srgbClr val="FFC000"/>
                </a:solidFill>
              </a:ln>
            </c:spPr>
          </c:marker>
          <c:xVal>
            <c:numRef>
              <c:f>'Multi Analysis for Thesis'!$C$46:$R$46</c:f>
              <c:numCache>
                <c:formatCode>General</c:formatCode>
                <c:ptCount val="16"/>
                <c:pt idx="0">
                  <c:v>112.96537787268841</c:v>
                </c:pt>
                <c:pt idx="1">
                  <c:v>140.07957687735529</c:v>
                </c:pt>
                <c:pt idx="2">
                  <c:v>108.97511117584243</c:v>
                </c:pt>
                <c:pt idx="3">
                  <c:v>126.61051459385131</c:v>
                </c:pt>
                <c:pt idx="4">
                  <c:v>114.96747667588366</c:v>
                </c:pt>
                <c:pt idx="5">
                  <c:v>108.35941395777621</c:v>
                </c:pt>
                <c:pt idx="6">
                  <c:v>126.25050364388858</c:v>
                </c:pt>
                <c:pt idx="7">
                  <c:v>127.05499152089703</c:v>
                </c:pt>
                <c:pt idx="8">
                  <c:v>117.08542731222283</c:v>
                </c:pt>
                <c:pt idx="9">
                  <c:v>108.42756497262516</c:v>
                </c:pt>
                <c:pt idx="10">
                  <c:v>119.27242456348118</c:v>
                </c:pt>
                <c:pt idx="11">
                  <c:v>125.83707367400119</c:v>
                </c:pt>
                <c:pt idx="12">
                  <c:v>105.97030795461869</c:v>
                </c:pt>
                <c:pt idx="13">
                  <c:v>113.86334502553541</c:v>
                </c:pt>
                <c:pt idx="14">
                  <c:v>110.07533046014569</c:v>
                </c:pt>
                <c:pt idx="15">
                  <c:v>135.73920904228197</c:v>
                </c:pt>
              </c:numCache>
            </c:numRef>
          </c:xVal>
          <c:yVal>
            <c:numRef>
              <c:f>'Multi Analysis for Thesis'!$C$43:$R$43</c:f>
              <c:numCache>
                <c:formatCode>General</c:formatCode>
                <c:ptCount val="16"/>
                <c:pt idx="0">
                  <c:v>244.77453925507507</c:v>
                </c:pt>
                <c:pt idx="1">
                  <c:v>244.77453925507507</c:v>
                </c:pt>
                <c:pt idx="2">
                  <c:v>244.77453925507507</c:v>
                </c:pt>
                <c:pt idx="3">
                  <c:v>244.77453925507507</c:v>
                </c:pt>
                <c:pt idx="4">
                  <c:v>244.77453925507507</c:v>
                </c:pt>
                <c:pt idx="5">
                  <c:v>244.77453925507507</c:v>
                </c:pt>
                <c:pt idx="6">
                  <c:v>244.77453925507507</c:v>
                </c:pt>
                <c:pt idx="7">
                  <c:v>244.77453925507507</c:v>
                </c:pt>
                <c:pt idx="8">
                  <c:v>279.01967441657587</c:v>
                </c:pt>
                <c:pt idx="9">
                  <c:v>279.01967441657587</c:v>
                </c:pt>
                <c:pt idx="10">
                  <c:v>279.01967441657587</c:v>
                </c:pt>
                <c:pt idx="11">
                  <c:v>279.01967441657587</c:v>
                </c:pt>
                <c:pt idx="12">
                  <c:v>279.01967441657587</c:v>
                </c:pt>
                <c:pt idx="13">
                  <c:v>279.01967441657587</c:v>
                </c:pt>
                <c:pt idx="14">
                  <c:v>279.01967441657587</c:v>
                </c:pt>
                <c:pt idx="15">
                  <c:v>279.01967441657587</c:v>
                </c:pt>
              </c:numCache>
            </c:numRef>
          </c:yVal>
          <c:smooth val="0"/>
        </c:ser>
        <c:ser>
          <c:idx val="34"/>
          <c:order val="9"/>
          <c:tx>
            <c:strRef>
              <c:f>'Multi Analysis for Thesis'!$A$58</c:f>
              <c:strCache>
                <c:ptCount val="1"/>
                <c:pt idx="0">
                  <c:v>Linear</c:v>
                </c:pt>
              </c:strCache>
            </c:strRef>
          </c:tx>
          <c:spPr>
            <a:ln w="25400" cap="flat" cmpd="sng" algn="ctr">
              <a:solidFill>
                <a:schemeClr val="dk1"/>
              </a:solidFill>
              <a:prstDash val="solid"/>
            </a:ln>
            <a:effectLst/>
          </c:spPr>
          <c:marker>
            <c:symbol val="none"/>
          </c:marker>
          <c:xVal>
            <c:numRef>
              <c:f>'Multi Analysis for Thesis'!$B$58:$C$58</c:f>
              <c:numCache>
                <c:formatCode>General</c:formatCode>
                <c:ptCount val="2"/>
                <c:pt idx="0">
                  <c:v>0</c:v>
                </c:pt>
                <c:pt idx="1">
                  <c:v>500</c:v>
                </c:pt>
              </c:numCache>
            </c:numRef>
          </c:xVal>
          <c:yVal>
            <c:numRef>
              <c:f>'Multi Analysis for Thesis'!$B$59:$C$59</c:f>
              <c:numCache>
                <c:formatCode>General</c:formatCode>
                <c:ptCount val="2"/>
                <c:pt idx="0">
                  <c:v>0</c:v>
                </c:pt>
                <c:pt idx="1">
                  <c:v>500</c:v>
                </c:pt>
              </c:numCache>
            </c:numRef>
          </c:yVal>
          <c:smooth val="0"/>
        </c:ser>
        <c:ser>
          <c:idx val="0"/>
          <c:order val="10"/>
          <c:tx>
            <c:strRef>
              <c:f>'Multi Analysis for Thesis'!$AZ$2</c:f>
              <c:strCache>
                <c:ptCount val="1"/>
                <c:pt idx="0">
                  <c:v>Sensor + Missouri Algorithm</c:v>
                </c:pt>
              </c:strCache>
            </c:strRef>
          </c:tx>
          <c:spPr>
            <a:ln w="28575">
              <a:noFill/>
            </a:ln>
          </c:spPr>
          <c:marker>
            <c:spPr>
              <a:noFill/>
              <a:ln>
                <a:noFill/>
              </a:ln>
            </c:spPr>
          </c:marker>
          <c:trendline>
            <c:spPr>
              <a:ln>
                <a:solidFill>
                  <a:schemeClr val="tx1"/>
                </a:solidFill>
                <a:prstDash val="lgDashDot"/>
              </a:ln>
            </c:spPr>
            <c:trendlineType val="linear"/>
            <c:intercept val="0"/>
            <c:dispRSqr val="1"/>
            <c:dispEq val="1"/>
            <c:trendlineLbl>
              <c:layout>
                <c:manualLayout>
                  <c:x val="9.3733109750170115E-2"/>
                  <c:y val="0.18861101169172034"/>
                </c:manualLayout>
              </c:layout>
              <c:tx>
                <c:rich>
                  <a:bodyPr/>
                  <a:lstStyle/>
                  <a:p>
                    <a:pPr>
                      <a:defRPr sz="1600"/>
                    </a:pPr>
                    <a:r>
                      <a:rPr lang="en-US" sz="1600" baseline="0"/>
                      <a:t>y = 0.7887x
R² = 0.6128</a:t>
                    </a:r>
                    <a:endParaRPr lang="en-US" sz="1600"/>
                  </a:p>
                </c:rich>
              </c:tx>
              <c:numFmt formatCode="General" sourceLinked="0"/>
            </c:trendlineLbl>
          </c:trendline>
          <c:xVal>
            <c:numRef>
              <c:f>'Multi Analysis for Thesis'!$AZ$3:$AZ$146</c:f>
              <c:numCache>
                <c:formatCode>General</c:formatCode>
                <c:ptCount val="144"/>
                <c:pt idx="0">
                  <c:v>224.23502003999999</c:v>
                </c:pt>
                <c:pt idx="1">
                  <c:v>224.23502003999999</c:v>
                </c:pt>
                <c:pt idx="2">
                  <c:v>224.23502003999999</c:v>
                </c:pt>
                <c:pt idx="3">
                  <c:v>181.12180017256563</c:v>
                </c:pt>
                <c:pt idx="4">
                  <c:v>224.23502003999999</c:v>
                </c:pt>
                <c:pt idx="5">
                  <c:v>224.23502003999999</c:v>
                </c:pt>
                <c:pt idx="6">
                  <c:v>224.23502003999999</c:v>
                </c:pt>
                <c:pt idx="7">
                  <c:v>224.23502003999999</c:v>
                </c:pt>
                <c:pt idx="8">
                  <c:v>224.23502003999999</c:v>
                </c:pt>
                <c:pt idx="9">
                  <c:v>224.23502003999999</c:v>
                </c:pt>
                <c:pt idx="10">
                  <c:v>217.90957805136009</c:v>
                </c:pt>
                <c:pt idx="11">
                  <c:v>224.23502003999999</c:v>
                </c:pt>
                <c:pt idx="12">
                  <c:v>194.08755237351534</c:v>
                </c:pt>
                <c:pt idx="13">
                  <c:v>224.23502003999999</c:v>
                </c:pt>
                <c:pt idx="14">
                  <c:v>139.00027837971413</c:v>
                </c:pt>
                <c:pt idx="15">
                  <c:v>224.23502003999999</c:v>
                </c:pt>
                <c:pt idx="16">
                  <c:v>115.46449611778802</c:v>
                </c:pt>
                <c:pt idx="17">
                  <c:v>94.378568929986216</c:v>
                </c:pt>
                <c:pt idx="18">
                  <c:v>98.279613566748779</c:v>
                </c:pt>
                <c:pt idx="19">
                  <c:v>86.994669463011491</c:v>
                </c:pt>
                <c:pt idx="20">
                  <c:v>137.39945792085692</c:v>
                </c:pt>
                <c:pt idx="21">
                  <c:v>79.192800250302795</c:v>
                </c:pt>
                <c:pt idx="22">
                  <c:v>99.021513443417049</c:v>
                </c:pt>
                <c:pt idx="23">
                  <c:v>88.568541393058169</c:v>
                </c:pt>
                <c:pt idx="24">
                  <c:v>102.68811043575171</c:v>
                </c:pt>
                <c:pt idx="25">
                  <c:v>144.71098914645765</c:v>
                </c:pt>
                <c:pt idx="26">
                  <c:v>144.99084892911682</c:v>
                </c:pt>
                <c:pt idx="27">
                  <c:v>95.506814659268343</c:v>
                </c:pt>
                <c:pt idx="28">
                  <c:v>109.58134632198015</c:v>
                </c:pt>
                <c:pt idx="29">
                  <c:v>111.52145336969659</c:v>
                </c:pt>
                <c:pt idx="30">
                  <c:v>114.28619600995293</c:v>
                </c:pt>
                <c:pt idx="31">
                  <c:v>94.854972870516633</c:v>
                </c:pt>
                <c:pt idx="32">
                  <c:v>118.68168370500921</c:v>
                </c:pt>
                <c:pt idx="33">
                  <c:v>134.70526062078048</c:v>
                </c:pt>
                <c:pt idx="34">
                  <c:v>149.22854336242688</c:v>
                </c:pt>
                <c:pt idx="35">
                  <c:v>134.43168805546682</c:v>
                </c:pt>
                <c:pt idx="36">
                  <c:v>142.41261155868483</c:v>
                </c:pt>
                <c:pt idx="37">
                  <c:v>95.922188048738235</c:v>
                </c:pt>
                <c:pt idx="38">
                  <c:v>179.33601702357788</c:v>
                </c:pt>
                <c:pt idx="39">
                  <c:v>132.09337779685427</c:v>
                </c:pt>
                <c:pt idx="40">
                  <c:v>134.02955025130899</c:v>
                </c:pt>
                <c:pt idx="41">
                  <c:v>155.88242065351079</c:v>
                </c:pt>
                <c:pt idx="42">
                  <c:v>128.50845947907939</c:v>
                </c:pt>
                <c:pt idx="43">
                  <c:v>123.66529182120898</c:v>
                </c:pt>
                <c:pt idx="44">
                  <c:v>145.14842902669469</c:v>
                </c:pt>
                <c:pt idx="45">
                  <c:v>128.76245573158633</c:v>
                </c:pt>
                <c:pt idx="46">
                  <c:v>169.57340791157421</c:v>
                </c:pt>
                <c:pt idx="47">
                  <c:v>133.37708017905138</c:v>
                </c:pt>
                <c:pt idx="48">
                  <c:v>129.3292129079345</c:v>
                </c:pt>
                <c:pt idx="49">
                  <c:v>111.11202093553793</c:v>
                </c:pt>
                <c:pt idx="50">
                  <c:v>224.23502003999999</c:v>
                </c:pt>
                <c:pt idx="51">
                  <c:v>206.57570233048438</c:v>
                </c:pt>
                <c:pt idx="52">
                  <c:v>210.186869311881</c:v>
                </c:pt>
                <c:pt idx="53">
                  <c:v>41.879089310637823</c:v>
                </c:pt>
                <c:pt idx="54">
                  <c:v>89.682484335378092</c:v>
                </c:pt>
                <c:pt idx="55">
                  <c:v>43.697898608586002</c:v>
                </c:pt>
                <c:pt idx="56">
                  <c:v>88.082053357929382</c:v>
                </c:pt>
                <c:pt idx="57">
                  <c:v>95.68267955440308</c:v>
                </c:pt>
                <c:pt idx="58">
                  <c:v>30.581713927013823</c:v>
                </c:pt>
                <c:pt idx="59">
                  <c:v>180.71519771405261</c:v>
                </c:pt>
                <c:pt idx="60">
                  <c:v>149.22533164220391</c:v>
                </c:pt>
                <c:pt idx="61">
                  <c:v>135.73539550557874</c:v>
                </c:pt>
                <c:pt idx="62">
                  <c:v>43.333431835122717</c:v>
                </c:pt>
                <c:pt idx="63">
                  <c:v>194.38446916176676</c:v>
                </c:pt>
                <c:pt idx="64">
                  <c:v>182.01664768701588</c:v>
                </c:pt>
                <c:pt idx="65">
                  <c:v>174.00692439317291</c:v>
                </c:pt>
                <c:pt idx="66">
                  <c:v>136.17581732351053</c:v>
                </c:pt>
                <c:pt idx="67">
                  <c:v>111.34822123541862</c:v>
                </c:pt>
                <c:pt idx="68">
                  <c:v>109.06348349910323</c:v>
                </c:pt>
                <c:pt idx="69">
                  <c:v>139.16203351958441</c:v>
                </c:pt>
                <c:pt idx="70">
                  <c:v>132.18294857474055</c:v>
                </c:pt>
                <c:pt idx="71">
                  <c:v>141.8212735196494</c:v>
                </c:pt>
                <c:pt idx="72">
                  <c:v>220.28410556261809</c:v>
                </c:pt>
                <c:pt idx="73">
                  <c:v>157.63695844726186</c:v>
                </c:pt>
                <c:pt idx="74">
                  <c:v>248.17875684040928</c:v>
                </c:pt>
                <c:pt idx="75">
                  <c:v>160.54421973082464</c:v>
                </c:pt>
                <c:pt idx="76">
                  <c:v>228.93655785160104</c:v>
                </c:pt>
                <c:pt idx="77">
                  <c:v>158.09054753973726</c:v>
                </c:pt>
                <c:pt idx="78">
                  <c:v>181.03451609246324</c:v>
                </c:pt>
                <c:pt idx="79">
                  <c:v>132.56963701348977</c:v>
                </c:pt>
                <c:pt idx="80">
                  <c:v>190.30730752424057</c:v>
                </c:pt>
                <c:pt idx="81">
                  <c:v>180.96635683316055</c:v>
                </c:pt>
                <c:pt idx="82">
                  <c:v>146.43404588310355</c:v>
                </c:pt>
                <c:pt idx="83">
                  <c:v>229.93160170374503</c:v>
                </c:pt>
                <c:pt idx="84">
                  <c:v>221.22799047175994</c:v>
                </c:pt>
                <c:pt idx="85">
                  <c:v>175.07296730204234</c:v>
                </c:pt>
                <c:pt idx="86">
                  <c:v>228.57401632203769</c:v>
                </c:pt>
                <c:pt idx="87">
                  <c:v>211.66211459456869</c:v>
                </c:pt>
                <c:pt idx="88">
                  <c:v>232.45036039046551</c:v>
                </c:pt>
                <c:pt idx="89">
                  <c:v>207.8492976419719</c:v>
                </c:pt>
                <c:pt idx="90">
                  <c:v>253.53925588709316</c:v>
                </c:pt>
                <c:pt idx="91">
                  <c:v>187.37670986746349</c:v>
                </c:pt>
                <c:pt idx="92">
                  <c:v>256.76546519565011</c:v>
                </c:pt>
                <c:pt idx="93">
                  <c:v>200.40020003704223</c:v>
                </c:pt>
                <c:pt idx="94">
                  <c:v>201.22370162274217</c:v>
                </c:pt>
                <c:pt idx="95">
                  <c:v>273.40165798021934</c:v>
                </c:pt>
                <c:pt idx="96">
                  <c:v>233.88431359333273</c:v>
                </c:pt>
                <c:pt idx="97">
                  <c:v>206.91433653120367</c:v>
                </c:pt>
                <c:pt idx="98">
                  <c:v>174.77756449799259</c:v>
                </c:pt>
                <c:pt idx="99">
                  <c:v>139.91406007636007</c:v>
                </c:pt>
                <c:pt idx="100">
                  <c:v>176.14912671570602</c:v>
                </c:pt>
                <c:pt idx="101">
                  <c:v>151.43887876648756</c:v>
                </c:pt>
                <c:pt idx="102">
                  <c:v>151.09570113265158</c:v>
                </c:pt>
                <c:pt idx="103">
                  <c:v>148.16786840185722</c:v>
                </c:pt>
                <c:pt idx="104">
                  <c:v>184.50337151197144</c:v>
                </c:pt>
                <c:pt idx="105">
                  <c:v>206.08457882206113</c:v>
                </c:pt>
                <c:pt idx="106">
                  <c:v>251.23802293896304</c:v>
                </c:pt>
                <c:pt idx="107">
                  <c:v>97.853033418167499</c:v>
                </c:pt>
                <c:pt idx="108">
                  <c:v>136.55510800118628</c:v>
                </c:pt>
                <c:pt idx="109">
                  <c:v>173.01601606368729</c:v>
                </c:pt>
                <c:pt idx="110">
                  <c:v>270.98457837330869</c:v>
                </c:pt>
                <c:pt idx="111">
                  <c:v>135.33728014308343</c:v>
                </c:pt>
                <c:pt idx="112">
                  <c:v>130.21283832571009</c:v>
                </c:pt>
                <c:pt idx="113">
                  <c:v>142.29242460622655</c:v>
                </c:pt>
                <c:pt idx="114">
                  <c:v>127.31357931893773</c:v>
                </c:pt>
                <c:pt idx="115">
                  <c:v>149.59483687069505</c:v>
                </c:pt>
                <c:pt idx="116">
                  <c:v>149.34506293599139</c:v>
                </c:pt>
                <c:pt idx="117">
                  <c:v>139.21451116646136</c:v>
                </c:pt>
                <c:pt idx="118">
                  <c:v>147.0387683522498</c:v>
                </c:pt>
                <c:pt idx="119">
                  <c:v>140.34775010954795</c:v>
                </c:pt>
                <c:pt idx="120">
                  <c:v>153.06427995900336</c:v>
                </c:pt>
                <c:pt idx="121">
                  <c:v>122.47560427051889</c:v>
                </c:pt>
                <c:pt idx="122">
                  <c:v>129.38966930717976</c:v>
                </c:pt>
                <c:pt idx="123">
                  <c:v>134.31301738229979</c:v>
                </c:pt>
                <c:pt idx="124">
                  <c:v>148.18271406207182</c:v>
                </c:pt>
                <c:pt idx="125">
                  <c:v>157.53240709919186</c:v>
                </c:pt>
                <c:pt idx="126">
                  <c:v>143.3729176647204</c:v>
                </c:pt>
                <c:pt idx="127">
                  <c:v>156.72671889440224</c:v>
                </c:pt>
                <c:pt idx="128">
                  <c:v>112.96537787268841</c:v>
                </c:pt>
                <c:pt idx="129">
                  <c:v>140.07957687735529</c:v>
                </c:pt>
                <c:pt idx="130">
                  <c:v>108.97511117584243</c:v>
                </c:pt>
                <c:pt idx="131">
                  <c:v>126.61051459385131</c:v>
                </c:pt>
                <c:pt idx="132">
                  <c:v>114.96747667588366</c:v>
                </c:pt>
                <c:pt idx="133">
                  <c:v>108.35941395777621</c:v>
                </c:pt>
                <c:pt idx="134">
                  <c:v>126.25050364388858</c:v>
                </c:pt>
                <c:pt idx="135">
                  <c:v>127.05499152089703</c:v>
                </c:pt>
                <c:pt idx="136">
                  <c:v>117.08542731222283</c:v>
                </c:pt>
                <c:pt idx="137">
                  <c:v>108.42756497262516</c:v>
                </c:pt>
                <c:pt idx="138">
                  <c:v>119.27242456348118</c:v>
                </c:pt>
                <c:pt idx="139">
                  <c:v>125.83707367400119</c:v>
                </c:pt>
                <c:pt idx="140">
                  <c:v>105.97030795461869</c:v>
                </c:pt>
                <c:pt idx="141">
                  <c:v>113.86334502553541</c:v>
                </c:pt>
                <c:pt idx="142">
                  <c:v>110.07533046014569</c:v>
                </c:pt>
                <c:pt idx="143">
                  <c:v>135.73920904228197</c:v>
                </c:pt>
              </c:numCache>
            </c:numRef>
          </c:xVal>
          <c:yVal>
            <c:numRef>
              <c:f>'Multi Analysis for Thesis'!$AW$3:$AW$146</c:f>
              <c:numCache>
                <c:formatCode>General</c:formatCode>
                <c:ptCount val="144"/>
                <c:pt idx="0">
                  <c:v>0</c:v>
                </c:pt>
                <c:pt idx="1">
                  <c:v>0</c:v>
                </c:pt>
                <c:pt idx="2">
                  <c:v>0</c:v>
                </c:pt>
                <c:pt idx="3">
                  <c:v>0</c:v>
                </c:pt>
                <c:pt idx="4">
                  <c:v>0</c:v>
                </c:pt>
                <c:pt idx="5">
                  <c:v>0</c:v>
                </c:pt>
                <c:pt idx="6">
                  <c:v>0</c:v>
                </c:pt>
                <c:pt idx="7">
                  <c:v>0</c:v>
                </c:pt>
                <c:pt idx="8">
                  <c:v>224.53025315475449</c:v>
                </c:pt>
                <c:pt idx="9">
                  <c:v>224.53025315475449</c:v>
                </c:pt>
                <c:pt idx="10">
                  <c:v>224.53025315475449</c:v>
                </c:pt>
                <c:pt idx="11">
                  <c:v>224.53025315475449</c:v>
                </c:pt>
                <c:pt idx="12">
                  <c:v>224.53025315475449</c:v>
                </c:pt>
                <c:pt idx="13">
                  <c:v>224.53025315475449</c:v>
                </c:pt>
                <c:pt idx="14">
                  <c:v>224.53025315475449</c:v>
                </c:pt>
                <c:pt idx="15">
                  <c:v>224.53025315475449</c:v>
                </c:pt>
                <c:pt idx="16">
                  <c:v>72.861458487427967</c:v>
                </c:pt>
                <c:pt idx="17">
                  <c:v>72.861458487427967</c:v>
                </c:pt>
                <c:pt idx="18">
                  <c:v>72.861458487427967</c:v>
                </c:pt>
                <c:pt idx="19">
                  <c:v>72.861458487427967</c:v>
                </c:pt>
                <c:pt idx="20">
                  <c:v>72.861458487427967</c:v>
                </c:pt>
                <c:pt idx="21">
                  <c:v>72.861458487427967</c:v>
                </c:pt>
                <c:pt idx="22">
                  <c:v>72.861458487427967</c:v>
                </c:pt>
                <c:pt idx="23">
                  <c:v>72.861458487427967</c:v>
                </c:pt>
                <c:pt idx="24">
                  <c:v>140.78636936758335</c:v>
                </c:pt>
                <c:pt idx="25">
                  <c:v>140.78636936758335</c:v>
                </c:pt>
                <c:pt idx="26">
                  <c:v>140.78636936758335</c:v>
                </c:pt>
                <c:pt idx="27">
                  <c:v>140.78636936758335</c:v>
                </c:pt>
                <c:pt idx="28">
                  <c:v>140.78636936758335</c:v>
                </c:pt>
                <c:pt idx="29">
                  <c:v>140.78636936758335</c:v>
                </c:pt>
                <c:pt idx="30">
                  <c:v>140.78636936758335</c:v>
                </c:pt>
                <c:pt idx="31">
                  <c:v>140.78636936758335</c:v>
                </c:pt>
                <c:pt idx="32">
                  <c:v>0</c:v>
                </c:pt>
                <c:pt idx="33">
                  <c:v>0</c:v>
                </c:pt>
                <c:pt idx="34">
                  <c:v>0</c:v>
                </c:pt>
                <c:pt idx="35">
                  <c:v>0</c:v>
                </c:pt>
                <c:pt idx="36">
                  <c:v>0</c:v>
                </c:pt>
                <c:pt idx="37">
                  <c:v>0</c:v>
                </c:pt>
                <c:pt idx="38">
                  <c:v>0</c:v>
                </c:pt>
                <c:pt idx="39">
                  <c:v>0</c:v>
                </c:pt>
                <c:pt idx="40">
                  <c:v>131.68135258148541</c:v>
                </c:pt>
                <c:pt idx="41">
                  <c:v>131.68135258148541</c:v>
                </c:pt>
                <c:pt idx="42">
                  <c:v>131.68135258148541</c:v>
                </c:pt>
                <c:pt idx="43">
                  <c:v>131.68135258148541</c:v>
                </c:pt>
                <c:pt idx="44">
                  <c:v>131.68135258148541</c:v>
                </c:pt>
                <c:pt idx="45">
                  <c:v>131.68135258148541</c:v>
                </c:pt>
                <c:pt idx="46">
                  <c:v>131.68135258148541</c:v>
                </c:pt>
                <c:pt idx="47">
                  <c:v>131.68135258148541</c:v>
                </c:pt>
                <c:pt idx="48">
                  <c:v>0</c:v>
                </c:pt>
                <c:pt idx="49">
                  <c:v>0</c:v>
                </c:pt>
                <c:pt idx="50">
                  <c:v>0</c:v>
                </c:pt>
                <c:pt idx="51">
                  <c:v>0</c:v>
                </c:pt>
                <c:pt idx="52">
                  <c:v>0</c:v>
                </c:pt>
                <c:pt idx="53">
                  <c:v>0</c:v>
                </c:pt>
                <c:pt idx="54">
                  <c:v>0</c:v>
                </c:pt>
                <c:pt idx="55">
                  <c:v>0</c:v>
                </c:pt>
                <c:pt idx="56">
                  <c:v>253.04268914041805</c:v>
                </c:pt>
                <c:pt idx="57">
                  <c:v>253.04268914041805</c:v>
                </c:pt>
                <c:pt idx="58">
                  <c:v>253.04268914041805</c:v>
                </c:pt>
                <c:pt idx="59">
                  <c:v>253.04268914041805</c:v>
                </c:pt>
                <c:pt idx="60">
                  <c:v>253.04268914041805</c:v>
                </c:pt>
                <c:pt idx="61">
                  <c:v>253.04268914041805</c:v>
                </c:pt>
                <c:pt idx="62">
                  <c:v>253.04268914041805</c:v>
                </c:pt>
                <c:pt idx="63">
                  <c:v>253.04268914041805</c:v>
                </c:pt>
                <c:pt idx="64">
                  <c:v>45.479879469116753</c:v>
                </c:pt>
                <c:pt idx="65">
                  <c:v>45.479879469116753</c:v>
                </c:pt>
                <c:pt idx="66">
                  <c:v>45.479879469116753</c:v>
                </c:pt>
                <c:pt idx="67">
                  <c:v>45.479879469116753</c:v>
                </c:pt>
                <c:pt idx="68">
                  <c:v>45.479879469116753</c:v>
                </c:pt>
                <c:pt idx="69">
                  <c:v>45.479879469116753</c:v>
                </c:pt>
                <c:pt idx="70">
                  <c:v>45.479879469116753</c:v>
                </c:pt>
                <c:pt idx="71">
                  <c:v>45.479879469116753</c:v>
                </c:pt>
                <c:pt idx="72">
                  <c:v>45.479879469116753</c:v>
                </c:pt>
                <c:pt idx="73">
                  <c:v>45.479879469116753</c:v>
                </c:pt>
                <c:pt idx="74">
                  <c:v>45.479879469116753</c:v>
                </c:pt>
                <c:pt idx="75">
                  <c:v>45.479879469116753</c:v>
                </c:pt>
                <c:pt idx="76">
                  <c:v>45.479879469116753</c:v>
                </c:pt>
                <c:pt idx="77">
                  <c:v>45.479879469116753</c:v>
                </c:pt>
                <c:pt idx="78">
                  <c:v>45.479879469116753</c:v>
                </c:pt>
                <c:pt idx="79">
                  <c:v>45.479879469116753</c:v>
                </c:pt>
                <c:pt idx="80">
                  <c:v>124.07376036270665</c:v>
                </c:pt>
                <c:pt idx="81">
                  <c:v>124.07376036270665</c:v>
                </c:pt>
                <c:pt idx="82">
                  <c:v>124.07376036270665</c:v>
                </c:pt>
                <c:pt idx="83">
                  <c:v>124.07376036270665</c:v>
                </c:pt>
                <c:pt idx="84">
                  <c:v>124.07376036270665</c:v>
                </c:pt>
                <c:pt idx="85">
                  <c:v>124.07376036270665</c:v>
                </c:pt>
                <c:pt idx="86">
                  <c:v>124.07376036270665</c:v>
                </c:pt>
                <c:pt idx="87">
                  <c:v>124.07376036270665</c:v>
                </c:pt>
                <c:pt idx="88">
                  <c:v>162.16808510303082</c:v>
                </c:pt>
                <c:pt idx="89">
                  <c:v>162.16808510303082</c:v>
                </c:pt>
                <c:pt idx="90">
                  <c:v>162.16808510303082</c:v>
                </c:pt>
                <c:pt idx="91">
                  <c:v>162.16808510303082</c:v>
                </c:pt>
                <c:pt idx="92">
                  <c:v>162.16808510303082</c:v>
                </c:pt>
                <c:pt idx="93">
                  <c:v>162.16808510303082</c:v>
                </c:pt>
                <c:pt idx="94">
                  <c:v>162.16808510303082</c:v>
                </c:pt>
                <c:pt idx="95">
                  <c:v>162.16808510303082</c:v>
                </c:pt>
                <c:pt idx="96">
                  <c:v>172.49042127178978</c:v>
                </c:pt>
                <c:pt idx="97">
                  <c:v>172.49042127178978</c:v>
                </c:pt>
                <c:pt idx="98">
                  <c:v>172.49042127178978</c:v>
                </c:pt>
                <c:pt idx="99">
                  <c:v>172.49042127178978</c:v>
                </c:pt>
                <c:pt idx="100">
                  <c:v>172.49042127178978</c:v>
                </c:pt>
                <c:pt idx="101">
                  <c:v>172.49042127178978</c:v>
                </c:pt>
                <c:pt idx="102">
                  <c:v>172.49042127178978</c:v>
                </c:pt>
                <c:pt idx="103">
                  <c:v>172.49042127178978</c:v>
                </c:pt>
                <c:pt idx="104">
                  <c:v>214.60234533817339</c:v>
                </c:pt>
                <c:pt idx="105">
                  <c:v>214.60234533817339</c:v>
                </c:pt>
                <c:pt idx="106">
                  <c:v>214.60234533817339</c:v>
                </c:pt>
                <c:pt idx="107">
                  <c:v>214.60234533817339</c:v>
                </c:pt>
                <c:pt idx="108">
                  <c:v>214.60234533817339</c:v>
                </c:pt>
                <c:pt idx="109">
                  <c:v>214.60234533817339</c:v>
                </c:pt>
                <c:pt idx="110">
                  <c:v>214.60234533817339</c:v>
                </c:pt>
                <c:pt idx="111">
                  <c:v>214.60234533817339</c:v>
                </c:pt>
                <c:pt idx="112">
                  <c:v>138.00539621799837</c:v>
                </c:pt>
                <c:pt idx="113">
                  <c:v>138.00539621799837</c:v>
                </c:pt>
                <c:pt idx="114">
                  <c:v>138.00539621799837</c:v>
                </c:pt>
                <c:pt idx="115">
                  <c:v>138.00539621799837</c:v>
                </c:pt>
                <c:pt idx="116">
                  <c:v>175.59128329510895</c:v>
                </c:pt>
                <c:pt idx="117">
                  <c:v>175.59128329510895</c:v>
                </c:pt>
                <c:pt idx="118">
                  <c:v>175.59128329510895</c:v>
                </c:pt>
                <c:pt idx="119">
                  <c:v>175.59128329510895</c:v>
                </c:pt>
                <c:pt idx="120">
                  <c:v>183.80538424326605</c:v>
                </c:pt>
                <c:pt idx="121">
                  <c:v>183.80538424326605</c:v>
                </c:pt>
                <c:pt idx="122">
                  <c:v>183.80538424326605</c:v>
                </c:pt>
                <c:pt idx="123">
                  <c:v>183.80538424326605</c:v>
                </c:pt>
                <c:pt idx="124">
                  <c:v>233.86493702640075</c:v>
                </c:pt>
                <c:pt idx="125">
                  <c:v>233.86493702640075</c:v>
                </c:pt>
                <c:pt idx="126">
                  <c:v>233.86493702640075</c:v>
                </c:pt>
                <c:pt idx="127">
                  <c:v>233.86493702640075</c:v>
                </c:pt>
                <c:pt idx="128">
                  <c:v>244.77453925507507</c:v>
                </c:pt>
                <c:pt idx="129">
                  <c:v>244.77453925507507</c:v>
                </c:pt>
                <c:pt idx="130">
                  <c:v>244.77453925507507</c:v>
                </c:pt>
                <c:pt idx="131">
                  <c:v>244.77453925507507</c:v>
                </c:pt>
                <c:pt idx="132">
                  <c:v>244.77453925507507</c:v>
                </c:pt>
                <c:pt idx="133">
                  <c:v>244.77453925507507</c:v>
                </c:pt>
                <c:pt idx="134">
                  <c:v>244.77453925507507</c:v>
                </c:pt>
                <c:pt idx="135">
                  <c:v>244.77453925507507</c:v>
                </c:pt>
                <c:pt idx="136">
                  <c:v>279.01967441657587</c:v>
                </c:pt>
                <c:pt idx="137">
                  <c:v>279.01967441657587</c:v>
                </c:pt>
                <c:pt idx="138">
                  <c:v>279.01967441657587</c:v>
                </c:pt>
                <c:pt idx="139">
                  <c:v>279.01967441657587</c:v>
                </c:pt>
                <c:pt idx="140">
                  <c:v>279.01967441657587</c:v>
                </c:pt>
                <c:pt idx="141">
                  <c:v>279.01967441657587</c:v>
                </c:pt>
                <c:pt idx="142">
                  <c:v>279.01967441657587</c:v>
                </c:pt>
                <c:pt idx="143">
                  <c:v>279.01967441657587</c:v>
                </c:pt>
              </c:numCache>
            </c:numRef>
          </c:yVal>
          <c:smooth val="0"/>
        </c:ser>
        <c:dLbls>
          <c:showLegendKey val="0"/>
          <c:showVal val="0"/>
          <c:showCatName val="0"/>
          <c:showSerName val="0"/>
          <c:showPercent val="0"/>
          <c:showBubbleSize val="0"/>
        </c:dLbls>
        <c:axId val="316705552"/>
        <c:axId val="316705944"/>
      </c:scatterChart>
      <c:valAx>
        <c:axId val="316705552"/>
        <c:scaling>
          <c:orientation val="minMax"/>
          <c:max val="300"/>
          <c:min val="0"/>
        </c:scaling>
        <c:delete val="0"/>
        <c:axPos val="b"/>
        <c:numFmt formatCode="General" sourceLinked="1"/>
        <c:majorTickMark val="out"/>
        <c:minorTickMark val="none"/>
        <c:tickLblPos val="nextTo"/>
        <c:txPr>
          <a:bodyPr/>
          <a:lstStyle/>
          <a:p>
            <a:pPr>
              <a:defRPr sz="1400"/>
            </a:pPr>
            <a:endParaRPr lang="en-US"/>
          </a:p>
        </c:txPr>
        <c:crossAx val="316705944"/>
        <c:crosses val="autoZero"/>
        <c:crossBetween val="midCat"/>
      </c:valAx>
      <c:valAx>
        <c:axId val="316705944"/>
        <c:scaling>
          <c:orientation val="minMax"/>
          <c:max val="300"/>
          <c:min val="0"/>
        </c:scaling>
        <c:delete val="0"/>
        <c:axPos val="l"/>
        <c:majorGridlines/>
        <c:numFmt formatCode="General" sourceLinked="1"/>
        <c:majorTickMark val="out"/>
        <c:minorTickMark val="none"/>
        <c:tickLblPos val="nextTo"/>
        <c:txPr>
          <a:bodyPr/>
          <a:lstStyle/>
          <a:p>
            <a:pPr>
              <a:defRPr sz="1400"/>
            </a:pPr>
            <a:endParaRPr lang="en-US"/>
          </a:p>
        </c:txPr>
        <c:crossAx val="316705552"/>
        <c:crosses val="autoZero"/>
        <c:crossBetween val="midCat"/>
      </c:valAx>
      <c:spPr>
        <a:ln>
          <a:solidFill>
            <a:sysClr val="windowText" lastClr="000000"/>
          </a:solidFill>
        </a:ln>
      </c:spPr>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a:t>a) Maize-N Model</a:t>
            </a:r>
          </a:p>
        </c:rich>
      </c:tx>
      <c:layout>
        <c:manualLayout>
          <c:xMode val="edge"/>
          <c:yMode val="edge"/>
          <c:x val="0.13976037702275876"/>
          <c:y val="5.6614993438320238E-4"/>
        </c:manualLayout>
      </c:layout>
      <c:overlay val="0"/>
    </c:title>
    <c:autoTitleDeleted val="0"/>
    <c:plotArea>
      <c:layout>
        <c:manualLayout>
          <c:layoutTarget val="inner"/>
          <c:xMode val="edge"/>
          <c:yMode val="edge"/>
          <c:x val="0.14142346547281731"/>
          <c:y val="0.10684436404908845"/>
          <c:w val="0.81373626907747643"/>
          <c:h val="0.73239199829751001"/>
        </c:manualLayout>
      </c:layout>
      <c:scatterChart>
        <c:scatterStyle val="lineMarker"/>
        <c:varyColors val="0"/>
        <c:ser>
          <c:idx val="3"/>
          <c:order val="0"/>
          <c:tx>
            <c:strRef>
              <c:f>'Multi Analysis for Thesis'!$A$7</c:f>
              <c:strCache>
                <c:ptCount val="1"/>
                <c:pt idx="0">
                  <c:v>NDDN12</c:v>
                </c:pt>
              </c:strCache>
            </c:strRef>
          </c:tx>
          <c:spPr>
            <a:ln w="28575">
              <a:noFill/>
            </a:ln>
          </c:spPr>
          <c:marker>
            <c:symbol val="square"/>
            <c:size val="7"/>
            <c:spPr>
              <a:solidFill>
                <a:srgbClr val="0070C0"/>
              </a:solidFill>
              <a:ln>
                <a:noFill/>
              </a:ln>
            </c:spPr>
          </c:marker>
          <c:xVal>
            <c:numRef>
              <c:f>'Multi Analysis for Thesis'!$C$7:$R$7</c:f>
              <c:numCache>
                <c:formatCode>General</c:formatCode>
                <c:ptCount val="16"/>
                <c:pt idx="0">
                  <c:v>204.05386823640001</c:v>
                </c:pt>
                <c:pt idx="1">
                  <c:v>198.44799273539999</c:v>
                </c:pt>
                <c:pt idx="2">
                  <c:v>204.05386823640001</c:v>
                </c:pt>
                <c:pt idx="3">
                  <c:v>198.44799273539999</c:v>
                </c:pt>
                <c:pt idx="4">
                  <c:v>204.05386823640001</c:v>
                </c:pt>
                <c:pt idx="5">
                  <c:v>198.44799273539999</c:v>
                </c:pt>
                <c:pt idx="6">
                  <c:v>204.05386823640001</c:v>
                </c:pt>
                <c:pt idx="7">
                  <c:v>198.44799273539999</c:v>
                </c:pt>
                <c:pt idx="8">
                  <c:v>193.96329233459997</c:v>
                </c:pt>
                <c:pt idx="9">
                  <c:v>197.32681763519997</c:v>
                </c:pt>
                <c:pt idx="10">
                  <c:v>197.32681763519997</c:v>
                </c:pt>
                <c:pt idx="11">
                  <c:v>193.96329233459997</c:v>
                </c:pt>
                <c:pt idx="12">
                  <c:v>193.96329233459997</c:v>
                </c:pt>
                <c:pt idx="13">
                  <c:v>197.32681763519997</c:v>
                </c:pt>
                <c:pt idx="14">
                  <c:v>197.32681763519997</c:v>
                </c:pt>
                <c:pt idx="15">
                  <c:v>193.96329233459997</c:v>
                </c:pt>
              </c:numCache>
            </c:numRef>
          </c:xVal>
          <c:yVal>
            <c:numRef>
              <c:f>'Multi Analysis for Thesis'!$C$3:$R$3</c:f>
              <c:numCache>
                <c:formatCode>General</c:formatCode>
                <c:ptCount val="16"/>
                <c:pt idx="0">
                  <c:v>0</c:v>
                </c:pt>
                <c:pt idx="1">
                  <c:v>0</c:v>
                </c:pt>
                <c:pt idx="2">
                  <c:v>0</c:v>
                </c:pt>
                <c:pt idx="3">
                  <c:v>0</c:v>
                </c:pt>
                <c:pt idx="4">
                  <c:v>0</c:v>
                </c:pt>
                <c:pt idx="5">
                  <c:v>0</c:v>
                </c:pt>
                <c:pt idx="6">
                  <c:v>0</c:v>
                </c:pt>
                <c:pt idx="7">
                  <c:v>0</c:v>
                </c:pt>
                <c:pt idx="8">
                  <c:v>224.53025315475449</c:v>
                </c:pt>
                <c:pt idx="9">
                  <c:v>224.53025315475449</c:v>
                </c:pt>
                <c:pt idx="10">
                  <c:v>224.53025315475449</c:v>
                </c:pt>
                <c:pt idx="11">
                  <c:v>224.53025315475449</c:v>
                </c:pt>
                <c:pt idx="12">
                  <c:v>224.53025315475449</c:v>
                </c:pt>
                <c:pt idx="13">
                  <c:v>224.53025315475449</c:v>
                </c:pt>
                <c:pt idx="14">
                  <c:v>224.53025315475449</c:v>
                </c:pt>
                <c:pt idx="15">
                  <c:v>224.53025315475449</c:v>
                </c:pt>
              </c:numCache>
            </c:numRef>
          </c:yVal>
          <c:smooth val="0"/>
        </c:ser>
        <c:ser>
          <c:idx val="36"/>
          <c:order val="1"/>
          <c:tx>
            <c:strRef>
              <c:f>'Multi Analysis for Thesis'!$A$12</c:f>
              <c:strCache>
                <c:ptCount val="1"/>
                <c:pt idx="0">
                  <c:v>MOLT12</c:v>
                </c:pt>
              </c:strCache>
            </c:strRef>
          </c:tx>
          <c:spPr>
            <a:ln w="28575">
              <a:noFill/>
            </a:ln>
          </c:spPr>
          <c:marker>
            <c:symbol val="diamond"/>
            <c:size val="7"/>
            <c:spPr>
              <a:solidFill>
                <a:srgbClr val="0070C0"/>
              </a:solidFill>
              <a:ln>
                <a:noFill/>
              </a:ln>
            </c:spPr>
          </c:marker>
          <c:xVal>
            <c:numRef>
              <c:f>'Multi Analysis for Thesis'!$C$12:$R$12</c:f>
              <c:numCache>
                <c:formatCode>General</c:formatCode>
                <c:ptCount val="16"/>
                <c:pt idx="0">
                  <c:v>128.93513652299998</c:v>
                </c:pt>
                <c:pt idx="1">
                  <c:v>127.81396142280001</c:v>
                </c:pt>
                <c:pt idx="2">
                  <c:v>127.81396142280001</c:v>
                </c:pt>
                <c:pt idx="3">
                  <c:v>128.93513652299998</c:v>
                </c:pt>
                <c:pt idx="4">
                  <c:v>128.93513652299998</c:v>
                </c:pt>
                <c:pt idx="5">
                  <c:v>127.81396142280001</c:v>
                </c:pt>
                <c:pt idx="6">
                  <c:v>128.93513652299998</c:v>
                </c:pt>
                <c:pt idx="7">
                  <c:v>127.81396142280001</c:v>
                </c:pt>
                <c:pt idx="8">
                  <c:v>134.54101202400003</c:v>
                </c:pt>
                <c:pt idx="9">
                  <c:v>135.66218712419999</c:v>
                </c:pt>
                <c:pt idx="10">
                  <c:v>134.54101202400003</c:v>
                </c:pt>
                <c:pt idx="11">
                  <c:v>135.66218712419999</c:v>
                </c:pt>
                <c:pt idx="12">
                  <c:v>135.66218712419999</c:v>
                </c:pt>
                <c:pt idx="13">
                  <c:v>134.54101202400003</c:v>
                </c:pt>
                <c:pt idx="14">
                  <c:v>135.66218712419999</c:v>
                </c:pt>
                <c:pt idx="15">
                  <c:v>134.54101202400003</c:v>
                </c:pt>
              </c:numCache>
            </c:numRef>
          </c:xVal>
          <c:yVal>
            <c:numRef>
              <c:f>'Multi Analysis for Thesis'!$C$8:$R$8</c:f>
              <c:numCache>
                <c:formatCode>General</c:formatCode>
                <c:ptCount val="16"/>
                <c:pt idx="0">
                  <c:v>72.861458487427967</c:v>
                </c:pt>
                <c:pt idx="1">
                  <c:v>72.861458487427967</c:v>
                </c:pt>
                <c:pt idx="2">
                  <c:v>72.861458487427967</c:v>
                </c:pt>
                <c:pt idx="3">
                  <c:v>72.861458487427967</c:v>
                </c:pt>
                <c:pt idx="4">
                  <c:v>72.861458487427967</c:v>
                </c:pt>
                <c:pt idx="5">
                  <c:v>72.861458487427967</c:v>
                </c:pt>
                <c:pt idx="6">
                  <c:v>72.861458487427967</c:v>
                </c:pt>
                <c:pt idx="7">
                  <c:v>72.861458487427967</c:v>
                </c:pt>
                <c:pt idx="8">
                  <c:v>140.78636936758335</c:v>
                </c:pt>
                <c:pt idx="9">
                  <c:v>140.78636936758335</c:v>
                </c:pt>
                <c:pt idx="10">
                  <c:v>140.78636936758335</c:v>
                </c:pt>
                <c:pt idx="11">
                  <c:v>140.78636936758335</c:v>
                </c:pt>
                <c:pt idx="12">
                  <c:v>140.78636936758335</c:v>
                </c:pt>
                <c:pt idx="13">
                  <c:v>140.78636936758335</c:v>
                </c:pt>
                <c:pt idx="14">
                  <c:v>140.78636936758335</c:v>
                </c:pt>
                <c:pt idx="15">
                  <c:v>140.78636936758335</c:v>
                </c:pt>
              </c:numCache>
            </c:numRef>
          </c:yVal>
          <c:smooth val="0"/>
        </c:ser>
        <c:ser>
          <c:idx val="9"/>
          <c:order val="2"/>
          <c:tx>
            <c:strRef>
              <c:f>'Multi Analysis for Thesis'!$A$17</c:f>
              <c:strCache>
                <c:ptCount val="1"/>
                <c:pt idx="0">
                  <c:v>NEMC12</c:v>
                </c:pt>
              </c:strCache>
            </c:strRef>
          </c:tx>
          <c:spPr>
            <a:ln w="28575">
              <a:noFill/>
            </a:ln>
          </c:spPr>
          <c:marker>
            <c:symbol val="triangle"/>
            <c:size val="7"/>
            <c:spPr>
              <a:solidFill>
                <a:srgbClr val="0070C0"/>
              </a:solidFill>
              <a:ln>
                <a:noFill/>
              </a:ln>
            </c:spPr>
          </c:marker>
          <c:xVal>
            <c:numRef>
              <c:f>'Multi Analysis for Thesis'!$C$17:$R$17</c:f>
              <c:numCache>
                <c:formatCode>General</c:formatCode>
                <c:ptCount val="16"/>
                <c:pt idx="0">
                  <c:v>167.0550899298</c:v>
                </c:pt>
                <c:pt idx="1">
                  <c:v>160.3280393286</c:v>
                </c:pt>
                <c:pt idx="2">
                  <c:v>167.0550899298</c:v>
                </c:pt>
                <c:pt idx="3">
                  <c:v>160.3280393286</c:v>
                </c:pt>
                <c:pt idx="4">
                  <c:v>167.0550899298</c:v>
                </c:pt>
                <c:pt idx="5">
                  <c:v>160.3280393286</c:v>
                </c:pt>
                <c:pt idx="6">
                  <c:v>167.0550899298</c:v>
                </c:pt>
                <c:pt idx="7">
                  <c:v>160.3280393286</c:v>
                </c:pt>
                <c:pt idx="8">
                  <c:v>162.57038952900001</c:v>
                </c:pt>
                <c:pt idx="9">
                  <c:v>169.29744013019999</c:v>
                </c:pt>
                <c:pt idx="10">
                  <c:v>169.29744013019999</c:v>
                </c:pt>
                <c:pt idx="11">
                  <c:v>162.57038952900001</c:v>
                </c:pt>
                <c:pt idx="12">
                  <c:v>162.57038952900001</c:v>
                </c:pt>
                <c:pt idx="13">
                  <c:v>169.29744013019999</c:v>
                </c:pt>
                <c:pt idx="14">
                  <c:v>169.29744013019999</c:v>
                </c:pt>
                <c:pt idx="15">
                  <c:v>162.57038952900001</c:v>
                </c:pt>
              </c:numCache>
            </c:numRef>
          </c:xVal>
          <c:yVal>
            <c:numRef>
              <c:f>'Multi Analysis for Thesis'!$C$13:$R$13</c:f>
              <c:numCache>
                <c:formatCode>General</c:formatCode>
                <c:ptCount val="16"/>
                <c:pt idx="0">
                  <c:v>0</c:v>
                </c:pt>
                <c:pt idx="1">
                  <c:v>0</c:v>
                </c:pt>
                <c:pt idx="2">
                  <c:v>0</c:v>
                </c:pt>
                <c:pt idx="3">
                  <c:v>0</c:v>
                </c:pt>
                <c:pt idx="4">
                  <c:v>0</c:v>
                </c:pt>
                <c:pt idx="5">
                  <c:v>0</c:v>
                </c:pt>
                <c:pt idx="6">
                  <c:v>0</c:v>
                </c:pt>
                <c:pt idx="7">
                  <c:v>0</c:v>
                </c:pt>
                <c:pt idx="8">
                  <c:v>131.68135258148541</c:v>
                </c:pt>
                <c:pt idx="9">
                  <c:v>131.68135258148541</c:v>
                </c:pt>
                <c:pt idx="10">
                  <c:v>131.68135258148541</c:v>
                </c:pt>
                <c:pt idx="11">
                  <c:v>131.68135258148541</c:v>
                </c:pt>
                <c:pt idx="12">
                  <c:v>131.68135258148541</c:v>
                </c:pt>
                <c:pt idx="13">
                  <c:v>131.68135258148541</c:v>
                </c:pt>
                <c:pt idx="14">
                  <c:v>131.68135258148541</c:v>
                </c:pt>
                <c:pt idx="15">
                  <c:v>131.68135258148541</c:v>
                </c:pt>
              </c:numCache>
            </c:numRef>
          </c:yVal>
          <c:smooth val="0"/>
        </c:ser>
        <c:ser>
          <c:idx val="13"/>
          <c:order val="3"/>
          <c:tx>
            <c:strRef>
              <c:f>'Multi Analysis for Thesis'!$A$22</c:f>
              <c:strCache>
                <c:ptCount val="1"/>
                <c:pt idx="0">
                  <c:v>NDVC12</c:v>
                </c:pt>
              </c:strCache>
            </c:strRef>
          </c:tx>
          <c:spPr>
            <a:ln w="28575">
              <a:noFill/>
            </a:ln>
          </c:spPr>
          <c:marker>
            <c:symbol val="x"/>
            <c:size val="7"/>
            <c:spPr>
              <a:noFill/>
              <a:ln>
                <a:solidFill>
                  <a:srgbClr val="0070C0"/>
                </a:solidFill>
              </a:ln>
            </c:spPr>
          </c:marker>
          <c:xVal>
            <c:numRef>
              <c:f>'Multi Analysis for Thesis'!$C$22:$R$22</c:f>
              <c:numCache>
                <c:formatCode>General</c:formatCode>
                <c:ptCount val="16"/>
                <c:pt idx="0">
                  <c:v>217.50796943879999</c:v>
                </c:pt>
                <c:pt idx="1">
                  <c:v>187.23624173339999</c:v>
                </c:pt>
                <c:pt idx="2">
                  <c:v>217.50796943879999</c:v>
                </c:pt>
                <c:pt idx="3">
                  <c:v>187.23624173339999</c:v>
                </c:pt>
                <c:pt idx="4">
                  <c:v>217.50796943879999</c:v>
                </c:pt>
                <c:pt idx="5">
                  <c:v>187.23624173339999</c:v>
                </c:pt>
                <c:pt idx="6">
                  <c:v>217.50796943879999</c:v>
                </c:pt>
                <c:pt idx="7">
                  <c:v>187.23624173339999</c:v>
                </c:pt>
                <c:pt idx="8">
                  <c:v>182.7515413326</c:v>
                </c:pt>
                <c:pt idx="9">
                  <c:v>205.1750433366</c:v>
                </c:pt>
                <c:pt idx="10">
                  <c:v>205.1750433366</c:v>
                </c:pt>
                <c:pt idx="11">
                  <c:v>182.7515413326</c:v>
                </c:pt>
                <c:pt idx="12">
                  <c:v>182.7515413326</c:v>
                </c:pt>
                <c:pt idx="13">
                  <c:v>205.1750433366</c:v>
                </c:pt>
                <c:pt idx="14">
                  <c:v>205.1750433366</c:v>
                </c:pt>
                <c:pt idx="15">
                  <c:v>182.7515413326</c:v>
                </c:pt>
              </c:numCache>
            </c:numRef>
          </c:xVal>
          <c:yVal>
            <c:numRef>
              <c:f>'Multi Analysis for Thesis'!$C$18:$R$18</c:f>
              <c:numCache>
                <c:formatCode>General</c:formatCode>
                <c:ptCount val="16"/>
                <c:pt idx="0">
                  <c:v>0</c:v>
                </c:pt>
                <c:pt idx="1">
                  <c:v>0</c:v>
                </c:pt>
                <c:pt idx="2">
                  <c:v>0</c:v>
                </c:pt>
                <c:pt idx="3">
                  <c:v>0</c:v>
                </c:pt>
                <c:pt idx="4">
                  <c:v>0</c:v>
                </c:pt>
                <c:pt idx="5">
                  <c:v>0</c:v>
                </c:pt>
                <c:pt idx="6">
                  <c:v>0</c:v>
                </c:pt>
                <c:pt idx="7">
                  <c:v>0</c:v>
                </c:pt>
                <c:pt idx="8">
                  <c:v>253.04268914041805</c:v>
                </c:pt>
                <c:pt idx="9">
                  <c:v>253.04268914041805</c:v>
                </c:pt>
                <c:pt idx="10">
                  <c:v>253.04268914041805</c:v>
                </c:pt>
                <c:pt idx="11">
                  <c:v>253.04268914041805</c:v>
                </c:pt>
                <c:pt idx="12">
                  <c:v>253.04268914041805</c:v>
                </c:pt>
                <c:pt idx="13">
                  <c:v>253.04268914041805</c:v>
                </c:pt>
                <c:pt idx="14">
                  <c:v>253.04268914041805</c:v>
                </c:pt>
                <c:pt idx="15">
                  <c:v>253.04268914041805</c:v>
                </c:pt>
              </c:numCache>
            </c:numRef>
          </c:yVal>
          <c:smooth val="0"/>
        </c:ser>
        <c:ser>
          <c:idx val="17"/>
          <c:order val="4"/>
          <c:tx>
            <c:strRef>
              <c:f>'Multi Analysis for Thesis'!$A$27</c:f>
              <c:strCache>
                <c:ptCount val="1"/>
                <c:pt idx="0">
                  <c:v>NDAR13</c:v>
                </c:pt>
              </c:strCache>
            </c:strRef>
          </c:tx>
          <c:spPr>
            <a:ln w="28575">
              <a:noFill/>
            </a:ln>
          </c:spPr>
          <c:marker>
            <c:symbol val="star"/>
            <c:size val="7"/>
            <c:spPr>
              <a:noFill/>
              <a:ln>
                <a:solidFill>
                  <a:srgbClr val="0070C0"/>
                </a:solidFill>
              </a:ln>
            </c:spPr>
          </c:marker>
          <c:xVal>
            <c:numRef>
              <c:f>'Multi Analysis for Thesis'!$C$27:$R$27</c:f>
              <c:numCache>
                <c:formatCode>General</c:formatCode>
                <c:ptCount val="16"/>
                <c:pt idx="0">
                  <c:v>87.451657815600001</c:v>
                </c:pt>
                <c:pt idx="1">
                  <c:v>77.361081913799993</c:v>
                </c:pt>
                <c:pt idx="2">
                  <c:v>87.451657815600001</c:v>
                </c:pt>
                <c:pt idx="3">
                  <c:v>77.361081913799993</c:v>
                </c:pt>
                <c:pt idx="4">
                  <c:v>87.451657815600001</c:v>
                </c:pt>
                <c:pt idx="5">
                  <c:v>87.451657815600001</c:v>
                </c:pt>
                <c:pt idx="6">
                  <c:v>77.361081913799993</c:v>
                </c:pt>
                <c:pt idx="7">
                  <c:v>77.361081913799993</c:v>
                </c:pt>
                <c:pt idx="8">
                  <c:v>77.361081913799993</c:v>
                </c:pt>
                <c:pt idx="9">
                  <c:v>87.451657815600001</c:v>
                </c:pt>
                <c:pt idx="10">
                  <c:v>87.451657815600001</c:v>
                </c:pt>
                <c:pt idx="11">
                  <c:v>77.361081913799993</c:v>
                </c:pt>
                <c:pt idx="12">
                  <c:v>87.451657815600001</c:v>
                </c:pt>
                <c:pt idx="13">
                  <c:v>87.451657815600001</c:v>
                </c:pt>
                <c:pt idx="14">
                  <c:v>77.361081913799993</c:v>
                </c:pt>
                <c:pt idx="15">
                  <c:v>77.361081913799993</c:v>
                </c:pt>
              </c:numCache>
            </c:numRef>
          </c:xVal>
          <c:yVal>
            <c:numRef>
              <c:f>'Multi Analysis for Thesis'!$C$23:$R$23</c:f>
              <c:numCache>
                <c:formatCode>General</c:formatCode>
                <c:ptCount val="16"/>
                <c:pt idx="0">
                  <c:v>45.479879469116753</c:v>
                </c:pt>
                <c:pt idx="1">
                  <c:v>45.479879469116753</c:v>
                </c:pt>
                <c:pt idx="2">
                  <c:v>45.479879469116753</c:v>
                </c:pt>
                <c:pt idx="3">
                  <c:v>45.479879469116753</c:v>
                </c:pt>
                <c:pt idx="4">
                  <c:v>45.479879469116753</c:v>
                </c:pt>
                <c:pt idx="5">
                  <c:v>45.479879469116753</c:v>
                </c:pt>
                <c:pt idx="6">
                  <c:v>45.479879469116753</c:v>
                </c:pt>
                <c:pt idx="7">
                  <c:v>45.479879469116753</c:v>
                </c:pt>
                <c:pt idx="8">
                  <c:v>45.479879469116753</c:v>
                </c:pt>
                <c:pt idx="9">
                  <c:v>45.479879469116753</c:v>
                </c:pt>
                <c:pt idx="10">
                  <c:v>45.479879469116753</c:v>
                </c:pt>
                <c:pt idx="11">
                  <c:v>45.479879469116753</c:v>
                </c:pt>
                <c:pt idx="12">
                  <c:v>45.479879469116753</c:v>
                </c:pt>
                <c:pt idx="13">
                  <c:v>45.479879469116753</c:v>
                </c:pt>
                <c:pt idx="14">
                  <c:v>45.479879469116753</c:v>
                </c:pt>
                <c:pt idx="15">
                  <c:v>45.479879469116753</c:v>
                </c:pt>
              </c:numCache>
            </c:numRef>
          </c:yVal>
          <c:smooth val="0"/>
        </c:ser>
        <c:ser>
          <c:idx val="21"/>
          <c:order val="5"/>
          <c:tx>
            <c:strRef>
              <c:f>'Multi Analysis for Thesis'!$A$32</c:f>
              <c:strCache>
                <c:ptCount val="1"/>
                <c:pt idx="0">
                  <c:v>MOBA13</c:v>
                </c:pt>
              </c:strCache>
            </c:strRef>
          </c:tx>
          <c:spPr>
            <a:ln w="28575">
              <a:noFill/>
            </a:ln>
          </c:spPr>
          <c:marker>
            <c:symbol val="dot"/>
            <c:size val="7"/>
            <c:spPr>
              <a:solidFill>
                <a:srgbClr val="0070C0"/>
              </a:solidFill>
              <a:ln>
                <a:noFill/>
              </a:ln>
            </c:spPr>
          </c:marker>
          <c:xVal>
            <c:numRef>
              <c:f>'Multi Analysis for Thesis'!$C$32:$R$32</c:f>
              <c:numCache>
                <c:formatCode>General</c:formatCode>
                <c:ptCount val="16"/>
                <c:pt idx="0">
                  <c:v>108.75398471939999</c:v>
                </c:pt>
                <c:pt idx="1">
                  <c:v>107.6328096192</c:v>
                </c:pt>
                <c:pt idx="2">
                  <c:v>107.6328096192</c:v>
                </c:pt>
                <c:pt idx="3">
                  <c:v>108.75398471939999</c:v>
                </c:pt>
                <c:pt idx="4">
                  <c:v>108.75398471939999</c:v>
                </c:pt>
                <c:pt idx="5">
                  <c:v>107.6328096192</c:v>
                </c:pt>
                <c:pt idx="6">
                  <c:v>108.75398471939999</c:v>
                </c:pt>
                <c:pt idx="7">
                  <c:v>107.6328096192</c:v>
                </c:pt>
                <c:pt idx="8">
                  <c:v>110.99633491979999</c:v>
                </c:pt>
                <c:pt idx="9">
                  <c:v>112.11751002</c:v>
                </c:pt>
                <c:pt idx="10">
                  <c:v>110.99633491979999</c:v>
                </c:pt>
                <c:pt idx="11">
                  <c:v>112.11751002</c:v>
                </c:pt>
                <c:pt idx="12">
                  <c:v>112.11751002</c:v>
                </c:pt>
                <c:pt idx="13">
                  <c:v>110.99633491979999</c:v>
                </c:pt>
                <c:pt idx="14">
                  <c:v>112.11751002</c:v>
                </c:pt>
                <c:pt idx="15">
                  <c:v>110.99633491979999</c:v>
                </c:pt>
              </c:numCache>
            </c:numRef>
          </c:xVal>
          <c:yVal>
            <c:numRef>
              <c:f>'Multi Analysis for Thesis'!$C$28:$R$28</c:f>
              <c:numCache>
                <c:formatCode>General</c:formatCode>
                <c:ptCount val="16"/>
                <c:pt idx="0">
                  <c:v>124.07376036270665</c:v>
                </c:pt>
                <c:pt idx="1">
                  <c:v>124.07376036270665</c:v>
                </c:pt>
                <c:pt idx="2">
                  <c:v>124.07376036270665</c:v>
                </c:pt>
                <c:pt idx="3">
                  <c:v>124.07376036270665</c:v>
                </c:pt>
                <c:pt idx="4">
                  <c:v>124.07376036270665</c:v>
                </c:pt>
                <c:pt idx="5">
                  <c:v>124.07376036270665</c:v>
                </c:pt>
                <c:pt idx="6">
                  <c:v>124.07376036270665</c:v>
                </c:pt>
                <c:pt idx="7">
                  <c:v>124.07376036270665</c:v>
                </c:pt>
                <c:pt idx="8">
                  <c:v>162.16808510303082</c:v>
                </c:pt>
                <c:pt idx="9">
                  <c:v>162.16808510303082</c:v>
                </c:pt>
                <c:pt idx="10">
                  <c:v>162.16808510303082</c:v>
                </c:pt>
                <c:pt idx="11">
                  <c:v>162.16808510303082</c:v>
                </c:pt>
                <c:pt idx="12">
                  <c:v>162.16808510303082</c:v>
                </c:pt>
                <c:pt idx="13">
                  <c:v>162.16808510303082</c:v>
                </c:pt>
                <c:pt idx="14">
                  <c:v>162.16808510303082</c:v>
                </c:pt>
                <c:pt idx="15">
                  <c:v>162.16808510303082</c:v>
                </c:pt>
              </c:numCache>
            </c:numRef>
          </c:yVal>
          <c:smooth val="0"/>
        </c:ser>
        <c:ser>
          <c:idx val="25"/>
          <c:order val="6"/>
          <c:tx>
            <c:strRef>
              <c:f>'Multi Analysis for Thesis'!$A$37</c:f>
              <c:strCache>
                <c:ptCount val="1"/>
                <c:pt idx="0">
                  <c:v>NEMC13</c:v>
                </c:pt>
              </c:strCache>
            </c:strRef>
          </c:tx>
          <c:spPr>
            <a:ln w="28575">
              <a:noFill/>
            </a:ln>
          </c:spPr>
          <c:marker>
            <c:symbol val="dash"/>
            <c:size val="7"/>
            <c:spPr>
              <a:solidFill>
                <a:srgbClr val="0070C0"/>
              </a:solidFill>
              <a:ln>
                <a:noFill/>
              </a:ln>
            </c:spPr>
          </c:marker>
          <c:xVal>
            <c:numRef>
              <c:f>'Multi Analysis for Thesis'!$C$37:$R$37</c:f>
              <c:numCache>
                <c:formatCode>General</c:formatCode>
                <c:ptCount val="16"/>
                <c:pt idx="0">
                  <c:v>207.41739353700001</c:v>
                </c:pt>
                <c:pt idx="1">
                  <c:v>197.32681763519997</c:v>
                </c:pt>
                <c:pt idx="2">
                  <c:v>207.41739353700001</c:v>
                </c:pt>
                <c:pt idx="3">
                  <c:v>197.32681763519997</c:v>
                </c:pt>
                <c:pt idx="4">
                  <c:v>207.41739353700001</c:v>
                </c:pt>
                <c:pt idx="5">
                  <c:v>197.32681763519997</c:v>
                </c:pt>
                <c:pt idx="6">
                  <c:v>207.41739353700001</c:v>
                </c:pt>
                <c:pt idx="7">
                  <c:v>197.32681763519997</c:v>
                </c:pt>
                <c:pt idx="8">
                  <c:v>199.56916783559998</c:v>
                </c:pt>
                <c:pt idx="9">
                  <c:v>211.9020939378</c:v>
                </c:pt>
                <c:pt idx="10">
                  <c:v>211.9020939378</c:v>
                </c:pt>
                <c:pt idx="11">
                  <c:v>199.56916783559998</c:v>
                </c:pt>
                <c:pt idx="12">
                  <c:v>199.56916783559998</c:v>
                </c:pt>
                <c:pt idx="13">
                  <c:v>211.9020939378</c:v>
                </c:pt>
                <c:pt idx="14">
                  <c:v>211.9020939378</c:v>
                </c:pt>
                <c:pt idx="15">
                  <c:v>199.56916783559998</c:v>
                </c:pt>
              </c:numCache>
            </c:numRef>
          </c:xVal>
          <c:yVal>
            <c:numRef>
              <c:f>'Multi Analysis for Thesis'!$C$33:$R$33</c:f>
              <c:numCache>
                <c:formatCode>General</c:formatCode>
                <c:ptCount val="16"/>
                <c:pt idx="0">
                  <c:v>172.49042127178978</c:v>
                </c:pt>
                <c:pt idx="1">
                  <c:v>172.49042127178978</c:v>
                </c:pt>
                <c:pt idx="2">
                  <c:v>172.49042127178978</c:v>
                </c:pt>
                <c:pt idx="3">
                  <c:v>172.49042127178978</c:v>
                </c:pt>
                <c:pt idx="4">
                  <c:v>172.49042127178978</c:v>
                </c:pt>
                <c:pt idx="5">
                  <c:v>172.49042127178978</c:v>
                </c:pt>
                <c:pt idx="6">
                  <c:v>172.49042127178978</c:v>
                </c:pt>
                <c:pt idx="7">
                  <c:v>172.49042127178978</c:v>
                </c:pt>
                <c:pt idx="8">
                  <c:v>214.60234533817339</c:v>
                </c:pt>
                <c:pt idx="9">
                  <c:v>214.60234533817339</c:v>
                </c:pt>
                <c:pt idx="10">
                  <c:v>214.60234533817339</c:v>
                </c:pt>
                <c:pt idx="11">
                  <c:v>214.60234533817339</c:v>
                </c:pt>
                <c:pt idx="12">
                  <c:v>214.60234533817339</c:v>
                </c:pt>
                <c:pt idx="13">
                  <c:v>214.60234533817339</c:v>
                </c:pt>
                <c:pt idx="14">
                  <c:v>214.60234533817339</c:v>
                </c:pt>
                <c:pt idx="15">
                  <c:v>214.60234533817339</c:v>
                </c:pt>
              </c:numCache>
            </c:numRef>
          </c:yVal>
          <c:smooth val="0"/>
        </c:ser>
        <c:ser>
          <c:idx val="29"/>
          <c:order val="7"/>
          <c:tx>
            <c:strRef>
              <c:f>'Multi Analysis for Thesis'!$A$42</c:f>
              <c:strCache>
                <c:ptCount val="1"/>
                <c:pt idx="0">
                  <c:v>NECC13</c:v>
                </c:pt>
              </c:strCache>
            </c:strRef>
          </c:tx>
          <c:spPr>
            <a:ln w="28575">
              <a:noFill/>
            </a:ln>
          </c:spPr>
          <c:marker>
            <c:symbol val="circle"/>
            <c:size val="7"/>
            <c:spPr>
              <a:solidFill>
                <a:srgbClr val="0070C0"/>
              </a:solidFill>
              <a:ln>
                <a:noFill/>
              </a:ln>
            </c:spPr>
          </c:marker>
          <c:xVal>
            <c:numRef>
              <c:f>'Multi Analysis for Thesis'!$C$42:$R$42</c:f>
              <c:numCache>
                <c:formatCode>General</c:formatCode>
                <c:ptCount val="16"/>
                <c:pt idx="0">
                  <c:v>199.56916783559998</c:v>
                </c:pt>
                <c:pt idx="1">
                  <c:v>199.56916783559998</c:v>
                </c:pt>
                <c:pt idx="2">
                  <c:v>199.56916783559998</c:v>
                </c:pt>
                <c:pt idx="3">
                  <c:v>199.56916783559998</c:v>
                </c:pt>
                <c:pt idx="4">
                  <c:v>178.2668409318</c:v>
                </c:pt>
                <c:pt idx="5">
                  <c:v>178.2668409318</c:v>
                </c:pt>
                <c:pt idx="6">
                  <c:v>178.2668409318</c:v>
                </c:pt>
                <c:pt idx="7">
                  <c:v>178.2668409318</c:v>
                </c:pt>
                <c:pt idx="8">
                  <c:v>193.96329233459997</c:v>
                </c:pt>
                <c:pt idx="9">
                  <c:v>193.96329233459997</c:v>
                </c:pt>
                <c:pt idx="10">
                  <c:v>193.96329233459997</c:v>
                </c:pt>
                <c:pt idx="11">
                  <c:v>193.96329233459997</c:v>
                </c:pt>
                <c:pt idx="12">
                  <c:v>174.9033156312</c:v>
                </c:pt>
                <c:pt idx="13">
                  <c:v>174.9033156312</c:v>
                </c:pt>
                <c:pt idx="14">
                  <c:v>174.9033156312</c:v>
                </c:pt>
                <c:pt idx="15">
                  <c:v>174.9033156312</c:v>
                </c:pt>
              </c:numCache>
            </c:numRef>
          </c:xVal>
          <c:yVal>
            <c:numRef>
              <c:f>'Multi Analysis for Thesis'!$C$38:$R$38</c:f>
              <c:numCache>
                <c:formatCode>General</c:formatCode>
                <c:ptCount val="16"/>
                <c:pt idx="0">
                  <c:v>138.00539621799837</c:v>
                </c:pt>
                <c:pt idx="1">
                  <c:v>138.00539621799837</c:v>
                </c:pt>
                <c:pt idx="2">
                  <c:v>138.00539621799837</c:v>
                </c:pt>
                <c:pt idx="3">
                  <c:v>138.00539621799837</c:v>
                </c:pt>
                <c:pt idx="4">
                  <c:v>175.59128329510895</c:v>
                </c:pt>
                <c:pt idx="5">
                  <c:v>175.59128329510895</c:v>
                </c:pt>
                <c:pt idx="6">
                  <c:v>175.59128329510895</c:v>
                </c:pt>
                <c:pt idx="7">
                  <c:v>175.59128329510895</c:v>
                </c:pt>
                <c:pt idx="8">
                  <c:v>183.80538424326605</c:v>
                </c:pt>
                <c:pt idx="9">
                  <c:v>183.80538424326605</c:v>
                </c:pt>
                <c:pt idx="10">
                  <c:v>183.80538424326605</c:v>
                </c:pt>
                <c:pt idx="11">
                  <c:v>183.80538424326605</c:v>
                </c:pt>
                <c:pt idx="12">
                  <c:v>233.86493702640075</c:v>
                </c:pt>
                <c:pt idx="13">
                  <c:v>233.86493702640075</c:v>
                </c:pt>
                <c:pt idx="14">
                  <c:v>233.86493702640075</c:v>
                </c:pt>
                <c:pt idx="15">
                  <c:v>233.86493702640075</c:v>
                </c:pt>
              </c:numCache>
            </c:numRef>
          </c:yVal>
          <c:smooth val="0"/>
        </c:ser>
        <c:ser>
          <c:idx val="33"/>
          <c:order val="8"/>
          <c:tx>
            <c:strRef>
              <c:f>'Multi Analysis for Thesis'!$A$47</c:f>
              <c:strCache>
                <c:ptCount val="1"/>
                <c:pt idx="0">
                  <c:v>MOTR13</c:v>
                </c:pt>
              </c:strCache>
            </c:strRef>
          </c:tx>
          <c:spPr>
            <a:ln w="28575">
              <a:noFill/>
            </a:ln>
          </c:spPr>
          <c:marker>
            <c:symbol val="plus"/>
            <c:size val="7"/>
            <c:spPr>
              <a:noFill/>
              <a:ln>
                <a:solidFill>
                  <a:srgbClr val="0070C0"/>
                </a:solidFill>
              </a:ln>
            </c:spPr>
          </c:marker>
          <c:xVal>
            <c:numRef>
              <c:f>'Multi Analysis for Thesis'!$C$47:$R$47</c:f>
              <c:numCache>
                <c:formatCode>General</c:formatCode>
                <c:ptCount val="16"/>
                <c:pt idx="0">
                  <c:v>248.90087224440001</c:v>
                </c:pt>
                <c:pt idx="1">
                  <c:v>247.77969714419996</c:v>
                </c:pt>
                <c:pt idx="2">
                  <c:v>248.90087224440001</c:v>
                </c:pt>
                <c:pt idx="3">
                  <c:v>247.77969714419996</c:v>
                </c:pt>
                <c:pt idx="4">
                  <c:v>247.77969714419996</c:v>
                </c:pt>
                <c:pt idx="5">
                  <c:v>248.90087224440001</c:v>
                </c:pt>
                <c:pt idx="6">
                  <c:v>247.77969714419996</c:v>
                </c:pt>
                <c:pt idx="7">
                  <c:v>248.90087224440001</c:v>
                </c:pt>
                <c:pt idx="8">
                  <c:v>258.99144814620001</c:v>
                </c:pt>
                <c:pt idx="9">
                  <c:v>266.83967384760001</c:v>
                </c:pt>
                <c:pt idx="10">
                  <c:v>266.83967384760001</c:v>
                </c:pt>
                <c:pt idx="11">
                  <c:v>258.99144814620001</c:v>
                </c:pt>
                <c:pt idx="12">
                  <c:v>258.99144814620001</c:v>
                </c:pt>
                <c:pt idx="13">
                  <c:v>266.83967384760001</c:v>
                </c:pt>
                <c:pt idx="14">
                  <c:v>258.99144814620001</c:v>
                </c:pt>
                <c:pt idx="15">
                  <c:v>266.83967384760001</c:v>
                </c:pt>
              </c:numCache>
            </c:numRef>
          </c:xVal>
          <c:yVal>
            <c:numRef>
              <c:f>'Multi Analysis for Thesis'!$C$43:$R$43</c:f>
              <c:numCache>
                <c:formatCode>General</c:formatCode>
                <c:ptCount val="16"/>
                <c:pt idx="0">
                  <c:v>244.77453925507507</c:v>
                </c:pt>
                <c:pt idx="1">
                  <c:v>244.77453925507507</c:v>
                </c:pt>
                <c:pt idx="2">
                  <c:v>244.77453925507507</c:v>
                </c:pt>
                <c:pt idx="3">
                  <c:v>244.77453925507507</c:v>
                </c:pt>
                <c:pt idx="4">
                  <c:v>244.77453925507507</c:v>
                </c:pt>
                <c:pt idx="5">
                  <c:v>244.77453925507507</c:v>
                </c:pt>
                <c:pt idx="6">
                  <c:v>244.77453925507507</c:v>
                </c:pt>
                <c:pt idx="7">
                  <c:v>244.77453925507507</c:v>
                </c:pt>
                <c:pt idx="8">
                  <c:v>279.01967441657587</c:v>
                </c:pt>
                <c:pt idx="9">
                  <c:v>279.01967441657587</c:v>
                </c:pt>
                <c:pt idx="10">
                  <c:v>279.01967441657587</c:v>
                </c:pt>
                <c:pt idx="11">
                  <c:v>279.01967441657587</c:v>
                </c:pt>
                <c:pt idx="12">
                  <c:v>279.01967441657587</c:v>
                </c:pt>
                <c:pt idx="13">
                  <c:v>279.01967441657587</c:v>
                </c:pt>
                <c:pt idx="14">
                  <c:v>279.01967441657587</c:v>
                </c:pt>
                <c:pt idx="15">
                  <c:v>279.01967441657587</c:v>
                </c:pt>
              </c:numCache>
            </c:numRef>
          </c:yVal>
          <c:smooth val="0"/>
        </c:ser>
        <c:ser>
          <c:idx val="34"/>
          <c:order val="9"/>
          <c:tx>
            <c:strRef>
              <c:f>'Multi Analysis for Thesis'!$A$58</c:f>
              <c:strCache>
                <c:ptCount val="1"/>
                <c:pt idx="0">
                  <c:v>Linear</c:v>
                </c:pt>
              </c:strCache>
            </c:strRef>
          </c:tx>
          <c:spPr>
            <a:ln w="25400" cap="flat" cmpd="sng" algn="ctr">
              <a:solidFill>
                <a:schemeClr val="dk1"/>
              </a:solidFill>
              <a:prstDash val="solid"/>
            </a:ln>
            <a:effectLst/>
          </c:spPr>
          <c:marker>
            <c:symbol val="none"/>
          </c:marker>
          <c:xVal>
            <c:numRef>
              <c:f>'Multi Analysis for Thesis'!$B$58:$C$58</c:f>
              <c:numCache>
                <c:formatCode>General</c:formatCode>
                <c:ptCount val="2"/>
                <c:pt idx="0">
                  <c:v>0</c:v>
                </c:pt>
                <c:pt idx="1">
                  <c:v>500</c:v>
                </c:pt>
              </c:numCache>
            </c:numRef>
          </c:xVal>
          <c:yVal>
            <c:numRef>
              <c:f>'Multi Analysis for Thesis'!$B$59:$C$59</c:f>
              <c:numCache>
                <c:formatCode>General</c:formatCode>
                <c:ptCount val="2"/>
                <c:pt idx="0">
                  <c:v>0</c:v>
                </c:pt>
                <c:pt idx="1">
                  <c:v>500</c:v>
                </c:pt>
              </c:numCache>
            </c:numRef>
          </c:yVal>
          <c:smooth val="0"/>
        </c:ser>
        <c:ser>
          <c:idx val="0"/>
          <c:order val="10"/>
          <c:tx>
            <c:strRef>
              <c:f>'Multi Analysis for Thesis'!$BA$2</c:f>
              <c:strCache>
                <c:ptCount val="1"/>
                <c:pt idx="0">
                  <c:v>Maize-N Model</c:v>
                </c:pt>
              </c:strCache>
            </c:strRef>
          </c:tx>
          <c:spPr>
            <a:ln w="28575">
              <a:noFill/>
            </a:ln>
          </c:spPr>
          <c:marker>
            <c:spPr>
              <a:noFill/>
              <a:ln>
                <a:noFill/>
              </a:ln>
            </c:spPr>
          </c:marker>
          <c:trendline>
            <c:spPr>
              <a:ln>
                <a:solidFill>
                  <a:schemeClr val="tx1"/>
                </a:solidFill>
                <a:prstDash val="lgDashDot"/>
              </a:ln>
            </c:spPr>
            <c:trendlineType val="linear"/>
            <c:intercept val="0"/>
            <c:dispRSqr val="0"/>
            <c:dispEq val="1"/>
            <c:trendlineLbl>
              <c:layout>
                <c:manualLayout>
                  <c:x val="9.7978273549139697E-2"/>
                  <c:y val="0.16444101581896858"/>
                </c:manualLayout>
              </c:layout>
              <c:tx>
                <c:rich>
                  <a:bodyPr/>
                  <a:lstStyle/>
                  <a:p>
                    <a:pPr>
                      <a:defRPr sz="1600"/>
                    </a:pPr>
                    <a:r>
                      <a:rPr lang="en-US" sz="1600" baseline="0" dirty="0"/>
                      <a:t>y = </a:t>
                    </a:r>
                    <a:r>
                      <a:rPr lang="en-US" sz="1600" baseline="0" dirty="0" smtClean="0"/>
                      <a:t>0.8145x</a:t>
                    </a:r>
                  </a:p>
                  <a:p>
                    <a:pPr>
                      <a:defRPr sz="1600"/>
                    </a:pPr>
                    <a:r>
                      <a:rPr lang="en-US" sz="1600" baseline="0" dirty="0" smtClean="0"/>
                      <a:t>R</a:t>
                    </a:r>
                    <a:r>
                      <a:rPr lang="en-US" sz="1600" baseline="30000" dirty="0" smtClean="0"/>
                      <a:t>2 </a:t>
                    </a:r>
                    <a:r>
                      <a:rPr lang="en-US" sz="1600" baseline="0" dirty="0" smtClean="0"/>
                      <a:t>= 0.7754</a:t>
                    </a:r>
                    <a:endParaRPr lang="en-US" sz="1600" baseline="30000" dirty="0"/>
                  </a:p>
                </c:rich>
              </c:tx>
              <c:numFmt formatCode="General" sourceLinked="0"/>
            </c:trendlineLbl>
          </c:trendline>
          <c:xVal>
            <c:numRef>
              <c:f>'Multi Analysis for Thesis'!$BA$3:$BA$146</c:f>
              <c:numCache>
                <c:formatCode>General</c:formatCode>
                <c:ptCount val="144"/>
                <c:pt idx="0">
                  <c:v>204.05386823640001</c:v>
                </c:pt>
                <c:pt idx="1">
                  <c:v>198.44799273539999</c:v>
                </c:pt>
                <c:pt idx="2">
                  <c:v>204.05386823640001</c:v>
                </c:pt>
                <c:pt idx="3">
                  <c:v>198.44799273539999</c:v>
                </c:pt>
                <c:pt idx="4">
                  <c:v>204.05386823640001</c:v>
                </c:pt>
                <c:pt idx="5">
                  <c:v>198.44799273539999</c:v>
                </c:pt>
                <c:pt idx="6">
                  <c:v>204.05386823640001</c:v>
                </c:pt>
                <c:pt idx="7">
                  <c:v>198.44799273539999</c:v>
                </c:pt>
                <c:pt idx="8">
                  <c:v>193.96329233459997</c:v>
                </c:pt>
                <c:pt idx="9">
                  <c:v>197.32681763519997</c:v>
                </c:pt>
                <c:pt idx="10">
                  <c:v>197.32681763519997</c:v>
                </c:pt>
                <c:pt idx="11">
                  <c:v>193.96329233459997</c:v>
                </c:pt>
                <c:pt idx="12">
                  <c:v>193.96329233459997</c:v>
                </c:pt>
                <c:pt idx="13">
                  <c:v>197.32681763519997</c:v>
                </c:pt>
                <c:pt idx="14">
                  <c:v>197.32681763519997</c:v>
                </c:pt>
                <c:pt idx="15">
                  <c:v>193.96329233459997</c:v>
                </c:pt>
                <c:pt idx="16">
                  <c:v>128.93513652299998</c:v>
                </c:pt>
                <c:pt idx="17">
                  <c:v>127.81396142280001</c:v>
                </c:pt>
                <c:pt idx="18">
                  <c:v>127.81396142280001</c:v>
                </c:pt>
                <c:pt idx="19">
                  <c:v>128.93513652299998</c:v>
                </c:pt>
                <c:pt idx="20">
                  <c:v>128.93513652299998</c:v>
                </c:pt>
                <c:pt idx="21">
                  <c:v>127.81396142280001</c:v>
                </c:pt>
                <c:pt idx="22">
                  <c:v>128.93513652299998</c:v>
                </c:pt>
                <c:pt idx="23">
                  <c:v>127.81396142280001</c:v>
                </c:pt>
                <c:pt idx="24">
                  <c:v>134.54101202400003</c:v>
                </c:pt>
                <c:pt idx="25">
                  <c:v>135.66218712419999</c:v>
                </c:pt>
                <c:pt idx="26">
                  <c:v>134.54101202400003</c:v>
                </c:pt>
                <c:pt idx="27">
                  <c:v>135.66218712419999</c:v>
                </c:pt>
                <c:pt idx="28">
                  <c:v>135.66218712419999</c:v>
                </c:pt>
                <c:pt idx="29">
                  <c:v>134.54101202400003</c:v>
                </c:pt>
                <c:pt idx="30">
                  <c:v>135.66218712419999</c:v>
                </c:pt>
                <c:pt idx="31">
                  <c:v>134.54101202400003</c:v>
                </c:pt>
                <c:pt idx="32">
                  <c:v>167.0550899298</c:v>
                </c:pt>
                <c:pt idx="33">
                  <c:v>160.3280393286</c:v>
                </c:pt>
                <c:pt idx="34">
                  <c:v>167.0550899298</c:v>
                </c:pt>
                <c:pt idx="35">
                  <c:v>160.3280393286</c:v>
                </c:pt>
                <c:pt idx="36">
                  <c:v>167.0550899298</c:v>
                </c:pt>
                <c:pt idx="37">
                  <c:v>160.3280393286</c:v>
                </c:pt>
                <c:pt idx="38">
                  <c:v>167.0550899298</c:v>
                </c:pt>
                <c:pt idx="39">
                  <c:v>160.3280393286</c:v>
                </c:pt>
                <c:pt idx="40">
                  <c:v>162.57038952900001</c:v>
                </c:pt>
                <c:pt idx="41">
                  <c:v>169.29744013019999</c:v>
                </c:pt>
                <c:pt idx="42">
                  <c:v>169.29744013019999</c:v>
                </c:pt>
                <c:pt idx="43">
                  <c:v>162.57038952900001</c:v>
                </c:pt>
                <c:pt idx="44">
                  <c:v>162.57038952900001</c:v>
                </c:pt>
                <c:pt idx="45">
                  <c:v>169.29744013019999</c:v>
                </c:pt>
                <c:pt idx="46">
                  <c:v>169.29744013019999</c:v>
                </c:pt>
                <c:pt idx="47">
                  <c:v>162.57038952900001</c:v>
                </c:pt>
                <c:pt idx="48">
                  <c:v>217.50796943879999</c:v>
                </c:pt>
                <c:pt idx="49">
                  <c:v>187.23624173339999</c:v>
                </c:pt>
                <c:pt idx="50">
                  <c:v>217.50796943879999</c:v>
                </c:pt>
                <c:pt idx="51">
                  <c:v>187.23624173339999</c:v>
                </c:pt>
                <c:pt idx="52">
                  <c:v>217.50796943879999</c:v>
                </c:pt>
                <c:pt idx="53">
                  <c:v>187.23624173339999</c:v>
                </c:pt>
                <c:pt idx="54">
                  <c:v>217.50796943879999</c:v>
                </c:pt>
                <c:pt idx="55">
                  <c:v>187.23624173339999</c:v>
                </c:pt>
                <c:pt idx="56">
                  <c:v>182.7515413326</c:v>
                </c:pt>
                <c:pt idx="57">
                  <c:v>205.1750433366</c:v>
                </c:pt>
                <c:pt idx="58">
                  <c:v>205.1750433366</c:v>
                </c:pt>
                <c:pt idx="59">
                  <c:v>182.7515413326</c:v>
                </c:pt>
                <c:pt idx="60">
                  <c:v>182.7515413326</c:v>
                </c:pt>
                <c:pt idx="61">
                  <c:v>205.1750433366</c:v>
                </c:pt>
                <c:pt idx="62">
                  <c:v>205.1750433366</c:v>
                </c:pt>
                <c:pt idx="63">
                  <c:v>182.7515413326</c:v>
                </c:pt>
                <c:pt idx="64">
                  <c:v>87.451657815600001</c:v>
                </c:pt>
                <c:pt idx="65">
                  <c:v>77.361081913799993</c:v>
                </c:pt>
                <c:pt idx="66">
                  <c:v>87.451657815600001</c:v>
                </c:pt>
                <c:pt idx="67">
                  <c:v>77.361081913799993</c:v>
                </c:pt>
                <c:pt idx="68">
                  <c:v>87.451657815600001</c:v>
                </c:pt>
                <c:pt idx="69">
                  <c:v>87.451657815600001</c:v>
                </c:pt>
                <c:pt idx="70">
                  <c:v>77.361081913799993</c:v>
                </c:pt>
                <c:pt idx="71">
                  <c:v>77.361081913799993</c:v>
                </c:pt>
                <c:pt idx="72">
                  <c:v>77.361081913799993</c:v>
                </c:pt>
                <c:pt idx="73">
                  <c:v>87.451657815600001</c:v>
                </c:pt>
                <c:pt idx="74">
                  <c:v>87.451657815600001</c:v>
                </c:pt>
                <c:pt idx="75">
                  <c:v>77.361081913799993</c:v>
                </c:pt>
                <c:pt idx="76">
                  <c:v>87.451657815600001</c:v>
                </c:pt>
                <c:pt idx="77">
                  <c:v>87.451657815600001</c:v>
                </c:pt>
                <c:pt idx="78">
                  <c:v>77.361081913799993</c:v>
                </c:pt>
                <c:pt idx="79">
                  <c:v>77.361081913799993</c:v>
                </c:pt>
                <c:pt idx="80">
                  <c:v>108.75398471939999</c:v>
                </c:pt>
                <c:pt idx="81">
                  <c:v>107.6328096192</c:v>
                </c:pt>
                <c:pt idx="82">
                  <c:v>107.6328096192</c:v>
                </c:pt>
                <c:pt idx="83">
                  <c:v>108.75398471939999</c:v>
                </c:pt>
                <c:pt idx="84">
                  <c:v>108.75398471939999</c:v>
                </c:pt>
                <c:pt idx="85">
                  <c:v>107.6328096192</c:v>
                </c:pt>
                <c:pt idx="86">
                  <c:v>108.75398471939999</c:v>
                </c:pt>
                <c:pt idx="87">
                  <c:v>107.6328096192</c:v>
                </c:pt>
                <c:pt idx="88">
                  <c:v>110.99633491979999</c:v>
                </c:pt>
                <c:pt idx="89">
                  <c:v>112.11751002</c:v>
                </c:pt>
                <c:pt idx="90">
                  <c:v>110.99633491979999</c:v>
                </c:pt>
                <c:pt idx="91">
                  <c:v>112.11751002</c:v>
                </c:pt>
                <c:pt idx="92">
                  <c:v>112.11751002</c:v>
                </c:pt>
                <c:pt idx="93">
                  <c:v>110.99633491979999</c:v>
                </c:pt>
                <c:pt idx="94">
                  <c:v>112.11751002</c:v>
                </c:pt>
                <c:pt idx="95">
                  <c:v>110.99633491979999</c:v>
                </c:pt>
                <c:pt idx="96">
                  <c:v>207.41739353700001</c:v>
                </c:pt>
                <c:pt idx="97">
                  <c:v>197.32681763519997</c:v>
                </c:pt>
                <c:pt idx="98">
                  <c:v>207.41739353700001</c:v>
                </c:pt>
                <c:pt idx="99">
                  <c:v>197.32681763519997</c:v>
                </c:pt>
                <c:pt idx="100">
                  <c:v>207.41739353700001</c:v>
                </c:pt>
                <c:pt idx="101">
                  <c:v>197.32681763519997</c:v>
                </c:pt>
                <c:pt idx="102">
                  <c:v>207.41739353700001</c:v>
                </c:pt>
                <c:pt idx="103">
                  <c:v>197.32681763519997</c:v>
                </c:pt>
                <c:pt idx="104">
                  <c:v>199.56916783559998</c:v>
                </c:pt>
                <c:pt idx="105">
                  <c:v>211.9020939378</c:v>
                </c:pt>
                <c:pt idx="106">
                  <c:v>211.9020939378</c:v>
                </c:pt>
                <c:pt idx="107">
                  <c:v>199.56916783559998</c:v>
                </c:pt>
                <c:pt idx="108">
                  <c:v>199.56916783559998</c:v>
                </c:pt>
                <c:pt idx="109">
                  <c:v>211.9020939378</c:v>
                </c:pt>
                <c:pt idx="110">
                  <c:v>211.9020939378</c:v>
                </c:pt>
                <c:pt idx="111">
                  <c:v>199.56916783559998</c:v>
                </c:pt>
                <c:pt idx="112">
                  <c:v>199.56916783559998</c:v>
                </c:pt>
                <c:pt idx="113">
                  <c:v>199.56916783559998</c:v>
                </c:pt>
                <c:pt idx="114">
                  <c:v>199.56916783559998</c:v>
                </c:pt>
                <c:pt idx="115">
                  <c:v>199.56916783559998</c:v>
                </c:pt>
                <c:pt idx="116">
                  <c:v>178.2668409318</c:v>
                </c:pt>
                <c:pt idx="117">
                  <c:v>178.2668409318</c:v>
                </c:pt>
                <c:pt idx="118">
                  <c:v>178.2668409318</c:v>
                </c:pt>
                <c:pt idx="119">
                  <c:v>178.2668409318</c:v>
                </c:pt>
                <c:pt idx="120">
                  <c:v>193.96329233459997</c:v>
                </c:pt>
                <c:pt idx="121">
                  <c:v>193.96329233459997</c:v>
                </c:pt>
                <c:pt idx="122">
                  <c:v>193.96329233459997</c:v>
                </c:pt>
                <c:pt idx="123">
                  <c:v>193.96329233459997</c:v>
                </c:pt>
                <c:pt idx="124">
                  <c:v>174.9033156312</c:v>
                </c:pt>
                <c:pt idx="125">
                  <c:v>174.9033156312</c:v>
                </c:pt>
                <c:pt idx="126">
                  <c:v>174.9033156312</c:v>
                </c:pt>
                <c:pt idx="127">
                  <c:v>174.9033156312</c:v>
                </c:pt>
                <c:pt idx="128">
                  <c:v>248.90087224440001</c:v>
                </c:pt>
                <c:pt idx="129">
                  <c:v>247.77969714419996</c:v>
                </c:pt>
                <c:pt idx="130">
                  <c:v>248.90087224440001</c:v>
                </c:pt>
                <c:pt idx="131">
                  <c:v>247.77969714419996</c:v>
                </c:pt>
                <c:pt idx="132">
                  <c:v>247.77969714419996</c:v>
                </c:pt>
                <c:pt idx="133">
                  <c:v>248.90087224440001</c:v>
                </c:pt>
                <c:pt idx="134">
                  <c:v>247.77969714419996</c:v>
                </c:pt>
                <c:pt idx="135">
                  <c:v>248.90087224440001</c:v>
                </c:pt>
                <c:pt idx="136">
                  <c:v>258.99144814620001</c:v>
                </c:pt>
                <c:pt idx="137">
                  <c:v>266.83967384760001</c:v>
                </c:pt>
                <c:pt idx="138">
                  <c:v>266.83967384760001</c:v>
                </c:pt>
                <c:pt idx="139">
                  <c:v>258.99144814620001</c:v>
                </c:pt>
                <c:pt idx="140">
                  <c:v>258.99144814620001</c:v>
                </c:pt>
                <c:pt idx="141">
                  <c:v>266.83967384760001</c:v>
                </c:pt>
                <c:pt idx="142">
                  <c:v>258.99144814620001</c:v>
                </c:pt>
                <c:pt idx="143">
                  <c:v>266.83967384760001</c:v>
                </c:pt>
              </c:numCache>
            </c:numRef>
          </c:xVal>
          <c:yVal>
            <c:numRef>
              <c:f>'Multi Analysis for Thesis'!$AW$3:$AW$146</c:f>
              <c:numCache>
                <c:formatCode>General</c:formatCode>
                <c:ptCount val="144"/>
                <c:pt idx="0">
                  <c:v>0</c:v>
                </c:pt>
                <c:pt idx="1">
                  <c:v>0</c:v>
                </c:pt>
                <c:pt idx="2">
                  <c:v>0</c:v>
                </c:pt>
                <c:pt idx="3">
                  <c:v>0</c:v>
                </c:pt>
                <c:pt idx="4">
                  <c:v>0</c:v>
                </c:pt>
                <c:pt idx="5">
                  <c:v>0</c:v>
                </c:pt>
                <c:pt idx="6">
                  <c:v>0</c:v>
                </c:pt>
                <c:pt idx="7">
                  <c:v>0</c:v>
                </c:pt>
                <c:pt idx="8">
                  <c:v>224.53025315475449</c:v>
                </c:pt>
                <c:pt idx="9">
                  <c:v>224.53025315475449</c:v>
                </c:pt>
                <c:pt idx="10">
                  <c:v>224.53025315475449</c:v>
                </c:pt>
                <c:pt idx="11">
                  <c:v>224.53025315475449</c:v>
                </c:pt>
                <c:pt idx="12">
                  <c:v>224.53025315475449</c:v>
                </c:pt>
                <c:pt idx="13">
                  <c:v>224.53025315475449</c:v>
                </c:pt>
                <c:pt idx="14">
                  <c:v>224.53025315475449</c:v>
                </c:pt>
                <c:pt idx="15">
                  <c:v>224.53025315475449</c:v>
                </c:pt>
                <c:pt idx="16">
                  <c:v>72.861458487427967</c:v>
                </c:pt>
                <c:pt idx="17">
                  <c:v>72.861458487427967</c:v>
                </c:pt>
                <c:pt idx="18">
                  <c:v>72.861458487427967</c:v>
                </c:pt>
                <c:pt idx="19">
                  <c:v>72.861458487427967</c:v>
                </c:pt>
                <c:pt idx="20">
                  <c:v>72.861458487427967</c:v>
                </c:pt>
                <c:pt idx="21">
                  <c:v>72.861458487427967</c:v>
                </c:pt>
                <c:pt idx="22">
                  <c:v>72.861458487427967</c:v>
                </c:pt>
                <c:pt idx="23">
                  <c:v>72.861458487427967</c:v>
                </c:pt>
                <c:pt idx="24">
                  <c:v>140.78636936758335</c:v>
                </c:pt>
                <c:pt idx="25">
                  <c:v>140.78636936758335</c:v>
                </c:pt>
                <c:pt idx="26">
                  <c:v>140.78636936758335</c:v>
                </c:pt>
                <c:pt idx="27">
                  <c:v>140.78636936758335</c:v>
                </c:pt>
                <c:pt idx="28">
                  <c:v>140.78636936758335</c:v>
                </c:pt>
                <c:pt idx="29">
                  <c:v>140.78636936758335</c:v>
                </c:pt>
                <c:pt idx="30">
                  <c:v>140.78636936758335</c:v>
                </c:pt>
                <c:pt idx="31">
                  <c:v>140.78636936758335</c:v>
                </c:pt>
                <c:pt idx="32">
                  <c:v>0</c:v>
                </c:pt>
                <c:pt idx="33">
                  <c:v>0</c:v>
                </c:pt>
                <c:pt idx="34">
                  <c:v>0</c:v>
                </c:pt>
                <c:pt idx="35">
                  <c:v>0</c:v>
                </c:pt>
                <c:pt idx="36">
                  <c:v>0</c:v>
                </c:pt>
                <c:pt idx="37">
                  <c:v>0</c:v>
                </c:pt>
                <c:pt idx="38">
                  <c:v>0</c:v>
                </c:pt>
                <c:pt idx="39">
                  <c:v>0</c:v>
                </c:pt>
                <c:pt idx="40">
                  <c:v>131.68135258148541</c:v>
                </c:pt>
                <c:pt idx="41">
                  <c:v>131.68135258148541</c:v>
                </c:pt>
                <c:pt idx="42">
                  <c:v>131.68135258148541</c:v>
                </c:pt>
                <c:pt idx="43">
                  <c:v>131.68135258148541</c:v>
                </c:pt>
                <c:pt idx="44">
                  <c:v>131.68135258148541</c:v>
                </c:pt>
                <c:pt idx="45">
                  <c:v>131.68135258148541</c:v>
                </c:pt>
                <c:pt idx="46">
                  <c:v>131.68135258148541</c:v>
                </c:pt>
                <c:pt idx="47">
                  <c:v>131.68135258148541</c:v>
                </c:pt>
                <c:pt idx="48">
                  <c:v>0</c:v>
                </c:pt>
                <c:pt idx="49">
                  <c:v>0</c:v>
                </c:pt>
                <c:pt idx="50">
                  <c:v>0</c:v>
                </c:pt>
                <c:pt idx="51">
                  <c:v>0</c:v>
                </c:pt>
                <c:pt idx="52">
                  <c:v>0</c:v>
                </c:pt>
                <c:pt idx="53">
                  <c:v>0</c:v>
                </c:pt>
                <c:pt idx="54">
                  <c:v>0</c:v>
                </c:pt>
                <c:pt idx="55">
                  <c:v>0</c:v>
                </c:pt>
                <c:pt idx="56">
                  <c:v>253.04268914041805</c:v>
                </c:pt>
                <c:pt idx="57">
                  <c:v>253.04268914041805</c:v>
                </c:pt>
                <c:pt idx="58">
                  <c:v>253.04268914041805</c:v>
                </c:pt>
                <c:pt idx="59">
                  <c:v>253.04268914041805</c:v>
                </c:pt>
                <c:pt idx="60">
                  <c:v>253.04268914041805</c:v>
                </c:pt>
                <c:pt idx="61">
                  <c:v>253.04268914041805</c:v>
                </c:pt>
                <c:pt idx="62">
                  <c:v>253.04268914041805</c:v>
                </c:pt>
                <c:pt idx="63">
                  <c:v>253.04268914041805</c:v>
                </c:pt>
                <c:pt idx="64">
                  <c:v>45.479879469116753</c:v>
                </c:pt>
                <c:pt idx="65">
                  <c:v>45.479879469116753</c:v>
                </c:pt>
                <c:pt idx="66">
                  <c:v>45.479879469116753</c:v>
                </c:pt>
                <c:pt idx="67">
                  <c:v>45.479879469116753</c:v>
                </c:pt>
                <c:pt idx="68">
                  <c:v>45.479879469116753</c:v>
                </c:pt>
                <c:pt idx="69">
                  <c:v>45.479879469116753</c:v>
                </c:pt>
                <c:pt idx="70">
                  <c:v>45.479879469116753</c:v>
                </c:pt>
                <c:pt idx="71">
                  <c:v>45.479879469116753</c:v>
                </c:pt>
                <c:pt idx="72">
                  <c:v>45.479879469116753</c:v>
                </c:pt>
                <c:pt idx="73">
                  <c:v>45.479879469116753</c:v>
                </c:pt>
                <c:pt idx="74">
                  <c:v>45.479879469116753</c:v>
                </c:pt>
                <c:pt idx="75">
                  <c:v>45.479879469116753</c:v>
                </c:pt>
                <c:pt idx="76">
                  <c:v>45.479879469116753</c:v>
                </c:pt>
                <c:pt idx="77">
                  <c:v>45.479879469116753</c:v>
                </c:pt>
                <c:pt idx="78">
                  <c:v>45.479879469116753</c:v>
                </c:pt>
                <c:pt idx="79">
                  <c:v>45.479879469116753</c:v>
                </c:pt>
                <c:pt idx="80">
                  <c:v>124.07376036270665</c:v>
                </c:pt>
                <c:pt idx="81">
                  <c:v>124.07376036270665</c:v>
                </c:pt>
                <c:pt idx="82">
                  <c:v>124.07376036270665</c:v>
                </c:pt>
                <c:pt idx="83">
                  <c:v>124.07376036270665</c:v>
                </c:pt>
                <c:pt idx="84">
                  <c:v>124.07376036270665</c:v>
                </c:pt>
                <c:pt idx="85">
                  <c:v>124.07376036270665</c:v>
                </c:pt>
                <c:pt idx="86">
                  <c:v>124.07376036270665</c:v>
                </c:pt>
                <c:pt idx="87">
                  <c:v>124.07376036270665</c:v>
                </c:pt>
                <c:pt idx="88">
                  <c:v>162.16808510303082</c:v>
                </c:pt>
                <c:pt idx="89">
                  <c:v>162.16808510303082</c:v>
                </c:pt>
                <c:pt idx="90">
                  <c:v>162.16808510303082</c:v>
                </c:pt>
                <c:pt idx="91">
                  <c:v>162.16808510303082</c:v>
                </c:pt>
                <c:pt idx="92">
                  <c:v>162.16808510303082</c:v>
                </c:pt>
                <c:pt idx="93">
                  <c:v>162.16808510303082</c:v>
                </c:pt>
                <c:pt idx="94">
                  <c:v>162.16808510303082</c:v>
                </c:pt>
                <c:pt idx="95">
                  <c:v>162.16808510303082</c:v>
                </c:pt>
                <c:pt idx="96">
                  <c:v>172.49042127178978</c:v>
                </c:pt>
                <c:pt idx="97">
                  <c:v>172.49042127178978</c:v>
                </c:pt>
                <c:pt idx="98">
                  <c:v>172.49042127178978</c:v>
                </c:pt>
                <c:pt idx="99">
                  <c:v>172.49042127178978</c:v>
                </c:pt>
                <c:pt idx="100">
                  <c:v>172.49042127178978</c:v>
                </c:pt>
                <c:pt idx="101">
                  <c:v>172.49042127178978</c:v>
                </c:pt>
                <c:pt idx="102">
                  <c:v>172.49042127178978</c:v>
                </c:pt>
                <c:pt idx="103">
                  <c:v>172.49042127178978</c:v>
                </c:pt>
                <c:pt idx="104">
                  <c:v>214.60234533817339</c:v>
                </c:pt>
                <c:pt idx="105">
                  <c:v>214.60234533817339</c:v>
                </c:pt>
                <c:pt idx="106">
                  <c:v>214.60234533817339</c:v>
                </c:pt>
                <c:pt idx="107">
                  <c:v>214.60234533817339</c:v>
                </c:pt>
                <c:pt idx="108">
                  <c:v>214.60234533817339</c:v>
                </c:pt>
                <c:pt idx="109">
                  <c:v>214.60234533817339</c:v>
                </c:pt>
                <c:pt idx="110">
                  <c:v>214.60234533817339</c:v>
                </c:pt>
                <c:pt idx="111">
                  <c:v>214.60234533817339</c:v>
                </c:pt>
                <c:pt idx="112">
                  <c:v>138.00539621799837</c:v>
                </c:pt>
                <c:pt idx="113">
                  <c:v>138.00539621799837</c:v>
                </c:pt>
                <c:pt idx="114">
                  <c:v>138.00539621799837</c:v>
                </c:pt>
                <c:pt idx="115">
                  <c:v>138.00539621799837</c:v>
                </c:pt>
                <c:pt idx="116">
                  <c:v>175.59128329510895</c:v>
                </c:pt>
                <c:pt idx="117">
                  <c:v>175.59128329510895</c:v>
                </c:pt>
                <c:pt idx="118">
                  <c:v>175.59128329510895</c:v>
                </c:pt>
                <c:pt idx="119">
                  <c:v>175.59128329510895</c:v>
                </c:pt>
                <c:pt idx="120">
                  <c:v>183.80538424326605</c:v>
                </c:pt>
                <c:pt idx="121">
                  <c:v>183.80538424326605</c:v>
                </c:pt>
                <c:pt idx="122">
                  <c:v>183.80538424326605</c:v>
                </c:pt>
                <c:pt idx="123">
                  <c:v>183.80538424326605</c:v>
                </c:pt>
                <c:pt idx="124">
                  <c:v>233.86493702640075</c:v>
                </c:pt>
                <c:pt idx="125">
                  <c:v>233.86493702640075</c:v>
                </c:pt>
                <c:pt idx="126">
                  <c:v>233.86493702640075</c:v>
                </c:pt>
                <c:pt idx="127">
                  <c:v>233.86493702640075</c:v>
                </c:pt>
                <c:pt idx="128">
                  <c:v>244.77453925507507</c:v>
                </c:pt>
                <c:pt idx="129">
                  <c:v>244.77453925507507</c:v>
                </c:pt>
                <c:pt idx="130">
                  <c:v>244.77453925507507</c:v>
                </c:pt>
                <c:pt idx="131">
                  <c:v>244.77453925507507</c:v>
                </c:pt>
                <c:pt idx="132">
                  <c:v>244.77453925507507</c:v>
                </c:pt>
                <c:pt idx="133">
                  <c:v>244.77453925507507</c:v>
                </c:pt>
                <c:pt idx="134">
                  <c:v>244.77453925507507</c:v>
                </c:pt>
                <c:pt idx="135">
                  <c:v>244.77453925507507</c:v>
                </c:pt>
                <c:pt idx="136">
                  <c:v>279.01967441657587</c:v>
                </c:pt>
                <c:pt idx="137">
                  <c:v>279.01967441657587</c:v>
                </c:pt>
                <c:pt idx="138">
                  <c:v>279.01967441657587</c:v>
                </c:pt>
                <c:pt idx="139">
                  <c:v>279.01967441657587</c:v>
                </c:pt>
                <c:pt idx="140">
                  <c:v>279.01967441657587</c:v>
                </c:pt>
                <c:pt idx="141">
                  <c:v>279.01967441657587</c:v>
                </c:pt>
                <c:pt idx="142">
                  <c:v>279.01967441657587</c:v>
                </c:pt>
                <c:pt idx="143">
                  <c:v>279.01967441657587</c:v>
                </c:pt>
              </c:numCache>
            </c:numRef>
          </c:yVal>
          <c:smooth val="0"/>
        </c:ser>
        <c:dLbls>
          <c:showLegendKey val="0"/>
          <c:showVal val="0"/>
          <c:showCatName val="0"/>
          <c:showSerName val="0"/>
          <c:showPercent val="0"/>
          <c:showBubbleSize val="0"/>
        </c:dLbls>
        <c:axId val="316706728"/>
        <c:axId val="316707120"/>
      </c:scatterChart>
      <c:valAx>
        <c:axId val="316706728"/>
        <c:scaling>
          <c:orientation val="minMax"/>
          <c:max val="300"/>
          <c:min val="0"/>
        </c:scaling>
        <c:delete val="0"/>
        <c:axPos val="b"/>
        <c:numFmt formatCode="General" sourceLinked="1"/>
        <c:majorTickMark val="out"/>
        <c:minorTickMark val="none"/>
        <c:tickLblPos val="nextTo"/>
        <c:txPr>
          <a:bodyPr/>
          <a:lstStyle/>
          <a:p>
            <a:pPr>
              <a:defRPr sz="1400"/>
            </a:pPr>
            <a:endParaRPr lang="en-US"/>
          </a:p>
        </c:txPr>
        <c:crossAx val="316707120"/>
        <c:crosses val="autoZero"/>
        <c:crossBetween val="midCat"/>
      </c:valAx>
      <c:valAx>
        <c:axId val="316707120"/>
        <c:scaling>
          <c:orientation val="minMax"/>
          <c:max val="300"/>
          <c:min val="0"/>
        </c:scaling>
        <c:delete val="0"/>
        <c:axPos val="l"/>
        <c:majorGridlines/>
        <c:numFmt formatCode="General" sourceLinked="1"/>
        <c:majorTickMark val="out"/>
        <c:minorTickMark val="none"/>
        <c:tickLblPos val="nextTo"/>
        <c:txPr>
          <a:bodyPr/>
          <a:lstStyle/>
          <a:p>
            <a:pPr>
              <a:defRPr sz="1400"/>
            </a:pPr>
            <a:endParaRPr lang="en-US"/>
          </a:p>
        </c:txPr>
        <c:crossAx val="316706728"/>
        <c:crosses val="autoZero"/>
        <c:crossBetween val="midCat"/>
      </c:valAx>
      <c:spPr>
        <a:ln>
          <a:solidFill>
            <a:sysClr val="windowText" lastClr="000000"/>
          </a:solidFill>
        </a:ln>
      </c:spPr>
    </c:plotArea>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solidFill>
                  <a:srgbClr val="C00000"/>
                </a:solidFill>
              </a:defRPr>
            </a:pPr>
            <a:r>
              <a:rPr lang="en-US" sz="1800">
                <a:solidFill>
                  <a:sysClr val="windowText" lastClr="000000"/>
                </a:solidFill>
              </a:rPr>
              <a:t>b) Sensor + Nebraska Algorithm</a:t>
            </a:r>
          </a:p>
        </c:rich>
      </c:tx>
      <c:layout>
        <c:manualLayout>
          <c:xMode val="edge"/>
          <c:yMode val="edge"/>
          <c:x val="7.3844415281423159E-2"/>
          <c:y val="1.2413988791941548E-4"/>
        </c:manualLayout>
      </c:layout>
      <c:overlay val="1"/>
    </c:title>
    <c:autoTitleDeleted val="0"/>
    <c:plotArea>
      <c:layout>
        <c:manualLayout>
          <c:layoutTarget val="inner"/>
          <c:xMode val="edge"/>
          <c:yMode val="edge"/>
          <c:x val="3.8604813514250227E-2"/>
          <c:y val="0.10997588139320423"/>
          <c:w val="0.87313016428501988"/>
          <c:h val="0.72857629282826131"/>
        </c:manualLayout>
      </c:layout>
      <c:scatterChart>
        <c:scatterStyle val="lineMarker"/>
        <c:varyColors val="0"/>
        <c:ser>
          <c:idx val="0"/>
          <c:order val="0"/>
          <c:tx>
            <c:strRef>
              <c:f>'Multi Analysis for Thesis'!$A$4</c:f>
              <c:strCache>
                <c:ptCount val="1"/>
                <c:pt idx="0">
                  <c:v>NDDN12</c:v>
                </c:pt>
              </c:strCache>
            </c:strRef>
          </c:tx>
          <c:spPr>
            <a:ln w="28575">
              <a:noFill/>
            </a:ln>
          </c:spPr>
          <c:marker>
            <c:symbol val="square"/>
            <c:size val="7"/>
            <c:spPr>
              <a:solidFill>
                <a:srgbClr val="C00000"/>
              </a:solidFill>
              <a:ln>
                <a:noFill/>
              </a:ln>
            </c:spPr>
          </c:marker>
          <c:xVal>
            <c:numRef>
              <c:f>'Multi Analysis for Thesis'!$C$4:$R$4</c:f>
              <c:numCache>
                <c:formatCode>General</c:formatCode>
                <c:ptCount val="16"/>
                <c:pt idx="0">
                  <c:v>156.96451402799997</c:v>
                </c:pt>
                <c:pt idx="1">
                  <c:v>0</c:v>
                </c:pt>
                <c:pt idx="2">
                  <c:v>79.603432114200004</c:v>
                </c:pt>
                <c:pt idx="3">
                  <c:v>0</c:v>
                </c:pt>
                <c:pt idx="4">
                  <c:v>115.48103532059999</c:v>
                </c:pt>
                <c:pt idx="5">
                  <c:v>94.178708416799992</c:v>
                </c:pt>
                <c:pt idx="6">
                  <c:v>154.72216382759999</c:v>
                </c:pt>
                <c:pt idx="7">
                  <c:v>151.35863852699998</c:v>
                </c:pt>
                <c:pt idx="8">
                  <c:v>0</c:v>
                </c:pt>
                <c:pt idx="9">
                  <c:v>0</c:v>
                </c:pt>
                <c:pt idx="10">
                  <c:v>0</c:v>
                </c:pt>
                <c:pt idx="11">
                  <c:v>107.6328096192</c:v>
                </c:pt>
                <c:pt idx="12">
                  <c:v>125.57161122239999</c:v>
                </c:pt>
                <c:pt idx="13">
                  <c:v>126.6927863226</c:v>
                </c:pt>
                <c:pt idx="14">
                  <c:v>61.664630511000006</c:v>
                </c:pt>
                <c:pt idx="15">
                  <c:v>141.2680626252</c:v>
                </c:pt>
              </c:numCache>
            </c:numRef>
          </c:xVal>
          <c:yVal>
            <c:numRef>
              <c:f>'Multi Analysis for Thesis'!$C$3:$R$3</c:f>
              <c:numCache>
                <c:formatCode>General</c:formatCode>
                <c:ptCount val="16"/>
                <c:pt idx="0">
                  <c:v>0</c:v>
                </c:pt>
                <c:pt idx="1">
                  <c:v>0</c:v>
                </c:pt>
                <c:pt idx="2">
                  <c:v>0</c:v>
                </c:pt>
                <c:pt idx="3">
                  <c:v>0</c:v>
                </c:pt>
                <c:pt idx="4">
                  <c:v>0</c:v>
                </c:pt>
                <c:pt idx="5">
                  <c:v>0</c:v>
                </c:pt>
                <c:pt idx="6">
                  <c:v>0</c:v>
                </c:pt>
                <c:pt idx="7">
                  <c:v>0</c:v>
                </c:pt>
                <c:pt idx="8">
                  <c:v>224.53025315475449</c:v>
                </c:pt>
                <c:pt idx="9">
                  <c:v>224.53025315475449</c:v>
                </c:pt>
                <c:pt idx="10">
                  <c:v>224.53025315475449</c:v>
                </c:pt>
                <c:pt idx="11">
                  <c:v>224.53025315475449</c:v>
                </c:pt>
                <c:pt idx="12">
                  <c:v>224.53025315475449</c:v>
                </c:pt>
                <c:pt idx="13">
                  <c:v>224.53025315475449</c:v>
                </c:pt>
                <c:pt idx="14">
                  <c:v>224.53025315475449</c:v>
                </c:pt>
                <c:pt idx="15">
                  <c:v>224.53025315475449</c:v>
                </c:pt>
              </c:numCache>
            </c:numRef>
          </c:yVal>
          <c:smooth val="0"/>
        </c:ser>
        <c:ser>
          <c:idx val="4"/>
          <c:order val="1"/>
          <c:tx>
            <c:strRef>
              <c:f>'Multi Analysis for Thesis'!$A$9</c:f>
              <c:strCache>
                <c:ptCount val="1"/>
                <c:pt idx="0">
                  <c:v>MOLT12</c:v>
                </c:pt>
              </c:strCache>
            </c:strRef>
          </c:tx>
          <c:spPr>
            <a:ln w="28575">
              <a:noFill/>
            </a:ln>
          </c:spPr>
          <c:marker>
            <c:symbol val="diamond"/>
            <c:size val="7"/>
            <c:spPr>
              <a:solidFill>
                <a:srgbClr val="C00000"/>
              </a:solidFill>
              <a:ln>
                <a:noFill/>
              </a:ln>
            </c:spPr>
          </c:marker>
          <c:xVal>
            <c:numRef>
              <c:f>'Multi Analysis for Thesis'!$C$9:$R$9</c:f>
              <c:numCache>
                <c:formatCode>General</c:formatCode>
                <c:ptCount val="16"/>
                <c:pt idx="0">
                  <c:v>105.39045941879999</c:v>
                </c:pt>
                <c:pt idx="1">
                  <c:v>99.784583917799992</c:v>
                </c:pt>
                <c:pt idx="2">
                  <c:v>87.451657815600001</c:v>
                </c:pt>
                <c:pt idx="3">
                  <c:v>81.845782314600001</c:v>
                </c:pt>
                <c:pt idx="4">
                  <c:v>108.75398471939999</c:v>
                </c:pt>
                <c:pt idx="5">
                  <c:v>80.72460721440001</c:v>
                </c:pt>
                <c:pt idx="6">
                  <c:v>86.330482715399995</c:v>
                </c:pt>
                <c:pt idx="7">
                  <c:v>76.239906813599987</c:v>
                </c:pt>
                <c:pt idx="8">
                  <c:v>102.0269341182</c:v>
                </c:pt>
                <c:pt idx="9">
                  <c:v>116.60221042079999</c:v>
                </c:pt>
                <c:pt idx="10">
                  <c:v>107.6328096192</c:v>
                </c:pt>
                <c:pt idx="11">
                  <c:v>94.178708416799992</c:v>
                </c:pt>
                <c:pt idx="12">
                  <c:v>105.39045941879999</c:v>
                </c:pt>
                <c:pt idx="13">
                  <c:v>89.694008015999998</c:v>
                </c:pt>
                <c:pt idx="14">
                  <c:v>100.90575901800001</c:v>
                </c:pt>
                <c:pt idx="15">
                  <c:v>91.936358216399995</c:v>
                </c:pt>
              </c:numCache>
            </c:numRef>
          </c:xVal>
          <c:yVal>
            <c:numRef>
              <c:f>'Multi Analysis for Thesis'!$C$8:$R$8</c:f>
              <c:numCache>
                <c:formatCode>General</c:formatCode>
                <c:ptCount val="16"/>
                <c:pt idx="0">
                  <c:v>72.861458487427967</c:v>
                </c:pt>
                <c:pt idx="1">
                  <c:v>72.861458487427967</c:v>
                </c:pt>
                <c:pt idx="2">
                  <c:v>72.861458487427967</c:v>
                </c:pt>
                <c:pt idx="3">
                  <c:v>72.861458487427967</c:v>
                </c:pt>
                <c:pt idx="4">
                  <c:v>72.861458487427967</c:v>
                </c:pt>
                <c:pt idx="5">
                  <c:v>72.861458487427967</c:v>
                </c:pt>
                <c:pt idx="6">
                  <c:v>72.861458487427967</c:v>
                </c:pt>
                <c:pt idx="7">
                  <c:v>72.861458487427967</c:v>
                </c:pt>
                <c:pt idx="8">
                  <c:v>140.78636936758335</c:v>
                </c:pt>
                <c:pt idx="9">
                  <c:v>140.78636936758335</c:v>
                </c:pt>
                <c:pt idx="10">
                  <c:v>140.78636936758335</c:v>
                </c:pt>
                <c:pt idx="11">
                  <c:v>140.78636936758335</c:v>
                </c:pt>
                <c:pt idx="12">
                  <c:v>140.78636936758335</c:v>
                </c:pt>
                <c:pt idx="13">
                  <c:v>140.78636936758335</c:v>
                </c:pt>
                <c:pt idx="14">
                  <c:v>140.78636936758335</c:v>
                </c:pt>
                <c:pt idx="15">
                  <c:v>140.78636936758335</c:v>
                </c:pt>
              </c:numCache>
            </c:numRef>
          </c:yVal>
          <c:smooth val="0"/>
        </c:ser>
        <c:ser>
          <c:idx val="6"/>
          <c:order val="2"/>
          <c:tx>
            <c:strRef>
              <c:f>'Multi Analysis for Thesis'!$A$14</c:f>
              <c:strCache>
                <c:ptCount val="1"/>
                <c:pt idx="0">
                  <c:v>NEMC12</c:v>
                </c:pt>
              </c:strCache>
            </c:strRef>
          </c:tx>
          <c:spPr>
            <a:ln w="28575">
              <a:noFill/>
            </a:ln>
          </c:spPr>
          <c:marker>
            <c:symbol val="triangle"/>
            <c:size val="7"/>
            <c:spPr>
              <a:solidFill>
                <a:srgbClr val="C00000"/>
              </a:solidFill>
              <a:ln>
                <a:noFill/>
              </a:ln>
            </c:spPr>
          </c:marker>
          <c:xVal>
            <c:numRef>
              <c:f>'Multi Analysis for Thesis'!$C$14:$R$14</c:f>
              <c:numCache>
                <c:formatCode>General</c:formatCode>
                <c:ptCount val="16"/>
                <c:pt idx="0">
                  <c:v>93.864779388743997</c:v>
                </c:pt>
                <c:pt idx="1">
                  <c:v>84.088132514999998</c:v>
                </c:pt>
                <c:pt idx="2">
                  <c:v>104.16837855958198</c:v>
                </c:pt>
                <c:pt idx="3">
                  <c:v>99.840642672809992</c:v>
                </c:pt>
                <c:pt idx="4">
                  <c:v>98.842796833631994</c:v>
                </c:pt>
                <c:pt idx="5">
                  <c:v>84.088132514999998</c:v>
                </c:pt>
                <c:pt idx="6">
                  <c:v>117.98125579404602</c:v>
                </c:pt>
                <c:pt idx="7">
                  <c:v>114.28137796338601</c:v>
                </c:pt>
                <c:pt idx="8">
                  <c:v>102.30722789325002</c:v>
                </c:pt>
                <c:pt idx="9">
                  <c:v>104.03383754755798</c:v>
                </c:pt>
                <c:pt idx="10">
                  <c:v>84.088132514999998</c:v>
                </c:pt>
                <c:pt idx="11">
                  <c:v>84.088132514999998</c:v>
                </c:pt>
                <c:pt idx="12">
                  <c:v>92.362404754475989</c:v>
                </c:pt>
                <c:pt idx="13">
                  <c:v>93.113592071609986</c:v>
                </c:pt>
                <c:pt idx="14">
                  <c:v>113.530190646252</c:v>
                </c:pt>
                <c:pt idx="15">
                  <c:v>84.088132514999998</c:v>
                </c:pt>
              </c:numCache>
            </c:numRef>
          </c:xVal>
          <c:yVal>
            <c:numRef>
              <c:f>'Multi Analysis for Thesis'!$C$13:$R$13</c:f>
              <c:numCache>
                <c:formatCode>General</c:formatCode>
                <c:ptCount val="16"/>
                <c:pt idx="0">
                  <c:v>0</c:v>
                </c:pt>
                <c:pt idx="1">
                  <c:v>0</c:v>
                </c:pt>
                <c:pt idx="2">
                  <c:v>0</c:v>
                </c:pt>
                <c:pt idx="3">
                  <c:v>0</c:v>
                </c:pt>
                <c:pt idx="4">
                  <c:v>0</c:v>
                </c:pt>
                <c:pt idx="5">
                  <c:v>0</c:v>
                </c:pt>
                <c:pt idx="6">
                  <c:v>0</c:v>
                </c:pt>
                <c:pt idx="7">
                  <c:v>0</c:v>
                </c:pt>
                <c:pt idx="8">
                  <c:v>131.68135258148541</c:v>
                </c:pt>
                <c:pt idx="9">
                  <c:v>131.68135258148541</c:v>
                </c:pt>
                <c:pt idx="10">
                  <c:v>131.68135258148541</c:v>
                </c:pt>
                <c:pt idx="11">
                  <c:v>131.68135258148541</c:v>
                </c:pt>
                <c:pt idx="12">
                  <c:v>131.68135258148541</c:v>
                </c:pt>
                <c:pt idx="13">
                  <c:v>131.68135258148541</c:v>
                </c:pt>
                <c:pt idx="14">
                  <c:v>131.68135258148541</c:v>
                </c:pt>
                <c:pt idx="15">
                  <c:v>131.68135258148541</c:v>
                </c:pt>
              </c:numCache>
            </c:numRef>
          </c:yVal>
          <c:smooth val="0"/>
        </c:ser>
        <c:ser>
          <c:idx val="10"/>
          <c:order val="3"/>
          <c:tx>
            <c:strRef>
              <c:f>'Multi Analysis for Thesis'!$A$19</c:f>
              <c:strCache>
                <c:ptCount val="1"/>
                <c:pt idx="0">
                  <c:v>NDVC12</c:v>
                </c:pt>
              </c:strCache>
            </c:strRef>
          </c:tx>
          <c:spPr>
            <a:ln w="28575">
              <a:noFill/>
            </a:ln>
          </c:spPr>
          <c:marker>
            <c:symbol val="x"/>
            <c:size val="7"/>
            <c:spPr>
              <a:noFill/>
              <a:ln>
                <a:solidFill>
                  <a:srgbClr val="C00000"/>
                </a:solidFill>
              </a:ln>
            </c:spPr>
          </c:marker>
          <c:xVal>
            <c:numRef>
              <c:f>'Multi Analysis for Thesis'!$C$19:$R$19</c:f>
              <c:numCache>
                <c:formatCode>General</c:formatCode>
                <c:ptCount val="16"/>
                <c:pt idx="0">
                  <c:v>57.179930110199997</c:v>
                </c:pt>
                <c:pt idx="1">
                  <c:v>59.422280310599994</c:v>
                </c:pt>
                <c:pt idx="2">
                  <c:v>65.028155811600001</c:v>
                </c:pt>
                <c:pt idx="3">
                  <c:v>68.391681112200004</c:v>
                </c:pt>
                <c:pt idx="4">
                  <c:v>84.088132514999998</c:v>
                </c:pt>
                <c:pt idx="5">
                  <c:v>0</c:v>
                </c:pt>
                <c:pt idx="6">
                  <c:v>51.574054609200005</c:v>
                </c:pt>
                <c:pt idx="7">
                  <c:v>25.787027304600002</c:v>
                </c:pt>
                <c:pt idx="8">
                  <c:v>0</c:v>
                </c:pt>
                <c:pt idx="9">
                  <c:v>0</c:v>
                </c:pt>
                <c:pt idx="10">
                  <c:v>35.877603206399996</c:v>
                </c:pt>
                <c:pt idx="11">
                  <c:v>63.906980711400003</c:v>
                </c:pt>
                <c:pt idx="12">
                  <c:v>62.785805611199997</c:v>
                </c:pt>
                <c:pt idx="13">
                  <c:v>69.512856212399996</c:v>
                </c:pt>
                <c:pt idx="14">
                  <c:v>34.756428106199998</c:v>
                </c:pt>
                <c:pt idx="15">
                  <c:v>82.966957414799992</c:v>
                </c:pt>
              </c:numCache>
            </c:numRef>
          </c:xVal>
          <c:yVal>
            <c:numRef>
              <c:f>'Multi Analysis for Thesis'!$C$18:$R$18</c:f>
              <c:numCache>
                <c:formatCode>General</c:formatCode>
                <c:ptCount val="16"/>
                <c:pt idx="0">
                  <c:v>0</c:v>
                </c:pt>
                <c:pt idx="1">
                  <c:v>0</c:v>
                </c:pt>
                <c:pt idx="2">
                  <c:v>0</c:v>
                </c:pt>
                <c:pt idx="3">
                  <c:v>0</c:v>
                </c:pt>
                <c:pt idx="4">
                  <c:v>0</c:v>
                </c:pt>
                <c:pt idx="5">
                  <c:v>0</c:v>
                </c:pt>
                <c:pt idx="6">
                  <c:v>0</c:v>
                </c:pt>
                <c:pt idx="7">
                  <c:v>0</c:v>
                </c:pt>
                <c:pt idx="8">
                  <c:v>253.04268914041805</c:v>
                </c:pt>
                <c:pt idx="9">
                  <c:v>253.04268914041805</c:v>
                </c:pt>
                <c:pt idx="10">
                  <c:v>253.04268914041805</c:v>
                </c:pt>
                <c:pt idx="11">
                  <c:v>253.04268914041805</c:v>
                </c:pt>
                <c:pt idx="12">
                  <c:v>253.04268914041805</c:v>
                </c:pt>
                <c:pt idx="13">
                  <c:v>253.04268914041805</c:v>
                </c:pt>
                <c:pt idx="14">
                  <c:v>253.04268914041805</c:v>
                </c:pt>
                <c:pt idx="15">
                  <c:v>253.04268914041805</c:v>
                </c:pt>
              </c:numCache>
            </c:numRef>
          </c:yVal>
          <c:smooth val="0"/>
        </c:ser>
        <c:ser>
          <c:idx val="14"/>
          <c:order val="4"/>
          <c:tx>
            <c:strRef>
              <c:f>'Multi Analysis for Thesis'!$A$24</c:f>
              <c:strCache>
                <c:ptCount val="1"/>
                <c:pt idx="0">
                  <c:v>NDAR13</c:v>
                </c:pt>
              </c:strCache>
            </c:strRef>
          </c:tx>
          <c:spPr>
            <a:ln w="28575">
              <a:noFill/>
            </a:ln>
          </c:spPr>
          <c:marker>
            <c:symbol val="star"/>
            <c:size val="7"/>
            <c:spPr>
              <a:noFill/>
              <a:ln>
                <a:solidFill>
                  <a:srgbClr val="C00000"/>
                </a:solidFill>
              </a:ln>
            </c:spPr>
          </c:marker>
          <c:xVal>
            <c:numRef>
              <c:f>'Multi Analysis for Thesis'!$C$24:$R$24</c:f>
              <c:numCache>
                <c:formatCode>General</c:formatCode>
                <c:ptCount val="16"/>
                <c:pt idx="0">
                  <c:v>65.028155811600001</c:v>
                </c:pt>
                <c:pt idx="1">
                  <c:v>63.906980711400003</c:v>
                </c:pt>
                <c:pt idx="2">
                  <c:v>49.331704408799993</c:v>
                </c:pt>
                <c:pt idx="3">
                  <c:v>63.906980711400003</c:v>
                </c:pt>
                <c:pt idx="4">
                  <c:v>38.119953406799993</c:v>
                </c:pt>
                <c:pt idx="5">
                  <c:v>47.089354208399996</c:v>
                </c:pt>
                <c:pt idx="6">
                  <c:v>54.9375799098</c:v>
                </c:pt>
                <c:pt idx="7">
                  <c:v>51.574054609200005</c:v>
                </c:pt>
                <c:pt idx="8">
                  <c:v>81.845782314600001</c:v>
                </c:pt>
                <c:pt idx="9">
                  <c:v>60.543455410799993</c:v>
                </c:pt>
                <c:pt idx="10">
                  <c:v>79.603432114200004</c:v>
                </c:pt>
                <c:pt idx="11">
                  <c:v>59.422280310599994</c:v>
                </c:pt>
                <c:pt idx="12">
                  <c:v>71.755206412799993</c:v>
                </c:pt>
                <c:pt idx="13">
                  <c:v>61.664630511000006</c:v>
                </c:pt>
                <c:pt idx="14">
                  <c:v>53.816404809600002</c:v>
                </c:pt>
                <c:pt idx="15">
                  <c:v>48.210529308600002</c:v>
                </c:pt>
              </c:numCache>
            </c:numRef>
          </c:xVal>
          <c:yVal>
            <c:numRef>
              <c:f>'Multi Analysis for Thesis'!$C$23:$R$23</c:f>
              <c:numCache>
                <c:formatCode>General</c:formatCode>
                <c:ptCount val="16"/>
                <c:pt idx="0">
                  <c:v>45.479879469116753</c:v>
                </c:pt>
                <c:pt idx="1">
                  <c:v>45.479879469116753</c:v>
                </c:pt>
                <c:pt idx="2">
                  <c:v>45.479879469116753</c:v>
                </c:pt>
                <c:pt idx="3">
                  <c:v>45.479879469116753</c:v>
                </c:pt>
                <c:pt idx="4">
                  <c:v>45.479879469116753</c:v>
                </c:pt>
                <c:pt idx="5">
                  <c:v>45.479879469116753</c:v>
                </c:pt>
                <c:pt idx="6">
                  <c:v>45.479879469116753</c:v>
                </c:pt>
                <c:pt idx="7">
                  <c:v>45.479879469116753</c:v>
                </c:pt>
                <c:pt idx="8">
                  <c:v>45.479879469116753</c:v>
                </c:pt>
                <c:pt idx="9">
                  <c:v>45.479879469116753</c:v>
                </c:pt>
                <c:pt idx="10">
                  <c:v>45.479879469116753</c:v>
                </c:pt>
                <c:pt idx="11">
                  <c:v>45.479879469116753</c:v>
                </c:pt>
                <c:pt idx="12">
                  <c:v>45.479879469116753</c:v>
                </c:pt>
                <c:pt idx="13">
                  <c:v>45.479879469116753</c:v>
                </c:pt>
                <c:pt idx="14">
                  <c:v>45.479879469116753</c:v>
                </c:pt>
                <c:pt idx="15">
                  <c:v>45.479879469116753</c:v>
                </c:pt>
              </c:numCache>
            </c:numRef>
          </c:yVal>
          <c:smooth val="0"/>
        </c:ser>
        <c:ser>
          <c:idx val="18"/>
          <c:order val="5"/>
          <c:tx>
            <c:strRef>
              <c:f>'Multi Analysis for Thesis'!$A$29</c:f>
              <c:strCache>
                <c:ptCount val="1"/>
                <c:pt idx="0">
                  <c:v>MOBA13</c:v>
                </c:pt>
              </c:strCache>
            </c:strRef>
          </c:tx>
          <c:spPr>
            <a:ln w="28575">
              <a:noFill/>
            </a:ln>
          </c:spPr>
          <c:marker>
            <c:symbol val="dot"/>
            <c:size val="7"/>
            <c:spPr>
              <a:solidFill>
                <a:srgbClr val="FF0000"/>
              </a:solidFill>
              <a:ln>
                <a:solidFill>
                  <a:srgbClr val="C00000"/>
                </a:solidFill>
              </a:ln>
            </c:spPr>
          </c:marker>
          <c:xVal>
            <c:numRef>
              <c:f>'Multi Analysis for Thesis'!$C$29:$R$29</c:f>
              <c:numCache>
                <c:formatCode>General</c:formatCode>
                <c:ptCount val="16"/>
                <c:pt idx="0">
                  <c:v>124.4504361222</c:v>
                </c:pt>
                <c:pt idx="1">
                  <c:v>123.32926102200001</c:v>
                </c:pt>
                <c:pt idx="2">
                  <c:v>121.08691082159999</c:v>
                </c:pt>
                <c:pt idx="3">
                  <c:v>118.84456062119999</c:v>
                </c:pt>
                <c:pt idx="4">
                  <c:v>139.02571242479999</c:v>
                </c:pt>
                <c:pt idx="5">
                  <c:v>123.32926102200001</c:v>
                </c:pt>
                <c:pt idx="6">
                  <c:v>139.02571242479999</c:v>
                </c:pt>
                <c:pt idx="7">
                  <c:v>132.29866182359999</c:v>
                </c:pt>
                <c:pt idx="8">
                  <c:v>131.17748672339999</c:v>
                </c:pt>
                <c:pt idx="9">
                  <c:v>128.93513652299998</c:v>
                </c:pt>
                <c:pt idx="10">
                  <c:v>141.2680626252</c:v>
                </c:pt>
                <c:pt idx="11">
                  <c:v>121.08691082159999</c:v>
                </c:pt>
                <c:pt idx="12">
                  <c:v>134.54101202400003</c:v>
                </c:pt>
                <c:pt idx="13">
                  <c:v>134.54101202400003</c:v>
                </c:pt>
                <c:pt idx="14">
                  <c:v>118.84456062119999</c:v>
                </c:pt>
                <c:pt idx="15">
                  <c:v>151.35863852699998</c:v>
                </c:pt>
              </c:numCache>
            </c:numRef>
          </c:xVal>
          <c:yVal>
            <c:numRef>
              <c:f>'Multi Analysis for Thesis'!$C$28:$R$28</c:f>
              <c:numCache>
                <c:formatCode>General</c:formatCode>
                <c:ptCount val="16"/>
                <c:pt idx="0">
                  <c:v>124.07376036270665</c:v>
                </c:pt>
                <c:pt idx="1">
                  <c:v>124.07376036270665</c:v>
                </c:pt>
                <c:pt idx="2">
                  <c:v>124.07376036270665</c:v>
                </c:pt>
                <c:pt idx="3">
                  <c:v>124.07376036270665</c:v>
                </c:pt>
                <c:pt idx="4">
                  <c:v>124.07376036270665</c:v>
                </c:pt>
                <c:pt idx="5">
                  <c:v>124.07376036270665</c:v>
                </c:pt>
                <c:pt idx="6">
                  <c:v>124.07376036270665</c:v>
                </c:pt>
                <c:pt idx="7">
                  <c:v>124.07376036270665</c:v>
                </c:pt>
                <c:pt idx="8">
                  <c:v>162.16808510303082</c:v>
                </c:pt>
                <c:pt idx="9">
                  <c:v>162.16808510303082</c:v>
                </c:pt>
                <c:pt idx="10">
                  <c:v>162.16808510303082</c:v>
                </c:pt>
                <c:pt idx="11">
                  <c:v>162.16808510303082</c:v>
                </c:pt>
                <c:pt idx="12">
                  <c:v>162.16808510303082</c:v>
                </c:pt>
                <c:pt idx="13">
                  <c:v>162.16808510303082</c:v>
                </c:pt>
                <c:pt idx="14">
                  <c:v>162.16808510303082</c:v>
                </c:pt>
                <c:pt idx="15">
                  <c:v>162.16808510303082</c:v>
                </c:pt>
              </c:numCache>
            </c:numRef>
          </c:yVal>
          <c:smooth val="0"/>
        </c:ser>
        <c:ser>
          <c:idx val="22"/>
          <c:order val="6"/>
          <c:tx>
            <c:strRef>
              <c:f>'Multi Analysis for Thesis'!$A$34</c:f>
              <c:strCache>
                <c:ptCount val="1"/>
                <c:pt idx="0">
                  <c:v>NEMC13</c:v>
                </c:pt>
              </c:strCache>
            </c:strRef>
          </c:tx>
          <c:spPr>
            <a:ln w="28575">
              <a:noFill/>
            </a:ln>
          </c:spPr>
          <c:marker>
            <c:symbol val="dash"/>
            <c:size val="7"/>
            <c:spPr>
              <a:solidFill>
                <a:srgbClr val="C00000"/>
              </a:solidFill>
              <a:ln>
                <a:solidFill>
                  <a:srgbClr val="C00000"/>
                </a:solidFill>
              </a:ln>
            </c:spPr>
          </c:marker>
          <c:xVal>
            <c:numRef>
              <c:f>'Multi Analysis for Thesis'!$C$34:$R$34</c:f>
              <c:numCache>
                <c:formatCode>General</c:formatCode>
                <c:ptCount val="16"/>
                <c:pt idx="0">
                  <c:v>118.84456062119999</c:v>
                </c:pt>
                <c:pt idx="1">
                  <c:v>142.38923772539999</c:v>
                </c:pt>
                <c:pt idx="2">
                  <c:v>118.84456062119999</c:v>
                </c:pt>
                <c:pt idx="3">
                  <c:v>124.4504361222</c:v>
                </c:pt>
                <c:pt idx="4">
                  <c:v>128.93513652299998</c:v>
                </c:pt>
                <c:pt idx="5">
                  <c:v>93.057533316600001</c:v>
                </c:pt>
                <c:pt idx="6">
                  <c:v>84.088132514999998</c:v>
                </c:pt>
                <c:pt idx="7">
                  <c:v>106.51163451900001</c:v>
                </c:pt>
                <c:pt idx="8">
                  <c:v>145.75276302599997</c:v>
                </c:pt>
                <c:pt idx="9">
                  <c:v>136.78336222440001</c:v>
                </c:pt>
                <c:pt idx="10">
                  <c:v>142.38923772539999</c:v>
                </c:pt>
                <c:pt idx="11">
                  <c:v>84.088132514999998</c:v>
                </c:pt>
                <c:pt idx="12">
                  <c:v>107.6328096192</c:v>
                </c:pt>
                <c:pt idx="13">
                  <c:v>131.17748672339999</c:v>
                </c:pt>
                <c:pt idx="14">
                  <c:v>160.3280393286</c:v>
                </c:pt>
                <c:pt idx="15">
                  <c:v>84.088132514999998</c:v>
                </c:pt>
              </c:numCache>
            </c:numRef>
          </c:xVal>
          <c:yVal>
            <c:numRef>
              <c:f>'Multi Analysis for Thesis'!$C$33:$R$33</c:f>
              <c:numCache>
                <c:formatCode>General</c:formatCode>
                <c:ptCount val="16"/>
                <c:pt idx="0">
                  <c:v>172.49042127178978</c:v>
                </c:pt>
                <c:pt idx="1">
                  <c:v>172.49042127178978</c:v>
                </c:pt>
                <c:pt idx="2">
                  <c:v>172.49042127178978</c:v>
                </c:pt>
                <c:pt idx="3">
                  <c:v>172.49042127178978</c:v>
                </c:pt>
                <c:pt idx="4">
                  <c:v>172.49042127178978</c:v>
                </c:pt>
                <c:pt idx="5">
                  <c:v>172.49042127178978</c:v>
                </c:pt>
                <c:pt idx="6">
                  <c:v>172.49042127178978</c:v>
                </c:pt>
                <c:pt idx="7">
                  <c:v>172.49042127178978</c:v>
                </c:pt>
                <c:pt idx="8">
                  <c:v>214.60234533817339</c:v>
                </c:pt>
                <c:pt idx="9">
                  <c:v>214.60234533817339</c:v>
                </c:pt>
                <c:pt idx="10">
                  <c:v>214.60234533817339</c:v>
                </c:pt>
                <c:pt idx="11">
                  <c:v>214.60234533817339</c:v>
                </c:pt>
                <c:pt idx="12">
                  <c:v>214.60234533817339</c:v>
                </c:pt>
                <c:pt idx="13">
                  <c:v>214.60234533817339</c:v>
                </c:pt>
                <c:pt idx="14">
                  <c:v>214.60234533817339</c:v>
                </c:pt>
                <c:pt idx="15">
                  <c:v>214.60234533817339</c:v>
                </c:pt>
              </c:numCache>
            </c:numRef>
          </c:yVal>
          <c:smooth val="0"/>
        </c:ser>
        <c:ser>
          <c:idx val="26"/>
          <c:order val="7"/>
          <c:tx>
            <c:strRef>
              <c:f>'Multi Analysis for Thesis'!$A$39</c:f>
              <c:strCache>
                <c:ptCount val="1"/>
                <c:pt idx="0">
                  <c:v>NECC13</c:v>
                </c:pt>
              </c:strCache>
            </c:strRef>
          </c:tx>
          <c:spPr>
            <a:ln w="28575">
              <a:noFill/>
            </a:ln>
          </c:spPr>
          <c:marker>
            <c:symbol val="circle"/>
            <c:size val="7"/>
            <c:spPr>
              <a:solidFill>
                <a:srgbClr val="C00000"/>
              </a:solidFill>
              <a:ln>
                <a:noFill/>
              </a:ln>
            </c:spPr>
          </c:marker>
          <c:xVal>
            <c:numRef>
              <c:f>'Multi Analysis for Thesis'!$C$39:$R$39</c:f>
              <c:numCache>
                <c:formatCode>General</c:formatCode>
                <c:ptCount val="16"/>
                <c:pt idx="0">
                  <c:v>112.11751002</c:v>
                </c:pt>
                <c:pt idx="1">
                  <c:v>84.088132514999998</c:v>
                </c:pt>
                <c:pt idx="2">
                  <c:v>126.6927863226</c:v>
                </c:pt>
                <c:pt idx="3">
                  <c:v>107.6328096192</c:v>
                </c:pt>
                <c:pt idx="4">
                  <c:v>117.723385521</c:v>
                </c:pt>
                <c:pt idx="5">
                  <c:v>108.75398471939999</c:v>
                </c:pt>
                <c:pt idx="6">
                  <c:v>106.51163451900001</c:v>
                </c:pt>
                <c:pt idx="7">
                  <c:v>89.694008015999998</c:v>
                </c:pt>
                <c:pt idx="8">
                  <c:v>105.39045941879999</c:v>
                </c:pt>
                <c:pt idx="9">
                  <c:v>84.088132514999998</c:v>
                </c:pt>
                <c:pt idx="10">
                  <c:v>96.421058617200003</c:v>
                </c:pt>
                <c:pt idx="11">
                  <c:v>88.572832915799992</c:v>
                </c:pt>
                <c:pt idx="12">
                  <c:v>99.784583917799992</c:v>
                </c:pt>
                <c:pt idx="13">
                  <c:v>121.08691082159999</c:v>
                </c:pt>
                <c:pt idx="14">
                  <c:v>110.99633491979999</c:v>
                </c:pt>
                <c:pt idx="15">
                  <c:v>117.723385521</c:v>
                </c:pt>
              </c:numCache>
            </c:numRef>
          </c:xVal>
          <c:yVal>
            <c:numRef>
              <c:f>'Multi Analysis for Thesis'!$C$38:$R$38</c:f>
              <c:numCache>
                <c:formatCode>General</c:formatCode>
                <c:ptCount val="16"/>
                <c:pt idx="0">
                  <c:v>138.00539621799837</c:v>
                </c:pt>
                <c:pt idx="1">
                  <c:v>138.00539621799837</c:v>
                </c:pt>
                <c:pt idx="2">
                  <c:v>138.00539621799837</c:v>
                </c:pt>
                <c:pt idx="3">
                  <c:v>138.00539621799837</c:v>
                </c:pt>
                <c:pt idx="4">
                  <c:v>175.59128329510895</c:v>
                </c:pt>
                <c:pt idx="5">
                  <c:v>175.59128329510895</c:v>
                </c:pt>
                <c:pt idx="6">
                  <c:v>175.59128329510895</c:v>
                </c:pt>
                <c:pt idx="7">
                  <c:v>175.59128329510895</c:v>
                </c:pt>
                <c:pt idx="8">
                  <c:v>183.80538424326605</c:v>
                </c:pt>
                <c:pt idx="9">
                  <c:v>183.80538424326605</c:v>
                </c:pt>
                <c:pt idx="10">
                  <c:v>183.80538424326605</c:v>
                </c:pt>
                <c:pt idx="11">
                  <c:v>183.80538424326605</c:v>
                </c:pt>
                <c:pt idx="12">
                  <c:v>233.86493702640075</c:v>
                </c:pt>
                <c:pt idx="13">
                  <c:v>233.86493702640075</c:v>
                </c:pt>
                <c:pt idx="14">
                  <c:v>233.86493702640075</c:v>
                </c:pt>
                <c:pt idx="15">
                  <c:v>233.86493702640075</c:v>
                </c:pt>
              </c:numCache>
            </c:numRef>
          </c:yVal>
          <c:smooth val="0"/>
        </c:ser>
        <c:ser>
          <c:idx val="30"/>
          <c:order val="8"/>
          <c:tx>
            <c:strRef>
              <c:f>'Multi Analysis for Thesis'!$A$44</c:f>
              <c:strCache>
                <c:ptCount val="1"/>
                <c:pt idx="0">
                  <c:v>MOTR13</c:v>
                </c:pt>
              </c:strCache>
            </c:strRef>
          </c:tx>
          <c:spPr>
            <a:ln w="28575">
              <a:noFill/>
            </a:ln>
          </c:spPr>
          <c:marker>
            <c:symbol val="plus"/>
            <c:size val="7"/>
            <c:spPr>
              <a:noFill/>
              <a:ln>
                <a:solidFill>
                  <a:srgbClr val="C00000"/>
                </a:solidFill>
              </a:ln>
            </c:spPr>
          </c:marker>
          <c:xVal>
            <c:numRef>
              <c:f>'Multi Analysis for Thesis'!$C$44:$R$44</c:f>
              <c:numCache>
                <c:formatCode>General</c:formatCode>
                <c:ptCount val="16"/>
                <c:pt idx="0">
                  <c:v>123.32926102200001</c:v>
                </c:pt>
                <c:pt idx="1">
                  <c:v>82.966957414799992</c:v>
                </c:pt>
                <c:pt idx="2">
                  <c:v>56.058755009999999</c:v>
                </c:pt>
                <c:pt idx="3">
                  <c:v>81.845782314600001</c:v>
                </c:pt>
                <c:pt idx="4">
                  <c:v>104.2692843186</c:v>
                </c:pt>
                <c:pt idx="5">
                  <c:v>56.058755009999999</c:v>
                </c:pt>
                <c:pt idx="6">
                  <c:v>152.47981362719997</c:v>
                </c:pt>
                <c:pt idx="7">
                  <c:v>72.876381512999984</c:v>
                </c:pt>
                <c:pt idx="8">
                  <c:v>112.11751002</c:v>
                </c:pt>
                <c:pt idx="9">
                  <c:v>84.088132514999998</c:v>
                </c:pt>
                <c:pt idx="10">
                  <c:v>56.058755009999999</c:v>
                </c:pt>
                <c:pt idx="11">
                  <c:v>139.02571242479999</c:v>
                </c:pt>
                <c:pt idx="12">
                  <c:v>56.058755009999999</c:v>
                </c:pt>
                <c:pt idx="13">
                  <c:v>56.058755009999999</c:v>
                </c:pt>
                <c:pt idx="14">
                  <c:v>108.75398471939999</c:v>
                </c:pt>
                <c:pt idx="15">
                  <c:v>117.723385521</c:v>
                </c:pt>
              </c:numCache>
            </c:numRef>
          </c:xVal>
          <c:yVal>
            <c:numRef>
              <c:f>'Multi Analysis for Thesis'!$C$43:$R$43</c:f>
              <c:numCache>
                <c:formatCode>General</c:formatCode>
                <c:ptCount val="16"/>
                <c:pt idx="0">
                  <c:v>244.77453925507507</c:v>
                </c:pt>
                <c:pt idx="1">
                  <c:v>244.77453925507507</c:v>
                </c:pt>
                <c:pt idx="2">
                  <c:v>244.77453925507507</c:v>
                </c:pt>
                <c:pt idx="3">
                  <c:v>244.77453925507507</c:v>
                </c:pt>
                <c:pt idx="4">
                  <c:v>244.77453925507507</c:v>
                </c:pt>
                <c:pt idx="5">
                  <c:v>244.77453925507507</c:v>
                </c:pt>
                <c:pt idx="6">
                  <c:v>244.77453925507507</c:v>
                </c:pt>
                <c:pt idx="7">
                  <c:v>244.77453925507507</c:v>
                </c:pt>
                <c:pt idx="8">
                  <c:v>279.01967441657587</c:v>
                </c:pt>
                <c:pt idx="9">
                  <c:v>279.01967441657587</c:v>
                </c:pt>
                <c:pt idx="10">
                  <c:v>279.01967441657587</c:v>
                </c:pt>
                <c:pt idx="11">
                  <c:v>279.01967441657587</c:v>
                </c:pt>
                <c:pt idx="12">
                  <c:v>279.01967441657587</c:v>
                </c:pt>
                <c:pt idx="13">
                  <c:v>279.01967441657587</c:v>
                </c:pt>
                <c:pt idx="14">
                  <c:v>279.01967441657587</c:v>
                </c:pt>
                <c:pt idx="15">
                  <c:v>279.01967441657587</c:v>
                </c:pt>
              </c:numCache>
            </c:numRef>
          </c:yVal>
          <c:smooth val="0"/>
        </c:ser>
        <c:ser>
          <c:idx val="34"/>
          <c:order val="9"/>
          <c:tx>
            <c:strRef>
              <c:f>'Multi Analysis for Thesis'!$A$58</c:f>
              <c:strCache>
                <c:ptCount val="1"/>
                <c:pt idx="0">
                  <c:v>Linear</c:v>
                </c:pt>
              </c:strCache>
            </c:strRef>
          </c:tx>
          <c:spPr>
            <a:ln w="25400" cap="flat" cmpd="sng" algn="ctr">
              <a:solidFill>
                <a:schemeClr val="dk1"/>
              </a:solidFill>
              <a:prstDash val="solid"/>
            </a:ln>
            <a:effectLst/>
          </c:spPr>
          <c:marker>
            <c:symbol val="none"/>
          </c:marker>
          <c:xVal>
            <c:numRef>
              <c:f>'Multi Analysis for Thesis'!$B$58:$C$58</c:f>
              <c:numCache>
                <c:formatCode>General</c:formatCode>
                <c:ptCount val="2"/>
                <c:pt idx="0">
                  <c:v>0</c:v>
                </c:pt>
                <c:pt idx="1">
                  <c:v>500</c:v>
                </c:pt>
              </c:numCache>
            </c:numRef>
          </c:xVal>
          <c:yVal>
            <c:numRef>
              <c:f>'Multi Analysis for Thesis'!$B$59:$C$59</c:f>
              <c:numCache>
                <c:formatCode>General</c:formatCode>
                <c:ptCount val="2"/>
                <c:pt idx="0">
                  <c:v>0</c:v>
                </c:pt>
                <c:pt idx="1">
                  <c:v>500</c:v>
                </c:pt>
              </c:numCache>
            </c:numRef>
          </c:yVal>
          <c:smooth val="0"/>
        </c:ser>
        <c:ser>
          <c:idx val="1"/>
          <c:order val="10"/>
          <c:tx>
            <c:strRef>
              <c:f>'Multi Analysis for Thesis'!$AX$2</c:f>
              <c:strCache>
                <c:ptCount val="1"/>
                <c:pt idx="0">
                  <c:v>Sensor + Nebraska Algorithm</c:v>
                </c:pt>
              </c:strCache>
            </c:strRef>
          </c:tx>
          <c:spPr>
            <a:ln w="28575">
              <a:noFill/>
            </a:ln>
          </c:spPr>
          <c:marker>
            <c:spPr>
              <a:noFill/>
              <a:ln>
                <a:noFill/>
              </a:ln>
            </c:spPr>
          </c:marker>
          <c:trendline>
            <c:spPr>
              <a:ln>
                <a:solidFill>
                  <a:schemeClr val="tx1"/>
                </a:solidFill>
                <a:prstDash val="lgDashDot"/>
              </a:ln>
            </c:spPr>
            <c:trendlineType val="linear"/>
            <c:intercept val="0"/>
            <c:dispRSqr val="1"/>
            <c:dispEq val="1"/>
            <c:trendlineLbl>
              <c:layout>
                <c:manualLayout>
                  <c:x val="0.24396544181977253"/>
                  <c:y val="-0.1162704830815067"/>
                </c:manualLayout>
              </c:layout>
              <c:tx>
                <c:rich>
                  <a:bodyPr/>
                  <a:lstStyle/>
                  <a:p>
                    <a:pPr>
                      <a:defRPr sz="1600"/>
                    </a:pPr>
                    <a:r>
                      <a:rPr lang="en-US" sz="1600" baseline="0" dirty="0"/>
                      <a:t>y = 1.3341x
R² = </a:t>
                    </a:r>
                    <a:r>
                      <a:rPr lang="en-US" sz="1600" baseline="0" dirty="0" smtClean="0"/>
                      <a:t>0.6449</a:t>
                    </a:r>
                    <a:endParaRPr lang="en-US" sz="1600" dirty="0"/>
                  </a:p>
                </c:rich>
              </c:tx>
              <c:numFmt formatCode="General" sourceLinked="0"/>
            </c:trendlineLbl>
          </c:trendline>
          <c:xVal>
            <c:numRef>
              <c:f>'Multi Analysis for Thesis'!$AX$3:$AX$146</c:f>
              <c:numCache>
                <c:formatCode>General</c:formatCode>
                <c:ptCount val="144"/>
                <c:pt idx="0">
                  <c:v>156.96451402799997</c:v>
                </c:pt>
                <c:pt idx="1">
                  <c:v>0</c:v>
                </c:pt>
                <c:pt idx="2">
                  <c:v>79.603432114200004</c:v>
                </c:pt>
                <c:pt idx="3">
                  <c:v>0</c:v>
                </c:pt>
                <c:pt idx="4">
                  <c:v>115.48103532059999</c:v>
                </c:pt>
                <c:pt idx="5">
                  <c:v>94.178708416799992</c:v>
                </c:pt>
                <c:pt idx="6">
                  <c:v>154.72216382759999</c:v>
                </c:pt>
                <c:pt idx="7">
                  <c:v>151.35863852699998</c:v>
                </c:pt>
                <c:pt idx="8">
                  <c:v>0</c:v>
                </c:pt>
                <c:pt idx="9">
                  <c:v>0</c:v>
                </c:pt>
                <c:pt idx="10">
                  <c:v>0</c:v>
                </c:pt>
                <c:pt idx="11">
                  <c:v>107.6328096192</c:v>
                </c:pt>
                <c:pt idx="12">
                  <c:v>125.57161122239999</c:v>
                </c:pt>
                <c:pt idx="13">
                  <c:v>126.6927863226</c:v>
                </c:pt>
                <c:pt idx="14">
                  <c:v>61.664630511000006</c:v>
                </c:pt>
                <c:pt idx="15">
                  <c:v>141.2680626252</c:v>
                </c:pt>
                <c:pt idx="16">
                  <c:v>105.39045941879999</c:v>
                </c:pt>
                <c:pt idx="17">
                  <c:v>99.784583917799992</c:v>
                </c:pt>
                <c:pt idx="18">
                  <c:v>87.451657815600001</c:v>
                </c:pt>
                <c:pt idx="19">
                  <c:v>81.845782314600001</c:v>
                </c:pt>
                <c:pt idx="20">
                  <c:v>108.75398471939999</c:v>
                </c:pt>
                <c:pt idx="21">
                  <c:v>80.72460721440001</c:v>
                </c:pt>
                <c:pt idx="22">
                  <c:v>86.330482715399995</c:v>
                </c:pt>
                <c:pt idx="23">
                  <c:v>76.239906813599987</c:v>
                </c:pt>
                <c:pt idx="24">
                  <c:v>102.0269341182</c:v>
                </c:pt>
                <c:pt idx="25">
                  <c:v>116.60221042079999</c:v>
                </c:pt>
                <c:pt idx="26">
                  <c:v>107.6328096192</c:v>
                </c:pt>
                <c:pt idx="27">
                  <c:v>94.178708416799992</c:v>
                </c:pt>
                <c:pt idx="28">
                  <c:v>105.39045941879999</c:v>
                </c:pt>
                <c:pt idx="29">
                  <c:v>89.694008015999998</c:v>
                </c:pt>
                <c:pt idx="30">
                  <c:v>100.90575901800001</c:v>
                </c:pt>
                <c:pt idx="31">
                  <c:v>91.936358216399995</c:v>
                </c:pt>
                <c:pt idx="32">
                  <c:v>93.864779388743997</c:v>
                </c:pt>
                <c:pt idx="33">
                  <c:v>84.088132514999998</c:v>
                </c:pt>
                <c:pt idx="34">
                  <c:v>104.16837855958198</c:v>
                </c:pt>
                <c:pt idx="35">
                  <c:v>99.840642672809992</c:v>
                </c:pt>
                <c:pt idx="36">
                  <c:v>98.842796833631994</c:v>
                </c:pt>
                <c:pt idx="37">
                  <c:v>84.088132514999998</c:v>
                </c:pt>
                <c:pt idx="38">
                  <c:v>117.98125579404602</c:v>
                </c:pt>
                <c:pt idx="39">
                  <c:v>114.28137796338601</c:v>
                </c:pt>
                <c:pt idx="40">
                  <c:v>102.30722789325002</c:v>
                </c:pt>
                <c:pt idx="41">
                  <c:v>104.03383754755798</c:v>
                </c:pt>
                <c:pt idx="42">
                  <c:v>84.088132514999998</c:v>
                </c:pt>
                <c:pt idx="43">
                  <c:v>84.088132514999998</c:v>
                </c:pt>
                <c:pt idx="44">
                  <c:v>92.362404754475989</c:v>
                </c:pt>
                <c:pt idx="45">
                  <c:v>93.113592071609986</c:v>
                </c:pt>
                <c:pt idx="46">
                  <c:v>113.530190646252</c:v>
                </c:pt>
                <c:pt idx="47">
                  <c:v>84.088132514999998</c:v>
                </c:pt>
                <c:pt idx="48">
                  <c:v>57.179930110199997</c:v>
                </c:pt>
                <c:pt idx="49">
                  <c:v>59.422280310599994</c:v>
                </c:pt>
                <c:pt idx="50">
                  <c:v>65.028155811600001</c:v>
                </c:pt>
                <c:pt idx="51">
                  <c:v>68.391681112200004</c:v>
                </c:pt>
                <c:pt idx="52">
                  <c:v>84.088132514999998</c:v>
                </c:pt>
                <c:pt idx="53">
                  <c:v>0</c:v>
                </c:pt>
                <c:pt idx="54">
                  <c:v>51.574054609200005</c:v>
                </c:pt>
                <c:pt idx="55">
                  <c:v>25.787027304600002</c:v>
                </c:pt>
                <c:pt idx="56">
                  <c:v>0</c:v>
                </c:pt>
                <c:pt idx="57">
                  <c:v>0</c:v>
                </c:pt>
                <c:pt idx="58">
                  <c:v>35.877603206399996</c:v>
                </c:pt>
                <c:pt idx="59">
                  <c:v>63.906980711400003</c:v>
                </c:pt>
                <c:pt idx="60">
                  <c:v>62.785805611199997</c:v>
                </c:pt>
                <c:pt idx="61">
                  <c:v>69.512856212399996</c:v>
                </c:pt>
                <c:pt idx="62">
                  <c:v>34.756428106199998</c:v>
                </c:pt>
                <c:pt idx="63">
                  <c:v>82.966957414799992</c:v>
                </c:pt>
                <c:pt idx="64">
                  <c:v>65.028155811600001</c:v>
                </c:pt>
                <c:pt idx="65">
                  <c:v>63.906980711400003</c:v>
                </c:pt>
                <c:pt idx="66">
                  <c:v>49.331704408799993</c:v>
                </c:pt>
                <c:pt idx="67">
                  <c:v>63.906980711400003</c:v>
                </c:pt>
                <c:pt idx="68">
                  <c:v>38.119953406799993</c:v>
                </c:pt>
                <c:pt idx="69">
                  <c:v>47.089354208399996</c:v>
                </c:pt>
                <c:pt idx="70">
                  <c:v>54.9375799098</c:v>
                </c:pt>
                <c:pt idx="71">
                  <c:v>51.574054609200005</c:v>
                </c:pt>
                <c:pt idx="72">
                  <c:v>81.845782314600001</c:v>
                </c:pt>
                <c:pt idx="73">
                  <c:v>60.543455410799993</c:v>
                </c:pt>
                <c:pt idx="74">
                  <c:v>79.603432114200004</c:v>
                </c:pt>
                <c:pt idx="75">
                  <c:v>59.422280310599994</c:v>
                </c:pt>
                <c:pt idx="76">
                  <c:v>71.755206412799993</c:v>
                </c:pt>
                <c:pt idx="77">
                  <c:v>61.664630511000006</c:v>
                </c:pt>
                <c:pt idx="78">
                  <c:v>53.816404809600002</c:v>
                </c:pt>
                <c:pt idx="79">
                  <c:v>48.210529308600002</c:v>
                </c:pt>
                <c:pt idx="80">
                  <c:v>124.4504361222</c:v>
                </c:pt>
                <c:pt idx="81">
                  <c:v>123.32926102200001</c:v>
                </c:pt>
                <c:pt idx="82">
                  <c:v>121.08691082159999</c:v>
                </c:pt>
                <c:pt idx="83">
                  <c:v>118.84456062119999</c:v>
                </c:pt>
                <c:pt idx="84">
                  <c:v>139.02571242479999</c:v>
                </c:pt>
                <c:pt idx="85">
                  <c:v>123.32926102200001</c:v>
                </c:pt>
                <c:pt idx="86">
                  <c:v>139.02571242479999</c:v>
                </c:pt>
                <c:pt idx="87">
                  <c:v>132.29866182359999</c:v>
                </c:pt>
                <c:pt idx="88">
                  <c:v>131.17748672339999</c:v>
                </c:pt>
                <c:pt idx="89">
                  <c:v>128.93513652299998</c:v>
                </c:pt>
                <c:pt idx="90">
                  <c:v>141.2680626252</c:v>
                </c:pt>
                <c:pt idx="91">
                  <c:v>121.08691082159999</c:v>
                </c:pt>
                <c:pt idx="92">
                  <c:v>134.54101202400003</c:v>
                </c:pt>
                <c:pt idx="93">
                  <c:v>134.54101202400003</c:v>
                </c:pt>
                <c:pt idx="94">
                  <c:v>118.84456062119999</c:v>
                </c:pt>
                <c:pt idx="95">
                  <c:v>151.35863852699998</c:v>
                </c:pt>
                <c:pt idx="96">
                  <c:v>118.84456062119999</c:v>
                </c:pt>
                <c:pt idx="97">
                  <c:v>142.38923772539999</c:v>
                </c:pt>
                <c:pt idx="98">
                  <c:v>118.84456062119999</c:v>
                </c:pt>
                <c:pt idx="99">
                  <c:v>124.4504361222</c:v>
                </c:pt>
                <c:pt idx="100">
                  <c:v>128.93513652299998</c:v>
                </c:pt>
                <c:pt idx="101">
                  <c:v>93.057533316600001</c:v>
                </c:pt>
                <c:pt idx="102">
                  <c:v>84.088132514999998</c:v>
                </c:pt>
                <c:pt idx="103">
                  <c:v>106.51163451900001</c:v>
                </c:pt>
                <c:pt idx="104">
                  <c:v>145.75276302599997</c:v>
                </c:pt>
                <c:pt idx="105">
                  <c:v>136.78336222440001</c:v>
                </c:pt>
                <c:pt idx="106">
                  <c:v>142.38923772539999</c:v>
                </c:pt>
                <c:pt idx="107">
                  <c:v>84.088132514999998</c:v>
                </c:pt>
                <c:pt idx="108">
                  <c:v>107.6328096192</c:v>
                </c:pt>
                <c:pt idx="109">
                  <c:v>131.17748672339999</c:v>
                </c:pt>
                <c:pt idx="110">
                  <c:v>160.3280393286</c:v>
                </c:pt>
                <c:pt idx="111">
                  <c:v>84.088132514999998</c:v>
                </c:pt>
                <c:pt idx="112">
                  <c:v>112.11751002</c:v>
                </c:pt>
                <c:pt idx="113">
                  <c:v>84.088132514999998</c:v>
                </c:pt>
                <c:pt idx="114">
                  <c:v>126.6927863226</c:v>
                </c:pt>
                <c:pt idx="115">
                  <c:v>107.6328096192</c:v>
                </c:pt>
                <c:pt idx="116">
                  <c:v>117.723385521</c:v>
                </c:pt>
                <c:pt idx="117">
                  <c:v>108.75398471939999</c:v>
                </c:pt>
                <c:pt idx="118">
                  <c:v>106.51163451900001</c:v>
                </c:pt>
                <c:pt idx="119">
                  <c:v>89.694008015999998</c:v>
                </c:pt>
                <c:pt idx="120">
                  <c:v>105.39045941879999</c:v>
                </c:pt>
                <c:pt idx="121">
                  <c:v>84.088132514999998</c:v>
                </c:pt>
                <c:pt idx="122">
                  <c:v>96.421058617200003</c:v>
                </c:pt>
                <c:pt idx="123">
                  <c:v>88.572832915799992</c:v>
                </c:pt>
                <c:pt idx="124">
                  <c:v>99.784583917799992</c:v>
                </c:pt>
                <c:pt idx="125">
                  <c:v>121.08691082159999</c:v>
                </c:pt>
                <c:pt idx="126">
                  <c:v>110.99633491979999</c:v>
                </c:pt>
                <c:pt idx="127">
                  <c:v>117.723385521</c:v>
                </c:pt>
                <c:pt idx="128">
                  <c:v>123.32926102200001</c:v>
                </c:pt>
                <c:pt idx="129">
                  <c:v>82.966957414799992</c:v>
                </c:pt>
                <c:pt idx="130">
                  <c:v>56.058755009999999</c:v>
                </c:pt>
                <c:pt idx="131">
                  <c:v>81.845782314600001</c:v>
                </c:pt>
                <c:pt idx="132">
                  <c:v>104.2692843186</c:v>
                </c:pt>
                <c:pt idx="133">
                  <c:v>56.058755009999999</c:v>
                </c:pt>
                <c:pt idx="134">
                  <c:v>152.47981362719997</c:v>
                </c:pt>
                <c:pt idx="135">
                  <c:v>72.876381512999984</c:v>
                </c:pt>
                <c:pt idx="136">
                  <c:v>112.11751002</c:v>
                </c:pt>
                <c:pt idx="137">
                  <c:v>84.088132514999998</c:v>
                </c:pt>
                <c:pt idx="138">
                  <c:v>56.058755009999999</c:v>
                </c:pt>
                <c:pt idx="139">
                  <c:v>139.02571242479999</c:v>
                </c:pt>
                <c:pt idx="140">
                  <c:v>56.058755009999999</c:v>
                </c:pt>
                <c:pt idx="141">
                  <c:v>56.058755009999999</c:v>
                </c:pt>
                <c:pt idx="142">
                  <c:v>108.75398471939999</c:v>
                </c:pt>
                <c:pt idx="143">
                  <c:v>117.723385521</c:v>
                </c:pt>
              </c:numCache>
            </c:numRef>
          </c:xVal>
          <c:yVal>
            <c:numRef>
              <c:f>'Multi Analysis for Thesis'!$AW$3:$AW$146</c:f>
              <c:numCache>
                <c:formatCode>General</c:formatCode>
                <c:ptCount val="144"/>
                <c:pt idx="0">
                  <c:v>0</c:v>
                </c:pt>
                <c:pt idx="1">
                  <c:v>0</c:v>
                </c:pt>
                <c:pt idx="2">
                  <c:v>0</c:v>
                </c:pt>
                <c:pt idx="3">
                  <c:v>0</c:v>
                </c:pt>
                <c:pt idx="4">
                  <c:v>0</c:v>
                </c:pt>
                <c:pt idx="5">
                  <c:v>0</c:v>
                </c:pt>
                <c:pt idx="6">
                  <c:v>0</c:v>
                </c:pt>
                <c:pt idx="7">
                  <c:v>0</c:v>
                </c:pt>
                <c:pt idx="8">
                  <c:v>224.53025315475449</c:v>
                </c:pt>
                <c:pt idx="9">
                  <c:v>224.53025315475449</c:v>
                </c:pt>
                <c:pt idx="10">
                  <c:v>224.53025315475449</c:v>
                </c:pt>
                <c:pt idx="11">
                  <c:v>224.53025315475449</c:v>
                </c:pt>
                <c:pt idx="12">
                  <c:v>224.53025315475449</c:v>
                </c:pt>
                <c:pt idx="13">
                  <c:v>224.53025315475449</c:v>
                </c:pt>
                <c:pt idx="14">
                  <c:v>224.53025315475449</c:v>
                </c:pt>
                <c:pt idx="15">
                  <c:v>224.53025315475449</c:v>
                </c:pt>
                <c:pt idx="16">
                  <c:v>72.861458487427967</c:v>
                </c:pt>
                <c:pt idx="17">
                  <c:v>72.861458487427967</c:v>
                </c:pt>
                <c:pt idx="18">
                  <c:v>72.861458487427967</c:v>
                </c:pt>
                <c:pt idx="19">
                  <c:v>72.861458487427967</c:v>
                </c:pt>
                <c:pt idx="20">
                  <c:v>72.861458487427967</c:v>
                </c:pt>
                <c:pt idx="21">
                  <c:v>72.861458487427967</c:v>
                </c:pt>
                <c:pt idx="22">
                  <c:v>72.861458487427967</c:v>
                </c:pt>
                <c:pt idx="23">
                  <c:v>72.861458487427967</c:v>
                </c:pt>
                <c:pt idx="24">
                  <c:v>140.78636936758335</c:v>
                </c:pt>
                <c:pt idx="25">
                  <c:v>140.78636936758335</c:v>
                </c:pt>
                <c:pt idx="26">
                  <c:v>140.78636936758335</c:v>
                </c:pt>
                <c:pt idx="27">
                  <c:v>140.78636936758335</c:v>
                </c:pt>
                <c:pt idx="28">
                  <c:v>140.78636936758335</c:v>
                </c:pt>
                <c:pt idx="29">
                  <c:v>140.78636936758335</c:v>
                </c:pt>
                <c:pt idx="30">
                  <c:v>140.78636936758335</c:v>
                </c:pt>
                <c:pt idx="31">
                  <c:v>140.78636936758335</c:v>
                </c:pt>
                <c:pt idx="32">
                  <c:v>0</c:v>
                </c:pt>
                <c:pt idx="33">
                  <c:v>0</c:v>
                </c:pt>
                <c:pt idx="34">
                  <c:v>0</c:v>
                </c:pt>
                <c:pt idx="35">
                  <c:v>0</c:v>
                </c:pt>
                <c:pt idx="36">
                  <c:v>0</c:v>
                </c:pt>
                <c:pt idx="37">
                  <c:v>0</c:v>
                </c:pt>
                <c:pt idx="38">
                  <c:v>0</c:v>
                </c:pt>
                <c:pt idx="39">
                  <c:v>0</c:v>
                </c:pt>
                <c:pt idx="40">
                  <c:v>131.68135258148541</c:v>
                </c:pt>
                <c:pt idx="41">
                  <c:v>131.68135258148541</c:v>
                </c:pt>
                <c:pt idx="42">
                  <c:v>131.68135258148541</c:v>
                </c:pt>
                <c:pt idx="43">
                  <c:v>131.68135258148541</c:v>
                </c:pt>
                <c:pt idx="44">
                  <c:v>131.68135258148541</c:v>
                </c:pt>
                <c:pt idx="45">
                  <c:v>131.68135258148541</c:v>
                </c:pt>
                <c:pt idx="46">
                  <c:v>131.68135258148541</c:v>
                </c:pt>
                <c:pt idx="47">
                  <c:v>131.68135258148541</c:v>
                </c:pt>
                <c:pt idx="48">
                  <c:v>0</c:v>
                </c:pt>
                <c:pt idx="49">
                  <c:v>0</c:v>
                </c:pt>
                <c:pt idx="50">
                  <c:v>0</c:v>
                </c:pt>
                <c:pt idx="51">
                  <c:v>0</c:v>
                </c:pt>
                <c:pt idx="52">
                  <c:v>0</c:v>
                </c:pt>
                <c:pt idx="53">
                  <c:v>0</c:v>
                </c:pt>
                <c:pt idx="54">
                  <c:v>0</c:v>
                </c:pt>
                <c:pt idx="55">
                  <c:v>0</c:v>
                </c:pt>
                <c:pt idx="56">
                  <c:v>253.04268914041805</c:v>
                </c:pt>
                <c:pt idx="57">
                  <c:v>253.04268914041805</c:v>
                </c:pt>
                <c:pt idx="58">
                  <c:v>253.04268914041805</c:v>
                </c:pt>
                <c:pt idx="59">
                  <c:v>253.04268914041805</c:v>
                </c:pt>
                <c:pt idx="60">
                  <c:v>253.04268914041805</c:v>
                </c:pt>
                <c:pt idx="61">
                  <c:v>253.04268914041805</c:v>
                </c:pt>
                <c:pt idx="62">
                  <c:v>253.04268914041805</c:v>
                </c:pt>
                <c:pt idx="63">
                  <c:v>253.04268914041805</c:v>
                </c:pt>
                <c:pt idx="64">
                  <c:v>45.479879469116753</c:v>
                </c:pt>
                <c:pt idx="65">
                  <c:v>45.479879469116753</c:v>
                </c:pt>
                <c:pt idx="66">
                  <c:v>45.479879469116753</c:v>
                </c:pt>
                <c:pt idx="67">
                  <c:v>45.479879469116753</c:v>
                </c:pt>
                <c:pt idx="68">
                  <c:v>45.479879469116753</c:v>
                </c:pt>
                <c:pt idx="69">
                  <c:v>45.479879469116753</c:v>
                </c:pt>
                <c:pt idx="70">
                  <c:v>45.479879469116753</c:v>
                </c:pt>
                <c:pt idx="71">
                  <c:v>45.479879469116753</c:v>
                </c:pt>
                <c:pt idx="72">
                  <c:v>45.479879469116753</c:v>
                </c:pt>
                <c:pt idx="73">
                  <c:v>45.479879469116753</c:v>
                </c:pt>
                <c:pt idx="74">
                  <c:v>45.479879469116753</c:v>
                </c:pt>
                <c:pt idx="75">
                  <c:v>45.479879469116753</c:v>
                </c:pt>
                <c:pt idx="76">
                  <c:v>45.479879469116753</c:v>
                </c:pt>
                <c:pt idx="77">
                  <c:v>45.479879469116753</c:v>
                </c:pt>
                <c:pt idx="78">
                  <c:v>45.479879469116753</c:v>
                </c:pt>
                <c:pt idx="79">
                  <c:v>45.479879469116753</c:v>
                </c:pt>
                <c:pt idx="80">
                  <c:v>124.07376036270665</c:v>
                </c:pt>
                <c:pt idx="81">
                  <c:v>124.07376036270665</c:v>
                </c:pt>
                <c:pt idx="82">
                  <c:v>124.07376036270665</c:v>
                </c:pt>
                <c:pt idx="83">
                  <c:v>124.07376036270665</c:v>
                </c:pt>
                <c:pt idx="84">
                  <c:v>124.07376036270665</c:v>
                </c:pt>
                <c:pt idx="85">
                  <c:v>124.07376036270665</c:v>
                </c:pt>
                <c:pt idx="86">
                  <c:v>124.07376036270665</c:v>
                </c:pt>
                <c:pt idx="87">
                  <c:v>124.07376036270665</c:v>
                </c:pt>
                <c:pt idx="88">
                  <c:v>162.16808510303082</c:v>
                </c:pt>
                <c:pt idx="89">
                  <c:v>162.16808510303082</c:v>
                </c:pt>
                <c:pt idx="90">
                  <c:v>162.16808510303082</c:v>
                </c:pt>
                <c:pt idx="91">
                  <c:v>162.16808510303082</c:v>
                </c:pt>
                <c:pt idx="92">
                  <c:v>162.16808510303082</c:v>
                </c:pt>
                <c:pt idx="93">
                  <c:v>162.16808510303082</c:v>
                </c:pt>
                <c:pt idx="94">
                  <c:v>162.16808510303082</c:v>
                </c:pt>
                <c:pt idx="95">
                  <c:v>162.16808510303082</c:v>
                </c:pt>
                <c:pt idx="96">
                  <c:v>172.49042127178978</c:v>
                </c:pt>
                <c:pt idx="97">
                  <c:v>172.49042127178978</c:v>
                </c:pt>
                <c:pt idx="98">
                  <c:v>172.49042127178978</c:v>
                </c:pt>
                <c:pt idx="99">
                  <c:v>172.49042127178978</c:v>
                </c:pt>
                <c:pt idx="100">
                  <c:v>172.49042127178978</c:v>
                </c:pt>
                <c:pt idx="101">
                  <c:v>172.49042127178978</c:v>
                </c:pt>
                <c:pt idx="102">
                  <c:v>172.49042127178978</c:v>
                </c:pt>
                <c:pt idx="103">
                  <c:v>172.49042127178978</c:v>
                </c:pt>
                <c:pt idx="104">
                  <c:v>214.60234533817339</c:v>
                </c:pt>
                <c:pt idx="105">
                  <c:v>214.60234533817339</c:v>
                </c:pt>
                <c:pt idx="106">
                  <c:v>214.60234533817339</c:v>
                </c:pt>
                <c:pt idx="107">
                  <c:v>214.60234533817339</c:v>
                </c:pt>
                <c:pt idx="108">
                  <c:v>214.60234533817339</c:v>
                </c:pt>
                <c:pt idx="109">
                  <c:v>214.60234533817339</c:v>
                </c:pt>
                <c:pt idx="110">
                  <c:v>214.60234533817339</c:v>
                </c:pt>
                <c:pt idx="111">
                  <c:v>214.60234533817339</c:v>
                </c:pt>
                <c:pt idx="112">
                  <c:v>138.00539621799837</c:v>
                </c:pt>
                <c:pt idx="113">
                  <c:v>138.00539621799837</c:v>
                </c:pt>
                <c:pt idx="114">
                  <c:v>138.00539621799837</c:v>
                </c:pt>
                <c:pt idx="115">
                  <c:v>138.00539621799837</c:v>
                </c:pt>
                <c:pt idx="116">
                  <c:v>175.59128329510895</c:v>
                </c:pt>
                <c:pt idx="117">
                  <c:v>175.59128329510895</c:v>
                </c:pt>
                <c:pt idx="118">
                  <c:v>175.59128329510895</c:v>
                </c:pt>
                <c:pt idx="119">
                  <c:v>175.59128329510895</c:v>
                </c:pt>
                <c:pt idx="120">
                  <c:v>183.80538424326605</c:v>
                </c:pt>
                <c:pt idx="121">
                  <c:v>183.80538424326605</c:v>
                </c:pt>
                <c:pt idx="122">
                  <c:v>183.80538424326605</c:v>
                </c:pt>
                <c:pt idx="123">
                  <c:v>183.80538424326605</c:v>
                </c:pt>
                <c:pt idx="124">
                  <c:v>233.86493702640075</c:v>
                </c:pt>
                <c:pt idx="125">
                  <c:v>233.86493702640075</c:v>
                </c:pt>
                <c:pt idx="126">
                  <c:v>233.86493702640075</c:v>
                </c:pt>
                <c:pt idx="127">
                  <c:v>233.86493702640075</c:v>
                </c:pt>
                <c:pt idx="128">
                  <c:v>244.77453925507507</c:v>
                </c:pt>
                <c:pt idx="129">
                  <c:v>244.77453925507507</c:v>
                </c:pt>
                <c:pt idx="130">
                  <c:v>244.77453925507507</c:v>
                </c:pt>
                <c:pt idx="131">
                  <c:v>244.77453925507507</c:v>
                </c:pt>
                <c:pt idx="132">
                  <c:v>244.77453925507507</c:v>
                </c:pt>
                <c:pt idx="133">
                  <c:v>244.77453925507507</c:v>
                </c:pt>
                <c:pt idx="134">
                  <c:v>244.77453925507507</c:v>
                </c:pt>
                <c:pt idx="135">
                  <c:v>244.77453925507507</c:v>
                </c:pt>
                <c:pt idx="136">
                  <c:v>279.01967441657587</c:v>
                </c:pt>
                <c:pt idx="137">
                  <c:v>279.01967441657587</c:v>
                </c:pt>
                <c:pt idx="138">
                  <c:v>279.01967441657587</c:v>
                </c:pt>
                <c:pt idx="139">
                  <c:v>279.01967441657587</c:v>
                </c:pt>
                <c:pt idx="140">
                  <c:v>279.01967441657587</c:v>
                </c:pt>
                <c:pt idx="141">
                  <c:v>279.01967441657587</c:v>
                </c:pt>
                <c:pt idx="142">
                  <c:v>279.01967441657587</c:v>
                </c:pt>
                <c:pt idx="143">
                  <c:v>279.01967441657587</c:v>
                </c:pt>
              </c:numCache>
            </c:numRef>
          </c:yVal>
          <c:smooth val="0"/>
        </c:ser>
        <c:dLbls>
          <c:showLegendKey val="0"/>
          <c:showVal val="0"/>
          <c:showCatName val="0"/>
          <c:showSerName val="0"/>
          <c:showPercent val="0"/>
          <c:showBubbleSize val="0"/>
        </c:dLbls>
        <c:axId val="316707904"/>
        <c:axId val="318711632"/>
      </c:scatterChart>
      <c:valAx>
        <c:axId val="316707904"/>
        <c:scaling>
          <c:orientation val="minMax"/>
          <c:max val="300"/>
          <c:min val="0"/>
        </c:scaling>
        <c:delete val="0"/>
        <c:axPos val="b"/>
        <c:numFmt formatCode="General" sourceLinked="1"/>
        <c:majorTickMark val="out"/>
        <c:minorTickMark val="none"/>
        <c:tickLblPos val="nextTo"/>
        <c:txPr>
          <a:bodyPr/>
          <a:lstStyle/>
          <a:p>
            <a:pPr>
              <a:defRPr sz="1400"/>
            </a:pPr>
            <a:endParaRPr lang="en-US"/>
          </a:p>
        </c:txPr>
        <c:crossAx val="318711632"/>
        <c:crosses val="autoZero"/>
        <c:crossBetween val="midCat"/>
      </c:valAx>
      <c:valAx>
        <c:axId val="318711632"/>
        <c:scaling>
          <c:orientation val="minMax"/>
          <c:max val="300"/>
          <c:min val="0"/>
        </c:scaling>
        <c:delete val="0"/>
        <c:axPos val="l"/>
        <c:majorGridlines/>
        <c:numFmt formatCode="General" sourceLinked="1"/>
        <c:majorTickMark val="out"/>
        <c:minorTickMark val="none"/>
        <c:tickLblPos val="nextTo"/>
        <c:txPr>
          <a:bodyPr/>
          <a:lstStyle/>
          <a:p>
            <a:pPr>
              <a:defRPr sz="1400"/>
            </a:pPr>
            <a:endParaRPr lang="en-US"/>
          </a:p>
        </c:txPr>
        <c:crossAx val="316707904"/>
        <c:crosses val="autoZero"/>
        <c:crossBetween val="midCat"/>
      </c:valAx>
      <c:spPr>
        <a:ln>
          <a:solidFill>
            <a:sysClr val="windowText" lastClr="000000"/>
          </a:solidFill>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306539807524047E-2"/>
          <c:y val="3.4843785109754846E-2"/>
          <c:w val="0.87600087489063871"/>
          <c:h val="0.84166274051108214"/>
        </c:manualLayout>
      </c:layout>
      <c:barChart>
        <c:barDir val="col"/>
        <c:grouping val="stacked"/>
        <c:varyColors val="0"/>
        <c:ser>
          <c:idx val="0"/>
          <c:order val="0"/>
          <c:tx>
            <c:strRef>
              <c:f>'Yield and N rate'!$C$48</c:f>
              <c:strCache>
                <c:ptCount val="1"/>
                <c:pt idx="0">
                  <c:v>Check</c:v>
                </c:pt>
              </c:strCache>
            </c:strRef>
          </c:tx>
          <c:spPr>
            <a:solidFill>
              <a:schemeClr val="bg2">
                <a:lumMod val="50000"/>
              </a:schemeClr>
            </a:solidFill>
            <a:ln>
              <a:solidFill>
                <a:schemeClr val="tx1"/>
              </a:solidFill>
            </a:ln>
            <a:effectLst/>
          </c:spPr>
          <c:invertIfNegative val="0"/>
          <c:dLbls>
            <c:dLbl>
              <c:idx val="1"/>
              <c:layout/>
              <c:tx>
                <c:rich>
                  <a:bodyPr/>
                  <a:lstStyle/>
                  <a:p>
                    <a:r>
                      <a:rPr lang="en-US" sz="12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1"/>
              <c:layout/>
              <c:tx>
                <c:rich>
                  <a:bodyPr/>
                  <a:lstStyle/>
                  <a:p>
                    <a:r>
                      <a:rPr lang="en-US" sz="12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1"/>
              <c:layout/>
              <c:tx>
                <c:rich>
                  <a:bodyPr/>
                  <a:lstStyle/>
                  <a:p>
                    <a:r>
                      <a:rPr lang="en-US" sz="12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6"/>
              <c:layout/>
              <c:tx>
                <c:rich>
                  <a:bodyPr/>
                  <a:lstStyle/>
                  <a:p>
                    <a:r>
                      <a:rPr lang="en-US" sz="12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1"/>
              <c:layout/>
              <c:tx>
                <c:rich>
                  <a:bodyPr/>
                  <a:lstStyle/>
                  <a:p>
                    <a:r>
                      <a:rPr lang="en-US" sz="1200"/>
                      <a:t>c</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6"/>
              <c:layout/>
              <c:tx>
                <c:rich>
                  <a:bodyPr/>
                  <a:lstStyle/>
                  <a:p>
                    <a:r>
                      <a:rPr lang="en-US" sz="12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1"/>
              <c:layout/>
              <c:tx>
                <c:rich>
                  <a:bodyPr/>
                  <a:lstStyle/>
                  <a:p>
                    <a:r>
                      <a:rPr lang="en-US" sz="1200"/>
                      <a:t>d</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6"/>
              <c:layout/>
              <c:tx>
                <c:rich>
                  <a:bodyPr/>
                  <a:lstStyle/>
                  <a:p>
                    <a:r>
                      <a:rPr lang="en-US" sz="1200"/>
                      <a:t>c</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51"/>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56"/>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'Yield and N rate'!$A$49:$B$108</c:f>
              <c:multiLvlStrCache>
                <c:ptCount val="60"/>
                <c:lvl>
                  <c:pt idx="3">
                    <c:v>NE-MC</c:v>
                  </c:pt>
                  <c:pt idx="8">
                    <c:v>NE-CC</c:v>
                  </c:pt>
                  <c:pt idx="13">
                    <c:v>MO-LT</c:v>
                  </c:pt>
                  <c:pt idx="18">
                    <c:v>MO-RO</c:v>
                  </c:pt>
                  <c:pt idx="23">
                    <c:v>ND-DN</c:v>
                  </c:pt>
                  <c:pt idx="28">
                    <c:v>ND-VC</c:v>
                  </c:pt>
                  <c:pt idx="33">
                    <c:v>NE-MC</c:v>
                  </c:pt>
                  <c:pt idx="38">
                    <c:v>NE-CC</c:v>
                  </c:pt>
                  <c:pt idx="43">
                    <c:v>MO-TR</c:v>
                  </c:pt>
                  <c:pt idx="48">
                    <c:v>MO-BA</c:v>
                  </c:pt>
                  <c:pt idx="53">
                    <c:v>ND-AR</c:v>
                  </c:pt>
                  <c:pt idx="58">
                    <c:v>ND-VC</c:v>
                  </c:pt>
                  <c:pt idx="59">
                    <c:v> </c:v>
                  </c:pt>
                </c:lvl>
                <c:lvl>
                  <c:pt idx="1">
                    <c:v>2012</c:v>
                  </c:pt>
                  <c:pt idx="31">
                    <c:v>2013</c:v>
                  </c:pt>
                </c:lvl>
              </c:multiLvlStrCache>
            </c:multiLvlStrRef>
          </c:cat>
          <c:val>
            <c:numRef>
              <c:f>'Yield and N rate'!$C$49:$C$108</c:f>
              <c:numCache>
                <c:formatCode>General</c:formatCode>
                <c:ptCount val="60"/>
                <c:pt idx="1">
                  <c:v>14.271698113207545</c:v>
                </c:pt>
                <c:pt idx="6">
                  <c:v>15.01069182389937</c:v>
                </c:pt>
                <c:pt idx="11">
                  <c:v>3.2704402515723268</c:v>
                </c:pt>
                <c:pt idx="21">
                  <c:v>4.1509433962264151</c:v>
                </c:pt>
                <c:pt idx="26">
                  <c:v>7.5471698113207548</c:v>
                </c:pt>
                <c:pt idx="31">
                  <c:v>7.7647798742138363</c:v>
                </c:pt>
                <c:pt idx="36">
                  <c:v>9.8352201257861633</c:v>
                </c:pt>
                <c:pt idx="41">
                  <c:v>5.1069182389937104</c:v>
                </c:pt>
                <c:pt idx="46">
                  <c:v>2.4050314465408804</c:v>
                </c:pt>
                <c:pt idx="51">
                  <c:v>7.1144654088050316</c:v>
                </c:pt>
                <c:pt idx="56">
                  <c:v>5.6271635220125784</c:v>
                </c:pt>
              </c:numCache>
            </c:numRef>
          </c:val>
          <c:extLst/>
        </c:ser>
        <c:ser>
          <c:idx val="1"/>
          <c:order val="1"/>
          <c:tx>
            <c:strRef>
              <c:f>'Yield and N rate'!$D$48</c:f>
              <c:strCache>
                <c:ptCount val="1"/>
                <c:pt idx="0">
                  <c:v>Model</c:v>
                </c:pt>
              </c:strCache>
            </c:strRef>
          </c:tx>
          <c:spPr>
            <a:solidFill>
              <a:srgbClr val="0070C0"/>
            </a:solidFill>
            <a:ln>
              <a:solidFill>
                <a:schemeClr val="tx1"/>
              </a:solidFill>
            </a:ln>
            <a:effectLst/>
          </c:spPr>
          <c:invertIfNegative val="0"/>
          <c:dLbls>
            <c:dLbl>
              <c:idx val="2"/>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2"/>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2"/>
              <c:layout/>
              <c:tx>
                <c:rich>
                  <a:bodyPr/>
                  <a:lstStyle/>
                  <a:p>
                    <a:r>
                      <a:rPr lang="en-US" sz="1200"/>
                      <a:t>ab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7"/>
              <c:layout/>
              <c:tx>
                <c:rich>
                  <a:bodyPr/>
                  <a:lstStyle/>
                  <a:p>
                    <a:r>
                      <a:rPr lang="en-US" sz="1200"/>
                      <a:t>ab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2"/>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7"/>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2"/>
              <c:layout/>
              <c:tx>
                <c:rich>
                  <a:bodyPr/>
                  <a:lstStyle/>
                  <a:p>
                    <a:r>
                      <a:rPr lang="en-US" sz="12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7"/>
              <c:layout/>
              <c:tx>
                <c:rich>
                  <a:bodyPr/>
                  <a:lstStyle/>
                  <a:p>
                    <a:r>
                      <a:rPr lang="en-US" sz="12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52"/>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57"/>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'Yield and N rate'!$A$49:$B$108</c:f>
              <c:multiLvlStrCache>
                <c:ptCount val="60"/>
                <c:lvl>
                  <c:pt idx="3">
                    <c:v>NE-MC</c:v>
                  </c:pt>
                  <c:pt idx="8">
                    <c:v>NE-CC</c:v>
                  </c:pt>
                  <c:pt idx="13">
                    <c:v>MO-LT</c:v>
                  </c:pt>
                  <c:pt idx="18">
                    <c:v>MO-RO</c:v>
                  </c:pt>
                  <c:pt idx="23">
                    <c:v>ND-DN</c:v>
                  </c:pt>
                  <c:pt idx="28">
                    <c:v>ND-VC</c:v>
                  </c:pt>
                  <c:pt idx="33">
                    <c:v>NE-MC</c:v>
                  </c:pt>
                  <c:pt idx="38">
                    <c:v>NE-CC</c:v>
                  </c:pt>
                  <c:pt idx="43">
                    <c:v>MO-TR</c:v>
                  </c:pt>
                  <c:pt idx="48">
                    <c:v>MO-BA</c:v>
                  </c:pt>
                  <c:pt idx="53">
                    <c:v>ND-AR</c:v>
                  </c:pt>
                  <c:pt idx="58">
                    <c:v>ND-VC</c:v>
                  </c:pt>
                  <c:pt idx="59">
                    <c:v> </c:v>
                  </c:pt>
                </c:lvl>
                <c:lvl>
                  <c:pt idx="1">
                    <c:v>2012</c:v>
                  </c:pt>
                  <c:pt idx="31">
                    <c:v>2013</c:v>
                  </c:pt>
                </c:lvl>
              </c:multiLvlStrCache>
            </c:multiLvlStrRef>
          </c:cat>
          <c:val>
            <c:numRef>
              <c:f>'Yield and N rate'!$D$49:$D$108</c:f>
              <c:numCache>
                <c:formatCode>General</c:formatCode>
                <c:ptCount val="60"/>
                <c:pt idx="2">
                  <c:v>15.220754716981132</c:v>
                </c:pt>
                <c:pt idx="7">
                  <c:v>15.123899371069182</c:v>
                </c:pt>
                <c:pt idx="12">
                  <c:v>6.0377358490566033</c:v>
                </c:pt>
                <c:pt idx="22">
                  <c:v>5.1572327044025155</c:v>
                </c:pt>
                <c:pt idx="27">
                  <c:v>8.4905660377358494</c:v>
                </c:pt>
                <c:pt idx="32">
                  <c:v>13.79245283018868</c:v>
                </c:pt>
                <c:pt idx="37">
                  <c:v>12.620125786163522</c:v>
                </c:pt>
                <c:pt idx="42">
                  <c:v>15.138364779874212</c:v>
                </c:pt>
                <c:pt idx="47">
                  <c:v>7.2522012578616355</c:v>
                </c:pt>
                <c:pt idx="52">
                  <c:v>7.9264150943396228</c:v>
                </c:pt>
                <c:pt idx="57">
                  <c:v>6.0545849056603771</c:v>
                </c:pt>
              </c:numCache>
            </c:numRef>
          </c:val>
          <c:extLst/>
        </c:ser>
        <c:ser>
          <c:idx val="2"/>
          <c:order val="2"/>
          <c:tx>
            <c:strRef>
              <c:f>'Yield and N rate'!$E$48</c:f>
              <c:strCache>
                <c:ptCount val="1"/>
                <c:pt idx="0">
                  <c:v>Sensor</c:v>
                </c:pt>
              </c:strCache>
            </c:strRef>
          </c:tx>
          <c:spPr>
            <a:solidFill>
              <a:srgbClr val="C00000"/>
            </a:solidFill>
            <a:ln>
              <a:solidFill>
                <a:schemeClr val="tx1"/>
              </a:solidFill>
            </a:ln>
            <a:effectLst/>
          </c:spPr>
          <c:invertIfNegative val="0"/>
          <c:dLbls>
            <c:dLbl>
              <c:idx val="3"/>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3"/>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3"/>
              <c:layout/>
              <c:tx>
                <c:rich>
                  <a:bodyPr/>
                  <a:lstStyle/>
                  <a:p>
                    <a:r>
                      <a:rPr lang="en-US" sz="12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8"/>
              <c:layout/>
              <c:tx>
                <c:rich>
                  <a:bodyPr/>
                  <a:lstStyle/>
                  <a:p>
                    <a:r>
                      <a:rPr lang="en-US" sz="12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3"/>
              <c:layout/>
              <c:tx>
                <c:rich>
                  <a:bodyPr/>
                  <a:lstStyle/>
                  <a:p>
                    <a:r>
                      <a:rPr lang="en-US" sz="12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8"/>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3"/>
              <c:layout/>
              <c:tx>
                <c:rich>
                  <a:bodyPr/>
                  <a:lstStyle/>
                  <a:p>
                    <a:r>
                      <a:rPr lang="en-US" sz="1200"/>
                      <a:t>c</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8"/>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53"/>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58"/>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'Yield and N rate'!$A$49:$B$108</c:f>
              <c:multiLvlStrCache>
                <c:ptCount val="60"/>
                <c:lvl>
                  <c:pt idx="3">
                    <c:v>NE-MC</c:v>
                  </c:pt>
                  <c:pt idx="8">
                    <c:v>NE-CC</c:v>
                  </c:pt>
                  <c:pt idx="13">
                    <c:v>MO-LT</c:v>
                  </c:pt>
                  <c:pt idx="18">
                    <c:v>MO-RO</c:v>
                  </c:pt>
                  <c:pt idx="23">
                    <c:v>ND-DN</c:v>
                  </c:pt>
                  <c:pt idx="28">
                    <c:v>ND-VC</c:v>
                  </c:pt>
                  <c:pt idx="33">
                    <c:v>NE-MC</c:v>
                  </c:pt>
                  <c:pt idx="38">
                    <c:v>NE-CC</c:v>
                  </c:pt>
                  <c:pt idx="43">
                    <c:v>MO-TR</c:v>
                  </c:pt>
                  <c:pt idx="48">
                    <c:v>MO-BA</c:v>
                  </c:pt>
                  <c:pt idx="53">
                    <c:v>ND-AR</c:v>
                  </c:pt>
                  <c:pt idx="58">
                    <c:v>ND-VC</c:v>
                  </c:pt>
                  <c:pt idx="59">
                    <c:v> </c:v>
                  </c:pt>
                </c:lvl>
                <c:lvl>
                  <c:pt idx="1">
                    <c:v>2012</c:v>
                  </c:pt>
                  <c:pt idx="31">
                    <c:v>2013</c:v>
                  </c:pt>
                </c:lvl>
              </c:multiLvlStrCache>
            </c:multiLvlStrRef>
          </c:cat>
          <c:val>
            <c:numRef>
              <c:f>'Yield and N rate'!$E$49:$E$108</c:f>
              <c:numCache>
                <c:formatCode>General</c:formatCode>
                <c:ptCount val="60"/>
                <c:pt idx="3">
                  <c:v>15.765408805031445</c:v>
                </c:pt>
                <c:pt idx="8">
                  <c:v>15.781132075471698</c:v>
                </c:pt>
                <c:pt idx="13">
                  <c:v>5.6603773584905657</c:v>
                </c:pt>
                <c:pt idx="23">
                  <c:v>4.5283018867924527</c:v>
                </c:pt>
                <c:pt idx="28">
                  <c:v>7.7358490566037732</c:v>
                </c:pt>
                <c:pt idx="33">
                  <c:v>12.415723270440251</c:v>
                </c:pt>
                <c:pt idx="38">
                  <c:v>12.538993710691823</c:v>
                </c:pt>
                <c:pt idx="43">
                  <c:v>11.610062893081761</c:v>
                </c:pt>
                <c:pt idx="48">
                  <c:v>7.7371069182389931</c:v>
                </c:pt>
                <c:pt idx="53">
                  <c:v>7.6566037735849051</c:v>
                </c:pt>
                <c:pt idx="58">
                  <c:v>6.7893081761006293</c:v>
                </c:pt>
              </c:numCache>
            </c:numRef>
          </c:val>
          <c:extLst/>
        </c:ser>
        <c:ser>
          <c:idx val="3"/>
          <c:order val="3"/>
          <c:tx>
            <c:strRef>
              <c:f>'Yield and N rate'!$F$48</c:f>
              <c:strCache>
                <c:ptCount val="1"/>
                <c:pt idx="0">
                  <c:v>Reference</c:v>
                </c:pt>
              </c:strCache>
            </c:strRef>
          </c:tx>
          <c:spPr>
            <a:solidFill>
              <a:srgbClr val="00B050"/>
            </a:solidFill>
            <a:ln>
              <a:solidFill>
                <a:schemeClr val="tx1"/>
              </a:solidFill>
            </a:ln>
            <a:effectLst/>
          </c:spPr>
          <c:invertIfNegative val="0"/>
          <c:dLbls>
            <c:dLbl>
              <c:idx val="4"/>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4"/>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4"/>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9"/>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4"/>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9"/>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4"/>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9"/>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54"/>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59"/>
              <c:layout/>
              <c:tx>
                <c:rich>
                  <a:bodyPr/>
                  <a:lstStyle/>
                  <a:p>
                    <a:r>
                      <a:rPr lang="en-US" sz="12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4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'Yield and N rate'!$A$49:$B$108</c:f>
              <c:multiLvlStrCache>
                <c:ptCount val="60"/>
                <c:lvl>
                  <c:pt idx="3">
                    <c:v>NE-MC</c:v>
                  </c:pt>
                  <c:pt idx="8">
                    <c:v>NE-CC</c:v>
                  </c:pt>
                  <c:pt idx="13">
                    <c:v>MO-LT</c:v>
                  </c:pt>
                  <c:pt idx="18">
                    <c:v>MO-RO</c:v>
                  </c:pt>
                  <c:pt idx="23">
                    <c:v>ND-DN</c:v>
                  </c:pt>
                  <c:pt idx="28">
                    <c:v>ND-VC</c:v>
                  </c:pt>
                  <c:pt idx="33">
                    <c:v>NE-MC</c:v>
                  </c:pt>
                  <c:pt idx="38">
                    <c:v>NE-CC</c:v>
                  </c:pt>
                  <c:pt idx="43">
                    <c:v>MO-TR</c:v>
                  </c:pt>
                  <c:pt idx="48">
                    <c:v>MO-BA</c:v>
                  </c:pt>
                  <c:pt idx="53">
                    <c:v>ND-AR</c:v>
                  </c:pt>
                  <c:pt idx="58">
                    <c:v>ND-VC</c:v>
                  </c:pt>
                  <c:pt idx="59">
                    <c:v> </c:v>
                  </c:pt>
                </c:lvl>
                <c:lvl>
                  <c:pt idx="1">
                    <c:v>2012</c:v>
                  </c:pt>
                  <c:pt idx="31">
                    <c:v>2013</c:v>
                  </c:pt>
                </c:lvl>
              </c:multiLvlStrCache>
            </c:multiLvlStrRef>
          </c:cat>
          <c:val>
            <c:numRef>
              <c:f>'Yield and N rate'!$F$49:$F$108</c:f>
              <c:numCache>
                <c:formatCode>General</c:formatCode>
                <c:ptCount val="60"/>
                <c:pt idx="4">
                  <c:v>15.366666666666667</c:v>
                </c:pt>
                <c:pt idx="9">
                  <c:v>15.457861635220125</c:v>
                </c:pt>
                <c:pt idx="14">
                  <c:v>5.6603773584905657</c:v>
                </c:pt>
                <c:pt idx="24">
                  <c:v>5.8490566037735849</c:v>
                </c:pt>
                <c:pt idx="29">
                  <c:v>9.2452830188679247</c:v>
                </c:pt>
                <c:pt idx="34">
                  <c:v>13.920125786163522</c:v>
                </c:pt>
                <c:pt idx="39">
                  <c:v>12.901257861635219</c:v>
                </c:pt>
                <c:pt idx="44">
                  <c:v>16.0062893081761</c:v>
                </c:pt>
                <c:pt idx="49">
                  <c:v>8.0207547169811324</c:v>
                </c:pt>
                <c:pt idx="54">
                  <c:v>7.5484276729559747</c:v>
                </c:pt>
                <c:pt idx="59">
                  <c:v>7.0918238993710689</c:v>
                </c:pt>
              </c:numCache>
            </c:numRef>
          </c:val>
          <c:extLst/>
        </c:ser>
        <c:dLbls>
          <c:showLegendKey val="0"/>
          <c:showVal val="0"/>
          <c:showCatName val="0"/>
          <c:showSerName val="0"/>
          <c:showPercent val="0"/>
          <c:showBubbleSize val="0"/>
        </c:dLbls>
        <c:gapWidth val="0"/>
        <c:overlap val="100"/>
        <c:axId val="486145448"/>
        <c:axId val="498561848"/>
      </c:barChart>
      <c:lineChart>
        <c:grouping val="standard"/>
        <c:varyColors val="0"/>
        <c:ser>
          <c:idx val="4"/>
          <c:order val="4"/>
          <c:tx>
            <c:strRef>
              <c:f>'Yield and N rate'!$G$47:$G$48</c:f>
              <c:strCache>
                <c:ptCount val="1"/>
                <c:pt idx="0">
                  <c:v>AA47:J88 Check</c:v>
                </c:pt>
              </c:strCache>
            </c:strRef>
          </c:tx>
          <c:spPr>
            <a:ln w="28575" cap="rnd">
              <a:solidFill>
                <a:schemeClr val="accent5"/>
              </a:solidFill>
              <a:round/>
            </a:ln>
            <a:effectLst/>
          </c:spPr>
          <c:marker>
            <c:symbol val="circle"/>
            <c:size val="5"/>
            <c:spPr>
              <a:solidFill>
                <a:schemeClr val="tx1"/>
              </a:solidFill>
              <a:ln w="9525">
                <a:noFill/>
              </a:ln>
              <a:effectLst/>
            </c:spPr>
          </c:marker>
          <c:cat>
            <c:multiLvlStrRef>
              <c:f>'Yield and N rate'!$A$49:$B$108</c:f>
              <c:multiLvlStrCache>
                <c:ptCount val="60"/>
                <c:lvl>
                  <c:pt idx="3">
                    <c:v>NE-MC</c:v>
                  </c:pt>
                  <c:pt idx="8">
                    <c:v>NE-CC</c:v>
                  </c:pt>
                  <c:pt idx="13">
                    <c:v>MO-LT</c:v>
                  </c:pt>
                  <c:pt idx="18">
                    <c:v>MO-RO</c:v>
                  </c:pt>
                  <c:pt idx="23">
                    <c:v>ND-DN</c:v>
                  </c:pt>
                  <c:pt idx="28">
                    <c:v>ND-VC</c:v>
                  </c:pt>
                  <c:pt idx="33">
                    <c:v>NE-MC</c:v>
                  </c:pt>
                  <c:pt idx="38">
                    <c:v>NE-CC</c:v>
                  </c:pt>
                  <c:pt idx="43">
                    <c:v>MO-TR</c:v>
                  </c:pt>
                  <c:pt idx="48">
                    <c:v>MO-BA</c:v>
                  </c:pt>
                  <c:pt idx="53">
                    <c:v>ND-AR</c:v>
                  </c:pt>
                  <c:pt idx="58">
                    <c:v>ND-VC</c:v>
                  </c:pt>
                  <c:pt idx="59">
                    <c:v> </c:v>
                  </c:pt>
                </c:lvl>
                <c:lvl>
                  <c:pt idx="1">
                    <c:v>2012</c:v>
                  </c:pt>
                  <c:pt idx="31">
                    <c:v>2013</c:v>
                  </c:pt>
                </c:lvl>
              </c:multiLvlStrCache>
            </c:multiLvlStrRef>
          </c:cat>
          <c:val>
            <c:numRef>
              <c:f>'Yield and N rate'!$G$49:$G$108</c:f>
              <c:numCache>
                <c:formatCode>General</c:formatCode>
                <c:ptCount val="60"/>
              </c:numCache>
            </c:numRef>
          </c:val>
          <c:smooth val="0"/>
        </c:ser>
        <c:dLbls>
          <c:showLegendKey val="0"/>
          <c:showVal val="0"/>
          <c:showCatName val="0"/>
          <c:showSerName val="0"/>
          <c:showPercent val="0"/>
          <c:showBubbleSize val="0"/>
        </c:dLbls>
        <c:marker val="1"/>
        <c:smooth val="0"/>
        <c:axId val="498562632"/>
        <c:axId val="498562240"/>
      </c:lineChart>
      <c:catAx>
        <c:axId val="486145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98561848"/>
        <c:crosses val="autoZero"/>
        <c:auto val="0"/>
        <c:lblAlgn val="ctr"/>
        <c:lblOffset val="100"/>
        <c:noMultiLvlLbl val="0"/>
      </c:catAx>
      <c:valAx>
        <c:axId val="498561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a:t>Yield (Mg ha</a:t>
                </a:r>
                <a:r>
                  <a:rPr lang="en-US" sz="2000" b="1" baseline="30000"/>
                  <a:t>-1</a:t>
                </a:r>
                <a:r>
                  <a:rPr lang="en-US" sz="2000" b="1"/>
                  <a:t>)</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6145448"/>
        <c:crosses val="autoZero"/>
        <c:crossBetween val="between"/>
      </c:valAx>
      <c:valAx>
        <c:axId val="498562240"/>
        <c:scaling>
          <c:orientation val="minMax"/>
          <c:max val="600"/>
          <c:min val="0"/>
        </c:scaling>
        <c:delete val="1"/>
        <c:axPos val="r"/>
        <c:numFmt formatCode="General" sourceLinked="1"/>
        <c:majorTickMark val="out"/>
        <c:minorTickMark val="none"/>
        <c:tickLblPos val="nextTo"/>
        <c:crossAx val="498562632"/>
        <c:crosses val="max"/>
        <c:crossBetween val="between"/>
      </c:valAx>
      <c:catAx>
        <c:axId val="498562632"/>
        <c:scaling>
          <c:orientation val="minMax"/>
        </c:scaling>
        <c:delete val="1"/>
        <c:axPos val="b"/>
        <c:numFmt formatCode="General" sourceLinked="1"/>
        <c:majorTickMark val="out"/>
        <c:minorTickMark val="none"/>
        <c:tickLblPos val="nextTo"/>
        <c:crossAx val="498562240"/>
        <c:crosses val="autoZero"/>
        <c:auto val="0"/>
        <c:lblAlgn val="ctr"/>
        <c:lblOffset val="100"/>
        <c:noMultiLvlLbl val="0"/>
      </c:catAx>
      <c:spPr>
        <a:solidFill>
          <a:srgbClr val="EEECE1"/>
        </a:solidFill>
        <a:ln>
          <a:noFill/>
        </a:ln>
        <a:effectLst/>
      </c:spPr>
    </c:plotArea>
    <c:legend>
      <c:legendPos val="r"/>
      <c:legendEntry>
        <c:idx val="4"/>
        <c:delete val="1"/>
      </c:legendEntry>
      <c:layout>
        <c:manualLayout>
          <c:xMode val="edge"/>
          <c:yMode val="edge"/>
          <c:x val="0.10795570866141731"/>
          <c:y val="3.8015175987616938E-2"/>
          <c:w val="0.53258355304996752"/>
          <c:h val="7.3853635913447721E-2"/>
        </c:manualLayout>
      </c:layout>
      <c:overlay val="0"/>
      <c:spPr>
        <a:solidFill>
          <a:srgbClr val="EEECE1"/>
        </a:solidFill>
        <a:ln>
          <a:solidFill>
            <a:schemeClr val="tx1">
              <a:lumMod val="65000"/>
              <a:lumOff val="35000"/>
            </a:schemeClr>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EEECE1"/>
    </a:solidFill>
    <a:ln w="9525" cap="flat" cmpd="sng" algn="ctr">
      <a:no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65081290692561"/>
          <c:y val="4.399959096022088E-2"/>
          <c:w val="0.8788546587926509"/>
          <c:h val="0.78847398882831954"/>
        </c:manualLayout>
      </c:layout>
      <c:barChart>
        <c:barDir val="col"/>
        <c:grouping val="stacked"/>
        <c:varyColors val="0"/>
        <c:ser>
          <c:idx val="0"/>
          <c:order val="0"/>
          <c:tx>
            <c:strRef>
              <c:f>'PFPn and Yield'!$C$1</c:f>
              <c:strCache>
                <c:ptCount val="1"/>
                <c:pt idx="0">
                  <c:v>Model</c:v>
                </c:pt>
              </c:strCache>
            </c:strRef>
          </c:tx>
          <c:spPr>
            <a:solidFill>
              <a:srgbClr val="0070C0"/>
            </a:solidFill>
            <a:ln>
              <a:solidFill>
                <a:schemeClr val="tx1"/>
              </a:solidFill>
            </a:ln>
            <a:effectLst/>
          </c:spPr>
          <c:invertIfNegative val="0"/>
          <c:dLbls>
            <c:dLbl>
              <c:idx val="1"/>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7"/>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1"/>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5"/>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9"/>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3"/>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7"/>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1"/>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'PFPn and Yield'!$A$2:$B$49</c:f>
              <c:multiLvlStrCache>
                <c:ptCount val="48"/>
                <c:lvl>
                  <c:pt idx="0">
                    <c:v> </c:v>
                  </c:pt>
                  <c:pt idx="2">
                    <c:v>NE-MC</c:v>
                  </c:pt>
                  <c:pt idx="6">
                    <c:v>NE-CC</c:v>
                  </c:pt>
                  <c:pt idx="10">
                    <c:v>MO-LT</c:v>
                  </c:pt>
                  <c:pt idx="14">
                    <c:v>MO-RO</c:v>
                  </c:pt>
                  <c:pt idx="18">
                    <c:v>ND-DN</c:v>
                  </c:pt>
                  <c:pt idx="22">
                    <c:v>ND-VC</c:v>
                  </c:pt>
                  <c:pt idx="26">
                    <c:v>NE-MC</c:v>
                  </c:pt>
                  <c:pt idx="30">
                    <c:v>NE-CC</c:v>
                  </c:pt>
                  <c:pt idx="34">
                    <c:v>MO-TR</c:v>
                  </c:pt>
                  <c:pt idx="38">
                    <c:v>MO-BA</c:v>
                  </c:pt>
                  <c:pt idx="42">
                    <c:v>ND-AR</c:v>
                  </c:pt>
                  <c:pt idx="46">
                    <c:v>ND-VC</c:v>
                  </c:pt>
                  <c:pt idx="47">
                    <c:v> </c:v>
                  </c:pt>
                </c:lvl>
                <c:lvl>
                  <c:pt idx="1">
                    <c:v>2012</c:v>
                  </c:pt>
                  <c:pt idx="24">
                    <c:v>2013</c:v>
                  </c:pt>
                </c:lvl>
              </c:multiLvlStrCache>
            </c:multiLvlStrRef>
          </c:cat>
          <c:val>
            <c:numRef>
              <c:f>'PFPn and Yield'!$C$2:$C$49</c:f>
              <c:numCache>
                <c:formatCode>General</c:formatCode>
                <c:ptCount val="48"/>
                <c:pt idx="1">
                  <c:v>92.198400000000007</c:v>
                </c:pt>
                <c:pt idx="5">
                  <c:v>139.47919999999999</c:v>
                </c:pt>
                <c:pt idx="9">
                  <c:v>45.404799999999994</c:v>
                </c:pt>
                <c:pt idx="17">
                  <c:v>25.956000000000003</c:v>
                </c:pt>
                <c:pt idx="21">
                  <c:v>42.7896</c:v>
                </c:pt>
                <c:pt idx="25">
                  <c:v>67.485600000000005</c:v>
                </c:pt>
                <c:pt idx="29">
                  <c:v>67.5976</c:v>
                </c:pt>
                <c:pt idx="33">
                  <c:v>59.449600000000004</c:v>
                </c:pt>
                <c:pt idx="37">
                  <c:v>65.884</c:v>
                </c:pt>
                <c:pt idx="41">
                  <c:v>96.292000000000002</c:v>
                </c:pt>
              </c:numCache>
            </c:numRef>
          </c:val>
          <c:extLst/>
        </c:ser>
        <c:ser>
          <c:idx val="1"/>
          <c:order val="1"/>
          <c:tx>
            <c:strRef>
              <c:f>'PFPn and Yield'!$D$1</c:f>
              <c:strCache>
                <c:ptCount val="1"/>
                <c:pt idx="0">
                  <c:v>Sensor</c:v>
                </c:pt>
              </c:strCache>
            </c:strRef>
          </c:tx>
          <c:spPr>
            <a:solidFill>
              <a:srgbClr val="C00000"/>
            </a:solidFill>
            <a:ln>
              <a:solidFill>
                <a:schemeClr val="tx1"/>
              </a:solidFill>
            </a:ln>
            <a:effectLst/>
          </c:spPr>
          <c:invertIfNegative val="0"/>
          <c:dLbls>
            <c:dLbl>
              <c:idx val="2"/>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0"/>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8"/>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2"/>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6"/>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0"/>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4"/>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8"/>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2"/>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6"/>
              <c:layout/>
              <c:tx>
                <c:rich>
                  <a:bodyPr/>
                  <a:lstStyle/>
                  <a:p>
                    <a:r>
                      <a:rPr lang="en-US" sz="1400"/>
                      <a:t>a</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8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'PFPn and Yield'!$A$2:$B$49</c:f>
              <c:multiLvlStrCache>
                <c:ptCount val="48"/>
                <c:lvl>
                  <c:pt idx="0">
                    <c:v> </c:v>
                  </c:pt>
                  <c:pt idx="2">
                    <c:v>NE-MC</c:v>
                  </c:pt>
                  <c:pt idx="6">
                    <c:v>NE-CC</c:v>
                  </c:pt>
                  <c:pt idx="10">
                    <c:v>MO-LT</c:v>
                  </c:pt>
                  <c:pt idx="14">
                    <c:v>MO-RO</c:v>
                  </c:pt>
                  <c:pt idx="18">
                    <c:v>ND-DN</c:v>
                  </c:pt>
                  <c:pt idx="22">
                    <c:v>ND-VC</c:v>
                  </c:pt>
                  <c:pt idx="26">
                    <c:v>NE-MC</c:v>
                  </c:pt>
                  <c:pt idx="30">
                    <c:v>NE-CC</c:v>
                  </c:pt>
                  <c:pt idx="34">
                    <c:v>MO-TR</c:v>
                  </c:pt>
                  <c:pt idx="38">
                    <c:v>MO-BA</c:v>
                  </c:pt>
                  <c:pt idx="42">
                    <c:v>ND-AR</c:v>
                  </c:pt>
                  <c:pt idx="46">
                    <c:v>ND-VC</c:v>
                  </c:pt>
                  <c:pt idx="47">
                    <c:v> </c:v>
                  </c:pt>
                </c:lvl>
                <c:lvl>
                  <c:pt idx="1">
                    <c:v>2012</c:v>
                  </c:pt>
                  <c:pt idx="24">
                    <c:v>2013</c:v>
                  </c:pt>
                </c:lvl>
              </c:multiLvlStrCache>
            </c:multiLvlStrRef>
          </c:cat>
          <c:val>
            <c:numRef>
              <c:f>'PFPn and Yield'!$D$2:$D$49</c:f>
              <c:numCache>
                <c:formatCode>General</c:formatCode>
                <c:ptCount val="48"/>
                <c:pt idx="2">
                  <c:v>164.55599999999998</c:v>
                </c:pt>
                <c:pt idx="6">
                  <c:v>187.3536</c:v>
                </c:pt>
                <c:pt idx="10">
                  <c:v>59.343200000000003</c:v>
                </c:pt>
                <c:pt idx="18">
                  <c:v>47.863199999999999</c:v>
                </c:pt>
                <c:pt idx="22">
                  <c:v>144.50799999999998</c:v>
                </c:pt>
                <c:pt idx="26">
                  <c:v>106.80880000000001</c:v>
                </c:pt>
                <c:pt idx="30">
                  <c:v>121.3464</c:v>
                </c:pt>
                <c:pt idx="34">
                  <c:v>140.67760000000001</c:v>
                </c:pt>
                <c:pt idx="38">
                  <c:v>59.852800000000002</c:v>
                </c:pt>
                <c:pt idx="42">
                  <c:v>133.35840000000002</c:v>
                </c:pt>
                <c:pt idx="46">
                  <c:v>116.4128</c:v>
                </c:pt>
              </c:numCache>
            </c:numRef>
          </c:val>
          <c:extLst/>
        </c:ser>
        <c:ser>
          <c:idx val="2"/>
          <c:order val="2"/>
          <c:tx>
            <c:strRef>
              <c:f>'PFPn and Yield'!$E$1</c:f>
              <c:strCache>
                <c:ptCount val="1"/>
                <c:pt idx="0">
                  <c:v>Reference</c:v>
                </c:pt>
              </c:strCache>
            </c:strRef>
          </c:tx>
          <c:spPr>
            <a:solidFill>
              <a:srgbClr val="00B050"/>
            </a:solidFill>
            <a:ln>
              <a:solidFill>
                <a:schemeClr val="tx1"/>
              </a:solidFill>
            </a:ln>
            <a:effectLst/>
          </c:spPr>
          <c:invertIfNegative val="0"/>
          <c:dLbls>
            <c:dLbl>
              <c:idx val="3"/>
              <c:layout/>
              <c:tx>
                <c:rich>
                  <a:bodyPr/>
                  <a:lstStyle/>
                  <a:p>
                    <a:r>
                      <a:rPr lang="en-US" sz="1400"/>
                      <a:t>c</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sz="1400"/>
                      <a:t>c</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1"/>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19"/>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3"/>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27"/>
              <c:layout/>
              <c:tx>
                <c:rich>
                  <a:bodyPr/>
                  <a:lstStyle/>
                  <a:p>
                    <a:r>
                      <a:rPr lang="en-US" sz="1400"/>
                      <a:t>c</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1"/>
              <c:layout/>
              <c:tx>
                <c:rich>
                  <a:bodyPr/>
                  <a:lstStyle/>
                  <a:p>
                    <a:r>
                      <a:rPr lang="en-US" sz="1400"/>
                      <a:t>c</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5"/>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39"/>
              <c:layout/>
              <c:tx>
                <c:rich>
                  <a:bodyPr/>
                  <a:lstStyle/>
                  <a:p>
                    <a:r>
                      <a:rPr lang="en-US" sz="1400"/>
                      <a:t>c</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3"/>
              <c:layout/>
              <c:tx>
                <c:rich>
                  <a:bodyPr/>
                  <a:lstStyle/>
                  <a:p>
                    <a:r>
                      <a:rPr lang="en-US" sz="1400"/>
                      <a:t>c</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dLbl>
              <c:idx val="47"/>
              <c:layout/>
              <c:tx>
                <c:rich>
                  <a:bodyPr/>
                  <a:lstStyle/>
                  <a:p>
                    <a:r>
                      <a:rPr lang="en-US" sz="1400"/>
                      <a:t>b</a:t>
                    </a:r>
                    <a:endParaRPr lang="en-US"/>
                  </a:p>
                </c:rich>
              </c:tx>
              <c:dLblPos val="in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'PFPn and Yield'!$A$2:$B$49</c:f>
              <c:multiLvlStrCache>
                <c:ptCount val="48"/>
                <c:lvl>
                  <c:pt idx="0">
                    <c:v> </c:v>
                  </c:pt>
                  <c:pt idx="2">
                    <c:v>NE-MC</c:v>
                  </c:pt>
                  <c:pt idx="6">
                    <c:v>NE-CC</c:v>
                  </c:pt>
                  <c:pt idx="10">
                    <c:v>MO-LT</c:v>
                  </c:pt>
                  <c:pt idx="14">
                    <c:v>MO-RO</c:v>
                  </c:pt>
                  <c:pt idx="18">
                    <c:v>ND-DN</c:v>
                  </c:pt>
                  <c:pt idx="22">
                    <c:v>ND-VC</c:v>
                  </c:pt>
                  <c:pt idx="26">
                    <c:v>NE-MC</c:v>
                  </c:pt>
                  <c:pt idx="30">
                    <c:v>NE-CC</c:v>
                  </c:pt>
                  <c:pt idx="34">
                    <c:v>MO-TR</c:v>
                  </c:pt>
                  <c:pt idx="38">
                    <c:v>MO-BA</c:v>
                  </c:pt>
                  <c:pt idx="42">
                    <c:v>ND-AR</c:v>
                  </c:pt>
                  <c:pt idx="46">
                    <c:v>ND-VC</c:v>
                  </c:pt>
                  <c:pt idx="47">
                    <c:v> </c:v>
                  </c:pt>
                </c:lvl>
                <c:lvl>
                  <c:pt idx="1">
                    <c:v>2012</c:v>
                  </c:pt>
                  <c:pt idx="24">
                    <c:v>2013</c:v>
                  </c:pt>
                </c:lvl>
              </c:multiLvlStrCache>
            </c:multiLvlStrRef>
          </c:cat>
          <c:val>
            <c:numRef>
              <c:f>'PFPn and Yield'!$E$2:$E$49</c:f>
              <c:numCache>
                <c:formatCode>General</c:formatCode>
                <c:ptCount val="48"/>
                <c:pt idx="3">
                  <c:v>57.013599999999997</c:v>
                </c:pt>
                <c:pt idx="7">
                  <c:v>55.053599999999996</c:v>
                </c:pt>
                <c:pt idx="11">
                  <c:v>20.1264</c:v>
                </c:pt>
                <c:pt idx="19">
                  <c:v>25.967199999999998</c:v>
                </c:pt>
                <c:pt idx="23">
                  <c:v>41.244</c:v>
                </c:pt>
                <c:pt idx="27">
                  <c:v>51.6432</c:v>
                </c:pt>
                <c:pt idx="31">
                  <c:v>45.948</c:v>
                </c:pt>
                <c:pt idx="35">
                  <c:v>57.0976</c:v>
                </c:pt>
                <c:pt idx="39">
                  <c:v>28.5656</c:v>
                </c:pt>
                <c:pt idx="43">
                  <c:v>33.605599999999995</c:v>
                </c:pt>
                <c:pt idx="47">
                  <c:v>31.572799999999997</c:v>
                </c:pt>
              </c:numCache>
            </c:numRef>
          </c:val>
          <c:extLst/>
        </c:ser>
        <c:dLbls>
          <c:showLegendKey val="0"/>
          <c:showVal val="0"/>
          <c:showCatName val="0"/>
          <c:showSerName val="0"/>
          <c:showPercent val="0"/>
          <c:showBubbleSize val="0"/>
        </c:dLbls>
        <c:gapWidth val="0"/>
        <c:overlap val="100"/>
        <c:axId val="271090928"/>
        <c:axId val="271091320"/>
      </c:barChart>
      <c:catAx>
        <c:axId val="271090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1091320"/>
        <c:crosses val="autoZero"/>
        <c:auto val="1"/>
        <c:lblAlgn val="ctr"/>
        <c:lblOffset val="100"/>
        <c:noMultiLvlLbl val="0"/>
      </c:catAx>
      <c:valAx>
        <c:axId val="271091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Partial Factor Productivity of N </a:t>
                </a:r>
              </a:p>
              <a:p>
                <a:pPr>
                  <a:defRPr sz="1800" b="1" i="0" u="none" strike="noStrike" kern="1200" baseline="0">
                    <a:solidFill>
                      <a:schemeClr val="tx1">
                        <a:lumMod val="65000"/>
                        <a:lumOff val="35000"/>
                      </a:schemeClr>
                    </a:solidFill>
                    <a:latin typeface="+mn-lt"/>
                    <a:ea typeface="+mn-ea"/>
                    <a:cs typeface="+mn-cs"/>
                  </a:defRPr>
                </a:pPr>
                <a:r>
                  <a:rPr lang="en-US" sz="1800" b="1"/>
                  <a:t>(kg grain kg N</a:t>
                </a:r>
                <a:r>
                  <a:rPr lang="en-US" sz="1800" b="1" baseline="30000"/>
                  <a:t>-1</a:t>
                </a:r>
                <a:r>
                  <a:rPr lang="en-US" sz="1800" b="1"/>
                  <a:t>)</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71090928"/>
        <c:crosses val="autoZero"/>
        <c:crossBetween val="between"/>
      </c:valAx>
      <c:spPr>
        <a:noFill/>
        <a:ln>
          <a:noFill/>
        </a:ln>
        <a:effectLst/>
      </c:spPr>
    </c:plotArea>
    <c:legend>
      <c:legendPos val="b"/>
      <c:layout>
        <c:manualLayout>
          <c:xMode val="edge"/>
          <c:yMode val="edge"/>
          <c:x val="0.59808891076115489"/>
          <c:y val="5.1147957466855104E-2"/>
          <c:w val="0.387799376685391"/>
          <c:h val="7.8125546806649182E-2"/>
        </c:manualLayout>
      </c:layout>
      <c:overlay val="0"/>
      <c:spPr>
        <a:solidFill>
          <a:srgbClr val="EEECE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EEECE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19948788270865"/>
          <c:y val="5.0925925925925923E-2"/>
          <c:w val="0.87448500377132576"/>
          <c:h val="0.75428988043161282"/>
        </c:manualLayout>
      </c:layout>
      <c:barChart>
        <c:barDir val="col"/>
        <c:grouping val="stacked"/>
        <c:varyColors val="0"/>
        <c:ser>
          <c:idx val="0"/>
          <c:order val="0"/>
          <c:tx>
            <c:strRef>
              <c:f>'Agronomic Efficiency and Yield'!$C$2:$C$3</c:f>
              <c:strCache>
                <c:ptCount val="1"/>
                <c:pt idx="0">
                  <c:v>Model</c:v>
                </c:pt>
              </c:strCache>
            </c:strRef>
          </c:tx>
          <c:spPr>
            <a:solidFill>
              <a:srgbClr val="0070C0"/>
            </a:solidFill>
            <a:ln>
              <a:solidFill>
                <a:schemeClr val="tx1"/>
              </a:solidFill>
            </a:ln>
            <a:effectLst/>
          </c:spPr>
          <c:invertIfNegative val="0"/>
          <c:dLbls>
            <c:dLbl>
              <c:idx val="0"/>
              <c:layout/>
              <c:tx>
                <c:rich>
                  <a:bodyPr/>
                  <a:lstStyle/>
                  <a:p>
                    <a:r>
                      <a:rPr lang="en-US" sz="1400"/>
                      <a:t>b</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16"/>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20"/>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24"/>
              <c:layout/>
              <c:tx>
                <c:rich>
                  <a:bodyPr/>
                  <a:lstStyle/>
                  <a:p>
                    <a:r>
                      <a:rPr lang="en-US" sz="1400"/>
                      <a:t>b</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28"/>
              <c:layout/>
              <c:tx>
                <c:rich>
                  <a:bodyPr/>
                  <a:lstStyle/>
                  <a:p>
                    <a:r>
                      <a:rPr lang="en-US" sz="1400"/>
                      <a:t>b</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32"/>
              <c:layout/>
              <c:tx>
                <c:rich>
                  <a:bodyPr/>
                  <a:lstStyle/>
                  <a:p>
                    <a:r>
                      <a:rPr lang="en-US" sz="1400"/>
                      <a:t>b</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36"/>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40"/>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44"/>
              <c:delete val="1"/>
              <c:extLst>
                <c:ext xmlns:c15="http://schemas.microsoft.com/office/drawing/2012/chart" uri="{CE6537A1-D6FC-4f65-9D91-7224C49458BB}"/>
              </c:extLst>
            </c:dLbl>
            <c:spPr>
              <a:noFill/>
              <a:ln>
                <a:noFill/>
              </a:ln>
              <a:effectLst/>
            </c:spPr>
            <c:txPr>
              <a:bodyPr/>
              <a:lstStyle/>
              <a:p>
                <a:pPr>
                  <a:defRPr sz="1400"/>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'Agronomic Efficiency and Yield'!$A$4:$B$50</c:f>
              <c:multiLvlStrCache>
                <c:ptCount val="47"/>
                <c:lvl>
                  <c:pt idx="1">
                    <c:v>NE-MC</c:v>
                  </c:pt>
                  <c:pt idx="5">
                    <c:v>NE-CC</c:v>
                  </c:pt>
                  <c:pt idx="9">
                    <c:v>MO-LT</c:v>
                  </c:pt>
                  <c:pt idx="13">
                    <c:v>MO-RO</c:v>
                  </c:pt>
                  <c:pt idx="17">
                    <c:v>ND-DN</c:v>
                  </c:pt>
                  <c:pt idx="21">
                    <c:v>ND-VC</c:v>
                  </c:pt>
                  <c:pt idx="25">
                    <c:v>NE-MC</c:v>
                  </c:pt>
                  <c:pt idx="29">
                    <c:v>NE-CC</c:v>
                  </c:pt>
                  <c:pt idx="33">
                    <c:v>MO-TR</c:v>
                  </c:pt>
                  <c:pt idx="37">
                    <c:v>MO-BA</c:v>
                  </c:pt>
                  <c:pt idx="41">
                    <c:v>ND-AR</c:v>
                  </c:pt>
                  <c:pt idx="45">
                    <c:v>ND-VC</c:v>
                  </c:pt>
                  <c:pt idx="46">
                    <c:v> </c:v>
                  </c:pt>
                </c:lvl>
                <c:lvl>
                  <c:pt idx="0">
                    <c:v>2012</c:v>
                  </c:pt>
                  <c:pt idx="23">
                    <c:v>2013</c:v>
                  </c:pt>
                </c:lvl>
              </c:multiLvlStrCache>
            </c:multiLvlStrRef>
          </c:cat>
          <c:val>
            <c:numRef>
              <c:f>'Agronomic Efficiency and Yield'!$C$4:$C$50</c:f>
              <c:numCache>
                <c:formatCode>General</c:formatCode>
                <c:ptCount val="47"/>
                <c:pt idx="0">
                  <c:v>5.7399999999999993</c:v>
                </c:pt>
                <c:pt idx="4">
                  <c:v>1.1524800000000002</c:v>
                </c:pt>
                <c:pt idx="8">
                  <c:v>20.938400000000001</c:v>
                </c:pt>
                <c:pt idx="16">
                  <c:v>6.2720000000000002</c:v>
                </c:pt>
                <c:pt idx="20">
                  <c:v>4.5236800000000006</c:v>
                </c:pt>
                <c:pt idx="24">
                  <c:v>29.500800000000002</c:v>
                </c:pt>
                <c:pt idx="28">
                  <c:v>14.957599999999999</c:v>
                </c:pt>
                <c:pt idx="32">
                  <c:v>38.701599999999999</c:v>
                </c:pt>
                <c:pt idx="36">
                  <c:v>44.077600000000004</c:v>
                </c:pt>
                <c:pt idx="40">
                  <c:v>9.94</c:v>
                </c:pt>
                <c:pt idx="44">
                  <c:v>0</c:v>
                </c:pt>
              </c:numCache>
            </c:numRef>
          </c:val>
          <c:extLst/>
        </c:ser>
        <c:ser>
          <c:idx val="1"/>
          <c:order val="1"/>
          <c:tx>
            <c:strRef>
              <c:f>'Agronomic Efficiency and Yield'!$D$2:$D$3</c:f>
              <c:strCache>
                <c:ptCount val="1"/>
                <c:pt idx="0">
                  <c:v>Sensor</c:v>
                </c:pt>
              </c:strCache>
            </c:strRef>
          </c:tx>
          <c:spPr>
            <a:solidFill>
              <a:srgbClr val="C00000"/>
            </a:solidFill>
            <a:ln>
              <a:solidFill>
                <a:schemeClr val="tx1"/>
              </a:solidFill>
            </a:ln>
            <a:effectLst/>
          </c:spPr>
          <c:invertIfNegative val="0"/>
          <c:dLbls>
            <c:dLbl>
              <c:idx val="1"/>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17"/>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21"/>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25"/>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29"/>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33"/>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37"/>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41"/>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45"/>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'Agronomic Efficiency and Yield'!$A$4:$B$50</c:f>
              <c:multiLvlStrCache>
                <c:ptCount val="47"/>
                <c:lvl>
                  <c:pt idx="1">
                    <c:v>NE-MC</c:v>
                  </c:pt>
                  <c:pt idx="5">
                    <c:v>NE-CC</c:v>
                  </c:pt>
                  <c:pt idx="9">
                    <c:v>MO-LT</c:v>
                  </c:pt>
                  <c:pt idx="13">
                    <c:v>MO-RO</c:v>
                  </c:pt>
                  <c:pt idx="17">
                    <c:v>ND-DN</c:v>
                  </c:pt>
                  <c:pt idx="21">
                    <c:v>ND-VC</c:v>
                  </c:pt>
                  <c:pt idx="25">
                    <c:v>NE-MC</c:v>
                  </c:pt>
                  <c:pt idx="29">
                    <c:v>NE-CC</c:v>
                  </c:pt>
                  <c:pt idx="33">
                    <c:v>MO-TR</c:v>
                  </c:pt>
                  <c:pt idx="37">
                    <c:v>MO-BA</c:v>
                  </c:pt>
                  <c:pt idx="41">
                    <c:v>ND-AR</c:v>
                  </c:pt>
                  <c:pt idx="45">
                    <c:v>ND-VC</c:v>
                  </c:pt>
                  <c:pt idx="46">
                    <c:v> </c:v>
                  </c:pt>
                </c:lvl>
                <c:lvl>
                  <c:pt idx="0">
                    <c:v>2012</c:v>
                  </c:pt>
                  <c:pt idx="23">
                    <c:v>2013</c:v>
                  </c:pt>
                </c:lvl>
              </c:multiLvlStrCache>
            </c:multiLvlStrRef>
          </c:cat>
          <c:val>
            <c:numRef>
              <c:f>'Agronomic Efficiency and Yield'!$D$4:$D$50</c:f>
              <c:numCache>
                <c:formatCode>General</c:formatCode>
                <c:ptCount val="47"/>
                <c:pt idx="1">
                  <c:v>15.8424</c:v>
                </c:pt>
                <c:pt idx="5">
                  <c:v>9.1503999999999994</c:v>
                </c:pt>
                <c:pt idx="9">
                  <c:v>27.473599999999998</c:v>
                </c:pt>
                <c:pt idx="17">
                  <c:v>14.509599999999999</c:v>
                </c:pt>
                <c:pt idx="21">
                  <c:v>7.7504</c:v>
                </c:pt>
                <c:pt idx="25">
                  <c:v>38.919999999999995</c:v>
                </c:pt>
                <c:pt idx="29">
                  <c:v>26.342399999999998</c:v>
                </c:pt>
                <c:pt idx="33">
                  <c:v>77.739200000000011</c:v>
                </c:pt>
                <c:pt idx="37">
                  <c:v>41.193600000000004</c:v>
                </c:pt>
                <c:pt idx="41">
                  <c:v>8.1872000000000007</c:v>
                </c:pt>
                <c:pt idx="45">
                  <c:v>19.795999999999999</c:v>
                </c:pt>
              </c:numCache>
            </c:numRef>
          </c:val>
          <c:extLst/>
        </c:ser>
        <c:ser>
          <c:idx val="2"/>
          <c:order val="2"/>
          <c:tx>
            <c:strRef>
              <c:f>'Agronomic Efficiency and Yield'!$E$2:$E$3</c:f>
              <c:strCache>
                <c:ptCount val="1"/>
                <c:pt idx="0">
                  <c:v>Reference</c:v>
                </c:pt>
              </c:strCache>
            </c:strRef>
          </c:tx>
          <c:spPr>
            <a:solidFill>
              <a:srgbClr val="00B050"/>
            </a:solidFill>
            <a:ln>
              <a:solidFill>
                <a:schemeClr val="tx1"/>
              </a:solidFill>
            </a:ln>
            <a:effectLst/>
          </c:spPr>
          <c:invertIfNegative val="0"/>
          <c:dLbls>
            <c:dLbl>
              <c:idx val="2"/>
              <c:layout/>
              <c:tx>
                <c:rich>
                  <a:bodyPr/>
                  <a:lstStyle/>
                  <a:p>
                    <a:r>
                      <a:rPr lang="en-US" sz="1400"/>
                      <a:t>b</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10"/>
              <c:layout/>
              <c:tx>
                <c:rich>
                  <a:bodyPr/>
                  <a:lstStyle/>
                  <a:p>
                    <a:r>
                      <a:rPr lang="en-US" sz="1400"/>
                      <a:t>b</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18"/>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22"/>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26"/>
              <c:layout/>
              <c:tx>
                <c:rich>
                  <a:bodyPr/>
                  <a:lstStyle/>
                  <a:p>
                    <a:r>
                      <a:rPr lang="en-US" sz="1400"/>
                      <a:t>c</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30"/>
              <c:layout/>
              <c:tx>
                <c:rich>
                  <a:bodyPr/>
                  <a:lstStyle/>
                  <a:p>
                    <a:r>
                      <a:rPr lang="en-US" sz="1400"/>
                      <a:t>c</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34"/>
              <c:layout/>
              <c:tx>
                <c:rich>
                  <a:bodyPr/>
                  <a:lstStyle/>
                  <a:p>
                    <a:r>
                      <a:rPr lang="en-US" sz="1400"/>
                      <a:t>b</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38"/>
              <c:layout/>
              <c:tx>
                <c:rich>
                  <a:bodyPr/>
                  <a:lstStyle/>
                  <a:p>
                    <a:r>
                      <a:rPr lang="en-US" sz="1400"/>
                      <a:t>b</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42"/>
              <c:layout/>
              <c:tx>
                <c:rich>
                  <a:bodyPr/>
                  <a:lstStyle/>
                  <a:p>
                    <a:r>
                      <a:rPr lang="en-US" sz="1400"/>
                      <a:t>a</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dLbl>
              <c:idx val="46"/>
              <c:layout/>
              <c:tx>
                <c:rich>
                  <a:bodyPr/>
                  <a:lstStyle/>
                  <a:p>
                    <a:r>
                      <a:rPr lang="en-US" sz="1400"/>
                      <a:t>b</a:t>
                    </a:r>
                    <a:endParaRPr lang="en-US"/>
                  </a:p>
                </c:rich>
              </c:tx>
              <c:dLblPos val="inBase"/>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'Agronomic Efficiency and Yield'!$A$4:$B$50</c:f>
              <c:multiLvlStrCache>
                <c:ptCount val="47"/>
                <c:lvl>
                  <c:pt idx="1">
                    <c:v>NE-MC</c:v>
                  </c:pt>
                  <c:pt idx="5">
                    <c:v>NE-CC</c:v>
                  </c:pt>
                  <c:pt idx="9">
                    <c:v>MO-LT</c:v>
                  </c:pt>
                  <c:pt idx="13">
                    <c:v>MO-RO</c:v>
                  </c:pt>
                  <c:pt idx="17">
                    <c:v>ND-DN</c:v>
                  </c:pt>
                  <c:pt idx="21">
                    <c:v>ND-VC</c:v>
                  </c:pt>
                  <c:pt idx="25">
                    <c:v>NE-MC</c:v>
                  </c:pt>
                  <c:pt idx="29">
                    <c:v>NE-CC</c:v>
                  </c:pt>
                  <c:pt idx="33">
                    <c:v>MO-TR</c:v>
                  </c:pt>
                  <c:pt idx="37">
                    <c:v>MO-BA</c:v>
                  </c:pt>
                  <c:pt idx="41">
                    <c:v>ND-AR</c:v>
                  </c:pt>
                  <c:pt idx="45">
                    <c:v>ND-VC</c:v>
                  </c:pt>
                  <c:pt idx="46">
                    <c:v> </c:v>
                  </c:pt>
                </c:lvl>
                <c:lvl>
                  <c:pt idx="0">
                    <c:v>2012</c:v>
                  </c:pt>
                  <c:pt idx="23">
                    <c:v>2013</c:v>
                  </c:pt>
                </c:lvl>
              </c:multiLvlStrCache>
            </c:multiLvlStrRef>
          </c:cat>
          <c:val>
            <c:numRef>
              <c:f>'Agronomic Efficiency and Yield'!$E$4:$E$50</c:f>
              <c:numCache>
                <c:formatCode>General</c:formatCode>
                <c:ptCount val="47"/>
                <c:pt idx="2">
                  <c:v>4.0639199999999995</c:v>
                </c:pt>
                <c:pt idx="6">
                  <c:v>1.5920799999999999</c:v>
                </c:pt>
                <c:pt idx="10">
                  <c:v>8.9152000000000005</c:v>
                </c:pt>
                <c:pt idx="18">
                  <c:v>8.6128</c:v>
                </c:pt>
                <c:pt idx="22">
                  <c:v>7.6943999999999999</c:v>
                </c:pt>
                <c:pt idx="26">
                  <c:v>22.8368</c:v>
                </c:pt>
                <c:pt idx="30">
                  <c:v>10.92</c:v>
                </c:pt>
                <c:pt idx="34">
                  <c:v>39.295200000000001</c:v>
                </c:pt>
                <c:pt idx="38">
                  <c:v>20.0032</c:v>
                </c:pt>
                <c:pt idx="42">
                  <c:v>1.9331200000000002</c:v>
                </c:pt>
                <c:pt idx="46">
                  <c:v>6.5183999999999997</c:v>
                </c:pt>
              </c:numCache>
            </c:numRef>
          </c:val>
          <c:extLst/>
        </c:ser>
        <c:dLbls>
          <c:showLegendKey val="0"/>
          <c:showVal val="0"/>
          <c:showCatName val="0"/>
          <c:showSerName val="0"/>
          <c:showPercent val="0"/>
          <c:showBubbleSize val="0"/>
        </c:dLbls>
        <c:gapWidth val="0"/>
        <c:overlap val="100"/>
        <c:axId val="273220496"/>
        <c:axId val="379843888"/>
      </c:barChart>
      <c:catAx>
        <c:axId val="27322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79843888"/>
        <c:crosses val="autoZero"/>
        <c:auto val="1"/>
        <c:lblAlgn val="ctr"/>
        <c:lblOffset val="100"/>
        <c:noMultiLvlLbl val="0"/>
      </c:catAx>
      <c:valAx>
        <c:axId val="379843888"/>
        <c:scaling>
          <c:orientation val="minMax"/>
          <c:max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Agronomic Efficiency </a:t>
                </a:r>
              </a:p>
              <a:p>
                <a:pPr>
                  <a:defRPr sz="1800" b="1" i="0" u="none" strike="noStrike" kern="1200" baseline="0">
                    <a:solidFill>
                      <a:schemeClr val="tx1">
                        <a:lumMod val="65000"/>
                        <a:lumOff val="35000"/>
                      </a:schemeClr>
                    </a:solidFill>
                    <a:latin typeface="+mn-lt"/>
                    <a:ea typeface="+mn-ea"/>
                    <a:cs typeface="+mn-cs"/>
                  </a:defRPr>
                </a:pPr>
                <a:r>
                  <a:rPr lang="en-US" sz="1800" b="1"/>
                  <a:t>(kg grain increase kg N</a:t>
                </a:r>
                <a:r>
                  <a:rPr lang="en-US" sz="1800" b="1" baseline="30000"/>
                  <a:t>-1</a:t>
                </a:r>
                <a:r>
                  <a:rPr lang="en-US" sz="1800" b="1"/>
                  <a:t>)</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73220496"/>
        <c:crosses val="autoZero"/>
        <c:crossBetween val="between"/>
      </c:valAx>
      <c:spPr>
        <a:solidFill>
          <a:srgbClr val="EEECE1"/>
        </a:solidFill>
        <a:ln>
          <a:noFill/>
        </a:ln>
        <a:effectLst/>
      </c:spPr>
    </c:plotArea>
    <c:legend>
      <c:legendPos val="b"/>
      <c:layout>
        <c:manualLayout>
          <c:xMode val="edge"/>
          <c:yMode val="edge"/>
          <c:x val="0.13226226293331833"/>
          <c:y val="6.2187899589474391E-2"/>
          <c:w val="0.34224281958036085"/>
          <c:h val="7.8125546806649182E-2"/>
        </c:manualLayout>
      </c:layout>
      <c:overlay val="0"/>
      <c:spPr>
        <a:solidFill>
          <a:srgbClr val="EEECE1"/>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EEECE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Sheet1!$I$1</c:f>
              <c:strCache>
                <c:ptCount val="1"/>
                <c:pt idx="0">
                  <c:v>Check</c:v>
                </c:pt>
              </c:strCache>
            </c:strRef>
          </c:tx>
          <c:spPr>
            <a:solidFill>
              <a:schemeClr val="tx1">
                <a:lumMod val="50000"/>
                <a:lumOff val="50000"/>
              </a:schemeClr>
            </a:solidFill>
            <a:ln>
              <a:solidFill>
                <a:sysClr val="windowText" lastClr="000000"/>
              </a:solidFill>
            </a:ln>
          </c:spPr>
          <c:invertIfNegative val="0"/>
          <c:dLbls>
            <c:dLbl>
              <c:idx val="0"/>
              <c:layout/>
              <c:tx>
                <c:rich>
                  <a:bodyPr/>
                  <a:lstStyle/>
                  <a:p>
                    <a:r>
                      <a:rPr lang="en-US" sz="1100"/>
                      <a:t>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z="1100"/>
                      <a:t>ab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z="1100"/>
                      <a:t>c</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sz="1100"/>
                      <a:t>c</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sz="1100"/>
                      <a:t>c</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sz="1100"/>
                      <a:t>d</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sz="1100"/>
                      <a:t>c</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0"/>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1"/>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Sheet1!$A$2:$B$13</c:f>
              <c:multiLvlStrCache>
                <c:ptCount val="12"/>
                <c:lvl>
                  <c:pt idx="0">
                    <c:v>NE-MC</c:v>
                  </c:pt>
                  <c:pt idx="1">
                    <c:v>NE-CC</c:v>
                  </c:pt>
                  <c:pt idx="2">
                    <c:v>MO-LT</c:v>
                  </c:pt>
                  <c:pt idx="3">
                    <c:v>MO-RO</c:v>
                  </c:pt>
                  <c:pt idx="4">
                    <c:v>ND-DN</c:v>
                  </c:pt>
                  <c:pt idx="5">
                    <c:v>ND-VC</c:v>
                  </c:pt>
                  <c:pt idx="6">
                    <c:v>NE-MC</c:v>
                  </c:pt>
                  <c:pt idx="7">
                    <c:v>NE-CC</c:v>
                  </c:pt>
                  <c:pt idx="8">
                    <c:v>MO-TR</c:v>
                  </c:pt>
                  <c:pt idx="9">
                    <c:v>MO-BY</c:v>
                  </c:pt>
                  <c:pt idx="10">
                    <c:v>ND - AR</c:v>
                  </c:pt>
                  <c:pt idx="11">
                    <c:v>ND - VC</c:v>
                  </c:pt>
                </c:lvl>
                <c:lvl>
                  <c:pt idx="0">
                    <c:v>2012</c:v>
                  </c:pt>
                  <c:pt idx="6">
                    <c:v>2013</c:v>
                  </c:pt>
                </c:lvl>
              </c:multiLvlStrCache>
            </c:multiLvlStrRef>
          </c:cat>
          <c:val>
            <c:numRef>
              <c:f>Sheet1!$I$2:$I$13</c:f>
              <c:numCache>
                <c:formatCode>General</c:formatCode>
                <c:ptCount val="12"/>
                <c:pt idx="0">
                  <c:v>2803.533481591302</c:v>
                </c:pt>
                <c:pt idx="1">
                  <c:v>2948.7274524339014</c:v>
                </c:pt>
                <c:pt idx="2">
                  <c:v>618.3592784778848</c:v>
                </c:pt>
                <c:pt idx="4">
                  <c:v>816.08598962194208</c:v>
                </c:pt>
                <c:pt idx="5">
                  <c:v>1480.3063998023229</c:v>
                </c:pt>
                <c:pt idx="6">
                  <c:v>1525.3768223375341</c:v>
                </c:pt>
                <c:pt idx="7">
                  <c:v>1931.9990116135409</c:v>
                </c:pt>
                <c:pt idx="8">
                  <c:v>1003.1875463306153</c:v>
                </c:pt>
                <c:pt idx="9">
                  <c:v>472.44872745243384</c:v>
                </c:pt>
                <c:pt idx="10">
                  <c:v>1397.5537435137139</c:v>
                </c:pt>
                <c:pt idx="11">
                  <c:v>1105.4114158636028</c:v>
                </c:pt>
              </c:numCache>
            </c:numRef>
          </c:val>
        </c:ser>
        <c:ser>
          <c:idx val="1"/>
          <c:order val="1"/>
          <c:tx>
            <c:strRef>
              <c:f>Sheet1!$J$1</c:f>
              <c:strCache>
                <c:ptCount val="1"/>
                <c:pt idx="0">
                  <c:v>Model</c:v>
                </c:pt>
              </c:strCache>
            </c:strRef>
          </c:tx>
          <c:spPr>
            <a:solidFill>
              <a:srgbClr val="0070C0"/>
            </a:solidFill>
            <a:ln>
              <a:solidFill>
                <a:sysClr val="windowText" lastClr="000000"/>
              </a:solidFill>
            </a:ln>
          </c:spPr>
          <c:invertIfNegative val="0"/>
          <c:dLbls>
            <c:dLbl>
              <c:idx val="0"/>
              <c:layout/>
              <c:tx>
                <c:rich>
                  <a:bodyPr/>
                  <a:lstStyle/>
                  <a:p>
                    <a:r>
                      <a:rPr lang="en-US" sz="1100"/>
                      <a:t>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z="1100"/>
                      <a:t>bc</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sz="1100"/>
                      <a:t>ab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sz="1100"/>
                      <a:t>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sz="1100"/>
                      <a:t>ab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0"/>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1"/>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Sheet1!$A$2:$B$13</c:f>
              <c:multiLvlStrCache>
                <c:ptCount val="12"/>
                <c:lvl>
                  <c:pt idx="0">
                    <c:v>NE-MC</c:v>
                  </c:pt>
                  <c:pt idx="1">
                    <c:v>NE-CC</c:v>
                  </c:pt>
                  <c:pt idx="2">
                    <c:v>MO-LT</c:v>
                  </c:pt>
                  <c:pt idx="3">
                    <c:v>MO-RO</c:v>
                  </c:pt>
                  <c:pt idx="4">
                    <c:v>ND-DN</c:v>
                  </c:pt>
                  <c:pt idx="5">
                    <c:v>ND-VC</c:v>
                  </c:pt>
                  <c:pt idx="6">
                    <c:v>NE-MC</c:v>
                  </c:pt>
                  <c:pt idx="7">
                    <c:v>NE-CC</c:v>
                  </c:pt>
                  <c:pt idx="8">
                    <c:v>MO-TR</c:v>
                  </c:pt>
                  <c:pt idx="9">
                    <c:v>MO-BY</c:v>
                  </c:pt>
                  <c:pt idx="10">
                    <c:v>ND - AR</c:v>
                  </c:pt>
                  <c:pt idx="11">
                    <c:v>ND - VC</c:v>
                  </c:pt>
                </c:lvl>
                <c:lvl>
                  <c:pt idx="0">
                    <c:v>2012</c:v>
                  </c:pt>
                  <c:pt idx="6">
                    <c:v>2013</c:v>
                  </c:pt>
                </c:lvl>
              </c:multiLvlStrCache>
            </c:multiLvlStrRef>
          </c:cat>
          <c:val>
            <c:numRef>
              <c:f>Sheet1!$J$2:$J$13</c:f>
              <c:numCache>
                <c:formatCode>General</c:formatCode>
                <c:ptCount val="12"/>
                <c:pt idx="0">
                  <c:v>2808.376575240919</c:v>
                </c:pt>
                <c:pt idx="1">
                  <c:v>2850.827773659501</c:v>
                </c:pt>
                <c:pt idx="2">
                  <c:v>994.41561650605388</c:v>
                </c:pt>
                <c:pt idx="4">
                  <c:v>794.24264887571042</c:v>
                </c:pt>
                <c:pt idx="5">
                  <c:v>1446.1576476402272</c:v>
                </c:pt>
                <c:pt idx="6">
                  <c:v>2484.5564615764765</c:v>
                </c:pt>
                <c:pt idx="7">
                  <c:v>2273.3629849271065</c:v>
                </c:pt>
                <c:pt idx="8">
                  <c:v>2690.5856189770202</c:v>
                </c:pt>
                <c:pt idx="9">
                  <c:v>1303.533481591302</c:v>
                </c:pt>
                <c:pt idx="10">
                  <c:v>1466.296021744502</c:v>
                </c:pt>
                <c:pt idx="11">
                  <c:v>1189.3748455646157</c:v>
                </c:pt>
              </c:numCache>
            </c:numRef>
          </c:val>
        </c:ser>
        <c:ser>
          <c:idx val="2"/>
          <c:order val="2"/>
          <c:tx>
            <c:strRef>
              <c:f>Sheet1!$K$1</c:f>
              <c:strCache>
                <c:ptCount val="1"/>
                <c:pt idx="0">
                  <c:v>Sensor</c:v>
                </c:pt>
              </c:strCache>
            </c:strRef>
          </c:tx>
          <c:spPr>
            <a:solidFill>
              <a:srgbClr val="C00000"/>
            </a:solidFill>
            <a:ln>
              <a:solidFill>
                <a:sysClr val="windowText" lastClr="000000"/>
              </a:solidFill>
            </a:ln>
          </c:spPr>
          <c:invertIfNegative val="0"/>
          <c:dLbls>
            <c:dLbl>
              <c:idx val="0"/>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sz="1100"/>
                      <a:t>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sz="1100"/>
                      <a:t>c</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0"/>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1"/>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Sheet1!$A$2:$B$13</c:f>
              <c:multiLvlStrCache>
                <c:ptCount val="12"/>
                <c:lvl>
                  <c:pt idx="0">
                    <c:v>NE-MC</c:v>
                  </c:pt>
                  <c:pt idx="1">
                    <c:v>NE-CC</c:v>
                  </c:pt>
                  <c:pt idx="2">
                    <c:v>MO-LT</c:v>
                  </c:pt>
                  <c:pt idx="3">
                    <c:v>MO-RO</c:v>
                  </c:pt>
                  <c:pt idx="4">
                    <c:v>ND-DN</c:v>
                  </c:pt>
                  <c:pt idx="5">
                    <c:v>ND-VC</c:v>
                  </c:pt>
                  <c:pt idx="6">
                    <c:v>NE-MC</c:v>
                  </c:pt>
                  <c:pt idx="7">
                    <c:v>NE-CC</c:v>
                  </c:pt>
                  <c:pt idx="8">
                    <c:v>MO-TR</c:v>
                  </c:pt>
                  <c:pt idx="9">
                    <c:v>MO-BY</c:v>
                  </c:pt>
                  <c:pt idx="10">
                    <c:v>ND - AR</c:v>
                  </c:pt>
                  <c:pt idx="11">
                    <c:v>ND - VC</c:v>
                  </c:pt>
                </c:lvl>
                <c:lvl>
                  <c:pt idx="0">
                    <c:v>2012</c:v>
                  </c:pt>
                  <c:pt idx="6">
                    <c:v>2013</c:v>
                  </c:pt>
                </c:lvl>
              </c:multiLvlStrCache>
            </c:multiLvlStrRef>
          </c:cat>
          <c:val>
            <c:numRef>
              <c:f>Sheet1!$K$2:$K$13</c:f>
              <c:numCache>
                <c:formatCode>General</c:formatCode>
                <c:ptCount val="12"/>
                <c:pt idx="0">
                  <c:v>2989.8690387941683</c:v>
                </c:pt>
                <c:pt idx="1">
                  <c:v>3007.4376081047685</c:v>
                </c:pt>
                <c:pt idx="2">
                  <c:v>973.88188781813687</c:v>
                </c:pt>
                <c:pt idx="4">
                  <c:v>802.2979985174203</c:v>
                </c:pt>
                <c:pt idx="5">
                  <c:v>1461.5764764022733</c:v>
                </c:pt>
                <c:pt idx="6">
                  <c:v>2307.4623177662465</c:v>
                </c:pt>
                <c:pt idx="7">
                  <c:v>2347.6649369903635</c:v>
                </c:pt>
                <c:pt idx="8">
                  <c:v>2180.1581418334567</c:v>
                </c:pt>
                <c:pt idx="9">
                  <c:v>1376.4764022732886</c:v>
                </c:pt>
                <c:pt idx="10">
                  <c:v>1438.5717815665926</c:v>
                </c:pt>
                <c:pt idx="11">
                  <c:v>1268.421052631579</c:v>
                </c:pt>
              </c:numCache>
            </c:numRef>
          </c:val>
        </c:ser>
        <c:ser>
          <c:idx val="3"/>
          <c:order val="3"/>
          <c:tx>
            <c:strRef>
              <c:f>Sheet1!$L$1</c:f>
              <c:strCache>
                <c:ptCount val="1"/>
                <c:pt idx="0">
                  <c:v>Reference</c:v>
                </c:pt>
              </c:strCache>
            </c:strRef>
          </c:tx>
          <c:spPr>
            <a:solidFill>
              <a:srgbClr val="00B050"/>
            </a:solidFill>
            <a:ln>
              <a:solidFill>
                <a:sysClr val="windowText" lastClr="000000"/>
              </a:solidFill>
            </a:ln>
          </c:spPr>
          <c:invertIfNegative val="0"/>
          <c:dLbls>
            <c:dLbl>
              <c:idx val="0"/>
              <c:layout/>
              <c:tx>
                <c:rich>
                  <a:bodyPr/>
                  <a:lstStyle/>
                  <a:p>
                    <a:r>
                      <a:rPr lang="en-US" sz="1100"/>
                      <a:t>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sz="1100"/>
                      <a:t>c</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sz="1100"/>
                      <a:t>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tx>
                <c:rich>
                  <a:bodyPr/>
                  <a:lstStyle/>
                  <a:p>
                    <a:r>
                      <a:rPr lang="en-US" sz="1100"/>
                      <a:t>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tx>
                <c:rich>
                  <a:bodyPr/>
                  <a:lstStyle/>
                  <a:p>
                    <a:r>
                      <a:rPr lang="en-US" sz="1100"/>
                      <a:t>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0"/>
              <c:layout/>
              <c:tx>
                <c:rich>
                  <a:bodyPr/>
                  <a:lstStyle/>
                  <a:p>
                    <a:r>
                      <a:rPr lang="en-US" sz="1100"/>
                      <a:t>b</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dLbl>
              <c:idx val="11"/>
              <c:layout/>
              <c:tx>
                <c:rich>
                  <a:bodyPr/>
                  <a:lstStyle/>
                  <a:p>
                    <a:r>
                      <a:rPr lang="en-US" sz="1100"/>
                      <a:t>a</a:t>
                    </a:r>
                    <a:endParaRPr lang="en-US"/>
                  </a:p>
                </c:rich>
              </c:tx>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Sheet1!$A$2:$B$13</c:f>
              <c:multiLvlStrCache>
                <c:ptCount val="12"/>
                <c:lvl>
                  <c:pt idx="0">
                    <c:v>NE-MC</c:v>
                  </c:pt>
                  <c:pt idx="1">
                    <c:v>NE-CC</c:v>
                  </c:pt>
                  <c:pt idx="2">
                    <c:v>MO-LT</c:v>
                  </c:pt>
                  <c:pt idx="3">
                    <c:v>MO-RO</c:v>
                  </c:pt>
                  <c:pt idx="4">
                    <c:v>ND-DN</c:v>
                  </c:pt>
                  <c:pt idx="5">
                    <c:v>ND-VC</c:v>
                  </c:pt>
                  <c:pt idx="6">
                    <c:v>NE-MC</c:v>
                  </c:pt>
                  <c:pt idx="7">
                    <c:v>NE-CC</c:v>
                  </c:pt>
                  <c:pt idx="8">
                    <c:v>MO-TR</c:v>
                  </c:pt>
                  <c:pt idx="9">
                    <c:v>MO-BY</c:v>
                  </c:pt>
                  <c:pt idx="10">
                    <c:v>ND - AR</c:v>
                  </c:pt>
                  <c:pt idx="11">
                    <c:v>ND - VC</c:v>
                  </c:pt>
                </c:lvl>
                <c:lvl>
                  <c:pt idx="0">
                    <c:v>2012</c:v>
                  </c:pt>
                  <c:pt idx="6">
                    <c:v>2013</c:v>
                  </c:pt>
                </c:lvl>
              </c:multiLvlStrCache>
            </c:multiLvlStrRef>
          </c:cat>
          <c:val>
            <c:numRef>
              <c:f>Sheet1!$L$2:$L$13</c:f>
              <c:numCache>
                <c:formatCode>General</c:formatCode>
                <c:ptCount val="12"/>
                <c:pt idx="0">
                  <c:v>2722.189276006919</c:v>
                </c:pt>
                <c:pt idx="1">
                  <c:v>2727.6501111934767</c:v>
                </c:pt>
                <c:pt idx="2">
                  <c:v>801.23548307388182</c:v>
                </c:pt>
                <c:pt idx="4">
                  <c:v>898.76451692611818</c:v>
                </c:pt>
                <c:pt idx="5">
                  <c:v>1572.6958240672104</c:v>
                </c:pt>
                <c:pt idx="6">
                  <c:v>2437.9540400296514</c:v>
                </c:pt>
                <c:pt idx="7">
                  <c:v>2225.500370644922</c:v>
                </c:pt>
                <c:pt idx="8">
                  <c:v>2841.3886829750436</c:v>
                </c:pt>
                <c:pt idx="9">
                  <c:v>1266.765505312577</c:v>
                </c:pt>
                <c:pt idx="10">
                  <c:v>1235.7548801581418</c:v>
                </c:pt>
                <c:pt idx="11">
                  <c:v>1145.9846800098837</c:v>
                </c:pt>
              </c:numCache>
            </c:numRef>
          </c:val>
        </c:ser>
        <c:dLbls>
          <c:dLblPos val="outEnd"/>
          <c:showLegendKey val="0"/>
          <c:showVal val="1"/>
          <c:showCatName val="0"/>
          <c:showSerName val="0"/>
          <c:showPercent val="0"/>
          <c:showBubbleSize val="0"/>
        </c:dLbls>
        <c:gapWidth val="150"/>
        <c:axId val="379844672"/>
        <c:axId val="379845064"/>
      </c:barChart>
      <c:catAx>
        <c:axId val="379844672"/>
        <c:scaling>
          <c:orientation val="minMax"/>
        </c:scaling>
        <c:delete val="0"/>
        <c:axPos val="b"/>
        <c:numFmt formatCode="General" sourceLinked="0"/>
        <c:majorTickMark val="out"/>
        <c:minorTickMark val="none"/>
        <c:tickLblPos val="nextTo"/>
        <c:txPr>
          <a:bodyPr/>
          <a:lstStyle/>
          <a:p>
            <a:pPr>
              <a:defRPr sz="1600"/>
            </a:pPr>
            <a:endParaRPr lang="en-US"/>
          </a:p>
        </c:txPr>
        <c:crossAx val="379845064"/>
        <c:crosses val="autoZero"/>
        <c:auto val="1"/>
        <c:lblAlgn val="ctr"/>
        <c:lblOffset val="100"/>
        <c:noMultiLvlLbl val="0"/>
      </c:catAx>
      <c:valAx>
        <c:axId val="379845064"/>
        <c:scaling>
          <c:orientation val="minMax"/>
        </c:scaling>
        <c:delete val="0"/>
        <c:axPos val="l"/>
        <c:majorGridlines>
          <c:spPr>
            <a:ln>
              <a:prstDash val="sysDash"/>
            </a:ln>
          </c:spPr>
        </c:majorGridlines>
        <c:title>
          <c:tx>
            <c:rich>
              <a:bodyPr rot="-5400000" vert="horz"/>
              <a:lstStyle/>
              <a:p>
                <a:pPr>
                  <a:defRPr sz="2000"/>
                </a:pPr>
                <a:r>
                  <a:rPr lang="en-US" sz="2000"/>
                  <a:t>Profit ($</a:t>
                </a:r>
                <a:r>
                  <a:rPr lang="en-US" sz="2000" baseline="0"/>
                  <a:t> h</a:t>
                </a:r>
                <a:r>
                  <a:rPr lang="en-US" sz="2000"/>
                  <a:t>a</a:t>
                </a:r>
                <a:r>
                  <a:rPr lang="en-US" sz="2000" baseline="30000"/>
                  <a:t>-1</a:t>
                </a:r>
                <a:r>
                  <a:rPr lang="en-US" sz="2000"/>
                  <a:t>)</a:t>
                </a:r>
              </a:p>
            </c:rich>
          </c:tx>
          <c:layout/>
          <c:overlay val="0"/>
        </c:title>
        <c:numFmt formatCode="General" sourceLinked="1"/>
        <c:majorTickMark val="out"/>
        <c:minorTickMark val="none"/>
        <c:tickLblPos val="nextTo"/>
        <c:txPr>
          <a:bodyPr/>
          <a:lstStyle/>
          <a:p>
            <a:pPr>
              <a:defRPr sz="1600"/>
            </a:pPr>
            <a:endParaRPr lang="en-US"/>
          </a:p>
        </c:txPr>
        <c:crossAx val="379844672"/>
        <c:crosses val="autoZero"/>
        <c:crossBetween val="between"/>
      </c:valAx>
    </c:plotArea>
    <c:legend>
      <c:legendPos val="r"/>
      <c:layout>
        <c:manualLayout>
          <c:xMode val="edge"/>
          <c:yMode val="edge"/>
          <c:x val="0.56496511373578306"/>
          <c:y val="5.0158209390492862E-2"/>
          <c:w val="0.41464271653543311"/>
          <c:h val="8.8987589422609301E-2"/>
        </c:manualLayout>
      </c:layout>
      <c:overlay val="1"/>
      <c:txPr>
        <a:bodyPr/>
        <a:lstStyle/>
        <a:p>
          <a:pPr>
            <a:defRPr sz="1600"/>
          </a:pPr>
          <a:endParaRPr lang="en-US"/>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75242864355826"/>
          <c:y val="4.9778663337814479E-2"/>
          <c:w val="0.66985947069116358"/>
          <c:h val="0.77934079124255806"/>
        </c:manualLayout>
      </c:layout>
      <c:scatterChart>
        <c:scatterStyle val="lineMarker"/>
        <c:varyColors val="0"/>
        <c:ser>
          <c:idx val="1"/>
          <c:order val="0"/>
          <c:tx>
            <c:strRef>
              <c:f>'Comparison ONR with N respon'!$A$12</c:f>
              <c:strCache>
                <c:ptCount val="1"/>
                <c:pt idx="0">
                  <c:v>MOLT12 Model</c:v>
                </c:pt>
              </c:strCache>
            </c:strRef>
          </c:tx>
          <c:spPr>
            <a:ln w="28575">
              <a:noFill/>
            </a:ln>
          </c:spPr>
          <c:marker>
            <c:spPr>
              <a:solidFill>
                <a:schemeClr val="accent1"/>
              </a:solidFill>
              <a:ln>
                <a:solidFill>
                  <a:schemeClr val="tx1"/>
                </a:solidFill>
              </a:ln>
            </c:spPr>
          </c:marker>
          <c:xVal>
            <c:numRef>
              <c:f>'Comparison ONR with N respon'!$C$12:$R$12</c:f>
              <c:numCache>
                <c:formatCode>General</c:formatCode>
                <c:ptCount val="16"/>
                <c:pt idx="0">
                  <c:v>128.91499999999999</c:v>
                </c:pt>
                <c:pt idx="1">
                  <c:v>127.794</c:v>
                </c:pt>
                <c:pt idx="2">
                  <c:v>127.794</c:v>
                </c:pt>
                <c:pt idx="3">
                  <c:v>128.91499999999999</c:v>
                </c:pt>
                <c:pt idx="4">
                  <c:v>128.91499999999999</c:v>
                </c:pt>
                <c:pt idx="5">
                  <c:v>127.794</c:v>
                </c:pt>
                <c:pt idx="6">
                  <c:v>128.91499999999999</c:v>
                </c:pt>
                <c:pt idx="7">
                  <c:v>127.794</c:v>
                </c:pt>
                <c:pt idx="8">
                  <c:v>134.52000000000001</c:v>
                </c:pt>
                <c:pt idx="9">
                  <c:v>135.64099999999999</c:v>
                </c:pt>
                <c:pt idx="10">
                  <c:v>134.52000000000001</c:v>
                </c:pt>
                <c:pt idx="11">
                  <c:v>135.64099999999999</c:v>
                </c:pt>
                <c:pt idx="12">
                  <c:v>135.64099999999999</c:v>
                </c:pt>
                <c:pt idx="13">
                  <c:v>134.52000000000001</c:v>
                </c:pt>
                <c:pt idx="14">
                  <c:v>135.64099999999999</c:v>
                </c:pt>
                <c:pt idx="15">
                  <c:v>134.52000000000001</c:v>
                </c:pt>
              </c:numCache>
            </c:numRef>
          </c:xVal>
          <c:yVal>
            <c:numRef>
              <c:f>'Comparison ONR with N respon'!$C$8:$R$8</c:f>
              <c:numCache>
                <c:formatCode>General</c:formatCode>
                <c:ptCount val="16"/>
                <c:pt idx="0">
                  <c:v>72.850079305040524</c:v>
                </c:pt>
                <c:pt idx="1">
                  <c:v>72.850079305040524</c:v>
                </c:pt>
                <c:pt idx="2">
                  <c:v>72.850079305040524</c:v>
                </c:pt>
                <c:pt idx="3">
                  <c:v>72.850079305040524</c:v>
                </c:pt>
                <c:pt idx="4">
                  <c:v>72.850079305040524</c:v>
                </c:pt>
                <c:pt idx="5">
                  <c:v>72.850079305040524</c:v>
                </c:pt>
                <c:pt idx="6">
                  <c:v>72.850079305040524</c:v>
                </c:pt>
                <c:pt idx="7">
                  <c:v>72.850079305040524</c:v>
                </c:pt>
                <c:pt idx="8">
                  <c:v>140.76438197111946</c:v>
                </c:pt>
                <c:pt idx="9">
                  <c:v>140.76438197111946</c:v>
                </c:pt>
                <c:pt idx="10">
                  <c:v>140.76438197111946</c:v>
                </c:pt>
                <c:pt idx="11">
                  <c:v>140.76438197111946</c:v>
                </c:pt>
                <c:pt idx="12">
                  <c:v>140.76438197111946</c:v>
                </c:pt>
                <c:pt idx="13">
                  <c:v>140.76438197111946</c:v>
                </c:pt>
                <c:pt idx="14">
                  <c:v>140.76438197111946</c:v>
                </c:pt>
                <c:pt idx="15">
                  <c:v>140.76438197111946</c:v>
                </c:pt>
              </c:numCache>
            </c:numRef>
          </c:yVal>
          <c:smooth val="0"/>
        </c:ser>
        <c:ser>
          <c:idx val="2"/>
          <c:order val="1"/>
          <c:tx>
            <c:strRef>
              <c:f>'Comparison ONR with N respon'!$A$17</c:f>
              <c:strCache>
                <c:ptCount val="1"/>
                <c:pt idx="0">
                  <c:v>NEMC12 Model</c:v>
                </c:pt>
              </c:strCache>
            </c:strRef>
          </c:tx>
          <c:spPr>
            <a:ln w="28575">
              <a:noFill/>
            </a:ln>
          </c:spPr>
          <c:marker>
            <c:spPr>
              <a:solidFill>
                <a:schemeClr val="accent1"/>
              </a:solidFill>
              <a:ln>
                <a:solidFill>
                  <a:schemeClr val="tx1"/>
                </a:solidFill>
              </a:ln>
            </c:spPr>
          </c:marker>
          <c:xVal>
            <c:numRef>
              <c:f>'Comparison ONR with N respon'!$C$17:$R$17</c:f>
              <c:numCache>
                <c:formatCode>General</c:formatCode>
                <c:ptCount val="16"/>
                <c:pt idx="0">
                  <c:v>167.029</c:v>
                </c:pt>
                <c:pt idx="1">
                  <c:v>160.303</c:v>
                </c:pt>
                <c:pt idx="2">
                  <c:v>167.029</c:v>
                </c:pt>
                <c:pt idx="3">
                  <c:v>160.303</c:v>
                </c:pt>
                <c:pt idx="4">
                  <c:v>167.029</c:v>
                </c:pt>
                <c:pt idx="5">
                  <c:v>160.303</c:v>
                </c:pt>
                <c:pt idx="6">
                  <c:v>167.029</c:v>
                </c:pt>
                <c:pt idx="7">
                  <c:v>160.303</c:v>
                </c:pt>
                <c:pt idx="8">
                  <c:v>162.54499999999999</c:v>
                </c:pt>
                <c:pt idx="9">
                  <c:v>169.27099999999999</c:v>
                </c:pt>
                <c:pt idx="10">
                  <c:v>169.27099999999999</c:v>
                </c:pt>
                <c:pt idx="11">
                  <c:v>162.54499999999999</c:v>
                </c:pt>
                <c:pt idx="12">
                  <c:v>162.54499999999999</c:v>
                </c:pt>
                <c:pt idx="13">
                  <c:v>169.27099999999999</c:v>
                </c:pt>
                <c:pt idx="14">
                  <c:v>169.27099999999999</c:v>
                </c:pt>
                <c:pt idx="15">
                  <c:v>162.54499999999999</c:v>
                </c:pt>
              </c:numCache>
            </c:numRef>
          </c:xVal>
          <c:yVal>
            <c:numRef>
              <c:f>'Comparison ONR with N respon'!$C$13:$R$13</c:f>
              <c:numCache>
                <c:formatCode>General</c:formatCode>
                <c:ptCount val="16"/>
                <c:pt idx="0">
                  <c:v>0</c:v>
                </c:pt>
                <c:pt idx="1">
                  <c:v>0</c:v>
                </c:pt>
                <c:pt idx="2">
                  <c:v>0</c:v>
                </c:pt>
                <c:pt idx="3">
                  <c:v>0</c:v>
                </c:pt>
                <c:pt idx="4">
                  <c:v>0</c:v>
                </c:pt>
                <c:pt idx="5">
                  <c:v>0</c:v>
                </c:pt>
                <c:pt idx="6">
                  <c:v>0</c:v>
                </c:pt>
                <c:pt idx="7">
                  <c:v>0</c:v>
                </c:pt>
                <c:pt idx="8">
                  <c:v>131.66078716653001</c:v>
                </c:pt>
                <c:pt idx="9">
                  <c:v>131.66078716653001</c:v>
                </c:pt>
                <c:pt idx="10">
                  <c:v>131.66078716653001</c:v>
                </c:pt>
                <c:pt idx="11">
                  <c:v>131.66078716653001</c:v>
                </c:pt>
                <c:pt idx="12">
                  <c:v>131.66078716653001</c:v>
                </c:pt>
                <c:pt idx="13">
                  <c:v>131.66078716653001</c:v>
                </c:pt>
                <c:pt idx="14">
                  <c:v>131.66078716653001</c:v>
                </c:pt>
                <c:pt idx="15">
                  <c:v>131.66078716653001</c:v>
                </c:pt>
              </c:numCache>
            </c:numRef>
          </c:yVal>
          <c:smooth val="0"/>
        </c:ser>
        <c:ser>
          <c:idx val="4"/>
          <c:order val="2"/>
          <c:tx>
            <c:strRef>
              <c:f>'Comparison ONR with N respon'!$A$27</c:f>
              <c:strCache>
                <c:ptCount val="1"/>
                <c:pt idx="0">
                  <c:v>NDAR13 Model</c:v>
                </c:pt>
              </c:strCache>
            </c:strRef>
          </c:tx>
          <c:spPr>
            <a:ln w="28575">
              <a:noFill/>
            </a:ln>
          </c:spPr>
          <c:marker>
            <c:spPr>
              <a:ln>
                <a:solidFill>
                  <a:schemeClr val="accent1"/>
                </a:solidFill>
              </a:ln>
            </c:spPr>
          </c:marker>
          <c:xVal>
            <c:numRef>
              <c:f>'Comparison ONR with N respon'!$C$27:$R$27</c:f>
              <c:numCache>
                <c:formatCode>General</c:formatCode>
                <c:ptCount val="16"/>
                <c:pt idx="0">
                  <c:v>87.438000000000002</c:v>
                </c:pt>
                <c:pt idx="1">
                  <c:v>77.349000000000004</c:v>
                </c:pt>
                <c:pt idx="2">
                  <c:v>87.438000000000002</c:v>
                </c:pt>
                <c:pt idx="3">
                  <c:v>77.349000000000004</c:v>
                </c:pt>
                <c:pt idx="4">
                  <c:v>87.438000000000002</c:v>
                </c:pt>
                <c:pt idx="5">
                  <c:v>87.438000000000002</c:v>
                </c:pt>
                <c:pt idx="6">
                  <c:v>77.349000000000004</c:v>
                </c:pt>
                <c:pt idx="7">
                  <c:v>77.349000000000004</c:v>
                </c:pt>
                <c:pt idx="8">
                  <c:v>77.349000000000004</c:v>
                </c:pt>
                <c:pt idx="9">
                  <c:v>87.438000000000002</c:v>
                </c:pt>
                <c:pt idx="10">
                  <c:v>87.438000000000002</c:v>
                </c:pt>
                <c:pt idx="11">
                  <c:v>77.349000000000004</c:v>
                </c:pt>
                <c:pt idx="12">
                  <c:v>87.438000000000002</c:v>
                </c:pt>
                <c:pt idx="13">
                  <c:v>87.438000000000002</c:v>
                </c:pt>
                <c:pt idx="14">
                  <c:v>77.349000000000004</c:v>
                </c:pt>
                <c:pt idx="15">
                  <c:v>77.349000000000004</c:v>
                </c:pt>
              </c:numCache>
            </c:numRef>
          </c:xVal>
          <c:yVal>
            <c:numRef>
              <c:f>'Comparison ONR with N respon'!$C$23:$R$23</c:f>
              <c:numCache>
                <c:formatCode>General</c:formatCode>
                <c:ptCount val="16"/>
                <c:pt idx="0">
                  <c:v>45.472776621408485</c:v>
                </c:pt>
                <c:pt idx="1">
                  <c:v>45.472776621408485</c:v>
                </c:pt>
                <c:pt idx="2">
                  <c:v>45.472776621408485</c:v>
                </c:pt>
                <c:pt idx="3">
                  <c:v>45.472776621408485</c:v>
                </c:pt>
                <c:pt idx="4">
                  <c:v>45.472776621408485</c:v>
                </c:pt>
                <c:pt idx="5">
                  <c:v>45.472776621408485</c:v>
                </c:pt>
                <c:pt idx="6">
                  <c:v>45.472776621408485</c:v>
                </c:pt>
                <c:pt idx="7">
                  <c:v>45.472776621408485</c:v>
                </c:pt>
                <c:pt idx="8">
                  <c:v>45.472776621408485</c:v>
                </c:pt>
                <c:pt idx="9">
                  <c:v>45.472776621408485</c:v>
                </c:pt>
                <c:pt idx="10">
                  <c:v>45.472776621408485</c:v>
                </c:pt>
                <c:pt idx="11">
                  <c:v>45.472776621408485</c:v>
                </c:pt>
                <c:pt idx="12">
                  <c:v>45.472776621408485</c:v>
                </c:pt>
                <c:pt idx="13">
                  <c:v>45.472776621408485</c:v>
                </c:pt>
                <c:pt idx="14">
                  <c:v>45.472776621408485</c:v>
                </c:pt>
                <c:pt idx="15">
                  <c:v>45.472776621408485</c:v>
                </c:pt>
              </c:numCache>
            </c:numRef>
          </c:yVal>
          <c:smooth val="0"/>
        </c:ser>
        <c:ser>
          <c:idx val="5"/>
          <c:order val="3"/>
          <c:tx>
            <c:strRef>
              <c:f>'Comparison ONR with N respon'!$A$32</c:f>
              <c:strCache>
                <c:ptCount val="1"/>
                <c:pt idx="0">
                  <c:v>MOBA13 Model</c:v>
                </c:pt>
              </c:strCache>
            </c:strRef>
          </c:tx>
          <c:spPr>
            <a:ln w="28575">
              <a:noFill/>
            </a:ln>
          </c:spPr>
          <c:marker>
            <c:spPr>
              <a:solidFill>
                <a:schemeClr val="accent1"/>
              </a:solidFill>
              <a:ln>
                <a:solidFill>
                  <a:schemeClr val="tx1"/>
                </a:solidFill>
              </a:ln>
            </c:spPr>
          </c:marker>
          <c:xVal>
            <c:numRef>
              <c:f>'Comparison ONR with N respon'!$C$32:$R$32</c:f>
              <c:numCache>
                <c:formatCode>General</c:formatCode>
                <c:ptCount val="16"/>
                <c:pt idx="0">
                  <c:v>108.73699999999999</c:v>
                </c:pt>
                <c:pt idx="1">
                  <c:v>107.616</c:v>
                </c:pt>
                <c:pt idx="2">
                  <c:v>107.616</c:v>
                </c:pt>
                <c:pt idx="3">
                  <c:v>108.73699999999999</c:v>
                </c:pt>
                <c:pt idx="4">
                  <c:v>108.73699999999999</c:v>
                </c:pt>
                <c:pt idx="5">
                  <c:v>107.616</c:v>
                </c:pt>
                <c:pt idx="6">
                  <c:v>108.73699999999999</c:v>
                </c:pt>
                <c:pt idx="7">
                  <c:v>107.616</c:v>
                </c:pt>
                <c:pt idx="8">
                  <c:v>110.979</c:v>
                </c:pt>
                <c:pt idx="9">
                  <c:v>112.1</c:v>
                </c:pt>
                <c:pt idx="10">
                  <c:v>110.979</c:v>
                </c:pt>
                <c:pt idx="11">
                  <c:v>112.1</c:v>
                </c:pt>
                <c:pt idx="12">
                  <c:v>112.1</c:v>
                </c:pt>
                <c:pt idx="13">
                  <c:v>110.979</c:v>
                </c:pt>
                <c:pt idx="14">
                  <c:v>112.1</c:v>
                </c:pt>
                <c:pt idx="15">
                  <c:v>110.979</c:v>
                </c:pt>
              </c:numCache>
            </c:numRef>
          </c:xVal>
          <c:yVal>
            <c:numRef>
              <c:f>'Comparison ONR with N respon'!$C$28:$R$28</c:f>
              <c:numCache>
                <c:formatCode>General</c:formatCode>
                <c:ptCount val="16"/>
                <c:pt idx="0">
                  <c:v>124.05438306807143</c:v>
                </c:pt>
                <c:pt idx="1">
                  <c:v>124.05438306807143</c:v>
                </c:pt>
                <c:pt idx="2">
                  <c:v>124.05438306807143</c:v>
                </c:pt>
                <c:pt idx="3">
                  <c:v>124.05438306807143</c:v>
                </c:pt>
                <c:pt idx="4">
                  <c:v>124.05438306807143</c:v>
                </c:pt>
                <c:pt idx="5">
                  <c:v>124.05438306807143</c:v>
                </c:pt>
                <c:pt idx="6">
                  <c:v>124.05438306807143</c:v>
                </c:pt>
                <c:pt idx="7">
                  <c:v>124.05438306807143</c:v>
                </c:pt>
                <c:pt idx="8">
                  <c:v>162.14275840416806</c:v>
                </c:pt>
                <c:pt idx="9">
                  <c:v>162.14275840416806</c:v>
                </c:pt>
                <c:pt idx="10">
                  <c:v>162.14275840416806</c:v>
                </c:pt>
                <c:pt idx="11">
                  <c:v>162.14275840416806</c:v>
                </c:pt>
                <c:pt idx="12">
                  <c:v>162.14275840416806</c:v>
                </c:pt>
                <c:pt idx="13">
                  <c:v>162.14275840416806</c:v>
                </c:pt>
                <c:pt idx="14">
                  <c:v>162.14275840416806</c:v>
                </c:pt>
                <c:pt idx="15">
                  <c:v>162.14275840416806</c:v>
                </c:pt>
              </c:numCache>
            </c:numRef>
          </c:yVal>
          <c:smooth val="0"/>
        </c:ser>
        <c:ser>
          <c:idx val="6"/>
          <c:order val="4"/>
          <c:tx>
            <c:strRef>
              <c:f>'Comparison ONR with N respon'!$A$37</c:f>
              <c:strCache>
                <c:ptCount val="1"/>
                <c:pt idx="0">
                  <c:v>NEMC13 Model</c:v>
                </c:pt>
              </c:strCache>
            </c:strRef>
          </c:tx>
          <c:spPr>
            <a:ln w="28575">
              <a:noFill/>
            </a:ln>
          </c:spPr>
          <c:marker>
            <c:spPr>
              <a:ln>
                <a:solidFill>
                  <a:schemeClr val="accent1"/>
                </a:solidFill>
              </a:ln>
            </c:spPr>
          </c:marker>
          <c:xVal>
            <c:numRef>
              <c:f>'Comparison ONR with N respon'!$C$37:$R$37</c:f>
              <c:numCache>
                <c:formatCode>General</c:formatCode>
                <c:ptCount val="16"/>
                <c:pt idx="0">
                  <c:v>207.38499999999999</c:v>
                </c:pt>
                <c:pt idx="1">
                  <c:v>197.29599999999999</c:v>
                </c:pt>
                <c:pt idx="2">
                  <c:v>207.38499999999999</c:v>
                </c:pt>
                <c:pt idx="3">
                  <c:v>197.29599999999999</c:v>
                </c:pt>
                <c:pt idx="4">
                  <c:v>207.38499999999999</c:v>
                </c:pt>
                <c:pt idx="5">
                  <c:v>197.29599999999999</c:v>
                </c:pt>
                <c:pt idx="6">
                  <c:v>207.38499999999999</c:v>
                </c:pt>
                <c:pt idx="7">
                  <c:v>197.29599999999999</c:v>
                </c:pt>
                <c:pt idx="8">
                  <c:v>199.53800000000001</c:v>
                </c:pt>
                <c:pt idx="9">
                  <c:v>211.869</c:v>
                </c:pt>
                <c:pt idx="10">
                  <c:v>211.869</c:v>
                </c:pt>
                <c:pt idx="11">
                  <c:v>199.53800000000001</c:v>
                </c:pt>
                <c:pt idx="12">
                  <c:v>199.53800000000001</c:v>
                </c:pt>
                <c:pt idx="13">
                  <c:v>211.869</c:v>
                </c:pt>
                <c:pt idx="14">
                  <c:v>211.869</c:v>
                </c:pt>
                <c:pt idx="15">
                  <c:v>199.53800000000001</c:v>
                </c:pt>
              </c:numCache>
            </c:numRef>
          </c:xVal>
          <c:yVal>
            <c:numRef>
              <c:f>'Comparison ONR with N respon'!$C$33:$R$33</c:f>
              <c:numCache>
                <c:formatCode>General</c:formatCode>
                <c:ptCount val="16"/>
                <c:pt idx="0">
                  <c:v>172.46348247582708</c:v>
                </c:pt>
                <c:pt idx="1">
                  <c:v>172.46348247582708</c:v>
                </c:pt>
                <c:pt idx="2">
                  <c:v>172.46348247582708</c:v>
                </c:pt>
                <c:pt idx="3">
                  <c:v>172.46348247582708</c:v>
                </c:pt>
                <c:pt idx="4">
                  <c:v>172.46348247582708</c:v>
                </c:pt>
                <c:pt idx="5">
                  <c:v>172.46348247582708</c:v>
                </c:pt>
                <c:pt idx="6">
                  <c:v>172.46348247582708</c:v>
                </c:pt>
                <c:pt idx="7">
                  <c:v>172.46348247582708</c:v>
                </c:pt>
                <c:pt idx="8">
                  <c:v>214.5688296869763</c:v>
                </c:pt>
                <c:pt idx="9">
                  <c:v>214.5688296869763</c:v>
                </c:pt>
                <c:pt idx="10">
                  <c:v>214.5688296869763</c:v>
                </c:pt>
                <c:pt idx="11">
                  <c:v>214.5688296869763</c:v>
                </c:pt>
                <c:pt idx="12">
                  <c:v>214.5688296869763</c:v>
                </c:pt>
                <c:pt idx="13">
                  <c:v>214.5688296869763</c:v>
                </c:pt>
                <c:pt idx="14">
                  <c:v>214.5688296869763</c:v>
                </c:pt>
                <c:pt idx="15">
                  <c:v>214.5688296869763</c:v>
                </c:pt>
              </c:numCache>
            </c:numRef>
          </c:yVal>
          <c:smooth val="0"/>
        </c:ser>
        <c:ser>
          <c:idx val="7"/>
          <c:order val="5"/>
          <c:tx>
            <c:strRef>
              <c:f>'Comparison ONR with N respon'!$A$42</c:f>
              <c:strCache>
                <c:ptCount val="1"/>
                <c:pt idx="0">
                  <c:v>NECC13 Model</c:v>
                </c:pt>
              </c:strCache>
            </c:strRef>
          </c:tx>
          <c:spPr>
            <a:ln w="28575">
              <a:noFill/>
            </a:ln>
          </c:spPr>
          <c:marker>
            <c:symbol val="circle"/>
            <c:size val="7"/>
            <c:spPr>
              <a:noFill/>
              <a:ln>
                <a:solidFill>
                  <a:schemeClr val="accent1"/>
                </a:solidFill>
              </a:ln>
            </c:spPr>
          </c:marker>
          <c:xVal>
            <c:numRef>
              <c:f>'Comparison ONR with N respon'!$C$42:$R$42</c:f>
              <c:numCache>
                <c:formatCode>General</c:formatCode>
                <c:ptCount val="16"/>
                <c:pt idx="0">
                  <c:v>199.53800000000001</c:v>
                </c:pt>
                <c:pt idx="1">
                  <c:v>199.53800000000001</c:v>
                </c:pt>
                <c:pt idx="2">
                  <c:v>199.53800000000001</c:v>
                </c:pt>
                <c:pt idx="3">
                  <c:v>199.53800000000001</c:v>
                </c:pt>
                <c:pt idx="4">
                  <c:v>178.239</c:v>
                </c:pt>
                <c:pt idx="5">
                  <c:v>178.239</c:v>
                </c:pt>
                <c:pt idx="6">
                  <c:v>178.239</c:v>
                </c:pt>
                <c:pt idx="7">
                  <c:v>178.239</c:v>
                </c:pt>
                <c:pt idx="8">
                  <c:v>193.93299999999999</c:v>
                </c:pt>
                <c:pt idx="9">
                  <c:v>193.93299999999999</c:v>
                </c:pt>
                <c:pt idx="10">
                  <c:v>193.93299999999999</c:v>
                </c:pt>
                <c:pt idx="11">
                  <c:v>193.93299999999999</c:v>
                </c:pt>
                <c:pt idx="12">
                  <c:v>174.876</c:v>
                </c:pt>
                <c:pt idx="13">
                  <c:v>174.876</c:v>
                </c:pt>
                <c:pt idx="14">
                  <c:v>174.876</c:v>
                </c:pt>
                <c:pt idx="15">
                  <c:v>174.876</c:v>
                </c:pt>
              </c:numCache>
            </c:numRef>
          </c:xVal>
          <c:yVal>
            <c:numRef>
              <c:f>'Comparison ONR with N respon'!$C$38:$R$38</c:f>
              <c:numCache>
                <c:formatCode>General</c:formatCode>
                <c:ptCount val="16"/>
                <c:pt idx="0">
                  <c:v>137.98384314169965</c:v>
                </c:pt>
                <c:pt idx="1">
                  <c:v>137.98384314169965</c:v>
                </c:pt>
                <c:pt idx="2">
                  <c:v>137.98384314169965</c:v>
                </c:pt>
                <c:pt idx="3">
                  <c:v>137.98384314169965</c:v>
                </c:pt>
                <c:pt idx="4">
                  <c:v>175.56386022014257</c:v>
                </c:pt>
                <c:pt idx="5">
                  <c:v>175.56386022014257</c:v>
                </c:pt>
                <c:pt idx="6">
                  <c:v>175.56386022014257</c:v>
                </c:pt>
                <c:pt idx="7">
                  <c:v>175.56386022014257</c:v>
                </c:pt>
                <c:pt idx="8">
                  <c:v>183.77667832611149</c:v>
                </c:pt>
                <c:pt idx="9">
                  <c:v>183.77667832611149</c:v>
                </c:pt>
                <c:pt idx="10">
                  <c:v>183.77667832611149</c:v>
                </c:pt>
                <c:pt idx="11">
                  <c:v>183.77667832611149</c:v>
                </c:pt>
                <c:pt idx="12">
                  <c:v>233.82841302828575</c:v>
                </c:pt>
                <c:pt idx="13">
                  <c:v>233.82841302828575</c:v>
                </c:pt>
                <c:pt idx="14">
                  <c:v>233.82841302828575</c:v>
                </c:pt>
                <c:pt idx="15">
                  <c:v>233.82841302828575</c:v>
                </c:pt>
              </c:numCache>
            </c:numRef>
          </c:yVal>
          <c:smooth val="0"/>
        </c:ser>
        <c:ser>
          <c:idx val="8"/>
          <c:order val="6"/>
          <c:tx>
            <c:strRef>
              <c:f>'Comparison ONR with N respon'!$A$47</c:f>
              <c:strCache>
                <c:ptCount val="1"/>
                <c:pt idx="0">
                  <c:v>MOTR13 Model</c:v>
                </c:pt>
              </c:strCache>
            </c:strRef>
          </c:tx>
          <c:spPr>
            <a:ln w="28575">
              <a:noFill/>
            </a:ln>
          </c:spPr>
          <c:marker>
            <c:spPr>
              <a:solidFill>
                <a:schemeClr val="accent1"/>
              </a:solidFill>
              <a:ln>
                <a:solidFill>
                  <a:schemeClr val="accent1"/>
                </a:solidFill>
              </a:ln>
            </c:spPr>
          </c:marker>
          <c:xVal>
            <c:numRef>
              <c:f>'Comparison ONR with N respon'!$C$47:$R$47</c:f>
              <c:numCache>
                <c:formatCode>General</c:formatCode>
                <c:ptCount val="16"/>
                <c:pt idx="0">
                  <c:v>248.86199999999999</c:v>
                </c:pt>
                <c:pt idx="1">
                  <c:v>247.74099999999999</c:v>
                </c:pt>
                <c:pt idx="2">
                  <c:v>248.86199999999999</c:v>
                </c:pt>
                <c:pt idx="3">
                  <c:v>247.74099999999999</c:v>
                </c:pt>
                <c:pt idx="4">
                  <c:v>247.74099999999999</c:v>
                </c:pt>
                <c:pt idx="5">
                  <c:v>248.86199999999999</c:v>
                </c:pt>
                <c:pt idx="6">
                  <c:v>247.74099999999999</c:v>
                </c:pt>
                <c:pt idx="7">
                  <c:v>248.86199999999999</c:v>
                </c:pt>
                <c:pt idx="8">
                  <c:v>258.95100000000002</c:v>
                </c:pt>
                <c:pt idx="9">
                  <c:v>266.798</c:v>
                </c:pt>
                <c:pt idx="10">
                  <c:v>266.798</c:v>
                </c:pt>
                <c:pt idx="11">
                  <c:v>258.95100000000002</c:v>
                </c:pt>
                <c:pt idx="12">
                  <c:v>258.95100000000002</c:v>
                </c:pt>
                <c:pt idx="13">
                  <c:v>266.798</c:v>
                </c:pt>
                <c:pt idx="14">
                  <c:v>258.95100000000002</c:v>
                </c:pt>
                <c:pt idx="15">
                  <c:v>266.798</c:v>
                </c:pt>
              </c:numCache>
            </c:numRef>
          </c:xVal>
          <c:yVal>
            <c:numRef>
              <c:f>'Comparison ONR with N respon'!$C$43:$R$43</c:f>
              <c:numCache>
                <c:formatCode>General</c:formatCode>
                <c:ptCount val="16"/>
                <c:pt idx="0">
                  <c:v>244.73631144322766</c:v>
                </c:pt>
                <c:pt idx="1">
                  <c:v>244.73631144322766</c:v>
                </c:pt>
                <c:pt idx="2">
                  <c:v>244.73631144322766</c:v>
                </c:pt>
                <c:pt idx="3">
                  <c:v>244.73631144322766</c:v>
                </c:pt>
                <c:pt idx="4">
                  <c:v>244.73631144322766</c:v>
                </c:pt>
                <c:pt idx="5">
                  <c:v>244.73631144322766</c:v>
                </c:pt>
                <c:pt idx="6">
                  <c:v>244.73631144322766</c:v>
                </c:pt>
                <c:pt idx="7">
                  <c:v>244.73631144322766</c:v>
                </c:pt>
                <c:pt idx="8">
                  <c:v>278.97609835001361</c:v>
                </c:pt>
                <c:pt idx="9">
                  <c:v>278.97609835001361</c:v>
                </c:pt>
                <c:pt idx="10">
                  <c:v>278.97609835001361</c:v>
                </c:pt>
                <c:pt idx="11">
                  <c:v>278.97609835001361</c:v>
                </c:pt>
                <c:pt idx="12">
                  <c:v>278.97609835001361</c:v>
                </c:pt>
                <c:pt idx="13">
                  <c:v>278.97609835001361</c:v>
                </c:pt>
                <c:pt idx="14">
                  <c:v>278.97609835001361</c:v>
                </c:pt>
                <c:pt idx="15">
                  <c:v>278.97609835001361</c:v>
                </c:pt>
              </c:numCache>
            </c:numRef>
          </c:yVal>
          <c:smooth val="0"/>
        </c:ser>
        <c:ser>
          <c:idx val="0"/>
          <c:order val="7"/>
          <c:tx>
            <c:strRef>
              <c:f>'Comparison ONR with N respon'!$A$52</c:f>
              <c:strCache>
                <c:ptCount val="1"/>
                <c:pt idx="0">
                  <c:v>NECC12 Model</c:v>
                </c:pt>
              </c:strCache>
            </c:strRef>
          </c:tx>
          <c:spPr>
            <a:ln w="28575">
              <a:noFill/>
            </a:ln>
          </c:spPr>
          <c:marker>
            <c:spPr>
              <a:solidFill>
                <a:srgbClr val="4F81BD"/>
              </a:solidFill>
              <a:ln>
                <a:solidFill>
                  <a:sysClr val="windowText" lastClr="000000"/>
                </a:solidFill>
              </a:ln>
            </c:spPr>
          </c:marker>
          <c:xVal>
            <c:numRef>
              <c:f>'Comparison ONR with N respon'!$C$52:$R$52</c:f>
              <c:numCache>
                <c:formatCode>General</c:formatCode>
                <c:ptCount val="16"/>
                <c:pt idx="0">
                  <c:v>117.705</c:v>
                </c:pt>
                <c:pt idx="1">
                  <c:v>99.769000000000005</c:v>
                </c:pt>
                <c:pt idx="2">
                  <c:v>121.068</c:v>
                </c:pt>
                <c:pt idx="3">
                  <c:v>97.527000000000001</c:v>
                </c:pt>
                <c:pt idx="4">
                  <c:v>117.705</c:v>
                </c:pt>
                <c:pt idx="5">
                  <c:v>121.068</c:v>
                </c:pt>
                <c:pt idx="6">
                  <c:v>97.527000000000001</c:v>
                </c:pt>
                <c:pt idx="7">
                  <c:v>99.769000000000005</c:v>
                </c:pt>
                <c:pt idx="8">
                  <c:v>99.769000000000005</c:v>
                </c:pt>
                <c:pt idx="9">
                  <c:v>121.068</c:v>
                </c:pt>
                <c:pt idx="10">
                  <c:v>117.705</c:v>
                </c:pt>
                <c:pt idx="11">
                  <c:v>97.527000000000001</c:v>
                </c:pt>
                <c:pt idx="12">
                  <c:v>121.068</c:v>
                </c:pt>
                <c:pt idx="13">
                  <c:v>117.705</c:v>
                </c:pt>
                <c:pt idx="14">
                  <c:v>99.769000000000005</c:v>
                </c:pt>
                <c:pt idx="15">
                  <c:v>97.527000000000001</c:v>
                </c:pt>
              </c:numCache>
            </c:numRef>
          </c:xVal>
          <c:yVal>
            <c:numRef>
              <c:f>'Comparison ONR with N respon'!$C$48:$R$48</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yVal>
          <c:smooth val="0"/>
        </c:ser>
        <c:ser>
          <c:idx val="10"/>
          <c:order val="8"/>
          <c:tx>
            <c:strRef>
              <c:f>'Comparison ONR with N respon'!$A$9</c:f>
              <c:strCache>
                <c:ptCount val="1"/>
                <c:pt idx="0">
                  <c:v>MOLT12 Sensor</c:v>
                </c:pt>
              </c:strCache>
            </c:strRef>
          </c:tx>
          <c:spPr>
            <a:ln w="28575">
              <a:noFill/>
            </a:ln>
          </c:spPr>
          <c:marker>
            <c:spPr>
              <a:solidFill>
                <a:schemeClr val="accent2"/>
              </a:solidFill>
              <a:ln>
                <a:solidFill>
                  <a:schemeClr val="tx1"/>
                </a:solidFill>
              </a:ln>
            </c:spPr>
          </c:marker>
          <c:xVal>
            <c:numRef>
              <c:f>'Comparison ONR with N respon'!$C$9:$R$9</c:f>
              <c:numCache>
                <c:formatCode>General</c:formatCode>
                <c:ptCount val="16"/>
                <c:pt idx="0">
                  <c:v>105.374</c:v>
                </c:pt>
                <c:pt idx="1">
                  <c:v>99.769000000000005</c:v>
                </c:pt>
                <c:pt idx="2">
                  <c:v>87.438000000000002</c:v>
                </c:pt>
                <c:pt idx="3">
                  <c:v>81.832999999999998</c:v>
                </c:pt>
                <c:pt idx="4">
                  <c:v>108.73699999999999</c:v>
                </c:pt>
                <c:pt idx="5">
                  <c:v>80.712000000000003</c:v>
                </c:pt>
                <c:pt idx="6">
                  <c:v>86.316999999999993</c:v>
                </c:pt>
                <c:pt idx="7">
                  <c:v>76.227999999999994</c:v>
                </c:pt>
                <c:pt idx="8">
                  <c:v>102.011</c:v>
                </c:pt>
                <c:pt idx="9">
                  <c:v>116.584</c:v>
                </c:pt>
                <c:pt idx="10">
                  <c:v>107.616</c:v>
                </c:pt>
                <c:pt idx="11">
                  <c:v>94.164000000000001</c:v>
                </c:pt>
                <c:pt idx="12">
                  <c:v>105.374</c:v>
                </c:pt>
                <c:pt idx="13">
                  <c:v>89.68</c:v>
                </c:pt>
                <c:pt idx="14">
                  <c:v>100.89</c:v>
                </c:pt>
                <c:pt idx="15">
                  <c:v>91.921999999999997</c:v>
                </c:pt>
              </c:numCache>
            </c:numRef>
          </c:xVal>
          <c:yVal>
            <c:numRef>
              <c:f>'Comparison ONR with N respon'!$C$8:$R$8</c:f>
              <c:numCache>
                <c:formatCode>General</c:formatCode>
                <c:ptCount val="16"/>
                <c:pt idx="0">
                  <c:v>72.850079305040524</c:v>
                </c:pt>
                <c:pt idx="1">
                  <c:v>72.850079305040524</c:v>
                </c:pt>
                <c:pt idx="2">
                  <c:v>72.850079305040524</c:v>
                </c:pt>
                <c:pt idx="3">
                  <c:v>72.850079305040524</c:v>
                </c:pt>
                <c:pt idx="4">
                  <c:v>72.850079305040524</c:v>
                </c:pt>
                <c:pt idx="5">
                  <c:v>72.850079305040524</c:v>
                </c:pt>
                <c:pt idx="6">
                  <c:v>72.850079305040524</c:v>
                </c:pt>
                <c:pt idx="7">
                  <c:v>72.850079305040524</c:v>
                </c:pt>
                <c:pt idx="8">
                  <c:v>140.76438197111946</c:v>
                </c:pt>
                <c:pt idx="9">
                  <c:v>140.76438197111946</c:v>
                </c:pt>
                <c:pt idx="10">
                  <c:v>140.76438197111946</c:v>
                </c:pt>
                <c:pt idx="11">
                  <c:v>140.76438197111946</c:v>
                </c:pt>
                <c:pt idx="12">
                  <c:v>140.76438197111946</c:v>
                </c:pt>
                <c:pt idx="13">
                  <c:v>140.76438197111946</c:v>
                </c:pt>
                <c:pt idx="14">
                  <c:v>140.76438197111946</c:v>
                </c:pt>
                <c:pt idx="15">
                  <c:v>140.76438197111946</c:v>
                </c:pt>
              </c:numCache>
            </c:numRef>
          </c:yVal>
          <c:smooth val="0"/>
        </c:ser>
        <c:ser>
          <c:idx val="11"/>
          <c:order val="9"/>
          <c:tx>
            <c:strRef>
              <c:f>'Comparison ONR with N respon'!$A$14</c:f>
              <c:strCache>
                <c:ptCount val="1"/>
                <c:pt idx="0">
                  <c:v>NEMC12 Sensor</c:v>
                </c:pt>
              </c:strCache>
            </c:strRef>
          </c:tx>
          <c:spPr>
            <a:ln w="28575">
              <a:noFill/>
            </a:ln>
          </c:spPr>
          <c:marker>
            <c:spPr>
              <a:solidFill>
                <a:schemeClr val="accent2"/>
              </a:solidFill>
              <a:ln>
                <a:solidFill>
                  <a:schemeClr val="tx1"/>
                </a:solidFill>
              </a:ln>
            </c:spPr>
          </c:marker>
          <c:xVal>
            <c:numRef>
              <c:f>'Comparison ONR with N respon'!$C$14:$R$14</c:f>
              <c:numCache>
                <c:formatCode>General</c:formatCode>
                <c:ptCount val="16"/>
                <c:pt idx="0">
                  <c:v>93.850120000000004</c:v>
                </c:pt>
                <c:pt idx="1">
                  <c:v>84.075000000000003</c:v>
                </c:pt>
                <c:pt idx="2">
                  <c:v>104.15210999999999</c:v>
                </c:pt>
                <c:pt idx="3">
                  <c:v>99.82504999999999</c:v>
                </c:pt>
                <c:pt idx="4">
                  <c:v>98.827359999999999</c:v>
                </c:pt>
                <c:pt idx="5">
                  <c:v>84.075000000000003</c:v>
                </c:pt>
                <c:pt idx="6">
                  <c:v>117.96283000000001</c:v>
                </c:pt>
                <c:pt idx="7">
                  <c:v>114.26353</c:v>
                </c:pt>
                <c:pt idx="8">
                  <c:v>102.29125000000001</c:v>
                </c:pt>
                <c:pt idx="9">
                  <c:v>104.01758999999998</c:v>
                </c:pt>
                <c:pt idx="10">
                  <c:v>84.075000000000003</c:v>
                </c:pt>
                <c:pt idx="11">
                  <c:v>84.075000000000003</c:v>
                </c:pt>
                <c:pt idx="12">
                  <c:v>92.347979999999993</c:v>
                </c:pt>
                <c:pt idx="13">
                  <c:v>93.099049999999991</c:v>
                </c:pt>
                <c:pt idx="14">
                  <c:v>113.51246</c:v>
                </c:pt>
                <c:pt idx="15">
                  <c:v>84.075000000000003</c:v>
                </c:pt>
              </c:numCache>
            </c:numRef>
          </c:xVal>
          <c:yVal>
            <c:numRef>
              <c:f>'Comparison ONR with N respon'!$C$13:$R$13</c:f>
              <c:numCache>
                <c:formatCode>General</c:formatCode>
                <c:ptCount val="16"/>
                <c:pt idx="0">
                  <c:v>0</c:v>
                </c:pt>
                <c:pt idx="1">
                  <c:v>0</c:v>
                </c:pt>
                <c:pt idx="2">
                  <c:v>0</c:v>
                </c:pt>
                <c:pt idx="3">
                  <c:v>0</c:v>
                </c:pt>
                <c:pt idx="4">
                  <c:v>0</c:v>
                </c:pt>
                <c:pt idx="5">
                  <c:v>0</c:v>
                </c:pt>
                <c:pt idx="6">
                  <c:v>0</c:v>
                </c:pt>
                <c:pt idx="7">
                  <c:v>0</c:v>
                </c:pt>
                <c:pt idx="8">
                  <c:v>131.66078716653001</c:v>
                </c:pt>
                <c:pt idx="9">
                  <c:v>131.66078716653001</c:v>
                </c:pt>
                <c:pt idx="10">
                  <c:v>131.66078716653001</c:v>
                </c:pt>
                <c:pt idx="11">
                  <c:v>131.66078716653001</c:v>
                </c:pt>
                <c:pt idx="12">
                  <c:v>131.66078716653001</c:v>
                </c:pt>
                <c:pt idx="13">
                  <c:v>131.66078716653001</c:v>
                </c:pt>
                <c:pt idx="14">
                  <c:v>131.66078716653001</c:v>
                </c:pt>
                <c:pt idx="15">
                  <c:v>131.66078716653001</c:v>
                </c:pt>
              </c:numCache>
            </c:numRef>
          </c:yVal>
          <c:smooth val="0"/>
        </c:ser>
        <c:ser>
          <c:idx val="13"/>
          <c:order val="10"/>
          <c:tx>
            <c:strRef>
              <c:f>'Comparison ONR with N respon'!$A$24</c:f>
              <c:strCache>
                <c:ptCount val="1"/>
                <c:pt idx="0">
                  <c:v>NDAR13 Sensor</c:v>
                </c:pt>
              </c:strCache>
            </c:strRef>
          </c:tx>
          <c:spPr>
            <a:ln w="28575">
              <a:noFill/>
            </a:ln>
          </c:spPr>
          <c:marker>
            <c:spPr>
              <a:ln>
                <a:solidFill>
                  <a:schemeClr val="accent2"/>
                </a:solidFill>
              </a:ln>
            </c:spPr>
          </c:marker>
          <c:xVal>
            <c:numRef>
              <c:f>'Comparison ONR with N respon'!$C$24:$R$24</c:f>
              <c:numCache>
                <c:formatCode>General</c:formatCode>
                <c:ptCount val="16"/>
                <c:pt idx="0">
                  <c:v>65.018000000000001</c:v>
                </c:pt>
                <c:pt idx="1">
                  <c:v>63.896999999999998</c:v>
                </c:pt>
                <c:pt idx="2">
                  <c:v>49.323999999999998</c:v>
                </c:pt>
                <c:pt idx="3">
                  <c:v>63.896999999999998</c:v>
                </c:pt>
                <c:pt idx="4">
                  <c:v>38.113999999999997</c:v>
                </c:pt>
                <c:pt idx="5">
                  <c:v>47.082000000000001</c:v>
                </c:pt>
                <c:pt idx="6">
                  <c:v>54.929000000000002</c:v>
                </c:pt>
                <c:pt idx="7">
                  <c:v>51.566000000000003</c:v>
                </c:pt>
                <c:pt idx="8">
                  <c:v>81.832999999999998</c:v>
                </c:pt>
                <c:pt idx="9">
                  <c:v>60.533999999999999</c:v>
                </c:pt>
                <c:pt idx="10">
                  <c:v>79.590999999999994</c:v>
                </c:pt>
                <c:pt idx="11">
                  <c:v>59.412999999999997</c:v>
                </c:pt>
                <c:pt idx="12">
                  <c:v>71.744</c:v>
                </c:pt>
                <c:pt idx="13">
                  <c:v>61.655000000000001</c:v>
                </c:pt>
                <c:pt idx="14">
                  <c:v>53.808</c:v>
                </c:pt>
                <c:pt idx="15">
                  <c:v>48.203000000000003</c:v>
                </c:pt>
              </c:numCache>
            </c:numRef>
          </c:xVal>
          <c:yVal>
            <c:numRef>
              <c:f>'Comparison ONR with N respon'!$C$23:$R$23</c:f>
              <c:numCache>
                <c:formatCode>General</c:formatCode>
                <c:ptCount val="16"/>
                <c:pt idx="0">
                  <c:v>45.472776621408485</c:v>
                </c:pt>
                <c:pt idx="1">
                  <c:v>45.472776621408485</c:v>
                </c:pt>
                <c:pt idx="2">
                  <c:v>45.472776621408485</c:v>
                </c:pt>
                <c:pt idx="3">
                  <c:v>45.472776621408485</c:v>
                </c:pt>
                <c:pt idx="4">
                  <c:v>45.472776621408485</c:v>
                </c:pt>
                <c:pt idx="5">
                  <c:v>45.472776621408485</c:v>
                </c:pt>
                <c:pt idx="6">
                  <c:v>45.472776621408485</c:v>
                </c:pt>
                <c:pt idx="7">
                  <c:v>45.472776621408485</c:v>
                </c:pt>
                <c:pt idx="8">
                  <c:v>45.472776621408485</c:v>
                </c:pt>
                <c:pt idx="9">
                  <c:v>45.472776621408485</c:v>
                </c:pt>
                <c:pt idx="10">
                  <c:v>45.472776621408485</c:v>
                </c:pt>
                <c:pt idx="11">
                  <c:v>45.472776621408485</c:v>
                </c:pt>
                <c:pt idx="12">
                  <c:v>45.472776621408485</c:v>
                </c:pt>
                <c:pt idx="13">
                  <c:v>45.472776621408485</c:v>
                </c:pt>
                <c:pt idx="14">
                  <c:v>45.472776621408485</c:v>
                </c:pt>
                <c:pt idx="15">
                  <c:v>45.472776621408485</c:v>
                </c:pt>
              </c:numCache>
            </c:numRef>
          </c:yVal>
          <c:smooth val="0"/>
        </c:ser>
        <c:ser>
          <c:idx val="14"/>
          <c:order val="11"/>
          <c:tx>
            <c:strRef>
              <c:f>'Comparison ONR with N respon'!$A$29</c:f>
              <c:strCache>
                <c:ptCount val="1"/>
                <c:pt idx="0">
                  <c:v>MOBA13 Sensor</c:v>
                </c:pt>
              </c:strCache>
            </c:strRef>
          </c:tx>
          <c:spPr>
            <a:ln w="28575">
              <a:noFill/>
            </a:ln>
          </c:spPr>
          <c:marker>
            <c:spPr>
              <a:solidFill>
                <a:schemeClr val="accent2"/>
              </a:solidFill>
              <a:ln>
                <a:solidFill>
                  <a:schemeClr val="tx1"/>
                </a:solidFill>
              </a:ln>
            </c:spPr>
          </c:marker>
          <c:xVal>
            <c:numRef>
              <c:f>'Comparison ONR with N respon'!$C$29:$R$29</c:f>
              <c:numCache>
                <c:formatCode>General</c:formatCode>
                <c:ptCount val="16"/>
                <c:pt idx="0">
                  <c:v>124.431</c:v>
                </c:pt>
                <c:pt idx="1">
                  <c:v>123.31</c:v>
                </c:pt>
                <c:pt idx="2">
                  <c:v>121.068</c:v>
                </c:pt>
                <c:pt idx="3">
                  <c:v>118.82599999999999</c:v>
                </c:pt>
                <c:pt idx="4">
                  <c:v>139.00399999999999</c:v>
                </c:pt>
                <c:pt idx="5">
                  <c:v>123.31</c:v>
                </c:pt>
                <c:pt idx="6">
                  <c:v>139.00399999999999</c:v>
                </c:pt>
                <c:pt idx="7">
                  <c:v>132.27799999999999</c:v>
                </c:pt>
                <c:pt idx="8">
                  <c:v>131.15700000000001</c:v>
                </c:pt>
                <c:pt idx="9">
                  <c:v>128.91499999999999</c:v>
                </c:pt>
                <c:pt idx="10">
                  <c:v>141.24600000000001</c:v>
                </c:pt>
                <c:pt idx="11">
                  <c:v>121.068</c:v>
                </c:pt>
                <c:pt idx="12">
                  <c:v>134.52000000000001</c:v>
                </c:pt>
                <c:pt idx="13">
                  <c:v>134.52000000000001</c:v>
                </c:pt>
                <c:pt idx="14">
                  <c:v>118.82599999999999</c:v>
                </c:pt>
                <c:pt idx="15">
                  <c:v>151.33500000000001</c:v>
                </c:pt>
              </c:numCache>
            </c:numRef>
          </c:xVal>
          <c:yVal>
            <c:numRef>
              <c:f>'Comparison ONR with N respon'!$C$28:$R$28</c:f>
              <c:numCache>
                <c:formatCode>General</c:formatCode>
                <c:ptCount val="16"/>
                <c:pt idx="0">
                  <c:v>124.05438306807143</c:v>
                </c:pt>
                <c:pt idx="1">
                  <c:v>124.05438306807143</c:v>
                </c:pt>
                <c:pt idx="2">
                  <c:v>124.05438306807143</c:v>
                </c:pt>
                <c:pt idx="3">
                  <c:v>124.05438306807143</c:v>
                </c:pt>
                <c:pt idx="4">
                  <c:v>124.05438306807143</c:v>
                </c:pt>
                <c:pt idx="5">
                  <c:v>124.05438306807143</c:v>
                </c:pt>
                <c:pt idx="6">
                  <c:v>124.05438306807143</c:v>
                </c:pt>
                <c:pt idx="7">
                  <c:v>124.05438306807143</c:v>
                </c:pt>
                <c:pt idx="8">
                  <c:v>162.14275840416806</c:v>
                </c:pt>
                <c:pt idx="9">
                  <c:v>162.14275840416806</c:v>
                </c:pt>
                <c:pt idx="10">
                  <c:v>162.14275840416806</c:v>
                </c:pt>
                <c:pt idx="11">
                  <c:v>162.14275840416806</c:v>
                </c:pt>
                <c:pt idx="12">
                  <c:v>162.14275840416806</c:v>
                </c:pt>
                <c:pt idx="13">
                  <c:v>162.14275840416806</c:v>
                </c:pt>
                <c:pt idx="14">
                  <c:v>162.14275840416806</c:v>
                </c:pt>
                <c:pt idx="15">
                  <c:v>162.14275840416806</c:v>
                </c:pt>
              </c:numCache>
            </c:numRef>
          </c:yVal>
          <c:smooth val="0"/>
        </c:ser>
        <c:ser>
          <c:idx val="15"/>
          <c:order val="12"/>
          <c:tx>
            <c:strRef>
              <c:f>'Comparison ONR with N respon'!$A$34</c:f>
              <c:strCache>
                <c:ptCount val="1"/>
                <c:pt idx="0">
                  <c:v>NEMC13 Sensor</c:v>
                </c:pt>
              </c:strCache>
            </c:strRef>
          </c:tx>
          <c:spPr>
            <a:ln w="28575">
              <a:noFill/>
            </a:ln>
          </c:spPr>
          <c:marker>
            <c:spPr>
              <a:ln>
                <a:solidFill>
                  <a:schemeClr val="accent2"/>
                </a:solidFill>
              </a:ln>
            </c:spPr>
          </c:marker>
          <c:xVal>
            <c:numRef>
              <c:f>'Comparison ONR with N respon'!$C$34:$R$34</c:f>
              <c:numCache>
                <c:formatCode>General</c:formatCode>
                <c:ptCount val="16"/>
                <c:pt idx="0">
                  <c:v>118.82599999999999</c:v>
                </c:pt>
                <c:pt idx="1">
                  <c:v>142.36699999999999</c:v>
                </c:pt>
                <c:pt idx="2">
                  <c:v>118.82599999999999</c:v>
                </c:pt>
                <c:pt idx="3">
                  <c:v>124.431</c:v>
                </c:pt>
                <c:pt idx="4">
                  <c:v>128.91499999999999</c:v>
                </c:pt>
                <c:pt idx="5">
                  <c:v>93.043000000000006</c:v>
                </c:pt>
                <c:pt idx="6">
                  <c:v>84.075000000000003</c:v>
                </c:pt>
                <c:pt idx="7">
                  <c:v>106.495</c:v>
                </c:pt>
                <c:pt idx="8">
                  <c:v>145.72999999999999</c:v>
                </c:pt>
                <c:pt idx="9">
                  <c:v>136.762</c:v>
                </c:pt>
                <c:pt idx="10">
                  <c:v>142.36699999999999</c:v>
                </c:pt>
                <c:pt idx="11">
                  <c:v>84.075000000000003</c:v>
                </c:pt>
                <c:pt idx="12">
                  <c:v>107.616</c:v>
                </c:pt>
                <c:pt idx="13">
                  <c:v>131.15700000000001</c:v>
                </c:pt>
                <c:pt idx="14">
                  <c:v>160.303</c:v>
                </c:pt>
                <c:pt idx="15">
                  <c:v>84.075000000000003</c:v>
                </c:pt>
              </c:numCache>
            </c:numRef>
          </c:xVal>
          <c:yVal>
            <c:numRef>
              <c:f>'Comparison ONR with N respon'!$C$33:$R$33</c:f>
              <c:numCache>
                <c:formatCode>General</c:formatCode>
                <c:ptCount val="16"/>
                <c:pt idx="0">
                  <c:v>172.46348247582708</c:v>
                </c:pt>
                <c:pt idx="1">
                  <c:v>172.46348247582708</c:v>
                </c:pt>
                <c:pt idx="2">
                  <c:v>172.46348247582708</c:v>
                </c:pt>
                <c:pt idx="3">
                  <c:v>172.46348247582708</c:v>
                </c:pt>
                <c:pt idx="4">
                  <c:v>172.46348247582708</c:v>
                </c:pt>
                <c:pt idx="5">
                  <c:v>172.46348247582708</c:v>
                </c:pt>
                <c:pt idx="6">
                  <c:v>172.46348247582708</c:v>
                </c:pt>
                <c:pt idx="7">
                  <c:v>172.46348247582708</c:v>
                </c:pt>
                <c:pt idx="8">
                  <c:v>214.5688296869763</c:v>
                </c:pt>
                <c:pt idx="9">
                  <c:v>214.5688296869763</c:v>
                </c:pt>
                <c:pt idx="10">
                  <c:v>214.5688296869763</c:v>
                </c:pt>
                <c:pt idx="11">
                  <c:v>214.5688296869763</c:v>
                </c:pt>
                <c:pt idx="12">
                  <c:v>214.5688296869763</c:v>
                </c:pt>
                <c:pt idx="13">
                  <c:v>214.5688296869763</c:v>
                </c:pt>
                <c:pt idx="14">
                  <c:v>214.5688296869763</c:v>
                </c:pt>
                <c:pt idx="15">
                  <c:v>214.5688296869763</c:v>
                </c:pt>
              </c:numCache>
            </c:numRef>
          </c:yVal>
          <c:smooth val="0"/>
        </c:ser>
        <c:ser>
          <c:idx val="16"/>
          <c:order val="13"/>
          <c:tx>
            <c:strRef>
              <c:f>'Comparison ONR with N respon'!$A$39</c:f>
              <c:strCache>
                <c:ptCount val="1"/>
                <c:pt idx="0">
                  <c:v>NECC13 Sensor</c:v>
                </c:pt>
              </c:strCache>
            </c:strRef>
          </c:tx>
          <c:spPr>
            <a:ln w="28575">
              <a:noFill/>
            </a:ln>
          </c:spPr>
          <c:marker>
            <c:symbol val="circle"/>
            <c:size val="7"/>
            <c:spPr>
              <a:noFill/>
              <a:ln>
                <a:solidFill>
                  <a:schemeClr val="accent2"/>
                </a:solidFill>
              </a:ln>
            </c:spPr>
          </c:marker>
          <c:xVal>
            <c:numRef>
              <c:f>'Comparison ONR with N respon'!$C$39:$R$39</c:f>
              <c:numCache>
                <c:formatCode>General</c:formatCode>
                <c:ptCount val="16"/>
                <c:pt idx="0">
                  <c:v>112.1</c:v>
                </c:pt>
                <c:pt idx="1">
                  <c:v>84.075000000000003</c:v>
                </c:pt>
                <c:pt idx="2">
                  <c:v>126.673</c:v>
                </c:pt>
                <c:pt idx="3">
                  <c:v>107.616</c:v>
                </c:pt>
                <c:pt idx="4">
                  <c:v>117.705</c:v>
                </c:pt>
                <c:pt idx="5">
                  <c:v>108.73699999999999</c:v>
                </c:pt>
                <c:pt idx="6">
                  <c:v>106.495</c:v>
                </c:pt>
                <c:pt idx="7">
                  <c:v>89.68</c:v>
                </c:pt>
                <c:pt idx="8">
                  <c:v>105.374</c:v>
                </c:pt>
                <c:pt idx="9">
                  <c:v>84.075000000000003</c:v>
                </c:pt>
                <c:pt idx="10">
                  <c:v>96.406000000000006</c:v>
                </c:pt>
                <c:pt idx="11">
                  <c:v>88.558999999999997</c:v>
                </c:pt>
                <c:pt idx="12">
                  <c:v>99.769000000000005</c:v>
                </c:pt>
                <c:pt idx="13">
                  <c:v>121.068</c:v>
                </c:pt>
                <c:pt idx="14">
                  <c:v>110.979</c:v>
                </c:pt>
                <c:pt idx="15">
                  <c:v>117.705</c:v>
                </c:pt>
              </c:numCache>
            </c:numRef>
          </c:xVal>
          <c:yVal>
            <c:numRef>
              <c:f>'Comparison ONR with N respon'!$C$38:$R$38</c:f>
              <c:numCache>
                <c:formatCode>General</c:formatCode>
                <c:ptCount val="16"/>
                <c:pt idx="0">
                  <c:v>137.98384314169965</c:v>
                </c:pt>
                <c:pt idx="1">
                  <c:v>137.98384314169965</c:v>
                </c:pt>
                <c:pt idx="2">
                  <c:v>137.98384314169965</c:v>
                </c:pt>
                <c:pt idx="3">
                  <c:v>137.98384314169965</c:v>
                </c:pt>
                <c:pt idx="4">
                  <c:v>175.56386022014257</c:v>
                </c:pt>
                <c:pt idx="5">
                  <c:v>175.56386022014257</c:v>
                </c:pt>
                <c:pt idx="6">
                  <c:v>175.56386022014257</c:v>
                </c:pt>
                <c:pt idx="7">
                  <c:v>175.56386022014257</c:v>
                </c:pt>
                <c:pt idx="8">
                  <c:v>183.77667832611149</c:v>
                </c:pt>
                <c:pt idx="9">
                  <c:v>183.77667832611149</c:v>
                </c:pt>
                <c:pt idx="10">
                  <c:v>183.77667832611149</c:v>
                </c:pt>
                <c:pt idx="11">
                  <c:v>183.77667832611149</c:v>
                </c:pt>
                <c:pt idx="12">
                  <c:v>233.82841302828575</c:v>
                </c:pt>
                <c:pt idx="13">
                  <c:v>233.82841302828575</c:v>
                </c:pt>
                <c:pt idx="14">
                  <c:v>233.82841302828575</c:v>
                </c:pt>
                <c:pt idx="15">
                  <c:v>233.82841302828575</c:v>
                </c:pt>
              </c:numCache>
            </c:numRef>
          </c:yVal>
          <c:smooth val="0"/>
        </c:ser>
        <c:ser>
          <c:idx val="17"/>
          <c:order val="14"/>
          <c:tx>
            <c:strRef>
              <c:f>'Comparison ONR with N respon'!$A$44</c:f>
              <c:strCache>
                <c:ptCount val="1"/>
                <c:pt idx="0">
                  <c:v>MOTR13 Sensor</c:v>
                </c:pt>
              </c:strCache>
            </c:strRef>
          </c:tx>
          <c:spPr>
            <a:ln w="28575">
              <a:noFill/>
            </a:ln>
          </c:spPr>
          <c:marker>
            <c:spPr>
              <a:solidFill>
                <a:schemeClr val="accent2"/>
              </a:solidFill>
              <a:ln>
                <a:solidFill>
                  <a:schemeClr val="accent2"/>
                </a:solidFill>
              </a:ln>
            </c:spPr>
          </c:marker>
          <c:xVal>
            <c:numRef>
              <c:f>'Comparison ONR with N respon'!$C$44:$R$44</c:f>
              <c:numCache>
                <c:formatCode>General</c:formatCode>
                <c:ptCount val="16"/>
                <c:pt idx="0">
                  <c:v>123.31</c:v>
                </c:pt>
                <c:pt idx="1">
                  <c:v>82.953999999999994</c:v>
                </c:pt>
                <c:pt idx="2">
                  <c:v>56.05</c:v>
                </c:pt>
                <c:pt idx="3">
                  <c:v>81.832999999999998</c:v>
                </c:pt>
                <c:pt idx="4">
                  <c:v>104.253</c:v>
                </c:pt>
                <c:pt idx="5">
                  <c:v>56.05</c:v>
                </c:pt>
                <c:pt idx="6">
                  <c:v>152.45599999999999</c:v>
                </c:pt>
                <c:pt idx="7">
                  <c:v>72.864999999999995</c:v>
                </c:pt>
                <c:pt idx="8">
                  <c:v>112.1</c:v>
                </c:pt>
                <c:pt idx="9">
                  <c:v>84.075000000000003</c:v>
                </c:pt>
                <c:pt idx="10">
                  <c:v>56.05</c:v>
                </c:pt>
                <c:pt idx="11">
                  <c:v>139.00399999999999</c:v>
                </c:pt>
                <c:pt idx="12">
                  <c:v>56.05</c:v>
                </c:pt>
                <c:pt idx="13">
                  <c:v>56.05</c:v>
                </c:pt>
                <c:pt idx="14">
                  <c:v>108.73699999999999</c:v>
                </c:pt>
                <c:pt idx="15">
                  <c:v>117.705</c:v>
                </c:pt>
              </c:numCache>
            </c:numRef>
          </c:xVal>
          <c:yVal>
            <c:numRef>
              <c:f>'Comparison ONR with N respon'!$C$43:$R$43</c:f>
              <c:numCache>
                <c:formatCode>General</c:formatCode>
                <c:ptCount val="16"/>
                <c:pt idx="0">
                  <c:v>244.73631144322766</c:v>
                </c:pt>
                <c:pt idx="1">
                  <c:v>244.73631144322766</c:v>
                </c:pt>
                <c:pt idx="2">
                  <c:v>244.73631144322766</c:v>
                </c:pt>
                <c:pt idx="3">
                  <c:v>244.73631144322766</c:v>
                </c:pt>
                <c:pt idx="4">
                  <c:v>244.73631144322766</c:v>
                </c:pt>
                <c:pt idx="5">
                  <c:v>244.73631144322766</c:v>
                </c:pt>
                <c:pt idx="6">
                  <c:v>244.73631144322766</c:v>
                </c:pt>
                <c:pt idx="7">
                  <c:v>244.73631144322766</c:v>
                </c:pt>
                <c:pt idx="8">
                  <c:v>278.97609835001361</c:v>
                </c:pt>
                <c:pt idx="9">
                  <c:v>278.97609835001361</c:v>
                </c:pt>
                <c:pt idx="10">
                  <c:v>278.97609835001361</c:v>
                </c:pt>
                <c:pt idx="11">
                  <c:v>278.97609835001361</c:v>
                </c:pt>
                <c:pt idx="12">
                  <c:v>278.97609835001361</c:v>
                </c:pt>
                <c:pt idx="13">
                  <c:v>278.97609835001361</c:v>
                </c:pt>
                <c:pt idx="14">
                  <c:v>278.97609835001361</c:v>
                </c:pt>
                <c:pt idx="15">
                  <c:v>278.97609835001361</c:v>
                </c:pt>
              </c:numCache>
            </c:numRef>
          </c:yVal>
          <c:smooth val="0"/>
        </c:ser>
        <c:ser>
          <c:idx val="3"/>
          <c:order val="15"/>
          <c:tx>
            <c:strRef>
              <c:f>'Comparison ONR with N respon'!$A$49</c:f>
              <c:strCache>
                <c:ptCount val="1"/>
                <c:pt idx="0">
                  <c:v>NECC12 Sensor</c:v>
                </c:pt>
              </c:strCache>
            </c:strRef>
          </c:tx>
          <c:spPr>
            <a:ln w="28575">
              <a:noFill/>
            </a:ln>
          </c:spPr>
          <c:marker>
            <c:symbol val="diamond"/>
            <c:size val="7"/>
            <c:spPr>
              <a:solidFill>
                <a:srgbClr val="C0504D"/>
              </a:solidFill>
              <a:ln>
                <a:solidFill>
                  <a:sysClr val="windowText" lastClr="000000"/>
                </a:solidFill>
              </a:ln>
            </c:spPr>
          </c:marker>
          <c:xVal>
            <c:numRef>
              <c:f>'Comparison ONR with N respon'!$C$49:$R$49</c:f>
              <c:numCache>
                <c:formatCode>General</c:formatCode>
                <c:ptCount val="16"/>
                <c:pt idx="0">
                  <c:v>84.075000000000003</c:v>
                </c:pt>
                <c:pt idx="1">
                  <c:v>84.075000000000003</c:v>
                </c:pt>
                <c:pt idx="2">
                  <c:v>84.075000000000003</c:v>
                </c:pt>
                <c:pt idx="3">
                  <c:v>84.075000000000003</c:v>
                </c:pt>
                <c:pt idx="4">
                  <c:v>84.075000000000003</c:v>
                </c:pt>
                <c:pt idx="5">
                  <c:v>84.075000000000003</c:v>
                </c:pt>
                <c:pt idx="6">
                  <c:v>84.075000000000003</c:v>
                </c:pt>
                <c:pt idx="7">
                  <c:v>84.075000000000003</c:v>
                </c:pt>
                <c:pt idx="8">
                  <c:v>84.075000000000003</c:v>
                </c:pt>
                <c:pt idx="9">
                  <c:v>84.075000000000003</c:v>
                </c:pt>
                <c:pt idx="10">
                  <c:v>84.075000000000003</c:v>
                </c:pt>
                <c:pt idx="11">
                  <c:v>84.075000000000003</c:v>
                </c:pt>
                <c:pt idx="12">
                  <c:v>84.075000000000003</c:v>
                </c:pt>
                <c:pt idx="13">
                  <c:v>84.075000000000003</c:v>
                </c:pt>
                <c:pt idx="14">
                  <c:v>84.075000000000003</c:v>
                </c:pt>
                <c:pt idx="15">
                  <c:v>84.075000000000003</c:v>
                </c:pt>
              </c:numCache>
            </c:numRef>
          </c:xVal>
          <c:yVal>
            <c:numRef>
              <c:f>'Comparison ONR with N respon'!$C$48:$R$48</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numRef>
          </c:yVal>
          <c:smooth val="0"/>
        </c:ser>
        <c:ser>
          <c:idx val="19"/>
          <c:order val="16"/>
          <c:tx>
            <c:strRef>
              <c:f>'Comparison ONR with N respon'!$W$3</c:f>
              <c:strCache>
                <c:ptCount val="1"/>
                <c:pt idx="0">
                  <c:v>Model</c:v>
                </c:pt>
              </c:strCache>
            </c:strRef>
          </c:tx>
          <c:spPr>
            <a:ln w="28575">
              <a:noFill/>
            </a:ln>
          </c:spPr>
          <c:marker>
            <c:spPr>
              <a:noFill/>
              <a:ln>
                <a:noFill/>
              </a:ln>
            </c:spPr>
          </c:marker>
          <c:trendline>
            <c:spPr>
              <a:ln>
                <a:solidFill>
                  <a:srgbClr val="1F497D"/>
                </a:solidFill>
                <a:prstDash val="lgDashDot"/>
              </a:ln>
            </c:spPr>
            <c:trendlineType val="linear"/>
            <c:intercept val="0"/>
            <c:dispRSqr val="1"/>
            <c:dispEq val="1"/>
            <c:trendlineLbl>
              <c:layout>
                <c:manualLayout>
                  <c:x val="9.2535663967591025E-3"/>
                  <c:y val="0.14893956852954357"/>
                </c:manualLayout>
              </c:layout>
              <c:tx>
                <c:rich>
                  <a:bodyPr/>
                  <a:lstStyle/>
                  <a:p>
                    <a:pPr>
                      <a:defRPr sz="1800"/>
                    </a:pPr>
                    <a:r>
                      <a:rPr lang="en-US" sz="1800" baseline="0" dirty="0"/>
                      <a:t>y = 0.851x
R² = 0.8490</a:t>
                    </a:r>
                    <a:endParaRPr lang="en-US" sz="1800" dirty="0"/>
                  </a:p>
                </c:rich>
              </c:tx>
              <c:numFmt formatCode="General" sourceLinked="0"/>
            </c:trendlineLbl>
          </c:trendline>
          <c:xVal>
            <c:numRef>
              <c:f>'Comparison ONR with N respon'!$W$4:$W$131</c:f>
              <c:numCache>
                <c:formatCode>General</c:formatCode>
                <c:ptCount val="128"/>
                <c:pt idx="0">
                  <c:v>128.91499999999999</c:v>
                </c:pt>
                <c:pt idx="1">
                  <c:v>127.794</c:v>
                </c:pt>
                <c:pt idx="2">
                  <c:v>127.794</c:v>
                </c:pt>
                <c:pt idx="3">
                  <c:v>128.91499999999999</c:v>
                </c:pt>
                <c:pt idx="4">
                  <c:v>128.91499999999999</c:v>
                </c:pt>
                <c:pt idx="5">
                  <c:v>127.794</c:v>
                </c:pt>
                <c:pt idx="6">
                  <c:v>128.91499999999999</c:v>
                </c:pt>
                <c:pt idx="7">
                  <c:v>127.794</c:v>
                </c:pt>
                <c:pt idx="8">
                  <c:v>134.52000000000001</c:v>
                </c:pt>
                <c:pt idx="9">
                  <c:v>135.64099999999999</c:v>
                </c:pt>
                <c:pt idx="10">
                  <c:v>134.52000000000001</c:v>
                </c:pt>
                <c:pt idx="11">
                  <c:v>135.64099999999999</c:v>
                </c:pt>
                <c:pt idx="12">
                  <c:v>135.64099999999999</c:v>
                </c:pt>
                <c:pt idx="13">
                  <c:v>134.52000000000001</c:v>
                </c:pt>
                <c:pt idx="14">
                  <c:v>135.64099999999999</c:v>
                </c:pt>
                <c:pt idx="15">
                  <c:v>134.52000000000001</c:v>
                </c:pt>
                <c:pt idx="16">
                  <c:v>167.029</c:v>
                </c:pt>
                <c:pt idx="17">
                  <c:v>160.303</c:v>
                </c:pt>
                <c:pt idx="18">
                  <c:v>167.029</c:v>
                </c:pt>
                <c:pt idx="19">
                  <c:v>160.303</c:v>
                </c:pt>
                <c:pt idx="20">
                  <c:v>167.029</c:v>
                </c:pt>
                <c:pt idx="21">
                  <c:v>160.303</c:v>
                </c:pt>
                <c:pt idx="22">
                  <c:v>167.029</c:v>
                </c:pt>
                <c:pt idx="23">
                  <c:v>160.303</c:v>
                </c:pt>
                <c:pt idx="24">
                  <c:v>162.54499999999999</c:v>
                </c:pt>
                <c:pt idx="25">
                  <c:v>169.27099999999999</c:v>
                </c:pt>
                <c:pt idx="26">
                  <c:v>169.27099999999999</c:v>
                </c:pt>
                <c:pt idx="27">
                  <c:v>162.54499999999999</c:v>
                </c:pt>
                <c:pt idx="28">
                  <c:v>162.54499999999999</c:v>
                </c:pt>
                <c:pt idx="29">
                  <c:v>169.27099999999999</c:v>
                </c:pt>
                <c:pt idx="30">
                  <c:v>169.27099999999999</c:v>
                </c:pt>
                <c:pt idx="31">
                  <c:v>162.54499999999999</c:v>
                </c:pt>
                <c:pt idx="32">
                  <c:v>87.438000000000002</c:v>
                </c:pt>
                <c:pt idx="33">
                  <c:v>77.349000000000004</c:v>
                </c:pt>
                <c:pt idx="34">
                  <c:v>87.438000000000002</c:v>
                </c:pt>
                <c:pt idx="35">
                  <c:v>77.349000000000004</c:v>
                </c:pt>
                <c:pt idx="36">
                  <c:v>87.438000000000002</c:v>
                </c:pt>
                <c:pt idx="37">
                  <c:v>87.438000000000002</c:v>
                </c:pt>
                <c:pt idx="38">
                  <c:v>77.349000000000004</c:v>
                </c:pt>
                <c:pt idx="39">
                  <c:v>77.349000000000004</c:v>
                </c:pt>
                <c:pt idx="40">
                  <c:v>77.349000000000004</c:v>
                </c:pt>
                <c:pt idx="41">
                  <c:v>87.438000000000002</c:v>
                </c:pt>
                <c:pt idx="42">
                  <c:v>87.438000000000002</c:v>
                </c:pt>
                <c:pt idx="43">
                  <c:v>77.349000000000004</c:v>
                </c:pt>
                <c:pt idx="44">
                  <c:v>87.438000000000002</c:v>
                </c:pt>
                <c:pt idx="45">
                  <c:v>87.438000000000002</c:v>
                </c:pt>
                <c:pt idx="46">
                  <c:v>77.349000000000004</c:v>
                </c:pt>
                <c:pt idx="47">
                  <c:v>77.349000000000004</c:v>
                </c:pt>
                <c:pt idx="48">
                  <c:v>108.73699999999999</c:v>
                </c:pt>
                <c:pt idx="49">
                  <c:v>107.616</c:v>
                </c:pt>
                <c:pt idx="50">
                  <c:v>107.616</c:v>
                </c:pt>
                <c:pt idx="51">
                  <c:v>108.73699999999999</c:v>
                </c:pt>
                <c:pt idx="52">
                  <c:v>108.73699999999999</c:v>
                </c:pt>
                <c:pt idx="53">
                  <c:v>107.616</c:v>
                </c:pt>
                <c:pt idx="54">
                  <c:v>108.73699999999999</c:v>
                </c:pt>
                <c:pt idx="55">
                  <c:v>107.616</c:v>
                </c:pt>
                <c:pt idx="56">
                  <c:v>110.979</c:v>
                </c:pt>
                <c:pt idx="57">
                  <c:v>112.1</c:v>
                </c:pt>
                <c:pt idx="58">
                  <c:v>110.979</c:v>
                </c:pt>
                <c:pt idx="59">
                  <c:v>112.1</c:v>
                </c:pt>
                <c:pt idx="60">
                  <c:v>112.1</c:v>
                </c:pt>
                <c:pt idx="61">
                  <c:v>110.979</c:v>
                </c:pt>
                <c:pt idx="62">
                  <c:v>112.1</c:v>
                </c:pt>
                <c:pt idx="63">
                  <c:v>110.979</c:v>
                </c:pt>
                <c:pt idx="64">
                  <c:v>207.38499999999999</c:v>
                </c:pt>
                <c:pt idx="65">
                  <c:v>197.29599999999999</c:v>
                </c:pt>
                <c:pt idx="66">
                  <c:v>207.38499999999999</c:v>
                </c:pt>
                <c:pt idx="67">
                  <c:v>197.29599999999999</c:v>
                </c:pt>
                <c:pt idx="68">
                  <c:v>207.38499999999999</c:v>
                </c:pt>
                <c:pt idx="69">
                  <c:v>197.29599999999999</c:v>
                </c:pt>
                <c:pt idx="70">
                  <c:v>207.38499999999999</c:v>
                </c:pt>
                <c:pt idx="71">
                  <c:v>197.29599999999999</c:v>
                </c:pt>
                <c:pt idx="72">
                  <c:v>199.53800000000001</c:v>
                </c:pt>
                <c:pt idx="73">
                  <c:v>211.869</c:v>
                </c:pt>
                <c:pt idx="74">
                  <c:v>211.869</c:v>
                </c:pt>
                <c:pt idx="75">
                  <c:v>199.53800000000001</c:v>
                </c:pt>
                <c:pt idx="76">
                  <c:v>199.53800000000001</c:v>
                </c:pt>
                <c:pt idx="77">
                  <c:v>211.869</c:v>
                </c:pt>
                <c:pt idx="78">
                  <c:v>211.869</c:v>
                </c:pt>
                <c:pt idx="79">
                  <c:v>199.53800000000001</c:v>
                </c:pt>
                <c:pt idx="80">
                  <c:v>199.53800000000001</c:v>
                </c:pt>
                <c:pt idx="81">
                  <c:v>199.53800000000001</c:v>
                </c:pt>
                <c:pt idx="82">
                  <c:v>199.53800000000001</c:v>
                </c:pt>
                <c:pt idx="83">
                  <c:v>199.53800000000001</c:v>
                </c:pt>
                <c:pt idx="84">
                  <c:v>178.239</c:v>
                </c:pt>
                <c:pt idx="85">
                  <c:v>178.239</c:v>
                </c:pt>
                <c:pt idx="86">
                  <c:v>178.239</c:v>
                </c:pt>
                <c:pt idx="87">
                  <c:v>178.239</c:v>
                </c:pt>
                <c:pt idx="88">
                  <c:v>193.93299999999999</c:v>
                </c:pt>
                <c:pt idx="89">
                  <c:v>193.93299999999999</c:v>
                </c:pt>
                <c:pt idx="90">
                  <c:v>193.93299999999999</c:v>
                </c:pt>
                <c:pt idx="91">
                  <c:v>193.93299999999999</c:v>
                </c:pt>
                <c:pt idx="92">
                  <c:v>174.876</c:v>
                </c:pt>
                <c:pt idx="93">
                  <c:v>174.876</c:v>
                </c:pt>
                <c:pt idx="94">
                  <c:v>174.876</c:v>
                </c:pt>
                <c:pt idx="95">
                  <c:v>174.876</c:v>
                </c:pt>
                <c:pt idx="96">
                  <c:v>248.86199999999999</c:v>
                </c:pt>
                <c:pt idx="97">
                  <c:v>247.74099999999999</c:v>
                </c:pt>
                <c:pt idx="98">
                  <c:v>248.86199999999999</c:v>
                </c:pt>
                <c:pt idx="99">
                  <c:v>247.74099999999999</c:v>
                </c:pt>
                <c:pt idx="100">
                  <c:v>247.74099999999999</c:v>
                </c:pt>
                <c:pt idx="101">
                  <c:v>248.86199999999999</c:v>
                </c:pt>
                <c:pt idx="102">
                  <c:v>247.74099999999999</c:v>
                </c:pt>
                <c:pt idx="103">
                  <c:v>248.86199999999999</c:v>
                </c:pt>
                <c:pt idx="104">
                  <c:v>258.95100000000002</c:v>
                </c:pt>
                <c:pt idx="105">
                  <c:v>266.798</c:v>
                </c:pt>
                <c:pt idx="106">
                  <c:v>266.798</c:v>
                </c:pt>
                <c:pt idx="107">
                  <c:v>258.95100000000002</c:v>
                </c:pt>
                <c:pt idx="108">
                  <c:v>258.95100000000002</c:v>
                </c:pt>
                <c:pt idx="109">
                  <c:v>266.798</c:v>
                </c:pt>
                <c:pt idx="110">
                  <c:v>258.95100000000002</c:v>
                </c:pt>
                <c:pt idx="111">
                  <c:v>266.798</c:v>
                </c:pt>
                <c:pt idx="112">
                  <c:v>117.705</c:v>
                </c:pt>
                <c:pt idx="113">
                  <c:v>99.769000000000005</c:v>
                </c:pt>
                <c:pt idx="114">
                  <c:v>121.068</c:v>
                </c:pt>
                <c:pt idx="115">
                  <c:v>97.527000000000001</c:v>
                </c:pt>
                <c:pt idx="116">
                  <c:v>117.705</c:v>
                </c:pt>
                <c:pt idx="117">
                  <c:v>121.068</c:v>
                </c:pt>
                <c:pt idx="118">
                  <c:v>97.527000000000001</c:v>
                </c:pt>
                <c:pt idx="119">
                  <c:v>99.769000000000005</c:v>
                </c:pt>
                <c:pt idx="120">
                  <c:v>99.769000000000005</c:v>
                </c:pt>
                <c:pt idx="121">
                  <c:v>121.068</c:v>
                </c:pt>
                <c:pt idx="122">
                  <c:v>117.705</c:v>
                </c:pt>
                <c:pt idx="123">
                  <c:v>97.527000000000001</c:v>
                </c:pt>
                <c:pt idx="124">
                  <c:v>121.068</c:v>
                </c:pt>
                <c:pt idx="125">
                  <c:v>117.705</c:v>
                </c:pt>
                <c:pt idx="126">
                  <c:v>99.769000000000005</c:v>
                </c:pt>
                <c:pt idx="127">
                  <c:v>97.527000000000001</c:v>
                </c:pt>
              </c:numCache>
            </c:numRef>
          </c:xVal>
          <c:yVal>
            <c:numRef>
              <c:f>'Comparison ONR with N respon'!$U$4:$U$131</c:f>
              <c:numCache>
                <c:formatCode>General</c:formatCode>
                <c:ptCount val="128"/>
                <c:pt idx="0">
                  <c:v>72.850079305040524</c:v>
                </c:pt>
                <c:pt idx="1">
                  <c:v>72.850079305040524</c:v>
                </c:pt>
                <c:pt idx="2">
                  <c:v>72.850079305040524</c:v>
                </c:pt>
                <c:pt idx="3">
                  <c:v>72.850079305040524</c:v>
                </c:pt>
                <c:pt idx="4">
                  <c:v>72.850079305040524</c:v>
                </c:pt>
                <c:pt idx="5">
                  <c:v>72.850079305040524</c:v>
                </c:pt>
                <c:pt idx="6">
                  <c:v>72.850079305040524</c:v>
                </c:pt>
                <c:pt idx="7">
                  <c:v>72.850079305040524</c:v>
                </c:pt>
                <c:pt idx="8">
                  <c:v>140.76438197111946</c:v>
                </c:pt>
                <c:pt idx="9">
                  <c:v>140.76438197111946</c:v>
                </c:pt>
                <c:pt idx="10">
                  <c:v>140.76438197111946</c:v>
                </c:pt>
                <c:pt idx="11">
                  <c:v>140.76438197111946</c:v>
                </c:pt>
                <c:pt idx="12">
                  <c:v>140.76438197111946</c:v>
                </c:pt>
                <c:pt idx="13">
                  <c:v>140.76438197111946</c:v>
                </c:pt>
                <c:pt idx="14">
                  <c:v>140.76438197111946</c:v>
                </c:pt>
                <c:pt idx="15">
                  <c:v>140.76438197111946</c:v>
                </c:pt>
                <c:pt idx="16">
                  <c:v>0</c:v>
                </c:pt>
                <c:pt idx="17">
                  <c:v>0</c:v>
                </c:pt>
                <c:pt idx="18">
                  <c:v>0</c:v>
                </c:pt>
                <c:pt idx="19">
                  <c:v>0</c:v>
                </c:pt>
                <c:pt idx="20">
                  <c:v>0</c:v>
                </c:pt>
                <c:pt idx="21">
                  <c:v>0</c:v>
                </c:pt>
                <c:pt idx="22">
                  <c:v>0</c:v>
                </c:pt>
                <c:pt idx="23">
                  <c:v>0</c:v>
                </c:pt>
                <c:pt idx="24">
                  <c:v>131.66078716653001</c:v>
                </c:pt>
                <c:pt idx="25">
                  <c:v>131.66078716653001</c:v>
                </c:pt>
                <c:pt idx="26">
                  <c:v>131.66078716653001</c:v>
                </c:pt>
                <c:pt idx="27">
                  <c:v>131.66078716653001</c:v>
                </c:pt>
                <c:pt idx="28">
                  <c:v>131.66078716653001</c:v>
                </c:pt>
                <c:pt idx="29">
                  <c:v>131.66078716653001</c:v>
                </c:pt>
                <c:pt idx="30">
                  <c:v>131.66078716653001</c:v>
                </c:pt>
                <c:pt idx="31">
                  <c:v>131.66078716653001</c:v>
                </c:pt>
                <c:pt idx="32">
                  <c:v>45.472776621408485</c:v>
                </c:pt>
                <c:pt idx="33">
                  <c:v>45.472776621408485</c:v>
                </c:pt>
                <c:pt idx="34">
                  <c:v>45.472776621408485</c:v>
                </c:pt>
                <c:pt idx="35">
                  <c:v>45.472776621408485</c:v>
                </c:pt>
                <c:pt idx="36">
                  <c:v>45.472776621408485</c:v>
                </c:pt>
                <c:pt idx="37">
                  <c:v>45.472776621408485</c:v>
                </c:pt>
                <c:pt idx="38">
                  <c:v>45.472776621408485</c:v>
                </c:pt>
                <c:pt idx="39">
                  <c:v>45.472776621408485</c:v>
                </c:pt>
                <c:pt idx="40">
                  <c:v>45.472776621408485</c:v>
                </c:pt>
                <c:pt idx="41">
                  <c:v>45.472776621408485</c:v>
                </c:pt>
                <c:pt idx="42">
                  <c:v>45.472776621408485</c:v>
                </c:pt>
                <c:pt idx="43">
                  <c:v>45.472776621408485</c:v>
                </c:pt>
                <c:pt idx="44">
                  <c:v>45.472776621408485</c:v>
                </c:pt>
                <c:pt idx="45">
                  <c:v>45.472776621408485</c:v>
                </c:pt>
                <c:pt idx="46">
                  <c:v>45.472776621408485</c:v>
                </c:pt>
                <c:pt idx="47">
                  <c:v>45.472776621408485</c:v>
                </c:pt>
                <c:pt idx="48">
                  <c:v>124.05438306807143</c:v>
                </c:pt>
                <c:pt idx="49">
                  <c:v>124.05438306807143</c:v>
                </c:pt>
                <c:pt idx="50">
                  <c:v>124.05438306807143</c:v>
                </c:pt>
                <c:pt idx="51">
                  <c:v>124.05438306807143</c:v>
                </c:pt>
                <c:pt idx="52">
                  <c:v>124.05438306807143</c:v>
                </c:pt>
                <c:pt idx="53">
                  <c:v>124.05438306807143</c:v>
                </c:pt>
                <c:pt idx="54">
                  <c:v>124.05438306807143</c:v>
                </c:pt>
                <c:pt idx="55">
                  <c:v>124.05438306807143</c:v>
                </c:pt>
                <c:pt idx="56">
                  <c:v>162.14275840416806</c:v>
                </c:pt>
                <c:pt idx="57">
                  <c:v>162.14275840416806</c:v>
                </c:pt>
                <c:pt idx="58">
                  <c:v>162.14275840416806</c:v>
                </c:pt>
                <c:pt idx="59">
                  <c:v>162.14275840416806</c:v>
                </c:pt>
                <c:pt idx="60">
                  <c:v>162.14275840416806</c:v>
                </c:pt>
                <c:pt idx="61">
                  <c:v>162.14275840416806</c:v>
                </c:pt>
                <c:pt idx="62">
                  <c:v>162.14275840416806</c:v>
                </c:pt>
                <c:pt idx="63">
                  <c:v>162.14275840416806</c:v>
                </c:pt>
                <c:pt idx="64">
                  <c:v>172.46348247582708</c:v>
                </c:pt>
                <c:pt idx="65">
                  <c:v>172.46348247582708</c:v>
                </c:pt>
                <c:pt idx="66">
                  <c:v>172.46348247582708</c:v>
                </c:pt>
                <c:pt idx="67">
                  <c:v>172.46348247582708</c:v>
                </c:pt>
                <c:pt idx="68">
                  <c:v>172.46348247582708</c:v>
                </c:pt>
                <c:pt idx="69">
                  <c:v>172.46348247582708</c:v>
                </c:pt>
                <c:pt idx="70">
                  <c:v>172.46348247582708</c:v>
                </c:pt>
                <c:pt idx="71">
                  <c:v>172.46348247582708</c:v>
                </c:pt>
                <c:pt idx="72">
                  <c:v>214.5688296869763</c:v>
                </c:pt>
                <c:pt idx="73">
                  <c:v>214.5688296869763</c:v>
                </c:pt>
                <c:pt idx="74">
                  <c:v>214.5688296869763</c:v>
                </c:pt>
                <c:pt idx="75">
                  <c:v>214.5688296869763</c:v>
                </c:pt>
                <c:pt idx="76">
                  <c:v>214.5688296869763</c:v>
                </c:pt>
                <c:pt idx="77">
                  <c:v>214.5688296869763</c:v>
                </c:pt>
                <c:pt idx="78">
                  <c:v>214.5688296869763</c:v>
                </c:pt>
                <c:pt idx="79">
                  <c:v>214.5688296869763</c:v>
                </c:pt>
                <c:pt idx="80">
                  <c:v>137.98384314169965</c:v>
                </c:pt>
                <c:pt idx="81">
                  <c:v>137.98384314169965</c:v>
                </c:pt>
                <c:pt idx="82">
                  <c:v>137.98384314169965</c:v>
                </c:pt>
                <c:pt idx="83">
                  <c:v>137.98384314169965</c:v>
                </c:pt>
                <c:pt idx="84">
                  <c:v>175.56386022014257</c:v>
                </c:pt>
                <c:pt idx="85">
                  <c:v>175.56386022014257</c:v>
                </c:pt>
                <c:pt idx="86">
                  <c:v>175.56386022014257</c:v>
                </c:pt>
                <c:pt idx="87">
                  <c:v>175.56386022014257</c:v>
                </c:pt>
                <c:pt idx="88">
                  <c:v>183.77667832611149</c:v>
                </c:pt>
                <c:pt idx="89">
                  <c:v>183.77667832611149</c:v>
                </c:pt>
                <c:pt idx="90">
                  <c:v>183.77667832611149</c:v>
                </c:pt>
                <c:pt idx="91">
                  <c:v>183.77667832611149</c:v>
                </c:pt>
                <c:pt idx="92">
                  <c:v>233.82841302828575</c:v>
                </c:pt>
                <c:pt idx="93">
                  <c:v>233.82841302828575</c:v>
                </c:pt>
                <c:pt idx="94">
                  <c:v>233.82841302828575</c:v>
                </c:pt>
                <c:pt idx="95">
                  <c:v>233.82841302828575</c:v>
                </c:pt>
                <c:pt idx="96">
                  <c:v>244.73631144322766</c:v>
                </c:pt>
                <c:pt idx="97">
                  <c:v>244.73631144322766</c:v>
                </c:pt>
                <c:pt idx="98">
                  <c:v>244.73631144322766</c:v>
                </c:pt>
                <c:pt idx="99">
                  <c:v>244.73631144322766</c:v>
                </c:pt>
                <c:pt idx="100">
                  <c:v>244.73631144322766</c:v>
                </c:pt>
                <c:pt idx="101">
                  <c:v>244.73631144322766</c:v>
                </c:pt>
                <c:pt idx="102">
                  <c:v>244.73631144322766</c:v>
                </c:pt>
                <c:pt idx="103">
                  <c:v>244.73631144322766</c:v>
                </c:pt>
                <c:pt idx="104">
                  <c:v>278.97609835001361</c:v>
                </c:pt>
                <c:pt idx="105">
                  <c:v>278.97609835001361</c:v>
                </c:pt>
                <c:pt idx="106">
                  <c:v>278.97609835001361</c:v>
                </c:pt>
                <c:pt idx="107">
                  <c:v>278.97609835001361</c:v>
                </c:pt>
                <c:pt idx="108">
                  <c:v>278.97609835001361</c:v>
                </c:pt>
                <c:pt idx="109">
                  <c:v>278.97609835001361</c:v>
                </c:pt>
                <c:pt idx="110">
                  <c:v>278.97609835001361</c:v>
                </c:pt>
                <c:pt idx="111">
                  <c:v>278.97609835001361</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numCache>
            </c:numRef>
          </c:yVal>
          <c:smooth val="0"/>
        </c:ser>
        <c:ser>
          <c:idx val="20"/>
          <c:order val="17"/>
          <c:tx>
            <c:strRef>
              <c:f>'Comparison ONR with N respon'!$V$3</c:f>
              <c:strCache>
                <c:ptCount val="1"/>
                <c:pt idx="0">
                  <c:v>Sensor</c:v>
                </c:pt>
              </c:strCache>
            </c:strRef>
          </c:tx>
          <c:spPr>
            <a:ln w="28575">
              <a:noFill/>
            </a:ln>
          </c:spPr>
          <c:marker>
            <c:spPr>
              <a:noFill/>
              <a:ln>
                <a:noFill/>
              </a:ln>
            </c:spPr>
          </c:marker>
          <c:trendline>
            <c:spPr>
              <a:ln>
                <a:solidFill>
                  <a:srgbClr val="C0504D"/>
                </a:solidFill>
                <a:prstDash val="lgDashDot"/>
              </a:ln>
            </c:spPr>
            <c:trendlineType val="linear"/>
            <c:intercept val="0"/>
            <c:dispRSqr val="1"/>
            <c:dispEq val="1"/>
            <c:trendlineLbl>
              <c:layout>
                <c:manualLayout>
                  <c:x val="-0.17211089238845145"/>
                  <c:y val="8.8694545803725752E-2"/>
                </c:manualLayout>
              </c:layout>
              <c:tx>
                <c:rich>
                  <a:bodyPr/>
                  <a:lstStyle/>
                  <a:p>
                    <a:pPr>
                      <a:defRPr sz="1800"/>
                    </a:pPr>
                    <a:r>
                      <a:rPr lang="en-US" sz="1800" baseline="0"/>
                      <a:t>y = 1.2743x
R² = 0.7168</a:t>
                    </a:r>
                    <a:endParaRPr lang="en-US" sz="1800"/>
                  </a:p>
                </c:rich>
              </c:tx>
              <c:numFmt formatCode="General" sourceLinked="0"/>
            </c:trendlineLbl>
          </c:trendline>
          <c:xVal>
            <c:numRef>
              <c:f>'Comparison ONR with N respon'!$V$4:$V$131</c:f>
              <c:numCache>
                <c:formatCode>General</c:formatCode>
                <c:ptCount val="128"/>
                <c:pt idx="0">
                  <c:v>105.374</c:v>
                </c:pt>
                <c:pt idx="1">
                  <c:v>99.769000000000005</c:v>
                </c:pt>
                <c:pt idx="2">
                  <c:v>87.438000000000002</c:v>
                </c:pt>
                <c:pt idx="3">
                  <c:v>81.832999999999998</c:v>
                </c:pt>
                <c:pt idx="4">
                  <c:v>108.73699999999999</c:v>
                </c:pt>
                <c:pt idx="5">
                  <c:v>80.712000000000003</c:v>
                </c:pt>
                <c:pt idx="6">
                  <c:v>86.316999999999993</c:v>
                </c:pt>
                <c:pt idx="7">
                  <c:v>76.227999999999994</c:v>
                </c:pt>
                <c:pt idx="8">
                  <c:v>102.011</c:v>
                </c:pt>
                <c:pt idx="9">
                  <c:v>116.584</c:v>
                </c:pt>
                <c:pt idx="10">
                  <c:v>107.616</c:v>
                </c:pt>
                <c:pt idx="11">
                  <c:v>94.164000000000001</c:v>
                </c:pt>
                <c:pt idx="12">
                  <c:v>105.374</c:v>
                </c:pt>
                <c:pt idx="13">
                  <c:v>89.68</c:v>
                </c:pt>
                <c:pt idx="14">
                  <c:v>100.89</c:v>
                </c:pt>
                <c:pt idx="15">
                  <c:v>91.921999999999997</c:v>
                </c:pt>
                <c:pt idx="16">
                  <c:v>93.850120000000004</c:v>
                </c:pt>
                <c:pt idx="17">
                  <c:v>84.075000000000003</c:v>
                </c:pt>
                <c:pt idx="18">
                  <c:v>104.15210999999999</c:v>
                </c:pt>
                <c:pt idx="19">
                  <c:v>99.82504999999999</c:v>
                </c:pt>
                <c:pt idx="20">
                  <c:v>98.827359999999999</c:v>
                </c:pt>
                <c:pt idx="21">
                  <c:v>84.075000000000003</c:v>
                </c:pt>
                <c:pt idx="22">
                  <c:v>117.96283000000001</c:v>
                </c:pt>
                <c:pt idx="23">
                  <c:v>114.26353</c:v>
                </c:pt>
                <c:pt idx="24">
                  <c:v>102.29125000000001</c:v>
                </c:pt>
                <c:pt idx="25">
                  <c:v>104.01758999999998</c:v>
                </c:pt>
                <c:pt idx="26">
                  <c:v>84.075000000000003</c:v>
                </c:pt>
                <c:pt idx="27">
                  <c:v>84.075000000000003</c:v>
                </c:pt>
                <c:pt idx="28">
                  <c:v>92.347979999999993</c:v>
                </c:pt>
                <c:pt idx="29">
                  <c:v>93.099049999999991</c:v>
                </c:pt>
                <c:pt idx="30">
                  <c:v>113.51246</c:v>
                </c:pt>
                <c:pt idx="31">
                  <c:v>84.075000000000003</c:v>
                </c:pt>
                <c:pt idx="32">
                  <c:v>65.018000000000001</c:v>
                </c:pt>
                <c:pt idx="33">
                  <c:v>63.896999999999998</c:v>
                </c:pt>
                <c:pt idx="34">
                  <c:v>49.323999999999998</c:v>
                </c:pt>
                <c:pt idx="35">
                  <c:v>63.896999999999998</c:v>
                </c:pt>
                <c:pt idx="36">
                  <c:v>38.113999999999997</c:v>
                </c:pt>
                <c:pt idx="37">
                  <c:v>47.082000000000001</c:v>
                </c:pt>
                <c:pt idx="38">
                  <c:v>54.929000000000002</c:v>
                </c:pt>
                <c:pt idx="39">
                  <c:v>51.566000000000003</c:v>
                </c:pt>
                <c:pt idx="40">
                  <c:v>81.832999999999998</c:v>
                </c:pt>
                <c:pt idx="41">
                  <c:v>60.533999999999999</c:v>
                </c:pt>
                <c:pt idx="42">
                  <c:v>79.590999999999994</c:v>
                </c:pt>
                <c:pt idx="43">
                  <c:v>59.412999999999997</c:v>
                </c:pt>
                <c:pt idx="44">
                  <c:v>71.744</c:v>
                </c:pt>
                <c:pt idx="45">
                  <c:v>61.655000000000001</c:v>
                </c:pt>
                <c:pt idx="46">
                  <c:v>53.808</c:v>
                </c:pt>
                <c:pt idx="47">
                  <c:v>48.203000000000003</c:v>
                </c:pt>
                <c:pt idx="48">
                  <c:v>124.431</c:v>
                </c:pt>
                <c:pt idx="49">
                  <c:v>123.31</c:v>
                </c:pt>
                <c:pt idx="50">
                  <c:v>121.068</c:v>
                </c:pt>
                <c:pt idx="51">
                  <c:v>118.82599999999999</c:v>
                </c:pt>
                <c:pt idx="52">
                  <c:v>139.00399999999999</c:v>
                </c:pt>
                <c:pt idx="53">
                  <c:v>123.31</c:v>
                </c:pt>
                <c:pt idx="54">
                  <c:v>139.00399999999999</c:v>
                </c:pt>
                <c:pt idx="55">
                  <c:v>132.27799999999999</c:v>
                </c:pt>
                <c:pt idx="56">
                  <c:v>131.15700000000001</c:v>
                </c:pt>
                <c:pt idx="57">
                  <c:v>128.91499999999999</c:v>
                </c:pt>
                <c:pt idx="58">
                  <c:v>141.24600000000001</c:v>
                </c:pt>
                <c:pt idx="59">
                  <c:v>121.068</c:v>
                </c:pt>
                <c:pt idx="60">
                  <c:v>134.52000000000001</c:v>
                </c:pt>
                <c:pt idx="61">
                  <c:v>134.52000000000001</c:v>
                </c:pt>
                <c:pt idx="62">
                  <c:v>118.82599999999999</c:v>
                </c:pt>
                <c:pt idx="63">
                  <c:v>151.33500000000001</c:v>
                </c:pt>
                <c:pt idx="64">
                  <c:v>118.82599999999999</c:v>
                </c:pt>
                <c:pt idx="65">
                  <c:v>142.36699999999999</c:v>
                </c:pt>
                <c:pt idx="66">
                  <c:v>118.82599999999999</c:v>
                </c:pt>
                <c:pt idx="67">
                  <c:v>124.431</c:v>
                </c:pt>
                <c:pt idx="68">
                  <c:v>128.91499999999999</c:v>
                </c:pt>
                <c:pt idx="69">
                  <c:v>93.043000000000006</c:v>
                </c:pt>
                <c:pt idx="70">
                  <c:v>84.075000000000003</c:v>
                </c:pt>
                <c:pt idx="71">
                  <c:v>106.495</c:v>
                </c:pt>
                <c:pt idx="72">
                  <c:v>145.72999999999999</c:v>
                </c:pt>
                <c:pt idx="73">
                  <c:v>136.762</c:v>
                </c:pt>
                <c:pt idx="74">
                  <c:v>142.36699999999999</c:v>
                </c:pt>
                <c:pt idx="75">
                  <c:v>84.075000000000003</c:v>
                </c:pt>
                <c:pt idx="76">
                  <c:v>107.616</c:v>
                </c:pt>
                <c:pt idx="77">
                  <c:v>131.15700000000001</c:v>
                </c:pt>
                <c:pt idx="78">
                  <c:v>160.303</c:v>
                </c:pt>
                <c:pt idx="79">
                  <c:v>84.075000000000003</c:v>
                </c:pt>
                <c:pt idx="80">
                  <c:v>112.1</c:v>
                </c:pt>
                <c:pt idx="81">
                  <c:v>84.075000000000003</c:v>
                </c:pt>
                <c:pt idx="82">
                  <c:v>126.673</c:v>
                </c:pt>
                <c:pt idx="83">
                  <c:v>107.616</c:v>
                </c:pt>
                <c:pt idx="84">
                  <c:v>117.705</c:v>
                </c:pt>
                <c:pt idx="85">
                  <c:v>108.73699999999999</c:v>
                </c:pt>
                <c:pt idx="86">
                  <c:v>106.495</c:v>
                </c:pt>
                <c:pt idx="87">
                  <c:v>89.68</c:v>
                </c:pt>
                <c:pt idx="88">
                  <c:v>105.374</c:v>
                </c:pt>
                <c:pt idx="89">
                  <c:v>84.075000000000003</c:v>
                </c:pt>
                <c:pt idx="90">
                  <c:v>96.406000000000006</c:v>
                </c:pt>
                <c:pt idx="91">
                  <c:v>88.558999999999997</c:v>
                </c:pt>
                <c:pt idx="92">
                  <c:v>99.769000000000005</c:v>
                </c:pt>
                <c:pt idx="93">
                  <c:v>121.068</c:v>
                </c:pt>
                <c:pt idx="94">
                  <c:v>110.979</c:v>
                </c:pt>
                <c:pt idx="95">
                  <c:v>117.705</c:v>
                </c:pt>
                <c:pt idx="96">
                  <c:v>123.31</c:v>
                </c:pt>
                <c:pt idx="97">
                  <c:v>82.953999999999994</c:v>
                </c:pt>
                <c:pt idx="98">
                  <c:v>56.05</c:v>
                </c:pt>
                <c:pt idx="99">
                  <c:v>81.832999999999998</c:v>
                </c:pt>
                <c:pt idx="100">
                  <c:v>104.253</c:v>
                </c:pt>
                <c:pt idx="101">
                  <c:v>56.05</c:v>
                </c:pt>
                <c:pt idx="102">
                  <c:v>152.45599999999999</c:v>
                </c:pt>
                <c:pt idx="103">
                  <c:v>72.864999999999995</c:v>
                </c:pt>
                <c:pt idx="104">
                  <c:v>112.1</c:v>
                </c:pt>
                <c:pt idx="105">
                  <c:v>84.075000000000003</c:v>
                </c:pt>
                <c:pt idx="106">
                  <c:v>56.05</c:v>
                </c:pt>
                <c:pt idx="107">
                  <c:v>139.00399999999999</c:v>
                </c:pt>
                <c:pt idx="108">
                  <c:v>56.05</c:v>
                </c:pt>
                <c:pt idx="109">
                  <c:v>56.05</c:v>
                </c:pt>
                <c:pt idx="110">
                  <c:v>108.73699999999999</c:v>
                </c:pt>
                <c:pt idx="111">
                  <c:v>117.705</c:v>
                </c:pt>
                <c:pt idx="112">
                  <c:v>84.075000000000003</c:v>
                </c:pt>
                <c:pt idx="113">
                  <c:v>84.075000000000003</c:v>
                </c:pt>
                <c:pt idx="114">
                  <c:v>84.075000000000003</c:v>
                </c:pt>
                <c:pt idx="115">
                  <c:v>84.075000000000003</c:v>
                </c:pt>
                <c:pt idx="116">
                  <c:v>84.075000000000003</c:v>
                </c:pt>
                <c:pt idx="117">
                  <c:v>84.075000000000003</c:v>
                </c:pt>
                <c:pt idx="118">
                  <c:v>84.075000000000003</c:v>
                </c:pt>
                <c:pt idx="119">
                  <c:v>84.075000000000003</c:v>
                </c:pt>
                <c:pt idx="120">
                  <c:v>84.075000000000003</c:v>
                </c:pt>
                <c:pt idx="121">
                  <c:v>84.075000000000003</c:v>
                </c:pt>
                <c:pt idx="122">
                  <c:v>84.075000000000003</c:v>
                </c:pt>
                <c:pt idx="123">
                  <c:v>84.075000000000003</c:v>
                </c:pt>
                <c:pt idx="124">
                  <c:v>84.075000000000003</c:v>
                </c:pt>
                <c:pt idx="125">
                  <c:v>84.075000000000003</c:v>
                </c:pt>
                <c:pt idx="126">
                  <c:v>84.075000000000003</c:v>
                </c:pt>
                <c:pt idx="127">
                  <c:v>84.075000000000003</c:v>
                </c:pt>
              </c:numCache>
            </c:numRef>
          </c:xVal>
          <c:yVal>
            <c:numRef>
              <c:f>'Comparison ONR with N respon'!$U$4:$U$131</c:f>
              <c:numCache>
                <c:formatCode>General</c:formatCode>
                <c:ptCount val="128"/>
                <c:pt idx="0">
                  <c:v>72.850079305040524</c:v>
                </c:pt>
                <c:pt idx="1">
                  <c:v>72.850079305040524</c:v>
                </c:pt>
                <c:pt idx="2">
                  <c:v>72.850079305040524</c:v>
                </c:pt>
                <c:pt idx="3">
                  <c:v>72.850079305040524</c:v>
                </c:pt>
                <c:pt idx="4">
                  <c:v>72.850079305040524</c:v>
                </c:pt>
                <c:pt idx="5">
                  <c:v>72.850079305040524</c:v>
                </c:pt>
                <c:pt idx="6">
                  <c:v>72.850079305040524</c:v>
                </c:pt>
                <c:pt idx="7">
                  <c:v>72.850079305040524</c:v>
                </c:pt>
                <c:pt idx="8">
                  <c:v>140.76438197111946</c:v>
                </c:pt>
                <c:pt idx="9">
                  <c:v>140.76438197111946</c:v>
                </c:pt>
                <c:pt idx="10">
                  <c:v>140.76438197111946</c:v>
                </c:pt>
                <c:pt idx="11">
                  <c:v>140.76438197111946</c:v>
                </c:pt>
                <c:pt idx="12">
                  <c:v>140.76438197111946</c:v>
                </c:pt>
                <c:pt idx="13">
                  <c:v>140.76438197111946</c:v>
                </c:pt>
                <c:pt idx="14">
                  <c:v>140.76438197111946</c:v>
                </c:pt>
                <c:pt idx="15">
                  <c:v>140.76438197111946</c:v>
                </c:pt>
                <c:pt idx="16">
                  <c:v>0</c:v>
                </c:pt>
                <c:pt idx="17">
                  <c:v>0</c:v>
                </c:pt>
                <c:pt idx="18">
                  <c:v>0</c:v>
                </c:pt>
                <c:pt idx="19">
                  <c:v>0</c:v>
                </c:pt>
                <c:pt idx="20">
                  <c:v>0</c:v>
                </c:pt>
                <c:pt idx="21">
                  <c:v>0</c:v>
                </c:pt>
                <c:pt idx="22">
                  <c:v>0</c:v>
                </c:pt>
                <c:pt idx="23">
                  <c:v>0</c:v>
                </c:pt>
                <c:pt idx="24">
                  <c:v>131.66078716653001</c:v>
                </c:pt>
                <c:pt idx="25">
                  <c:v>131.66078716653001</c:v>
                </c:pt>
                <c:pt idx="26">
                  <c:v>131.66078716653001</c:v>
                </c:pt>
                <c:pt idx="27">
                  <c:v>131.66078716653001</c:v>
                </c:pt>
                <c:pt idx="28">
                  <c:v>131.66078716653001</c:v>
                </c:pt>
                <c:pt idx="29">
                  <c:v>131.66078716653001</c:v>
                </c:pt>
                <c:pt idx="30">
                  <c:v>131.66078716653001</c:v>
                </c:pt>
                <c:pt idx="31">
                  <c:v>131.66078716653001</c:v>
                </c:pt>
                <c:pt idx="32">
                  <c:v>45.472776621408485</c:v>
                </c:pt>
                <c:pt idx="33">
                  <c:v>45.472776621408485</c:v>
                </c:pt>
                <c:pt idx="34">
                  <c:v>45.472776621408485</c:v>
                </c:pt>
                <c:pt idx="35">
                  <c:v>45.472776621408485</c:v>
                </c:pt>
                <c:pt idx="36">
                  <c:v>45.472776621408485</c:v>
                </c:pt>
                <c:pt idx="37">
                  <c:v>45.472776621408485</c:v>
                </c:pt>
                <c:pt idx="38">
                  <c:v>45.472776621408485</c:v>
                </c:pt>
                <c:pt idx="39">
                  <c:v>45.472776621408485</c:v>
                </c:pt>
                <c:pt idx="40">
                  <c:v>45.472776621408485</c:v>
                </c:pt>
                <c:pt idx="41">
                  <c:v>45.472776621408485</c:v>
                </c:pt>
                <c:pt idx="42">
                  <c:v>45.472776621408485</c:v>
                </c:pt>
                <c:pt idx="43">
                  <c:v>45.472776621408485</c:v>
                </c:pt>
                <c:pt idx="44">
                  <c:v>45.472776621408485</c:v>
                </c:pt>
                <c:pt idx="45">
                  <c:v>45.472776621408485</c:v>
                </c:pt>
                <c:pt idx="46">
                  <c:v>45.472776621408485</c:v>
                </c:pt>
                <c:pt idx="47">
                  <c:v>45.472776621408485</c:v>
                </c:pt>
                <c:pt idx="48">
                  <c:v>124.05438306807143</c:v>
                </c:pt>
                <c:pt idx="49">
                  <c:v>124.05438306807143</c:v>
                </c:pt>
                <c:pt idx="50">
                  <c:v>124.05438306807143</c:v>
                </c:pt>
                <c:pt idx="51">
                  <c:v>124.05438306807143</c:v>
                </c:pt>
                <c:pt idx="52">
                  <c:v>124.05438306807143</c:v>
                </c:pt>
                <c:pt idx="53">
                  <c:v>124.05438306807143</c:v>
                </c:pt>
                <c:pt idx="54">
                  <c:v>124.05438306807143</c:v>
                </c:pt>
                <c:pt idx="55">
                  <c:v>124.05438306807143</c:v>
                </c:pt>
                <c:pt idx="56">
                  <c:v>162.14275840416806</c:v>
                </c:pt>
                <c:pt idx="57">
                  <c:v>162.14275840416806</c:v>
                </c:pt>
                <c:pt idx="58">
                  <c:v>162.14275840416806</c:v>
                </c:pt>
                <c:pt idx="59">
                  <c:v>162.14275840416806</c:v>
                </c:pt>
                <c:pt idx="60">
                  <c:v>162.14275840416806</c:v>
                </c:pt>
                <c:pt idx="61">
                  <c:v>162.14275840416806</c:v>
                </c:pt>
                <c:pt idx="62">
                  <c:v>162.14275840416806</c:v>
                </c:pt>
                <c:pt idx="63">
                  <c:v>162.14275840416806</c:v>
                </c:pt>
                <c:pt idx="64">
                  <c:v>172.46348247582708</c:v>
                </c:pt>
                <c:pt idx="65">
                  <c:v>172.46348247582708</c:v>
                </c:pt>
                <c:pt idx="66">
                  <c:v>172.46348247582708</c:v>
                </c:pt>
                <c:pt idx="67">
                  <c:v>172.46348247582708</c:v>
                </c:pt>
                <c:pt idx="68">
                  <c:v>172.46348247582708</c:v>
                </c:pt>
                <c:pt idx="69">
                  <c:v>172.46348247582708</c:v>
                </c:pt>
                <c:pt idx="70">
                  <c:v>172.46348247582708</c:v>
                </c:pt>
                <c:pt idx="71">
                  <c:v>172.46348247582708</c:v>
                </c:pt>
                <c:pt idx="72">
                  <c:v>214.5688296869763</c:v>
                </c:pt>
                <c:pt idx="73">
                  <c:v>214.5688296869763</c:v>
                </c:pt>
                <c:pt idx="74">
                  <c:v>214.5688296869763</c:v>
                </c:pt>
                <c:pt idx="75">
                  <c:v>214.5688296869763</c:v>
                </c:pt>
                <c:pt idx="76">
                  <c:v>214.5688296869763</c:v>
                </c:pt>
                <c:pt idx="77">
                  <c:v>214.5688296869763</c:v>
                </c:pt>
                <c:pt idx="78">
                  <c:v>214.5688296869763</c:v>
                </c:pt>
                <c:pt idx="79">
                  <c:v>214.5688296869763</c:v>
                </c:pt>
                <c:pt idx="80">
                  <c:v>137.98384314169965</c:v>
                </c:pt>
                <c:pt idx="81">
                  <c:v>137.98384314169965</c:v>
                </c:pt>
                <c:pt idx="82">
                  <c:v>137.98384314169965</c:v>
                </c:pt>
                <c:pt idx="83">
                  <c:v>137.98384314169965</c:v>
                </c:pt>
                <c:pt idx="84">
                  <c:v>175.56386022014257</c:v>
                </c:pt>
                <c:pt idx="85">
                  <c:v>175.56386022014257</c:v>
                </c:pt>
                <c:pt idx="86">
                  <c:v>175.56386022014257</c:v>
                </c:pt>
                <c:pt idx="87">
                  <c:v>175.56386022014257</c:v>
                </c:pt>
                <c:pt idx="88">
                  <c:v>183.77667832611149</c:v>
                </c:pt>
                <c:pt idx="89">
                  <c:v>183.77667832611149</c:v>
                </c:pt>
                <c:pt idx="90">
                  <c:v>183.77667832611149</c:v>
                </c:pt>
                <c:pt idx="91">
                  <c:v>183.77667832611149</c:v>
                </c:pt>
                <c:pt idx="92">
                  <c:v>233.82841302828575</c:v>
                </c:pt>
                <c:pt idx="93">
                  <c:v>233.82841302828575</c:v>
                </c:pt>
                <c:pt idx="94">
                  <c:v>233.82841302828575</c:v>
                </c:pt>
                <c:pt idx="95">
                  <c:v>233.82841302828575</c:v>
                </c:pt>
                <c:pt idx="96">
                  <c:v>244.73631144322766</c:v>
                </c:pt>
                <c:pt idx="97">
                  <c:v>244.73631144322766</c:v>
                </c:pt>
                <c:pt idx="98">
                  <c:v>244.73631144322766</c:v>
                </c:pt>
                <c:pt idx="99">
                  <c:v>244.73631144322766</c:v>
                </c:pt>
                <c:pt idx="100">
                  <c:v>244.73631144322766</c:v>
                </c:pt>
                <c:pt idx="101">
                  <c:v>244.73631144322766</c:v>
                </c:pt>
                <c:pt idx="102">
                  <c:v>244.73631144322766</c:v>
                </c:pt>
                <c:pt idx="103">
                  <c:v>244.73631144322766</c:v>
                </c:pt>
                <c:pt idx="104">
                  <c:v>278.97609835001361</c:v>
                </c:pt>
                <c:pt idx="105">
                  <c:v>278.97609835001361</c:v>
                </c:pt>
                <c:pt idx="106">
                  <c:v>278.97609835001361</c:v>
                </c:pt>
                <c:pt idx="107">
                  <c:v>278.97609835001361</c:v>
                </c:pt>
                <c:pt idx="108">
                  <c:v>278.97609835001361</c:v>
                </c:pt>
                <c:pt idx="109">
                  <c:v>278.97609835001361</c:v>
                </c:pt>
                <c:pt idx="110">
                  <c:v>278.97609835001361</c:v>
                </c:pt>
                <c:pt idx="111">
                  <c:v>278.97609835001361</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numCache>
            </c:numRef>
          </c:yVal>
          <c:smooth val="0"/>
        </c:ser>
        <c:ser>
          <c:idx val="9"/>
          <c:order val="18"/>
          <c:tx>
            <c:strRef>
              <c:f>'Comparison ONR with N respon'!$A$58</c:f>
              <c:strCache>
                <c:ptCount val="1"/>
                <c:pt idx="0">
                  <c:v>Ideal Line 1:1</c:v>
                </c:pt>
              </c:strCache>
            </c:strRef>
          </c:tx>
          <c:spPr>
            <a:ln w="12700" cap="flat" cmpd="sng" algn="ctr">
              <a:solidFill>
                <a:sysClr val="windowText" lastClr="000000"/>
              </a:solidFill>
              <a:prstDash val="solid"/>
            </a:ln>
            <a:effectLst/>
          </c:spPr>
          <c:marker>
            <c:symbol val="none"/>
          </c:marker>
          <c:xVal>
            <c:numRef>
              <c:f>'Comparison ONR with N respon'!$B$61:$C$61</c:f>
              <c:numCache>
                <c:formatCode>General</c:formatCode>
                <c:ptCount val="2"/>
                <c:pt idx="0">
                  <c:v>0</c:v>
                </c:pt>
                <c:pt idx="1">
                  <c:v>300</c:v>
                </c:pt>
              </c:numCache>
            </c:numRef>
          </c:xVal>
          <c:yVal>
            <c:numRef>
              <c:f>'Comparison ONR with N respon'!$B$62:$C$62</c:f>
              <c:numCache>
                <c:formatCode>General</c:formatCode>
                <c:ptCount val="2"/>
                <c:pt idx="0">
                  <c:v>0</c:v>
                </c:pt>
                <c:pt idx="1">
                  <c:v>300</c:v>
                </c:pt>
              </c:numCache>
            </c:numRef>
          </c:yVal>
          <c:smooth val="0"/>
        </c:ser>
        <c:dLbls>
          <c:showLegendKey val="0"/>
          <c:showVal val="0"/>
          <c:showCatName val="0"/>
          <c:showSerName val="0"/>
          <c:showPercent val="0"/>
          <c:showBubbleSize val="0"/>
        </c:dLbls>
        <c:axId val="496940256"/>
        <c:axId val="496940648"/>
      </c:scatterChart>
      <c:valAx>
        <c:axId val="496940256"/>
        <c:scaling>
          <c:orientation val="minMax"/>
          <c:max val="300"/>
          <c:min val="0"/>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sysClr val="windowText" lastClr="000000"/>
                    </a:solidFill>
                    <a:latin typeface="+mn-lt"/>
                    <a:ea typeface="+mn-ea"/>
                    <a:cs typeface="+mn-cs"/>
                  </a:defRPr>
                </a:pPr>
                <a:r>
                  <a:rPr lang="en-US" sz="2000"/>
                  <a:t>Total N Applied </a:t>
                </a:r>
                <a:r>
                  <a:rPr lang="en-US" sz="2000" b="1" i="0" baseline="0">
                    <a:effectLst/>
                  </a:rPr>
                  <a:t>(kg ha</a:t>
                </a:r>
                <a:r>
                  <a:rPr lang="en-US" sz="2000" b="1" i="0" baseline="30000">
                    <a:effectLst/>
                  </a:rPr>
                  <a:t>-1</a:t>
                </a:r>
                <a:r>
                  <a:rPr lang="en-US" sz="2000" b="1" i="0" baseline="0">
                    <a:effectLst/>
                  </a:rPr>
                  <a:t>)</a:t>
                </a:r>
                <a:endParaRPr lang="en-US" sz="2000">
                  <a:effectLst/>
                </a:endParaRPr>
              </a:p>
              <a:p>
                <a:pPr marL="0" marR="0" indent="0" algn="ctr" defTabSz="914400" rtl="0" eaLnBrk="1" fontAlgn="auto" latinLnBrk="0" hangingPunct="1">
                  <a:lnSpc>
                    <a:spcPct val="100000"/>
                  </a:lnSpc>
                  <a:spcBef>
                    <a:spcPts val="0"/>
                  </a:spcBef>
                  <a:spcAft>
                    <a:spcPts val="0"/>
                  </a:spcAft>
                  <a:buClrTx/>
                  <a:buSzTx/>
                  <a:buFontTx/>
                  <a:buNone/>
                  <a:tabLst/>
                  <a:defRPr sz="2000" b="1" i="0" u="none" strike="noStrike" kern="1200" baseline="0">
                    <a:solidFill>
                      <a:sysClr val="windowText" lastClr="000000"/>
                    </a:solidFill>
                    <a:latin typeface="+mn-lt"/>
                    <a:ea typeface="+mn-ea"/>
                    <a:cs typeface="+mn-cs"/>
                  </a:defRPr>
                </a:pPr>
                <a:endParaRPr lang="en-US" sz="2000"/>
              </a:p>
            </c:rich>
          </c:tx>
          <c:layout/>
          <c:overlay val="0"/>
        </c:title>
        <c:numFmt formatCode="General" sourceLinked="1"/>
        <c:majorTickMark val="out"/>
        <c:minorTickMark val="none"/>
        <c:tickLblPos val="nextTo"/>
        <c:txPr>
          <a:bodyPr/>
          <a:lstStyle/>
          <a:p>
            <a:pPr>
              <a:defRPr sz="1800"/>
            </a:pPr>
            <a:endParaRPr lang="en-US"/>
          </a:p>
        </c:txPr>
        <c:crossAx val="496940648"/>
        <c:crosses val="autoZero"/>
        <c:crossBetween val="midCat"/>
      </c:valAx>
      <c:valAx>
        <c:axId val="496940648"/>
        <c:scaling>
          <c:orientation val="minMax"/>
          <c:max val="300"/>
          <c:min val="0"/>
        </c:scaling>
        <c:delete val="0"/>
        <c:axPos val="l"/>
        <c:majorGridlines/>
        <c:title>
          <c:tx>
            <c:rich>
              <a:bodyPr rot="-5400000" vert="horz"/>
              <a:lstStyle/>
              <a:p>
                <a:pPr>
                  <a:defRPr sz="2000"/>
                </a:pPr>
                <a:r>
                  <a:rPr lang="en-US" sz="2000"/>
                  <a:t>ONR (kg ha</a:t>
                </a:r>
                <a:r>
                  <a:rPr lang="en-US" sz="2000" baseline="30000"/>
                  <a:t>-1</a:t>
                </a:r>
                <a:r>
                  <a:rPr lang="en-US" sz="2000"/>
                  <a:t>)</a:t>
                </a:r>
              </a:p>
            </c:rich>
          </c:tx>
          <c:layout/>
          <c:overlay val="0"/>
        </c:title>
        <c:numFmt formatCode="General" sourceLinked="1"/>
        <c:majorTickMark val="out"/>
        <c:minorTickMark val="none"/>
        <c:tickLblPos val="nextTo"/>
        <c:txPr>
          <a:bodyPr/>
          <a:lstStyle/>
          <a:p>
            <a:pPr>
              <a:defRPr sz="1800"/>
            </a:pPr>
            <a:endParaRPr lang="en-US"/>
          </a:p>
        </c:txPr>
        <c:crossAx val="496940256"/>
        <c:crosses val="autoZero"/>
        <c:crossBetween val="midCat"/>
      </c:valAx>
    </c:plotArea>
    <c:legend>
      <c:legendPos val="r"/>
      <c:legendEntry>
        <c:idx val="16"/>
        <c:delete val="1"/>
      </c:legendEntry>
      <c:legendEntry>
        <c:idx val="17"/>
        <c:delete val="1"/>
      </c:legendEntry>
      <c:layout>
        <c:manualLayout>
          <c:xMode val="edge"/>
          <c:yMode val="edge"/>
          <c:x val="0.79621373124190697"/>
          <c:y val="1.3852506241597852E-2"/>
          <c:w val="0.20378626141447503"/>
          <c:h val="0.93377417729235102"/>
        </c:manualLayout>
      </c:layout>
      <c:overlay val="0"/>
      <c:txPr>
        <a:bodyPr/>
        <a:lstStyle/>
        <a:p>
          <a:pPr>
            <a:defRPr sz="1600"/>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814409920792"/>
          <c:y val="8.3926188615736017E-2"/>
          <c:w val="0.863745706069591"/>
          <c:h val="0.79765220628560218"/>
        </c:manualLayout>
      </c:layout>
      <c:barChart>
        <c:barDir val="col"/>
        <c:grouping val="clustered"/>
        <c:varyColors val="0"/>
        <c:ser>
          <c:idx val="0"/>
          <c:order val="0"/>
          <c:tx>
            <c:strRef>
              <c:f>'Economic Analysis'!$L$60</c:f>
              <c:strCache>
                <c:ptCount val="1"/>
                <c:pt idx="0">
                  <c:v>Model</c:v>
                </c:pt>
              </c:strCache>
            </c:strRef>
          </c:tx>
          <c:spPr>
            <a:solidFill>
              <a:srgbClr val="0070C0"/>
            </a:solidFill>
            <a:ln>
              <a:solidFill>
                <a:sysClr val="windowText" lastClr="000000"/>
              </a:solidFill>
            </a:ln>
          </c:spPr>
          <c:invertIfNegative val="0"/>
          <c:cat>
            <c:strRef>
              <c:f>'Economic Analysis'!$M$59:$U$59</c:f>
              <c:strCache>
                <c:ptCount val="9"/>
                <c:pt idx="0">
                  <c:v>MOLT12</c:v>
                </c:pt>
                <c:pt idx="1">
                  <c:v>NEMC12</c:v>
                </c:pt>
                <c:pt idx="2">
                  <c:v>NDDN12</c:v>
                </c:pt>
                <c:pt idx="3">
                  <c:v>NDVC12</c:v>
                </c:pt>
                <c:pt idx="4">
                  <c:v>MOBA13</c:v>
                </c:pt>
                <c:pt idx="5">
                  <c:v>MOTR13</c:v>
                </c:pt>
                <c:pt idx="6">
                  <c:v>NEMC13</c:v>
                </c:pt>
                <c:pt idx="7">
                  <c:v>NECC13</c:v>
                </c:pt>
                <c:pt idx="8">
                  <c:v>NDAR13</c:v>
                </c:pt>
              </c:strCache>
            </c:strRef>
          </c:cat>
          <c:val>
            <c:numRef>
              <c:f>'Economic Analysis'!$M$60:$U$60</c:f>
              <c:numCache>
                <c:formatCode>General</c:formatCode>
                <c:ptCount val="9"/>
                <c:pt idx="0">
                  <c:v>0.51200000000000001</c:v>
                </c:pt>
                <c:pt idx="1">
                  <c:v>-139.40100000000001</c:v>
                </c:pt>
                <c:pt idx="2">
                  <c:v>-231.36474999999999</c:v>
                </c:pt>
                <c:pt idx="3">
                  <c:v>-236.96350000000001</c:v>
                </c:pt>
                <c:pt idx="4">
                  <c:v>-191.05250000000001</c:v>
                </c:pt>
                <c:pt idx="5">
                  <c:v>-169.30775</c:v>
                </c:pt>
                <c:pt idx="6">
                  <c:v>-37.070500000000003</c:v>
                </c:pt>
                <c:pt idx="7">
                  <c:v>-60.250500000000002</c:v>
                </c:pt>
                <c:pt idx="8">
                  <c:v>33.955249999999999</c:v>
                </c:pt>
              </c:numCache>
            </c:numRef>
          </c:val>
        </c:ser>
        <c:ser>
          <c:idx val="1"/>
          <c:order val="1"/>
          <c:tx>
            <c:strRef>
              <c:f>'Economic Analysis'!$L$61</c:f>
              <c:strCache>
                <c:ptCount val="1"/>
                <c:pt idx="0">
                  <c:v>Sensor</c:v>
                </c:pt>
              </c:strCache>
            </c:strRef>
          </c:tx>
          <c:spPr>
            <a:solidFill>
              <a:srgbClr val="C00000"/>
            </a:solidFill>
            <a:ln>
              <a:solidFill>
                <a:sysClr val="windowText" lastClr="000000"/>
              </a:solidFill>
            </a:ln>
          </c:spPr>
          <c:invertIfNegative val="0"/>
          <c:cat>
            <c:strRef>
              <c:f>'Economic Analysis'!$M$59:$U$59</c:f>
              <c:strCache>
                <c:ptCount val="9"/>
                <c:pt idx="0">
                  <c:v>MOLT12</c:v>
                </c:pt>
                <c:pt idx="1">
                  <c:v>NEMC12</c:v>
                </c:pt>
                <c:pt idx="2">
                  <c:v>NDDN12</c:v>
                </c:pt>
                <c:pt idx="3">
                  <c:v>NDVC12</c:v>
                </c:pt>
                <c:pt idx="4">
                  <c:v>MOBA13</c:v>
                </c:pt>
                <c:pt idx="5">
                  <c:v>MOTR13</c:v>
                </c:pt>
                <c:pt idx="6">
                  <c:v>NEMC13</c:v>
                </c:pt>
                <c:pt idx="7">
                  <c:v>NECC13</c:v>
                </c:pt>
                <c:pt idx="8">
                  <c:v>NDAR13</c:v>
                </c:pt>
              </c:strCache>
            </c:strRef>
          </c:cat>
          <c:val>
            <c:numRef>
              <c:f>'Economic Analysis'!$M$61:$U$61</c:f>
              <c:numCache>
                <c:formatCode>General</c:formatCode>
                <c:ptCount val="9"/>
                <c:pt idx="0">
                  <c:v>-20.266500000000001</c:v>
                </c:pt>
                <c:pt idx="1">
                  <c:v>44.210999999999999</c:v>
                </c:pt>
                <c:pt idx="2">
                  <c:v>-223.21899999999999</c:v>
                </c:pt>
                <c:pt idx="3">
                  <c:v>-221.34925000000001</c:v>
                </c:pt>
                <c:pt idx="4">
                  <c:v>-117.24875</c:v>
                </c:pt>
                <c:pt idx="5">
                  <c:v>-685.72500000000002</c:v>
                </c:pt>
                <c:pt idx="6">
                  <c:v>-216.24449999999999</c:v>
                </c:pt>
                <c:pt idx="7">
                  <c:v>14.936999999999999</c:v>
                </c:pt>
                <c:pt idx="8">
                  <c:v>5.9082499999999998</c:v>
                </c:pt>
              </c:numCache>
            </c:numRef>
          </c:val>
        </c:ser>
        <c:dLbls>
          <c:showLegendKey val="0"/>
          <c:showVal val="0"/>
          <c:showCatName val="0"/>
          <c:showSerName val="0"/>
          <c:showPercent val="0"/>
          <c:showBubbleSize val="0"/>
        </c:dLbls>
        <c:gapWidth val="150"/>
        <c:axId val="498119776"/>
        <c:axId val="498120168"/>
      </c:barChart>
      <c:catAx>
        <c:axId val="498119776"/>
        <c:scaling>
          <c:orientation val="minMax"/>
        </c:scaling>
        <c:delete val="0"/>
        <c:axPos val="b"/>
        <c:numFmt formatCode="General" sourceLinked="0"/>
        <c:majorTickMark val="out"/>
        <c:minorTickMark val="none"/>
        <c:tickLblPos val="low"/>
        <c:txPr>
          <a:bodyPr/>
          <a:lstStyle/>
          <a:p>
            <a:pPr>
              <a:defRPr sz="1600"/>
            </a:pPr>
            <a:endParaRPr lang="en-US"/>
          </a:p>
        </c:txPr>
        <c:crossAx val="498120168"/>
        <c:crosses val="autoZero"/>
        <c:auto val="1"/>
        <c:lblAlgn val="ctr"/>
        <c:lblOffset val="100"/>
        <c:noMultiLvlLbl val="0"/>
      </c:catAx>
      <c:valAx>
        <c:axId val="498120168"/>
        <c:scaling>
          <c:orientation val="minMax"/>
        </c:scaling>
        <c:delete val="0"/>
        <c:axPos val="l"/>
        <c:majorGridlines>
          <c:spPr>
            <a:ln>
              <a:prstDash val="sysDot"/>
            </a:ln>
          </c:spPr>
        </c:majorGridlines>
        <c:title>
          <c:tx>
            <c:rich>
              <a:bodyPr rot="-5400000" vert="horz"/>
              <a:lstStyle/>
              <a:p>
                <a:pPr>
                  <a:defRPr sz="1600"/>
                </a:pPr>
                <a:r>
                  <a:rPr lang="en-US" sz="1600" dirty="0" smtClean="0"/>
                  <a:t> change</a:t>
                </a:r>
                <a:r>
                  <a:rPr lang="en-US" sz="1600" baseline="0" dirty="0" smtClean="0"/>
                  <a:t> in </a:t>
                </a:r>
                <a:r>
                  <a:rPr lang="en-US" sz="1600" dirty="0" smtClean="0"/>
                  <a:t>$</a:t>
                </a:r>
                <a:r>
                  <a:rPr lang="en-US" sz="1600" baseline="0" dirty="0" smtClean="0"/>
                  <a:t> ha</a:t>
                </a:r>
                <a:r>
                  <a:rPr lang="en-US" sz="1600" baseline="30000" dirty="0" smtClean="0"/>
                  <a:t>-1 </a:t>
                </a:r>
                <a:r>
                  <a:rPr lang="en-US" sz="1600" baseline="0" dirty="0" smtClean="0"/>
                  <a:t>from ONR</a:t>
                </a:r>
                <a:r>
                  <a:rPr lang="en-US" sz="1600" dirty="0" smtClean="0"/>
                  <a:t> </a:t>
                </a:r>
                <a:endParaRPr lang="en-US" sz="1600" dirty="0"/>
              </a:p>
            </c:rich>
          </c:tx>
          <c:layout>
            <c:manualLayout>
              <c:xMode val="edge"/>
              <c:yMode val="edge"/>
              <c:x val="3.9684807098227751E-3"/>
              <c:y val="0.2331426558804694"/>
            </c:manualLayout>
          </c:layout>
          <c:overlay val="0"/>
        </c:title>
        <c:numFmt formatCode="General" sourceLinked="1"/>
        <c:majorTickMark val="out"/>
        <c:minorTickMark val="none"/>
        <c:tickLblPos val="nextTo"/>
        <c:txPr>
          <a:bodyPr/>
          <a:lstStyle/>
          <a:p>
            <a:pPr>
              <a:defRPr sz="1600"/>
            </a:pPr>
            <a:endParaRPr lang="en-US"/>
          </a:p>
        </c:txPr>
        <c:crossAx val="498119776"/>
        <c:crosses val="autoZero"/>
        <c:crossBetween val="between"/>
      </c:valAx>
    </c:plotArea>
    <c:legend>
      <c:legendPos val="r"/>
      <c:layout>
        <c:manualLayout>
          <c:xMode val="edge"/>
          <c:yMode val="edge"/>
          <c:x val="0.72997308028804087"/>
          <c:y val="3.0446461096277539E-2"/>
          <c:w val="0.24756645803889898"/>
          <c:h val="8.3379834797731048E-2"/>
        </c:manualLayout>
      </c:layout>
      <c:overlay val="0"/>
      <c:spPr>
        <a:solidFill>
          <a:srgbClr val="EEECE1"/>
        </a:solidFill>
        <a:ln>
          <a:solidFill>
            <a:sysClr val="windowText" lastClr="000000"/>
          </a:solidFill>
        </a:ln>
      </c:spPr>
      <c:txPr>
        <a:bodyPr/>
        <a:lstStyle/>
        <a:p>
          <a:pPr>
            <a:defRPr sz="1400"/>
          </a:pPr>
          <a:endParaRPr lang="en-US"/>
        </a:p>
      </c:txPr>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c:f>
              <c:strCache>
                <c:ptCount val="1"/>
                <c:pt idx="0">
                  <c:v>MOLT12</c:v>
                </c:pt>
              </c:strCache>
            </c:strRef>
          </c:tx>
          <c:spPr>
            <a:solidFill>
              <a:schemeClr val="accent1"/>
            </a:solidFill>
            <a:ln>
              <a:solidFill>
                <a:sysClr val="windowText" lastClr="000000"/>
              </a:solidFill>
            </a:ln>
            <a:effectLst/>
          </c:spPr>
          <c:invertIfNegative val="0"/>
          <c:dPt>
            <c:idx val="1"/>
            <c:invertIfNegative val="0"/>
            <c:bubble3D val="0"/>
            <c:spPr>
              <a:solidFill>
                <a:schemeClr val="accent4"/>
              </a:solidFill>
              <a:ln>
                <a:solidFill>
                  <a:sysClr val="windowText" lastClr="000000"/>
                </a:solidFill>
              </a:ln>
              <a:effectLst/>
            </c:spPr>
          </c:dPt>
          <c:cat>
            <c:strRef>
              <c:f>Sheet2!$B$1:$C$1</c:f>
              <c:strCache>
                <c:ptCount val="2"/>
                <c:pt idx="0">
                  <c:v>Hybrid A</c:v>
                </c:pt>
                <c:pt idx="1">
                  <c:v>Hybrid B</c:v>
                </c:pt>
              </c:strCache>
            </c:strRef>
          </c:cat>
          <c:val>
            <c:numRef>
              <c:f>Sheet2!$B$2:$C$2</c:f>
              <c:numCache>
                <c:formatCode>General</c:formatCode>
                <c:ptCount val="2"/>
                <c:pt idx="0">
                  <c:v>0.38650000000000001</c:v>
                </c:pt>
                <c:pt idx="1">
                  <c:v>0.37609999999999999</c:v>
                </c:pt>
              </c:numCache>
            </c:numRef>
          </c:val>
        </c:ser>
        <c:dLbls>
          <c:showLegendKey val="0"/>
          <c:showVal val="0"/>
          <c:showCatName val="0"/>
          <c:showSerName val="0"/>
          <c:showPercent val="0"/>
          <c:showBubbleSize val="0"/>
        </c:dLbls>
        <c:gapWidth val="25"/>
        <c:overlap val="-27"/>
        <c:axId val="318712416"/>
        <c:axId val="318712808"/>
      </c:barChart>
      <c:catAx>
        <c:axId val="31871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18712808"/>
        <c:crosses val="autoZero"/>
        <c:auto val="1"/>
        <c:lblAlgn val="ctr"/>
        <c:lblOffset val="100"/>
        <c:noMultiLvlLbl val="0"/>
      </c:catAx>
      <c:valAx>
        <c:axId val="318712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NDRE</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8712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Sheet2!$I$2</c:f>
              <c:strCache>
                <c:ptCount val="1"/>
                <c:pt idx="0">
                  <c:v>MOLT12</c:v>
                </c:pt>
              </c:strCache>
            </c:strRef>
          </c:tx>
          <c:spPr>
            <a:solidFill>
              <a:schemeClr val="accent1"/>
            </a:solidFill>
            <a:ln>
              <a:solidFill>
                <a:sysClr val="windowText" lastClr="000000"/>
              </a:solidFill>
            </a:ln>
            <a:effectLst/>
          </c:spPr>
          <c:invertIfNegative val="0"/>
          <c:dPt>
            <c:idx val="1"/>
            <c:invertIfNegative val="0"/>
            <c:bubble3D val="0"/>
            <c:spPr>
              <a:solidFill>
                <a:schemeClr val="accent4"/>
              </a:solidFill>
              <a:ln>
                <a:solidFill>
                  <a:sysClr val="windowText" lastClr="000000"/>
                </a:solidFill>
              </a:ln>
              <a:effectLst/>
            </c:spPr>
          </c:dPt>
          <c:cat>
            <c:strRef>
              <c:f>Sheet2!$J$1:$K$1</c:f>
              <c:strCache>
                <c:ptCount val="2"/>
                <c:pt idx="0">
                  <c:v>Hybrid A</c:v>
                </c:pt>
                <c:pt idx="1">
                  <c:v>Hybrid B</c:v>
                </c:pt>
              </c:strCache>
            </c:strRef>
          </c:cat>
          <c:val>
            <c:numRef>
              <c:f>Sheet2!$J$2:$K$2</c:f>
              <c:numCache>
                <c:formatCode>General</c:formatCode>
                <c:ptCount val="2"/>
                <c:pt idx="0">
                  <c:v>4.68</c:v>
                </c:pt>
                <c:pt idx="1">
                  <c:v>5.64</c:v>
                </c:pt>
              </c:numCache>
            </c:numRef>
          </c:val>
        </c:ser>
        <c:dLbls>
          <c:showLegendKey val="0"/>
          <c:showVal val="0"/>
          <c:showCatName val="0"/>
          <c:showSerName val="0"/>
          <c:showPercent val="0"/>
          <c:showBubbleSize val="0"/>
        </c:dLbls>
        <c:gapWidth val="25"/>
        <c:overlap val="-27"/>
        <c:axId val="318713592"/>
        <c:axId val="318713984"/>
      </c:barChart>
      <c:catAx>
        <c:axId val="318713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318713984"/>
        <c:crosses val="autoZero"/>
        <c:auto val="1"/>
        <c:lblAlgn val="ctr"/>
        <c:lblOffset val="100"/>
        <c:noMultiLvlLbl val="0"/>
      </c:catAx>
      <c:valAx>
        <c:axId val="318713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Yield (mg ha</a:t>
                </a:r>
                <a:r>
                  <a:rPr lang="en-US" sz="1600" b="1" baseline="30000"/>
                  <a:t>-1</a:t>
                </a:r>
                <a:r>
                  <a:rPr lang="en-US" sz="1600" b="1"/>
                  <a:t>)</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8713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912CCA-7402-47B2-8198-590071ACDAAE}" type="datetimeFigureOut">
              <a:rPr lang="en-US" smtClean="0"/>
              <a:t>8/1/2014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A64E95-C326-4510-A729-CB1C1BB2184A}" type="slidenum">
              <a:rPr lang="en-US" smtClean="0"/>
              <a:t>‹#›</a:t>
            </a:fld>
            <a:endParaRPr lang="en-US"/>
          </a:p>
        </p:txBody>
      </p:sp>
    </p:spTree>
    <p:extLst>
      <p:ext uri="{BB962C8B-B14F-4D97-AF65-F5344CB8AC3E}">
        <p14:creationId xmlns:p14="http://schemas.microsoft.com/office/powerpoint/2010/main" val="1043723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1</a:t>
            </a:fld>
            <a:endParaRPr lang="en-US"/>
          </a:p>
        </p:txBody>
      </p:sp>
    </p:spTree>
    <p:extLst>
      <p:ext uri="{BB962C8B-B14F-4D97-AF65-F5344CB8AC3E}">
        <p14:creationId xmlns:p14="http://schemas.microsoft.com/office/powerpoint/2010/main" val="1866369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of 16 treatments, arranged in RCBD.</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10</a:t>
            </a:fld>
            <a:endParaRPr lang="en-US"/>
          </a:p>
        </p:txBody>
      </p:sp>
    </p:spTree>
    <p:extLst>
      <p:ext uri="{BB962C8B-B14F-4D97-AF65-F5344CB8AC3E}">
        <p14:creationId xmlns:p14="http://schemas.microsoft.com/office/powerpoint/2010/main" val="333244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Study area for</a:t>
            </a:r>
            <a:r>
              <a:rPr lang="en-US" baseline="0" dirty="0" smtClean="0"/>
              <a:t> a Nebraska site, 4 rows wide plots.  Can see different replications and some treatment differences.</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11</a:t>
            </a:fld>
            <a:endParaRPr lang="en-US"/>
          </a:p>
        </p:txBody>
      </p:sp>
    </p:spTree>
    <p:extLst>
      <p:ext uri="{BB962C8B-B14F-4D97-AF65-F5344CB8AC3E}">
        <p14:creationId xmlns:p14="http://schemas.microsoft.com/office/powerpoint/2010/main" val="3447818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in-season application, Crop</a:t>
            </a:r>
            <a:r>
              <a:rPr lang="en-US" baseline="0" dirty="0" smtClean="0"/>
              <a:t> was sensed…in-season rate determined.  Model was run and rate determined.  Then applied N at the same time.</a:t>
            </a:r>
            <a:endParaRPr lang="en-US" dirty="0" smtClean="0"/>
          </a:p>
          <a:p>
            <a:r>
              <a:rPr lang="en-US" dirty="0" smtClean="0"/>
              <a:t>In-season</a:t>
            </a:r>
            <a:r>
              <a:rPr lang="en-US" baseline="0" dirty="0" smtClean="0"/>
              <a:t> N application at Nebraska</a:t>
            </a:r>
          </a:p>
          <a:p>
            <a:r>
              <a:rPr lang="en-US" baseline="0" dirty="0" smtClean="0"/>
              <a:t>Hand applied UAN 32%</a:t>
            </a:r>
          </a:p>
          <a:p>
            <a:r>
              <a:rPr lang="en-US" baseline="0" dirty="0" smtClean="0"/>
              <a:t>Plots were 4 rows and 15.24 meters long (50’)</a:t>
            </a:r>
          </a:p>
          <a:p>
            <a:r>
              <a:rPr lang="en-US" baseline="0" dirty="0" smtClean="0"/>
              <a:t>Targeted V8-10, same time for both sensor and model treatments.</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12</a:t>
            </a:fld>
            <a:endParaRPr lang="en-US"/>
          </a:p>
        </p:txBody>
      </p:sp>
    </p:spTree>
    <p:extLst>
      <p:ext uri="{BB962C8B-B14F-4D97-AF65-F5344CB8AC3E}">
        <p14:creationId xmlns:p14="http://schemas.microsoft.com/office/powerpoint/2010/main" val="1206763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season application at Missouri.</a:t>
            </a:r>
          </a:p>
          <a:p>
            <a:r>
              <a:rPr lang="en-US" dirty="0" smtClean="0"/>
              <a:t>Granular Super Urea 46%</a:t>
            </a:r>
          </a:p>
          <a:p>
            <a:r>
              <a:rPr lang="en-US" dirty="0" smtClean="0"/>
              <a:t>Plots</a:t>
            </a:r>
            <a:r>
              <a:rPr lang="en-US" baseline="0" dirty="0" smtClean="0"/>
              <a:t> 4 rows by 15.24 meters, 50’</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13</a:t>
            </a:fld>
            <a:endParaRPr lang="en-US"/>
          </a:p>
        </p:txBody>
      </p:sp>
    </p:spTree>
    <p:extLst>
      <p:ext uri="{BB962C8B-B14F-4D97-AF65-F5344CB8AC3E}">
        <p14:creationId xmlns:p14="http://schemas.microsoft.com/office/powerpoint/2010/main" val="791998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a:t>
            </a:r>
            <a:r>
              <a:rPr lang="en-US" baseline="0" dirty="0" smtClean="0"/>
              <a:t> Dakota at In-season application.</a:t>
            </a:r>
          </a:p>
          <a:p>
            <a:r>
              <a:rPr lang="en-US" baseline="0" dirty="0" smtClean="0"/>
              <a:t>6 rows wide by 9.14 meters (30’)</a:t>
            </a:r>
          </a:p>
          <a:p>
            <a:r>
              <a:rPr lang="en-US" baseline="0" dirty="0" smtClean="0"/>
              <a:t>UAN 28% applied with applicator shown.</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14</a:t>
            </a:fld>
            <a:endParaRPr lang="en-US"/>
          </a:p>
        </p:txBody>
      </p:sp>
    </p:spTree>
    <p:extLst>
      <p:ext uri="{BB962C8B-B14F-4D97-AF65-F5344CB8AC3E}">
        <p14:creationId xmlns:p14="http://schemas.microsoft.com/office/powerpoint/2010/main" val="1035612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Plots harvested using plot</a:t>
            </a:r>
            <a:r>
              <a:rPr lang="en-US" baseline="0" dirty="0" smtClean="0"/>
              <a:t> combine at some sites and hand harvested at other sites.</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15</a:t>
            </a:fld>
            <a:endParaRPr lang="en-US"/>
          </a:p>
        </p:txBody>
      </p:sp>
    </p:spTree>
    <p:extLst>
      <p:ext uri="{BB962C8B-B14F-4D97-AF65-F5344CB8AC3E}">
        <p14:creationId xmlns:p14="http://schemas.microsoft.com/office/powerpoint/2010/main" val="134317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A64E95-C326-4510-A729-CB1C1BB2184A}" type="slidenum">
              <a:rPr lang="en-US" smtClean="0"/>
              <a:t>16</a:t>
            </a:fld>
            <a:endParaRPr lang="en-US"/>
          </a:p>
        </p:txBody>
      </p:sp>
    </p:spTree>
    <p:extLst>
      <p:ext uri="{BB962C8B-B14F-4D97-AF65-F5344CB8AC3E}">
        <p14:creationId xmlns:p14="http://schemas.microsoft.com/office/powerpoint/2010/main" val="155670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2A31B1-8A39-428A-B317-1FB7A88B57A0}" type="slidenum">
              <a:rPr lang="en-US" smtClean="0"/>
              <a:t>17</a:t>
            </a:fld>
            <a:endParaRPr lang="en-US"/>
          </a:p>
        </p:txBody>
      </p:sp>
    </p:spTree>
    <p:extLst>
      <p:ext uri="{BB962C8B-B14F-4D97-AF65-F5344CB8AC3E}">
        <p14:creationId xmlns:p14="http://schemas.microsoft.com/office/powerpoint/2010/main" val="372428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generally calls for more N than sensor.</a:t>
            </a:r>
          </a:p>
          <a:p>
            <a:r>
              <a:rPr lang="en-US" dirty="0" smtClean="0"/>
              <a:t>Exceptions are MOBA13 and NDVC13.  NDVC had high</a:t>
            </a:r>
            <a:r>
              <a:rPr lang="en-US" baseline="0" dirty="0" smtClean="0"/>
              <a:t> levels of residual N that likely caused N recommendation with model to be 0.</a:t>
            </a:r>
          </a:p>
          <a:p>
            <a:endParaRPr lang="en-US" baseline="0" dirty="0" smtClean="0"/>
          </a:p>
          <a:p>
            <a:r>
              <a:rPr lang="en-US" baseline="0" dirty="0" smtClean="0"/>
              <a:t>How does N rate relate to yield?</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18</a:t>
            </a:fld>
            <a:endParaRPr lang="en-US"/>
          </a:p>
        </p:txBody>
      </p:sp>
    </p:spTree>
    <p:extLst>
      <p:ext uri="{BB962C8B-B14F-4D97-AF65-F5344CB8AC3E}">
        <p14:creationId xmlns:p14="http://schemas.microsoft.com/office/powerpoint/2010/main" val="1535144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Rollins – explain</a:t>
            </a:r>
          </a:p>
          <a:p>
            <a:endParaRPr lang="en-US" dirty="0" smtClean="0"/>
          </a:p>
          <a:p>
            <a:r>
              <a:rPr lang="en-US" dirty="0" smtClean="0"/>
              <a:t>Explain axis.</a:t>
            </a:r>
          </a:p>
          <a:p>
            <a:endParaRPr lang="en-US" dirty="0" smtClean="0"/>
          </a:p>
          <a:p>
            <a:r>
              <a:rPr lang="en-US" dirty="0" smtClean="0"/>
              <a:t>Over</a:t>
            </a:r>
            <a:r>
              <a:rPr lang="en-US" baseline="0" dirty="0" smtClean="0"/>
              <a:t> all site years, sensor treatment was significantly higher yielding than the model at 1 site (MOBA) and the model treatment was significantly higher yielding than the sensor treatment at 2 sites (NEMC13, MOTR).</a:t>
            </a:r>
          </a:p>
          <a:p>
            <a:endParaRPr lang="en-US" baseline="0" dirty="0" smtClean="0"/>
          </a:p>
          <a:p>
            <a:r>
              <a:rPr lang="en-US" baseline="0" dirty="0" smtClean="0"/>
              <a:t>Comparing to reference, sensor had significantly lower yield at 4 sites, while model at 2 sites.  </a:t>
            </a:r>
          </a:p>
          <a:p>
            <a:endParaRPr lang="en-US" baseline="0" dirty="0" smtClean="0"/>
          </a:p>
          <a:p>
            <a:r>
              <a:rPr lang="en-US" baseline="0" dirty="0" smtClean="0"/>
              <a:t>Overall, the model better protected yield than the sensor.</a:t>
            </a:r>
          </a:p>
          <a:p>
            <a:endParaRPr lang="en-US" baseline="0" dirty="0" smtClean="0"/>
          </a:p>
          <a:p>
            <a:r>
              <a:rPr lang="en-US" baseline="0" dirty="0" smtClean="0"/>
              <a:t>Look at N applied, and if higher N rates resulted in higher yield.  Generally true, as expected. Not always significant differences (a=.05) though.  There is notable exception NEMC and NECC12.</a:t>
            </a:r>
          </a:p>
          <a:p>
            <a:endParaRPr lang="en-US" baseline="0" dirty="0" smtClean="0"/>
          </a:p>
          <a:p>
            <a:r>
              <a:rPr lang="en-US" baseline="0" dirty="0" smtClean="0"/>
              <a:t>Discuss MOTR.</a:t>
            </a:r>
          </a:p>
          <a:p>
            <a:r>
              <a:rPr lang="en-US" baseline="0" dirty="0" smtClean="0"/>
              <a:t>NDAR, NDVC</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19</a:t>
            </a:fld>
            <a:endParaRPr lang="en-US"/>
          </a:p>
        </p:txBody>
      </p:sp>
    </p:spTree>
    <p:extLst>
      <p:ext uri="{BB962C8B-B14F-4D97-AF65-F5344CB8AC3E}">
        <p14:creationId xmlns:p14="http://schemas.microsoft.com/office/powerpoint/2010/main" val="390629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2A31B1-8A39-428A-B317-1FB7A88B57A0}" type="slidenum">
              <a:rPr lang="en-US" smtClean="0"/>
              <a:t>2</a:t>
            </a:fld>
            <a:endParaRPr lang="en-US"/>
          </a:p>
        </p:txBody>
      </p:sp>
    </p:spTree>
    <p:extLst>
      <p:ext uri="{BB962C8B-B14F-4D97-AF65-F5344CB8AC3E}">
        <p14:creationId xmlns:p14="http://schemas.microsoft.com/office/powerpoint/2010/main" val="513489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Agronomic Efficiency is accounting</a:t>
            </a:r>
            <a:r>
              <a:rPr lang="en-US" baseline="0" dirty="0" smtClean="0"/>
              <a:t> for the N that was supplied other than fertilizer N. By </a:t>
            </a:r>
            <a:r>
              <a:rPr lang="en-US" baseline="0" dirty="0" err="1" smtClean="0"/>
              <a:t>subracting</a:t>
            </a:r>
            <a:r>
              <a:rPr lang="en-US" baseline="0" dirty="0" smtClean="0"/>
              <a:t> check yield, we take into account N available from other sources that impacted yield.</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20</a:t>
            </a:fld>
            <a:endParaRPr lang="en-US"/>
          </a:p>
        </p:txBody>
      </p:sp>
    </p:spTree>
    <p:extLst>
      <p:ext uri="{BB962C8B-B14F-4D97-AF65-F5344CB8AC3E}">
        <p14:creationId xmlns:p14="http://schemas.microsoft.com/office/powerpoint/2010/main" val="1377813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axis.</a:t>
            </a:r>
          </a:p>
          <a:p>
            <a:r>
              <a:rPr lang="en-US" dirty="0" smtClean="0"/>
              <a:t>Yield on secondary for comparison.</a:t>
            </a:r>
          </a:p>
          <a:p>
            <a:r>
              <a:rPr lang="en-US" dirty="0" smtClean="0"/>
              <a:t>At all sites,</a:t>
            </a:r>
            <a:r>
              <a:rPr lang="en-US" baseline="0" dirty="0" smtClean="0"/>
              <a:t> where N app from sensor was less than model, the sensor had higher PFP.</a:t>
            </a:r>
            <a:endParaRPr lang="en-US" dirty="0" smtClean="0"/>
          </a:p>
          <a:p>
            <a:r>
              <a:rPr lang="en-US" dirty="0" smtClean="0"/>
              <a:t>Sensor</a:t>
            </a:r>
            <a:r>
              <a:rPr lang="en-US" baseline="0" dirty="0" smtClean="0"/>
              <a:t> has higher PFP than model at almost all sites.  Generally has higher PFP.</a:t>
            </a:r>
          </a:p>
          <a:p>
            <a:r>
              <a:rPr lang="en-US" baseline="0" dirty="0" smtClean="0"/>
              <a:t>Can see how that relates to yield.  Generally the sensor treatments with the higher PFP have a lower yield.</a:t>
            </a:r>
          </a:p>
          <a:p>
            <a:r>
              <a:rPr lang="en-US" baseline="0" dirty="0" smtClean="0"/>
              <a:t>Exception, notable, NEMC12 and NECC12 where higher yields were seen and higher PFP for the sensor.  The sensor also called for lower N application here.  This is an example of where the sensor performed well.  High mineralization, appropriately accounted for by the sensor, resulted in appropriately reduced N application with no loss to yield and therefore improved PFP</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21</a:t>
            </a:fld>
            <a:endParaRPr lang="en-US"/>
          </a:p>
        </p:txBody>
      </p:sp>
    </p:spTree>
    <p:extLst>
      <p:ext uri="{BB962C8B-B14F-4D97-AF65-F5344CB8AC3E}">
        <p14:creationId xmlns:p14="http://schemas.microsoft.com/office/powerpoint/2010/main" val="2061134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See that sensor is higher.  </a:t>
            </a:r>
          </a:p>
          <a:p>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22</a:t>
            </a:fld>
            <a:endParaRPr lang="en-US"/>
          </a:p>
        </p:txBody>
      </p:sp>
    </p:spTree>
    <p:extLst>
      <p:ext uri="{BB962C8B-B14F-4D97-AF65-F5344CB8AC3E}">
        <p14:creationId xmlns:p14="http://schemas.microsoft.com/office/powerpoint/2010/main" val="645644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a:t>
            </a:r>
            <a:r>
              <a:rPr lang="en-US" dirty="0" err="1" smtClean="0"/>
              <a:t>bu</a:t>
            </a:r>
            <a:r>
              <a:rPr lang="en-US" dirty="0" smtClean="0"/>
              <a:t> corn = $0.20</a:t>
            </a:r>
            <a:r>
              <a:rPr lang="en-US" baseline="0" dirty="0" smtClean="0"/>
              <a:t> /kg</a:t>
            </a:r>
          </a:p>
          <a:p>
            <a:r>
              <a:rPr lang="en-US" baseline="0" dirty="0" smtClean="0"/>
              <a:t>$.50 N </a:t>
            </a:r>
            <a:r>
              <a:rPr lang="en-US" baseline="0" dirty="0" err="1" smtClean="0"/>
              <a:t>fert</a:t>
            </a:r>
            <a:r>
              <a:rPr lang="en-US" baseline="0" dirty="0" smtClean="0"/>
              <a:t> = $1.1/kg</a:t>
            </a:r>
            <a:endParaRPr lang="en-US" dirty="0" smtClean="0"/>
          </a:p>
          <a:p>
            <a:endParaRPr lang="en-US" dirty="0" smtClean="0"/>
          </a:p>
          <a:p>
            <a:r>
              <a:rPr lang="en-US" dirty="0" smtClean="0"/>
              <a:t>No clear trend in profitability.</a:t>
            </a:r>
          </a:p>
          <a:p>
            <a:endParaRPr lang="en-US" dirty="0" smtClean="0"/>
          </a:p>
          <a:p>
            <a:r>
              <a:rPr lang="en-US" dirty="0" smtClean="0"/>
              <a:t>Sensor</a:t>
            </a:r>
            <a:r>
              <a:rPr lang="en-US" baseline="0" dirty="0" smtClean="0"/>
              <a:t> was more profitable than model at 2 sites. (2 NE 2012, where N was reduced for the </a:t>
            </a:r>
            <a:r>
              <a:rPr lang="en-US" baseline="0" dirty="0" err="1" smtClean="0"/>
              <a:t>minerailization</a:t>
            </a:r>
            <a:r>
              <a:rPr lang="en-US" baseline="0" dirty="0" smtClean="0"/>
              <a:t> appropriately.)</a:t>
            </a:r>
          </a:p>
          <a:p>
            <a:r>
              <a:rPr lang="en-US" baseline="0" dirty="0" smtClean="0"/>
              <a:t>Model was more profitable than sensor at 2 sites. (MOTR13, sensor </a:t>
            </a:r>
            <a:r>
              <a:rPr lang="en-US" baseline="0" dirty="0" err="1" smtClean="0"/>
              <a:t>applciation</a:t>
            </a:r>
            <a:r>
              <a:rPr lang="en-US" baseline="0" dirty="0" smtClean="0"/>
              <a:t> of N was very low and resulted in sign. Reduced yields. NEMC)</a:t>
            </a:r>
          </a:p>
          <a:p>
            <a:r>
              <a:rPr lang="en-US" baseline="0" dirty="0" smtClean="0"/>
              <a:t>Remainder of sites, no difference in profitability between the model and sensor.</a:t>
            </a:r>
          </a:p>
          <a:p>
            <a:endParaRPr lang="en-US" baseline="0" dirty="0" smtClean="0"/>
          </a:p>
        </p:txBody>
      </p:sp>
      <p:sp>
        <p:nvSpPr>
          <p:cNvPr id="4" name="Slide Number Placeholder 3"/>
          <p:cNvSpPr>
            <a:spLocks noGrp="1"/>
          </p:cNvSpPr>
          <p:nvPr>
            <p:ph type="sldNum" sz="quarter" idx="10"/>
          </p:nvPr>
        </p:nvSpPr>
        <p:spPr/>
        <p:txBody>
          <a:bodyPr/>
          <a:lstStyle/>
          <a:p>
            <a:fld id="{92A64E95-C326-4510-A729-CB1C1BB2184A}" type="slidenum">
              <a:rPr lang="en-US" smtClean="0"/>
              <a:t>23</a:t>
            </a:fld>
            <a:endParaRPr lang="en-US"/>
          </a:p>
        </p:txBody>
      </p:sp>
    </p:spTree>
    <p:extLst>
      <p:ext uri="{BB962C8B-B14F-4D97-AF65-F5344CB8AC3E}">
        <p14:creationId xmlns:p14="http://schemas.microsoft.com/office/powerpoint/2010/main" val="3149310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a:t>
            </a:r>
            <a:r>
              <a:rPr lang="en-US" baseline="0" dirty="0" smtClean="0"/>
              <a:t> about two sensor cases where they performed well.  Talk about that Model when re-run with 2013 version was improved and closer to the values for the sensor.</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24</a:t>
            </a:fld>
            <a:endParaRPr lang="en-US"/>
          </a:p>
        </p:txBody>
      </p:sp>
    </p:spTree>
    <p:extLst>
      <p:ext uri="{BB962C8B-B14F-4D97-AF65-F5344CB8AC3E}">
        <p14:creationId xmlns:p14="http://schemas.microsoft.com/office/powerpoint/2010/main" val="1235858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response at 9 sites was calculated</a:t>
            </a:r>
            <a:r>
              <a:rPr lang="en-US" baseline="0" dirty="0" smtClean="0"/>
              <a:t> using a linear plateau model.  This allowed for estimation of the ONR.  ONR is on y axis.  Actual N rate on x axis.  </a:t>
            </a:r>
          </a:p>
          <a:p>
            <a:r>
              <a:rPr lang="en-US" baseline="0" dirty="0" smtClean="0"/>
              <a:t>Black 1:1 line is ideal.  </a:t>
            </a:r>
          </a:p>
          <a:p>
            <a:r>
              <a:rPr lang="en-US" baseline="0" dirty="0" smtClean="0"/>
              <a:t>-points above line are under applied</a:t>
            </a:r>
          </a:p>
          <a:p>
            <a:r>
              <a:rPr lang="en-US" baseline="0" dirty="0" smtClean="0"/>
              <a:t>-points below line are over applied.</a:t>
            </a:r>
          </a:p>
          <a:p>
            <a:r>
              <a:rPr lang="en-US" baseline="0" dirty="0" smtClean="0"/>
              <a:t>Maize N tends to over apply as seen by </a:t>
            </a:r>
            <a:r>
              <a:rPr lang="en-US" baseline="0" dirty="0" err="1" smtClean="0"/>
              <a:t>treandline</a:t>
            </a:r>
            <a:r>
              <a:rPr lang="en-US" baseline="0" dirty="0" smtClean="0"/>
              <a:t> through data.</a:t>
            </a:r>
          </a:p>
          <a:p>
            <a:r>
              <a:rPr lang="en-US" baseline="0" dirty="0" smtClean="0"/>
              <a:t>Sensor with Holland-</a:t>
            </a:r>
            <a:r>
              <a:rPr lang="en-US" baseline="0" dirty="0" err="1" smtClean="0"/>
              <a:t>Schepers</a:t>
            </a:r>
            <a:r>
              <a:rPr lang="en-US" baseline="0" dirty="0" smtClean="0"/>
              <a:t> algorithm </a:t>
            </a:r>
            <a:r>
              <a:rPr lang="en-US" baseline="0" dirty="0" err="1" smtClean="0"/>
              <a:t>underapplieds</a:t>
            </a:r>
            <a:r>
              <a:rPr lang="en-US" baseline="0" dirty="0" smtClean="0"/>
              <a:t> as seen by </a:t>
            </a:r>
            <a:r>
              <a:rPr lang="en-US" baseline="0" dirty="0" err="1" smtClean="0"/>
              <a:t>trendline</a:t>
            </a:r>
            <a:r>
              <a:rPr lang="en-US" baseline="0" dirty="0" smtClean="0"/>
              <a:t> through data.</a:t>
            </a:r>
            <a:endParaRPr lang="en-US" dirty="0" smtClean="0"/>
          </a:p>
          <a:p>
            <a:r>
              <a:rPr lang="en-US" baseline="0" dirty="0" smtClean="0"/>
              <a:t>Maize in more closely approximates ONR. y=.8145x, closest to y=1x.  </a:t>
            </a:r>
          </a:p>
          <a:p>
            <a:r>
              <a:rPr lang="en-US" baseline="0" dirty="0" smtClean="0"/>
              <a:t>Also has higher coefficient of determination as seen by R2.</a:t>
            </a:r>
          </a:p>
          <a:p>
            <a:endParaRPr lang="en-US" baseline="0" dirty="0" smtClean="0"/>
          </a:p>
          <a:p>
            <a:r>
              <a:rPr lang="en-US" baseline="0" dirty="0" smtClean="0"/>
              <a:t>Non-responsive sites?  </a:t>
            </a:r>
          </a:p>
        </p:txBody>
      </p:sp>
      <p:sp>
        <p:nvSpPr>
          <p:cNvPr id="4" name="Slide Number Placeholder 3"/>
          <p:cNvSpPr>
            <a:spLocks noGrp="1"/>
          </p:cNvSpPr>
          <p:nvPr>
            <p:ph type="sldNum" sz="quarter" idx="10"/>
          </p:nvPr>
        </p:nvSpPr>
        <p:spPr/>
        <p:txBody>
          <a:bodyPr/>
          <a:lstStyle/>
          <a:p>
            <a:fld id="{92A64E95-C326-4510-A729-CB1C1BB2184A}" type="slidenum">
              <a:rPr lang="en-US" smtClean="0"/>
              <a:t>25</a:t>
            </a:fld>
            <a:endParaRPr lang="en-US"/>
          </a:p>
        </p:txBody>
      </p:sp>
    </p:spTree>
    <p:extLst>
      <p:ext uri="{BB962C8B-B14F-4D97-AF65-F5344CB8AC3E}">
        <p14:creationId xmlns:p14="http://schemas.microsoft.com/office/powerpoint/2010/main" val="1460593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a:t>
            </a:r>
            <a:r>
              <a:rPr lang="en-US" dirty="0" err="1" smtClean="0"/>
              <a:t>bu</a:t>
            </a:r>
            <a:r>
              <a:rPr lang="en-US" dirty="0" smtClean="0"/>
              <a:t> corn = $0.20</a:t>
            </a:r>
            <a:r>
              <a:rPr lang="en-US" baseline="0" dirty="0" smtClean="0"/>
              <a:t> /kg</a:t>
            </a:r>
          </a:p>
          <a:p>
            <a:r>
              <a:rPr lang="en-US" baseline="0" dirty="0" smtClean="0"/>
              <a:t>$.50 N </a:t>
            </a:r>
            <a:r>
              <a:rPr lang="en-US" baseline="0" dirty="0" err="1" smtClean="0"/>
              <a:t>fert</a:t>
            </a:r>
            <a:r>
              <a:rPr lang="en-US" baseline="0" dirty="0" smtClean="0"/>
              <a:t> = $1.1/kg</a:t>
            </a:r>
            <a:endParaRPr lang="en-US" dirty="0" smtClean="0"/>
          </a:p>
          <a:p>
            <a:r>
              <a:rPr lang="en-US" dirty="0" smtClean="0"/>
              <a:t>Calculated profit from ONR and yield achieved</a:t>
            </a:r>
            <a:r>
              <a:rPr lang="en-US" baseline="0" dirty="0" smtClean="0"/>
              <a:t> at ONR.  Compare to model and sensor.  </a:t>
            </a:r>
            <a:r>
              <a:rPr lang="en-US" baseline="0" dirty="0" smtClean="0"/>
              <a:t>Compared to profit that would’ve been obtained at ONR.</a:t>
            </a:r>
            <a:endParaRPr lang="en-US" baseline="0" dirty="0" smtClean="0"/>
          </a:p>
          <a:p>
            <a:r>
              <a:rPr lang="en-US" baseline="0" dirty="0" smtClean="0"/>
              <a:t>Profit loss due to excess N was more </a:t>
            </a:r>
            <a:r>
              <a:rPr lang="en-US" baseline="0" dirty="0" err="1" smtClean="0"/>
              <a:t>prevelant</a:t>
            </a:r>
            <a:r>
              <a:rPr lang="en-US" baseline="0" dirty="0" smtClean="0"/>
              <a:t> for model.</a:t>
            </a:r>
          </a:p>
          <a:p>
            <a:r>
              <a:rPr lang="en-US" baseline="0" dirty="0" smtClean="0"/>
              <a:t>Profit loss due to lost yield was more </a:t>
            </a:r>
            <a:r>
              <a:rPr lang="en-US" baseline="0" dirty="0" err="1" smtClean="0"/>
              <a:t>prevelant</a:t>
            </a:r>
            <a:r>
              <a:rPr lang="en-US" baseline="0" dirty="0" smtClean="0"/>
              <a:t> for sensor.</a:t>
            </a:r>
          </a:p>
          <a:p>
            <a:r>
              <a:rPr lang="en-US" baseline="0" dirty="0" smtClean="0"/>
              <a:t>Looking at change in net profit for these two approaches, the sensor was less profitable at 4 sites, and the model was less profitable at 5 sites. </a:t>
            </a:r>
          </a:p>
          <a:p>
            <a:r>
              <a:rPr lang="en-US" baseline="0" dirty="0" smtClean="0"/>
              <a:t>Over all sites combined, the sensor approach lost $388 ha-1 more than the model approach.</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26</a:t>
            </a:fld>
            <a:endParaRPr lang="en-US"/>
          </a:p>
        </p:txBody>
      </p:sp>
    </p:spTree>
    <p:extLst>
      <p:ext uri="{BB962C8B-B14F-4D97-AF65-F5344CB8AC3E}">
        <p14:creationId xmlns:p14="http://schemas.microsoft.com/office/powerpoint/2010/main" val="3158984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28</a:t>
            </a:fld>
            <a:endParaRPr lang="en-US"/>
          </a:p>
        </p:txBody>
      </p:sp>
    </p:spTree>
    <p:extLst>
      <p:ext uri="{BB962C8B-B14F-4D97-AF65-F5344CB8AC3E}">
        <p14:creationId xmlns:p14="http://schemas.microsoft.com/office/powerpoint/2010/main" val="4133574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2A31B1-8A39-428A-B317-1FB7A88B57A0}" type="slidenum">
              <a:rPr lang="en-US" smtClean="0"/>
              <a:t>29</a:t>
            </a:fld>
            <a:endParaRPr lang="en-US"/>
          </a:p>
        </p:txBody>
      </p:sp>
    </p:spTree>
    <p:extLst>
      <p:ext uri="{BB962C8B-B14F-4D97-AF65-F5344CB8AC3E}">
        <p14:creationId xmlns:p14="http://schemas.microsoft.com/office/powerpoint/2010/main" val="510318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Significant differences in hybrid for sensor</a:t>
            </a:r>
            <a:r>
              <a:rPr lang="en-US" baseline="0" dirty="0" smtClean="0"/>
              <a:t> data occurred at a few MO and NE sites where hybrids were the same</a:t>
            </a:r>
            <a:r>
              <a:rPr lang="en-US" baseline="0"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NDRE of Hybrid A was always greater when significant differences occurred. (33D49)</a:t>
            </a:r>
          </a:p>
          <a:p>
            <a:r>
              <a:rPr lang="en-US" baseline="0" dirty="0" smtClean="0"/>
              <a:t>NDRE at time of N </a:t>
            </a:r>
            <a:r>
              <a:rPr lang="en-US" baseline="0" dirty="0" err="1" smtClean="0"/>
              <a:t>aapplication</a:t>
            </a:r>
            <a:r>
              <a:rPr lang="en-US" baseline="0" dirty="0" smtClean="0"/>
              <a:t> was significantly different for 3 sites (Hybrid A was greater than Hybrid B).  ~2 weeks following application another sensor reading was taken and NDRE was significantly different for hybrid at 6 sites, (only one of those sites was the same as from the original difference at time of N application) and again Hybrid A was always greater.  </a:t>
            </a:r>
          </a:p>
          <a:p>
            <a:endParaRPr lang="en-US" baseline="0" dirty="0" smtClean="0"/>
          </a:p>
          <a:p>
            <a:r>
              <a:rPr lang="en-US" baseline="0" dirty="0" smtClean="0"/>
              <a:t>When translated to SI however, there was only one site that had significant difference at 1 site at the time of application (not any of the three) and at 2 sites following application.</a:t>
            </a:r>
          </a:p>
          <a:p>
            <a:endParaRPr lang="en-US" baseline="0" dirty="0" smtClean="0"/>
          </a:p>
          <a:p>
            <a:r>
              <a:rPr lang="en-US" baseline="0" dirty="0" smtClean="0"/>
              <a:t>This </a:t>
            </a:r>
            <a:r>
              <a:rPr lang="en-US" baseline="0" dirty="0" smtClean="0"/>
              <a:t>did not translate into yield.  Where there were significant hybrid differences in yield at MO and NE sites, Hybrid B was greater.</a:t>
            </a:r>
          </a:p>
          <a:p>
            <a:r>
              <a:rPr lang="en-US" baseline="0" dirty="0" smtClean="0"/>
              <a:t>It is thought that the sensor differences were due to leaf architecture and hybrid color differences that were visually observed rather than differences in N content and overall plant health</a:t>
            </a:r>
            <a:r>
              <a:rPr lang="en-US" baseline="0" dirty="0" smtClean="0"/>
              <a:t>.</a:t>
            </a:r>
          </a:p>
          <a:p>
            <a:endParaRPr lang="en-US" baseline="0" dirty="0" smtClean="0"/>
          </a:p>
          <a:p>
            <a:r>
              <a:rPr lang="en-US" baseline="0" dirty="0" smtClean="0"/>
              <a:t>However, it also appears that the differences in NDRE became more significant following the time of application and were not as frequently significant at the time of in-season application.</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30</a:t>
            </a:fld>
            <a:endParaRPr lang="en-US"/>
          </a:p>
        </p:txBody>
      </p:sp>
    </p:spTree>
    <p:extLst>
      <p:ext uri="{BB962C8B-B14F-4D97-AF65-F5344CB8AC3E}">
        <p14:creationId xmlns:p14="http://schemas.microsoft.com/office/powerpoint/2010/main" val="107725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r>
              <a:rPr lang="en-US" sz="1200" dirty="0" smtClean="0"/>
              <a:t>Based on the Hybrid-Maize crop growth model; </a:t>
            </a:r>
            <a:r>
              <a:rPr lang="en-US" altLang="en-US" dirty="0" smtClean="0">
                <a:latin typeface="Arial" pitchFamily="34" charset="0"/>
              </a:rPr>
              <a:t>interactions between management and environment.</a:t>
            </a:r>
          </a:p>
          <a:p>
            <a:endParaRPr lang="en-US" altLang="en-US" dirty="0" smtClean="0">
              <a:latin typeface="Arial" pitchFamily="34" charset="0"/>
            </a:endParaRPr>
          </a:p>
          <a:p>
            <a:r>
              <a:rPr lang="en-US" altLang="en-US" dirty="0" smtClean="0">
                <a:latin typeface="Arial" pitchFamily="34" charset="0"/>
              </a:rPr>
              <a:t>Used</a:t>
            </a:r>
            <a:r>
              <a:rPr lang="en-US" altLang="en-US" baseline="0" dirty="0" smtClean="0">
                <a:latin typeface="Arial" pitchFamily="34" charset="0"/>
              </a:rPr>
              <a:t> to predict N need – and can be used to determine how much needs to be applied in-season.</a:t>
            </a:r>
            <a:endParaRPr lang="en-US" altLang="en-US" dirty="0" smtClean="0">
              <a:latin typeface="Arial" pitchFamily="34" charset="0"/>
            </a:endParaRPr>
          </a:p>
        </p:txBody>
      </p:sp>
      <p:sp>
        <p:nvSpPr>
          <p:cNvPr id="17412" name="Slide Number Placeholder 3"/>
          <p:cNvSpPr>
            <a:spLocks noGrp="1"/>
          </p:cNvSpPr>
          <p:nvPr>
            <p:ph type="sldNum" sz="quarter" idx="5"/>
          </p:nvPr>
        </p:nvSpPr>
        <p:spPr>
          <a:noFill/>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4B24C27-6528-4F99-B93E-40C2B56A5879}" type="slidenum">
              <a:rPr lang="en-US" altLang="en-US" sz="1200" smtClean="0"/>
              <a:pPr/>
              <a:t>3</a:t>
            </a:fld>
            <a:endParaRPr lang="en-US" altLang="en-US" sz="1200" smtClean="0"/>
          </a:p>
        </p:txBody>
      </p:sp>
    </p:spTree>
    <p:extLst>
      <p:ext uri="{BB962C8B-B14F-4D97-AF65-F5344CB8AC3E}">
        <p14:creationId xmlns:p14="http://schemas.microsoft.com/office/powerpoint/2010/main" val="3995405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sites where there were significant differences in sensor data NDRE due to population main effects.</a:t>
            </a:r>
          </a:p>
          <a:p>
            <a:r>
              <a:rPr lang="en-US" baseline="0" dirty="0" smtClean="0"/>
              <a:t>Almost always higher population had higher NDRE.  Exception was NDDN12 where there were poor and uneven plant stands that may have influenced this.</a:t>
            </a:r>
          </a:p>
          <a:p>
            <a:endParaRPr lang="en-US" baseline="0" dirty="0" smtClean="0"/>
          </a:p>
          <a:p>
            <a:r>
              <a:rPr lang="en-US" baseline="0" dirty="0" smtClean="0"/>
              <a:t>How does this impact the N rate that would be recommended?</a:t>
            </a:r>
          </a:p>
          <a:p>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31</a:t>
            </a:fld>
            <a:endParaRPr lang="en-US"/>
          </a:p>
        </p:txBody>
      </p:sp>
    </p:spTree>
    <p:extLst>
      <p:ext uri="{BB962C8B-B14F-4D97-AF65-F5344CB8AC3E}">
        <p14:creationId xmlns:p14="http://schemas.microsoft.com/office/powerpoint/2010/main" val="2979837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would using alternate SI calculated</a:t>
            </a:r>
            <a:r>
              <a:rPr lang="en-US" baseline="0" dirty="0" smtClean="0"/>
              <a:t> with different populations impact the N recommendation with sensor and Holland/</a:t>
            </a:r>
            <a:r>
              <a:rPr lang="en-US" baseline="0" dirty="0" err="1" smtClean="0"/>
              <a:t>Schepers</a:t>
            </a:r>
            <a:r>
              <a:rPr lang="en-US" baseline="0" dirty="0" smtClean="0"/>
              <a:t> algorithm?</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32</a:t>
            </a:fld>
            <a:endParaRPr lang="en-US"/>
          </a:p>
        </p:txBody>
      </p:sp>
    </p:spTree>
    <p:extLst>
      <p:ext uri="{BB962C8B-B14F-4D97-AF65-F5344CB8AC3E}">
        <p14:creationId xmlns:p14="http://schemas.microsoft.com/office/powerpoint/2010/main" val="3148255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0 = same population for both target and reference crops</a:t>
            </a:r>
          </a:p>
          <a:p>
            <a:r>
              <a:rPr lang="en-US" dirty="0" smtClean="0"/>
              <a:t>Some cases, like</a:t>
            </a:r>
            <a:r>
              <a:rPr lang="en-US" baseline="0" dirty="0" smtClean="0"/>
              <a:t> NECC12, there was not a difference because SI values were almost always at or above 1.</a:t>
            </a:r>
          </a:p>
          <a:p>
            <a:r>
              <a:rPr lang="en-US" baseline="0" dirty="0" smtClean="0"/>
              <a:t>Other times, larger differences.</a:t>
            </a:r>
          </a:p>
          <a:p>
            <a:r>
              <a:rPr lang="en-US" baseline="0" dirty="0" smtClean="0"/>
              <a:t>Generally higher population had higher NDRE.  IF this was used as the reference (green), and a lower population area was used as the target, the SI would be lower, resulting in higher N rates.</a:t>
            </a:r>
          </a:p>
          <a:p>
            <a:endParaRPr lang="en-US" baseline="0" dirty="0" smtClean="0"/>
          </a:p>
          <a:p>
            <a:r>
              <a:rPr lang="en-US" baseline="0" dirty="0" smtClean="0"/>
              <a:t>Generally the lower population had lower NDRE.  If this was used as the reference, the SI was higher and N rates were lower.  </a:t>
            </a:r>
          </a:p>
          <a:p>
            <a:endParaRPr lang="en-US" baseline="0" dirty="0" smtClean="0"/>
          </a:p>
          <a:p>
            <a:r>
              <a:rPr lang="en-US" baseline="0" dirty="0" smtClean="0"/>
              <a:t>Opposite for NDDN12 because population differences had opposite NDRE responses to the remainder of sites.</a:t>
            </a:r>
          </a:p>
          <a:p>
            <a:endParaRPr lang="en-US" baseline="0" dirty="0" smtClean="0"/>
          </a:p>
          <a:p>
            <a:r>
              <a:rPr lang="en-US" baseline="0" dirty="0" smtClean="0"/>
              <a:t>Message here: using different populations for target and reference will impact N rate.</a:t>
            </a:r>
          </a:p>
          <a:p>
            <a:r>
              <a:rPr lang="en-US" baseline="0" dirty="0" smtClean="0"/>
              <a:t>Generally using a reference that is a higher population than the target results in a higher N rate.</a:t>
            </a:r>
          </a:p>
          <a:p>
            <a:r>
              <a:rPr lang="en-US" baseline="0" dirty="0" smtClean="0"/>
              <a:t>Using a reference that is a lower population than the target results in a lower N rate.</a:t>
            </a:r>
          </a:p>
          <a:p>
            <a:endParaRPr lang="en-US" baseline="0" dirty="0" smtClean="0"/>
          </a:p>
          <a:p>
            <a:r>
              <a:rPr lang="en-US" baseline="0" dirty="0" smtClean="0"/>
              <a:t>With variable rate planting becoming more </a:t>
            </a:r>
            <a:r>
              <a:rPr lang="en-US" baseline="0" dirty="0" err="1" smtClean="0"/>
              <a:t>prevelant</a:t>
            </a:r>
            <a:r>
              <a:rPr lang="en-US" baseline="0" dirty="0" smtClean="0"/>
              <a:t>, this is important to consider.</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33</a:t>
            </a:fld>
            <a:endParaRPr lang="en-US"/>
          </a:p>
        </p:txBody>
      </p:sp>
    </p:spTree>
    <p:extLst>
      <p:ext uri="{BB962C8B-B14F-4D97-AF65-F5344CB8AC3E}">
        <p14:creationId xmlns:p14="http://schemas.microsoft.com/office/powerpoint/2010/main" val="566041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34</a:t>
            </a:fld>
            <a:endParaRPr lang="en-US"/>
          </a:p>
        </p:txBody>
      </p:sp>
    </p:spTree>
    <p:extLst>
      <p:ext uri="{BB962C8B-B14F-4D97-AF65-F5344CB8AC3E}">
        <p14:creationId xmlns:p14="http://schemas.microsoft.com/office/powerpoint/2010/main" val="2744839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2A31B1-8A39-428A-B317-1FB7A88B57A0}" type="slidenum">
              <a:rPr lang="en-US" smtClean="0"/>
              <a:t>35</a:t>
            </a:fld>
            <a:endParaRPr lang="en-US"/>
          </a:p>
        </p:txBody>
      </p:sp>
    </p:spTree>
    <p:extLst>
      <p:ext uri="{BB962C8B-B14F-4D97-AF65-F5344CB8AC3E}">
        <p14:creationId xmlns:p14="http://schemas.microsoft.com/office/powerpoint/2010/main" val="3897961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a:t>
            </a:r>
            <a:r>
              <a:rPr lang="en-US" baseline="0" dirty="0" smtClean="0"/>
              <a:t> same sensor data only now calculated N recommendation using two other algorithms.</a:t>
            </a:r>
          </a:p>
          <a:p>
            <a:r>
              <a:rPr lang="en-US" baseline="0" dirty="0" smtClean="0"/>
              <a:t>Blue is still maize-N, red is still the Holland/</a:t>
            </a:r>
            <a:r>
              <a:rPr lang="en-US" baseline="0" dirty="0" err="1" smtClean="0"/>
              <a:t>Schepers</a:t>
            </a:r>
            <a:r>
              <a:rPr lang="en-US" baseline="0" dirty="0" smtClean="0"/>
              <a:t> sensor algorithm ( here termed Nebraska algorithm)</a:t>
            </a:r>
          </a:p>
          <a:p>
            <a:r>
              <a:rPr lang="en-US" baseline="0" dirty="0" smtClean="0"/>
              <a:t>Green is an algorithm developed in Minnesota</a:t>
            </a:r>
          </a:p>
          <a:p>
            <a:r>
              <a:rPr lang="en-US" baseline="0" dirty="0" smtClean="0"/>
              <a:t>Yellow is an algorithm developed in Missouri.</a:t>
            </a:r>
          </a:p>
          <a:p>
            <a:endParaRPr lang="en-US" baseline="0" dirty="0" smtClean="0"/>
          </a:p>
          <a:p>
            <a:r>
              <a:rPr lang="en-US" baseline="0" dirty="0" smtClean="0"/>
              <a:t>Between the sensor algorithms, Missouri generally has highest recommendations and Minnesota generally has the lowest.</a:t>
            </a:r>
          </a:p>
          <a:p>
            <a:endParaRPr lang="en-US" baseline="0" dirty="0" smtClean="0"/>
          </a:p>
          <a:p>
            <a:r>
              <a:rPr lang="en-US" baseline="0" dirty="0" smtClean="0"/>
              <a:t>So how does this compare to the ONR calculated at the 9 sites we looked at before?</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36</a:t>
            </a:fld>
            <a:endParaRPr lang="en-US"/>
          </a:p>
        </p:txBody>
      </p:sp>
    </p:spTree>
    <p:extLst>
      <p:ext uri="{BB962C8B-B14F-4D97-AF65-F5344CB8AC3E}">
        <p14:creationId xmlns:p14="http://schemas.microsoft.com/office/powerpoint/2010/main" val="2420460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Maize N and Missouri over</a:t>
            </a:r>
            <a:r>
              <a:rPr lang="en-US" baseline="0" dirty="0" smtClean="0"/>
              <a:t> applied.</a:t>
            </a:r>
          </a:p>
          <a:p>
            <a:r>
              <a:rPr lang="en-US" baseline="0" dirty="0" smtClean="0"/>
              <a:t>Minnesota and Nebraska under applied.</a:t>
            </a:r>
          </a:p>
          <a:p>
            <a:r>
              <a:rPr lang="en-US" baseline="0" dirty="0" smtClean="0"/>
              <a:t>Maize N was still closest to ONR.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Of sensor algorithms Missouri was closest to ONR Y=.788x then Nebraska.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Minnesota algorithm did not perform well at any of the sites.  Much poorer fit and much lower coefficient of determination.</a:t>
            </a:r>
            <a:endParaRPr lang="en-US"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Can break down by state to see if certain algorithms performed better at sites from specific states.  Differences between algorithms when looking at all sites combined and sites from each state individually.  Highlights the importance of algorithm selection to be used with the sensor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Missouri was best sensor algorithm at NE and MO sites.  ND sites, none of the algorithms performed particularly well. Either fit line was far from optimum or </a:t>
            </a:r>
            <a:r>
              <a:rPr lang="en-US" baseline="0" dirty="0" err="1" smtClean="0"/>
              <a:t>coeff</a:t>
            </a:r>
            <a:r>
              <a:rPr lang="en-US" baseline="0" dirty="0" smtClean="0"/>
              <a:t>. Of deter was low.</a:t>
            </a:r>
          </a:p>
        </p:txBody>
      </p:sp>
      <p:sp>
        <p:nvSpPr>
          <p:cNvPr id="4" name="Slide Number Placeholder 3"/>
          <p:cNvSpPr>
            <a:spLocks noGrp="1"/>
          </p:cNvSpPr>
          <p:nvPr>
            <p:ph type="sldNum" sz="quarter" idx="10"/>
          </p:nvPr>
        </p:nvSpPr>
        <p:spPr/>
        <p:txBody>
          <a:bodyPr/>
          <a:lstStyle/>
          <a:p>
            <a:fld id="{92A64E95-C326-4510-A729-CB1C1BB2184A}" type="slidenum">
              <a:rPr lang="en-US" smtClean="0"/>
              <a:t>37</a:t>
            </a:fld>
            <a:endParaRPr lang="en-US"/>
          </a:p>
        </p:txBody>
      </p:sp>
    </p:spTree>
    <p:extLst>
      <p:ext uri="{BB962C8B-B14F-4D97-AF65-F5344CB8AC3E}">
        <p14:creationId xmlns:p14="http://schemas.microsoft.com/office/powerpoint/2010/main" val="703075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38</a:t>
            </a:fld>
            <a:endParaRPr lang="en-US"/>
          </a:p>
        </p:txBody>
      </p:sp>
    </p:spTree>
    <p:extLst>
      <p:ext uri="{BB962C8B-B14F-4D97-AF65-F5344CB8AC3E}">
        <p14:creationId xmlns:p14="http://schemas.microsoft.com/office/powerpoint/2010/main" val="1873299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A64E95-C326-4510-A729-CB1C1BB2184A}" type="slidenum">
              <a:rPr lang="en-US" smtClean="0"/>
              <a:t>39</a:t>
            </a:fld>
            <a:endParaRPr lang="en-US"/>
          </a:p>
        </p:txBody>
      </p:sp>
    </p:spTree>
    <p:extLst>
      <p:ext uri="{BB962C8B-B14F-4D97-AF65-F5344CB8AC3E}">
        <p14:creationId xmlns:p14="http://schemas.microsoft.com/office/powerpoint/2010/main" val="874721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A64E95-C326-4510-A729-CB1C1BB2184A}" type="slidenum">
              <a:rPr lang="en-US" smtClean="0"/>
              <a:t>40</a:t>
            </a:fld>
            <a:endParaRPr lang="en-US"/>
          </a:p>
        </p:txBody>
      </p:sp>
    </p:spTree>
    <p:extLst>
      <p:ext uri="{BB962C8B-B14F-4D97-AF65-F5344CB8AC3E}">
        <p14:creationId xmlns:p14="http://schemas.microsoft.com/office/powerpoint/2010/main" val="4026161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Versions – Mineralization.</a:t>
            </a:r>
            <a:endParaRPr lang="en-US" dirty="0"/>
          </a:p>
        </p:txBody>
      </p:sp>
      <p:sp>
        <p:nvSpPr>
          <p:cNvPr id="4" name="Slide Number Placeholder 3"/>
          <p:cNvSpPr>
            <a:spLocks noGrp="1"/>
          </p:cNvSpPr>
          <p:nvPr>
            <p:ph type="sldNum" sz="quarter" idx="10"/>
          </p:nvPr>
        </p:nvSpPr>
        <p:spPr/>
        <p:txBody>
          <a:bodyPr/>
          <a:lstStyle/>
          <a:p>
            <a:fld id="{19BE6A75-4BB3-435F-A438-9B4E5377602A}" type="slidenum">
              <a:rPr lang="en-US" smtClean="0"/>
              <a:t>4</a:t>
            </a:fld>
            <a:endParaRPr lang="en-US"/>
          </a:p>
        </p:txBody>
      </p:sp>
    </p:spTree>
    <p:extLst>
      <p:ext uri="{BB962C8B-B14F-4D97-AF65-F5344CB8AC3E}">
        <p14:creationId xmlns:p14="http://schemas.microsoft.com/office/powerpoint/2010/main" val="2539392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interest: N</a:t>
            </a:r>
            <a:r>
              <a:rPr lang="en-US" baseline="0" dirty="0" smtClean="0"/>
              <a:t> rate and the in-season amount.  </a:t>
            </a:r>
          </a:p>
          <a:p>
            <a:endParaRPr lang="en-US" baseline="0" dirty="0" smtClean="0"/>
          </a:p>
          <a:p>
            <a:r>
              <a:rPr lang="en-US" baseline="0" dirty="0" smtClean="0"/>
              <a:t>Is a variable approach to the degree that unique soil types, weather data, OM, residual N, planting population, hybrid maturity, </a:t>
            </a:r>
            <a:r>
              <a:rPr lang="en-US" baseline="0" dirty="0" err="1" smtClean="0"/>
              <a:t>etc</a:t>
            </a:r>
            <a:r>
              <a:rPr lang="en-US" baseline="0" dirty="0" smtClean="0"/>
              <a:t> is inputted by the user.</a:t>
            </a:r>
            <a:endParaRPr lang="en-US" dirty="0"/>
          </a:p>
        </p:txBody>
      </p:sp>
      <p:sp>
        <p:nvSpPr>
          <p:cNvPr id="4" name="Slide Number Placeholder 3"/>
          <p:cNvSpPr>
            <a:spLocks noGrp="1"/>
          </p:cNvSpPr>
          <p:nvPr>
            <p:ph type="sldNum" sz="quarter" idx="10"/>
          </p:nvPr>
        </p:nvSpPr>
        <p:spPr/>
        <p:txBody>
          <a:bodyPr/>
          <a:lstStyle/>
          <a:p>
            <a:fld id="{19BE6A75-4BB3-435F-A438-9B4E5377602A}" type="slidenum">
              <a:rPr lang="en-US" smtClean="0"/>
              <a:t>5</a:t>
            </a:fld>
            <a:endParaRPr lang="en-US"/>
          </a:p>
        </p:txBody>
      </p:sp>
    </p:spTree>
    <p:extLst>
      <p:ext uri="{BB962C8B-B14F-4D97-AF65-F5344CB8AC3E}">
        <p14:creationId xmlns:p14="http://schemas.microsoft.com/office/powerpoint/2010/main" val="95946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smtClean="0"/>
                  <a:t>Active sensor—own</a:t>
                </a:r>
                <a:r>
                  <a:rPr lang="en-US" baseline="0" dirty="0" smtClean="0"/>
                  <a:t> light source.</a:t>
                </a:r>
              </a:p>
              <a:p>
                <a:r>
                  <a:rPr lang="en-US" baseline="0" dirty="0" smtClean="0"/>
                  <a:t>3 bands – 670, 730, 780 nm</a:t>
                </a:r>
              </a:p>
              <a:p>
                <a:endParaRPr lang="en-US" baseline="0" dirty="0" smtClean="0"/>
              </a:p>
              <a:p>
                <a:r>
                  <a:rPr lang="en-US" baseline="0" dirty="0" err="1" smtClean="0"/>
                  <a:t>Recieves</a:t>
                </a:r>
                <a:r>
                  <a:rPr lang="en-US" baseline="0" dirty="0" smtClean="0"/>
                  <a:t> reflectance back and had three bands – can use these to make indices – correlate to crop N status</a:t>
                </a:r>
              </a:p>
              <a:p>
                <a:endParaRPr lang="en-US" baseline="0" dirty="0" smtClean="0"/>
              </a:p>
              <a:p>
                <a:pPr marL="0" indent="0">
                  <a:buNone/>
                </a:pPr>
                <a:r>
                  <a:rPr lang="en-US" b="0" dirty="0" smtClean="0"/>
                  <a:t>Normalized Difference Red Edge Index</a:t>
                </a:r>
                <a:endParaRPr lang="en-US" b="0" i="1" dirty="0" smtClean="0">
                  <a:latin typeface="Cambria Math"/>
                </a:endParaRPr>
              </a:p>
              <a:p>
                <a:pPr marL="0" indent="0">
                  <a:buNone/>
                </a:pPr>
                <a:endParaRPr lang="en-US" b="0"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𝑁𝐷𝑅𝐸</m:t>
                      </m:r>
                      <m:r>
                        <a:rPr lang="en-US" b="0" i="1" smtClean="0">
                          <a:latin typeface="Cambria Math"/>
                        </a:rPr>
                        <m:t>= </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𝑁𝐼𝑅</m:t>
                              </m:r>
                              <m:r>
                                <a:rPr lang="en-US" b="0" i="1" smtClean="0">
                                  <a:latin typeface="Cambria Math"/>
                                </a:rPr>
                                <m:t> −</m:t>
                              </m:r>
                              <m:r>
                                <a:rPr lang="en-US" b="0" i="1" smtClean="0">
                                  <a:latin typeface="Cambria Math"/>
                                </a:rPr>
                                <m:t>𝑅𝑒𝑑</m:t>
                              </m:r>
                              <m:r>
                                <a:rPr lang="en-US" b="0" i="1" smtClean="0">
                                  <a:latin typeface="Cambria Math"/>
                                </a:rPr>
                                <m:t> </m:t>
                              </m:r>
                              <m:r>
                                <a:rPr lang="en-US" b="0" i="1" smtClean="0">
                                  <a:latin typeface="Cambria Math"/>
                                </a:rPr>
                                <m:t>𝐸𝑑𝑔𝑒</m:t>
                              </m:r>
                            </m:num>
                            <m:den>
                              <m:r>
                                <a:rPr lang="en-US" b="0" i="1" smtClean="0">
                                  <a:latin typeface="Cambria Math"/>
                                </a:rPr>
                                <m:t>𝑁𝐼𝑅</m:t>
                              </m:r>
                              <m:r>
                                <a:rPr lang="en-US" b="0" i="1" smtClean="0">
                                  <a:latin typeface="Cambria Math"/>
                                </a:rPr>
                                <m:t>+</m:t>
                              </m:r>
                              <m:r>
                                <a:rPr lang="en-US" b="0" i="1" smtClean="0">
                                  <a:latin typeface="Cambria Math"/>
                                </a:rPr>
                                <m:t>𝑅𝑒𝑑</m:t>
                              </m:r>
                              <m:r>
                                <a:rPr lang="en-US" b="0" i="1" smtClean="0">
                                  <a:latin typeface="Cambria Math"/>
                                </a:rPr>
                                <m:t> </m:t>
                              </m:r>
                              <m:r>
                                <a:rPr lang="en-US" b="0" i="1" smtClean="0">
                                  <a:latin typeface="Cambria Math"/>
                                </a:rPr>
                                <m:t>𝐸𝑑𝑔𝑒</m:t>
                              </m:r>
                            </m:den>
                          </m:f>
                        </m:e>
                      </m:d>
                    </m:oMath>
                  </m:oMathPara>
                </a14:m>
                <a:endParaRPr lang="en-US" dirty="0" smtClean="0"/>
              </a:p>
              <a:p>
                <a:pPr marL="0" indent="0">
                  <a:buNone/>
                </a:pPr>
                <a:endParaRPr lang="en-US" dirty="0" smtClean="0"/>
              </a:p>
              <a:p>
                <a:pPr marL="0" indent="0" algn="ctr">
                  <a:buNone/>
                </a:pPr>
                <a:r>
                  <a:rPr lang="en-US" dirty="0"/>
                  <a:t>Sufficiency Index (SI) = </a:t>
                </a:r>
                <a14:m>
                  <m:oMath xmlns:m="http://schemas.openxmlformats.org/officeDocument/2006/math">
                    <m:f>
                      <m:fPr>
                        <m:ctrlPr>
                          <a:rPr lang="en-US" i="1" dirty="0">
                            <a:latin typeface="Cambria Math" panose="02040503050406030204" pitchFamily="18" charset="0"/>
                          </a:rPr>
                        </m:ctrlPr>
                      </m:fPr>
                      <m:num>
                        <m:r>
                          <a:rPr lang="en-US" b="0" i="1" dirty="0" smtClean="0">
                            <a:latin typeface="Cambria Math"/>
                          </a:rPr>
                          <m:t>𝑁𝐷𝑅𝐸</m:t>
                        </m:r>
                        <m:r>
                          <a:rPr lang="en-US" b="0" i="1" dirty="0" smtClean="0">
                            <a:latin typeface="Cambria Math"/>
                          </a:rPr>
                          <m:t> </m:t>
                        </m:r>
                        <m:r>
                          <a:rPr lang="en-US" b="0" i="1" dirty="0" smtClean="0">
                            <a:latin typeface="Cambria Math"/>
                          </a:rPr>
                          <m:t>𝑜𝑓</m:t>
                        </m:r>
                        <m:r>
                          <a:rPr lang="en-US" b="0" i="1" dirty="0" smtClean="0">
                            <a:latin typeface="Cambria Math"/>
                          </a:rPr>
                          <m:t> </m:t>
                        </m:r>
                        <m:r>
                          <a:rPr lang="en-US" i="1" dirty="0">
                            <a:latin typeface="Cambria Math"/>
                          </a:rPr>
                          <m:t>𝑇𝑎𝑟𝑔𝑒𝑡</m:t>
                        </m:r>
                        <m:r>
                          <m:rPr>
                            <m:nor/>
                          </m:rPr>
                          <a:rPr lang="en-US" dirty="0"/>
                          <m:t> </m:t>
                        </m:r>
                      </m:num>
                      <m:den>
                        <m:r>
                          <a:rPr lang="en-US" b="0" i="1" dirty="0" smtClean="0">
                            <a:latin typeface="Cambria Math"/>
                          </a:rPr>
                          <m:t>𝑁𝐷𝑅𝐸</m:t>
                        </m:r>
                        <m:r>
                          <a:rPr lang="en-US" b="0" i="1" dirty="0" smtClean="0">
                            <a:latin typeface="Cambria Math"/>
                          </a:rPr>
                          <m:t> </m:t>
                        </m:r>
                        <m:r>
                          <a:rPr lang="en-US" b="0" i="1" dirty="0" smtClean="0">
                            <a:latin typeface="Cambria Math"/>
                          </a:rPr>
                          <m:t>𝑜𝑓</m:t>
                        </m:r>
                        <m:r>
                          <a:rPr lang="en-US" b="0" i="1" dirty="0" smtClean="0">
                            <a:latin typeface="Cambria Math"/>
                          </a:rPr>
                          <m:t> </m:t>
                        </m:r>
                        <m:r>
                          <a:rPr lang="en-US" i="1" dirty="0">
                            <a:latin typeface="Cambria Math"/>
                          </a:rPr>
                          <m:t>𝑅𝑒𝑓𝑒𝑟𝑒𝑛𝑐𝑒</m:t>
                        </m:r>
                      </m:den>
                    </m:f>
                  </m:oMath>
                </a14:m>
                <a:endParaRPr lang="en-US" dirty="0" smtClean="0"/>
              </a:p>
              <a:p>
                <a:r>
                  <a:rPr lang="en-US" dirty="0" smtClean="0"/>
                  <a:t>NDRE is a vegetation index that is correlated with leaf area index and green biomass.  LAI and green biomass and photosynthetic efficiency are affected</a:t>
                </a:r>
                <a:r>
                  <a:rPr lang="en-US" baseline="0" dirty="0" smtClean="0"/>
                  <a:t> by N and also affect NDRE.  Because of this, This allows NDRE to be a good indicator of leaf N content.</a:t>
                </a:r>
              </a:p>
              <a:p>
                <a:endParaRPr lang="en-US" baseline="0" dirty="0" smtClean="0"/>
              </a:p>
              <a:p>
                <a:r>
                  <a:rPr lang="en-US" baseline="0" dirty="0" smtClean="0"/>
                  <a:t>For red regions, there is reduced sensitivity at high chlorophyll levels, therefore </a:t>
                </a:r>
                <a:r>
                  <a:rPr lang="en-US" baseline="0" dirty="0" err="1" smtClean="0"/>
                  <a:t>rededge</a:t>
                </a:r>
                <a:r>
                  <a:rPr lang="en-US" baseline="0" dirty="0" smtClean="0"/>
                  <a:t> is more sensitive. Occur at higher plant densities, later growth stages.</a:t>
                </a:r>
              </a:p>
              <a:p>
                <a:endParaRPr lang="en-US" baseline="0" dirty="0" smtClean="0"/>
              </a:p>
              <a:p>
                <a:r>
                  <a:rPr lang="en-US" baseline="0" dirty="0" smtClean="0"/>
                  <a:t>Reflectance values and </a:t>
                </a:r>
                <a:r>
                  <a:rPr lang="en-US" baseline="0" dirty="0" err="1" smtClean="0"/>
                  <a:t>indicies</a:t>
                </a:r>
                <a:r>
                  <a:rPr lang="en-US" baseline="0" dirty="0" smtClean="0"/>
                  <a:t> have little meaning without being related to an area where N is not limiting. </a:t>
                </a:r>
              </a:p>
              <a:p>
                <a:endParaRPr lang="en-US" baseline="0" dirty="0" smtClean="0"/>
              </a:p>
              <a:p>
                <a:r>
                  <a:rPr lang="en-US" dirty="0" smtClean="0"/>
                  <a:t>Sufficiency index or response index, relate the </a:t>
                </a:r>
              </a:p>
              <a:p>
                <a:endParaRPr lang="en-US" dirty="0" smtClean="0"/>
              </a:p>
              <a:p>
                <a:r>
                  <a:rPr lang="en-US" dirty="0" smtClean="0"/>
                  <a:t>N is applied at</a:t>
                </a:r>
                <a:r>
                  <a:rPr lang="en-US" baseline="0" dirty="0" smtClean="0"/>
                  <a:t> a rate where N will not be limiting, therefore crop will not show any N deficiencies. Often 200lb/ac or greater.</a:t>
                </a:r>
              </a:p>
              <a:p>
                <a:r>
                  <a:rPr lang="en-US" baseline="0" dirty="0" smtClean="0"/>
                  <a:t>Use this to relate the reflectance values of for the field.  </a:t>
                </a:r>
              </a:p>
              <a:p>
                <a:r>
                  <a:rPr lang="en-US" baseline="0" dirty="0" smtClean="0"/>
                  <a:t>Sensor readings collected over the reference strip are considered the optimum sensor reflectance value.</a:t>
                </a:r>
              </a:p>
              <a:p>
                <a:r>
                  <a:rPr lang="en-US" dirty="0" smtClean="0"/>
                  <a:t>target</a:t>
                </a:r>
                <a:r>
                  <a:rPr lang="en-US" baseline="0" dirty="0" smtClean="0"/>
                  <a:t> and reference reflectance values. Relative N status of crop.</a:t>
                </a:r>
              </a:p>
              <a:p>
                <a:endParaRPr lang="en-US" baseline="0" dirty="0" smtClean="0"/>
              </a:p>
              <a:p>
                <a:r>
                  <a:rPr lang="en-US" baseline="0" dirty="0" smtClean="0"/>
                  <a:t>How much N to apply?</a:t>
                </a:r>
                <a:endParaRPr lang="en-US" dirty="0" smtClean="0"/>
              </a:p>
              <a:p>
                <a:endParaRPr lang="en-US" baseline="0" dirty="0" smtClean="0"/>
              </a:p>
              <a:p>
                <a:r>
                  <a:rPr lang="en-US" baseline="0" dirty="0" err="1" smtClean="0"/>
                  <a:t>Algorith</a:t>
                </a:r>
                <a:r>
                  <a:rPr lang="en-US" baseline="0" dirty="0" smtClean="0"/>
                  <a:t> allows us to take crop N status that was determined and come up with a N rate to apply.</a:t>
                </a:r>
                <a:endParaRPr lang="en-US" dirty="0"/>
              </a:p>
            </p:txBody>
          </p:sp>
        </mc:Choice>
        <mc:Fallback>
          <p:sp>
            <p:nvSpPr>
              <p:cNvPr id="3" name="Notes Placeholder 2"/>
              <p:cNvSpPr>
                <a:spLocks noGrp="1"/>
              </p:cNvSpPr>
              <p:nvPr>
                <p:ph type="body" idx="1"/>
              </p:nvPr>
            </p:nvSpPr>
            <p:spPr/>
            <p:txBody>
              <a:bodyPr/>
              <a:lstStyle/>
              <a:p>
                <a:r>
                  <a:rPr lang="en-US" dirty="0" smtClean="0"/>
                  <a:t>Active sensor—own</a:t>
                </a:r>
                <a:r>
                  <a:rPr lang="en-US" baseline="0" dirty="0" smtClean="0"/>
                  <a:t> light source.</a:t>
                </a:r>
              </a:p>
              <a:p>
                <a:r>
                  <a:rPr lang="en-US" baseline="0" dirty="0" smtClean="0"/>
                  <a:t>3 bands – 670, 730, 780 nm</a:t>
                </a:r>
              </a:p>
              <a:p>
                <a:endParaRPr lang="en-US" baseline="0" dirty="0" smtClean="0"/>
              </a:p>
              <a:p>
                <a:r>
                  <a:rPr lang="en-US" baseline="0" dirty="0" err="1" smtClean="0"/>
                  <a:t>Recieves</a:t>
                </a:r>
                <a:r>
                  <a:rPr lang="en-US" baseline="0" dirty="0" smtClean="0"/>
                  <a:t> reflectance back and had three bands – can use these to make indices – correlate to crop N status</a:t>
                </a:r>
              </a:p>
              <a:p>
                <a:endParaRPr lang="en-US" baseline="0" dirty="0" smtClean="0"/>
              </a:p>
              <a:p>
                <a:pPr marL="0" indent="0">
                  <a:buNone/>
                </a:pPr>
                <a:r>
                  <a:rPr lang="en-US" b="0" dirty="0" smtClean="0"/>
                  <a:t>Normalized Difference Red Edge Index</a:t>
                </a:r>
                <a:endParaRPr lang="en-US" b="0" i="1" dirty="0" smtClean="0">
                  <a:latin typeface="Cambria Math"/>
                </a:endParaRPr>
              </a:p>
              <a:p>
                <a:pPr marL="0" indent="0">
                  <a:buNone/>
                </a:pPr>
                <a:endParaRPr lang="en-US" b="0" i="1" dirty="0" smtClean="0">
                  <a:latin typeface="Cambria Math"/>
                </a:endParaRPr>
              </a:p>
              <a:p>
                <a:pPr marL="0" indent="0">
                  <a:buNone/>
                </a:pPr>
                <a:r>
                  <a:rPr lang="en-US" b="0" i="0" smtClean="0">
                    <a:latin typeface="Cambria Math"/>
                  </a:rPr>
                  <a:t>𝑁𝐷𝑅𝐸= </a:t>
                </a:r>
                <a:r>
                  <a:rPr lang="en-US" b="0" i="0" smtClean="0">
                    <a:latin typeface="Cambria Math" panose="02040503050406030204" pitchFamily="18" charset="0"/>
                  </a:rPr>
                  <a:t>((</a:t>
                </a:r>
                <a:r>
                  <a:rPr lang="en-US" b="0" i="0" smtClean="0">
                    <a:latin typeface="Cambria Math"/>
                  </a:rPr>
                  <a:t>𝑁𝐼𝑅 −𝑅𝑒𝑑 𝐸𝑑𝑔𝑒</a:t>
                </a:r>
                <a:r>
                  <a:rPr lang="en-US" b="0" i="0" smtClean="0">
                    <a:latin typeface="Cambria Math" panose="02040503050406030204" pitchFamily="18" charset="0"/>
                  </a:rPr>
                  <a:t>)/(</a:t>
                </a:r>
                <a:r>
                  <a:rPr lang="en-US" b="0" i="0" smtClean="0">
                    <a:latin typeface="Cambria Math"/>
                  </a:rPr>
                  <a:t>𝑁𝐼𝑅+𝑅𝑒𝑑 𝐸𝑑𝑔𝑒</a:t>
                </a:r>
                <a:r>
                  <a:rPr lang="en-US" b="0" i="0" smtClean="0">
                    <a:latin typeface="Cambria Math" panose="02040503050406030204" pitchFamily="18" charset="0"/>
                  </a:rPr>
                  <a:t>))</a:t>
                </a:r>
                <a:endParaRPr lang="en-US" dirty="0" smtClean="0"/>
              </a:p>
              <a:p>
                <a:pPr marL="0" indent="0">
                  <a:buNone/>
                </a:pPr>
                <a:endParaRPr lang="en-US" dirty="0" smtClean="0"/>
              </a:p>
              <a:p>
                <a:pPr marL="0" indent="0" algn="ctr">
                  <a:buNone/>
                </a:pPr>
                <a:r>
                  <a:rPr lang="en-US" dirty="0"/>
                  <a:t>Sufficiency Index (SI) = </a:t>
                </a:r>
                <a:r>
                  <a:rPr lang="en-US" i="0" dirty="0">
                    <a:latin typeface="Cambria Math" panose="02040503050406030204" pitchFamily="18" charset="0"/>
                  </a:rPr>
                  <a:t>(</a:t>
                </a:r>
                <a:r>
                  <a:rPr lang="en-US" b="0" i="0" dirty="0" smtClean="0">
                    <a:latin typeface="Cambria Math"/>
                  </a:rPr>
                  <a:t>𝑁𝐷𝑅𝐸 𝑜𝑓 </a:t>
                </a:r>
                <a:r>
                  <a:rPr lang="en-US" i="0" dirty="0">
                    <a:latin typeface="Cambria Math"/>
                  </a:rPr>
                  <a:t>𝑇𝑎𝑟𝑔𝑒𝑡"</a:t>
                </a:r>
                <a:r>
                  <a:rPr lang="en-US" i="0" dirty="0"/>
                  <a:t> </a:t>
                </a:r>
                <a:r>
                  <a:rPr lang="en-US" i="0" dirty="0">
                    <a:latin typeface="Cambria Math" panose="02040503050406030204" pitchFamily="18" charset="0"/>
                  </a:rPr>
                  <a:t>" )/(</a:t>
                </a:r>
                <a:r>
                  <a:rPr lang="en-US" b="0" i="0" dirty="0" smtClean="0">
                    <a:latin typeface="Cambria Math"/>
                  </a:rPr>
                  <a:t>𝑁𝐷𝑅𝐸 𝑜𝑓 </a:t>
                </a:r>
                <a:r>
                  <a:rPr lang="en-US" i="0" dirty="0">
                    <a:latin typeface="Cambria Math"/>
                  </a:rPr>
                  <a:t>𝑅𝑒𝑓𝑒𝑟𝑒𝑛𝑐𝑒</a:t>
                </a:r>
                <a:r>
                  <a:rPr lang="en-US" i="0" dirty="0">
                    <a:latin typeface="Cambria Math" panose="02040503050406030204" pitchFamily="18" charset="0"/>
                  </a:rPr>
                  <a:t>)</a:t>
                </a:r>
                <a:endParaRPr lang="en-US" dirty="0" smtClean="0"/>
              </a:p>
              <a:p>
                <a:r>
                  <a:rPr lang="en-US" dirty="0" smtClean="0"/>
                  <a:t>NDRE is a vegetation index that is correlated with leaf area index and green biomass.  LAI and green biomass and photosynthetic efficiency are affected</a:t>
                </a:r>
                <a:r>
                  <a:rPr lang="en-US" baseline="0" dirty="0" smtClean="0"/>
                  <a:t> by N and also affect NDRE.  Because of this, This allows NDRE to be a good indicator of leaf N content.</a:t>
                </a:r>
              </a:p>
              <a:p>
                <a:endParaRPr lang="en-US" baseline="0" dirty="0" smtClean="0"/>
              </a:p>
              <a:p>
                <a:r>
                  <a:rPr lang="en-US" baseline="0" dirty="0" smtClean="0"/>
                  <a:t>For red regions, there is reduced sensitivity at high chlorophyll levels, therefore </a:t>
                </a:r>
                <a:r>
                  <a:rPr lang="en-US" baseline="0" dirty="0" err="1" smtClean="0"/>
                  <a:t>rededge</a:t>
                </a:r>
                <a:r>
                  <a:rPr lang="en-US" baseline="0" dirty="0" smtClean="0"/>
                  <a:t> is more sensitive. Occur at higher plant densities, later growth stages.</a:t>
                </a:r>
              </a:p>
              <a:p>
                <a:endParaRPr lang="en-US" baseline="0" dirty="0" smtClean="0"/>
              </a:p>
              <a:p>
                <a:r>
                  <a:rPr lang="en-US" baseline="0" dirty="0" smtClean="0"/>
                  <a:t>Reflectance values and </a:t>
                </a:r>
                <a:r>
                  <a:rPr lang="en-US" baseline="0" dirty="0" err="1" smtClean="0"/>
                  <a:t>indicies</a:t>
                </a:r>
                <a:r>
                  <a:rPr lang="en-US" baseline="0" dirty="0" smtClean="0"/>
                  <a:t> have little meaning without being related to an area where N is not limiting. </a:t>
                </a:r>
              </a:p>
              <a:p>
                <a:endParaRPr lang="en-US" baseline="0" dirty="0" smtClean="0"/>
              </a:p>
              <a:p>
                <a:r>
                  <a:rPr lang="en-US" dirty="0" smtClean="0"/>
                  <a:t>Sufficiency index or response index, relate the </a:t>
                </a:r>
              </a:p>
              <a:p>
                <a:endParaRPr lang="en-US" dirty="0" smtClean="0"/>
              </a:p>
              <a:p>
                <a:r>
                  <a:rPr lang="en-US" dirty="0" smtClean="0"/>
                  <a:t>N is applied at</a:t>
                </a:r>
                <a:r>
                  <a:rPr lang="en-US" baseline="0" dirty="0" smtClean="0"/>
                  <a:t> a rate where N will not be limiting, therefore crop will not show any N deficiencies. Often 200lb/ac or greater.</a:t>
                </a:r>
              </a:p>
              <a:p>
                <a:r>
                  <a:rPr lang="en-US" baseline="0" dirty="0" smtClean="0"/>
                  <a:t>Use this to relate the reflectance values of for the field.  </a:t>
                </a:r>
              </a:p>
              <a:p>
                <a:r>
                  <a:rPr lang="en-US" baseline="0" dirty="0" smtClean="0"/>
                  <a:t>Sensor readings collected over the reference strip are considered the optimum sensor reflectance value.</a:t>
                </a:r>
              </a:p>
              <a:p>
                <a:r>
                  <a:rPr lang="en-US" dirty="0" smtClean="0"/>
                  <a:t>target</a:t>
                </a:r>
                <a:r>
                  <a:rPr lang="en-US" baseline="0" dirty="0" smtClean="0"/>
                  <a:t> and reference reflectance values. Relative N status of crop.</a:t>
                </a:r>
              </a:p>
              <a:p>
                <a:endParaRPr lang="en-US" baseline="0" dirty="0" smtClean="0"/>
              </a:p>
              <a:p>
                <a:r>
                  <a:rPr lang="en-US" baseline="0" dirty="0" smtClean="0"/>
                  <a:t>How much N to apply?</a:t>
                </a:r>
                <a:endParaRPr lang="en-US" dirty="0" smtClean="0"/>
              </a:p>
              <a:p>
                <a:endParaRPr lang="en-US" baseline="0" dirty="0" smtClean="0"/>
              </a:p>
              <a:p>
                <a:r>
                  <a:rPr lang="en-US" baseline="0" dirty="0" err="1" smtClean="0"/>
                  <a:t>Algorith</a:t>
                </a:r>
                <a:r>
                  <a:rPr lang="en-US" baseline="0" dirty="0" smtClean="0"/>
                  <a:t> allows us to take crop N status that was determined and come up with a N rate to apply.</a:t>
                </a:r>
                <a:endParaRPr lang="en-US" dirty="0"/>
              </a:p>
            </p:txBody>
          </p:sp>
        </mc:Fallback>
      </mc:AlternateContent>
      <p:sp>
        <p:nvSpPr>
          <p:cNvPr id="4" name="Slide Number Placeholder 3"/>
          <p:cNvSpPr>
            <a:spLocks noGrp="1"/>
          </p:cNvSpPr>
          <p:nvPr>
            <p:ph type="sldNum" sz="quarter" idx="10"/>
          </p:nvPr>
        </p:nvSpPr>
        <p:spPr/>
        <p:txBody>
          <a:bodyPr/>
          <a:lstStyle/>
          <a:p>
            <a:fld id="{122A31B1-8A39-428A-B317-1FB7A88B57A0}" type="slidenum">
              <a:rPr lang="en-US" smtClean="0"/>
              <a:t>6</a:t>
            </a:fld>
            <a:endParaRPr lang="en-US"/>
          </a:p>
        </p:txBody>
      </p:sp>
    </p:spTree>
    <p:extLst>
      <p:ext uri="{BB962C8B-B14F-4D97-AF65-F5344CB8AC3E}">
        <p14:creationId xmlns:p14="http://schemas.microsoft.com/office/powerpoint/2010/main" val="438873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years, 2012 and 2013 growing</a:t>
            </a:r>
            <a:r>
              <a:rPr lang="en-US" baseline="0" dirty="0" smtClean="0"/>
              <a:t> season.</a:t>
            </a:r>
          </a:p>
          <a:p>
            <a:r>
              <a:rPr lang="en-US" baseline="0" dirty="0" smtClean="0"/>
              <a:t>6 sites each year.  2 eastern ND, 2 central NE, 2 central MO.</a:t>
            </a:r>
          </a:p>
          <a:p>
            <a:r>
              <a:rPr lang="en-US" baseline="0" dirty="0" smtClean="0"/>
              <a:t>Total 12 site years.</a:t>
            </a:r>
          </a:p>
          <a:p>
            <a:r>
              <a:rPr lang="en-US" baseline="0" dirty="0" smtClean="0"/>
              <a:t>Indicated on map</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7</a:t>
            </a:fld>
            <a:endParaRPr lang="en-US"/>
          </a:p>
        </p:txBody>
      </p:sp>
    </p:spTree>
    <p:extLst>
      <p:ext uri="{BB962C8B-B14F-4D97-AF65-F5344CB8AC3E}">
        <p14:creationId xmlns:p14="http://schemas.microsoft.com/office/powerpoint/2010/main" val="4287548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hybrids at MO and NE.</a:t>
            </a:r>
            <a:r>
              <a:rPr lang="en-US" baseline="0" dirty="0" smtClean="0"/>
              <a:t>  One classified as higher drought tolerance, on with a lower drought  tolerance score.  ND hybrids different.  2 hybrids were used but did not differ in their drought tolerance ratings.</a:t>
            </a:r>
          </a:p>
          <a:p>
            <a:endParaRPr lang="en-US" baseline="0" dirty="0" smtClean="0"/>
          </a:p>
          <a:p>
            <a:r>
              <a:rPr lang="en-US" baseline="0" dirty="0" smtClean="0"/>
              <a:t>2 population – standard and higher rate.</a:t>
            </a:r>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8</a:t>
            </a:fld>
            <a:endParaRPr lang="en-US"/>
          </a:p>
        </p:txBody>
      </p:sp>
    </p:spTree>
    <p:extLst>
      <p:ext uri="{BB962C8B-B14F-4D97-AF65-F5344CB8AC3E}">
        <p14:creationId xmlns:p14="http://schemas.microsoft.com/office/powerpoint/2010/main" val="3279989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A64E95-C326-4510-A729-CB1C1BB2184A}" type="slidenum">
              <a:rPr lang="en-US" smtClean="0"/>
              <a:t>9</a:t>
            </a:fld>
            <a:endParaRPr lang="en-US"/>
          </a:p>
        </p:txBody>
      </p:sp>
    </p:spTree>
    <p:extLst>
      <p:ext uri="{BB962C8B-B14F-4D97-AF65-F5344CB8AC3E}">
        <p14:creationId xmlns:p14="http://schemas.microsoft.com/office/powerpoint/2010/main" val="3279989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94EABAD-7EDC-45F6-9219-908DB5870655}" type="datetimeFigureOut">
              <a:rPr lang="en-US" smtClean="0"/>
              <a:t>8/1/2014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70A052D-A97A-4740-BD10-875DBBF2EA1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4EABAD-7EDC-45F6-9219-908DB5870655}" type="datetimeFigureOut">
              <a:rPr lang="en-US" smtClean="0"/>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A052D-A97A-4740-BD10-875DBBF2EA1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4EABAD-7EDC-45F6-9219-908DB5870655}" type="datetimeFigureOut">
              <a:rPr lang="en-US" smtClean="0"/>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A052D-A97A-4740-BD10-875DBBF2EA1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4EABAD-7EDC-45F6-9219-908DB5870655}" type="datetimeFigureOut">
              <a:rPr lang="en-US" smtClean="0"/>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A052D-A97A-4740-BD10-875DBBF2EA1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94EABAD-7EDC-45F6-9219-908DB5870655}" type="datetimeFigureOut">
              <a:rPr lang="en-US" smtClean="0"/>
              <a:t>8/1/2014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A052D-A97A-4740-BD10-875DBBF2EA1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94EABAD-7EDC-45F6-9219-908DB5870655}" type="datetimeFigureOut">
              <a:rPr lang="en-US" smtClean="0"/>
              <a:t>8/1/2014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A052D-A97A-4740-BD10-875DBBF2EA1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94EABAD-7EDC-45F6-9219-908DB5870655}" type="datetimeFigureOut">
              <a:rPr lang="en-US" smtClean="0"/>
              <a:t>8/1/2014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0A052D-A97A-4740-BD10-875DBBF2EA1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94EABAD-7EDC-45F6-9219-908DB5870655}" type="datetimeFigureOut">
              <a:rPr lang="en-US" smtClean="0"/>
              <a:t>8/1/2014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0A052D-A97A-4740-BD10-875DBBF2EA1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4EABAD-7EDC-45F6-9219-908DB5870655}" type="datetimeFigureOut">
              <a:rPr lang="en-US" smtClean="0"/>
              <a:t>8/1/2014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0A052D-A97A-4740-BD10-875DBBF2EA1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94EABAD-7EDC-45F6-9219-908DB5870655}" type="datetimeFigureOut">
              <a:rPr lang="en-US" smtClean="0"/>
              <a:t>8/1/2014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A052D-A97A-4740-BD10-875DBBF2EA1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94EABAD-7EDC-45F6-9219-908DB5870655}" type="datetimeFigureOut">
              <a:rPr lang="en-US" smtClean="0"/>
              <a:t>8/1/2014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70A052D-A97A-4740-BD10-875DBBF2EA1B}"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94EABAD-7EDC-45F6-9219-908DB5870655}" type="datetimeFigureOut">
              <a:rPr lang="en-US" smtClean="0"/>
              <a:t>8/1/2014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70A052D-A97A-4740-BD10-875DBBF2EA1B}"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3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609600"/>
            <a:ext cx="8839200" cy="2990851"/>
          </a:xfrm>
        </p:spPr>
        <p:txBody>
          <a:bodyPr>
            <a:noAutofit/>
          </a:bodyPr>
          <a:lstStyle/>
          <a:p>
            <a:pPr algn="ctr"/>
            <a:r>
              <a:rPr lang="en-US" sz="4000" dirty="0" smtClean="0">
                <a:effectLst/>
                <a:latin typeface="Calibri" panose="020F0502020204030204" pitchFamily="34" charset="0"/>
              </a:rPr>
              <a:t>A Regional Investigation of In-season Nitrogen Requirements for Maize </a:t>
            </a:r>
            <a:br>
              <a:rPr lang="en-US" sz="4000" dirty="0" smtClean="0">
                <a:effectLst/>
                <a:latin typeface="Calibri" panose="020F0502020204030204" pitchFamily="34" charset="0"/>
              </a:rPr>
            </a:br>
            <a:r>
              <a:rPr lang="en-US" sz="4000" dirty="0" smtClean="0">
                <a:effectLst/>
                <a:latin typeface="Calibri" panose="020F0502020204030204" pitchFamily="34" charset="0"/>
              </a:rPr>
              <a:t>Using Model and Sensor Based Recommendation Approaches</a:t>
            </a:r>
            <a:endParaRPr lang="en-US" sz="4000" dirty="0">
              <a:effectLst/>
              <a:latin typeface="Calibri" panose="020F0502020204030204" pitchFamily="34" charset="0"/>
            </a:endParaRPr>
          </a:p>
        </p:txBody>
      </p:sp>
      <p:sp>
        <p:nvSpPr>
          <p:cNvPr id="3" name="Subtitle 2"/>
          <p:cNvSpPr>
            <a:spLocks noGrp="1"/>
          </p:cNvSpPr>
          <p:nvPr>
            <p:ph type="subTitle" idx="1"/>
          </p:nvPr>
        </p:nvSpPr>
        <p:spPr>
          <a:xfrm>
            <a:off x="609600" y="4038600"/>
            <a:ext cx="7854696" cy="1752600"/>
          </a:xfrm>
        </p:spPr>
        <p:txBody>
          <a:bodyPr>
            <a:normAutofit fontScale="85000" lnSpcReduction="20000"/>
          </a:bodyPr>
          <a:lstStyle/>
          <a:p>
            <a:r>
              <a:rPr lang="en-US" dirty="0" smtClean="0"/>
              <a:t>Laura </a:t>
            </a:r>
            <a:r>
              <a:rPr lang="en-US" dirty="0" smtClean="0"/>
              <a:t>(Stevens) </a:t>
            </a:r>
            <a:r>
              <a:rPr lang="en-US" dirty="0" smtClean="0"/>
              <a:t>Thompson</a:t>
            </a:r>
            <a:r>
              <a:rPr lang="en-US" dirty="0" smtClean="0"/>
              <a:t> </a:t>
            </a:r>
            <a:r>
              <a:rPr lang="en-US" dirty="0" smtClean="0"/>
              <a:t>– University of Nebraska-Lincoln</a:t>
            </a:r>
          </a:p>
          <a:p>
            <a:r>
              <a:rPr lang="en-US" dirty="0" smtClean="0"/>
              <a:t>Richard Ferguson – University of Nebraska – Lincoln</a:t>
            </a:r>
          </a:p>
          <a:p>
            <a:r>
              <a:rPr lang="en-US" dirty="0" smtClean="0"/>
              <a:t>Dave </a:t>
            </a:r>
            <a:r>
              <a:rPr lang="en-US" dirty="0" err="1" smtClean="0"/>
              <a:t>Franzen</a:t>
            </a:r>
            <a:r>
              <a:rPr lang="en-US" dirty="0" smtClean="0"/>
              <a:t> – North Dakota State University</a:t>
            </a:r>
          </a:p>
          <a:p>
            <a:r>
              <a:rPr lang="en-US" dirty="0" smtClean="0"/>
              <a:t>Newell Kitchen – USDA-ARS, Columbia, MO</a:t>
            </a:r>
          </a:p>
          <a:p>
            <a:r>
              <a:rPr lang="en-US" dirty="0" smtClean="0"/>
              <a:t>Martha </a:t>
            </a:r>
            <a:r>
              <a:rPr lang="en-US" dirty="0" err="1" smtClean="0"/>
              <a:t>Mamo</a:t>
            </a:r>
            <a:r>
              <a:rPr lang="en-US" dirty="0" smtClean="0"/>
              <a:t> – University of Nebraska - Lincoln</a:t>
            </a:r>
            <a:endParaRPr lang="en-US" dirty="0"/>
          </a:p>
        </p:txBody>
      </p:sp>
    </p:spTree>
    <p:extLst>
      <p:ext uri="{BB962C8B-B14F-4D97-AF65-F5344CB8AC3E}">
        <p14:creationId xmlns:p14="http://schemas.microsoft.com/office/powerpoint/2010/main" val="409767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229600" cy="4389120"/>
          </a:xfrm>
        </p:spPr>
        <p:txBody>
          <a:bodyPr/>
          <a:lstStyle/>
          <a:p>
            <a:pPr marL="0" indent="0">
              <a:buNone/>
            </a:pPr>
            <a:r>
              <a:rPr lang="en-US" dirty="0" smtClean="0"/>
              <a:t>16 treatments:</a:t>
            </a:r>
          </a:p>
          <a:p>
            <a:pPr marL="0" indent="0">
              <a:buNone/>
            </a:pPr>
            <a:r>
              <a:rPr lang="en-US" dirty="0" smtClean="0"/>
              <a:t>(2 Hybrids X 2 Plant Populations X 4 Nitrogen Strategies)</a:t>
            </a:r>
          </a:p>
          <a:p>
            <a:pPr marL="0" indent="0">
              <a:buNone/>
            </a:pPr>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l="3401" t="18560" r="4416" b="10506"/>
          <a:stretch/>
        </p:blipFill>
        <p:spPr bwMode="auto">
          <a:xfrm>
            <a:off x="228600" y="1855694"/>
            <a:ext cx="8534400" cy="49252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2634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S-LSTEVE10\Pictures\Research\Falcon Pictures 2013\DSC003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85"/>
          <a:stretch/>
        </p:blipFill>
        <p:spPr bwMode="auto">
          <a:xfrm>
            <a:off x="914400" y="457199"/>
            <a:ext cx="7543800" cy="605818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2392417" y="1855643"/>
            <a:ext cx="6065783" cy="4621358"/>
            <a:chOff x="3657600" y="2990850"/>
            <a:chExt cx="4139005" cy="3279673"/>
          </a:xfrm>
        </p:grpSpPr>
        <p:cxnSp>
          <p:nvCxnSpPr>
            <p:cNvPr id="6" name="Straight Connector 5"/>
            <p:cNvCxnSpPr/>
            <p:nvPr/>
          </p:nvCxnSpPr>
          <p:spPr>
            <a:xfrm>
              <a:off x="3657600" y="2990850"/>
              <a:ext cx="291353" cy="3279673"/>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4419600" y="2990850"/>
              <a:ext cx="3377005" cy="2522589"/>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3657600" y="2990850"/>
              <a:ext cx="762000" cy="0"/>
            </a:xfrm>
            <a:prstGeom prst="line">
              <a:avLst/>
            </a:prstGeom>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1690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Nebraska</a:t>
            </a:r>
            <a:endParaRPr lang="en-US" dirty="0"/>
          </a:p>
        </p:txBody>
      </p:sp>
      <p:pic>
        <p:nvPicPr>
          <p:cNvPr id="7" name="Picture 4" descr="C:\Users\S-LSTEVE10\Pictures\Research\Nebraska N application 6-26-12\IMG_07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66" r="6727"/>
          <a:stretch/>
        </p:blipFill>
        <p:spPr bwMode="auto">
          <a:xfrm rot="16200000">
            <a:off x="-86412" y="2497119"/>
            <a:ext cx="4592425" cy="3657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5" descr="C:\Users\S-LSTEVE10\Pictures\Research\Nebraska N application 6-26-12\IMG_05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833" t="12143" r="25834" b="16607"/>
          <a:stretch/>
        </p:blipFill>
        <p:spPr bwMode="auto">
          <a:xfrm>
            <a:off x="4233811" y="2052119"/>
            <a:ext cx="4681589" cy="4600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89396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Missouri</a:t>
            </a:r>
            <a:endParaRPr lang="en-US" dirty="0"/>
          </a:p>
        </p:txBody>
      </p:sp>
      <p:pic>
        <p:nvPicPr>
          <p:cNvPr id="8" name="Picture 4" descr="C:\Users\S-LSTEVE10\Pictures\Research\2013\Missouri\DSC_006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15" b="23502"/>
          <a:stretch/>
        </p:blipFill>
        <p:spPr bwMode="auto">
          <a:xfrm>
            <a:off x="152400" y="2438400"/>
            <a:ext cx="7800078"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5" descr="C:\Users\S-LSTEVE10\Pictures\Research\2013\Missouri\DSC_005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590" t="27101" r="20070"/>
          <a:stretch/>
        </p:blipFill>
        <p:spPr bwMode="auto">
          <a:xfrm>
            <a:off x="4644871" y="280454"/>
            <a:ext cx="4344086" cy="3901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509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Dakota</a:t>
            </a:r>
            <a:endParaRPr lang="en-US" dirty="0"/>
          </a:p>
        </p:txBody>
      </p:sp>
      <p:pic>
        <p:nvPicPr>
          <p:cNvPr id="6" name="Picture 4" descr="C:\Users\S-LSTEVE10\Pictures\Research\2013\North Dakota\DSC_02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65" t="16967" r="24729" b="9205"/>
          <a:stretch/>
        </p:blipFill>
        <p:spPr bwMode="auto">
          <a:xfrm>
            <a:off x="304800" y="2174792"/>
            <a:ext cx="5943600" cy="4307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2" descr="C:\Users\S-LSTEVE10\Pictures\Research\2013\North Dakota\DSC_02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87" t="11732" r="16045" b="18600"/>
          <a:stretch/>
        </p:blipFill>
        <p:spPr bwMode="auto">
          <a:xfrm>
            <a:off x="4724400" y="990600"/>
            <a:ext cx="4197349"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71941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Harvest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5335" y="1908746"/>
            <a:ext cx="7393330" cy="4949254"/>
          </a:xfrm>
        </p:spPr>
      </p:pic>
    </p:spTree>
    <p:extLst>
      <p:ext uri="{BB962C8B-B14F-4D97-AF65-F5344CB8AC3E}">
        <p14:creationId xmlns:p14="http://schemas.microsoft.com/office/powerpoint/2010/main" val="33426972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and Discussion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629380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Questions</a:t>
            </a:r>
            <a:endParaRPr lang="en-US" dirty="0"/>
          </a:p>
        </p:txBody>
      </p:sp>
      <p:sp>
        <p:nvSpPr>
          <p:cNvPr id="4" name="Content Placeholder 2"/>
          <p:cNvSpPr>
            <a:spLocks noGrp="1"/>
          </p:cNvSpPr>
          <p:nvPr>
            <p:ph idx="1"/>
          </p:nvPr>
        </p:nvSpPr>
        <p:spPr/>
        <p:txBody>
          <a:bodyPr/>
          <a:lstStyle/>
          <a:p>
            <a:pPr marL="0" indent="0">
              <a:buNone/>
            </a:pPr>
            <a:r>
              <a:rPr lang="en-US" b="1" dirty="0" smtClean="0"/>
              <a:t>1. How do two different in-season N rate recommendation strategies – </a:t>
            </a:r>
            <a:r>
              <a:rPr lang="en-US" b="1" dirty="0" smtClean="0">
                <a:ln>
                  <a:solidFill>
                    <a:sysClr val="windowText" lastClr="000000"/>
                  </a:solidFill>
                </a:ln>
                <a:solidFill>
                  <a:srgbClr val="0070C0"/>
                </a:solidFill>
              </a:rPr>
              <a:t>model</a:t>
            </a:r>
            <a:r>
              <a:rPr lang="en-US" b="1" dirty="0" smtClean="0"/>
              <a:t> </a:t>
            </a:r>
            <a:r>
              <a:rPr lang="en-US" b="1" dirty="0" smtClean="0">
                <a:ln>
                  <a:solidFill>
                    <a:sysClr val="windowText" lastClr="000000"/>
                  </a:solidFill>
                </a:ln>
                <a:solidFill>
                  <a:schemeClr val="tx1">
                    <a:lumMod val="50000"/>
                    <a:lumOff val="50000"/>
                  </a:schemeClr>
                </a:solidFill>
              </a:rPr>
              <a:t>vs.</a:t>
            </a:r>
            <a:r>
              <a:rPr lang="en-US" b="1" dirty="0" smtClean="0"/>
              <a:t> </a:t>
            </a:r>
            <a:r>
              <a:rPr lang="en-US" b="1" dirty="0" smtClean="0">
                <a:ln>
                  <a:solidFill>
                    <a:sysClr val="windowText" lastClr="000000"/>
                  </a:solidFill>
                </a:ln>
                <a:solidFill>
                  <a:srgbClr val="C00000"/>
                </a:solidFill>
              </a:rPr>
              <a:t>sensor </a:t>
            </a:r>
            <a:r>
              <a:rPr lang="en-US" b="1" dirty="0" smtClean="0"/>
              <a:t>(with Holland-</a:t>
            </a:r>
            <a:r>
              <a:rPr lang="en-US" b="1" dirty="0" err="1" smtClean="0"/>
              <a:t>Schepers</a:t>
            </a:r>
            <a:r>
              <a:rPr lang="en-US" b="1" dirty="0" smtClean="0"/>
              <a:t> algorithm) – compare across a broad region?</a:t>
            </a:r>
          </a:p>
          <a:p>
            <a:pPr marL="0" indent="0">
              <a:buNone/>
            </a:pPr>
            <a:r>
              <a:rPr lang="en-US" dirty="0" smtClean="0">
                <a:solidFill>
                  <a:schemeClr val="tx1">
                    <a:lumMod val="50000"/>
                    <a:lumOff val="50000"/>
                  </a:schemeClr>
                </a:solidFill>
              </a:rPr>
              <a:t>2. </a:t>
            </a:r>
            <a:r>
              <a:rPr lang="en-US" dirty="0">
                <a:solidFill>
                  <a:schemeClr val="tx1">
                    <a:lumMod val="50000"/>
                    <a:lumOff val="50000"/>
                  </a:schemeClr>
                </a:solidFill>
              </a:rPr>
              <a:t>How do different hybrids and populations impact these N recommendation strategies?</a:t>
            </a:r>
          </a:p>
          <a:p>
            <a:pPr marL="0" indent="0">
              <a:buNone/>
            </a:pPr>
            <a:r>
              <a:rPr lang="en-US" dirty="0" smtClean="0">
                <a:solidFill>
                  <a:schemeClr val="tx1">
                    <a:lumMod val="50000"/>
                    <a:lumOff val="50000"/>
                  </a:schemeClr>
                </a:solidFill>
              </a:rPr>
              <a:t>3</a:t>
            </a:r>
            <a:r>
              <a:rPr lang="en-US" dirty="0" smtClean="0">
                <a:solidFill>
                  <a:schemeClr val="tx1">
                    <a:lumMod val="50000"/>
                    <a:lumOff val="50000"/>
                  </a:schemeClr>
                </a:solidFill>
              </a:rPr>
              <a:t>. </a:t>
            </a:r>
            <a:r>
              <a:rPr lang="en-US" dirty="0">
                <a:solidFill>
                  <a:schemeClr val="tx1">
                    <a:lumMod val="50000"/>
                    <a:lumOff val="50000"/>
                  </a:schemeClr>
                </a:solidFill>
              </a:rPr>
              <a:t>How do other sensor algorithms compare?</a:t>
            </a:r>
          </a:p>
          <a:p>
            <a:pPr marL="0" indent="0">
              <a:buNone/>
            </a:pPr>
            <a:endParaRPr lang="en-US" dirty="0">
              <a:solidFill>
                <a:schemeClr val="tx1">
                  <a:lumMod val="50000"/>
                  <a:lumOff val="50000"/>
                </a:schemeClr>
              </a:solidFill>
            </a:endParaRPr>
          </a:p>
        </p:txBody>
      </p:sp>
    </p:spTree>
    <p:extLst>
      <p:ext uri="{BB962C8B-B14F-4D97-AF65-F5344CB8AC3E}">
        <p14:creationId xmlns:p14="http://schemas.microsoft.com/office/powerpoint/2010/main" val="770743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0" y="990600"/>
          <a:ext cx="9144000" cy="4389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0761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0"/>
          <a:ext cx="9144000" cy="594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9848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Questions</a:t>
            </a:r>
            <a:endParaRPr lang="en-US" dirty="0"/>
          </a:p>
        </p:txBody>
      </p:sp>
      <p:sp>
        <p:nvSpPr>
          <p:cNvPr id="4" name="Content Placeholder 2"/>
          <p:cNvSpPr>
            <a:spLocks noGrp="1"/>
          </p:cNvSpPr>
          <p:nvPr>
            <p:ph idx="1"/>
          </p:nvPr>
        </p:nvSpPr>
        <p:spPr/>
        <p:txBody>
          <a:bodyPr/>
          <a:lstStyle/>
          <a:p>
            <a:pPr marL="0" indent="0">
              <a:buNone/>
            </a:pPr>
            <a:r>
              <a:rPr lang="en-US" dirty="0" smtClean="0"/>
              <a:t>1. How do two different in-season N rate recommendation strategies – </a:t>
            </a:r>
            <a:r>
              <a:rPr lang="en-US" b="1" dirty="0" smtClean="0">
                <a:ln>
                  <a:solidFill>
                    <a:sysClr val="windowText" lastClr="000000"/>
                  </a:solidFill>
                </a:ln>
                <a:solidFill>
                  <a:srgbClr val="0070C0"/>
                </a:solidFill>
              </a:rPr>
              <a:t>model </a:t>
            </a:r>
            <a:r>
              <a:rPr lang="en-US" dirty="0" smtClean="0">
                <a:solidFill>
                  <a:sysClr val="windowText" lastClr="000000"/>
                </a:solidFill>
              </a:rPr>
              <a:t>(Maize-N)</a:t>
            </a:r>
            <a:r>
              <a:rPr lang="en-US" dirty="0" smtClean="0"/>
              <a:t> </a:t>
            </a:r>
            <a:r>
              <a:rPr lang="en-US" b="1" dirty="0" smtClean="0">
                <a:ln>
                  <a:solidFill>
                    <a:sysClr val="windowText" lastClr="000000"/>
                  </a:solidFill>
                </a:ln>
                <a:solidFill>
                  <a:schemeClr val="tx1">
                    <a:lumMod val="50000"/>
                    <a:lumOff val="50000"/>
                  </a:schemeClr>
                </a:solidFill>
              </a:rPr>
              <a:t>vs.</a:t>
            </a:r>
            <a:r>
              <a:rPr lang="en-US" dirty="0" smtClean="0"/>
              <a:t> </a:t>
            </a:r>
            <a:r>
              <a:rPr lang="en-US" b="1" dirty="0" smtClean="0">
                <a:ln>
                  <a:solidFill>
                    <a:sysClr val="windowText" lastClr="000000"/>
                  </a:solidFill>
                </a:ln>
                <a:solidFill>
                  <a:srgbClr val="C00000"/>
                </a:solidFill>
              </a:rPr>
              <a:t>sensor </a:t>
            </a:r>
            <a:r>
              <a:rPr lang="en-US" dirty="0" smtClean="0"/>
              <a:t>(with Holland-</a:t>
            </a:r>
            <a:r>
              <a:rPr lang="en-US" dirty="0" err="1" smtClean="0"/>
              <a:t>Schepers</a:t>
            </a:r>
            <a:r>
              <a:rPr lang="en-US" dirty="0" smtClean="0"/>
              <a:t> algorithm) – compare across a broad region?</a:t>
            </a:r>
          </a:p>
          <a:p>
            <a:pPr marL="0" indent="0">
              <a:buNone/>
            </a:pPr>
            <a:r>
              <a:rPr lang="en-US" dirty="0" smtClean="0"/>
              <a:t>2. </a:t>
            </a:r>
            <a:r>
              <a:rPr lang="en-US" dirty="0"/>
              <a:t>How do different hybrids and populations impact these N recommendation strategies?</a:t>
            </a:r>
          </a:p>
          <a:p>
            <a:pPr marL="0" indent="0">
              <a:buNone/>
            </a:pPr>
            <a:r>
              <a:rPr lang="en-US" dirty="0"/>
              <a:t>3</a:t>
            </a:r>
            <a:r>
              <a:rPr lang="en-US" dirty="0" smtClean="0"/>
              <a:t>. </a:t>
            </a:r>
            <a:r>
              <a:rPr lang="en-US" dirty="0" smtClean="0"/>
              <a:t>How do other sensor algorithms compare</a:t>
            </a:r>
            <a:r>
              <a:rPr lang="en-US" dirty="0" smtClean="0"/>
              <a:t>?</a:t>
            </a:r>
            <a:endParaRPr lang="en-US" dirty="0" smtClean="0"/>
          </a:p>
        </p:txBody>
      </p:sp>
    </p:spTree>
    <p:extLst>
      <p:ext uri="{BB962C8B-B14F-4D97-AF65-F5344CB8AC3E}">
        <p14:creationId xmlns:p14="http://schemas.microsoft.com/office/powerpoint/2010/main" val="14021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NUE</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Partial</m:t>
                      </m:r>
                      <m:r>
                        <a:rPr lang="en-US" b="0" i="0" smtClean="0">
                          <a:latin typeface="Cambria Math" panose="02040503050406030204" pitchFamily="18" charset="0"/>
                        </a:rPr>
                        <m:t> </m:t>
                      </m:r>
                      <m:r>
                        <m:rPr>
                          <m:sty m:val="p"/>
                        </m:rPr>
                        <a:rPr lang="en-US" b="0" i="0" smtClean="0">
                          <a:latin typeface="Cambria Math" panose="02040503050406030204" pitchFamily="18" charset="0"/>
                        </a:rPr>
                        <m:t>Factor</m:t>
                      </m:r>
                      <m:r>
                        <a:rPr lang="en-US" b="0" i="0" smtClean="0">
                          <a:latin typeface="Cambria Math" panose="02040503050406030204" pitchFamily="18" charset="0"/>
                        </a:rPr>
                        <m:t> </m:t>
                      </m:r>
                      <m:r>
                        <m:rPr>
                          <m:sty m:val="p"/>
                        </m:rPr>
                        <a:rPr lang="en-US" b="0" i="0" smtClean="0">
                          <a:latin typeface="Cambria Math" panose="02040503050406030204" pitchFamily="18" charset="0"/>
                        </a:rPr>
                        <m:t>Productivity</m:t>
                      </m:r>
                      <m:r>
                        <a:rPr lang="en-US" b="0" i="0" smtClean="0">
                          <a:latin typeface="Cambria Math" panose="02040503050406030204" pitchFamily="18" charset="0"/>
                        </a:rPr>
                        <m:t> </m:t>
                      </m:r>
                      <m:r>
                        <m:rPr>
                          <m:sty m:val="p"/>
                        </m:rPr>
                        <a:rPr lang="en-US" b="0" i="0" smtClean="0">
                          <a:latin typeface="Cambria Math" panose="02040503050406030204" pitchFamily="18" charset="0"/>
                        </a:rPr>
                        <m:t>of</m:t>
                      </m:r>
                      <m:r>
                        <a:rPr lang="en-US" b="0" i="0" smtClean="0">
                          <a:latin typeface="Cambria Math" panose="02040503050406030204" pitchFamily="18" charset="0"/>
                        </a:rPr>
                        <m:t> </m:t>
                      </m:r>
                      <m:r>
                        <m:rPr>
                          <m:sty m:val="p"/>
                        </m:rPr>
                        <a:rPr lang="en-US" b="0" i="0" smtClean="0">
                          <a:latin typeface="Cambria Math" panose="02040503050406030204" pitchFamily="18" charset="0"/>
                        </a:rPr>
                        <m:t>N</m:t>
                      </m:r>
                      <m:r>
                        <a:rPr lang="en-US" i="0">
                          <a:latin typeface="Cambria Math" panose="02040503050406030204" pitchFamily="18" charset="0"/>
                        </a:rPr>
                        <m:t>= </m:t>
                      </m:r>
                      <m:f>
                        <m:fPr>
                          <m:ctrlPr>
                            <a:rPr lang="en-US" i="1">
                              <a:latin typeface="Cambria Math" panose="02040503050406030204" pitchFamily="18" charset="0"/>
                            </a:rPr>
                          </m:ctrlPr>
                        </m:fPr>
                        <m:num>
                          <m:r>
                            <m:rPr>
                              <m:sty m:val="p"/>
                            </m:rPr>
                            <a:rPr lang="en-US" i="0">
                              <a:latin typeface="Cambria Math" panose="02040503050406030204" pitchFamily="18" charset="0"/>
                            </a:rPr>
                            <m:t>kg</m:t>
                          </m:r>
                          <m:r>
                            <a:rPr lang="en-US" i="0">
                              <a:latin typeface="Cambria Math" panose="02040503050406030204" pitchFamily="18" charset="0"/>
                            </a:rPr>
                            <m:t> </m:t>
                          </m:r>
                          <m:r>
                            <m:rPr>
                              <m:sty m:val="p"/>
                            </m:rPr>
                            <a:rPr lang="en-US" i="0">
                              <a:latin typeface="Cambria Math" panose="02040503050406030204" pitchFamily="18" charset="0"/>
                            </a:rPr>
                            <m:t>grain</m:t>
                          </m:r>
                          <m:r>
                            <a:rPr lang="en-US" i="0">
                              <a:latin typeface="Cambria Math" panose="02040503050406030204" pitchFamily="18" charset="0"/>
                            </a:rPr>
                            <m:t> </m:t>
                          </m:r>
                        </m:num>
                        <m:den>
                          <m:r>
                            <m:rPr>
                              <m:sty m:val="p"/>
                            </m:rPr>
                            <a:rPr lang="en-US" i="0">
                              <a:latin typeface="Cambria Math" panose="02040503050406030204" pitchFamily="18" charset="0"/>
                            </a:rPr>
                            <m:t>kg</m:t>
                          </m:r>
                          <m:r>
                            <a:rPr lang="en-US" i="0">
                              <a:latin typeface="Cambria Math" panose="02040503050406030204" pitchFamily="18" charset="0"/>
                            </a:rPr>
                            <m:t> </m:t>
                          </m:r>
                          <m:r>
                            <m:rPr>
                              <m:sty m:val="p"/>
                            </m:rPr>
                            <a:rPr lang="en-US" i="0">
                              <a:latin typeface="Cambria Math" panose="02040503050406030204" pitchFamily="18" charset="0"/>
                            </a:rPr>
                            <m:t>N</m:t>
                          </m:r>
                        </m:den>
                      </m:f>
                    </m:oMath>
                  </m:oMathPara>
                </a14:m>
                <a:endParaRPr lang="en-US" dirty="0"/>
              </a:p>
              <a:p>
                <a:endParaRPr lang="en-US" b="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Agronomic</m:t>
                      </m:r>
                      <m:r>
                        <a:rPr lang="en-US" b="0" i="0" smtClean="0">
                          <a:latin typeface="Cambria Math" panose="02040503050406030204" pitchFamily="18" charset="0"/>
                        </a:rPr>
                        <m:t> </m:t>
                      </m:r>
                      <m:r>
                        <m:rPr>
                          <m:sty m:val="p"/>
                        </m:rPr>
                        <a:rPr lang="en-US" b="0" i="0" smtClean="0">
                          <a:latin typeface="Cambria Math" panose="02040503050406030204" pitchFamily="18" charset="0"/>
                        </a:rPr>
                        <m:t>Efficiency</m:t>
                      </m:r>
                      <m:r>
                        <a:rPr lang="en-US" b="0" i="0" smtClean="0">
                          <a:latin typeface="Cambria Math" panose="02040503050406030204" pitchFamily="18" charset="0"/>
                        </a:rPr>
                        <m:t>= </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kg</m:t>
                          </m:r>
                          <m:r>
                            <a:rPr lang="en-US" b="0" i="0" smtClean="0">
                              <a:latin typeface="Cambria Math" panose="02040503050406030204" pitchFamily="18" charset="0"/>
                            </a:rPr>
                            <m:t> </m:t>
                          </m:r>
                          <m:r>
                            <m:rPr>
                              <m:sty m:val="p"/>
                            </m:rPr>
                            <a:rPr lang="en-US" b="0" i="0" smtClean="0">
                              <a:latin typeface="Cambria Math" panose="02040503050406030204" pitchFamily="18" charset="0"/>
                            </a:rPr>
                            <m:t>grain</m:t>
                          </m:r>
                          <m:r>
                            <a:rPr lang="en-US" b="0" i="0" smtClean="0">
                              <a:latin typeface="Cambria Math" panose="02040503050406030204" pitchFamily="18" charset="0"/>
                            </a:rPr>
                            <m:t> </m:t>
                          </m:r>
                          <m:r>
                            <m:rPr>
                              <m:sty m:val="p"/>
                            </m:rPr>
                            <a:rPr lang="en-US" b="0" i="0" smtClean="0">
                              <a:latin typeface="Cambria Math" panose="02040503050406030204" pitchFamily="18" charset="0"/>
                            </a:rPr>
                            <m:t>increase</m:t>
                          </m:r>
                        </m:num>
                        <m:den>
                          <m:r>
                            <m:rPr>
                              <m:sty m:val="p"/>
                            </m:rPr>
                            <a:rPr lang="en-US" b="0" i="0" smtClean="0">
                              <a:latin typeface="Cambria Math" panose="02040503050406030204" pitchFamily="18" charset="0"/>
                            </a:rPr>
                            <m:t>kg</m:t>
                          </m:r>
                          <m:r>
                            <a:rPr lang="en-US" b="0" i="0" smtClean="0">
                              <a:latin typeface="Cambria Math" panose="02040503050406030204" pitchFamily="18" charset="0"/>
                            </a:rPr>
                            <m:t> </m:t>
                          </m:r>
                          <m:r>
                            <m:rPr>
                              <m:sty m:val="p"/>
                            </m:rPr>
                            <a:rPr lang="en-US" b="0" i="0" smtClean="0">
                              <a:latin typeface="Cambria Math" panose="02040503050406030204" pitchFamily="18" charset="0"/>
                            </a:rPr>
                            <m:t>N</m:t>
                          </m:r>
                        </m:den>
                      </m:f>
                    </m:oMath>
                  </m:oMathPara>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097368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0"/>
          <a:ext cx="9144000" cy="594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535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0" y="0"/>
          <a:ext cx="9143999" cy="594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5491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27039" y="838200"/>
          <a:ext cx="9144000" cy="49228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978318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125361" y="914400"/>
          <a:ext cx="8734421" cy="5618945"/>
        </p:xfrm>
        <a:graphic>
          <a:graphicData uri="http://schemas.openxmlformats.org/drawingml/2006/table">
            <a:tbl>
              <a:tblPr firstRow="1" firstCol="1" bandRow="1">
                <a:tableStyleId>{073A0DAA-6AF3-43AB-8588-CEC1D06C72B9}</a:tableStyleId>
              </a:tblPr>
              <a:tblGrid>
                <a:gridCol w="1229516"/>
                <a:gridCol w="995720"/>
                <a:gridCol w="290637"/>
                <a:gridCol w="845422"/>
                <a:gridCol w="877327"/>
                <a:gridCol w="2692233"/>
                <a:gridCol w="1803566"/>
              </a:tblGrid>
              <a:tr h="304796">
                <a:tc gridSpan="4">
                  <a:txBody>
                    <a:bodyPr/>
                    <a:lstStyle/>
                    <a:p>
                      <a:pPr marL="0" marR="0" algn="l">
                        <a:spcBef>
                          <a:spcPts val="0"/>
                        </a:spcBef>
                        <a:spcAft>
                          <a:spcPts val="0"/>
                        </a:spcAft>
                      </a:pPr>
                      <a:r>
                        <a:rPr lang="en-US" sz="2000" b="1" dirty="0" smtClean="0">
                          <a:solidFill>
                            <a:schemeClr val="tx1"/>
                          </a:solidFill>
                          <a:effectLst/>
                        </a:rPr>
                        <a:t>(Model—Sensor)</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l">
                        <a:spcBef>
                          <a:spcPts val="0"/>
                        </a:spcBef>
                        <a:spcAft>
                          <a:spcPts val="0"/>
                        </a:spcAf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600" b="1" dirty="0">
                          <a:solidFill>
                            <a:schemeClr val="tx1"/>
                          </a:solidFill>
                          <a:effectLst/>
                        </a:rPr>
                        <a:t> </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196">
                <a:tc>
                  <a:txBody>
                    <a:bodyPr/>
                    <a:lstStyle/>
                    <a:p>
                      <a:pPr marL="0" marR="0" algn="l">
                        <a:spcBef>
                          <a:spcPts val="0"/>
                        </a:spcBef>
                        <a:spcAft>
                          <a:spcPts val="0"/>
                        </a:spcAft>
                      </a:pPr>
                      <a:r>
                        <a:rPr lang="en-US" sz="1600" b="1" dirty="0" smtClean="0">
                          <a:solidFill>
                            <a:schemeClr val="tx1"/>
                          </a:solidFill>
                          <a:effectLst/>
                        </a:rPr>
                        <a:t>Site</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b="1" dirty="0">
                          <a:solidFill>
                            <a:schemeClr val="tx1"/>
                          </a:solidFill>
                          <a:effectLst/>
                        </a:rPr>
                        <a:t>N-input</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b="1" dirty="0" smtClean="0">
                          <a:solidFill>
                            <a:schemeClr val="tx1"/>
                          </a:solidFill>
                          <a:effectLst/>
                        </a:rPr>
                        <a:t>Yield</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b="1" dirty="0" smtClean="0">
                          <a:solidFill>
                            <a:schemeClr val="tx1"/>
                          </a:solidFill>
                          <a:effectLst/>
                        </a:rPr>
                        <a:t>Profit</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b="1" dirty="0">
                          <a:solidFill>
                            <a:schemeClr val="tx1"/>
                          </a:solidFill>
                          <a:effectLst/>
                        </a:rPr>
                        <a:t>AE</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b="1" dirty="0">
                          <a:solidFill>
                            <a:schemeClr val="tx1"/>
                          </a:solidFill>
                          <a:effectLst/>
                        </a:rPr>
                        <a:t>PFP</a:t>
                      </a:r>
                      <a:r>
                        <a:rPr lang="en-US" sz="1600" b="1" baseline="-25000" dirty="0">
                          <a:solidFill>
                            <a:schemeClr val="tx1"/>
                          </a:solidFill>
                          <a:effectLst/>
                        </a:rPr>
                        <a:t>N</a:t>
                      </a:r>
                      <a:endParaRPr lang="en-US"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39779">
                <a:tc>
                  <a:txBody>
                    <a:bodyPr/>
                    <a:lstStyle/>
                    <a:p>
                      <a:pPr marL="0" marR="0" algn="l">
                        <a:spcBef>
                          <a:spcPts val="0"/>
                        </a:spcBef>
                        <a:spcAft>
                          <a:spcPts val="0"/>
                        </a:spcAft>
                      </a:pPr>
                      <a:r>
                        <a:rPr lang="en-US" sz="1600" dirty="0">
                          <a:solidFill>
                            <a:schemeClr val="tx1"/>
                          </a:solidFill>
                          <a:effectLst/>
                        </a:rPr>
                        <a:t> </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dirty="0" smtClean="0">
                          <a:solidFill>
                            <a:schemeClr val="tx1"/>
                          </a:solidFill>
                          <a:effectLst/>
                        </a:rPr>
                        <a:t>kg ha</a:t>
                      </a:r>
                      <a:r>
                        <a:rPr lang="en-US" sz="1600" baseline="30000" dirty="0" smtClean="0">
                          <a:solidFill>
                            <a:schemeClr val="tx1"/>
                          </a:solidFill>
                          <a:effectLst/>
                        </a:rPr>
                        <a:t>-1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effectLst/>
                        </a:rPr>
                        <a:t>kg ha</a:t>
                      </a:r>
                      <a:r>
                        <a:rPr lang="en-US" sz="1600" baseline="30000" dirty="0" smtClean="0">
                          <a:solidFill>
                            <a:schemeClr val="tx1"/>
                          </a:solidFill>
                          <a:effectLst/>
                        </a:rPr>
                        <a:t>-1</a:t>
                      </a:r>
                      <a:endParaRPr lang="en-US" sz="1600" baseline="0" dirty="0" smtClean="0">
                        <a:solidFill>
                          <a:schemeClr val="tx1"/>
                        </a:solidFill>
                        <a:effectLst/>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 ha</a:t>
                      </a:r>
                      <a:r>
                        <a:rPr lang="en-US" sz="1600" baseline="30000" dirty="0">
                          <a:solidFill>
                            <a:schemeClr val="tx1"/>
                          </a:solidFill>
                          <a:effectLst/>
                        </a:rPr>
                        <a:t>-1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kg grain increase kg N</a:t>
                      </a:r>
                      <a:r>
                        <a:rPr lang="en-US" sz="1600" baseline="30000" dirty="0">
                          <a:solidFill>
                            <a:schemeClr val="tx1"/>
                          </a:solidFill>
                          <a:effectLst/>
                        </a:rPr>
                        <a:t>-1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kg grain kg N</a:t>
                      </a:r>
                      <a:r>
                        <a:rPr lang="en-US" sz="1600" baseline="30000" dirty="0">
                          <a:solidFill>
                            <a:schemeClr val="tx1"/>
                          </a:solidFill>
                          <a:effectLst/>
                        </a:rPr>
                        <a:t>-1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NEMC12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67</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dirty="0">
                          <a:solidFill>
                            <a:schemeClr val="tx1"/>
                          </a:solidFill>
                          <a:effectLst/>
                        </a:rPr>
                        <a:t>-545</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dirty="0">
                          <a:solidFill>
                            <a:schemeClr val="tx1"/>
                          </a:solidFill>
                          <a:effectLst/>
                        </a:rPr>
                        <a:t>-181*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-10*</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-72.4*</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NECC12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25</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dirty="0">
                          <a:solidFill>
                            <a:schemeClr val="tx1"/>
                          </a:solidFill>
                          <a:effectLst/>
                        </a:rPr>
                        <a:t>-657</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dirty="0">
                          <a:solidFill>
                            <a:schemeClr val="tx1"/>
                          </a:solidFill>
                          <a:effectLst/>
                        </a:rPr>
                        <a:t>-157*</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-8</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-47.9*</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MOLT12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36</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dirty="0">
                          <a:solidFill>
                            <a:schemeClr val="tx1"/>
                          </a:solidFill>
                          <a:effectLst/>
                        </a:rPr>
                        <a:t>377</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dirty="0">
                          <a:solidFill>
                            <a:schemeClr val="tx1"/>
                          </a:solidFill>
                          <a:effectLst/>
                        </a:rPr>
                        <a:t>21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-7</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-13.9*</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MORO12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55</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dirty="0">
                          <a:solidFill>
                            <a:schemeClr val="tx1"/>
                          </a:solidFill>
                          <a:effectLst/>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dirty="0">
                          <a:solidFill>
                            <a:schemeClr val="tx1"/>
                          </a:solidFill>
                          <a:effectLst/>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NDDN12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117</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dirty="0">
                          <a:solidFill>
                            <a:schemeClr val="tx1"/>
                          </a:solidFill>
                          <a:effectLst/>
                        </a:rPr>
                        <a:t>629</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dirty="0">
                          <a:solidFill>
                            <a:schemeClr val="tx1"/>
                          </a:solidFill>
                          <a:effectLst/>
                        </a:rPr>
                        <a:t>-8</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-8</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-21.9*</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NDVC12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151</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dirty="0">
                          <a:solidFill>
                            <a:schemeClr val="tx1"/>
                          </a:solidFill>
                          <a:effectLst/>
                        </a:rPr>
                        <a:t>755</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dirty="0">
                          <a:solidFill>
                            <a:schemeClr val="tx1"/>
                          </a:solidFill>
                          <a:effectLst/>
                        </a:rPr>
                        <a:t>-15</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-3</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-101.7*</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NEMC13</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85</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a:solidFill>
                            <a:schemeClr val="tx1"/>
                          </a:solidFill>
                          <a:effectLst/>
                        </a:rPr>
                        <a:t>1377*</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dirty="0">
                          <a:solidFill>
                            <a:schemeClr val="tx1"/>
                          </a:solidFill>
                          <a:effectLst/>
                        </a:rPr>
                        <a:t>177*</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-9*</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-39.3*</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NECC13</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82</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a:solidFill>
                            <a:schemeClr val="tx1"/>
                          </a:solidFill>
                          <a:effectLst/>
                        </a:rPr>
                        <a:t>81</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a:solidFill>
                            <a:schemeClr val="tx1"/>
                          </a:solidFill>
                          <a:effectLst/>
                        </a:rPr>
                        <a:t>-74</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-11*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-53.7*</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MOTR13</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165</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a:solidFill>
                            <a:schemeClr val="tx1"/>
                          </a:solidFill>
                          <a:effectLst/>
                        </a:rPr>
                        <a:t>3528*</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a:solidFill>
                            <a:schemeClr val="tx1"/>
                          </a:solidFill>
                          <a:effectLst/>
                        </a:rPr>
                        <a:t>510*</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-39*</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-81.2*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MOBA13</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chemeClr val="tx1"/>
                          </a:solidFill>
                          <a:effectLst/>
                        </a:rPr>
                        <a:t>-20</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a:solidFill>
                            <a:schemeClr val="tx1"/>
                          </a:solidFill>
                          <a:effectLst/>
                        </a:rPr>
                        <a:t>-485*</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a:solidFill>
                            <a:schemeClr val="tx1"/>
                          </a:solidFill>
                          <a:effectLst/>
                        </a:rPr>
                        <a:t>-73</a:t>
                      </a:r>
                      <a:endParaRPr lang="en-US" sz="16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3</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6.0*</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NDAR13</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24</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dirty="0">
                          <a:solidFill>
                            <a:schemeClr val="tx1"/>
                          </a:solidFill>
                          <a:effectLst/>
                        </a:rPr>
                        <a:t>270</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dirty="0">
                          <a:solidFill>
                            <a:schemeClr val="tx1"/>
                          </a:solidFill>
                          <a:effectLst/>
                        </a:rPr>
                        <a:t>28</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2</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-37.1*</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32090">
                <a:tc>
                  <a:txBody>
                    <a:bodyPr/>
                    <a:lstStyle/>
                    <a:p>
                      <a:pPr marL="0" marR="0" algn="l">
                        <a:spcBef>
                          <a:spcPts val="0"/>
                        </a:spcBef>
                        <a:spcAft>
                          <a:spcPts val="0"/>
                        </a:spcAft>
                      </a:pPr>
                      <a:r>
                        <a:rPr lang="en-US" sz="1600" dirty="0">
                          <a:solidFill>
                            <a:schemeClr val="tx1"/>
                          </a:solidFill>
                          <a:effectLst/>
                        </a:rPr>
                        <a:t>NDVC13</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-59</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600" dirty="0">
                          <a:solidFill>
                            <a:schemeClr val="tx1"/>
                          </a:solidFill>
                          <a:effectLst/>
                        </a:rPr>
                        <a:t>-735</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algn="ctr">
                        <a:spcBef>
                          <a:spcPts val="0"/>
                        </a:spcBef>
                        <a:spcAft>
                          <a:spcPts val="0"/>
                        </a:spcAft>
                      </a:pPr>
                      <a:r>
                        <a:rPr lang="en-US" sz="1600" dirty="0">
                          <a:solidFill>
                            <a:schemeClr val="tx1"/>
                          </a:solidFill>
                          <a:effectLst/>
                        </a:rPr>
                        <a:t>-79</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dirty="0">
                          <a:solidFill>
                            <a:schemeClr val="tx1"/>
                          </a:solidFill>
                          <a:effectLst/>
                        </a:rPr>
                        <a:t>--</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32090">
                <a:tc gridSpan="7">
                  <a:txBody>
                    <a:bodyPr/>
                    <a:lstStyle/>
                    <a:p>
                      <a:pPr marL="0" marR="0" algn="l">
                        <a:spcBef>
                          <a:spcPts val="0"/>
                        </a:spcBef>
                        <a:spcAft>
                          <a:spcPts val="0"/>
                        </a:spcAft>
                      </a:pPr>
                      <a:r>
                        <a:rPr lang="en-US" sz="1600" dirty="0">
                          <a:solidFill>
                            <a:schemeClr val="tx1"/>
                          </a:solidFill>
                          <a:effectLst/>
                        </a:rPr>
                        <a:t>*Indicates significant difference at P≤0.05.</a:t>
                      </a:r>
                      <a:endParaRPr lang="en-US"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 name="Rectangle 6"/>
          <p:cNvSpPr/>
          <p:nvPr/>
        </p:nvSpPr>
        <p:spPr>
          <a:xfrm>
            <a:off x="169606" y="2209800"/>
            <a:ext cx="8534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9606" y="4191000"/>
            <a:ext cx="8534400" cy="3048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69606" y="4876800"/>
            <a:ext cx="8534400" cy="3048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37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0" y="609600"/>
          <a:ext cx="9144000" cy="6248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22255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4286030"/>
              </p:ext>
            </p:extLst>
          </p:nvPr>
        </p:nvGraphicFramePr>
        <p:xfrm>
          <a:off x="76200" y="1935163"/>
          <a:ext cx="8610600" cy="4389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82408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6" name="Content Placeholder 3"/>
          <p:cNvGraphicFramePr>
            <a:graphicFrameLocks/>
          </p:cNvGraphicFramePr>
          <p:nvPr>
            <p:extLst/>
          </p:nvPr>
        </p:nvGraphicFramePr>
        <p:xfrm>
          <a:off x="0" y="-32523"/>
          <a:ext cx="9144000" cy="946923"/>
        </p:xfrm>
        <a:graphic>
          <a:graphicData uri="http://schemas.openxmlformats.org/drawingml/2006/table">
            <a:tbl>
              <a:tblPr firstRow="1" bandRow="1">
                <a:tableStyleId>{08FB837D-C827-4EFA-A057-4D05807E0F7C}</a:tableStyleId>
              </a:tblPr>
              <a:tblGrid>
                <a:gridCol w="4572000"/>
                <a:gridCol w="4572000"/>
              </a:tblGrid>
              <a:tr h="499977">
                <a:tc>
                  <a:txBody>
                    <a:bodyPr/>
                    <a:lstStyle/>
                    <a:p>
                      <a:pPr algn="ctr"/>
                      <a:r>
                        <a:rPr lang="en-US" sz="2400" dirty="0" smtClean="0"/>
                        <a:t>Model</a:t>
                      </a:r>
                      <a:endParaRPr lang="en-US" sz="2400" dirty="0"/>
                    </a:p>
                  </a:txBody>
                  <a:tcPr>
                    <a:solidFill>
                      <a:schemeClr val="accent1"/>
                    </a:solidFill>
                  </a:tcPr>
                </a:tc>
                <a:tc>
                  <a:txBody>
                    <a:bodyPr/>
                    <a:lstStyle/>
                    <a:p>
                      <a:pPr algn="ctr"/>
                      <a:r>
                        <a:rPr lang="en-US" sz="2400" dirty="0" smtClean="0"/>
                        <a:t>Sensor</a:t>
                      </a:r>
                      <a:endParaRPr lang="en-US" sz="2400" dirty="0"/>
                    </a:p>
                  </a:txBody>
                  <a:tcPr>
                    <a:solidFill>
                      <a:schemeClr val="accent2"/>
                    </a:solidFill>
                  </a:tcPr>
                </a:tc>
              </a:tr>
              <a:tr h="446946">
                <a:tc>
                  <a:txBody>
                    <a:bodyPr/>
                    <a:lstStyle/>
                    <a:p>
                      <a:r>
                        <a:rPr lang="en-US" sz="1700" dirty="0" smtClean="0"/>
                        <a:t>Recommended more N;</a:t>
                      </a:r>
                      <a:r>
                        <a:rPr lang="en-US" sz="1700" baseline="0" dirty="0" smtClean="0"/>
                        <a:t> better protected yield</a:t>
                      </a:r>
                      <a:endParaRPr lang="en-US" sz="1700" dirty="0"/>
                    </a:p>
                  </a:txBody>
                  <a:tcPr>
                    <a:lnR w="12700" cap="flat" cmpd="sng" algn="ctr">
                      <a:noFill/>
                      <a:prstDash val="solid"/>
                      <a:round/>
                      <a:headEnd type="none" w="med" len="med"/>
                      <a:tailEnd type="none" w="med" len="med"/>
                    </a:lnR>
                    <a:solidFill>
                      <a:schemeClr val="accent1">
                        <a:lumMod val="40000"/>
                        <a:lumOff val="60000"/>
                      </a:schemeClr>
                    </a:solidFill>
                  </a:tcPr>
                </a:tc>
                <a:tc>
                  <a:txBody>
                    <a:bodyPr/>
                    <a:lstStyle/>
                    <a:p>
                      <a:r>
                        <a:rPr lang="en-US" sz="1700" dirty="0" smtClean="0"/>
                        <a:t>Recommended less N; had higher NUE</a:t>
                      </a:r>
                      <a:endParaRPr lang="en-US" sz="1700" dirty="0"/>
                    </a:p>
                  </a:txBody>
                  <a:tcPr>
                    <a:lnL w="12700" cap="flat" cmpd="sng" algn="ctr">
                      <a:noFill/>
                      <a:prstDash val="solid"/>
                      <a:round/>
                      <a:headEnd type="none" w="med" len="med"/>
                      <a:tailEnd type="none" w="med" len="med"/>
                    </a:lnL>
                    <a:solidFill>
                      <a:schemeClr val="accent2">
                        <a:lumMod val="40000"/>
                        <a:lumOff val="60000"/>
                      </a:schemeClr>
                    </a:solidFill>
                  </a:tcPr>
                </a:tc>
              </a:tr>
            </a:tbl>
          </a:graphicData>
        </a:graphic>
      </p:graphicFrame>
      <p:graphicFrame>
        <p:nvGraphicFramePr>
          <p:cNvPr id="4" name="Content Placeholder 3"/>
          <p:cNvGraphicFramePr>
            <a:graphicFrameLocks noGrp="1"/>
          </p:cNvGraphicFramePr>
          <p:nvPr>
            <p:ph idx="1"/>
            <p:extLst/>
          </p:nvPr>
        </p:nvGraphicFramePr>
        <p:xfrm>
          <a:off x="0" y="897131"/>
          <a:ext cx="9144000" cy="949957"/>
        </p:xfrm>
        <a:graphic>
          <a:graphicData uri="http://schemas.openxmlformats.org/drawingml/2006/table">
            <a:tbl>
              <a:tblPr firstRow="1" bandRow="1">
                <a:tableStyleId>{08FB837D-C827-4EFA-A057-4D05807E0F7C}</a:tableStyleId>
              </a:tblPr>
              <a:tblGrid>
                <a:gridCol w="4572000"/>
                <a:gridCol w="4572000"/>
              </a:tblGrid>
              <a:tr h="949957">
                <a:tc>
                  <a:txBody>
                    <a:bodyPr/>
                    <a:lstStyle/>
                    <a:p>
                      <a:r>
                        <a:rPr lang="en-US" sz="1700" b="0" dirty="0" smtClean="0">
                          <a:solidFill>
                            <a:schemeClr val="tx1"/>
                          </a:solidFill>
                        </a:rPr>
                        <a:t>2008</a:t>
                      </a:r>
                      <a:r>
                        <a:rPr lang="en-US" sz="1700" b="0" baseline="0" dirty="0" smtClean="0">
                          <a:solidFill>
                            <a:schemeClr val="tx1"/>
                          </a:solidFill>
                        </a:rPr>
                        <a:t> version did not use current year’s weather for mineralization.  2013 version does have capability.</a:t>
                      </a:r>
                      <a:endParaRPr lang="en-US" sz="1700" b="0" dirty="0">
                        <a:solidFill>
                          <a:schemeClr val="tx1"/>
                        </a:solidFill>
                      </a:endParaRPr>
                    </a:p>
                  </a:txBody>
                  <a:tcPr>
                    <a:solidFill>
                      <a:schemeClr val="accent1">
                        <a:lumMod val="40000"/>
                        <a:lumOff val="60000"/>
                      </a:schemeClr>
                    </a:solidFill>
                  </a:tcPr>
                </a:tc>
                <a:tc>
                  <a:txBody>
                    <a:bodyPr/>
                    <a:lstStyle/>
                    <a:p>
                      <a:r>
                        <a:rPr lang="en-US" sz="1700" b="0" dirty="0" smtClean="0">
                          <a:solidFill>
                            <a:schemeClr val="tx1"/>
                          </a:solidFill>
                        </a:rPr>
                        <a:t>Performed well when unexpected N was</a:t>
                      </a:r>
                      <a:r>
                        <a:rPr lang="en-US" sz="1700" b="0" baseline="0" dirty="0" smtClean="0">
                          <a:solidFill>
                            <a:schemeClr val="tx1"/>
                          </a:solidFill>
                        </a:rPr>
                        <a:t> supplied.  Responsive to  in-season additions of N.</a:t>
                      </a:r>
                      <a:endParaRPr lang="en-US" sz="1700" b="0" dirty="0">
                        <a:solidFill>
                          <a:schemeClr val="tx1"/>
                        </a:solidFill>
                      </a:endParaRPr>
                    </a:p>
                  </a:txBody>
                  <a:tcPr>
                    <a:solidFill>
                      <a:schemeClr val="accent2">
                        <a:lumMod val="40000"/>
                        <a:lumOff val="60000"/>
                      </a:schemeClr>
                    </a:solidFill>
                  </a:tcPr>
                </a:tc>
              </a:tr>
            </a:tbl>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914427229"/>
              </p:ext>
            </p:extLst>
          </p:nvPr>
        </p:nvGraphicFramePr>
        <p:xfrm>
          <a:off x="0" y="1752601"/>
          <a:ext cx="9144000" cy="868680"/>
        </p:xfrm>
        <a:graphic>
          <a:graphicData uri="http://schemas.openxmlformats.org/drawingml/2006/table">
            <a:tbl>
              <a:tblPr firstRow="1" bandRow="1">
                <a:tableStyleId>{08FB837D-C827-4EFA-A057-4D05807E0F7C}</a:tableStyleId>
              </a:tblPr>
              <a:tblGrid>
                <a:gridCol w="4572000"/>
                <a:gridCol w="4572000"/>
              </a:tblGrid>
              <a:tr h="838199">
                <a:tc>
                  <a:txBody>
                    <a:bodyPr/>
                    <a:lstStyle/>
                    <a:p>
                      <a:r>
                        <a:rPr lang="en-US" sz="1700" b="0" dirty="0" smtClean="0">
                          <a:solidFill>
                            <a:schemeClr val="tx1"/>
                          </a:solidFill>
                        </a:rPr>
                        <a:t>Does not attempt to account</a:t>
                      </a:r>
                      <a:r>
                        <a:rPr lang="en-US" sz="1700" b="0" baseline="0" dirty="0" smtClean="0">
                          <a:solidFill>
                            <a:schemeClr val="tx1"/>
                          </a:solidFill>
                        </a:rPr>
                        <a:t> for N losses due to denitrification, leaching, or volatilization.</a:t>
                      </a:r>
                      <a:endParaRPr lang="en-US" sz="1700" b="0" dirty="0">
                        <a:solidFill>
                          <a:schemeClr val="tx1"/>
                        </a:solidFill>
                      </a:endParaRPr>
                    </a:p>
                  </a:txBody>
                  <a:tcPr>
                    <a:solidFill>
                      <a:schemeClr val="accent1">
                        <a:lumMod val="40000"/>
                        <a:lumOff val="60000"/>
                      </a:schemeClr>
                    </a:solidFill>
                  </a:tcPr>
                </a:tc>
                <a:tc>
                  <a:txBody>
                    <a:bodyPr/>
                    <a:lstStyle/>
                    <a:p>
                      <a:r>
                        <a:rPr lang="en-US" sz="1700" b="0" dirty="0" smtClean="0">
                          <a:solidFill>
                            <a:schemeClr val="tx1"/>
                          </a:solidFill>
                        </a:rPr>
                        <a:t>Can account</a:t>
                      </a:r>
                      <a:r>
                        <a:rPr lang="en-US" sz="1700" b="0" baseline="0" dirty="0" smtClean="0">
                          <a:solidFill>
                            <a:schemeClr val="tx1"/>
                          </a:solidFill>
                        </a:rPr>
                        <a:t> for losses of N due to denitrification, leaching, or volatilization if they are evident in plant reflectance.</a:t>
                      </a:r>
                      <a:endParaRPr lang="en-US" sz="1700" b="0" dirty="0">
                        <a:solidFill>
                          <a:schemeClr val="tx1"/>
                        </a:solidFill>
                      </a:endParaRPr>
                    </a:p>
                  </a:txBody>
                  <a:tcPr>
                    <a:solidFill>
                      <a:schemeClr val="accent2">
                        <a:lumMod val="40000"/>
                        <a:lumOff val="60000"/>
                      </a:schemeClr>
                    </a:solidFill>
                  </a:tcPr>
                </a:tc>
              </a:tr>
            </a:tbl>
          </a:graphicData>
        </a:graphic>
      </p:graphicFrame>
      <p:graphicFrame>
        <p:nvGraphicFramePr>
          <p:cNvPr id="8" name="Content Placeholder 3"/>
          <p:cNvGraphicFramePr>
            <a:graphicFrameLocks/>
          </p:cNvGraphicFramePr>
          <p:nvPr>
            <p:extLst>
              <p:ext uri="{D42A27DB-BD31-4B8C-83A1-F6EECF244321}">
                <p14:modId xmlns:p14="http://schemas.microsoft.com/office/powerpoint/2010/main" val="3628893735"/>
              </p:ext>
            </p:extLst>
          </p:nvPr>
        </p:nvGraphicFramePr>
        <p:xfrm>
          <a:off x="0" y="2590801"/>
          <a:ext cx="9144000" cy="868680"/>
        </p:xfrm>
        <a:graphic>
          <a:graphicData uri="http://schemas.openxmlformats.org/drawingml/2006/table">
            <a:tbl>
              <a:tblPr firstRow="1" bandRow="1">
                <a:tableStyleId>{08FB837D-C827-4EFA-A057-4D05807E0F7C}</a:tableStyleId>
              </a:tblPr>
              <a:tblGrid>
                <a:gridCol w="4572000"/>
                <a:gridCol w="4572000"/>
              </a:tblGrid>
              <a:tr h="838200">
                <a:tc>
                  <a:txBody>
                    <a:bodyPr/>
                    <a:lstStyle/>
                    <a:p>
                      <a:r>
                        <a:rPr lang="en-US" sz="1700" b="0" dirty="0" smtClean="0">
                          <a:solidFill>
                            <a:schemeClr val="tx1"/>
                          </a:solidFill>
                        </a:rPr>
                        <a:t>Compared to ONR, model</a:t>
                      </a:r>
                      <a:r>
                        <a:rPr lang="en-US" sz="1700" b="0" baseline="0" dirty="0" smtClean="0">
                          <a:solidFill>
                            <a:schemeClr val="tx1"/>
                          </a:solidFill>
                        </a:rPr>
                        <a:t> more closely approximates and errs by over-recommending N.</a:t>
                      </a:r>
                      <a:endParaRPr lang="en-US" sz="1700" b="0" dirty="0">
                        <a:solidFill>
                          <a:schemeClr val="tx1"/>
                        </a:solidFill>
                      </a:endParaRPr>
                    </a:p>
                  </a:txBody>
                  <a:tcPr>
                    <a:solidFill>
                      <a:schemeClr val="accent1">
                        <a:lumMod val="40000"/>
                        <a:lumOff val="60000"/>
                      </a:schemeClr>
                    </a:solidFill>
                  </a:tcPr>
                </a:tc>
                <a:tc>
                  <a:txBody>
                    <a:bodyPr/>
                    <a:lstStyle/>
                    <a:p>
                      <a:r>
                        <a:rPr lang="en-US" sz="1700" b="0" dirty="0" smtClean="0">
                          <a:solidFill>
                            <a:schemeClr val="tx1"/>
                          </a:solidFill>
                        </a:rPr>
                        <a:t>Compared to ONR, sensor errs by under-</a:t>
                      </a:r>
                      <a:r>
                        <a:rPr lang="en-US" sz="1700" b="0" baseline="0" dirty="0" smtClean="0">
                          <a:solidFill>
                            <a:schemeClr val="tx1"/>
                          </a:solidFill>
                        </a:rPr>
                        <a:t> recommending N.</a:t>
                      </a:r>
                      <a:endParaRPr lang="en-US" sz="1700" b="0" dirty="0">
                        <a:solidFill>
                          <a:schemeClr val="tx1"/>
                        </a:solidFill>
                      </a:endParaRPr>
                    </a:p>
                  </a:txBody>
                  <a:tcPr>
                    <a:solidFill>
                      <a:schemeClr val="accent2">
                        <a:lumMod val="40000"/>
                        <a:lumOff val="60000"/>
                      </a:schemeClr>
                    </a:solidFill>
                  </a:tcPr>
                </a:tc>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3920397771"/>
              </p:ext>
            </p:extLst>
          </p:nvPr>
        </p:nvGraphicFramePr>
        <p:xfrm>
          <a:off x="0" y="3429000"/>
          <a:ext cx="9144000" cy="914400"/>
        </p:xfrm>
        <a:graphic>
          <a:graphicData uri="http://schemas.openxmlformats.org/drawingml/2006/table">
            <a:tbl>
              <a:tblPr firstRow="1" bandRow="1">
                <a:tableStyleId>{08FB837D-C827-4EFA-A057-4D05807E0F7C}</a:tableStyleId>
              </a:tblPr>
              <a:tblGrid>
                <a:gridCol w="4572000"/>
                <a:gridCol w="4572000"/>
              </a:tblGrid>
              <a:tr h="914400">
                <a:tc>
                  <a:txBody>
                    <a:bodyPr/>
                    <a:lstStyle/>
                    <a:p>
                      <a:r>
                        <a:rPr lang="en-US" sz="1700" b="0" dirty="0" smtClean="0">
                          <a:solidFill>
                            <a:schemeClr val="tx1"/>
                          </a:solidFill>
                        </a:rPr>
                        <a:t>Does not rely on the N status to be expressed in crop.</a:t>
                      </a:r>
                      <a:endParaRPr lang="en-US" sz="1700" b="0" dirty="0">
                        <a:solidFill>
                          <a:schemeClr val="tx1"/>
                        </a:solidFill>
                      </a:endParaRPr>
                    </a:p>
                  </a:txBody>
                  <a:tcPr>
                    <a:solidFill>
                      <a:schemeClr val="accent1">
                        <a:lumMod val="40000"/>
                        <a:lumOff val="60000"/>
                      </a:schemeClr>
                    </a:solidFill>
                  </a:tcPr>
                </a:tc>
                <a:tc>
                  <a:txBody>
                    <a:bodyPr/>
                    <a:lstStyle/>
                    <a:p>
                      <a:r>
                        <a:rPr lang="en-US" sz="1700" b="0" dirty="0" smtClean="0">
                          <a:solidFill>
                            <a:schemeClr val="tx1"/>
                          </a:solidFill>
                        </a:rPr>
                        <a:t>If N losses or additions have occurred but are not yet evidenced</a:t>
                      </a:r>
                      <a:r>
                        <a:rPr lang="en-US" sz="1700" b="0" baseline="0" dirty="0" smtClean="0">
                          <a:solidFill>
                            <a:schemeClr val="tx1"/>
                          </a:solidFill>
                        </a:rPr>
                        <a:t> in the plant by the time of sensing, they will not be accounted for.</a:t>
                      </a:r>
                      <a:endParaRPr lang="en-US" sz="1700" b="0" dirty="0">
                        <a:solidFill>
                          <a:schemeClr val="tx1"/>
                        </a:solidFill>
                      </a:endParaRPr>
                    </a:p>
                  </a:txBody>
                  <a:tcPr>
                    <a:solidFill>
                      <a:schemeClr val="accent2">
                        <a:lumMod val="40000"/>
                        <a:lumOff val="60000"/>
                      </a:schemeClr>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011578002"/>
              </p:ext>
            </p:extLst>
          </p:nvPr>
        </p:nvGraphicFramePr>
        <p:xfrm>
          <a:off x="0" y="4267200"/>
          <a:ext cx="9144000" cy="914400"/>
        </p:xfrm>
        <a:graphic>
          <a:graphicData uri="http://schemas.openxmlformats.org/drawingml/2006/table">
            <a:tbl>
              <a:tblPr firstRow="1" bandRow="1">
                <a:tableStyleId>{08FB837D-C827-4EFA-A057-4D05807E0F7C}</a:tableStyleId>
              </a:tblPr>
              <a:tblGrid>
                <a:gridCol w="4572000"/>
                <a:gridCol w="4572000"/>
              </a:tblGrid>
              <a:tr h="914400">
                <a:tc>
                  <a:txBody>
                    <a:bodyPr/>
                    <a:lstStyle/>
                    <a:p>
                      <a:r>
                        <a:rPr lang="en-US" sz="1700" b="0" dirty="0" smtClean="0">
                          <a:solidFill>
                            <a:schemeClr val="tx1"/>
                          </a:solidFill>
                        </a:rPr>
                        <a:t>Attempts</a:t>
                      </a:r>
                      <a:r>
                        <a:rPr lang="en-US" sz="1700" b="0" baseline="0" dirty="0" smtClean="0">
                          <a:solidFill>
                            <a:schemeClr val="tx1"/>
                          </a:solidFill>
                        </a:rPr>
                        <a:t> to predict effect of weather between in-season N application and harvest based on historical long-term weather.</a:t>
                      </a:r>
                      <a:endParaRPr lang="en-US" sz="1700" b="0" dirty="0">
                        <a:solidFill>
                          <a:schemeClr val="tx1"/>
                        </a:solidFill>
                      </a:endParaRPr>
                    </a:p>
                  </a:txBody>
                  <a:tcPr>
                    <a:solidFill>
                      <a:schemeClr val="accent1">
                        <a:lumMod val="40000"/>
                        <a:lumOff val="60000"/>
                      </a:schemeClr>
                    </a:solidFill>
                  </a:tcPr>
                </a:tc>
                <a:tc>
                  <a:txBody>
                    <a:bodyPr/>
                    <a:lstStyle/>
                    <a:p>
                      <a:r>
                        <a:rPr lang="en-US" sz="1700" b="0" dirty="0" smtClean="0">
                          <a:solidFill>
                            <a:schemeClr val="tx1"/>
                          </a:solidFill>
                        </a:rPr>
                        <a:t>Cannot predict</a:t>
                      </a:r>
                      <a:r>
                        <a:rPr lang="en-US" sz="1700" b="0" baseline="0" dirty="0" smtClean="0">
                          <a:solidFill>
                            <a:schemeClr val="tx1"/>
                          </a:solidFill>
                        </a:rPr>
                        <a:t> effects of weather on crop health and N availability between in-season N application and harvest.</a:t>
                      </a:r>
                      <a:endParaRPr lang="en-US" sz="1700" b="0" dirty="0">
                        <a:solidFill>
                          <a:schemeClr val="tx1"/>
                        </a:solidFill>
                      </a:endParaRPr>
                    </a:p>
                  </a:txBody>
                  <a:tcPr>
                    <a:solidFill>
                      <a:schemeClr val="accent2">
                        <a:lumMod val="40000"/>
                        <a:lumOff val="60000"/>
                      </a:schemeClr>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181829622"/>
              </p:ext>
            </p:extLst>
          </p:nvPr>
        </p:nvGraphicFramePr>
        <p:xfrm>
          <a:off x="0" y="5105400"/>
          <a:ext cx="9144000" cy="868680"/>
        </p:xfrm>
        <a:graphic>
          <a:graphicData uri="http://schemas.openxmlformats.org/drawingml/2006/table">
            <a:tbl>
              <a:tblPr firstRow="1" bandRow="1">
                <a:tableStyleId>{08FB837D-C827-4EFA-A057-4D05807E0F7C}</a:tableStyleId>
              </a:tblPr>
              <a:tblGrid>
                <a:gridCol w="4572000"/>
                <a:gridCol w="4572000"/>
              </a:tblGrid>
              <a:tr h="838200">
                <a:tc>
                  <a:txBody>
                    <a:bodyPr/>
                    <a:lstStyle/>
                    <a:p>
                      <a:r>
                        <a:rPr lang="en-US" sz="1700" b="0" dirty="0" smtClean="0">
                          <a:solidFill>
                            <a:schemeClr val="tx1"/>
                          </a:solidFill>
                        </a:rPr>
                        <a:t>Maize-N</a:t>
                      </a:r>
                      <a:r>
                        <a:rPr lang="en-US" sz="1700" b="0" baseline="0" dirty="0" smtClean="0">
                          <a:solidFill>
                            <a:schemeClr val="tx1"/>
                          </a:solidFill>
                        </a:rPr>
                        <a:t> requires more information input by user.  It also requires user input unique values to generate a spatial recommendation.  </a:t>
                      </a:r>
                      <a:endParaRPr lang="en-US" sz="1700" b="0" dirty="0">
                        <a:solidFill>
                          <a:schemeClr val="tx1"/>
                        </a:solidFill>
                      </a:endParaRPr>
                    </a:p>
                  </a:txBody>
                  <a:tcPr>
                    <a:solidFill>
                      <a:schemeClr val="accent1">
                        <a:lumMod val="40000"/>
                        <a:lumOff val="60000"/>
                      </a:schemeClr>
                    </a:solidFill>
                  </a:tcPr>
                </a:tc>
                <a:tc>
                  <a:txBody>
                    <a:bodyPr/>
                    <a:lstStyle/>
                    <a:p>
                      <a:r>
                        <a:rPr lang="en-US" sz="1700" b="0" dirty="0" smtClean="0">
                          <a:solidFill>
                            <a:schemeClr val="tx1"/>
                          </a:solidFill>
                        </a:rPr>
                        <a:t>Sensor requires little</a:t>
                      </a:r>
                      <a:r>
                        <a:rPr lang="en-US" sz="1700" b="0" baseline="0" dirty="0" smtClean="0">
                          <a:solidFill>
                            <a:schemeClr val="tx1"/>
                          </a:solidFill>
                        </a:rPr>
                        <a:t> information from user.  It intrinsically generates spatial recommendations.</a:t>
                      </a:r>
                      <a:endParaRPr lang="en-US" sz="1700" b="0" dirty="0">
                        <a:solidFill>
                          <a:schemeClr val="tx1"/>
                        </a:solidFill>
                      </a:endParaRPr>
                    </a:p>
                  </a:txBody>
                  <a:tcPr>
                    <a:solidFill>
                      <a:schemeClr val="accent2">
                        <a:lumMod val="40000"/>
                        <a:lumOff val="60000"/>
                      </a:scheme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036519326"/>
              </p:ext>
            </p:extLst>
          </p:nvPr>
        </p:nvGraphicFramePr>
        <p:xfrm>
          <a:off x="0" y="5943600"/>
          <a:ext cx="9144000" cy="381000"/>
        </p:xfrm>
        <a:graphic>
          <a:graphicData uri="http://schemas.openxmlformats.org/drawingml/2006/table">
            <a:tbl>
              <a:tblPr firstRow="1" bandRow="1">
                <a:tableStyleId>{08FB837D-C827-4EFA-A057-4D05807E0F7C}</a:tableStyleId>
              </a:tblPr>
              <a:tblGrid>
                <a:gridCol w="4572000"/>
                <a:gridCol w="4572000"/>
              </a:tblGrid>
              <a:tr h="381000">
                <a:tc>
                  <a:txBody>
                    <a:bodyPr/>
                    <a:lstStyle/>
                    <a:p>
                      <a:r>
                        <a:rPr lang="en-US" sz="1700" b="0" dirty="0" smtClean="0">
                          <a:solidFill>
                            <a:schemeClr val="tx1"/>
                          </a:solidFill>
                        </a:rPr>
                        <a:t>Profit loss due to excess N applied.</a:t>
                      </a:r>
                      <a:endParaRPr lang="en-US" sz="1700" b="0" dirty="0">
                        <a:solidFill>
                          <a:schemeClr val="tx1"/>
                        </a:solidFill>
                      </a:endParaRPr>
                    </a:p>
                  </a:txBody>
                  <a:tcPr>
                    <a:solidFill>
                      <a:schemeClr val="accent1">
                        <a:lumMod val="40000"/>
                        <a:lumOff val="60000"/>
                      </a:schemeClr>
                    </a:solidFill>
                  </a:tcPr>
                </a:tc>
                <a:tc>
                  <a:txBody>
                    <a:bodyPr/>
                    <a:lstStyle/>
                    <a:p>
                      <a:r>
                        <a:rPr lang="en-US" sz="1700" b="0" dirty="0" smtClean="0">
                          <a:solidFill>
                            <a:schemeClr val="tx1"/>
                          </a:solidFill>
                        </a:rPr>
                        <a:t>Profit loss due</a:t>
                      </a:r>
                      <a:r>
                        <a:rPr lang="en-US" sz="1700" b="0" baseline="0" dirty="0" smtClean="0">
                          <a:solidFill>
                            <a:schemeClr val="tx1"/>
                          </a:solidFill>
                        </a:rPr>
                        <a:t> to reduced yield.</a:t>
                      </a:r>
                      <a:endParaRPr lang="en-US" sz="1700" b="0" dirty="0">
                        <a:solidFill>
                          <a:schemeClr val="tx1"/>
                        </a:solidFill>
                      </a:endParaRPr>
                    </a:p>
                  </a:txBody>
                  <a:tcPr>
                    <a:solidFill>
                      <a:schemeClr val="accent2">
                        <a:lumMod val="40000"/>
                        <a:lumOff val="60000"/>
                      </a:schemeClr>
                    </a:solidFill>
                  </a:tcPr>
                </a:tc>
              </a:tr>
            </a:tbl>
          </a:graphicData>
        </a:graphic>
      </p:graphicFrame>
      <p:graphicFrame>
        <p:nvGraphicFramePr>
          <p:cNvPr id="11" name="Content Placeholder 3"/>
          <p:cNvGraphicFramePr>
            <a:graphicFrameLocks/>
          </p:cNvGraphicFramePr>
          <p:nvPr>
            <p:extLst>
              <p:ext uri="{D42A27DB-BD31-4B8C-83A1-F6EECF244321}">
                <p14:modId xmlns:p14="http://schemas.microsoft.com/office/powerpoint/2010/main" val="4094814013"/>
              </p:ext>
            </p:extLst>
          </p:nvPr>
        </p:nvGraphicFramePr>
        <p:xfrm>
          <a:off x="0" y="6324600"/>
          <a:ext cx="9144000" cy="544551"/>
        </p:xfrm>
        <a:graphic>
          <a:graphicData uri="http://schemas.openxmlformats.org/drawingml/2006/table">
            <a:tbl>
              <a:tblPr firstRow="1" bandRow="1">
                <a:tableStyleId>{08FB837D-C827-4EFA-A057-4D05807E0F7C}</a:tableStyleId>
              </a:tblPr>
              <a:tblGrid>
                <a:gridCol w="4572000"/>
                <a:gridCol w="4572000"/>
              </a:tblGrid>
              <a:tr h="544551">
                <a:tc>
                  <a:txBody>
                    <a:bodyPr/>
                    <a:lstStyle/>
                    <a:p>
                      <a:endParaRPr lang="en-US" sz="1700" b="0" dirty="0">
                        <a:solidFill>
                          <a:schemeClr val="tx1"/>
                        </a:solidFill>
                      </a:endParaRPr>
                    </a:p>
                  </a:txBody>
                  <a:tcPr>
                    <a:solidFill>
                      <a:schemeClr val="accent1">
                        <a:lumMod val="40000"/>
                        <a:lumOff val="60000"/>
                      </a:schemeClr>
                    </a:solidFill>
                  </a:tcPr>
                </a:tc>
                <a:tc>
                  <a:txBody>
                    <a:bodyPr/>
                    <a:lstStyle/>
                    <a:p>
                      <a:endParaRPr lang="en-US" sz="1700" b="0" dirty="0">
                        <a:solidFill>
                          <a:schemeClr val="tx1"/>
                        </a:solidFill>
                      </a:endParaRPr>
                    </a:p>
                  </a:txBody>
                  <a:tcPr>
                    <a:solidFill>
                      <a:schemeClr val="accent2">
                        <a:lumMod val="40000"/>
                        <a:lumOff val="60000"/>
                      </a:schemeClr>
                    </a:solidFill>
                  </a:tcPr>
                </a:tc>
              </a:tr>
            </a:tbl>
          </a:graphicData>
        </a:graphic>
      </p:graphicFrame>
      <p:sp>
        <p:nvSpPr>
          <p:cNvPr id="5" name="TextBox 4"/>
          <p:cNvSpPr txBox="1"/>
          <p:nvPr/>
        </p:nvSpPr>
        <p:spPr>
          <a:xfrm>
            <a:off x="2057400" y="6400800"/>
            <a:ext cx="5518883" cy="646331"/>
          </a:xfrm>
          <a:prstGeom prst="rect">
            <a:avLst/>
          </a:prstGeom>
          <a:noFill/>
        </p:spPr>
        <p:txBody>
          <a:bodyPr wrap="none" rtlCol="0">
            <a:spAutoFit/>
          </a:bodyPr>
          <a:lstStyle/>
          <a:p>
            <a:pPr marL="0" lvl="1"/>
            <a:r>
              <a:rPr lang="en-US" dirty="0"/>
              <a:t>User </a:t>
            </a:r>
            <a:r>
              <a:rPr lang="en-US" dirty="0" smtClean="0"/>
              <a:t>convenience. </a:t>
            </a:r>
            <a:r>
              <a:rPr lang="en-US" dirty="0"/>
              <a:t>Narrow window of application time.</a:t>
            </a:r>
          </a:p>
          <a:p>
            <a:endParaRPr lang="en-US" dirty="0"/>
          </a:p>
        </p:txBody>
      </p:sp>
    </p:spTree>
    <p:extLst>
      <p:ext uri="{BB962C8B-B14F-4D97-AF65-F5344CB8AC3E}">
        <p14:creationId xmlns:p14="http://schemas.microsoft.com/office/powerpoint/2010/main" val="179385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dirty="0" smtClean="0"/>
              <a:t>Consider </a:t>
            </a:r>
            <a:r>
              <a:rPr lang="en-US" dirty="0"/>
              <a:t>combining Model and Sensor approaches.  Model can provide ONR or expected yield that are required by sensor algorithms.</a:t>
            </a:r>
          </a:p>
          <a:p>
            <a:endParaRPr lang="en-US" dirty="0"/>
          </a:p>
          <a:p>
            <a:endParaRPr lang="en-US" b="1" dirty="0"/>
          </a:p>
        </p:txBody>
      </p:sp>
    </p:spTree>
    <p:extLst>
      <p:ext uri="{BB962C8B-B14F-4D97-AF65-F5344CB8AC3E}">
        <p14:creationId xmlns:p14="http://schemas.microsoft.com/office/powerpoint/2010/main" val="408606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Questions</a:t>
            </a:r>
            <a:endParaRPr lang="en-US" dirty="0"/>
          </a:p>
        </p:txBody>
      </p:sp>
      <p:sp>
        <p:nvSpPr>
          <p:cNvPr id="4" name="Content Placeholder 2"/>
          <p:cNvSpPr>
            <a:spLocks noGrp="1"/>
          </p:cNvSpPr>
          <p:nvPr>
            <p:ph idx="1"/>
          </p:nvPr>
        </p:nvSpPr>
        <p:spPr/>
        <p:txBody>
          <a:bodyPr/>
          <a:lstStyle/>
          <a:p>
            <a:pPr marL="0" indent="0">
              <a:buNone/>
            </a:pPr>
            <a:r>
              <a:rPr lang="en-US" dirty="0" smtClean="0">
                <a:solidFill>
                  <a:schemeClr val="tx1">
                    <a:lumMod val="50000"/>
                    <a:lumOff val="50000"/>
                  </a:schemeClr>
                </a:solidFill>
              </a:rPr>
              <a:t>1. How do two different in-season N rate recommendation strategies – </a:t>
            </a:r>
            <a:r>
              <a:rPr lang="en-US" dirty="0" smtClean="0">
                <a:ln>
                  <a:solidFill>
                    <a:sysClr val="windowText" lastClr="000000"/>
                  </a:solidFill>
                </a:ln>
                <a:solidFill>
                  <a:schemeClr val="tx1">
                    <a:lumMod val="50000"/>
                    <a:lumOff val="50000"/>
                  </a:schemeClr>
                </a:solidFill>
              </a:rPr>
              <a:t>model</a:t>
            </a:r>
            <a:r>
              <a:rPr lang="en-US" dirty="0" smtClean="0">
                <a:solidFill>
                  <a:schemeClr val="tx1">
                    <a:lumMod val="50000"/>
                    <a:lumOff val="50000"/>
                  </a:schemeClr>
                </a:solidFill>
              </a:rPr>
              <a:t> </a:t>
            </a:r>
            <a:r>
              <a:rPr lang="en-US" dirty="0" smtClean="0">
                <a:ln>
                  <a:solidFill>
                    <a:sysClr val="windowText" lastClr="000000"/>
                  </a:solidFill>
                </a:ln>
                <a:solidFill>
                  <a:schemeClr val="tx1">
                    <a:lumMod val="50000"/>
                    <a:lumOff val="50000"/>
                  </a:schemeClr>
                </a:solidFill>
              </a:rPr>
              <a:t>vs.</a:t>
            </a:r>
            <a:r>
              <a:rPr lang="en-US" dirty="0" smtClean="0">
                <a:solidFill>
                  <a:schemeClr val="tx1">
                    <a:lumMod val="50000"/>
                    <a:lumOff val="50000"/>
                  </a:schemeClr>
                </a:solidFill>
              </a:rPr>
              <a:t> </a:t>
            </a:r>
            <a:r>
              <a:rPr lang="en-US" dirty="0" smtClean="0">
                <a:ln>
                  <a:solidFill>
                    <a:sysClr val="windowText" lastClr="000000"/>
                  </a:solidFill>
                </a:ln>
                <a:solidFill>
                  <a:schemeClr val="tx1">
                    <a:lumMod val="50000"/>
                    <a:lumOff val="50000"/>
                  </a:schemeClr>
                </a:solidFill>
              </a:rPr>
              <a:t>sensor </a:t>
            </a:r>
            <a:r>
              <a:rPr lang="en-US" dirty="0" smtClean="0">
                <a:solidFill>
                  <a:schemeClr val="tx1">
                    <a:lumMod val="50000"/>
                    <a:lumOff val="50000"/>
                  </a:schemeClr>
                </a:solidFill>
              </a:rPr>
              <a:t>(with Holland-</a:t>
            </a:r>
            <a:r>
              <a:rPr lang="en-US" dirty="0" err="1" smtClean="0">
                <a:solidFill>
                  <a:schemeClr val="tx1">
                    <a:lumMod val="50000"/>
                    <a:lumOff val="50000"/>
                  </a:schemeClr>
                </a:solidFill>
              </a:rPr>
              <a:t>Schepers</a:t>
            </a:r>
            <a:r>
              <a:rPr lang="en-US" dirty="0" smtClean="0">
                <a:solidFill>
                  <a:schemeClr val="tx1">
                    <a:lumMod val="50000"/>
                    <a:lumOff val="50000"/>
                  </a:schemeClr>
                </a:solidFill>
              </a:rPr>
              <a:t> algorithm) – compare across a broad region?</a:t>
            </a:r>
          </a:p>
          <a:p>
            <a:pPr marL="0" indent="0">
              <a:buNone/>
            </a:pPr>
            <a:r>
              <a:rPr lang="en-US" b="1" dirty="0" smtClean="0"/>
              <a:t>2. </a:t>
            </a:r>
            <a:r>
              <a:rPr lang="en-US" b="1" dirty="0"/>
              <a:t>How do different hybrids and populations impact these N recommendation strategies?</a:t>
            </a:r>
          </a:p>
          <a:p>
            <a:pPr marL="0" indent="0">
              <a:buNone/>
            </a:pPr>
            <a:r>
              <a:rPr lang="en-US" dirty="0">
                <a:solidFill>
                  <a:schemeClr val="tx1">
                    <a:lumMod val="50000"/>
                    <a:lumOff val="50000"/>
                  </a:schemeClr>
                </a:solidFill>
              </a:rPr>
              <a:t>3</a:t>
            </a:r>
            <a:r>
              <a:rPr lang="en-US" dirty="0" smtClean="0">
                <a:solidFill>
                  <a:schemeClr val="tx1">
                    <a:lumMod val="50000"/>
                    <a:lumOff val="50000"/>
                  </a:schemeClr>
                </a:solidFill>
              </a:rPr>
              <a:t>. </a:t>
            </a:r>
            <a:r>
              <a:rPr lang="en-US" dirty="0" smtClean="0">
                <a:solidFill>
                  <a:schemeClr val="tx1">
                    <a:lumMod val="50000"/>
                    <a:lumOff val="50000"/>
                  </a:schemeClr>
                </a:solidFill>
              </a:rPr>
              <a:t>How do other sensor algorithms compare</a:t>
            </a:r>
            <a:r>
              <a:rPr lang="en-US" dirty="0" smtClean="0">
                <a:solidFill>
                  <a:schemeClr val="tx1">
                    <a:lumMod val="50000"/>
                    <a:lumOff val="50000"/>
                  </a:schemeClr>
                </a:solidFill>
              </a:rPr>
              <a:t>?</a:t>
            </a:r>
            <a:endParaRPr lang="en-US" dirty="0" smtClean="0">
              <a:solidFill>
                <a:schemeClr val="tx1">
                  <a:lumMod val="50000"/>
                  <a:lumOff val="50000"/>
                </a:schemeClr>
              </a:solidFill>
            </a:endParaRPr>
          </a:p>
        </p:txBody>
      </p:sp>
    </p:spTree>
    <p:extLst>
      <p:ext uri="{BB962C8B-B14F-4D97-AF65-F5344CB8AC3E}">
        <p14:creationId xmlns:p14="http://schemas.microsoft.com/office/powerpoint/2010/main" val="2331251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704088"/>
            <a:ext cx="8229600" cy="819912"/>
          </a:xfrm>
        </p:spPr>
        <p:txBody>
          <a:bodyPr/>
          <a:lstStyle/>
          <a:p>
            <a:pPr eaLnBrk="1" hangingPunct="1"/>
            <a:r>
              <a:rPr lang="en-US" altLang="en-US" dirty="0" smtClean="0">
                <a:ln>
                  <a:solidFill>
                    <a:schemeClr val="tx1"/>
                  </a:solidFill>
                </a:ln>
                <a:solidFill>
                  <a:srgbClr val="0070C0"/>
                </a:solidFill>
              </a:rPr>
              <a:t>Model</a:t>
            </a:r>
            <a:r>
              <a:rPr lang="en-US" altLang="en-US" dirty="0" smtClean="0"/>
              <a:t> Approach</a:t>
            </a:r>
          </a:p>
        </p:txBody>
      </p:sp>
      <p:pic>
        <p:nvPicPr>
          <p:cNvPr id="512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217" t="7468" r="18401" b="11785"/>
          <a:stretch/>
        </p:blipFill>
        <p:spPr bwMode="auto">
          <a:xfrm>
            <a:off x="2400299" y="2711670"/>
            <a:ext cx="5416202" cy="372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bwMode="auto">
          <a:xfrm>
            <a:off x="1373345" y="2052790"/>
            <a:ext cx="7770655"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ormAutofit fontScale="85000" lnSpcReduction="10000"/>
          </a:bodyPr>
          <a:lstStyle>
            <a:lvl1pPr algn="l" rtl="0" fontAlgn="base">
              <a:spcBef>
                <a:spcPct val="0"/>
              </a:spcBef>
              <a:spcAft>
                <a:spcPct val="0"/>
              </a:spcAft>
              <a:defRPr sz="3400">
                <a:solidFill>
                  <a:schemeClr val="tx2"/>
                </a:solidFill>
                <a:latin typeface="+mj-lt"/>
                <a:ea typeface="+mj-ea"/>
                <a:cs typeface="+mj-cs"/>
              </a:defRPr>
            </a:lvl1pPr>
            <a:lvl2pPr algn="l" rtl="0" fontAlgn="base">
              <a:spcBef>
                <a:spcPct val="0"/>
              </a:spcBef>
              <a:spcAft>
                <a:spcPct val="0"/>
              </a:spcAft>
              <a:defRPr sz="3400">
                <a:solidFill>
                  <a:schemeClr val="tx2"/>
                </a:solidFill>
                <a:latin typeface="URWGroteskTBol" pitchFamily="-4" charset="0"/>
                <a:ea typeface="ＭＳ Ｐゴシック" pitchFamily="-4" charset="-128"/>
              </a:defRPr>
            </a:lvl2pPr>
            <a:lvl3pPr algn="l" rtl="0" fontAlgn="base">
              <a:spcBef>
                <a:spcPct val="0"/>
              </a:spcBef>
              <a:spcAft>
                <a:spcPct val="0"/>
              </a:spcAft>
              <a:defRPr sz="3400">
                <a:solidFill>
                  <a:schemeClr val="tx2"/>
                </a:solidFill>
                <a:latin typeface="URWGroteskTBol" pitchFamily="-4" charset="0"/>
                <a:ea typeface="ＭＳ Ｐゴシック" pitchFamily="-4" charset="-128"/>
              </a:defRPr>
            </a:lvl3pPr>
            <a:lvl4pPr algn="l" rtl="0" fontAlgn="base">
              <a:spcBef>
                <a:spcPct val="0"/>
              </a:spcBef>
              <a:spcAft>
                <a:spcPct val="0"/>
              </a:spcAft>
              <a:defRPr sz="3400">
                <a:solidFill>
                  <a:schemeClr val="tx2"/>
                </a:solidFill>
                <a:latin typeface="URWGroteskTBol" pitchFamily="-4" charset="0"/>
                <a:ea typeface="ＭＳ Ｐゴシック" pitchFamily="-4" charset="-128"/>
              </a:defRPr>
            </a:lvl4pPr>
            <a:lvl5pPr algn="l" rtl="0" fontAlgn="base">
              <a:spcBef>
                <a:spcPct val="0"/>
              </a:spcBef>
              <a:spcAft>
                <a:spcPct val="0"/>
              </a:spcAft>
              <a:defRPr sz="3400">
                <a:solidFill>
                  <a:schemeClr val="tx2"/>
                </a:solidFill>
                <a:latin typeface="URWGroteskTBol" pitchFamily="-4" charset="0"/>
                <a:ea typeface="ＭＳ Ｐゴシック" pitchFamily="-4" charset="-128"/>
              </a:defRPr>
            </a:lvl5pPr>
            <a:lvl6pPr marL="457200" algn="l" rtl="0" fontAlgn="base">
              <a:spcBef>
                <a:spcPct val="0"/>
              </a:spcBef>
              <a:spcAft>
                <a:spcPct val="0"/>
              </a:spcAft>
              <a:defRPr sz="3400">
                <a:solidFill>
                  <a:schemeClr val="tx2"/>
                </a:solidFill>
                <a:latin typeface="URWGroteskTBol" pitchFamily="-4" charset="0"/>
                <a:ea typeface="ＭＳ Ｐゴシック" pitchFamily="-4" charset="-128"/>
              </a:defRPr>
            </a:lvl6pPr>
            <a:lvl7pPr marL="914400" algn="l" rtl="0" fontAlgn="base">
              <a:spcBef>
                <a:spcPct val="0"/>
              </a:spcBef>
              <a:spcAft>
                <a:spcPct val="0"/>
              </a:spcAft>
              <a:defRPr sz="3400">
                <a:solidFill>
                  <a:schemeClr val="tx2"/>
                </a:solidFill>
                <a:latin typeface="URWGroteskTBol" pitchFamily="-4" charset="0"/>
                <a:ea typeface="ＭＳ Ｐゴシック" pitchFamily="-4" charset="-128"/>
              </a:defRPr>
            </a:lvl7pPr>
            <a:lvl8pPr marL="1371600" algn="l" rtl="0" fontAlgn="base">
              <a:spcBef>
                <a:spcPct val="0"/>
              </a:spcBef>
              <a:spcAft>
                <a:spcPct val="0"/>
              </a:spcAft>
              <a:defRPr sz="3400">
                <a:solidFill>
                  <a:schemeClr val="tx2"/>
                </a:solidFill>
                <a:latin typeface="URWGroteskTBol" pitchFamily="-4" charset="0"/>
                <a:ea typeface="ＭＳ Ｐゴシック" pitchFamily="-4" charset="-128"/>
              </a:defRPr>
            </a:lvl8pPr>
            <a:lvl9pPr marL="1828800" algn="l" rtl="0" fontAlgn="base">
              <a:spcBef>
                <a:spcPct val="0"/>
              </a:spcBef>
              <a:spcAft>
                <a:spcPct val="0"/>
              </a:spcAft>
              <a:defRPr sz="3400">
                <a:solidFill>
                  <a:schemeClr val="tx2"/>
                </a:solidFill>
                <a:latin typeface="URWGroteskTBol" pitchFamily="-4" charset="0"/>
                <a:ea typeface="ＭＳ Ｐゴシック" pitchFamily="-4" charset="-128"/>
              </a:defRPr>
            </a:lvl9pPr>
          </a:lstStyle>
          <a:p>
            <a:r>
              <a:rPr lang="en-US" sz="2800" b="1" kern="0" dirty="0" smtClean="0"/>
              <a:t>Maize-N Model : </a:t>
            </a:r>
            <a:r>
              <a:rPr lang="en-US" altLang="en-US" sz="2800" b="1" dirty="0" smtClean="0"/>
              <a:t>Nitrogen </a:t>
            </a:r>
            <a:r>
              <a:rPr lang="en-US" altLang="en-US" sz="2800" b="1" dirty="0"/>
              <a:t>Rate Recommendation for Maize</a:t>
            </a:r>
            <a:r>
              <a:rPr lang="en-US" altLang="en-US" sz="2800" dirty="0"/>
              <a:t> </a:t>
            </a:r>
            <a:endParaRPr lang="en-US" altLang="en-US" sz="2800" dirty="0" smtClean="0"/>
          </a:p>
        </p:txBody>
      </p:sp>
      <p:sp>
        <p:nvSpPr>
          <p:cNvPr id="5" name="Rectangle 4"/>
          <p:cNvSpPr/>
          <p:nvPr/>
        </p:nvSpPr>
        <p:spPr>
          <a:xfrm>
            <a:off x="3656240" y="6465020"/>
            <a:ext cx="2904321" cy="369332"/>
          </a:xfrm>
          <a:prstGeom prst="rect">
            <a:avLst/>
          </a:prstGeom>
        </p:spPr>
        <p:txBody>
          <a:bodyPr wrap="none">
            <a:spAutoFit/>
          </a:bodyPr>
          <a:lstStyle/>
          <a:p>
            <a:r>
              <a:rPr lang="en-US" altLang="en-US" dirty="0">
                <a:latin typeface="+mj-lt"/>
              </a:rPr>
              <a:t>(Yang, H.S., et al., UNL, 2008)</a:t>
            </a:r>
          </a:p>
        </p:txBody>
      </p:sp>
      <p:pic>
        <p:nvPicPr>
          <p:cNvPr id="2" name="Picture 1"/>
          <p:cNvPicPr>
            <a:picLocks noChangeAspect="1"/>
          </p:cNvPicPr>
          <p:nvPr/>
        </p:nvPicPr>
        <p:blipFill>
          <a:blip r:embed="rId4"/>
          <a:stretch>
            <a:fillRect/>
          </a:stretch>
        </p:blipFill>
        <p:spPr>
          <a:xfrm>
            <a:off x="471045" y="1878054"/>
            <a:ext cx="902300" cy="1035270"/>
          </a:xfrm>
          <a:prstGeom prst="rect">
            <a:avLst/>
          </a:prstGeom>
        </p:spPr>
      </p:pic>
    </p:spTree>
    <p:extLst>
      <p:ext uri="{BB962C8B-B14F-4D97-AF65-F5344CB8AC3E}">
        <p14:creationId xmlns:p14="http://schemas.microsoft.com/office/powerpoint/2010/main" val="2222006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Differences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74859624"/>
              </p:ext>
            </p:extLst>
          </p:nvPr>
        </p:nvGraphicFramePr>
        <p:xfrm>
          <a:off x="544451" y="1866138"/>
          <a:ext cx="3875150" cy="46870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976259711"/>
              </p:ext>
            </p:extLst>
          </p:nvPr>
        </p:nvGraphicFramePr>
        <p:xfrm>
          <a:off x="4648200" y="1847088"/>
          <a:ext cx="4038599" cy="46870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1405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Differences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894167"/>
              </p:ext>
            </p:extLst>
          </p:nvPr>
        </p:nvGraphicFramePr>
        <p:xfrm>
          <a:off x="76200" y="1935163"/>
          <a:ext cx="9067800" cy="49228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31415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solidFill>
                      <a:prstClr val="black"/>
                    </a:solidFill>
                  </a:rPr>
                  <a:t>Sufficiency Index (SI) = </a:t>
                </a:r>
                <a14:m>
                  <m:oMath xmlns:m="http://schemas.openxmlformats.org/officeDocument/2006/math">
                    <m:f>
                      <m:fPr>
                        <m:ctrlPr>
                          <a:rPr lang="en-US" i="1" dirty="0">
                            <a:solidFill>
                              <a:prstClr val="black"/>
                            </a:solidFill>
                            <a:latin typeface="Cambria Math" panose="02040503050406030204" pitchFamily="18" charset="0"/>
                          </a:rPr>
                        </m:ctrlPr>
                      </m:fPr>
                      <m:num>
                        <m:r>
                          <a:rPr lang="en-US" b="0" i="1" dirty="0" smtClean="0">
                            <a:solidFill>
                              <a:prstClr val="black"/>
                            </a:solidFill>
                            <a:latin typeface="Cambria Math"/>
                          </a:rPr>
                          <m:t>𝑁𝐷𝑅𝐸</m:t>
                        </m:r>
                        <m:r>
                          <a:rPr lang="en-US" b="0" i="1" dirty="0" smtClean="0">
                            <a:solidFill>
                              <a:prstClr val="black"/>
                            </a:solidFill>
                            <a:latin typeface="Cambria Math"/>
                          </a:rPr>
                          <m:t> </m:t>
                        </m:r>
                        <m:r>
                          <a:rPr lang="en-US" b="0" i="1" dirty="0" smtClean="0">
                            <a:solidFill>
                              <a:prstClr val="black"/>
                            </a:solidFill>
                            <a:latin typeface="Cambria Math"/>
                          </a:rPr>
                          <m:t>𝑜𝑓</m:t>
                        </m:r>
                        <m:r>
                          <a:rPr lang="en-US" b="0" i="1" dirty="0" smtClean="0">
                            <a:solidFill>
                              <a:prstClr val="black"/>
                            </a:solidFill>
                            <a:latin typeface="Cambria Math"/>
                          </a:rPr>
                          <m:t> </m:t>
                        </m:r>
                        <m:r>
                          <a:rPr lang="en-US" i="1" dirty="0">
                            <a:solidFill>
                              <a:prstClr val="black"/>
                            </a:solidFill>
                            <a:latin typeface="Cambria Math"/>
                          </a:rPr>
                          <m:t>𝑇𝑎𝑟𝑔𝑒𝑡</m:t>
                        </m:r>
                        <m:r>
                          <m:rPr>
                            <m:nor/>
                          </m:rPr>
                          <a:rPr lang="en-US" dirty="0">
                            <a:solidFill>
                              <a:prstClr val="black"/>
                            </a:solidFill>
                          </a:rPr>
                          <m:t> </m:t>
                        </m:r>
                      </m:num>
                      <m:den>
                        <m:r>
                          <a:rPr lang="en-US" b="0" i="1" dirty="0" smtClean="0">
                            <a:solidFill>
                              <a:prstClr val="black"/>
                            </a:solidFill>
                            <a:latin typeface="Cambria Math"/>
                          </a:rPr>
                          <m:t>𝑁𝐷𝑅𝐸</m:t>
                        </m:r>
                        <m:r>
                          <a:rPr lang="en-US" b="0" i="1" dirty="0" smtClean="0">
                            <a:solidFill>
                              <a:prstClr val="black"/>
                            </a:solidFill>
                            <a:latin typeface="Cambria Math"/>
                          </a:rPr>
                          <m:t> </m:t>
                        </m:r>
                        <m:r>
                          <a:rPr lang="en-US" b="0" i="1" dirty="0" smtClean="0">
                            <a:solidFill>
                              <a:prstClr val="black"/>
                            </a:solidFill>
                            <a:latin typeface="Cambria Math"/>
                          </a:rPr>
                          <m:t>𝑜𝑓</m:t>
                        </m:r>
                        <m:r>
                          <a:rPr lang="en-US" b="0" i="1" dirty="0" smtClean="0">
                            <a:solidFill>
                              <a:prstClr val="black"/>
                            </a:solidFill>
                            <a:latin typeface="Cambria Math"/>
                          </a:rPr>
                          <m:t> </m:t>
                        </m:r>
                        <m:r>
                          <a:rPr lang="en-US" i="1" dirty="0">
                            <a:solidFill>
                              <a:prstClr val="black"/>
                            </a:solidFill>
                            <a:latin typeface="Cambria Math"/>
                          </a:rPr>
                          <m:t>𝑅𝑒𝑓𝑒𝑟𝑒𝑛𝑐𝑒</m:t>
                        </m:r>
                      </m:den>
                    </m:f>
                  </m:oMath>
                </a14:m>
                <a:endParaRPr lang="en-US" dirty="0" smtClean="0"/>
              </a:p>
              <a:p>
                <a:pPr marL="0" indent="0">
                  <a:buNone/>
                </a:pPr>
                <a:endParaRPr lang="en-US" dirty="0"/>
              </a:p>
              <a:p>
                <a:pPr marL="0" indent="0" algn="ctr">
                  <a:buNone/>
                </a:pPr>
                <a:r>
                  <a:rPr lang="en-US" sz="2500" dirty="0">
                    <a:solidFill>
                      <a:prstClr val="black"/>
                    </a:solidFill>
                  </a:rPr>
                  <a:t>Sufficiency Index (SI) = </a:t>
                </a:r>
                <a14:m>
                  <m:oMath xmlns:m="http://schemas.openxmlformats.org/officeDocument/2006/math">
                    <m:f>
                      <m:fPr>
                        <m:ctrlPr>
                          <a:rPr lang="en-US" sz="2500" i="1" dirty="0">
                            <a:solidFill>
                              <a:prstClr val="black"/>
                            </a:solidFill>
                            <a:latin typeface="Cambria Math" panose="02040503050406030204" pitchFamily="18" charset="0"/>
                          </a:rPr>
                        </m:ctrlPr>
                      </m:fPr>
                      <m:num>
                        <m:r>
                          <a:rPr lang="en-US" sz="2500" b="0" i="1" dirty="0" smtClean="0">
                            <a:solidFill>
                              <a:prstClr val="black"/>
                            </a:solidFill>
                            <a:latin typeface="Cambria Math"/>
                          </a:rPr>
                          <m:t>𝑁𝐷𝑅𝐸</m:t>
                        </m:r>
                        <m:r>
                          <a:rPr lang="en-US" sz="2500" b="0" i="1" dirty="0" smtClean="0">
                            <a:solidFill>
                              <a:prstClr val="black"/>
                            </a:solidFill>
                            <a:latin typeface="Cambria Math"/>
                          </a:rPr>
                          <m:t> </m:t>
                        </m:r>
                        <m:r>
                          <a:rPr lang="en-US" sz="2500" b="0" i="1" dirty="0" smtClean="0">
                            <a:solidFill>
                              <a:prstClr val="black"/>
                            </a:solidFill>
                            <a:latin typeface="Cambria Math"/>
                          </a:rPr>
                          <m:t>𝑜𝑓</m:t>
                        </m:r>
                        <m:r>
                          <a:rPr lang="en-US" sz="2500" b="0" i="1" dirty="0" smtClean="0">
                            <a:solidFill>
                              <a:prstClr val="black"/>
                            </a:solidFill>
                            <a:latin typeface="Cambria Math"/>
                          </a:rPr>
                          <m:t> </m:t>
                        </m:r>
                        <m:r>
                          <a:rPr lang="en-US" sz="2500" i="1" dirty="0">
                            <a:solidFill>
                              <a:prstClr val="black"/>
                            </a:solidFill>
                            <a:latin typeface="Cambria Math"/>
                          </a:rPr>
                          <m:t>𝑇𝑎𝑟𝑔𝑒𝑡</m:t>
                        </m:r>
                        <m:r>
                          <a:rPr lang="en-US" sz="2500" b="0" i="1" dirty="0" smtClean="0">
                            <a:solidFill>
                              <a:prstClr val="black"/>
                            </a:solidFill>
                            <a:latin typeface="Cambria Math" panose="02040503050406030204" pitchFamily="18" charset="0"/>
                          </a:rPr>
                          <m:t> (</m:t>
                        </m:r>
                        <m:r>
                          <a:rPr lang="en-US" sz="2500" b="0" i="1" dirty="0" smtClean="0">
                            <a:solidFill>
                              <a:prstClr val="black"/>
                            </a:solidFill>
                            <a:latin typeface="Cambria Math" panose="02040503050406030204" pitchFamily="18" charset="0"/>
                          </a:rPr>
                          <m:t>𝑙𝑜𝑤</m:t>
                        </m:r>
                        <m:r>
                          <a:rPr lang="en-US" sz="2500" b="0" i="1" dirty="0" smtClean="0">
                            <a:solidFill>
                              <a:prstClr val="black"/>
                            </a:solidFill>
                            <a:latin typeface="Cambria Math" panose="02040503050406030204" pitchFamily="18" charset="0"/>
                          </a:rPr>
                          <m:t> </m:t>
                        </m:r>
                        <m:r>
                          <a:rPr lang="en-US" sz="2500" b="0" i="1" dirty="0" smtClean="0">
                            <a:solidFill>
                              <a:prstClr val="black"/>
                            </a:solidFill>
                            <a:latin typeface="Cambria Math" panose="02040503050406030204" pitchFamily="18" charset="0"/>
                          </a:rPr>
                          <m:t>𝑝𝑜𝑝𝑢𝑙𝑎𝑡𝑖𝑜𝑛</m:t>
                        </m:r>
                        <m:r>
                          <a:rPr lang="en-US" sz="2500" b="0" i="1" dirty="0" smtClean="0">
                            <a:solidFill>
                              <a:prstClr val="black"/>
                            </a:solidFill>
                            <a:latin typeface="Cambria Math" panose="02040503050406030204" pitchFamily="18" charset="0"/>
                          </a:rPr>
                          <m:t>)</m:t>
                        </m:r>
                      </m:num>
                      <m:den>
                        <m:r>
                          <a:rPr lang="en-US" sz="2500" b="0" i="1" dirty="0" smtClean="0">
                            <a:solidFill>
                              <a:prstClr val="black"/>
                            </a:solidFill>
                            <a:latin typeface="Cambria Math"/>
                          </a:rPr>
                          <m:t>𝑁𝐷𝑅𝐸</m:t>
                        </m:r>
                        <m:r>
                          <a:rPr lang="en-US" sz="2500" b="0" i="1" dirty="0" smtClean="0">
                            <a:solidFill>
                              <a:prstClr val="black"/>
                            </a:solidFill>
                            <a:latin typeface="Cambria Math"/>
                          </a:rPr>
                          <m:t> </m:t>
                        </m:r>
                        <m:r>
                          <a:rPr lang="en-US" sz="2500" b="0" i="1" dirty="0" smtClean="0">
                            <a:solidFill>
                              <a:prstClr val="black"/>
                            </a:solidFill>
                            <a:latin typeface="Cambria Math"/>
                          </a:rPr>
                          <m:t>𝑜𝑓</m:t>
                        </m:r>
                        <m:r>
                          <a:rPr lang="en-US" sz="2500" b="0" i="1" dirty="0" smtClean="0">
                            <a:solidFill>
                              <a:prstClr val="black"/>
                            </a:solidFill>
                            <a:latin typeface="Cambria Math"/>
                          </a:rPr>
                          <m:t> </m:t>
                        </m:r>
                        <m:r>
                          <a:rPr lang="en-US" sz="2500" i="1" dirty="0">
                            <a:solidFill>
                              <a:prstClr val="black"/>
                            </a:solidFill>
                            <a:latin typeface="Cambria Math"/>
                          </a:rPr>
                          <m:t>𝑅𝑒𝑓𝑒𝑟𝑒𝑛𝑐𝑒</m:t>
                        </m:r>
                        <m:r>
                          <a:rPr lang="en-US" sz="2500" b="0" i="1" dirty="0" smtClean="0">
                            <a:solidFill>
                              <a:prstClr val="black"/>
                            </a:solidFill>
                            <a:latin typeface="Cambria Math" panose="02040503050406030204" pitchFamily="18" charset="0"/>
                          </a:rPr>
                          <m:t> (</m:t>
                        </m:r>
                        <m:r>
                          <a:rPr lang="en-US" sz="2500" b="0" i="1" dirty="0" smtClean="0">
                            <a:solidFill>
                              <a:prstClr val="black"/>
                            </a:solidFill>
                            <a:latin typeface="Cambria Math" panose="02040503050406030204" pitchFamily="18" charset="0"/>
                          </a:rPr>
                          <m:t>h𝑖𝑔h</m:t>
                        </m:r>
                        <m:r>
                          <a:rPr lang="en-US" sz="2500" b="0" i="1" dirty="0" smtClean="0">
                            <a:solidFill>
                              <a:prstClr val="black"/>
                            </a:solidFill>
                            <a:latin typeface="Cambria Math" panose="02040503050406030204" pitchFamily="18" charset="0"/>
                          </a:rPr>
                          <m:t> </m:t>
                        </m:r>
                        <m:r>
                          <a:rPr lang="en-US" sz="2500" b="0" i="1" dirty="0" smtClean="0">
                            <a:solidFill>
                              <a:prstClr val="black"/>
                            </a:solidFill>
                            <a:latin typeface="Cambria Math" panose="02040503050406030204" pitchFamily="18" charset="0"/>
                          </a:rPr>
                          <m:t>𝑝𝑜𝑝𝑢𝑙𝑎𝑡𝑖𝑜𝑛</m:t>
                        </m:r>
                        <m:r>
                          <a:rPr lang="en-US" sz="2500" b="0" i="1" dirty="0" smtClean="0">
                            <a:solidFill>
                              <a:prstClr val="black"/>
                            </a:solidFill>
                            <a:latin typeface="Cambria Math" panose="02040503050406030204" pitchFamily="18" charset="0"/>
                          </a:rPr>
                          <m:t>)</m:t>
                        </m:r>
                      </m:den>
                    </m:f>
                  </m:oMath>
                </a14:m>
                <a:endParaRPr lang="en-US" sz="2500" dirty="0" smtClean="0">
                  <a:solidFill>
                    <a:prstClr val="black"/>
                  </a:solidFill>
                </a:endParaRPr>
              </a:p>
              <a:p>
                <a:pPr marL="0" indent="0" algn="ctr">
                  <a:buNone/>
                </a:pPr>
                <a:endParaRPr lang="en-US" dirty="0" smtClean="0"/>
              </a:p>
              <a:p>
                <a:pPr marL="0" indent="0" algn="ctr">
                  <a:buNone/>
                </a:pPr>
                <a:r>
                  <a:rPr lang="en-US" dirty="0" smtClean="0"/>
                  <a:t>OR</a:t>
                </a:r>
              </a:p>
              <a:p>
                <a:pPr marL="0" indent="0" algn="ctr">
                  <a:buNone/>
                </a:pPr>
                <a:r>
                  <a:rPr lang="en-US" sz="2500" dirty="0">
                    <a:solidFill>
                      <a:prstClr val="black"/>
                    </a:solidFill>
                  </a:rPr>
                  <a:t>Sufficiency Index (SI) = </a:t>
                </a:r>
                <a14:m>
                  <m:oMath xmlns:m="http://schemas.openxmlformats.org/officeDocument/2006/math">
                    <m:f>
                      <m:fPr>
                        <m:ctrlPr>
                          <a:rPr lang="en-US" sz="2500" i="1" dirty="0">
                            <a:solidFill>
                              <a:prstClr val="black"/>
                            </a:solidFill>
                            <a:latin typeface="Cambria Math" panose="02040503050406030204" pitchFamily="18" charset="0"/>
                          </a:rPr>
                        </m:ctrlPr>
                      </m:fPr>
                      <m:num>
                        <m:r>
                          <a:rPr lang="en-US" sz="2500" i="1" dirty="0">
                            <a:solidFill>
                              <a:prstClr val="black"/>
                            </a:solidFill>
                            <a:latin typeface="Cambria Math"/>
                          </a:rPr>
                          <m:t>𝑁𝐷𝑅𝐸</m:t>
                        </m:r>
                        <m:r>
                          <a:rPr lang="en-US" sz="2500" i="1" dirty="0">
                            <a:solidFill>
                              <a:prstClr val="black"/>
                            </a:solidFill>
                            <a:latin typeface="Cambria Math"/>
                          </a:rPr>
                          <m:t> </m:t>
                        </m:r>
                        <m:r>
                          <a:rPr lang="en-US" sz="2500" i="1" dirty="0">
                            <a:solidFill>
                              <a:prstClr val="black"/>
                            </a:solidFill>
                            <a:latin typeface="Cambria Math"/>
                          </a:rPr>
                          <m:t>𝑜𝑓</m:t>
                        </m:r>
                        <m:r>
                          <a:rPr lang="en-US" sz="2500" i="1" dirty="0">
                            <a:solidFill>
                              <a:prstClr val="black"/>
                            </a:solidFill>
                            <a:latin typeface="Cambria Math"/>
                          </a:rPr>
                          <m:t> </m:t>
                        </m:r>
                        <m:r>
                          <a:rPr lang="en-US" sz="2500" i="1" dirty="0">
                            <a:solidFill>
                              <a:prstClr val="black"/>
                            </a:solidFill>
                            <a:latin typeface="Cambria Math"/>
                          </a:rPr>
                          <m:t>𝑇𝑎𝑟𝑔𝑒𝑡</m:t>
                        </m:r>
                        <m:r>
                          <a:rPr lang="en-US" sz="2500" b="0" i="1" dirty="0" smtClean="0">
                            <a:solidFill>
                              <a:prstClr val="black"/>
                            </a:solidFill>
                            <a:latin typeface="Cambria Math"/>
                          </a:rPr>
                          <m:t> </m:t>
                        </m:r>
                        <m:r>
                          <a:rPr lang="en-US" sz="2500" b="0" i="1" dirty="0" smtClean="0">
                            <a:solidFill>
                              <a:prstClr val="black"/>
                            </a:solidFill>
                            <a:latin typeface="Cambria Math" panose="02040503050406030204" pitchFamily="18" charset="0"/>
                          </a:rPr>
                          <m:t>(</m:t>
                        </m:r>
                        <m:r>
                          <a:rPr lang="en-US" sz="2500" b="0" i="1" dirty="0" smtClean="0">
                            <a:solidFill>
                              <a:prstClr val="black"/>
                            </a:solidFill>
                            <a:latin typeface="Cambria Math" panose="02040503050406030204" pitchFamily="18" charset="0"/>
                          </a:rPr>
                          <m:t>h𝑖𝑔h</m:t>
                        </m:r>
                        <m:r>
                          <a:rPr lang="en-US" sz="2500" b="0" i="1" dirty="0" smtClean="0">
                            <a:solidFill>
                              <a:prstClr val="black"/>
                            </a:solidFill>
                            <a:latin typeface="Cambria Math" panose="02040503050406030204" pitchFamily="18" charset="0"/>
                          </a:rPr>
                          <m:t> </m:t>
                        </m:r>
                        <m:r>
                          <a:rPr lang="en-US" sz="2500" b="0" i="1" dirty="0" smtClean="0">
                            <a:solidFill>
                              <a:prstClr val="black"/>
                            </a:solidFill>
                            <a:latin typeface="Cambria Math" panose="02040503050406030204" pitchFamily="18" charset="0"/>
                          </a:rPr>
                          <m:t>𝑝𝑜𝑝𝑢𝑙𝑎𝑡𝑖𝑜𝑛</m:t>
                        </m:r>
                        <m:r>
                          <a:rPr lang="en-US" sz="2500" b="0" i="1" dirty="0" smtClean="0">
                            <a:solidFill>
                              <a:prstClr val="black"/>
                            </a:solidFill>
                            <a:latin typeface="Cambria Math" panose="02040503050406030204" pitchFamily="18" charset="0"/>
                          </a:rPr>
                          <m:t>)</m:t>
                        </m:r>
                      </m:num>
                      <m:den>
                        <m:r>
                          <a:rPr lang="en-US" sz="2500" i="1" dirty="0">
                            <a:solidFill>
                              <a:prstClr val="black"/>
                            </a:solidFill>
                            <a:latin typeface="Cambria Math"/>
                          </a:rPr>
                          <m:t>𝑁𝐷𝑅𝐸</m:t>
                        </m:r>
                        <m:r>
                          <a:rPr lang="en-US" sz="2500" i="1" dirty="0">
                            <a:solidFill>
                              <a:prstClr val="black"/>
                            </a:solidFill>
                            <a:latin typeface="Cambria Math"/>
                          </a:rPr>
                          <m:t> </m:t>
                        </m:r>
                        <m:r>
                          <a:rPr lang="en-US" sz="2500" i="1" dirty="0">
                            <a:solidFill>
                              <a:prstClr val="black"/>
                            </a:solidFill>
                            <a:latin typeface="Cambria Math"/>
                          </a:rPr>
                          <m:t>𝑜𝑓</m:t>
                        </m:r>
                        <m:r>
                          <a:rPr lang="en-US" sz="2500" i="1" dirty="0">
                            <a:solidFill>
                              <a:prstClr val="black"/>
                            </a:solidFill>
                            <a:latin typeface="Cambria Math"/>
                          </a:rPr>
                          <m:t> </m:t>
                        </m:r>
                        <m:r>
                          <a:rPr lang="en-US" sz="2500" b="0" i="1" dirty="0" smtClean="0">
                            <a:solidFill>
                              <a:prstClr val="black"/>
                            </a:solidFill>
                            <a:latin typeface="Cambria Math"/>
                          </a:rPr>
                          <m:t>𝑅𝑒𝑓𝑒𝑟𝑒𝑛𝑐𝑒</m:t>
                        </m:r>
                        <m:r>
                          <a:rPr lang="en-US" sz="2500" b="0" i="1" dirty="0" smtClean="0">
                            <a:solidFill>
                              <a:prstClr val="black"/>
                            </a:solidFill>
                            <a:latin typeface="Cambria Math"/>
                          </a:rPr>
                          <m:t> (</m:t>
                        </m:r>
                        <m:r>
                          <a:rPr lang="en-US" sz="2500" b="0" i="1" dirty="0" smtClean="0">
                            <a:solidFill>
                              <a:prstClr val="black"/>
                            </a:solidFill>
                            <a:latin typeface="Cambria Math" panose="02040503050406030204" pitchFamily="18" charset="0"/>
                          </a:rPr>
                          <m:t>𝑙𝑜𝑤</m:t>
                        </m:r>
                        <m:r>
                          <a:rPr lang="en-US" sz="2500" b="0" i="1" dirty="0" smtClean="0">
                            <a:solidFill>
                              <a:prstClr val="black"/>
                            </a:solidFill>
                            <a:latin typeface="Cambria Math" panose="02040503050406030204" pitchFamily="18" charset="0"/>
                          </a:rPr>
                          <m:t> </m:t>
                        </m:r>
                        <m:r>
                          <a:rPr lang="en-US" sz="2500" b="0" i="1" dirty="0" smtClean="0">
                            <a:solidFill>
                              <a:prstClr val="black"/>
                            </a:solidFill>
                            <a:latin typeface="Cambria Math" panose="02040503050406030204" pitchFamily="18" charset="0"/>
                          </a:rPr>
                          <m:t>𝑝𝑜𝑝𝑢𝑙𝑎𝑡𝑖𝑜𝑛</m:t>
                        </m:r>
                        <m:r>
                          <a:rPr lang="en-US" sz="2500" b="0" i="1" dirty="0" smtClean="0">
                            <a:solidFill>
                              <a:prstClr val="black"/>
                            </a:solidFill>
                            <a:latin typeface="Cambria Math" panose="02040503050406030204" pitchFamily="18" charset="0"/>
                          </a:rPr>
                          <m:t>)</m:t>
                        </m:r>
                      </m:den>
                    </m:f>
                  </m:oMath>
                </a14:m>
                <a:endParaRPr lang="en-US" sz="2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259"/>
                </a:stretch>
              </a:blipFill>
            </p:spPr>
            <p:txBody>
              <a:bodyPr/>
              <a:lstStyle/>
              <a:p>
                <a:r>
                  <a:rPr lang="en-US">
                    <a:noFill/>
                  </a:rPr>
                  <a:t> </a:t>
                </a:r>
              </a:p>
            </p:txBody>
          </p:sp>
        </mc:Fallback>
      </mc:AlternateContent>
    </p:spTree>
    <p:extLst>
      <p:ext uri="{BB962C8B-B14F-4D97-AF65-F5344CB8AC3E}">
        <p14:creationId xmlns:p14="http://schemas.microsoft.com/office/powerpoint/2010/main" val="388547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2017858"/>
              </p:ext>
            </p:extLst>
          </p:nvPr>
        </p:nvGraphicFramePr>
        <p:xfrm>
          <a:off x="0" y="1935163"/>
          <a:ext cx="9144000" cy="49228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6937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dirty="0" smtClean="0"/>
              <a:t>Hybrid </a:t>
            </a:r>
            <a:r>
              <a:rPr lang="en-US" dirty="0"/>
              <a:t>and plant population differences impact sensor data, and consequently has potential to impact N recommendations.  </a:t>
            </a:r>
            <a:endParaRPr lang="en-US" dirty="0" smtClean="0"/>
          </a:p>
          <a:p>
            <a:r>
              <a:rPr lang="en-US" dirty="0" smtClean="0"/>
              <a:t>SI values for different hybrids were not significantly different for many sites.</a:t>
            </a:r>
            <a:endParaRPr lang="en-US" dirty="0" smtClean="0"/>
          </a:p>
          <a:p>
            <a:r>
              <a:rPr lang="en-US" dirty="0" smtClean="0"/>
              <a:t>It </a:t>
            </a:r>
            <a:r>
              <a:rPr lang="en-US" dirty="0"/>
              <a:t>is recommended that reference crop be of the same population as the target crop being sensed</a:t>
            </a:r>
            <a:r>
              <a:rPr lang="en-US" b="1" dirty="0"/>
              <a:t>.</a:t>
            </a:r>
          </a:p>
          <a:p>
            <a:endParaRPr lang="en-US" b="1" dirty="0"/>
          </a:p>
        </p:txBody>
      </p:sp>
    </p:spTree>
    <p:extLst>
      <p:ext uri="{BB962C8B-B14F-4D97-AF65-F5344CB8AC3E}">
        <p14:creationId xmlns:p14="http://schemas.microsoft.com/office/powerpoint/2010/main" val="162217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Questions</a:t>
            </a:r>
            <a:endParaRPr lang="en-US" dirty="0"/>
          </a:p>
        </p:txBody>
      </p:sp>
      <p:sp>
        <p:nvSpPr>
          <p:cNvPr id="4" name="Content Placeholder 2"/>
          <p:cNvSpPr>
            <a:spLocks noGrp="1"/>
          </p:cNvSpPr>
          <p:nvPr>
            <p:ph idx="1"/>
          </p:nvPr>
        </p:nvSpPr>
        <p:spPr/>
        <p:txBody>
          <a:bodyPr/>
          <a:lstStyle/>
          <a:p>
            <a:pPr marL="0" indent="0">
              <a:buNone/>
            </a:pPr>
            <a:r>
              <a:rPr lang="en-US" dirty="0" smtClean="0">
                <a:solidFill>
                  <a:schemeClr val="tx1">
                    <a:lumMod val="50000"/>
                    <a:lumOff val="50000"/>
                  </a:schemeClr>
                </a:solidFill>
              </a:rPr>
              <a:t>1. How do two different in-season N rate recommendation strategies – </a:t>
            </a:r>
            <a:r>
              <a:rPr lang="en-US" dirty="0" smtClean="0">
                <a:ln>
                  <a:solidFill>
                    <a:sysClr val="windowText" lastClr="000000"/>
                  </a:solidFill>
                </a:ln>
                <a:solidFill>
                  <a:schemeClr val="tx1">
                    <a:lumMod val="50000"/>
                    <a:lumOff val="50000"/>
                  </a:schemeClr>
                </a:solidFill>
              </a:rPr>
              <a:t>model</a:t>
            </a:r>
            <a:r>
              <a:rPr lang="en-US" dirty="0" smtClean="0">
                <a:solidFill>
                  <a:schemeClr val="tx1">
                    <a:lumMod val="50000"/>
                    <a:lumOff val="50000"/>
                  </a:schemeClr>
                </a:solidFill>
              </a:rPr>
              <a:t> </a:t>
            </a:r>
            <a:r>
              <a:rPr lang="en-US" dirty="0" smtClean="0">
                <a:ln>
                  <a:solidFill>
                    <a:sysClr val="windowText" lastClr="000000"/>
                  </a:solidFill>
                </a:ln>
                <a:solidFill>
                  <a:schemeClr val="tx1">
                    <a:lumMod val="50000"/>
                    <a:lumOff val="50000"/>
                  </a:schemeClr>
                </a:solidFill>
              </a:rPr>
              <a:t>vs.</a:t>
            </a:r>
            <a:r>
              <a:rPr lang="en-US" dirty="0" smtClean="0">
                <a:solidFill>
                  <a:schemeClr val="tx1">
                    <a:lumMod val="50000"/>
                    <a:lumOff val="50000"/>
                  </a:schemeClr>
                </a:solidFill>
              </a:rPr>
              <a:t> </a:t>
            </a:r>
            <a:r>
              <a:rPr lang="en-US" dirty="0" smtClean="0">
                <a:ln>
                  <a:solidFill>
                    <a:sysClr val="windowText" lastClr="000000"/>
                  </a:solidFill>
                </a:ln>
                <a:solidFill>
                  <a:schemeClr val="tx1">
                    <a:lumMod val="50000"/>
                    <a:lumOff val="50000"/>
                  </a:schemeClr>
                </a:solidFill>
              </a:rPr>
              <a:t>sensor </a:t>
            </a:r>
            <a:r>
              <a:rPr lang="en-US" dirty="0" smtClean="0">
                <a:solidFill>
                  <a:schemeClr val="tx1">
                    <a:lumMod val="50000"/>
                    <a:lumOff val="50000"/>
                  </a:schemeClr>
                </a:solidFill>
              </a:rPr>
              <a:t>(with Holland-</a:t>
            </a:r>
            <a:r>
              <a:rPr lang="en-US" dirty="0" err="1" smtClean="0">
                <a:solidFill>
                  <a:schemeClr val="tx1">
                    <a:lumMod val="50000"/>
                    <a:lumOff val="50000"/>
                  </a:schemeClr>
                </a:solidFill>
              </a:rPr>
              <a:t>Schepers</a:t>
            </a:r>
            <a:r>
              <a:rPr lang="en-US" dirty="0" smtClean="0">
                <a:solidFill>
                  <a:schemeClr val="tx1">
                    <a:lumMod val="50000"/>
                    <a:lumOff val="50000"/>
                  </a:schemeClr>
                </a:solidFill>
              </a:rPr>
              <a:t> algorithm) – compare across a broad region?</a:t>
            </a:r>
          </a:p>
          <a:p>
            <a:pPr marL="0" indent="0">
              <a:buNone/>
            </a:pPr>
            <a:r>
              <a:rPr lang="en-US" dirty="0" smtClean="0">
                <a:solidFill>
                  <a:schemeClr val="tx1">
                    <a:lumMod val="50000"/>
                    <a:lumOff val="50000"/>
                  </a:schemeClr>
                </a:solidFill>
              </a:rPr>
              <a:t>2. </a:t>
            </a:r>
            <a:r>
              <a:rPr lang="en-US" dirty="0">
                <a:solidFill>
                  <a:schemeClr val="tx1">
                    <a:lumMod val="50000"/>
                    <a:lumOff val="50000"/>
                  </a:schemeClr>
                </a:solidFill>
              </a:rPr>
              <a:t>How do different hybrids and populations impact these N recommendation strategies?</a:t>
            </a:r>
          </a:p>
          <a:p>
            <a:pPr marL="0" indent="0">
              <a:buNone/>
            </a:pPr>
            <a:r>
              <a:rPr lang="en-US" b="1" dirty="0"/>
              <a:t>3</a:t>
            </a:r>
            <a:r>
              <a:rPr lang="en-US" b="1" dirty="0" smtClean="0"/>
              <a:t>. </a:t>
            </a:r>
            <a:r>
              <a:rPr lang="en-US" b="1" dirty="0" smtClean="0"/>
              <a:t>How do other sensor algorithms compare</a:t>
            </a:r>
            <a:r>
              <a:rPr lang="en-US" b="1" dirty="0" smtClean="0"/>
              <a:t>?</a:t>
            </a:r>
            <a:endParaRPr lang="en-US" b="1" dirty="0" smtClean="0"/>
          </a:p>
        </p:txBody>
      </p:sp>
    </p:spTree>
    <p:extLst>
      <p:ext uri="{BB962C8B-B14F-4D97-AF65-F5344CB8AC3E}">
        <p14:creationId xmlns:p14="http://schemas.microsoft.com/office/powerpoint/2010/main" val="694769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How do other sensor algorithms compare?</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4642676"/>
              </p:ext>
            </p:extLst>
          </p:nvPr>
        </p:nvGraphicFramePr>
        <p:xfrm>
          <a:off x="0" y="1447801"/>
          <a:ext cx="91440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38046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18784296"/>
              </p:ext>
            </p:extLst>
          </p:nvPr>
        </p:nvGraphicFramePr>
        <p:xfrm>
          <a:off x="575525" y="3516430"/>
          <a:ext cx="4114800" cy="28163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1983392553"/>
              </p:ext>
            </p:extLst>
          </p:nvPr>
        </p:nvGraphicFramePr>
        <p:xfrm>
          <a:off x="4876800" y="3466246"/>
          <a:ext cx="4114800" cy="28163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ext uri="{D42A27DB-BD31-4B8C-83A1-F6EECF244321}">
                <p14:modId xmlns:p14="http://schemas.microsoft.com/office/powerpoint/2010/main" val="2705165067"/>
              </p:ext>
            </p:extLst>
          </p:nvPr>
        </p:nvGraphicFramePr>
        <p:xfrm>
          <a:off x="575525" y="762000"/>
          <a:ext cx="4114800" cy="2819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extLst>
              <p:ext uri="{D42A27DB-BD31-4B8C-83A1-F6EECF244321}">
                <p14:modId xmlns:p14="http://schemas.microsoft.com/office/powerpoint/2010/main" val="297743258"/>
              </p:ext>
            </p:extLst>
          </p:nvPr>
        </p:nvGraphicFramePr>
        <p:xfrm>
          <a:off x="4876800" y="762000"/>
          <a:ext cx="4114800" cy="281940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p:cNvSpPr txBox="1"/>
          <p:nvPr/>
        </p:nvSpPr>
        <p:spPr>
          <a:xfrm>
            <a:off x="-15834" y="2966246"/>
            <a:ext cx="461665" cy="1512530"/>
          </a:xfrm>
          <a:prstGeom prst="rect">
            <a:avLst/>
          </a:prstGeom>
          <a:noFill/>
        </p:spPr>
        <p:txBody>
          <a:bodyPr vert="vert270" wrap="none" rtlCol="0">
            <a:spAutoFit/>
          </a:bodyPr>
          <a:lstStyle/>
          <a:p>
            <a:r>
              <a:rPr lang="en-US" b="1" dirty="0" smtClean="0"/>
              <a:t>ONR (kg ha</a:t>
            </a:r>
            <a:r>
              <a:rPr lang="en-US" b="1" baseline="30000" dirty="0" smtClean="0"/>
              <a:t>-1</a:t>
            </a:r>
            <a:r>
              <a:rPr lang="en-US" b="1" dirty="0" smtClean="0"/>
              <a:t>)</a:t>
            </a:r>
            <a:endParaRPr lang="en-US" b="1" dirty="0"/>
          </a:p>
        </p:txBody>
      </p:sp>
      <p:sp>
        <p:nvSpPr>
          <p:cNvPr id="10" name="TextBox 9"/>
          <p:cNvSpPr txBox="1"/>
          <p:nvPr/>
        </p:nvSpPr>
        <p:spPr>
          <a:xfrm>
            <a:off x="3183855" y="6172856"/>
            <a:ext cx="3213444" cy="369332"/>
          </a:xfrm>
          <a:prstGeom prst="rect">
            <a:avLst/>
          </a:prstGeom>
          <a:noFill/>
        </p:spPr>
        <p:txBody>
          <a:bodyPr wrap="none" rtlCol="0">
            <a:spAutoFit/>
          </a:bodyPr>
          <a:lstStyle/>
          <a:p>
            <a:r>
              <a:rPr lang="en-US" b="1" baseline="0" dirty="0" smtClean="0"/>
              <a:t>N Recommendation </a:t>
            </a:r>
            <a:r>
              <a:rPr lang="en-US" b="1" dirty="0" smtClean="0"/>
              <a:t>(kg ha</a:t>
            </a:r>
            <a:r>
              <a:rPr lang="en-US" b="1" baseline="30000" dirty="0" smtClean="0"/>
              <a:t>-1</a:t>
            </a:r>
            <a:r>
              <a:rPr lang="en-US" b="1" dirty="0" smtClean="0"/>
              <a:t>)</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 y="6468015"/>
            <a:ext cx="7999413"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2707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dirty="0" smtClean="0"/>
              <a:t>Various algorithms have large differences in N rates recommended.</a:t>
            </a:r>
          </a:p>
          <a:p>
            <a:r>
              <a:rPr lang="en-US" dirty="0" smtClean="0"/>
              <a:t>When compared to ONR, performance and tendency to over or under recommend N at all sites and at individual state’s sites varied.  </a:t>
            </a:r>
          </a:p>
          <a:p>
            <a:r>
              <a:rPr lang="en-US" dirty="0" smtClean="0"/>
              <a:t>Highlights the importance of algorithm selection to be used with sensor data. </a:t>
            </a:r>
          </a:p>
        </p:txBody>
      </p:sp>
    </p:spTree>
    <p:extLst>
      <p:ext uri="{BB962C8B-B14F-4D97-AF65-F5344CB8AC3E}">
        <p14:creationId xmlns:p14="http://schemas.microsoft.com/office/powerpoint/2010/main" val="181524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a:t>
            </a:r>
            <a:endParaRPr lang="en-US" dirty="0"/>
          </a:p>
        </p:txBody>
      </p:sp>
      <p:sp>
        <p:nvSpPr>
          <p:cNvPr id="3" name="Content Placeholder 2"/>
          <p:cNvSpPr>
            <a:spLocks noGrp="1"/>
          </p:cNvSpPr>
          <p:nvPr>
            <p:ph idx="1"/>
          </p:nvPr>
        </p:nvSpPr>
        <p:spPr/>
        <p:txBody>
          <a:bodyPr>
            <a:normAutofit/>
          </a:bodyPr>
          <a:lstStyle/>
          <a:p>
            <a:r>
              <a:rPr lang="en-US" sz="2800" dirty="0" smtClean="0"/>
              <a:t>DuPont </a:t>
            </a:r>
            <a:r>
              <a:rPr lang="en-US" sz="2800" dirty="0"/>
              <a:t>Pioneer and the International Plant Nutrition Institute for funding of this </a:t>
            </a:r>
            <a:r>
              <a:rPr lang="en-US" sz="2800" dirty="0" smtClean="0"/>
              <a:t>project</a:t>
            </a:r>
          </a:p>
          <a:p>
            <a:r>
              <a:rPr lang="en-US" sz="2800" dirty="0" smtClean="0"/>
              <a:t>Dr. Ferguson, Dr</a:t>
            </a:r>
            <a:r>
              <a:rPr lang="en-US" sz="2800" dirty="0"/>
              <a:t>. </a:t>
            </a:r>
            <a:r>
              <a:rPr lang="en-US" sz="2800" dirty="0" err="1"/>
              <a:t>Mamo</a:t>
            </a:r>
            <a:r>
              <a:rPr lang="en-US" sz="2800" dirty="0"/>
              <a:t> </a:t>
            </a:r>
            <a:r>
              <a:rPr lang="en-US" sz="2800" dirty="0" smtClean="0"/>
              <a:t> </a:t>
            </a:r>
            <a:r>
              <a:rPr lang="en-US" sz="2800" dirty="0"/>
              <a:t>– </a:t>
            </a:r>
            <a:r>
              <a:rPr lang="en-US" sz="2800" dirty="0" smtClean="0"/>
              <a:t>UNL, Dr. </a:t>
            </a:r>
            <a:r>
              <a:rPr lang="en-US" sz="2800" dirty="0" err="1" smtClean="0"/>
              <a:t>Franzen</a:t>
            </a:r>
            <a:r>
              <a:rPr lang="en-US" sz="2800" dirty="0" smtClean="0"/>
              <a:t> </a:t>
            </a:r>
            <a:r>
              <a:rPr lang="en-US" sz="2800" dirty="0"/>
              <a:t>– </a:t>
            </a:r>
            <a:r>
              <a:rPr lang="en-US" sz="2800" dirty="0" smtClean="0"/>
              <a:t>NDSU, Dr. Kitchen </a:t>
            </a:r>
            <a:r>
              <a:rPr lang="en-US" sz="2800" dirty="0"/>
              <a:t>– USDA-ARS, Columbia, </a:t>
            </a:r>
            <a:r>
              <a:rPr lang="en-US" sz="2800" dirty="0" smtClean="0"/>
              <a:t>MO</a:t>
            </a:r>
            <a:endParaRPr lang="en-US" sz="2800" dirty="0"/>
          </a:p>
          <a:p>
            <a:r>
              <a:rPr lang="en-US" sz="2800" dirty="0" smtClean="0"/>
              <a:t>Glen </a:t>
            </a:r>
            <a:r>
              <a:rPr lang="en-US" sz="2800" dirty="0"/>
              <a:t>Slater and graduate students Nick Ward, Brian </a:t>
            </a:r>
            <a:r>
              <a:rPr lang="en-US" sz="2800" dirty="0" err="1"/>
              <a:t>Krienke</a:t>
            </a:r>
            <a:r>
              <a:rPr lang="en-US" sz="2800" dirty="0"/>
              <a:t>, </a:t>
            </a:r>
            <a:r>
              <a:rPr lang="en-US" sz="2800" dirty="0" err="1"/>
              <a:t>Lakesh</a:t>
            </a:r>
            <a:r>
              <a:rPr lang="en-US" sz="2800" dirty="0"/>
              <a:t> Sharma, </a:t>
            </a:r>
            <a:r>
              <a:rPr lang="en-US" sz="2800" dirty="0" err="1"/>
              <a:t>Honggang</a:t>
            </a:r>
            <a:r>
              <a:rPr lang="en-US" sz="2800" dirty="0"/>
              <a:t> Bu, and Brock Leonard for their </a:t>
            </a:r>
            <a:r>
              <a:rPr lang="en-US" sz="2800" dirty="0" smtClean="0"/>
              <a:t>assistance</a:t>
            </a:r>
            <a:endParaRPr lang="en-US" sz="2800" dirty="0"/>
          </a:p>
          <a:p>
            <a:endParaRPr lang="en-US" dirty="0"/>
          </a:p>
        </p:txBody>
      </p:sp>
    </p:spTree>
    <p:extLst>
      <p:ext uri="{BB962C8B-B14F-4D97-AF65-F5344CB8AC3E}">
        <p14:creationId xmlns:p14="http://schemas.microsoft.com/office/powerpoint/2010/main" val="3720391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7883"/>
            <a:ext cx="7848600" cy="6805183"/>
          </a:xfrm>
          <a:prstGeom prst="rect">
            <a:avLst/>
          </a:prstGeom>
        </p:spPr>
      </p:pic>
      <p:sp>
        <p:nvSpPr>
          <p:cNvPr id="5" name="TextBox 4"/>
          <p:cNvSpPr txBox="1"/>
          <p:nvPr/>
        </p:nvSpPr>
        <p:spPr>
          <a:xfrm>
            <a:off x="0" y="1447800"/>
            <a:ext cx="982128" cy="369332"/>
          </a:xfrm>
          <a:prstGeom prst="rect">
            <a:avLst/>
          </a:prstGeom>
          <a:noFill/>
        </p:spPr>
        <p:txBody>
          <a:bodyPr wrap="none" rtlCol="0">
            <a:spAutoFit/>
          </a:bodyPr>
          <a:lstStyle/>
          <a:p>
            <a:r>
              <a:rPr lang="en-US" dirty="0" smtClean="0"/>
              <a:t>weather</a:t>
            </a:r>
            <a:endParaRPr lang="en-US" dirty="0"/>
          </a:p>
        </p:txBody>
      </p:sp>
      <p:sp>
        <p:nvSpPr>
          <p:cNvPr id="6" name="TextBox 5"/>
          <p:cNvSpPr txBox="1"/>
          <p:nvPr/>
        </p:nvSpPr>
        <p:spPr>
          <a:xfrm>
            <a:off x="0" y="2488021"/>
            <a:ext cx="1510926" cy="369332"/>
          </a:xfrm>
          <a:prstGeom prst="rect">
            <a:avLst/>
          </a:prstGeom>
          <a:noFill/>
        </p:spPr>
        <p:txBody>
          <a:bodyPr wrap="none" rtlCol="0">
            <a:spAutoFit/>
          </a:bodyPr>
          <a:lstStyle/>
          <a:p>
            <a:r>
              <a:rPr lang="en-US" dirty="0" smtClean="0"/>
              <a:t>Planting date</a:t>
            </a:r>
            <a:endParaRPr lang="en-US" dirty="0"/>
          </a:p>
        </p:txBody>
      </p:sp>
      <p:sp>
        <p:nvSpPr>
          <p:cNvPr id="7" name="TextBox 6"/>
          <p:cNvSpPr txBox="1"/>
          <p:nvPr/>
        </p:nvSpPr>
        <p:spPr>
          <a:xfrm>
            <a:off x="-7883" y="4620693"/>
            <a:ext cx="1535100" cy="369332"/>
          </a:xfrm>
          <a:prstGeom prst="rect">
            <a:avLst/>
          </a:prstGeom>
          <a:noFill/>
        </p:spPr>
        <p:txBody>
          <a:bodyPr wrap="none" rtlCol="0">
            <a:spAutoFit/>
          </a:bodyPr>
          <a:lstStyle/>
          <a:p>
            <a:r>
              <a:rPr lang="en-US" dirty="0" smtClean="0"/>
              <a:t>Previous crop</a:t>
            </a:r>
            <a:endParaRPr lang="en-US" dirty="0"/>
          </a:p>
        </p:txBody>
      </p:sp>
      <p:sp>
        <p:nvSpPr>
          <p:cNvPr id="8" name="TextBox 7"/>
          <p:cNvSpPr txBox="1"/>
          <p:nvPr/>
        </p:nvSpPr>
        <p:spPr>
          <a:xfrm>
            <a:off x="8077200" y="2315324"/>
            <a:ext cx="1043042" cy="646331"/>
          </a:xfrm>
          <a:prstGeom prst="rect">
            <a:avLst/>
          </a:prstGeom>
          <a:noFill/>
        </p:spPr>
        <p:txBody>
          <a:bodyPr wrap="none" rtlCol="0">
            <a:spAutoFit/>
          </a:bodyPr>
          <a:lstStyle/>
          <a:p>
            <a:r>
              <a:rPr lang="en-US" dirty="0" smtClean="0"/>
              <a:t>Soil and </a:t>
            </a:r>
          </a:p>
          <a:p>
            <a:r>
              <a:rPr lang="en-US" dirty="0" smtClean="0"/>
              <a:t>OM info</a:t>
            </a:r>
            <a:endParaRPr lang="en-US" dirty="0"/>
          </a:p>
        </p:txBody>
      </p:sp>
      <p:sp>
        <p:nvSpPr>
          <p:cNvPr id="9" name="TextBox 8"/>
          <p:cNvSpPr txBox="1"/>
          <p:nvPr/>
        </p:nvSpPr>
        <p:spPr>
          <a:xfrm>
            <a:off x="8077200" y="4756666"/>
            <a:ext cx="1007135" cy="646331"/>
          </a:xfrm>
          <a:prstGeom prst="rect">
            <a:avLst/>
          </a:prstGeom>
          <a:noFill/>
        </p:spPr>
        <p:txBody>
          <a:bodyPr wrap="none" rtlCol="0">
            <a:spAutoFit/>
          </a:bodyPr>
          <a:lstStyle/>
          <a:p>
            <a:r>
              <a:rPr lang="en-US" dirty="0" smtClean="0"/>
              <a:t>Other N</a:t>
            </a:r>
          </a:p>
          <a:p>
            <a:r>
              <a:rPr lang="en-US" dirty="0" smtClean="0"/>
              <a:t>credits</a:t>
            </a:r>
            <a:endParaRPr lang="en-US" dirty="0"/>
          </a:p>
        </p:txBody>
      </p:sp>
      <p:sp>
        <p:nvSpPr>
          <p:cNvPr id="10" name="TextBox 9"/>
          <p:cNvSpPr txBox="1"/>
          <p:nvPr/>
        </p:nvSpPr>
        <p:spPr>
          <a:xfrm>
            <a:off x="4623710" y="634254"/>
            <a:ext cx="1777090" cy="369332"/>
          </a:xfrm>
          <a:prstGeom prst="rect">
            <a:avLst/>
          </a:prstGeom>
          <a:noFill/>
        </p:spPr>
        <p:txBody>
          <a:bodyPr wrap="none" rtlCol="0">
            <a:spAutoFit/>
          </a:bodyPr>
          <a:lstStyle/>
          <a:p>
            <a:r>
              <a:rPr lang="en-US" dirty="0" smtClean="0"/>
              <a:t>Fertilizer source</a:t>
            </a:r>
            <a:endParaRPr lang="en-US" dirty="0"/>
          </a:p>
        </p:txBody>
      </p:sp>
      <p:cxnSp>
        <p:nvCxnSpPr>
          <p:cNvPr id="12" name="Straight Arrow Connector 11"/>
          <p:cNvCxnSpPr>
            <a:stCxn id="5" idx="3"/>
          </p:cNvCxnSpPr>
          <p:nvPr/>
        </p:nvCxnSpPr>
        <p:spPr>
          <a:xfrm flipV="1">
            <a:off x="982128" y="1055403"/>
            <a:ext cx="971427" cy="57706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6" idx="3"/>
          </p:cNvCxnSpPr>
          <p:nvPr/>
        </p:nvCxnSpPr>
        <p:spPr>
          <a:xfrm flipV="1">
            <a:off x="1510926" y="2488021"/>
            <a:ext cx="442629" cy="1846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6" name="Straight Arrow Connector 15"/>
          <p:cNvCxnSpPr>
            <a:stCxn id="7" idx="3"/>
          </p:cNvCxnSpPr>
          <p:nvPr/>
        </p:nvCxnSpPr>
        <p:spPr>
          <a:xfrm flipV="1">
            <a:off x="1527217" y="4392093"/>
            <a:ext cx="750900" cy="4132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8" idx="1"/>
          </p:cNvCxnSpPr>
          <p:nvPr/>
        </p:nvCxnSpPr>
        <p:spPr>
          <a:xfrm flipH="1" flipV="1">
            <a:off x="6918475" y="2010524"/>
            <a:ext cx="1158725" cy="6279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9" idx="1"/>
          </p:cNvCxnSpPr>
          <p:nvPr/>
        </p:nvCxnSpPr>
        <p:spPr>
          <a:xfrm flipH="1" flipV="1">
            <a:off x="6553200" y="3326793"/>
            <a:ext cx="1524000" cy="175303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9" idx="1"/>
          </p:cNvCxnSpPr>
          <p:nvPr/>
        </p:nvCxnSpPr>
        <p:spPr>
          <a:xfrm flipH="1">
            <a:off x="7543800" y="5079832"/>
            <a:ext cx="533400" cy="3651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10" idx="2"/>
          </p:cNvCxnSpPr>
          <p:nvPr/>
        </p:nvCxnSpPr>
        <p:spPr>
          <a:xfrm flipH="1">
            <a:off x="5177582" y="1003586"/>
            <a:ext cx="334673" cy="9583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4024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p:cNvPicPr>
            <a:picLocks noGrp="1" noChangeAspect="1"/>
          </p:cNvPicPr>
          <p:nvPr>
            <p:ph idx="1"/>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868561" y="1818185"/>
            <a:ext cx="7406877" cy="4937918"/>
          </a:xfrm>
        </p:spPr>
      </p:pic>
    </p:spTree>
    <p:extLst>
      <p:ext uri="{BB962C8B-B14F-4D97-AF65-F5344CB8AC3E}">
        <p14:creationId xmlns:p14="http://schemas.microsoft.com/office/powerpoint/2010/main" val="2919061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8624573"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57800" y="1676400"/>
            <a:ext cx="3302571" cy="369332"/>
          </a:xfrm>
          <a:prstGeom prst="rect">
            <a:avLst/>
          </a:prstGeom>
          <a:noFill/>
        </p:spPr>
        <p:txBody>
          <a:bodyPr wrap="none" rtlCol="0">
            <a:spAutoFit/>
          </a:bodyPr>
          <a:lstStyle/>
          <a:p>
            <a:r>
              <a:rPr lang="en-US" dirty="0" smtClean="0"/>
              <a:t>Economically Optimum N Rate</a:t>
            </a:r>
            <a:endParaRPr lang="en-US" dirty="0"/>
          </a:p>
        </p:txBody>
      </p:sp>
      <p:sp>
        <p:nvSpPr>
          <p:cNvPr id="5" name="TextBox 4"/>
          <p:cNvSpPr txBox="1"/>
          <p:nvPr/>
        </p:nvSpPr>
        <p:spPr>
          <a:xfrm>
            <a:off x="7000987" y="3385066"/>
            <a:ext cx="1779398" cy="369332"/>
          </a:xfrm>
          <a:prstGeom prst="rect">
            <a:avLst/>
          </a:prstGeom>
          <a:noFill/>
        </p:spPr>
        <p:txBody>
          <a:bodyPr wrap="none" rtlCol="0">
            <a:spAutoFit/>
          </a:bodyPr>
          <a:lstStyle/>
          <a:p>
            <a:r>
              <a:rPr lang="en-US" dirty="0" smtClean="0"/>
              <a:t>Attainable Yield</a:t>
            </a:r>
            <a:endParaRPr lang="en-US" dirty="0"/>
          </a:p>
        </p:txBody>
      </p:sp>
      <p:cxnSp>
        <p:nvCxnSpPr>
          <p:cNvPr id="7" name="Straight Arrow Connector 6"/>
          <p:cNvCxnSpPr/>
          <p:nvPr/>
        </p:nvCxnSpPr>
        <p:spPr>
          <a:xfrm flipH="1">
            <a:off x="4953000" y="2045732"/>
            <a:ext cx="1956085" cy="6974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a:stCxn id="5" idx="2"/>
          </p:cNvCxnSpPr>
          <p:nvPr/>
        </p:nvCxnSpPr>
        <p:spPr>
          <a:xfrm flipH="1">
            <a:off x="4953000" y="3754398"/>
            <a:ext cx="2937686" cy="3604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65042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smtClean="0">
                <a:ln>
                  <a:solidFill>
                    <a:schemeClr val="tx1"/>
                  </a:solidFill>
                </a:ln>
                <a:solidFill>
                  <a:srgbClr val="C00000"/>
                </a:solidFill>
              </a:rPr>
              <a:t>Sensor</a:t>
            </a:r>
            <a:r>
              <a:rPr lang="en-US" dirty="0" smtClean="0"/>
              <a:t> Approach</a:t>
            </a:r>
            <a:endParaRPr lang="en-US" dirty="0"/>
          </a:p>
        </p:txBody>
      </p:sp>
      <p:pic>
        <p:nvPicPr>
          <p:cNvPr id="5" name="Content Placeholder 3" descr="C:\Users\S-LSTEVE10\Pictures\Research\DSC04927.JPG"/>
          <p:cNvPicPr>
            <a:picLocks/>
          </p:cNvPicPr>
          <p:nvPr/>
        </p:nvPicPr>
        <p:blipFill rotWithShape="1">
          <a:blip r:embed="rId3"/>
          <a:srcRect l="36642" t="13961" r="13103"/>
          <a:stretch/>
        </p:blipFill>
        <p:spPr>
          <a:xfrm>
            <a:off x="242066" y="1828800"/>
            <a:ext cx="3731165" cy="4918206"/>
          </a:xfrm>
          <a:prstGeom prst="rect">
            <a:avLst/>
          </a:prstGeom>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 name="Title 1"/>
          <p:cNvSpPr txBox="1">
            <a:spLocks/>
          </p:cNvSpPr>
          <p:nvPr/>
        </p:nvSpPr>
        <p:spPr bwMode="auto">
          <a:xfrm>
            <a:off x="4419600" y="3798291"/>
            <a:ext cx="4546052" cy="232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ormAutofit fontScale="92500"/>
          </a:bodyPr>
          <a:lstStyle>
            <a:lvl1pPr algn="l" rtl="0" fontAlgn="base">
              <a:spcBef>
                <a:spcPct val="0"/>
              </a:spcBef>
              <a:spcAft>
                <a:spcPct val="0"/>
              </a:spcAft>
              <a:defRPr sz="3400">
                <a:solidFill>
                  <a:schemeClr val="tx2"/>
                </a:solidFill>
                <a:latin typeface="+mj-lt"/>
                <a:ea typeface="+mj-ea"/>
                <a:cs typeface="+mj-cs"/>
              </a:defRPr>
            </a:lvl1pPr>
            <a:lvl2pPr algn="l" rtl="0" fontAlgn="base">
              <a:spcBef>
                <a:spcPct val="0"/>
              </a:spcBef>
              <a:spcAft>
                <a:spcPct val="0"/>
              </a:spcAft>
              <a:defRPr sz="3400">
                <a:solidFill>
                  <a:schemeClr val="tx2"/>
                </a:solidFill>
                <a:latin typeface="URWGroteskTBol" pitchFamily="-4" charset="0"/>
                <a:ea typeface="ＭＳ Ｐゴシック" pitchFamily="-4" charset="-128"/>
              </a:defRPr>
            </a:lvl2pPr>
            <a:lvl3pPr algn="l" rtl="0" fontAlgn="base">
              <a:spcBef>
                <a:spcPct val="0"/>
              </a:spcBef>
              <a:spcAft>
                <a:spcPct val="0"/>
              </a:spcAft>
              <a:defRPr sz="3400">
                <a:solidFill>
                  <a:schemeClr val="tx2"/>
                </a:solidFill>
                <a:latin typeface="URWGroteskTBol" pitchFamily="-4" charset="0"/>
                <a:ea typeface="ＭＳ Ｐゴシック" pitchFamily="-4" charset="-128"/>
              </a:defRPr>
            </a:lvl3pPr>
            <a:lvl4pPr algn="l" rtl="0" fontAlgn="base">
              <a:spcBef>
                <a:spcPct val="0"/>
              </a:spcBef>
              <a:spcAft>
                <a:spcPct val="0"/>
              </a:spcAft>
              <a:defRPr sz="3400">
                <a:solidFill>
                  <a:schemeClr val="tx2"/>
                </a:solidFill>
                <a:latin typeface="URWGroteskTBol" pitchFamily="-4" charset="0"/>
                <a:ea typeface="ＭＳ Ｐゴシック" pitchFamily="-4" charset="-128"/>
              </a:defRPr>
            </a:lvl4pPr>
            <a:lvl5pPr algn="l" rtl="0" fontAlgn="base">
              <a:spcBef>
                <a:spcPct val="0"/>
              </a:spcBef>
              <a:spcAft>
                <a:spcPct val="0"/>
              </a:spcAft>
              <a:defRPr sz="3400">
                <a:solidFill>
                  <a:schemeClr val="tx2"/>
                </a:solidFill>
                <a:latin typeface="URWGroteskTBol" pitchFamily="-4" charset="0"/>
                <a:ea typeface="ＭＳ Ｐゴシック" pitchFamily="-4" charset="-128"/>
              </a:defRPr>
            </a:lvl5pPr>
            <a:lvl6pPr marL="457200" algn="l" rtl="0" fontAlgn="base">
              <a:spcBef>
                <a:spcPct val="0"/>
              </a:spcBef>
              <a:spcAft>
                <a:spcPct val="0"/>
              </a:spcAft>
              <a:defRPr sz="3400">
                <a:solidFill>
                  <a:schemeClr val="tx2"/>
                </a:solidFill>
                <a:latin typeface="URWGroteskTBol" pitchFamily="-4" charset="0"/>
                <a:ea typeface="ＭＳ Ｐゴシック" pitchFamily="-4" charset="-128"/>
              </a:defRPr>
            </a:lvl6pPr>
            <a:lvl7pPr marL="914400" algn="l" rtl="0" fontAlgn="base">
              <a:spcBef>
                <a:spcPct val="0"/>
              </a:spcBef>
              <a:spcAft>
                <a:spcPct val="0"/>
              </a:spcAft>
              <a:defRPr sz="3400">
                <a:solidFill>
                  <a:schemeClr val="tx2"/>
                </a:solidFill>
                <a:latin typeface="URWGroteskTBol" pitchFamily="-4" charset="0"/>
                <a:ea typeface="ＭＳ Ｐゴシック" pitchFamily="-4" charset="-128"/>
              </a:defRPr>
            </a:lvl7pPr>
            <a:lvl8pPr marL="1371600" algn="l" rtl="0" fontAlgn="base">
              <a:spcBef>
                <a:spcPct val="0"/>
              </a:spcBef>
              <a:spcAft>
                <a:spcPct val="0"/>
              </a:spcAft>
              <a:defRPr sz="3400">
                <a:solidFill>
                  <a:schemeClr val="tx2"/>
                </a:solidFill>
                <a:latin typeface="URWGroteskTBol" pitchFamily="-4" charset="0"/>
                <a:ea typeface="ＭＳ Ｐゴシック" pitchFamily="-4" charset="-128"/>
              </a:defRPr>
            </a:lvl8pPr>
            <a:lvl9pPr marL="1828800" algn="l" rtl="0" fontAlgn="base">
              <a:spcBef>
                <a:spcPct val="0"/>
              </a:spcBef>
              <a:spcAft>
                <a:spcPct val="0"/>
              </a:spcAft>
              <a:defRPr sz="3400">
                <a:solidFill>
                  <a:schemeClr val="tx2"/>
                </a:solidFill>
                <a:latin typeface="URWGroteskTBol" pitchFamily="-4" charset="0"/>
                <a:ea typeface="ＭＳ Ｐゴシック" pitchFamily="-4" charset="-128"/>
              </a:defRPr>
            </a:lvl9pPr>
          </a:lstStyle>
          <a:p>
            <a:r>
              <a:rPr lang="en-US" sz="2800" b="1" dirty="0" smtClean="0"/>
              <a:t>- </a:t>
            </a:r>
            <a:r>
              <a:rPr lang="en-US" sz="2800" b="1" dirty="0" err="1" smtClean="0"/>
              <a:t>RapidScan</a:t>
            </a:r>
            <a:endParaRPr lang="en-US" sz="2800" b="1" dirty="0" smtClean="0"/>
          </a:p>
          <a:p>
            <a:r>
              <a:rPr lang="en-US" sz="2800" b="1" dirty="0" smtClean="0"/>
              <a:t>3 </a:t>
            </a:r>
            <a:r>
              <a:rPr lang="en-US" sz="2800" b="1" dirty="0"/>
              <a:t>band: red, red-edge, </a:t>
            </a:r>
            <a:r>
              <a:rPr lang="en-US" sz="2800" b="1" dirty="0" smtClean="0"/>
              <a:t>NIR</a:t>
            </a:r>
            <a:endParaRPr lang="en-US" sz="2800" dirty="0" smtClean="0"/>
          </a:p>
          <a:p>
            <a:pPr algn="ctr"/>
            <a:endParaRPr lang="en-US" sz="2800" dirty="0"/>
          </a:p>
          <a:p>
            <a:r>
              <a:rPr lang="en-US" sz="2800" b="1" dirty="0" smtClean="0"/>
              <a:t>- NDRE with Holland/</a:t>
            </a:r>
            <a:r>
              <a:rPr lang="en-US" sz="2800" b="1" dirty="0" err="1" smtClean="0"/>
              <a:t>Schepers</a:t>
            </a:r>
            <a:r>
              <a:rPr lang="en-US" sz="2800" b="1" dirty="0" smtClean="0"/>
              <a:t> algorithm for N rate calculation</a:t>
            </a:r>
            <a:endParaRPr lang="en-US" sz="2800" b="1" dirty="0" smtClean="0"/>
          </a:p>
        </p:txBody>
      </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a:off x="3886200" y="1828800"/>
            <a:ext cx="5257800" cy="1734040"/>
          </a:xfrm>
          <a:prstGeom prst="rect">
            <a:avLst/>
          </a:prstGeom>
        </p:spPr>
      </p:pic>
    </p:spTree>
    <p:extLst>
      <p:ext uri="{BB962C8B-B14F-4D97-AF65-F5344CB8AC3E}">
        <p14:creationId xmlns:p14="http://schemas.microsoft.com/office/powerpoint/2010/main" val="392024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Locations</a:t>
            </a:r>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5430229" cy="612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4976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Treatments</a:t>
            </a:r>
            <a:endParaRPr lang="en-US" dirty="0"/>
          </a:p>
        </p:txBody>
      </p:sp>
      <p:sp>
        <p:nvSpPr>
          <p:cNvPr id="4" name="Content Placeholder 2"/>
          <p:cNvSpPr txBox="1">
            <a:spLocks/>
          </p:cNvSpPr>
          <p:nvPr/>
        </p:nvSpPr>
        <p:spPr>
          <a:xfrm>
            <a:off x="533400" y="1921822"/>
            <a:ext cx="7848600" cy="455517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endParaRPr lang="en-US" dirty="0" smtClean="0"/>
          </a:p>
          <a:p>
            <a:pPr marL="0" indent="0">
              <a:buFont typeface="Wingdings 2"/>
              <a:buNone/>
            </a:pPr>
            <a:r>
              <a:rPr lang="en-US" dirty="0" smtClean="0"/>
              <a:t>2 Hybrids: </a:t>
            </a:r>
          </a:p>
          <a:p>
            <a:pPr marL="0" indent="0">
              <a:buFont typeface="Wingdings 2"/>
              <a:buNone/>
            </a:pPr>
            <a:r>
              <a:rPr lang="en-US" dirty="0"/>
              <a:t> </a:t>
            </a:r>
            <a:r>
              <a:rPr lang="en-US" dirty="0" smtClean="0"/>
              <a:t>  High &amp; low drought tolerance</a:t>
            </a:r>
          </a:p>
          <a:p>
            <a:pPr marL="0" indent="0">
              <a:buFont typeface="Wingdings 2"/>
              <a:buNone/>
            </a:pPr>
            <a:endParaRPr lang="en-US" dirty="0" smtClean="0"/>
          </a:p>
          <a:p>
            <a:pPr marL="0" indent="0">
              <a:buFont typeface="Wingdings 2"/>
              <a:buNone/>
            </a:pPr>
            <a:r>
              <a:rPr lang="en-US" dirty="0" smtClean="0"/>
              <a:t>2 Plant Populations: </a:t>
            </a:r>
          </a:p>
          <a:p>
            <a:pPr marL="0" indent="0">
              <a:buFont typeface="Wingdings 2"/>
              <a:buNone/>
            </a:pPr>
            <a:r>
              <a:rPr lang="en-US" dirty="0"/>
              <a:t> </a:t>
            </a:r>
            <a:r>
              <a:rPr lang="en-US" dirty="0" smtClean="0"/>
              <a:t>  ~79,000 &amp; 104,000 plants ha</a:t>
            </a:r>
            <a:r>
              <a:rPr lang="en-US" baseline="30000" dirty="0" smtClean="0"/>
              <a:t>-1</a:t>
            </a:r>
          </a:p>
        </p:txBody>
      </p:sp>
    </p:spTree>
    <p:extLst>
      <p:ext uri="{BB962C8B-B14F-4D97-AF65-F5344CB8AC3E}">
        <p14:creationId xmlns:p14="http://schemas.microsoft.com/office/powerpoint/2010/main" val="49719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Treatments</a:t>
            </a:r>
            <a:endParaRPr lang="en-US" dirty="0"/>
          </a:p>
        </p:txBody>
      </p:sp>
      <p:sp>
        <p:nvSpPr>
          <p:cNvPr id="4" name="Content Placeholder 2"/>
          <p:cNvSpPr txBox="1">
            <a:spLocks/>
          </p:cNvSpPr>
          <p:nvPr/>
        </p:nvSpPr>
        <p:spPr>
          <a:xfrm>
            <a:off x="0" y="1921822"/>
            <a:ext cx="6477000" cy="455517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4 </a:t>
            </a:r>
            <a:r>
              <a:rPr lang="en-US" dirty="0"/>
              <a:t>Nitrogen Strategies: </a:t>
            </a:r>
          </a:p>
          <a:p>
            <a:pPr marL="0" indent="0">
              <a:buNone/>
            </a:pPr>
            <a:r>
              <a:rPr lang="en-US" dirty="0"/>
              <a:t>   </a:t>
            </a:r>
            <a:r>
              <a:rPr lang="en-US" b="1" dirty="0">
                <a:ln>
                  <a:solidFill>
                    <a:sysClr val="windowText" lastClr="000000"/>
                  </a:solidFill>
                </a:ln>
                <a:solidFill>
                  <a:schemeClr val="tx1">
                    <a:lumMod val="50000"/>
                    <a:lumOff val="50000"/>
                  </a:schemeClr>
                </a:solidFill>
              </a:rPr>
              <a:t>Unfertilized C</a:t>
            </a:r>
            <a:r>
              <a:rPr lang="en-US" b="1" dirty="0" smtClean="0">
                <a:ln>
                  <a:solidFill>
                    <a:sysClr val="windowText" lastClr="000000"/>
                  </a:solidFill>
                </a:ln>
                <a:solidFill>
                  <a:schemeClr val="tx1">
                    <a:lumMod val="50000"/>
                    <a:lumOff val="50000"/>
                  </a:schemeClr>
                </a:solidFill>
              </a:rPr>
              <a:t>heck</a:t>
            </a:r>
            <a:r>
              <a:rPr lang="en-US" dirty="0" smtClean="0"/>
              <a:t> – 0 </a:t>
            </a:r>
            <a:r>
              <a:rPr lang="en-US" dirty="0"/>
              <a:t>kg ha</a:t>
            </a:r>
            <a:r>
              <a:rPr lang="en-US" baseline="30000" dirty="0"/>
              <a:t>-1</a:t>
            </a:r>
            <a:endParaRPr lang="en-US" dirty="0"/>
          </a:p>
          <a:p>
            <a:pPr marL="0" indent="0">
              <a:buNone/>
            </a:pPr>
            <a:r>
              <a:rPr lang="en-US" dirty="0" smtClean="0"/>
              <a:t>   </a:t>
            </a:r>
            <a:r>
              <a:rPr lang="en-US" b="1" dirty="0">
                <a:ln>
                  <a:solidFill>
                    <a:schemeClr val="tx1"/>
                  </a:solidFill>
                </a:ln>
                <a:solidFill>
                  <a:schemeClr val="accent3">
                    <a:lumMod val="75000"/>
                  </a:schemeClr>
                </a:solidFill>
              </a:rPr>
              <a:t>High N </a:t>
            </a:r>
            <a:r>
              <a:rPr lang="en-US" b="1" dirty="0" smtClean="0">
                <a:ln>
                  <a:solidFill>
                    <a:schemeClr val="tx1"/>
                  </a:solidFill>
                </a:ln>
                <a:solidFill>
                  <a:schemeClr val="accent3">
                    <a:lumMod val="75000"/>
                  </a:schemeClr>
                </a:solidFill>
              </a:rPr>
              <a:t>Reference </a:t>
            </a:r>
            <a:r>
              <a:rPr lang="en-US" dirty="0" smtClean="0"/>
              <a:t> – 224-280 kg ha</a:t>
            </a:r>
            <a:r>
              <a:rPr lang="en-US" baseline="30000" dirty="0" smtClean="0"/>
              <a:t>-1</a:t>
            </a:r>
            <a:endParaRPr lang="en-US" dirty="0"/>
          </a:p>
          <a:p>
            <a:pPr marL="0" indent="0">
              <a:buNone/>
            </a:pPr>
            <a:r>
              <a:rPr lang="en-US" dirty="0"/>
              <a:t>   </a:t>
            </a:r>
            <a:r>
              <a:rPr lang="en-US" b="1" dirty="0">
                <a:ln>
                  <a:solidFill>
                    <a:sysClr val="windowText" lastClr="000000"/>
                  </a:solidFill>
                </a:ln>
                <a:solidFill>
                  <a:srgbClr val="0070C0"/>
                </a:solidFill>
              </a:rPr>
              <a:t>Maize-N </a:t>
            </a:r>
            <a:r>
              <a:rPr lang="en-US" b="1" dirty="0" smtClean="0">
                <a:ln>
                  <a:solidFill>
                    <a:sysClr val="windowText" lastClr="000000"/>
                  </a:solidFill>
                </a:ln>
                <a:solidFill>
                  <a:srgbClr val="0070C0"/>
                </a:solidFill>
              </a:rPr>
              <a:t>Model </a:t>
            </a:r>
            <a:r>
              <a:rPr lang="en-US" b="1" dirty="0" smtClean="0">
                <a:ln>
                  <a:solidFill>
                    <a:sysClr val="windowText" lastClr="000000"/>
                  </a:solidFill>
                </a:ln>
              </a:rPr>
              <a:t>&amp;</a:t>
            </a:r>
            <a:r>
              <a:rPr lang="en-US" b="1" dirty="0" smtClean="0">
                <a:ln>
                  <a:solidFill>
                    <a:sysClr val="windowText" lastClr="000000"/>
                  </a:solidFill>
                </a:ln>
                <a:solidFill>
                  <a:schemeClr val="accent1"/>
                </a:solidFill>
              </a:rPr>
              <a:t> </a:t>
            </a:r>
            <a:r>
              <a:rPr lang="en-US" b="1" dirty="0" smtClean="0">
                <a:ln>
                  <a:solidFill>
                    <a:sysClr val="windowText" lastClr="000000"/>
                  </a:solidFill>
                </a:ln>
                <a:solidFill>
                  <a:srgbClr val="C00000"/>
                </a:solidFill>
              </a:rPr>
              <a:t>Crop Canopy Sensor </a:t>
            </a:r>
            <a:r>
              <a:rPr lang="en-US" dirty="0" smtClean="0"/>
              <a:t>- </a:t>
            </a:r>
            <a:endParaRPr lang="en-US" b="1" dirty="0">
              <a:ln>
                <a:solidFill>
                  <a:sysClr val="windowText" lastClr="000000"/>
                </a:solidFill>
              </a:ln>
              <a:solidFill>
                <a:schemeClr val="accent2"/>
              </a:solidFill>
            </a:endParaRPr>
          </a:p>
          <a:p>
            <a:pPr marL="0" indent="0">
              <a:buClr>
                <a:srgbClr val="B5AE53"/>
              </a:buClr>
              <a:buSzPct val="114000"/>
              <a:buNone/>
            </a:pPr>
            <a:r>
              <a:rPr lang="en-US" dirty="0" smtClean="0"/>
              <a:t>	</a:t>
            </a:r>
            <a:r>
              <a:rPr lang="en-US" b="1" dirty="0" smtClean="0"/>
              <a:t>Initial </a:t>
            </a:r>
            <a:r>
              <a:rPr lang="en-US" b="1" dirty="0"/>
              <a:t>N rate:</a:t>
            </a:r>
          </a:p>
          <a:p>
            <a:pPr marL="393192" lvl="1" indent="0">
              <a:buClr>
                <a:srgbClr val="B5AE53"/>
              </a:buClr>
              <a:buSzPct val="114000"/>
              <a:buNone/>
            </a:pPr>
            <a:r>
              <a:rPr lang="en-US" dirty="0" smtClean="0"/>
              <a:t>	Nebraska </a:t>
            </a:r>
            <a:r>
              <a:rPr lang="en-US" dirty="0"/>
              <a:t>= 84 kg ha</a:t>
            </a:r>
            <a:r>
              <a:rPr lang="en-US" baseline="30000" dirty="0"/>
              <a:t>-1</a:t>
            </a:r>
            <a:r>
              <a:rPr lang="en-US" dirty="0"/>
              <a:t> </a:t>
            </a:r>
          </a:p>
          <a:p>
            <a:pPr marL="393192" lvl="1" indent="0">
              <a:buClr>
                <a:srgbClr val="B5AE53"/>
              </a:buClr>
              <a:buSzPct val="114000"/>
              <a:buNone/>
            </a:pPr>
            <a:r>
              <a:rPr lang="en-US" dirty="0" smtClean="0"/>
              <a:t>	Missouri </a:t>
            </a:r>
            <a:r>
              <a:rPr lang="en-US" dirty="0"/>
              <a:t>= 56 kg ha</a:t>
            </a:r>
            <a:r>
              <a:rPr lang="en-US" baseline="30000" dirty="0"/>
              <a:t>-1</a:t>
            </a:r>
            <a:r>
              <a:rPr lang="en-US" dirty="0"/>
              <a:t>	</a:t>
            </a:r>
          </a:p>
          <a:p>
            <a:pPr marL="393192" lvl="1" indent="0">
              <a:buClr>
                <a:srgbClr val="B5AE53"/>
              </a:buClr>
              <a:buSzPct val="114000"/>
              <a:buNone/>
            </a:pPr>
            <a:r>
              <a:rPr lang="en-US" dirty="0" smtClean="0"/>
              <a:t>	North </a:t>
            </a:r>
            <a:r>
              <a:rPr lang="en-US" dirty="0"/>
              <a:t>Dakota = 0 kg ha</a:t>
            </a:r>
            <a:r>
              <a:rPr lang="en-US" baseline="30000" dirty="0"/>
              <a:t>-1</a:t>
            </a:r>
            <a:endParaRPr lang="en-US" dirty="0"/>
          </a:p>
          <a:p>
            <a:pPr marL="0" indent="0">
              <a:buClr>
                <a:srgbClr val="B5AE53"/>
              </a:buClr>
              <a:buSzPct val="114000"/>
              <a:buNone/>
            </a:pPr>
            <a:r>
              <a:rPr lang="en-US" dirty="0" smtClean="0"/>
              <a:t>	</a:t>
            </a:r>
          </a:p>
        </p:txBody>
      </p:sp>
      <p:sp>
        <p:nvSpPr>
          <p:cNvPr id="3" name="TextBox 2"/>
          <p:cNvSpPr txBox="1"/>
          <p:nvPr/>
        </p:nvSpPr>
        <p:spPr>
          <a:xfrm>
            <a:off x="4349867" y="3810000"/>
            <a:ext cx="4794133" cy="1415772"/>
          </a:xfrm>
          <a:prstGeom prst="rect">
            <a:avLst/>
          </a:prstGeom>
          <a:noFill/>
        </p:spPr>
        <p:txBody>
          <a:bodyPr wrap="none" rtlCol="0">
            <a:spAutoFit/>
          </a:bodyPr>
          <a:lstStyle/>
          <a:p>
            <a:pPr>
              <a:buClr>
                <a:srgbClr val="B5AE53"/>
              </a:buClr>
              <a:buSzPct val="114000"/>
            </a:pPr>
            <a:r>
              <a:rPr lang="en-US" sz="2600" b="1" dirty="0"/>
              <a:t>In-season rates:</a:t>
            </a:r>
          </a:p>
          <a:p>
            <a:pPr>
              <a:buClr>
                <a:srgbClr val="B5AE53"/>
              </a:buClr>
              <a:buSzPct val="114000"/>
            </a:pPr>
            <a:r>
              <a:rPr lang="en-US" sz="2400" dirty="0" smtClean="0"/>
              <a:t>Determined </a:t>
            </a:r>
            <a:r>
              <a:rPr lang="en-US" sz="2400" dirty="0"/>
              <a:t>by </a:t>
            </a:r>
            <a:r>
              <a:rPr lang="en-US" sz="2400" b="1" dirty="0">
                <a:ln>
                  <a:solidFill>
                    <a:schemeClr val="tx1"/>
                  </a:solidFill>
                </a:ln>
                <a:solidFill>
                  <a:srgbClr val="0070C0"/>
                </a:solidFill>
              </a:rPr>
              <a:t>model</a:t>
            </a:r>
            <a:r>
              <a:rPr lang="en-US" sz="2400" dirty="0"/>
              <a:t> and </a:t>
            </a:r>
            <a:r>
              <a:rPr lang="en-US" sz="2400" b="1" dirty="0">
                <a:ln>
                  <a:solidFill>
                    <a:schemeClr val="tx1"/>
                  </a:solidFill>
                </a:ln>
                <a:solidFill>
                  <a:srgbClr val="C00000"/>
                </a:solidFill>
              </a:rPr>
              <a:t>sensor</a:t>
            </a:r>
            <a:r>
              <a:rPr lang="en-US" sz="2400" b="1" dirty="0">
                <a:ln>
                  <a:solidFill>
                    <a:schemeClr val="bg1"/>
                  </a:solidFill>
                </a:ln>
                <a:solidFill>
                  <a:srgbClr val="C00000"/>
                </a:solidFill>
              </a:rPr>
              <a:t> </a:t>
            </a:r>
          </a:p>
          <a:p>
            <a:pPr>
              <a:buClr>
                <a:srgbClr val="B5AE53"/>
              </a:buClr>
              <a:buSzPct val="114000"/>
            </a:pPr>
            <a:endParaRPr lang="en-US" dirty="0"/>
          </a:p>
          <a:p>
            <a:endParaRPr lang="en-US" dirty="0"/>
          </a:p>
        </p:txBody>
      </p:sp>
    </p:spTree>
    <p:extLst>
      <p:ext uri="{BB962C8B-B14F-4D97-AF65-F5344CB8AC3E}">
        <p14:creationId xmlns:p14="http://schemas.microsoft.com/office/powerpoint/2010/main" val="172172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Flow">
  <a:themeElements>
    <a:clrScheme name="Custom 7">
      <a:dk1>
        <a:sysClr val="windowText" lastClr="000000"/>
      </a:dk1>
      <a:lt1>
        <a:sysClr val="window" lastClr="FFFFFF"/>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9739</TotalTime>
  <Words>3061</Words>
  <Application>Microsoft Office PowerPoint</Application>
  <PresentationFormat>On-screen Show (4:3)</PresentationFormat>
  <Paragraphs>569</Paragraphs>
  <Slides>40</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MS PGothic</vt:lpstr>
      <vt:lpstr>Arial</vt:lpstr>
      <vt:lpstr>Calibri</vt:lpstr>
      <vt:lpstr>Cambria</vt:lpstr>
      <vt:lpstr>Cambria Math</vt:lpstr>
      <vt:lpstr>Times New Roman</vt:lpstr>
      <vt:lpstr>Wingdings 2</vt:lpstr>
      <vt:lpstr>Flow</vt:lpstr>
      <vt:lpstr>A Regional Investigation of In-season Nitrogen Requirements for Maize  Using Model and Sensor Based Recommendation Approaches</vt:lpstr>
      <vt:lpstr>Key Questions</vt:lpstr>
      <vt:lpstr>Model Approach</vt:lpstr>
      <vt:lpstr>PowerPoint Presentation</vt:lpstr>
      <vt:lpstr>PowerPoint Presentation</vt:lpstr>
      <vt:lpstr>Sensor Approach</vt:lpstr>
      <vt:lpstr>Locations</vt:lpstr>
      <vt:lpstr>Treatments</vt:lpstr>
      <vt:lpstr>Treatments</vt:lpstr>
      <vt:lpstr>PowerPoint Presentation</vt:lpstr>
      <vt:lpstr>PowerPoint Presentation</vt:lpstr>
      <vt:lpstr>Nebraska</vt:lpstr>
      <vt:lpstr>Missouri</vt:lpstr>
      <vt:lpstr>North Dakota</vt:lpstr>
      <vt:lpstr>Harvest</vt:lpstr>
      <vt:lpstr>Results and Discussion</vt:lpstr>
      <vt:lpstr>Key Questions</vt:lpstr>
      <vt:lpstr>PowerPoint Presentation</vt:lpstr>
      <vt:lpstr>PowerPoint Presentation</vt:lpstr>
      <vt:lpstr>NUE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Key Questions</vt:lpstr>
      <vt:lpstr>Hybrid Differences</vt:lpstr>
      <vt:lpstr>Population Differences</vt:lpstr>
      <vt:lpstr>PowerPoint Presentation</vt:lpstr>
      <vt:lpstr>PowerPoint Presentation</vt:lpstr>
      <vt:lpstr>Conclusions</vt:lpstr>
      <vt:lpstr>Key Questions</vt:lpstr>
      <vt:lpstr>How do other sensor algorithms compare?</vt:lpstr>
      <vt:lpstr>PowerPoint Presentation</vt:lpstr>
      <vt:lpstr>Conclusions</vt:lpstr>
      <vt:lpstr>Thanks to…</vt:lpstr>
      <vt:lpstr>Questions?</vt:lpstr>
    </vt:vector>
  </TitlesOfParts>
  <Company>University of Nebraska-Lincoln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Regional Investigation of In-season Nitrogen Requirements for Maize Using Model and Sensor Based Recommendation Approaches</dc:title>
  <dc:creator>Laura Stevens</dc:creator>
  <cp:lastModifiedBy>Laura Stevens</cp:lastModifiedBy>
  <cp:revision>77</cp:revision>
  <cp:lastPrinted>2014-03-31T17:09:33Z</cp:lastPrinted>
  <dcterms:created xsi:type="dcterms:W3CDTF">2014-03-24T18:16:11Z</dcterms:created>
  <dcterms:modified xsi:type="dcterms:W3CDTF">2014-08-05T01:33:28Z</dcterms:modified>
</cp:coreProperties>
</file>