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2" r:id="rId5"/>
    <p:sldId id="263" r:id="rId6"/>
    <p:sldId id="258" r:id="rId7"/>
    <p:sldId id="273" r:id="rId8"/>
    <p:sldId id="272" r:id="rId9"/>
    <p:sldId id="276" r:id="rId10"/>
    <p:sldId id="260" r:id="rId11"/>
    <p:sldId id="266" r:id="rId12"/>
    <p:sldId id="267" r:id="rId13"/>
    <p:sldId id="268" r:id="rId14"/>
    <p:sldId id="269" r:id="rId15"/>
    <p:sldId id="270" r:id="rId16"/>
    <p:sldId id="261" r:id="rId17"/>
    <p:sldId id="271" r:id="rId18"/>
    <p:sldId id="26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09900"/>
    <a:srgbClr val="CC0099"/>
    <a:srgbClr val="996633"/>
    <a:srgbClr val="F7F7F7"/>
    <a:srgbClr val="CCFF66"/>
    <a:srgbClr val="D8F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738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7F51-F5B7-4AA4-B262-55DF94FCE5BB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E28D-C874-4CC8-BA21-9A5EC3C74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8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7F51-F5B7-4AA4-B262-55DF94FCE5BB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E28D-C874-4CC8-BA21-9A5EC3C74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9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7F51-F5B7-4AA4-B262-55DF94FCE5BB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E28D-C874-4CC8-BA21-9A5EC3C74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3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7F51-F5B7-4AA4-B262-55DF94FCE5BB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E28D-C874-4CC8-BA21-9A5EC3C74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7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7F51-F5B7-4AA4-B262-55DF94FCE5BB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E28D-C874-4CC8-BA21-9A5EC3C74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1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7F51-F5B7-4AA4-B262-55DF94FCE5BB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E28D-C874-4CC8-BA21-9A5EC3C74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58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7F51-F5B7-4AA4-B262-55DF94FCE5BB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E28D-C874-4CC8-BA21-9A5EC3C74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1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7F51-F5B7-4AA4-B262-55DF94FCE5BB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E28D-C874-4CC8-BA21-9A5EC3C74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9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7F51-F5B7-4AA4-B262-55DF94FCE5BB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E28D-C874-4CC8-BA21-9A5EC3C74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8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7F51-F5B7-4AA4-B262-55DF94FCE5BB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E28D-C874-4CC8-BA21-9A5EC3C74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53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7F51-F5B7-4AA4-B262-55DF94FCE5BB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E28D-C874-4CC8-BA21-9A5EC3C74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7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97F51-F5B7-4AA4-B262-55DF94FCE5BB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8E28D-C874-4CC8-BA21-9A5EC3C74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4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james.schepers@gmail.com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960756" y="4267200"/>
            <a:ext cx="316159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 smtClean="0">
                <a:solidFill>
                  <a:srgbClr val="FF0000"/>
                </a:solidFill>
                <a:latin typeface="Magneto" panose="04030805050802020D02" pitchFamily="82" charset="0"/>
              </a:rPr>
              <a:t>N</a:t>
            </a:r>
            <a:endParaRPr lang="en-US" sz="20000" b="1" dirty="0">
              <a:solidFill>
                <a:srgbClr val="FF0000"/>
              </a:solidFill>
              <a:latin typeface="Magneto" panose="04030805050802020D02" pitchFamily="82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928255" y="1191491"/>
            <a:ext cx="6359236" cy="2299854"/>
          </a:xfrm>
          <a:custGeom>
            <a:avLst/>
            <a:gdLst>
              <a:gd name="connsiteX0" fmla="*/ 27709 w 6359236"/>
              <a:gd name="connsiteY0" fmla="*/ 13855 h 2272145"/>
              <a:gd name="connsiteX1" fmla="*/ 2854036 w 6359236"/>
              <a:gd name="connsiteY1" fmla="*/ 0 h 2272145"/>
              <a:gd name="connsiteX2" fmla="*/ 6359236 w 6359236"/>
              <a:gd name="connsiteY2" fmla="*/ 2175164 h 2272145"/>
              <a:gd name="connsiteX3" fmla="*/ 0 w 6359236"/>
              <a:gd name="connsiteY3" fmla="*/ 2272145 h 2272145"/>
              <a:gd name="connsiteX4" fmla="*/ 27709 w 6359236"/>
              <a:gd name="connsiteY4" fmla="*/ 13855 h 2272145"/>
              <a:gd name="connsiteX0" fmla="*/ 1191490 w 6359236"/>
              <a:gd name="connsiteY0" fmla="*/ 0 h 2299854"/>
              <a:gd name="connsiteX1" fmla="*/ 2854036 w 6359236"/>
              <a:gd name="connsiteY1" fmla="*/ 27709 h 2299854"/>
              <a:gd name="connsiteX2" fmla="*/ 6359236 w 6359236"/>
              <a:gd name="connsiteY2" fmla="*/ 2202873 h 2299854"/>
              <a:gd name="connsiteX3" fmla="*/ 0 w 6359236"/>
              <a:gd name="connsiteY3" fmla="*/ 2299854 h 2299854"/>
              <a:gd name="connsiteX4" fmla="*/ 1191490 w 6359236"/>
              <a:gd name="connsiteY4" fmla="*/ 0 h 2299854"/>
              <a:gd name="connsiteX0" fmla="*/ 1191490 w 6359236"/>
              <a:gd name="connsiteY0" fmla="*/ 0 h 2299854"/>
              <a:gd name="connsiteX1" fmla="*/ 1884218 w 6359236"/>
              <a:gd name="connsiteY1" fmla="*/ 0 h 2299854"/>
              <a:gd name="connsiteX2" fmla="*/ 6359236 w 6359236"/>
              <a:gd name="connsiteY2" fmla="*/ 2202873 h 2299854"/>
              <a:gd name="connsiteX3" fmla="*/ 0 w 6359236"/>
              <a:gd name="connsiteY3" fmla="*/ 2299854 h 2299854"/>
              <a:gd name="connsiteX4" fmla="*/ 1191490 w 6359236"/>
              <a:gd name="connsiteY4" fmla="*/ 0 h 2299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9236" h="2299854">
                <a:moveTo>
                  <a:pt x="1191490" y="0"/>
                </a:moveTo>
                <a:lnTo>
                  <a:pt x="1884218" y="0"/>
                </a:lnTo>
                <a:lnTo>
                  <a:pt x="6359236" y="2202873"/>
                </a:lnTo>
                <a:lnTo>
                  <a:pt x="0" y="2299854"/>
                </a:lnTo>
                <a:lnTo>
                  <a:pt x="119149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85800" y="457200"/>
            <a:ext cx="50967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Rockwell Extra Bold" panose="02060903040505020403" pitchFamily="18" charset="0"/>
              </a:rPr>
              <a:t>Reflections</a:t>
            </a:r>
            <a:r>
              <a:rPr lang="en-US" sz="2800" dirty="0" smtClean="0"/>
              <a:t> on Years of 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 rot="21242999">
            <a:off x="447910" y="1905000"/>
            <a:ext cx="3581400" cy="1981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41000">
                <a:srgbClr val="FFC000"/>
              </a:gs>
              <a:gs pos="64000">
                <a:srgbClr val="FF0000"/>
              </a:gs>
              <a:gs pos="22000">
                <a:srgbClr val="00B050"/>
              </a:gs>
              <a:gs pos="100000">
                <a:schemeClr val="tx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/>
              <a:t>Sensor Research</a:t>
            </a:r>
          </a:p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 rot="21157935">
            <a:off x="3973886" y="2891859"/>
            <a:ext cx="3581400" cy="1697630"/>
          </a:xfrm>
          <a:prstGeom prst="ellipse">
            <a:avLst/>
          </a:prstGeom>
          <a:gradFill flip="none" rotWithShape="1">
            <a:gsLst>
              <a:gs pos="37000">
                <a:srgbClr val="92D050"/>
              </a:gs>
              <a:gs pos="12000">
                <a:srgbClr val="CCFF66"/>
              </a:gs>
              <a:gs pos="68000">
                <a:srgbClr val="00B050"/>
              </a:gs>
              <a:gs pos="100000">
                <a:srgbClr val="009900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/>
              <a:t>Algorithm Development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22350" y="2664767"/>
            <a:ext cx="655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and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752600" y="5481935"/>
            <a:ext cx="179202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400" dirty="0" smtClean="0"/>
              <a:t>Jim </a:t>
            </a:r>
            <a:r>
              <a:rPr lang="en-US" sz="2400" dirty="0" err="1" smtClean="0"/>
              <a:t>Schepers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46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072" y="1087949"/>
            <a:ext cx="2389500" cy="56015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Wavebands</a:t>
            </a:r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Light sources</a:t>
            </a:r>
          </a:p>
          <a:p>
            <a:endParaRPr lang="en-US" b="1" dirty="0"/>
          </a:p>
          <a:p>
            <a:r>
              <a:rPr lang="en-US" sz="2000" b="1" dirty="0" smtClean="0"/>
              <a:t>Detectors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Reference</a:t>
            </a:r>
          </a:p>
          <a:p>
            <a:endParaRPr lang="en-US" sz="2000" b="1" dirty="0"/>
          </a:p>
          <a:p>
            <a:r>
              <a:rPr lang="en-US" sz="2000" b="1" dirty="0" smtClean="0"/>
              <a:t>Yield</a:t>
            </a:r>
          </a:p>
          <a:p>
            <a:endParaRPr lang="en-US" sz="2000" b="1" dirty="0"/>
          </a:p>
          <a:p>
            <a:r>
              <a:rPr lang="en-US" sz="2000" b="1" dirty="0" smtClean="0"/>
              <a:t>Algorithm Specificity</a:t>
            </a:r>
          </a:p>
          <a:p>
            <a:endParaRPr lang="en-US" sz="2000" b="1" dirty="0"/>
          </a:p>
          <a:p>
            <a:r>
              <a:rPr lang="en-US" sz="2000" b="1" dirty="0" smtClean="0"/>
              <a:t>Cost</a:t>
            </a:r>
          </a:p>
          <a:p>
            <a:endParaRPr lang="en-US" sz="2000" b="1" dirty="0"/>
          </a:p>
          <a:p>
            <a:r>
              <a:rPr lang="en-US" sz="2000" b="1" dirty="0" smtClean="0"/>
              <a:t>Features</a:t>
            </a:r>
          </a:p>
          <a:p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304800"/>
            <a:ext cx="45630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</a:rPr>
              <a:t>GreenSeeker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rgbClr val="FFC000"/>
                </a:solidFill>
              </a:rPr>
              <a:t>               </a:t>
            </a:r>
            <a:r>
              <a:rPr lang="en-US" sz="2800" b="1" dirty="0" smtClean="0">
                <a:solidFill>
                  <a:schemeClr val="accent1"/>
                </a:solidFill>
              </a:rPr>
              <a:t>Holland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0400" y="1076265"/>
            <a:ext cx="5729902" cy="5632311"/>
          </a:xfrm>
          <a:prstGeom prst="rect">
            <a:avLst/>
          </a:prstGeom>
          <a:solidFill>
            <a:srgbClr val="F7F7F7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996633"/>
                </a:solidFill>
              </a:rPr>
              <a:t>Red and NIR</a:t>
            </a:r>
            <a:r>
              <a:rPr lang="en-US" sz="2000" b="1" dirty="0">
                <a:solidFill>
                  <a:srgbClr val="996633"/>
                </a:solidFill>
              </a:rPr>
              <a:t>	</a:t>
            </a:r>
            <a:r>
              <a:rPr lang="en-US" sz="2000" b="1" dirty="0" smtClean="0">
                <a:solidFill>
                  <a:srgbClr val="996633"/>
                </a:solidFill>
              </a:rPr>
              <a:t>	Amber and NIR   </a:t>
            </a:r>
            <a:r>
              <a:rPr lang="en-US" b="1" dirty="0" smtClean="0"/>
              <a:t>(origina</a:t>
            </a:r>
            <a:r>
              <a:rPr lang="en-US" b="1" dirty="0"/>
              <a:t>l</a:t>
            </a:r>
            <a:r>
              <a:rPr lang="en-US" b="1" dirty="0" smtClean="0"/>
              <a:t>)</a:t>
            </a:r>
          </a:p>
          <a:p>
            <a:r>
              <a:rPr lang="en-US" sz="2000" b="1" dirty="0">
                <a:solidFill>
                  <a:srgbClr val="996633"/>
                </a:solidFill>
              </a:rPr>
              <a:t>	</a:t>
            </a:r>
            <a:r>
              <a:rPr lang="en-US" sz="2000" b="1" dirty="0" smtClean="0">
                <a:solidFill>
                  <a:srgbClr val="996633"/>
                </a:solidFill>
              </a:rPr>
              <a:t>		Red, Red-edge, NIR   </a:t>
            </a:r>
            <a:r>
              <a:rPr lang="en-US" b="1" dirty="0" smtClean="0"/>
              <a:t>(now)</a:t>
            </a:r>
          </a:p>
          <a:p>
            <a:r>
              <a:rPr lang="en-US" sz="2000" b="1" dirty="0" smtClean="0"/>
              <a:t> 			Others</a:t>
            </a:r>
          </a:p>
          <a:p>
            <a:endParaRPr lang="en-US" sz="2000" b="1" dirty="0" smtClean="0"/>
          </a:p>
          <a:p>
            <a:r>
              <a:rPr lang="en-US" sz="2000" b="1" dirty="0" smtClean="0">
                <a:solidFill>
                  <a:srgbClr val="00B050"/>
                </a:solidFill>
              </a:rPr>
              <a:t>Two			One   </a:t>
            </a:r>
            <a:r>
              <a:rPr lang="en-US" b="1" dirty="0" smtClean="0"/>
              <a:t>(polychromatic)</a:t>
            </a:r>
          </a:p>
          <a:p>
            <a:endParaRPr lang="en-US" sz="2000" b="1" dirty="0" smtClean="0">
              <a:solidFill>
                <a:srgbClr val="00B050"/>
              </a:solidFill>
            </a:endParaRPr>
          </a:p>
          <a:p>
            <a:r>
              <a:rPr lang="en-US" sz="2000" b="1" dirty="0" smtClean="0">
                <a:solidFill>
                  <a:srgbClr val="C00000"/>
                </a:solidFill>
              </a:rPr>
              <a:t>One			</a:t>
            </a:r>
            <a:r>
              <a:rPr lang="en-US" sz="2000" b="1" dirty="0" smtClean="0">
                <a:solidFill>
                  <a:srgbClr val="C00000"/>
                </a:solidFill>
              </a:rPr>
              <a:t>Two, three, five . . . 20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endParaRPr lang="en-US" sz="2000" b="1" dirty="0" smtClean="0"/>
          </a:p>
          <a:p>
            <a:r>
              <a:rPr lang="en-US" sz="2000" b="1" dirty="0" smtClean="0">
                <a:solidFill>
                  <a:srgbClr val="996633"/>
                </a:solidFill>
              </a:rPr>
              <a:t>N-Rich  </a:t>
            </a:r>
            <a:r>
              <a:rPr lang="en-US" b="1" dirty="0" smtClean="0"/>
              <a:t>(1/SI  or  RI)</a:t>
            </a:r>
            <a:r>
              <a:rPr lang="en-US" sz="2000" b="1" dirty="0" smtClean="0">
                <a:solidFill>
                  <a:srgbClr val="996633"/>
                </a:solidFill>
              </a:rPr>
              <a:t>	Virtual  </a:t>
            </a:r>
            <a:r>
              <a:rPr lang="en-US" b="1" dirty="0" smtClean="0"/>
              <a:t>(SI)</a:t>
            </a:r>
          </a:p>
          <a:p>
            <a:endParaRPr lang="en-US" sz="2000" b="1" dirty="0">
              <a:solidFill>
                <a:schemeClr val="accent1"/>
              </a:solidFill>
            </a:endParaRPr>
          </a:p>
          <a:p>
            <a:r>
              <a:rPr lang="en-US" sz="2000" b="1" dirty="0" smtClean="0">
                <a:solidFill>
                  <a:schemeClr val="accent1"/>
                </a:solidFill>
              </a:rPr>
              <a:t>Predicted		Relative to reference</a:t>
            </a:r>
          </a:p>
          <a:p>
            <a:r>
              <a:rPr lang="en-US" sz="2000" b="1" dirty="0" smtClean="0">
                <a:solidFill>
                  <a:schemeClr val="accent1"/>
                </a:solidFill>
              </a:rPr>
              <a:t>			</a:t>
            </a:r>
            <a:endParaRPr lang="en-US" sz="2000" b="1" dirty="0"/>
          </a:p>
          <a:p>
            <a:r>
              <a:rPr lang="en-US" sz="2000" b="1" dirty="0" smtClean="0">
                <a:solidFill>
                  <a:srgbClr val="CC0099"/>
                </a:solidFill>
              </a:rPr>
              <a:t>Crop by crop		Any crop</a:t>
            </a:r>
          </a:p>
          <a:p>
            <a:endParaRPr lang="en-US" sz="2000" b="1" dirty="0">
              <a:solidFill>
                <a:srgbClr val="CC0099"/>
              </a:solidFill>
            </a:endParaRPr>
          </a:p>
          <a:p>
            <a:endParaRPr lang="en-US" sz="2000" b="1" dirty="0" smtClean="0">
              <a:solidFill>
                <a:srgbClr val="CC0099"/>
              </a:solidFill>
            </a:endParaRPr>
          </a:p>
          <a:p>
            <a:endParaRPr lang="en-US" sz="2000" b="1" dirty="0">
              <a:solidFill>
                <a:srgbClr val="CC0099"/>
              </a:solidFill>
            </a:endParaRPr>
          </a:p>
          <a:p>
            <a:endParaRPr lang="en-US" sz="2000" b="1" dirty="0" smtClean="0">
              <a:solidFill>
                <a:srgbClr val="CC0099"/>
              </a:solidFill>
            </a:endParaRPr>
          </a:p>
          <a:p>
            <a:endParaRPr lang="en-US" sz="2000" b="1" dirty="0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048000" y="828020"/>
            <a:ext cx="2057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89272" y="828020"/>
            <a:ext cx="19355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68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0"/>
            <a:ext cx="86106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Converting light reflectance to nitrogen requirement: Different approaches</a:t>
            </a:r>
          </a:p>
        </p:txBody>
      </p:sp>
      <p:pic>
        <p:nvPicPr>
          <p:cNvPr id="7" name="Picture 16" descr="Fig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676"/>
          <a:stretch>
            <a:fillRect/>
          </a:stretch>
        </p:blipFill>
        <p:spPr bwMode="auto">
          <a:xfrm>
            <a:off x="457200" y="1752600"/>
            <a:ext cx="2211388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:\redseeker\crop3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426"/>
          <a:stretch/>
        </p:blipFill>
        <p:spPr bwMode="auto">
          <a:xfrm>
            <a:off x="457200" y="4365624"/>
            <a:ext cx="2232212" cy="21113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Relay Cropping 2005 02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82453"/>
            <a:ext cx="3002062" cy="2251547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Right Arrow 2"/>
          <p:cNvSpPr/>
          <p:nvPr/>
        </p:nvSpPr>
        <p:spPr>
          <a:xfrm>
            <a:off x="3048000" y="3124200"/>
            <a:ext cx="2286000" cy="2138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00400" y="3810000"/>
            <a:ext cx="18040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algorithm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50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8153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In-season algorithms were developed to accommodate specific cropping systems. 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10262" y="1295400"/>
            <a:ext cx="6638338" cy="249299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CC9900"/>
                </a:solidFill>
              </a:rPr>
              <a:t>Small </a:t>
            </a:r>
            <a:r>
              <a:rPr lang="en-US" sz="2400" b="1" dirty="0" smtClean="0">
                <a:solidFill>
                  <a:srgbClr val="CC9900"/>
                </a:solidFill>
              </a:rPr>
              <a:t>Grains</a:t>
            </a:r>
            <a:r>
              <a:rPr lang="en-US" dirty="0" smtClean="0"/>
              <a:t>	Europe  (N-Sensor by </a:t>
            </a:r>
            <a:r>
              <a:rPr lang="en-US" dirty="0" err="1" smtClean="0"/>
              <a:t>Yara</a:t>
            </a:r>
            <a:r>
              <a:rPr lang="en-US" dirty="0" smtClean="0"/>
              <a:t>)</a:t>
            </a:r>
          </a:p>
          <a:p>
            <a:pPr lvl="4"/>
            <a:r>
              <a:rPr lang="en-US" dirty="0"/>
              <a:t>	</a:t>
            </a:r>
            <a:r>
              <a:rPr lang="en-US" dirty="0" smtClean="0"/>
              <a:t>Europe  (</a:t>
            </a:r>
            <a:r>
              <a:rPr lang="en-US" dirty="0" err="1" smtClean="0"/>
              <a:t>CropSpec</a:t>
            </a:r>
            <a:r>
              <a:rPr lang="en-US" dirty="0" smtClean="0"/>
              <a:t> by Topcon</a:t>
            </a:r>
            <a:r>
              <a:rPr lang="en-US" dirty="0" smtClean="0"/>
              <a:t>)</a:t>
            </a:r>
          </a:p>
          <a:p>
            <a:pPr lvl="4"/>
            <a:r>
              <a:rPr lang="en-US" dirty="0"/>
              <a:t>	</a:t>
            </a:r>
            <a:r>
              <a:rPr lang="en-US" dirty="0" smtClean="0"/>
              <a:t>Europe  (Crop Circle by Holland)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Oklahoma  (</a:t>
            </a:r>
            <a:r>
              <a:rPr lang="en-US" dirty="0" err="1" smtClean="0"/>
              <a:t>GreenSeeker</a:t>
            </a:r>
            <a:r>
              <a:rPr lang="en-US" dirty="0" smtClean="0"/>
              <a:t> by </a:t>
            </a:r>
            <a:r>
              <a:rPr lang="en-US" dirty="0" smtClean="0"/>
              <a:t>Trimble)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B050"/>
                </a:solidFill>
              </a:rPr>
              <a:t>Corn</a:t>
            </a:r>
            <a:r>
              <a:rPr lang="en-US" dirty="0" smtClean="0">
                <a:solidFill>
                  <a:schemeClr val="accent1"/>
                </a:solidFill>
              </a:rPr>
              <a:t>	</a:t>
            </a:r>
            <a:r>
              <a:rPr lang="en-US" dirty="0" smtClean="0"/>
              <a:t>		Nebraska  (Crop Circle by Holland)</a:t>
            </a:r>
          </a:p>
          <a:p>
            <a:r>
              <a:rPr lang="en-US" dirty="0"/>
              <a:t>	</a:t>
            </a:r>
            <a:r>
              <a:rPr lang="en-US" dirty="0" smtClean="0"/>
              <a:t>		Midwest  (</a:t>
            </a:r>
            <a:r>
              <a:rPr lang="en-US" dirty="0" err="1" smtClean="0"/>
              <a:t>OptRx</a:t>
            </a:r>
            <a:r>
              <a:rPr lang="en-US" dirty="0" smtClean="0"/>
              <a:t> by Ag Leader)</a:t>
            </a:r>
          </a:p>
          <a:p>
            <a:r>
              <a:rPr lang="en-US" dirty="0"/>
              <a:t>	</a:t>
            </a:r>
            <a:r>
              <a:rPr lang="en-US" dirty="0" smtClean="0"/>
              <a:t>		Missouri  (sensor specific)	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02905" y="3962400"/>
            <a:ext cx="4426465" cy="1757065"/>
            <a:chOff x="402905" y="4648200"/>
            <a:chExt cx="4426465" cy="1757065"/>
          </a:xfrm>
        </p:grpSpPr>
        <p:sp>
          <p:nvSpPr>
            <p:cNvPr id="5" name="TextBox 4"/>
            <p:cNvSpPr txBox="1"/>
            <p:nvPr/>
          </p:nvSpPr>
          <p:spPr>
            <a:xfrm>
              <a:off x="685800" y="4648200"/>
              <a:ext cx="41435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C00000"/>
                  </a:solidFill>
                </a:rPr>
                <a:t>THEN</a:t>
              </a:r>
              <a:r>
                <a:rPr lang="en-US" sz="2400" dirty="0" smtClean="0"/>
                <a:t> extended to other crops </a:t>
              </a:r>
              <a:endParaRPr 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65123" y="5943600"/>
              <a:ext cx="2876878" cy="461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   Where will it end ?  </a:t>
              </a:r>
              <a:endParaRPr lang="en-US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 rot="20809826">
              <a:off x="402905" y="5229178"/>
              <a:ext cx="193193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 smtClean="0"/>
                <a:t>Question -</a:t>
              </a:r>
              <a:endParaRPr lang="en-US" sz="3200" b="1" i="1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638800" y="3962400"/>
            <a:ext cx="3228704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N-Rate Regressions for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crop   </a:t>
            </a:r>
            <a:r>
              <a:rPr lang="en-US" sz="2000" i="1" dirty="0" smtClean="0">
                <a:solidFill>
                  <a:srgbClr val="C00000"/>
                </a:solidFill>
              </a:rPr>
              <a:t>(growth stage)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cultivar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soil type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</a:t>
            </a:r>
            <a:r>
              <a:rPr lang="en-US" sz="2400" dirty="0" smtClean="0"/>
              <a:t>limatic region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47687" y="6167735"/>
            <a:ext cx="6473952" cy="461665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400" dirty="0" smtClean="0"/>
              <a:t>   Can controllers accommodate user algorithms ?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277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79816"/>
            <a:ext cx="5365571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i="1" dirty="0" smtClean="0"/>
              <a:t>Algorithm / Sensor  Considerations</a:t>
            </a:r>
            <a:endParaRPr lang="en-US" sz="28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16859" y="1071334"/>
            <a:ext cx="8305800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In-season algorithms were developed with a specific sensor in mind, and </a:t>
            </a:r>
            <a:r>
              <a:rPr lang="en-US" sz="2800" i="1" dirty="0" smtClean="0">
                <a:solidFill>
                  <a:srgbClr val="C00000"/>
                </a:solidFill>
              </a:rPr>
              <a:t>(in some cases)</a:t>
            </a:r>
            <a:r>
              <a:rPr lang="en-US" sz="2800" dirty="0" smtClean="0"/>
              <a:t> for given crops and local cropping practices.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16858" y="2999244"/>
            <a:ext cx="78889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Wave-band differences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Calibration / Reference Strategy  </a:t>
            </a:r>
            <a:r>
              <a:rPr lang="en-US" sz="2400" b="1" i="1" dirty="0" smtClean="0">
                <a:solidFill>
                  <a:schemeClr val="accent1"/>
                </a:solidFill>
              </a:rPr>
              <a:t>(normalization)</a:t>
            </a:r>
            <a:r>
              <a:rPr lang="en-US" sz="2800" dirty="0" smtClean="0">
                <a:solidFill>
                  <a:schemeClr val="accent1"/>
                </a:solidFill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Opportunity for producer input   </a:t>
            </a:r>
            <a:r>
              <a:rPr lang="en-US" sz="2400" b="1" i="1" dirty="0" smtClean="0">
                <a:solidFill>
                  <a:schemeClr val="accent1"/>
                </a:solidFill>
              </a:rPr>
              <a:t>(yield, N rate)</a:t>
            </a:r>
            <a:r>
              <a:rPr lang="en-US" sz="2400" b="1" dirty="0" smtClean="0">
                <a:solidFill>
                  <a:schemeClr val="accent1"/>
                </a:solidFill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Preplant N differences  </a:t>
            </a:r>
            <a:r>
              <a:rPr lang="en-US" sz="2400" b="1" i="1" dirty="0" smtClean="0">
                <a:solidFill>
                  <a:schemeClr val="accent1"/>
                </a:solidFill>
              </a:rPr>
              <a:t>(rate)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Yield   </a:t>
            </a:r>
            <a:r>
              <a:rPr lang="en-US" sz="2400" b="1" i="1" dirty="0" smtClean="0">
                <a:solidFill>
                  <a:srgbClr val="C00000"/>
                </a:solidFill>
              </a:rPr>
              <a:t>(relative, predicted, not used)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NUE input	</a:t>
            </a:r>
          </a:p>
        </p:txBody>
      </p:sp>
    </p:spTree>
    <p:extLst>
      <p:ext uri="{BB962C8B-B14F-4D97-AF65-F5344CB8AC3E}">
        <p14:creationId xmlns:p14="http://schemas.microsoft.com/office/powerpoint/2010/main" val="354221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2151" y="279816"/>
            <a:ext cx="450110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i="1" dirty="0" smtClean="0"/>
              <a:t>Common  Vegetation  Indices</a:t>
            </a:r>
            <a:endParaRPr lang="en-US" sz="28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295400"/>
            <a:ext cx="2056973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NDVI   =  </a:t>
            </a:r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NDRE  =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err="1" smtClean="0"/>
              <a:t>Chl</a:t>
            </a:r>
            <a:r>
              <a:rPr lang="en-US" sz="2400" b="1" dirty="0" smtClean="0"/>
              <a:t> Index   =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Visible / NIR  =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00399" y="1059304"/>
            <a:ext cx="2743201" cy="5516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(NIR – Red)</a:t>
            </a:r>
          </a:p>
          <a:p>
            <a:r>
              <a:rPr lang="en-US" sz="1050" dirty="0" smtClean="0"/>
              <a:t>----------------------------------</a:t>
            </a:r>
            <a:endParaRPr lang="en-US" sz="1050" dirty="0"/>
          </a:p>
          <a:p>
            <a:r>
              <a:rPr lang="en-US" sz="2400" dirty="0" smtClean="0"/>
              <a:t>(NIR + Red)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sz="2400" dirty="0" smtClean="0"/>
              <a:t>(NIR – Red Edge)</a:t>
            </a:r>
          </a:p>
          <a:p>
            <a:r>
              <a:rPr lang="en-US" sz="1050" dirty="0" smtClean="0"/>
              <a:t>--------------------------------------------------</a:t>
            </a:r>
            <a:endParaRPr lang="en-US" sz="1050" dirty="0"/>
          </a:p>
          <a:p>
            <a:r>
              <a:rPr lang="en-US" sz="2400" dirty="0" smtClean="0"/>
              <a:t>(NIR + Red Edge)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400" dirty="0" smtClean="0"/>
              <a:t>     (NIR – Red)	     </a:t>
            </a:r>
          </a:p>
          <a:p>
            <a:r>
              <a:rPr lang="en-US" sz="1050" dirty="0" smtClean="0"/>
              <a:t>-----------------------------------------------</a:t>
            </a:r>
            <a:endParaRPr lang="en-US" sz="2000" dirty="0" smtClean="0"/>
          </a:p>
          <a:p>
            <a:r>
              <a:rPr lang="en-US" sz="2400" dirty="0" smtClean="0"/>
              <a:t>(Red Edge – Red)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400" dirty="0" smtClean="0"/>
              <a:t>(Red) </a:t>
            </a:r>
          </a:p>
          <a:p>
            <a:r>
              <a:rPr lang="en-US" sz="1050" dirty="0" smtClean="0"/>
              <a:t>----------------</a:t>
            </a:r>
            <a:endParaRPr lang="en-US" sz="1050" dirty="0"/>
          </a:p>
          <a:p>
            <a:r>
              <a:rPr lang="en-US" sz="2400" dirty="0" smtClean="0"/>
              <a:t> (NIR)</a:t>
            </a:r>
            <a:endParaRPr lang="en-US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5638800" y="3962400"/>
            <a:ext cx="2743059" cy="1015663"/>
            <a:chOff x="5638800" y="3962400"/>
            <a:chExt cx="2743059" cy="1015663"/>
          </a:xfrm>
        </p:grpSpPr>
        <p:sp>
          <p:nvSpPr>
            <p:cNvPr id="6" name="TextBox 5"/>
            <p:cNvSpPr txBox="1"/>
            <p:nvPr/>
          </p:nvSpPr>
          <p:spPr>
            <a:xfrm>
              <a:off x="6345836" y="3962400"/>
              <a:ext cx="152035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     (NIR)</a:t>
              </a:r>
            </a:p>
            <a:p>
              <a:r>
                <a:rPr lang="en-US" sz="1050" dirty="0" smtClean="0"/>
                <a:t>------------------------------</a:t>
              </a:r>
              <a:endParaRPr lang="en-US" sz="1050" dirty="0"/>
            </a:p>
            <a:p>
              <a:r>
                <a:rPr lang="en-US" sz="2400" dirty="0" smtClean="0"/>
                <a:t>(Red Edge)</a:t>
              </a:r>
              <a:endParaRPr lang="en-US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638800" y="4191000"/>
              <a:ext cx="27430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</a:rPr>
                <a:t>OR                          </a:t>
              </a:r>
              <a:r>
                <a:rPr lang="en-US" sz="2400" dirty="0" smtClean="0"/>
                <a:t>- 1 </a:t>
              </a:r>
              <a:endParaRPr lang="en-US" sz="2400" dirty="0"/>
            </a:p>
          </p:txBody>
        </p:sp>
      </p:grpSp>
      <p:sp>
        <p:nvSpPr>
          <p:cNvPr id="9" name="Rounded Rectangular Callout 8"/>
          <p:cNvSpPr/>
          <p:nvPr/>
        </p:nvSpPr>
        <p:spPr>
          <a:xfrm>
            <a:off x="5486400" y="1219200"/>
            <a:ext cx="3505200" cy="1600200"/>
          </a:xfrm>
          <a:prstGeom prst="wedgeRoundRectCallout">
            <a:avLst>
              <a:gd name="adj1" fmla="val -66431"/>
              <a:gd name="adj2" fmla="val -32206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When the canopy closes.  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RED </a:t>
            </a:r>
            <a:r>
              <a:rPr lang="en-US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reflectance approaches zero, and so the vegetation index becomes </a:t>
            </a:r>
            <a:r>
              <a:rPr lang="en-US" sz="2000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non-responsive</a:t>
            </a:r>
            <a:endParaRPr lang="en-US" sz="2000" b="1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11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8851" y="251898"/>
            <a:ext cx="4122411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/>
              <a:t>Summary of Algorithms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80109" y="2514600"/>
            <a:ext cx="1287532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German </a:t>
            </a:r>
          </a:p>
          <a:p>
            <a:endParaRPr lang="en-US" sz="2400" b="1" i="1" dirty="0" smtClean="0"/>
          </a:p>
          <a:p>
            <a:endParaRPr lang="en-US" b="1" i="1" dirty="0"/>
          </a:p>
          <a:p>
            <a:r>
              <a:rPr lang="en-US" sz="2000" b="1" i="1" dirty="0" smtClean="0"/>
              <a:t>Missouri</a:t>
            </a:r>
          </a:p>
          <a:p>
            <a:endParaRPr lang="en-US" b="1" i="1" dirty="0"/>
          </a:p>
          <a:p>
            <a:endParaRPr lang="en-US" sz="2400" b="1" i="1" dirty="0" smtClean="0"/>
          </a:p>
          <a:p>
            <a:r>
              <a:rPr lang="en-US" sz="2000" b="1" i="1" dirty="0" smtClean="0"/>
              <a:t>Oklahoma</a:t>
            </a:r>
          </a:p>
          <a:p>
            <a:endParaRPr lang="en-US" sz="2400" b="1" i="1" dirty="0"/>
          </a:p>
          <a:p>
            <a:endParaRPr lang="en-US" sz="2000" b="1" i="1" dirty="0" smtClean="0"/>
          </a:p>
          <a:p>
            <a:r>
              <a:rPr lang="en-US" sz="2000" b="1" i="1" dirty="0" smtClean="0"/>
              <a:t>Holland</a:t>
            </a:r>
            <a:endParaRPr lang="en-US" sz="2000" b="1" i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451043"/>
              </p:ext>
            </p:extLst>
          </p:nvPr>
        </p:nvGraphicFramePr>
        <p:xfrm>
          <a:off x="1676400" y="1524000"/>
          <a:ext cx="7239000" cy="438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/>
                <a:gridCol w="1143000"/>
                <a:gridCol w="1295400"/>
                <a:gridCol w="1524000"/>
                <a:gridCol w="1173514"/>
                <a:gridCol w="1112486"/>
              </a:tblGrid>
              <a:tr h="4876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N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Credits</a:t>
                      </a:r>
                      <a:endParaRPr lang="en-US" sz="16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Cut-Back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Feature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rgbClr val="990099"/>
                          </a:solidFill>
                          <a:effectLst/>
                        </a:rPr>
                        <a:t>Yield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990099"/>
                          </a:solidFill>
                          <a:effectLst/>
                          <a:latin typeface="Calibri"/>
                        </a:rPr>
                        <a:t>Prediction</a:t>
                      </a:r>
                      <a:endParaRPr lang="en-US" sz="1600" b="1" i="0" u="none" strike="noStrike" dirty="0">
                        <a:solidFill>
                          <a:srgbClr val="990099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rgbClr val="996633"/>
                          </a:solidFill>
                          <a:effectLst/>
                        </a:rPr>
                        <a:t>Management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996633"/>
                          </a:solidFill>
                          <a:effectLst/>
                          <a:latin typeface="Calibri"/>
                        </a:rPr>
                        <a:t>Zones</a:t>
                      </a:r>
                      <a:endParaRPr lang="en-US" sz="1600" b="1" i="0" u="none" strike="noStrike" dirty="0">
                        <a:solidFill>
                          <a:srgbClr val="996633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Genetic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Potential</a:t>
                      </a:r>
                      <a:endParaRPr lang="en-US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Nitrogen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Rescue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</a:rPr>
                        <a:t>No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Yes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Sensor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Yes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Yes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No</a:t>
                      </a:r>
                      <a:endParaRPr lang="en-US" sz="16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Yes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Yes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  <a:p>
                      <a:pPr algn="ctr" fontAlgn="b"/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2"/>
          <p:cNvSpPr txBox="1"/>
          <p:nvPr/>
        </p:nvSpPr>
        <p:spPr>
          <a:xfrm>
            <a:off x="4095750" y="4395788"/>
            <a:ext cx="18415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339599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472" y="152400"/>
            <a:ext cx="2011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Here and Now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1" y="4114800"/>
            <a:ext cx="8458198" cy="267765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Where is the low hanging fruit for producers?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What environmental factors affect visible and/or NIR reflectance?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Measure canopy temperature to assess crop water status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Opportunities for expanded adoption  </a:t>
            </a:r>
            <a:r>
              <a:rPr lang="en-US" sz="2000" dirty="0" smtClean="0">
                <a:solidFill>
                  <a:srgbClr val="C00000"/>
                </a:solidFill>
              </a:rPr>
              <a:t>(specialty crops)</a:t>
            </a:r>
            <a:endParaRPr lang="en-US" sz="2000" dirty="0">
              <a:solidFill>
                <a:srgbClr val="C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UAV applications for sensors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ractical applications for all ongoing research projects?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609600"/>
            <a:ext cx="8458200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Adoption by producers is growing,  but weak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It will require regulations or economics to drive more adoption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0063" y="1524000"/>
            <a:ext cx="28846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Hurdles to Overcome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981200"/>
            <a:ext cx="8458199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Bad experiences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Need to extract practical applications from research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oor service regarding algorithms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Meeting user needs  -   convenience, reliability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9991" y="3657600"/>
            <a:ext cx="3531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Opportunities / Questions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43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762000" y="457200"/>
            <a:ext cx="5334000" cy="426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Thank You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886422" y="4038600"/>
            <a:ext cx="5009705" cy="19882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3200" b="1" dirty="0">
                <a:solidFill>
                  <a:srgbClr val="990033"/>
                </a:solidFill>
                <a:latin typeface="Comic Sans MS" pitchFamily="66" charset="0"/>
              </a:rPr>
              <a:t>Jim </a:t>
            </a:r>
            <a:r>
              <a:rPr lang="en-US" sz="3200" b="1" dirty="0" err="1">
                <a:solidFill>
                  <a:srgbClr val="990033"/>
                </a:solidFill>
                <a:latin typeface="Comic Sans MS" pitchFamily="66" charset="0"/>
              </a:rPr>
              <a:t>Schepers</a:t>
            </a:r>
            <a:endParaRPr lang="en-US" sz="3200" b="1" dirty="0">
              <a:solidFill>
                <a:srgbClr val="990033"/>
              </a:solidFill>
              <a:latin typeface="Comic Sans MS" pitchFamily="66" charset="0"/>
            </a:endParaRPr>
          </a:p>
          <a:p>
            <a:pPr algn="ctr">
              <a:lnSpc>
                <a:spcPct val="140000"/>
              </a:lnSpc>
            </a:pPr>
            <a:r>
              <a:rPr lang="en-US" sz="2800" b="1" dirty="0">
                <a:solidFill>
                  <a:srgbClr val="008000"/>
                </a:solidFill>
                <a:latin typeface="Comic Sans MS" pitchFamily="66" charset="0"/>
              </a:rPr>
              <a:t>402-310-6150</a:t>
            </a:r>
          </a:p>
          <a:p>
            <a:pPr algn="ctr">
              <a:lnSpc>
                <a:spcPct val="140000"/>
              </a:lnSpc>
            </a:pPr>
            <a:r>
              <a:rPr lang="en-US" sz="2800" b="1" dirty="0" smtClean="0">
                <a:solidFill>
                  <a:schemeClr val="accent2"/>
                </a:solidFill>
                <a:latin typeface="Comic Sans MS" pitchFamily="66" charset="0"/>
                <a:hlinkClick r:id="rId2"/>
              </a:rPr>
              <a:t>james.schepers@gmail.com</a:t>
            </a:r>
            <a:r>
              <a:rPr lang="en-US" sz="2800" b="1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endParaRPr lang="en-US" sz="28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786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53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488162"/>
            <a:ext cx="4912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When you went off to college  -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1371599"/>
            <a:ext cx="7310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Rockwell Extra Bold" panose="02060903040505020403" pitchFamily="18" charset="0"/>
              </a:rPr>
              <a:t>You established a new group of friends</a:t>
            </a:r>
            <a:endParaRPr lang="en-US" sz="2400" dirty="0">
              <a:latin typeface="Rockwell Extra Bold" panose="020609030405050204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244" y="2057400"/>
            <a:ext cx="7216719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These folks came from different </a:t>
            </a:r>
            <a:r>
              <a:rPr lang="en-US" sz="2800" b="1" i="1" dirty="0" smtClean="0"/>
              <a:t>backgrounds</a:t>
            </a:r>
            <a:endParaRPr lang="en-US" sz="2400" b="1" i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They had somewhat different </a:t>
            </a:r>
            <a:r>
              <a:rPr lang="en-US" sz="2800" b="1" i="1" dirty="0" smtClean="0"/>
              <a:t>interests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They had different </a:t>
            </a:r>
            <a:r>
              <a:rPr lang="en-US" sz="2800" b="1" i="1" dirty="0" smtClean="0"/>
              <a:t>goals </a:t>
            </a:r>
            <a:r>
              <a:rPr lang="en-US" sz="2400" dirty="0" smtClean="0"/>
              <a:t>and </a:t>
            </a:r>
            <a:r>
              <a:rPr lang="en-US" sz="2800" b="1" i="1" dirty="0" smtClean="0"/>
              <a:t>aspirations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They had different </a:t>
            </a:r>
            <a:r>
              <a:rPr lang="en-US" sz="2800" b="1" i="1" dirty="0" smtClean="0"/>
              <a:t>skills</a:t>
            </a:r>
            <a:r>
              <a:rPr lang="en-US" sz="2400" dirty="0" smtClean="0"/>
              <a:t> and </a:t>
            </a:r>
            <a:r>
              <a:rPr lang="en-US" sz="2800" b="1" i="1" dirty="0" smtClean="0"/>
              <a:t>abilities      </a:t>
            </a:r>
            <a:endParaRPr lang="en-US" sz="28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523485" y="4712732"/>
            <a:ext cx="5477397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b="1" i="1" dirty="0" smtClean="0"/>
              <a:t>- - -You became a bit of a hybrid - - -</a:t>
            </a:r>
            <a:endParaRPr lang="en-US" sz="28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4029486"/>
            <a:ext cx="158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Rockwell Extra Bold" panose="02060903040505020403" pitchFamily="18" charset="0"/>
              </a:rPr>
              <a:t>And So - - -</a:t>
            </a:r>
            <a:endParaRPr lang="en-US" dirty="0">
              <a:latin typeface="Rockwell Extra Bold" panose="020609030405050204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9297" y="5692914"/>
            <a:ext cx="3139001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Magneto" panose="04030805050802020D02" pitchFamily="82" charset="0"/>
              </a:rPr>
              <a:t>Knowledge</a:t>
            </a:r>
            <a:endParaRPr lang="en-US" sz="4000" dirty="0">
              <a:latin typeface="Magneto" panose="04030805050802020D02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4398818"/>
            <a:ext cx="3656770" cy="240065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5000" dirty="0" err="1" smtClean="0">
                <a:solidFill>
                  <a:srgbClr val="FF0000"/>
                </a:solidFill>
                <a:latin typeface="Magneto" panose="04030805050802020D02" pitchFamily="82" charset="0"/>
              </a:rPr>
              <a:t>n</a:t>
            </a:r>
            <a:r>
              <a:rPr lang="en-US" sz="4000" dirty="0" err="1" smtClean="0">
                <a:latin typeface="Magneto" panose="04030805050802020D02" pitchFamily="82" charset="0"/>
              </a:rPr>
              <a:t>owledge</a:t>
            </a:r>
            <a:endParaRPr lang="en-US" sz="4000" dirty="0">
              <a:latin typeface="Magneto" panose="040308050508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11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grpId="1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  <p:bldP spid="9" grpId="0"/>
      <p:bldP spid="10" grpId="0" animBg="1"/>
      <p:bldP spid="10" grpId="1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381000"/>
            <a:ext cx="7882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When we met for the first NUE Workshop  -   </a:t>
            </a:r>
            <a:r>
              <a:rPr lang="en-US" sz="3600" b="1" dirty="0" smtClean="0">
                <a:solidFill>
                  <a:srgbClr val="C00000"/>
                </a:solidFill>
              </a:rPr>
              <a:t>2003</a:t>
            </a:r>
            <a:r>
              <a:rPr lang="en-US" sz="3600" dirty="0" smtClean="0">
                <a:solidFill>
                  <a:schemeClr val="accent1"/>
                </a:solidFill>
              </a:rPr>
              <a:t> 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143000"/>
            <a:ext cx="75417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Rockwell Extra Bold" panose="02060903040505020403" pitchFamily="18" charset="0"/>
              </a:rPr>
              <a:t>We had a common interest,  </a:t>
            </a:r>
            <a:r>
              <a:rPr lang="en-US" sz="2000" b="1" i="1" dirty="0" smtClean="0">
                <a:solidFill>
                  <a:srgbClr val="C00000"/>
                </a:solidFill>
                <a:latin typeface="Rockwell Extra Bold" panose="02060903040505020403" pitchFamily="18" charset="0"/>
              </a:rPr>
              <a:t>and</a:t>
            </a:r>
            <a:r>
              <a:rPr lang="en-US" sz="2400" dirty="0" smtClean="0">
                <a:latin typeface="Rockwell Extra Bold" panose="02060903040505020403" pitchFamily="18" charset="0"/>
              </a:rPr>
              <a:t>  we</a:t>
            </a:r>
          </a:p>
          <a:p>
            <a:r>
              <a:rPr lang="en-US" sz="2400" dirty="0" smtClean="0">
                <a:latin typeface="Rockwell Extra Bold" panose="02060903040505020403" pitchFamily="18" charset="0"/>
              </a:rPr>
              <a:t>established a growing group of friends</a:t>
            </a:r>
            <a:endParaRPr lang="en-US" sz="2400" dirty="0">
              <a:latin typeface="Rockwell Extra Bold" panose="020609030405050204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244" y="2057400"/>
            <a:ext cx="8276977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 came from different </a:t>
            </a:r>
            <a:r>
              <a:rPr lang="en-US" sz="2800" b="1" i="1" dirty="0" smtClean="0"/>
              <a:t>backgrounds</a:t>
            </a:r>
            <a:endParaRPr lang="en-US" sz="2400" b="1" i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 had different </a:t>
            </a:r>
            <a:r>
              <a:rPr lang="en-US" sz="2800" b="1" i="1" dirty="0" smtClean="0"/>
              <a:t>experiences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 had different </a:t>
            </a:r>
            <a:r>
              <a:rPr lang="en-US" sz="2800" b="1" i="1" dirty="0" smtClean="0"/>
              <a:t>skills</a:t>
            </a:r>
            <a:r>
              <a:rPr lang="en-US" sz="2400" dirty="0" smtClean="0"/>
              <a:t>, </a:t>
            </a:r>
            <a:r>
              <a:rPr lang="en-US" sz="2800" b="1" i="1" dirty="0" smtClean="0"/>
              <a:t>abilities</a:t>
            </a:r>
            <a:r>
              <a:rPr lang="en-US" sz="2400" dirty="0" smtClean="0"/>
              <a:t>, and </a:t>
            </a:r>
            <a:r>
              <a:rPr lang="en-US" sz="2800" b="1" i="1" dirty="0" smtClean="0"/>
              <a:t>knowledge</a:t>
            </a:r>
            <a:r>
              <a:rPr lang="en-US" sz="2400" dirty="0" smtClean="0"/>
              <a:t> </a:t>
            </a:r>
          </a:p>
          <a:p>
            <a:pPr lvl="2"/>
            <a:r>
              <a:rPr lang="en-US" sz="2400" dirty="0"/>
              <a:t>	</a:t>
            </a:r>
            <a:r>
              <a:rPr lang="en-US" sz="2400" dirty="0" smtClean="0"/>
              <a:t>- - </a:t>
            </a:r>
            <a:r>
              <a:rPr lang="en-US" sz="2000" b="1" dirty="0" smtClean="0">
                <a:solidFill>
                  <a:srgbClr val="C00000"/>
                </a:solidFill>
              </a:rPr>
              <a:t>BUT</a:t>
            </a:r>
            <a:r>
              <a:rPr lang="en-US" sz="2800" b="1" i="1" dirty="0" smtClean="0"/>
              <a:t>      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 had a common </a:t>
            </a:r>
            <a:r>
              <a:rPr lang="en-US" sz="2800" b="1" i="1" dirty="0" smtClean="0"/>
              <a:t>goal</a:t>
            </a:r>
            <a:endParaRPr lang="en-US" sz="3200" b="1" i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89258" y="4963180"/>
            <a:ext cx="772211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i="1" dirty="0" smtClean="0"/>
              <a:t>- - -  Develop a common in-season N algorithm  - - -</a:t>
            </a:r>
            <a:endParaRPr lang="en-US" sz="28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71500" y="4467225"/>
            <a:ext cx="1362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Rockwell Extra Bold" panose="02060903040505020403" pitchFamily="18" charset="0"/>
              </a:rPr>
              <a:t>Goal  - - -</a:t>
            </a:r>
            <a:endParaRPr lang="en-US" dirty="0">
              <a:latin typeface="Rockwell Extra Bold" panose="020609030405050204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2800" y="5867400"/>
            <a:ext cx="5428089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Magneto" panose="04030805050802020D02" pitchFamily="82" charset="0"/>
              </a:rPr>
              <a:t>Work in progress !</a:t>
            </a:r>
            <a:endParaRPr lang="en-US" sz="4000" dirty="0">
              <a:latin typeface="Magneto" panose="040308050508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73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grpId="1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990600"/>
            <a:ext cx="46209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Everybody is </a:t>
            </a:r>
            <a:r>
              <a:rPr lang="en-US" sz="3200" b="1" dirty="0" smtClean="0"/>
              <a:t>wired</a:t>
            </a:r>
            <a:r>
              <a:rPr lang="en-US" sz="2800" dirty="0" smtClean="0"/>
              <a:t> differently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1676400"/>
            <a:ext cx="33249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- some a </a:t>
            </a:r>
            <a:r>
              <a:rPr lang="en-US" sz="2800" dirty="0" smtClean="0">
                <a:solidFill>
                  <a:srgbClr val="C00000"/>
                </a:solidFill>
              </a:rPr>
              <a:t>li</a:t>
            </a:r>
            <a:r>
              <a:rPr lang="en-US" sz="2400" dirty="0" smtClean="0">
                <a:solidFill>
                  <a:srgbClr val="C00000"/>
                </a:solidFill>
              </a:rPr>
              <a:t>tt</a:t>
            </a:r>
            <a:r>
              <a:rPr lang="en-US" sz="2000" dirty="0" smtClean="0">
                <a:solidFill>
                  <a:srgbClr val="C00000"/>
                </a:solidFill>
              </a:rPr>
              <a:t>le</a:t>
            </a:r>
          </a:p>
          <a:p>
            <a:r>
              <a:rPr lang="en-US" sz="2800" dirty="0" smtClean="0"/>
              <a:t>	- - some a </a:t>
            </a:r>
            <a:r>
              <a:rPr lang="en-US" sz="3600" dirty="0" smtClean="0">
                <a:solidFill>
                  <a:schemeClr val="accent1"/>
                </a:solidFill>
              </a:rPr>
              <a:t>lot</a:t>
            </a:r>
            <a:r>
              <a:rPr lang="en-US" sz="2800" dirty="0" smtClean="0"/>
              <a:t> !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603" t="22074" r="28451" b="18586"/>
          <a:stretch/>
        </p:blipFill>
        <p:spPr>
          <a:xfrm>
            <a:off x="6028925" y="228600"/>
            <a:ext cx="1891989" cy="31221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4157008"/>
            <a:ext cx="7056162" cy="2123658"/>
          </a:xfrm>
          <a:prstGeom prst="rect">
            <a:avLst/>
          </a:prstGeom>
          <a:gradFill>
            <a:gsLst>
              <a:gs pos="50000">
                <a:schemeClr val="accent1">
                  <a:lumMod val="40000"/>
                  <a:lumOff val="60000"/>
                </a:schemeClr>
              </a:gs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28575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 We </a:t>
            </a:r>
            <a:r>
              <a:rPr lang="en-US" sz="2800" b="1" dirty="0" smtClean="0"/>
              <a:t>process</a:t>
            </a:r>
            <a:r>
              <a:rPr lang="en-US" sz="2400" dirty="0" smtClean="0"/>
              <a:t> information differently - -</a:t>
            </a:r>
          </a:p>
          <a:p>
            <a:endParaRPr lang="en-US" sz="2400" dirty="0" smtClean="0"/>
          </a:p>
          <a:p>
            <a:r>
              <a:rPr lang="en-US" sz="2400" dirty="0" smtClean="0"/>
              <a:t>	We </a:t>
            </a:r>
            <a:r>
              <a:rPr lang="en-US" sz="2800" b="1" dirty="0" smtClean="0"/>
              <a:t>respond</a:t>
            </a:r>
            <a:r>
              <a:rPr lang="en-US" sz="2400" dirty="0" smtClean="0"/>
              <a:t> differently to situations - - </a:t>
            </a:r>
          </a:p>
          <a:p>
            <a:endParaRPr lang="en-US" sz="2400" dirty="0" smtClean="0"/>
          </a:p>
          <a:p>
            <a:r>
              <a:rPr lang="en-US" sz="2400" dirty="0" smtClean="0"/>
              <a:t>		We </a:t>
            </a:r>
            <a:r>
              <a:rPr lang="en-US" sz="2800" b="1" dirty="0" smtClean="0"/>
              <a:t>approach</a:t>
            </a:r>
            <a:r>
              <a:rPr lang="en-US" sz="2400" dirty="0" smtClean="0"/>
              <a:t> challenges differently - -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2819400"/>
            <a:ext cx="336957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We see things differently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9726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235923">
            <a:off x="383852" y="488209"/>
            <a:ext cx="45509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Responding to a challenge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752600"/>
            <a:ext cx="4268284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Here and Now   - - -  Step by Step</a:t>
            </a:r>
            <a:endParaRPr lang="en-US" sz="2400" dirty="0"/>
          </a:p>
        </p:txBody>
      </p:sp>
      <p:sp>
        <p:nvSpPr>
          <p:cNvPr id="7" name="Oval 6"/>
          <p:cNvSpPr/>
          <p:nvPr/>
        </p:nvSpPr>
        <p:spPr>
          <a:xfrm>
            <a:off x="2590800" y="2362200"/>
            <a:ext cx="381542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400258" y="2362200"/>
            <a:ext cx="381542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27085" y="2362200"/>
            <a:ext cx="381542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61858" y="2362200"/>
            <a:ext cx="381542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495800" y="2362200"/>
            <a:ext cx="381542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10200" y="2362200"/>
            <a:ext cx="381542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543800" y="2362200"/>
            <a:ext cx="381542" cy="381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838200" y="3286035"/>
            <a:ext cx="8228988" cy="2585830"/>
            <a:chOff x="838200" y="3286035"/>
            <a:chExt cx="8228988" cy="2585830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3286035"/>
              <a:ext cx="4417043" cy="46166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Envision the end product first  - - -</a:t>
              </a:r>
              <a:endParaRPr 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243110" y="5410200"/>
              <a:ext cx="4824078" cy="461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 Look backwards for stumbling blocks</a:t>
              </a:r>
              <a:endParaRPr lang="en-US" sz="2400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2608932" y="5181600"/>
              <a:ext cx="381542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543800" y="4038600"/>
              <a:ext cx="381542" cy="38100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43568" y="3913698"/>
              <a:ext cx="46810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-  -  -  -  -  -  -  -  -  -  -  -  -  -  -  -  -</a:t>
              </a:r>
              <a:endParaRPr lang="en-US" sz="2800" b="1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3227085" y="5029200"/>
              <a:ext cx="381542" cy="3810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945896" y="4876800"/>
              <a:ext cx="381542" cy="38100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495800" y="4724400"/>
              <a:ext cx="381542" cy="3810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410200" y="4495800"/>
              <a:ext cx="381542" cy="381000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400258" y="4267200"/>
              <a:ext cx="381542" cy="381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553564" y="3179654"/>
            <a:ext cx="34371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Magneto" panose="04030805050802020D02" pitchFamily="82" charset="0"/>
              </a:rPr>
              <a:t>Knowledge</a:t>
            </a:r>
            <a:endParaRPr lang="en-US" sz="4400" b="1" dirty="0">
              <a:solidFill>
                <a:srgbClr val="C00000"/>
              </a:solidFill>
              <a:latin typeface="Magneto" panose="040308050508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66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072" y="1087949"/>
            <a:ext cx="2536272" cy="56630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Backgrounds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S, K, As   </a:t>
            </a:r>
            <a:r>
              <a:rPr lang="en-US" b="1" dirty="0" smtClean="0">
                <a:solidFill>
                  <a:srgbClr val="C00000"/>
                </a:solidFill>
              </a:rPr>
              <a:t>(expertise)</a:t>
            </a:r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1600" b="1" dirty="0"/>
          </a:p>
          <a:p>
            <a:r>
              <a:rPr lang="en-US" sz="2000" b="1" dirty="0" smtClean="0"/>
              <a:t>Connections</a:t>
            </a:r>
          </a:p>
          <a:p>
            <a:endParaRPr lang="en-US" sz="2000" b="1" dirty="0" smtClean="0"/>
          </a:p>
          <a:p>
            <a:endParaRPr lang="en-US" sz="2000" b="1" dirty="0"/>
          </a:p>
          <a:p>
            <a:endParaRPr lang="en-US" b="1" dirty="0" smtClean="0"/>
          </a:p>
          <a:p>
            <a:endParaRPr lang="en-US" sz="2400" b="1" dirty="0" smtClean="0"/>
          </a:p>
          <a:p>
            <a:r>
              <a:rPr lang="en-US" sz="2000" b="1" dirty="0" smtClean="0"/>
              <a:t>Experiences / Funding</a:t>
            </a:r>
          </a:p>
          <a:p>
            <a:endParaRPr lang="en-US" sz="2000" b="1" dirty="0"/>
          </a:p>
          <a:p>
            <a:endParaRPr lang="en-US" sz="2400" b="1" dirty="0" smtClean="0"/>
          </a:p>
          <a:p>
            <a:endParaRPr lang="en-US" b="1" dirty="0"/>
          </a:p>
          <a:p>
            <a:endParaRPr lang="en-US" sz="1600" b="1" dirty="0" smtClean="0"/>
          </a:p>
          <a:p>
            <a:r>
              <a:rPr lang="en-US" sz="2000" b="1" dirty="0" smtClean="0"/>
              <a:t>Target Crop</a:t>
            </a:r>
          </a:p>
          <a:p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00400" y="304800"/>
            <a:ext cx="4345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Oklahoma</a:t>
            </a:r>
            <a:r>
              <a:rPr lang="en-US" sz="2800" dirty="0" smtClean="0">
                <a:solidFill>
                  <a:srgbClr val="FFC000"/>
                </a:solidFill>
              </a:rPr>
              <a:t>               </a:t>
            </a:r>
            <a:r>
              <a:rPr lang="en-US" sz="2800" b="1" dirty="0" smtClean="0">
                <a:solidFill>
                  <a:srgbClr val="FF0000"/>
                </a:solidFill>
              </a:rPr>
              <a:t>Nebraska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0400" y="1076265"/>
            <a:ext cx="5577745" cy="5632311"/>
          </a:xfrm>
          <a:prstGeom prst="rect">
            <a:avLst/>
          </a:prstGeom>
          <a:solidFill>
            <a:srgbClr val="F7F7F7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996633"/>
                </a:solidFill>
              </a:rPr>
              <a:t>Farm			Farm</a:t>
            </a:r>
          </a:p>
          <a:p>
            <a:endParaRPr lang="en-US" sz="2000" b="1" dirty="0" smtClean="0"/>
          </a:p>
          <a:p>
            <a:r>
              <a:rPr lang="en-US" sz="2000" b="1" dirty="0" smtClean="0">
                <a:solidFill>
                  <a:srgbClr val="00B050"/>
                </a:solidFill>
              </a:rPr>
              <a:t>Soil Scientist		Soil Scientists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Ag Engineers		Plant Physiologist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	</a:t>
            </a:r>
            <a:r>
              <a:rPr lang="en-US" sz="2000" b="1" dirty="0" smtClean="0">
                <a:solidFill>
                  <a:srgbClr val="00B050"/>
                </a:solidFill>
              </a:rPr>
              <a:t>		Electrical </a:t>
            </a:r>
            <a:r>
              <a:rPr lang="en-US" sz="2000" b="1" dirty="0" smtClean="0">
                <a:solidFill>
                  <a:srgbClr val="00B050"/>
                </a:solidFill>
              </a:rPr>
              <a:t>Engineer</a:t>
            </a:r>
            <a:endParaRPr lang="en-US" sz="2000" b="1" dirty="0" smtClean="0">
              <a:solidFill>
                <a:srgbClr val="00B050"/>
              </a:solidFill>
            </a:endParaRPr>
          </a:p>
          <a:p>
            <a:endParaRPr lang="en-US" sz="2000" b="1" dirty="0" smtClean="0"/>
          </a:p>
          <a:p>
            <a:r>
              <a:rPr lang="en-US" sz="2000" b="1" dirty="0" smtClean="0">
                <a:solidFill>
                  <a:schemeClr val="accent1"/>
                </a:solidFill>
              </a:rPr>
              <a:t>N-Tech Industries		Li-</a:t>
            </a:r>
            <a:r>
              <a:rPr lang="en-US" sz="2000" b="1" dirty="0" err="1" smtClean="0">
                <a:solidFill>
                  <a:schemeClr val="accent1"/>
                </a:solidFill>
              </a:rPr>
              <a:t>Cor</a:t>
            </a:r>
            <a:endParaRPr lang="en-US" sz="2000" b="1" dirty="0" smtClean="0">
              <a:solidFill>
                <a:schemeClr val="accent1"/>
              </a:solidFill>
            </a:endParaRPr>
          </a:p>
          <a:p>
            <a:r>
              <a:rPr lang="en-US" sz="2000" b="1" dirty="0" smtClean="0">
                <a:solidFill>
                  <a:schemeClr val="accent1"/>
                </a:solidFill>
              </a:rPr>
              <a:t>			Holland Scientific</a:t>
            </a:r>
          </a:p>
          <a:p>
            <a:r>
              <a:rPr lang="en-US" sz="2000" b="1" dirty="0">
                <a:solidFill>
                  <a:schemeClr val="accent1"/>
                </a:solidFill>
              </a:rPr>
              <a:t>	</a:t>
            </a:r>
            <a:r>
              <a:rPr lang="en-US" sz="2000" b="1" dirty="0" smtClean="0">
                <a:solidFill>
                  <a:schemeClr val="accent1"/>
                </a:solidFill>
              </a:rPr>
              <a:t>		CALMIT @ UNL</a:t>
            </a:r>
          </a:p>
          <a:p>
            <a:r>
              <a:rPr lang="en-US" sz="2000" b="1" dirty="0" smtClean="0">
                <a:solidFill>
                  <a:schemeClr val="accent1"/>
                </a:solidFill>
              </a:rPr>
              <a:t>Trimble </a:t>
            </a:r>
            <a:r>
              <a:rPr lang="en-US" sz="2000" b="1" dirty="0">
                <a:solidFill>
                  <a:schemeClr val="accent1"/>
                </a:solidFill>
              </a:rPr>
              <a:t>	</a:t>
            </a:r>
            <a:r>
              <a:rPr lang="en-US" sz="2000" b="1" dirty="0" smtClean="0">
                <a:solidFill>
                  <a:schemeClr val="accent1"/>
                </a:solidFill>
              </a:rPr>
              <a:t>		</a:t>
            </a:r>
            <a:r>
              <a:rPr lang="en-US" sz="2000" b="1" dirty="0" err="1" smtClean="0">
                <a:solidFill>
                  <a:schemeClr val="accent1"/>
                </a:solidFill>
              </a:rPr>
              <a:t>AgLeader</a:t>
            </a:r>
            <a:endParaRPr lang="en-US" sz="2000" b="1" dirty="0" smtClean="0">
              <a:solidFill>
                <a:schemeClr val="accent1"/>
              </a:solidFill>
            </a:endParaRPr>
          </a:p>
          <a:p>
            <a:endParaRPr lang="en-US" sz="2000" b="1" dirty="0" smtClean="0"/>
          </a:p>
          <a:p>
            <a:r>
              <a:rPr lang="en-US" sz="2000" b="1" dirty="0" smtClean="0">
                <a:solidFill>
                  <a:srgbClr val="C00000"/>
                </a:solidFill>
              </a:rPr>
              <a:t>Noble Foundation	MSEA  </a:t>
            </a:r>
            <a:r>
              <a:rPr lang="en-US" b="1" dirty="0" smtClean="0"/>
              <a:t>(water quality)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</a:rPr>
              <a:t>		Resource21 </a:t>
            </a:r>
            <a:r>
              <a:rPr lang="en-US" b="1" dirty="0" smtClean="0"/>
              <a:t>(Boeing et al.)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</a:rPr>
              <a:t>		NASA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</a:rPr>
              <a:t>		EPA</a:t>
            </a:r>
          </a:p>
          <a:p>
            <a:endParaRPr lang="en-US" sz="2000" b="1" dirty="0"/>
          </a:p>
          <a:p>
            <a:r>
              <a:rPr lang="en-US" sz="2000" b="1" dirty="0" smtClean="0">
                <a:solidFill>
                  <a:schemeClr val="accent3"/>
                </a:solidFill>
              </a:rPr>
              <a:t>Wheat			Corn</a:t>
            </a:r>
          </a:p>
          <a:p>
            <a:endParaRPr lang="en-US" sz="2000" b="1" dirty="0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200400" y="828020"/>
            <a:ext cx="1828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791200" y="828020"/>
            <a:ext cx="1828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248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28315" y="1414839"/>
            <a:ext cx="4417043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Envision the end product first  - - -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244266" y="1150441"/>
            <a:ext cx="2672375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Look backwards for stumbling blocks</a:t>
            </a:r>
            <a:endParaRPr lang="en-US" sz="2400" dirty="0"/>
          </a:p>
        </p:txBody>
      </p:sp>
      <p:sp>
        <p:nvSpPr>
          <p:cNvPr id="13" name="Oval 12"/>
          <p:cNvSpPr/>
          <p:nvPr/>
        </p:nvSpPr>
        <p:spPr>
          <a:xfrm>
            <a:off x="2399047" y="3310404"/>
            <a:ext cx="381542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333915" y="2167404"/>
            <a:ext cx="381542" cy="381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3683" y="2042502"/>
            <a:ext cx="4681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-  -  -  -  -  -  -  -  -  -  -  -  -  -  -  -  -</a:t>
            </a:r>
            <a:endParaRPr lang="en-US" sz="2800" b="1" dirty="0"/>
          </a:p>
        </p:txBody>
      </p:sp>
      <p:sp>
        <p:nvSpPr>
          <p:cNvPr id="18" name="Oval 17"/>
          <p:cNvSpPr/>
          <p:nvPr/>
        </p:nvSpPr>
        <p:spPr>
          <a:xfrm>
            <a:off x="3017200" y="3158004"/>
            <a:ext cx="381542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736011" y="3005604"/>
            <a:ext cx="381542" cy="3810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285915" y="2853204"/>
            <a:ext cx="381542" cy="381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200315" y="2624604"/>
            <a:ext cx="381542" cy="3810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190373" y="2396004"/>
            <a:ext cx="381542" cy="381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60947" y="381000"/>
            <a:ext cx="75104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Magneto" panose="04030805050802020D02" pitchFamily="82" charset="0"/>
              </a:rPr>
              <a:t> </a:t>
            </a:r>
            <a:r>
              <a:rPr lang="en-US" sz="4000" b="1" dirty="0" smtClean="0"/>
              <a:t>Putting</a:t>
            </a:r>
            <a:r>
              <a:rPr lang="en-US" sz="4400" b="1" dirty="0" smtClean="0">
                <a:solidFill>
                  <a:srgbClr val="C00000"/>
                </a:solidFill>
                <a:latin typeface="Magneto" panose="04030805050802020D02" pitchFamily="82" charset="0"/>
              </a:rPr>
              <a:t> Knowledge </a:t>
            </a:r>
            <a:r>
              <a:rPr lang="en-US" sz="4000" b="1" dirty="0" smtClean="0"/>
              <a:t>to Work</a:t>
            </a:r>
            <a:endParaRPr lang="en-US" sz="4400" b="1" dirty="0"/>
          </a:p>
        </p:txBody>
      </p:sp>
      <p:sp>
        <p:nvSpPr>
          <p:cNvPr id="25" name="Oval 24"/>
          <p:cNvSpPr/>
          <p:nvPr/>
        </p:nvSpPr>
        <p:spPr>
          <a:xfrm>
            <a:off x="1524000" y="3545099"/>
            <a:ext cx="381542" cy="381000"/>
          </a:xfrm>
          <a:prstGeom prst="ellipse">
            <a:avLst/>
          </a:prstGeom>
          <a:noFill/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28315" y="3733800"/>
            <a:ext cx="381542" cy="381000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4932" y="3059668"/>
            <a:ext cx="987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patents</a:t>
            </a:r>
            <a:endParaRPr lang="en-US" sz="2000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2389521" y="2808744"/>
            <a:ext cx="6527119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2"/>
            <a:r>
              <a:rPr lang="en-US" sz="2400" dirty="0" smtClean="0"/>
              <a:t>                                                 -  Modulation</a:t>
            </a:r>
          </a:p>
          <a:p>
            <a:pPr lvl="2"/>
            <a:r>
              <a:rPr lang="en-US" sz="2400" dirty="0"/>
              <a:t>	</a:t>
            </a:r>
            <a:r>
              <a:rPr lang="en-US" sz="2400" dirty="0" smtClean="0"/>
              <a:t>	     -  Power supply stability</a:t>
            </a:r>
          </a:p>
          <a:p>
            <a:pPr marL="0" lvl="4"/>
            <a:r>
              <a:rPr lang="en-US" sz="2400" dirty="0"/>
              <a:t>	 </a:t>
            </a:r>
            <a:r>
              <a:rPr lang="en-US" sz="2400" dirty="0" smtClean="0"/>
              <a:t>          -  Light  source </a:t>
            </a:r>
          </a:p>
          <a:p>
            <a:pPr marL="0" lvl="4"/>
            <a:r>
              <a:rPr lang="en-US" sz="2400" dirty="0" smtClean="0"/>
              <a:t>     -  Foot-print / optics</a:t>
            </a:r>
          </a:p>
          <a:p>
            <a:pPr marL="0" lvl="4"/>
            <a:r>
              <a:rPr lang="en-US" sz="2400" dirty="0" smtClean="0"/>
              <a:t>-  Red waveband saturation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385360" y="4948237"/>
            <a:ext cx="1528945" cy="1015663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b="1" i="1" dirty="0"/>
              <a:t>c</a:t>
            </a:r>
            <a:r>
              <a:rPr lang="en-US" sz="2000" b="1" i="1" dirty="0" smtClean="0"/>
              <a:t>arry-over</a:t>
            </a:r>
          </a:p>
          <a:p>
            <a:pPr algn="ctr"/>
            <a:r>
              <a:rPr lang="en-US" sz="2000" b="1" i="1" dirty="0" err="1" smtClean="0">
                <a:solidFill>
                  <a:srgbClr val="009900"/>
                </a:solidFill>
              </a:rPr>
              <a:t>WeedSeeker</a:t>
            </a:r>
            <a:endParaRPr lang="en-US" sz="2000" b="1" i="1" dirty="0" smtClean="0">
              <a:solidFill>
                <a:srgbClr val="009900"/>
              </a:solidFill>
            </a:endParaRPr>
          </a:p>
          <a:p>
            <a:pPr algn="ctr"/>
            <a:r>
              <a:rPr lang="en-US" sz="2000" b="1" i="1" dirty="0" smtClean="0"/>
              <a:t>technologies</a:t>
            </a:r>
            <a:endParaRPr lang="en-US" sz="2000" b="1" i="1" dirty="0"/>
          </a:p>
        </p:txBody>
      </p:sp>
      <p:sp>
        <p:nvSpPr>
          <p:cNvPr id="28" name="Right Arrow 27"/>
          <p:cNvSpPr/>
          <p:nvPr/>
        </p:nvSpPr>
        <p:spPr>
          <a:xfrm rot="20500121">
            <a:off x="711456" y="4306009"/>
            <a:ext cx="1336664" cy="350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2320936" y="5288132"/>
            <a:ext cx="1336664" cy="350668"/>
          </a:xfrm>
          <a:prstGeom prst="rightArrow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189259" y="5622516"/>
            <a:ext cx="13102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C00000"/>
                </a:solidFill>
              </a:rPr>
              <a:t>modifications</a:t>
            </a:r>
            <a:endParaRPr lang="en-US" sz="1600" i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96545" y="5224790"/>
            <a:ext cx="2097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</a:rPr>
              <a:t>GreenSeeker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28600" y="6040100"/>
            <a:ext cx="2048323" cy="665500"/>
          </a:xfrm>
          <a:prstGeom prst="ellipse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/>
              <a:t>120 volts</a:t>
            </a:r>
            <a:endParaRPr lang="en-US" sz="2000" b="1" i="1" dirty="0"/>
          </a:p>
        </p:txBody>
      </p:sp>
      <p:sp>
        <p:nvSpPr>
          <p:cNvPr id="33" name="Oval 32"/>
          <p:cNvSpPr/>
          <p:nvPr/>
        </p:nvSpPr>
        <p:spPr>
          <a:xfrm>
            <a:off x="4045848" y="6040100"/>
            <a:ext cx="2048323" cy="665500"/>
          </a:xfrm>
          <a:prstGeom prst="ellipse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/>
              <a:t>240 volts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128546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  <p:bldP spid="28" grpId="0" animBg="1"/>
      <p:bldP spid="28" grpId="1" animBg="1"/>
      <p:bldP spid="30" grpId="0" animBg="1"/>
      <p:bldP spid="31" grpId="0"/>
      <p:bldP spid="32" grpId="0"/>
      <p:bldP spid="3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33400"/>
            <a:ext cx="3948262" cy="29670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762000"/>
            <a:ext cx="4050794" cy="12063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17"/>
          <a:stretch/>
        </p:blipFill>
        <p:spPr>
          <a:xfrm>
            <a:off x="6705600" y="2286000"/>
            <a:ext cx="1920622" cy="259383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04" y="4142509"/>
            <a:ext cx="3178796" cy="204592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 rot="21262938">
            <a:off x="1694303" y="3189282"/>
            <a:ext cx="4466025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Need to discard the outdated stuff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938582"/>
            <a:ext cx="3151909" cy="277368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5945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28315" y="1414839"/>
            <a:ext cx="4417043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Envision the end product first  - - -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244266" y="1150441"/>
            <a:ext cx="2672375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Look backwards for stumbling blocks</a:t>
            </a:r>
            <a:endParaRPr lang="en-US" sz="2400" dirty="0"/>
          </a:p>
        </p:txBody>
      </p:sp>
      <p:sp>
        <p:nvSpPr>
          <p:cNvPr id="13" name="Oval 12"/>
          <p:cNvSpPr/>
          <p:nvPr/>
        </p:nvSpPr>
        <p:spPr>
          <a:xfrm>
            <a:off x="2399047" y="3310404"/>
            <a:ext cx="381542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333915" y="2167404"/>
            <a:ext cx="381542" cy="381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3683" y="2042502"/>
            <a:ext cx="4681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-  -  -  -  -  -  -  -  -  -  -  -  -  -  -  -  -</a:t>
            </a:r>
            <a:endParaRPr lang="en-US" sz="2800" b="1" dirty="0"/>
          </a:p>
        </p:txBody>
      </p:sp>
      <p:sp>
        <p:nvSpPr>
          <p:cNvPr id="18" name="Oval 17"/>
          <p:cNvSpPr/>
          <p:nvPr/>
        </p:nvSpPr>
        <p:spPr>
          <a:xfrm>
            <a:off x="3017200" y="3158004"/>
            <a:ext cx="381542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736011" y="3005604"/>
            <a:ext cx="381542" cy="3810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285915" y="2853204"/>
            <a:ext cx="381542" cy="381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200315" y="2624604"/>
            <a:ext cx="381542" cy="3810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190373" y="2396004"/>
            <a:ext cx="381542" cy="381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60947" y="381000"/>
            <a:ext cx="75104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Magneto" panose="04030805050802020D02" pitchFamily="82" charset="0"/>
              </a:rPr>
              <a:t> </a:t>
            </a:r>
            <a:r>
              <a:rPr lang="en-US" sz="4000" b="1" dirty="0" smtClean="0"/>
              <a:t>Putting</a:t>
            </a:r>
            <a:r>
              <a:rPr lang="en-US" sz="4400" b="1" dirty="0" smtClean="0">
                <a:solidFill>
                  <a:srgbClr val="C00000"/>
                </a:solidFill>
                <a:latin typeface="Magneto" panose="04030805050802020D02" pitchFamily="82" charset="0"/>
              </a:rPr>
              <a:t> Knowledge </a:t>
            </a:r>
            <a:r>
              <a:rPr lang="en-US" sz="4000" b="1" dirty="0" smtClean="0"/>
              <a:t>to Work</a:t>
            </a:r>
            <a:endParaRPr lang="en-US" sz="4400" b="1" dirty="0"/>
          </a:p>
        </p:txBody>
      </p:sp>
      <p:sp>
        <p:nvSpPr>
          <p:cNvPr id="25" name="Oval 24"/>
          <p:cNvSpPr/>
          <p:nvPr/>
        </p:nvSpPr>
        <p:spPr>
          <a:xfrm>
            <a:off x="1524000" y="3545099"/>
            <a:ext cx="381542" cy="381000"/>
          </a:xfrm>
          <a:prstGeom prst="ellipse">
            <a:avLst/>
          </a:prstGeom>
          <a:noFill/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28315" y="3733800"/>
            <a:ext cx="381542" cy="381000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4932" y="3059668"/>
            <a:ext cx="987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patents</a:t>
            </a:r>
            <a:endParaRPr lang="en-US" sz="2000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2389521" y="2808744"/>
            <a:ext cx="6527119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2"/>
            <a:r>
              <a:rPr lang="en-US" sz="2400" dirty="0" smtClean="0"/>
              <a:t>                                                 -  Modulation</a:t>
            </a:r>
          </a:p>
          <a:p>
            <a:pPr lvl="2"/>
            <a:r>
              <a:rPr lang="en-US" sz="2400" dirty="0"/>
              <a:t>	</a:t>
            </a:r>
            <a:r>
              <a:rPr lang="en-US" sz="2400" dirty="0" smtClean="0"/>
              <a:t>	     -  Power supply stability</a:t>
            </a:r>
          </a:p>
          <a:p>
            <a:pPr marL="0" lvl="4"/>
            <a:r>
              <a:rPr lang="en-US" sz="2400" dirty="0"/>
              <a:t>	 </a:t>
            </a:r>
            <a:r>
              <a:rPr lang="en-US" sz="2400" dirty="0" smtClean="0"/>
              <a:t>          -  Light  source </a:t>
            </a:r>
          </a:p>
          <a:p>
            <a:pPr marL="0" lvl="4"/>
            <a:r>
              <a:rPr lang="en-US" sz="2400" dirty="0" smtClean="0"/>
              <a:t>     -  Foot-print / optics</a:t>
            </a:r>
          </a:p>
          <a:p>
            <a:pPr marL="0" lvl="4"/>
            <a:r>
              <a:rPr lang="en-US" sz="2400" dirty="0" smtClean="0"/>
              <a:t>-  Red waveband saturation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385360" y="4948237"/>
            <a:ext cx="1528945" cy="1015663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b="1" i="1" dirty="0"/>
              <a:t>c</a:t>
            </a:r>
            <a:r>
              <a:rPr lang="en-US" sz="2000" b="1" i="1" dirty="0" smtClean="0"/>
              <a:t>arry-over</a:t>
            </a:r>
          </a:p>
          <a:p>
            <a:pPr algn="ctr"/>
            <a:r>
              <a:rPr lang="en-US" sz="2000" b="1" i="1" dirty="0" err="1" smtClean="0">
                <a:solidFill>
                  <a:srgbClr val="009900"/>
                </a:solidFill>
              </a:rPr>
              <a:t>WeedSeeker</a:t>
            </a:r>
            <a:endParaRPr lang="en-US" sz="2000" b="1" i="1" dirty="0" smtClean="0">
              <a:solidFill>
                <a:srgbClr val="009900"/>
              </a:solidFill>
            </a:endParaRPr>
          </a:p>
          <a:p>
            <a:pPr algn="ctr"/>
            <a:r>
              <a:rPr lang="en-US" sz="2000" b="1" i="1" dirty="0" smtClean="0"/>
              <a:t>technologies</a:t>
            </a:r>
            <a:endParaRPr lang="en-US" sz="2000" b="1" i="1" dirty="0"/>
          </a:p>
        </p:txBody>
      </p:sp>
      <p:sp>
        <p:nvSpPr>
          <p:cNvPr id="28" name="Right Arrow 27"/>
          <p:cNvSpPr/>
          <p:nvPr/>
        </p:nvSpPr>
        <p:spPr>
          <a:xfrm rot="20500121">
            <a:off x="711456" y="4306009"/>
            <a:ext cx="1336664" cy="350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55241" y="3735599"/>
            <a:ext cx="2250424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Co-variants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Plant height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Soil water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CV </a:t>
            </a:r>
            <a:r>
              <a:rPr lang="en-US" dirty="0" smtClean="0">
                <a:solidFill>
                  <a:srgbClr val="C00000"/>
                </a:solidFill>
              </a:rPr>
              <a:t>(plant spacing)</a:t>
            </a:r>
          </a:p>
        </p:txBody>
      </p:sp>
      <p:sp>
        <p:nvSpPr>
          <p:cNvPr id="30" name="Right Arrow 29"/>
          <p:cNvSpPr/>
          <p:nvPr/>
        </p:nvSpPr>
        <p:spPr>
          <a:xfrm>
            <a:off x="2320936" y="5288132"/>
            <a:ext cx="1336664" cy="350668"/>
          </a:xfrm>
          <a:prstGeom prst="rightArrow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189259" y="5622516"/>
            <a:ext cx="13102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C00000"/>
                </a:solidFill>
              </a:rPr>
              <a:t>modifications</a:t>
            </a:r>
            <a:endParaRPr lang="en-US" sz="1600" i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96545" y="5224790"/>
            <a:ext cx="2097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</a:rPr>
              <a:t>GreenSeeker</a:t>
            </a:r>
            <a:endParaRPr lang="en-US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2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5736</TotalTime>
  <Words>649</Words>
  <Application>Microsoft Office PowerPoint</Application>
  <PresentationFormat>On-screen Show (4:3)</PresentationFormat>
  <Paragraphs>280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Converting light reflectance to nitrogen requirement: Different approaches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Reflections on Years of Sensor Research and Algorithm Development</dc:title>
  <dc:creator>Jim Schepers</dc:creator>
  <cp:lastModifiedBy>Jim Schepers</cp:lastModifiedBy>
  <cp:revision>68</cp:revision>
  <dcterms:created xsi:type="dcterms:W3CDTF">2014-07-26T20:54:29Z</dcterms:created>
  <dcterms:modified xsi:type="dcterms:W3CDTF">2014-08-01T18:14:51Z</dcterms:modified>
</cp:coreProperties>
</file>