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6" r:id="rId5"/>
    <p:sldId id="288" r:id="rId6"/>
    <p:sldId id="289" r:id="rId7"/>
    <p:sldId id="264" r:id="rId8"/>
    <p:sldId id="267" r:id="rId9"/>
    <p:sldId id="268" r:id="rId10"/>
    <p:sldId id="269" r:id="rId11"/>
    <p:sldId id="270" r:id="rId12"/>
    <p:sldId id="271" r:id="rId13"/>
    <p:sldId id="275" r:id="rId14"/>
    <p:sldId id="287" r:id="rId15"/>
    <p:sldId id="278" r:id="rId16"/>
    <p:sldId id="279" r:id="rId17"/>
    <p:sldId id="280" r:id="rId18"/>
    <p:sldId id="281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8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3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9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3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5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E9FF4-E91E-47DF-A094-8DB89FF67140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0AC36-053A-4137-996F-C4D8AB87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/>
              <a:t>Saline (salts) and Sodium Problems and </a:t>
            </a:r>
            <a:r>
              <a:rPr lang="en-US" sz="5300" b="1" dirty="0" smtClean="0"/>
              <a:t>Their </a:t>
            </a:r>
            <a:r>
              <a:rPr lang="en-US" sz="5300" b="1" dirty="0"/>
              <a:t>Management in </a:t>
            </a:r>
            <a:r>
              <a:rPr lang="en-US" sz="5300" b="1" dirty="0" err="1"/>
              <a:t>Dryland</a:t>
            </a:r>
            <a:r>
              <a:rPr lang="en-US" sz="5300" b="1" dirty="0"/>
              <a:t> Corn Production</a:t>
            </a:r>
            <a:r>
              <a:rPr lang="en-US" sz="5300" dirty="0"/>
              <a:t>. </a:t>
            </a:r>
            <a:br>
              <a:rPr lang="en-US" sz="5300" dirty="0"/>
            </a:b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Gregg Carlson, David Clay, Doug Malo, Sharon Clay, and Cheryl Reese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SDSU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4937823"/>
            <a:ext cx="983588" cy="1798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1" y="5135671"/>
            <a:ext cx="2716156" cy="125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6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21" y="1676866"/>
            <a:ext cx="8235219" cy="4936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1627" y="513659"/>
            <a:ext cx="7180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Plants have different salt tolerances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372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1731" y="313243"/>
            <a:ext cx="7180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Plants have different salt tolerances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3" y="1287636"/>
            <a:ext cx="5393632" cy="4712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594" y="1187428"/>
            <a:ext cx="56769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8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56" y="0"/>
            <a:ext cx="10515600" cy="1325563"/>
          </a:xfrm>
        </p:spPr>
        <p:txBody>
          <a:bodyPr/>
          <a:lstStyle/>
          <a:p>
            <a:r>
              <a:rPr lang="en-US" b="1" dirty="0"/>
              <a:t>Techniques to reduce soil salinity problems 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1052186"/>
            <a:ext cx="11015597" cy="5805814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Map </a:t>
            </a:r>
            <a:r>
              <a:rPr lang="en-US" dirty="0"/>
              <a:t>the extent of the </a:t>
            </a:r>
            <a:r>
              <a:rPr lang="en-US" dirty="0" smtClean="0"/>
              <a:t>problem and lower the water table.  </a:t>
            </a:r>
            <a:endParaRPr lang="en-US" sz="2400" dirty="0"/>
          </a:p>
          <a:p>
            <a:pPr lvl="1"/>
            <a:r>
              <a:rPr lang="en-US" dirty="0"/>
              <a:t>Areas that appear white as they dry often have high salt concentrations.  </a:t>
            </a:r>
            <a:endParaRPr lang="en-US" sz="2000" dirty="0"/>
          </a:p>
          <a:p>
            <a:pPr lvl="1"/>
            <a:r>
              <a:rPr lang="en-US" dirty="0"/>
              <a:t>Use a </a:t>
            </a:r>
            <a:r>
              <a:rPr lang="en-US" dirty="0" err="1"/>
              <a:t>Veris</a:t>
            </a:r>
            <a:r>
              <a:rPr lang="en-US" dirty="0"/>
              <a:t> Technologies EC cart  or </a:t>
            </a:r>
            <a:r>
              <a:rPr lang="en-US" dirty="0" err="1"/>
              <a:t>or</a:t>
            </a:r>
            <a:r>
              <a:rPr lang="en-US" dirty="0"/>
              <a:t> a </a:t>
            </a:r>
            <a:r>
              <a:rPr lang="en-US" dirty="0" err="1"/>
              <a:t>Geonomics</a:t>
            </a:r>
            <a:r>
              <a:rPr lang="en-US" dirty="0"/>
              <a:t> EM 38  to conduct field scouting,  </a:t>
            </a:r>
            <a:endParaRPr lang="en-US" dirty="0" smtClean="0"/>
          </a:p>
          <a:p>
            <a:r>
              <a:rPr lang="en-US" dirty="0" smtClean="0"/>
              <a:t>Establish vegetation</a:t>
            </a:r>
          </a:p>
          <a:p>
            <a:pPr lvl="1"/>
            <a:r>
              <a:rPr lang="en-US" dirty="0" smtClean="0"/>
              <a:t>Irrigation agronomist rule of thumb:  ET = 80% transpiration + 20 % evaporation</a:t>
            </a:r>
          </a:p>
          <a:p>
            <a:pPr lvl="1"/>
            <a:r>
              <a:rPr lang="en-US" dirty="0"/>
              <a:t>Stabilize the area surrounding the saline soil.  Planting a high water use crop such as alfalfa as close to the saline area may reduce the problem.  </a:t>
            </a:r>
            <a:endParaRPr lang="en-US" sz="2000" dirty="0"/>
          </a:p>
          <a:p>
            <a:pPr lvl="1"/>
            <a:r>
              <a:rPr lang="en-US" dirty="0"/>
              <a:t>Developing a stand of vegetation in the salty area.  </a:t>
            </a:r>
            <a:endParaRPr lang="en-US" sz="2000" dirty="0"/>
          </a:p>
          <a:p>
            <a:pPr lvl="2"/>
            <a:r>
              <a:rPr lang="en-US" dirty="0"/>
              <a:t>If the area is poorly drained and very wet, you may find success by dormant seeding tall wheat grass into frozen soil.  </a:t>
            </a:r>
          </a:p>
          <a:p>
            <a:pPr lvl="0"/>
            <a:r>
              <a:rPr lang="en-US" dirty="0" smtClean="0"/>
              <a:t>Drainage </a:t>
            </a:r>
            <a:r>
              <a:rPr lang="en-US" dirty="0"/>
              <a:t>can be used to reduce </a:t>
            </a:r>
            <a:r>
              <a:rPr lang="en-US" dirty="0" smtClean="0"/>
              <a:t>salinity.  </a:t>
            </a:r>
            <a:r>
              <a:rPr lang="en-US" dirty="0"/>
              <a:t>On average the soil EC value will decrease 0.5 </a:t>
            </a:r>
            <a:r>
              <a:rPr lang="en-US" dirty="0" err="1"/>
              <a:t>dS</a:t>
            </a:r>
            <a:r>
              <a:rPr lang="en-US" dirty="0"/>
              <a:t>/m for every 6 inches of water that percolates through the soil.  </a:t>
            </a:r>
            <a:endParaRPr lang="en-US" sz="2400" dirty="0"/>
          </a:p>
          <a:p>
            <a:pPr lvl="1"/>
            <a:r>
              <a:rPr lang="en-US" dirty="0"/>
              <a:t>For tile drainage to be effective a suitable outlet for the drainage water must be available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is becoming more difficult to get approval to drain.  Details </a:t>
            </a:r>
            <a:r>
              <a:rPr lang="en-US" dirty="0"/>
              <a:t>about tile drainage are provided in the drainage chapter of </a:t>
            </a:r>
            <a:r>
              <a:rPr lang="en-US" dirty="0" smtClean="0"/>
              <a:t>the new corn manual.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530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Sodium effected soil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08" y="1261954"/>
            <a:ext cx="10515600" cy="1681663"/>
          </a:xfrm>
        </p:spPr>
        <p:txBody>
          <a:bodyPr/>
          <a:lstStyle/>
          <a:p>
            <a:r>
              <a:rPr lang="en-US" dirty="0" smtClean="0"/>
              <a:t>Sodium </a:t>
            </a:r>
            <a:r>
              <a:rPr lang="en-US" dirty="0"/>
              <a:t>(Na) is a salt that requires special attention 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relative Na concentrations can disperse soil which in turn can slow water infiltration and increase erosion and formation of gullies.  </a:t>
            </a:r>
          </a:p>
        </p:txBody>
      </p:sp>
      <p:pic>
        <p:nvPicPr>
          <p:cNvPr id="4" name="Picture 3" descr="C:\Users\Gregg.Carlson\AppData\Local\Microsoft\Windows\Temporary Internet Files\Content.Word\20140529_1155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9" y="2815919"/>
            <a:ext cx="4585571" cy="372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Gregg.Carlson\AppData\Local\Microsoft\Windows\Temporary Internet Files\Content.Word\20140529_1224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26" y="2815920"/>
            <a:ext cx="4700021" cy="3722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5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280989"/>
            <a:ext cx="8458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0312" y="0"/>
            <a:ext cx="2279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Sodium Is</a:t>
            </a:r>
          </a:p>
          <a:p>
            <a:r>
              <a:rPr lang="en-US" sz="3200" dirty="0" smtClean="0"/>
              <a:t>a problem in South Dakota!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136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Reclamation of sodium effected soils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</a:t>
            </a:r>
            <a:r>
              <a:rPr lang="en-US" dirty="0"/>
              <a:t>the soil has a Na </a:t>
            </a:r>
            <a:r>
              <a:rPr lang="en-US" dirty="0" smtClean="0"/>
              <a:t>risk (ESP – SAR &gt; 4), </a:t>
            </a:r>
            <a:r>
              <a:rPr lang="en-US" dirty="0"/>
              <a:t>the long-term goal should be to prevent further degradation and reduce further addition of Na.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have installed a tile line, then careful water management is required. 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recommend use of management practices to maintain a deep water table.     This should minimize the need for additional chemical amendment. 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tile line plugs and the water table raises to the surface, it is likely that Na will be transported to the soil surface causing additional problems.</a:t>
            </a:r>
          </a:p>
          <a:p>
            <a:r>
              <a:rPr lang="en-US" dirty="0" smtClean="0"/>
              <a:t>In </a:t>
            </a:r>
            <a:r>
              <a:rPr lang="en-US" dirty="0"/>
              <a:t>South Dakota, an ESP (or SAR) of more than 4 is considered a high risk soil for installing drainage systems. </a:t>
            </a:r>
            <a:r>
              <a:rPr lang="en-US" b="1" u="sng" dirty="0"/>
              <a:t>Due to local soils and climatic conditions ESP values of 15 or SAR values of 13 are not appropriate for South Dakota.</a:t>
            </a:r>
            <a:r>
              <a:rPr lang="en-US" dirty="0"/>
              <a:t> 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5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Adding organic matter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</a:t>
            </a:r>
            <a:r>
              <a:rPr lang="en-US" dirty="0"/>
              <a:t>relatively inexpensive approach to improve the soil structure is to apply low Na containing manure or apply crop residues to these areas.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organic matter in these materials can help stabilize and improve soil structure.  It must be pointed out that not all manures have low Na concentrations.  </a:t>
            </a:r>
            <a:endParaRPr lang="en-US" dirty="0" smtClean="0"/>
          </a:p>
          <a:p>
            <a:r>
              <a:rPr lang="en-US" dirty="0" smtClean="0"/>
              <a:t>Manure </a:t>
            </a:r>
            <a:r>
              <a:rPr lang="en-US" dirty="0"/>
              <a:t>from animals that have high concentrations of </a:t>
            </a:r>
            <a:r>
              <a:rPr lang="en-US" dirty="0" err="1"/>
              <a:t>NaCl</a:t>
            </a:r>
            <a:r>
              <a:rPr lang="en-US" dirty="0"/>
              <a:t> in their rations, may not be desirable.  </a:t>
            </a:r>
          </a:p>
        </p:txBody>
      </p:sp>
    </p:spTree>
    <p:extLst>
      <p:ext uri="{BB962C8B-B14F-4D97-AF65-F5344CB8AC3E}">
        <p14:creationId xmlns:p14="http://schemas.microsoft.com/office/powerpoint/2010/main" val="180456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 chemical amendments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second approach is to replace the Na on the soil exchange site with calcium.  In most situations, </a:t>
            </a:r>
            <a:r>
              <a:rPr lang="en-US" dirty="0" smtClean="0"/>
              <a:t>(exceptions to be discussed in the next slide) the </a:t>
            </a:r>
            <a:r>
              <a:rPr lang="en-US" dirty="0"/>
              <a:t>least expensive amendment that can </a:t>
            </a:r>
            <a:r>
              <a:rPr lang="en-US" dirty="0" smtClean="0"/>
              <a:t>provide </a:t>
            </a:r>
            <a:r>
              <a:rPr lang="en-US" dirty="0" err="1" smtClean="0"/>
              <a:t>Ca</a:t>
            </a:r>
            <a:r>
              <a:rPr lang="en-US" dirty="0" smtClean="0"/>
              <a:t> to replace </a:t>
            </a:r>
            <a:r>
              <a:rPr lang="en-US" dirty="0"/>
              <a:t>Na on the exchange sites is gypsum. 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if the </a:t>
            </a:r>
            <a:r>
              <a:rPr lang="en-US" dirty="0" smtClean="0"/>
              <a:t>soil </a:t>
            </a:r>
            <a:r>
              <a:rPr lang="en-US" dirty="0"/>
              <a:t>contains high sulfate concentrations, then the addition of gypsum may not be an effective approach to increase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smtClean="0"/>
              <a:t>concentrations.</a:t>
            </a:r>
          </a:p>
          <a:p>
            <a:r>
              <a:rPr lang="en-US" dirty="0" smtClean="0"/>
              <a:t>Under </a:t>
            </a:r>
            <a:r>
              <a:rPr lang="en-US" dirty="0"/>
              <a:t>high sulfate-S conditions calcium chloride (CaCl</a:t>
            </a:r>
            <a:r>
              <a:rPr lang="en-US" baseline="-25000" dirty="0"/>
              <a:t>2</a:t>
            </a:r>
            <a:r>
              <a:rPr lang="en-US" dirty="0"/>
              <a:t>) or elemental S may be more effective.  The numerical definition for high sulfate is currently under investigation at SDSU.    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066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 chemical amendments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Elemental </a:t>
            </a:r>
            <a:r>
              <a:rPr lang="en-US" dirty="0"/>
              <a:t>S is effective because it lowers the pH which in turn increases </a:t>
            </a:r>
            <a:r>
              <a:rPr lang="en-US" dirty="0" err="1"/>
              <a:t>Ca</a:t>
            </a:r>
            <a:r>
              <a:rPr lang="en-US" dirty="0"/>
              <a:t> concentrations. 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many of our naturally saline and </a:t>
            </a:r>
            <a:r>
              <a:rPr lang="en-US" dirty="0" err="1"/>
              <a:t>sodic</a:t>
            </a:r>
            <a:r>
              <a:rPr lang="en-US" dirty="0"/>
              <a:t> soils, there is a significant amount of precipitated CaCO</a:t>
            </a:r>
            <a:r>
              <a:rPr lang="en-US" baseline="-25000" dirty="0"/>
              <a:t>3</a:t>
            </a:r>
            <a:r>
              <a:rPr lang="en-US" dirty="0"/>
              <a:t> in the soil.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addition of elemental sulfur </a:t>
            </a:r>
            <a:r>
              <a:rPr lang="en-US" dirty="0" smtClean="0"/>
              <a:t>will </a:t>
            </a:r>
            <a:r>
              <a:rPr lang="en-US" dirty="0"/>
              <a:t>acidize the soil and make the </a:t>
            </a:r>
            <a:r>
              <a:rPr lang="en-US" dirty="0" err="1"/>
              <a:t>Ca</a:t>
            </a:r>
            <a:r>
              <a:rPr lang="en-US" dirty="0"/>
              <a:t> available.  Theoretically 1 ton of gypsum is replaced by 380 </a:t>
            </a:r>
            <a:r>
              <a:rPr lang="en-US" dirty="0" err="1"/>
              <a:t>lbs</a:t>
            </a:r>
            <a:r>
              <a:rPr lang="en-US" dirty="0"/>
              <a:t> of elemental S (0.19 *2000 </a:t>
            </a:r>
            <a:r>
              <a:rPr lang="en-US" dirty="0" err="1"/>
              <a:t>lb</a:t>
            </a:r>
            <a:r>
              <a:rPr lang="en-US" dirty="0"/>
              <a:t>/ton = 380 </a:t>
            </a:r>
            <a:r>
              <a:rPr lang="en-US" dirty="0" err="1"/>
              <a:t>lb</a:t>
            </a:r>
            <a:r>
              <a:rPr lang="en-US" dirty="0"/>
              <a:t> Sulfur). </a:t>
            </a:r>
          </a:p>
          <a:p>
            <a:r>
              <a:rPr lang="en-US" b="1" dirty="0" smtClean="0"/>
              <a:t>For </a:t>
            </a:r>
            <a:r>
              <a:rPr lang="en-US" b="1" dirty="0"/>
              <a:t>a typical South Dakota soil with a </a:t>
            </a:r>
            <a:r>
              <a:rPr lang="en-US" b="1" dirty="0" err="1"/>
              <a:t>cation</a:t>
            </a:r>
            <a:r>
              <a:rPr lang="en-US" b="1" dirty="0"/>
              <a:t> exchange capacity (CEC) of 25 </a:t>
            </a:r>
            <a:r>
              <a:rPr lang="en-US" b="1" dirty="0" err="1"/>
              <a:t>mmol</a:t>
            </a:r>
            <a:r>
              <a:rPr lang="en-US" b="1" baseline="-25000" dirty="0" err="1"/>
              <a:t>c</a:t>
            </a:r>
            <a:r>
              <a:rPr lang="en-US" b="1" dirty="0"/>
              <a:t>/(100 </a:t>
            </a:r>
            <a:r>
              <a:rPr lang="en-US" b="1" dirty="0" err="1"/>
              <a:t>gm</a:t>
            </a:r>
            <a:r>
              <a:rPr lang="en-US" b="1" dirty="0"/>
              <a:t> soil)  and a SAR value of 12, a one-ton application of gypsum per acre would be needed to lower the SAR value of the surface 6 inches to 8.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To lower the SAR value to 4, about 2 ton/acre of gypsum are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cost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54269" y="2205038"/>
            <a:ext cx="6980194" cy="4496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costs for Na effected soil remediation with chemical additives.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 of the chemical additives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 at $720/ton,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CaCl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at $740/ton and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CaSO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at $240/ton.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reclaim a soil needing 1 ton equivalent gypsum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Gypsum:  1 ton × $240/ton = $240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CaCl</a:t>
            </a:r>
            <a:r>
              <a:rPr lang="en-US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0.86 ton × $740/ton = $636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Elemental S:  0.19 ton × $720/ton = $137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483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Saline and </a:t>
            </a:r>
            <a:r>
              <a:rPr lang="en-US" dirty="0" err="1" smtClean="0"/>
              <a:t>sodic</a:t>
            </a:r>
            <a:r>
              <a:rPr lang="en-US" dirty="0" smtClean="0"/>
              <a:t> soil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Saline and </a:t>
            </a:r>
            <a:r>
              <a:rPr lang="en-US" dirty="0" err="1"/>
              <a:t>sodic</a:t>
            </a:r>
            <a:r>
              <a:rPr lang="en-US" dirty="0"/>
              <a:t> soil problems are serious problems in South Dakota. </a:t>
            </a:r>
            <a:endParaRPr lang="en-US" dirty="0" smtClean="0"/>
          </a:p>
          <a:p>
            <a:r>
              <a:rPr lang="en-US" dirty="0" smtClean="0"/>
              <a:t>Management </a:t>
            </a:r>
            <a:r>
              <a:rPr lang="en-US" dirty="0"/>
              <a:t>practices such as no-till, summer fallow, tile drainage, and/or misdiagnosing a sodium problem as a saline problem, all can contribute to the </a:t>
            </a:r>
            <a:r>
              <a:rPr lang="en-US" dirty="0" err="1"/>
              <a:t>sodic</a:t>
            </a:r>
            <a:r>
              <a:rPr lang="en-US" dirty="0"/>
              <a:t> problem.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development of corrective solutions is complicated by soil testing laboratories that do not use standard analysis techniques.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67" y="5003594"/>
            <a:ext cx="971062" cy="1775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48614"/>
            <a:ext cx="2635068" cy="12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7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08" y="107406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South Dakota saline and </a:t>
            </a:r>
            <a:r>
              <a:rPr lang="en-US" dirty="0" err="1"/>
              <a:t>sodic</a:t>
            </a:r>
            <a:r>
              <a:rPr lang="en-US" dirty="0"/>
              <a:t> soils are both serious problems.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saline and </a:t>
            </a:r>
            <a:r>
              <a:rPr lang="en-US" dirty="0" err="1" smtClean="0"/>
              <a:t>sodic</a:t>
            </a:r>
            <a:r>
              <a:rPr lang="en-US" dirty="0" smtClean="0"/>
              <a:t> problems can </a:t>
            </a:r>
            <a:r>
              <a:rPr lang="en-US" dirty="0"/>
              <a:t>cause long term </a:t>
            </a:r>
            <a:r>
              <a:rPr lang="en-US" dirty="0" smtClean="0"/>
              <a:t>yield loss and yield decline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Lowering the water table with management (grass &amp; alfalfa) or drainage is job 1.</a:t>
            </a:r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fastest reactor to reduce Na problems is Calcium chloride.  Shortly behind this is gypsum. Elemental S is the slowest.  </a:t>
            </a:r>
            <a:endParaRPr lang="en-US" dirty="0" smtClean="0"/>
          </a:p>
          <a:p>
            <a:r>
              <a:rPr lang="en-US" dirty="0" smtClean="0"/>
              <a:t>Gypsum </a:t>
            </a:r>
            <a:r>
              <a:rPr lang="en-US" dirty="0"/>
              <a:t>may not be as effective if the soil contains high SO</a:t>
            </a:r>
            <a:r>
              <a:rPr lang="en-US" baseline="-25000" dirty="0"/>
              <a:t>4</a:t>
            </a:r>
            <a:r>
              <a:rPr lang="en-US" dirty="0"/>
              <a:t>-S concentrations.  </a:t>
            </a:r>
            <a:endParaRPr lang="en-US" dirty="0" smtClean="0"/>
          </a:p>
          <a:p>
            <a:r>
              <a:rPr lang="en-US" dirty="0" smtClean="0"/>
              <a:t>Under </a:t>
            </a:r>
            <a:r>
              <a:rPr lang="en-US" dirty="0"/>
              <a:t>these conditions, CaCl</a:t>
            </a:r>
            <a:r>
              <a:rPr lang="en-US" baseline="-25000" dirty="0"/>
              <a:t>2</a:t>
            </a:r>
            <a:r>
              <a:rPr lang="en-US" dirty="0"/>
              <a:t> or elemental sulfur may be useful.  All techniques should be effective within a year of application.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4937823"/>
            <a:ext cx="983588" cy="1798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1" y="5135671"/>
            <a:ext cx="2716156" cy="125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26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are sodium and saline effected soils different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51" y="1336435"/>
            <a:ext cx="10515600" cy="4351338"/>
          </a:xfrm>
        </p:spPr>
        <p:txBody>
          <a:bodyPr/>
          <a:lstStyle/>
          <a:p>
            <a:r>
              <a:rPr lang="en-US" dirty="0" smtClean="0"/>
              <a:t>Saline </a:t>
            </a:r>
            <a:r>
              <a:rPr lang="en-US" dirty="0"/>
              <a:t>soils are soils that contain high concentrations of soluble </a:t>
            </a:r>
            <a:r>
              <a:rPr lang="en-US" dirty="0" err="1"/>
              <a:t>cations</a:t>
            </a:r>
            <a:r>
              <a:rPr lang="en-US" dirty="0"/>
              <a:t> (Ca</a:t>
            </a:r>
            <a:r>
              <a:rPr lang="en-US" baseline="30000" dirty="0"/>
              <a:t>+2</a:t>
            </a:r>
            <a:r>
              <a:rPr lang="en-US" dirty="0"/>
              <a:t>, Mg</a:t>
            </a:r>
            <a:r>
              <a:rPr lang="en-US" baseline="30000" dirty="0"/>
              <a:t>+2</a:t>
            </a:r>
            <a:r>
              <a:rPr lang="en-US" dirty="0"/>
              <a:t>, </a:t>
            </a:r>
            <a:r>
              <a:rPr lang="en-US" dirty="0" smtClean="0"/>
              <a:t>Na</a:t>
            </a:r>
            <a:r>
              <a:rPr lang="en-US" baseline="30000" dirty="0" smtClean="0"/>
              <a:t>+1</a:t>
            </a:r>
            <a:r>
              <a:rPr lang="en-US" baseline="-25000" dirty="0" smtClean="0"/>
              <a:t>{not dominate}</a:t>
            </a:r>
            <a:r>
              <a:rPr lang="en-US" dirty="0" smtClean="0"/>
              <a:t>, </a:t>
            </a:r>
            <a:r>
              <a:rPr lang="en-US" dirty="0"/>
              <a:t>K</a:t>
            </a:r>
            <a:r>
              <a:rPr lang="en-US" baseline="30000" dirty="0"/>
              <a:t>+1</a:t>
            </a:r>
            <a:r>
              <a:rPr lang="en-US" dirty="0"/>
              <a:t>) and anions (SO</a:t>
            </a:r>
            <a:r>
              <a:rPr lang="en-US" baseline="-25000" dirty="0"/>
              <a:t>4</a:t>
            </a:r>
            <a:r>
              <a:rPr lang="en-US" baseline="30000" dirty="0"/>
              <a:t>_2</a:t>
            </a:r>
            <a:r>
              <a:rPr lang="en-US" dirty="0"/>
              <a:t>, NO</a:t>
            </a:r>
            <a:r>
              <a:rPr lang="en-US" baseline="-25000" dirty="0"/>
              <a:t>3</a:t>
            </a:r>
            <a:r>
              <a:rPr lang="en-US" baseline="30000" dirty="0"/>
              <a:t>_1</a:t>
            </a:r>
            <a:r>
              <a:rPr lang="en-US" dirty="0"/>
              <a:t>, </a:t>
            </a:r>
            <a:r>
              <a:rPr lang="en-US" dirty="0" smtClean="0"/>
              <a:t>Cl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saline soils, seed germination and/or plant growth can be reduced by high salt concentrations,</a:t>
            </a:r>
          </a:p>
          <a:p>
            <a:r>
              <a:rPr lang="en-US" dirty="0" err="1" smtClean="0"/>
              <a:t>Sodic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Na</a:t>
            </a:r>
            <a:r>
              <a:rPr lang="en-US" baseline="30000" dirty="0" smtClean="0"/>
              <a:t>+1</a:t>
            </a:r>
            <a:r>
              <a:rPr lang="en-US" baseline="-25000" dirty="0" smtClean="0"/>
              <a:t>{dominate}</a:t>
            </a:r>
            <a:r>
              <a:rPr lang="en-US" dirty="0" smtClean="0"/>
              <a:t> </a:t>
            </a:r>
            <a:r>
              <a:rPr lang="en-US" dirty="0"/>
              <a:t>) soils are soils that contain high Na </a:t>
            </a:r>
            <a:r>
              <a:rPr lang="en-US" dirty="0" smtClean="0"/>
              <a:t>concentrations  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/>
              <a:t>sodic</a:t>
            </a:r>
            <a:r>
              <a:rPr lang="en-US" dirty="0"/>
              <a:t> soils, water infiltration can be reduced by Na-induced soil </a:t>
            </a:r>
            <a:r>
              <a:rPr lang="en-US" dirty="0" smtClean="0"/>
              <a:t>aggregate dispersion.  </a:t>
            </a:r>
          </a:p>
          <a:p>
            <a:r>
              <a:rPr lang="en-US" dirty="0" smtClean="0"/>
              <a:t>Saline </a:t>
            </a:r>
            <a:r>
              <a:rPr lang="en-US" dirty="0"/>
              <a:t>(high salts) and </a:t>
            </a:r>
            <a:r>
              <a:rPr lang="en-US" dirty="0" err="1"/>
              <a:t>sodic</a:t>
            </a:r>
            <a:r>
              <a:rPr lang="en-US" dirty="0"/>
              <a:t> soils require different reclamation management practices. </a:t>
            </a:r>
            <a:r>
              <a:rPr lang="en-US" dirty="0" smtClean="0"/>
              <a:t>(discussed later)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672" y="273719"/>
            <a:ext cx="8078088" cy="639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70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481012"/>
            <a:ext cx="119062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1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32" y="480555"/>
            <a:ext cx="5644298" cy="3891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058" y="2204581"/>
            <a:ext cx="6326942" cy="46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523" y="54269"/>
            <a:ext cx="10515600" cy="1325563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93939" y="1086568"/>
            <a:ext cx="1036006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step in the diagnosis of a saline problem is visual.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have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area in a field that looks like this picture. This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often occurs in poorly drained areas.   The second step is to collect a soil sample and determine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soil extract electrical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conductivity.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727" y="2229633"/>
            <a:ext cx="5924810" cy="449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31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552"/>
            <a:ext cx="10515600" cy="1325563"/>
          </a:xfrm>
        </p:spPr>
        <p:txBody>
          <a:bodyPr/>
          <a:lstStyle/>
          <a:p>
            <a:r>
              <a:rPr lang="en-US" dirty="0"/>
              <a:t>The interpretation of the laboratory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114"/>
            <a:ext cx="10515600" cy="54428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Important:  Results of </a:t>
            </a:r>
            <a:r>
              <a:rPr lang="en-US" dirty="0"/>
              <a:t>laboratory </a:t>
            </a:r>
            <a:r>
              <a:rPr lang="en-US" dirty="0" smtClean="0"/>
              <a:t>analysis </a:t>
            </a:r>
            <a:r>
              <a:rPr lang="en-US" dirty="0"/>
              <a:t> </a:t>
            </a:r>
            <a:r>
              <a:rPr lang="en-US" dirty="0" smtClean="0"/>
              <a:t>depend upon the method </a:t>
            </a:r>
            <a:r>
              <a:rPr lang="en-US" dirty="0"/>
              <a:t>used to acquire the extracted soil water. </a:t>
            </a:r>
            <a:endParaRPr lang="en-US" dirty="0" smtClean="0"/>
          </a:p>
          <a:p>
            <a:r>
              <a:rPr lang="en-US" dirty="0" smtClean="0"/>
              <a:t>Saline </a:t>
            </a:r>
            <a:r>
              <a:rPr lang="en-US" dirty="0"/>
              <a:t>(salts) diagnosis and recommendations have traditionally been based upon analysis of saturated paste extract.  A saturated paste is made by adding water to soil until it glistens and flows slightly when jarred. </a:t>
            </a:r>
            <a:r>
              <a:rPr lang="en-US" dirty="0" smtClean="0"/>
              <a:t>After </a:t>
            </a:r>
            <a:r>
              <a:rPr lang="en-US" dirty="0"/>
              <a:t>allowing the mixture to equilibrate the soil water solution is extracted by suction filtration.  </a:t>
            </a:r>
            <a:endParaRPr lang="en-US" dirty="0" smtClean="0"/>
          </a:p>
          <a:p>
            <a:r>
              <a:rPr lang="en-US" b="1" dirty="0" smtClean="0"/>
              <a:t>However</a:t>
            </a:r>
            <a:r>
              <a:rPr lang="en-US" b="1" dirty="0"/>
              <a:t>, most commercial soils laboratory </a:t>
            </a:r>
            <a:r>
              <a:rPr lang="en-US" b="1" u="sng" dirty="0"/>
              <a:t>do not currently routinely</a:t>
            </a:r>
            <a:r>
              <a:rPr lang="en-US" b="1" dirty="0"/>
              <a:t> use the saturated paste method.</a:t>
            </a:r>
            <a:r>
              <a:rPr lang="en-US" dirty="0"/>
              <a:t> Currently, the most commonly used commercial laboratory soil water extraction methods for determining soil EC and specific ions are:</a:t>
            </a:r>
          </a:p>
          <a:p>
            <a:pPr lvl="1"/>
            <a:r>
              <a:rPr lang="en-US" dirty="0"/>
              <a:t>1:1, soil mass to water mass, </a:t>
            </a:r>
          </a:p>
          <a:p>
            <a:pPr lvl="1"/>
            <a:r>
              <a:rPr lang="en-US" dirty="0"/>
              <a:t>1:5, soil mass to water mass, and  </a:t>
            </a:r>
          </a:p>
          <a:p>
            <a:pPr lvl="1"/>
            <a:r>
              <a:rPr lang="en-US" dirty="0"/>
              <a:t>1:10, soil mass to water mass”.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2" y="225469"/>
            <a:ext cx="11799741" cy="58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3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1249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Saline (salts) and Sodium Problems and Their Management in Dryland Corn Production.   </vt:lpstr>
      <vt:lpstr>Saline and sodic soil problems</vt:lpstr>
      <vt:lpstr>Why are sodium and saline effected soils different </vt:lpstr>
      <vt:lpstr>PowerPoint Presentation</vt:lpstr>
      <vt:lpstr>PowerPoint Presentation</vt:lpstr>
      <vt:lpstr>PowerPoint Presentation</vt:lpstr>
      <vt:lpstr>Diagnosis</vt:lpstr>
      <vt:lpstr>The interpretation of the laboratory results</vt:lpstr>
      <vt:lpstr>PowerPoint Presentation</vt:lpstr>
      <vt:lpstr>PowerPoint Presentation</vt:lpstr>
      <vt:lpstr>PowerPoint Presentation</vt:lpstr>
      <vt:lpstr>Techniques to reduce soil salinity problems  </vt:lpstr>
      <vt:lpstr>Sodium effected soil </vt:lpstr>
      <vt:lpstr>PowerPoint Presentation</vt:lpstr>
      <vt:lpstr>Reclamation of sodium effected soils </vt:lpstr>
      <vt:lpstr>Adding organic matter </vt:lpstr>
      <vt:lpstr>Add chemical amendments </vt:lpstr>
      <vt:lpstr>Add chemical amendments </vt:lpstr>
      <vt:lpstr>Amendment cost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Saline (salts) and Sodium Problems and their Management in Dryland Corn Production.</dc:title>
  <dc:creator>Carlson, Gregg</dc:creator>
  <cp:lastModifiedBy>Carlson, Gregg</cp:lastModifiedBy>
  <cp:revision>27</cp:revision>
  <dcterms:created xsi:type="dcterms:W3CDTF">2014-07-03T17:44:58Z</dcterms:created>
  <dcterms:modified xsi:type="dcterms:W3CDTF">2014-08-04T19:26:06Z</dcterms:modified>
</cp:coreProperties>
</file>