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400" r:id="rId2"/>
    <p:sldId id="401" r:id="rId3"/>
    <p:sldId id="403" r:id="rId4"/>
    <p:sldId id="402" r:id="rId5"/>
    <p:sldId id="435" r:id="rId6"/>
    <p:sldId id="411" r:id="rId7"/>
    <p:sldId id="421" r:id="rId8"/>
    <p:sldId id="413" r:id="rId9"/>
    <p:sldId id="451" r:id="rId10"/>
    <p:sldId id="417" r:id="rId11"/>
    <p:sldId id="419" r:id="rId12"/>
    <p:sldId id="442" r:id="rId13"/>
    <p:sldId id="453" r:id="rId14"/>
    <p:sldId id="422" r:id="rId15"/>
    <p:sldId id="437" r:id="rId16"/>
    <p:sldId id="436" r:id="rId17"/>
    <p:sldId id="439" r:id="rId18"/>
    <p:sldId id="440" r:id="rId19"/>
    <p:sldId id="450" r:id="rId20"/>
    <p:sldId id="408" r:id="rId21"/>
    <p:sldId id="409" r:id="rId22"/>
    <p:sldId id="446" r:id="rId23"/>
    <p:sldId id="445" r:id="rId24"/>
    <p:sldId id="443" r:id="rId25"/>
    <p:sldId id="447" r:id="rId26"/>
    <p:sldId id="449" r:id="rId27"/>
    <p:sldId id="438" r:id="rId28"/>
    <p:sldId id="455" r:id="rId29"/>
    <p:sldId id="454" r:id="rId30"/>
    <p:sldId id="378"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7F00"/>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44" autoAdjust="0"/>
    <p:restoredTop sz="72323" autoAdjust="0"/>
  </p:normalViewPr>
  <p:slideViewPr>
    <p:cSldViewPr>
      <p:cViewPr varScale="1">
        <p:scale>
          <a:sx n="92" d="100"/>
          <a:sy n="92" d="100"/>
        </p:scale>
        <p:origin x="2130"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EE556D-5FB3-4FB0-AD42-B7ADA8C01A94}" type="datetimeFigureOut">
              <a:rPr lang="en-US" smtClean="0"/>
              <a:t>8/10/2015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42AAB9-5818-485F-8D4B-8626E41C35E5}" type="slidenum">
              <a:rPr lang="en-US" smtClean="0"/>
              <a:t>‹#›</a:t>
            </a:fld>
            <a:endParaRPr lang="en-US"/>
          </a:p>
        </p:txBody>
      </p:sp>
    </p:spTree>
    <p:extLst>
      <p:ext uri="{BB962C8B-B14F-4D97-AF65-F5344CB8AC3E}">
        <p14:creationId xmlns:p14="http://schemas.microsoft.com/office/powerpoint/2010/main" val="8264174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42AAB9-5818-485F-8D4B-8626E41C35E5}" type="slidenum">
              <a:rPr lang="en-US" smtClean="0"/>
              <a:t>1</a:t>
            </a:fld>
            <a:endParaRPr lang="en-US"/>
          </a:p>
        </p:txBody>
      </p:sp>
    </p:spTree>
    <p:extLst>
      <p:ext uri="{BB962C8B-B14F-4D97-AF65-F5344CB8AC3E}">
        <p14:creationId xmlns:p14="http://schemas.microsoft.com/office/powerpoint/2010/main" val="22758528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should be a little easier to understand.  So we have wavelength on the x axis, and parameter of interest on the y axis.  </a:t>
            </a:r>
          </a:p>
          <a:p>
            <a:endParaRPr lang="en-US" baseline="0" dirty="0" smtClean="0"/>
          </a:p>
          <a:p>
            <a:r>
              <a:rPr lang="en-US" baseline="0" dirty="0" smtClean="0"/>
              <a:t>Total N, lint yield, leaf N? sensitive to red-edge and green regions.  Plant height? Red. </a:t>
            </a:r>
            <a:endParaRPr lang="en-US" dirty="0"/>
          </a:p>
        </p:txBody>
      </p:sp>
      <p:sp>
        <p:nvSpPr>
          <p:cNvPr id="4" name="Slide Number Placeholder 3"/>
          <p:cNvSpPr>
            <a:spLocks noGrp="1"/>
          </p:cNvSpPr>
          <p:nvPr>
            <p:ph type="sldNum" sz="quarter" idx="10"/>
          </p:nvPr>
        </p:nvSpPr>
        <p:spPr/>
        <p:txBody>
          <a:bodyPr/>
          <a:lstStyle/>
          <a:p>
            <a:fld id="{5242AAB9-5818-485F-8D4B-8626E41C35E5}" type="slidenum">
              <a:rPr lang="en-US" smtClean="0"/>
              <a:t>10</a:t>
            </a:fld>
            <a:endParaRPr lang="en-US"/>
          </a:p>
        </p:txBody>
      </p:sp>
    </p:spTree>
    <p:extLst>
      <p:ext uri="{BB962C8B-B14F-4D97-AF65-F5344CB8AC3E}">
        <p14:creationId xmlns:p14="http://schemas.microsoft.com/office/powerpoint/2010/main" val="6865891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trend held through the</a:t>
            </a:r>
            <a:r>
              <a:rPr lang="en-US" baseline="0" dirty="0" smtClean="0"/>
              <a:t> index analysis.  Again, third week of square, first week of flower for three years.</a:t>
            </a:r>
          </a:p>
          <a:p>
            <a:endParaRPr lang="en-US" baseline="0" dirty="0" smtClean="0"/>
          </a:p>
          <a:p>
            <a:r>
              <a:rPr lang="en-US" baseline="0" dirty="0" smtClean="0"/>
              <a:t>NDVI- not sensitive to total N uptake or leaf N concentration.  Very sensitive to plant height.</a:t>
            </a:r>
          </a:p>
          <a:p>
            <a:r>
              <a:rPr lang="en-US" baseline="0" dirty="0" smtClean="0"/>
              <a:t>Simplified Canopy Chlorophyll Content Index? Moderate to N status, weaker with plant height.</a:t>
            </a:r>
          </a:p>
          <a:p>
            <a:endParaRPr lang="en-US" dirty="0"/>
          </a:p>
        </p:txBody>
      </p:sp>
      <p:sp>
        <p:nvSpPr>
          <p:cNvPr id="4" name="Slide Number Placeholder 3"/>
          <p:cNvSpPr>
            <a:spLocks noGrp="1"/>
          </p:cNvSpPr>
          <p:nvPr>
            <p:ph type="sldNum" sz="quarter" idx="10"/>
          </p:nvPr>
        </p:nvSpPr>
        <p:spPr/>
        <p:txBody>
          <a:bodyPr/>
          <a:lstStyle/>
          <a:p>
            <a:fld id="{5242AAB9-5818-485F-8D4B-8626E41C35E5}" type="slidenum">
              <a:rPr lang="en-US" smtClean="0"/>
              <a:t>11</a:t>
            </a:fld>
            <a:endParaRPr lang="en-US"/>
          </a:p>
        </p:txBody>
      </p:sp>
    </p:spTree>
    <p:extLst>
      <p:ext uri="{BB962C8B-B14F-4D97-AF65-F5344CB8AC3E}">
        <p14:creationId xmlns:p14="http://schemas.microsoft.com/office/powerpoint/2010/main" val="29240832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this point, I moved to Arkansas and began exploring the relationships</a:t>
            </a:r>
            <a:r>
              <a:rPr lang="en-US" baseline="0" dirty="0" smtClean="0"/>
              <a:t> between reflectance and K.  I won’t be talking about that today, but I do want to share another study I completed at the University of Arkansas. </a:t>
            </a:r>
            <a:endParaRPr lang="en-US" dirty="0"/>
          </a:p>
        </p:txBody>
      </p:sp>
      <p:sp>
        <p:nvSpPr>
          <p:cNvPr id="4" name="Slide Number Placeholder 3"/>
          <p:cNvSpPr>
            <a:spLocks noGrp="1"/>
          </p:cNvSpPr>
          <p:nvPr>
            <p:ph type="sldNum" sz="quarter" idx="10"/>
          </p:nvPr>
        </p:nvSpPr>
        <p:spPr/>
        <p:txBody>
          <a:bodyPr/>
          <a:lstStyle/>
          <a:p>
            <a:fld id="{5242AAB9-5818-485F-8D4B-8626E41C35E5}" type="slidenum">
              <a:rPr lang="en-US" smtClean="0"/>
              <a:t>12</a:t>
            </a:fld>
            <a:endParaRPr lang="en-US"/>
          </a:p>
        </p:txBody>
      </p:sp>
    </p:spTree>
    <p:extLst>
      <p:ext uri="{BB962C8B-B14F-4D97-AF65-F5344CB8AC3E}">
        <p14:creationId xmlns:p14="http://schemas.microsoft.com/office/powerpoint/2010/main" val="2188955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come back to this image</a:t>
            </a:r>
            <a:r>
              <a:rPr lang="en-US" baseline="0" dirty="0" smtClean="0"/>
              <a:t> to make one point.  We know what deficiencies look like.  I am fairly confident I can tell you if you have a yield impacting deficiency by just walking a field. To make that assessment I do not need NIR.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242AAB9-5818-485F-8D4B-8626E41C35E5}" type="slidenum">
              <a:rPr lang="en-US" smtClean="0"/>
              <a:t>13</a:t>
            </a:fld>
            <a:endParaRPr lang="en-US"/>
          </a:p>
        </p:txBody>
      </p:sp>
    </p:spTree>
    <p:extLst>
      <p:ext uri="{BB962C8B-B14F-4D97-AF65-F5344CB8AC3E}">
        <p14:creationId xmlns:p14="http://schemas.microsoft.com/office/powerpoint/2010/main" val="1127624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Dr. Oosterhuis immediately introduced me to Dr. Larry</a:t>
            </a:r>
            <a:r>
              <a:rPr lang="en-US" baseline="0" dirty="0" smtClean="0"/>
              <a:t> Purcell, who had just completed a study looking at digital image analysis in corn.</a:t>
            </a:r>
          </a:p>
          <a:p>
            <a:endParaRPr lang="en-US" baseline="0" dirty="0" smtClean="0"/>
          </a:p>
          <a:p>
            <a:r>
              <a:rPr lang="en-US" baseline="0" dirty="0" smtClean="0"/>
              <a:t>A little background- </a:t>
            </a:r>
            <a:endParaRPr lang="en-US" dirty="0"/>
          </a:p>
        </p:txBody>
      </p:sp>
      <p:sp>
        <p:nvSpPr>
          <p:cNvPr id="4" name="Slide Number Placeholder 3"/>
          <p:cNvSpPr>
            <a:spLocks noGrp="1"/>
          </p:cNvSpPr>
          <p:nvPr>
            <p:ph type="sldNum" sz="quarter" idx="10"/>
          </p:nvPr>
        </p:nvSpPr>
        <p:spPr/>
        <p:txBody>
          <a:bodyPr/>
          <a:lstStyle/>
          <a:p>
            <a:fld id="{5242AAB9-5818-485F-8D4B-8626E41C35E5}" type="slidenum">
              <a:rPr lang="en-US" smtClean="0"/>
              <a:t>14</a:t>
            </a:fld>
            <a:endParaRPr lang="en-US"/>
          </a:p>
        </p:txBody>
      </p:sp>
    </p:spTree>
    <p:extLst>
      <p:ext uri="{BB962C8B-B14F-4D97-AF65-F5344CB8AC3E}">
        <p14:creationId xmlns:p14="http://schemas.microsoft.com/office/powerpoint/2010/main" val="24570433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Does this</a:t>
            </a:r>
            <a:r>
              <a:rPr lang="en-US" baseline="0" dirty="0" smtClean="0"/>
              <a:t> work for cotton?  </a:t>
            </a:r>
            <a:endParaRPr lang="en-US" dirty="0"/>
          </a:p>
        </p:txBody>
      </p:sp>
      <p:sp>
        <p:nvSpPr>
          <p:cNvPr id="4" name="Slide Number Placeholder 3"/>
          <p:cNvSpPr>
            <a:spLocks noGrp="1"/>
          </p:cNvSpPr>
          <p:nvPr>
            <p:ph type="sldNum" sz="quarter" idx="10"/>
          </p:nvPr>
        </p:nvSpPr>
        <p:spPr/>
        <p:txBody>
          <a:bodyPr/>
          <a:lstStyle/>
          <a:p>
            <a:fld id="{5242AAB9-5818-485F-8D4B-8626E41C35E5}" type="slidenum">
              <a:rPr lang="en-US" smtClean="0"/>
              <a:t>15</a:t>
            </a:fld>
            <a:endParaRPr lang="en-US"/>
          </a:p>
        </p:txBody>
      </p:sp>
    </p:spTree>
    <p:extLst>
      <p:ext uri="{BB962C8B-B14F-4D97-AF65-F5344CB8AC3E}">
        <p14:creationId xmlns:p14="http://schemas.microsoft.com/office/powerpoint/2010/main" val="39194513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Three camera angles, all</a:t>
            </a:r>
            <a:r>
              <a:rPr lang="en-US" baseline="0" dirty="0" smtClean="0"/>
              <a:t> using the same camera and color board (basic, $120 digital camera on auto settings)</a:t>
            </a:r>
          </a:p>
          <a:p>
            <a:r>
              <a:rPr lang="en-US" baseline="0" dirty="0" smtClean="0"/>
              <a:t>Pulled fully expanded, mainstem leaves 4-5 nodes down from the meristem</a:t>
            </a:r>
          </a:p>
          <a:p>
            <a:endParaRPr lang="en-US" baseline="0" dirty="0" smtClean="0"/>
          </a:p>
          <a:p>
            <a:r>
              <a:rPr lang="en-US" baseline="0" dirty="0" smtClean="0"/>
              <a:t>As good as SPAD</a:t>
            </a:r>
          </a:p>
          <a:p>
            <a:r>
              <a:rPr lang="en-US" baseline="0" dirty="0" smtClean="0"/>
              <a:t>Off nadir better than nadir, still not as good as lab</a:t>
            </a:r>
          </a:p>
          <a:p>
            <a:endParaRPr lang="en-US" dirty="0" smtClean="0"/>
          </a:p>
          <a:p>
            <a:r>
              <a:rPr lang="en-US" dirty="0" smtClean="0"/>
              <a:t>Yes.  It works, but it is a point measurement.  </a:t>
            </a:r>
            <a:endParaRPr lang="en-US" dirty="0"/>
          </a:p>
        </p:txBody>
      </p:sp>
      <p:sp>
        <p:nvSpPr>
          <p:cNvPr id="4" name="Slide Number Placeholder 3"/>
          <p:cNvSpPr>
            <a:spLocks noGrp="1"/>
          </p:cNvSpPr>
          <p:nvPr>
            <p:ph type="sldNum" sz="quarter" idx="10"/>
          </p:nvPr>
        </p:nvSpPr>
        <p:spPr/>
        <p:txBody>
          <a:bodyPr/>
          <a:lstStyle/>
          <a:p>
            <a:fld id="{5242AAB9-5818-485F-8D4B-8626E41C35E5}" type="slidenum">
              <a:rPr lang="en-US" smtClean="0"/>
              <a:t>16</a:t>
            </a:fld>
            <a:endParaRPr lang="en-US"/>
          </a:p>
        </p:txBody>
      </p:sp>
    </p:spTree>
    <p:extLst>
      <p:ext uri="{BB962C8B-B14F-4D97-AF65-F5344CB8AC3E}">
        <p14:creationId xmlns:p14="http://schemas.microsoft.com/office/powerpoint/2010/main" val="33743952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Conversion from a point measurement to an</a:t>
            </a:r>
            <a:r>
              <a:rPr lang="en-US" baseline="0" dirty="0" smtClean="0"/>
              <a:t> on-the-go system</a:t>
            </a:r>
            <a:endParaRPr lang="en-US" dirty="0"/>
          </a:p>
        </p:txBody>
      </p:sp>
      <p:sp>
        <p:nvSpPr>
          <p:cNvPr id="4" name="Slide Number Placeholder 3"/>
          <p:cNvSpPr>
            <a:spLocks noGrp="1"/>
          </p:cNvSpPr>
          <p:nvPr>
            <p:ph type="sldNum" sz="quarter" idx="10"/>
          </p:nvPr>
        </p:nvSpPr>
        <p:spPr/>
        <p:txBody>
          <a:bodyPr/>
          <a:lstStyle/>
          <a:p>
            <a:fld id="{5242AAB9-5818-485F-8D4B-8626E41C35E5}" type="slidenum">
              <a:rPr lang="en-US" smtClean="0"/>
              <a:t>17</a:t>
            </a:fld>
            <a:endParaRPr lang="en-US"/>
          </a:p>
        </p:txBody>
      </p:sp>
    </p:spTree>
    <p:extLst>
      <p:ext uri="{BB962C8B-B14F-4D97-AF65-F5344CB8AC3E}">
        <p14:creationId xmlns:p14="http://schemas.microsoft.com/office/powerpoint/2010/main" val="4778930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here are</a:t>
            </a:r>
            <a:r>
              <a:rPr lang="en-US" baseline="0" dirty="0" smtClean="0"/>
              <a:t> a few images of the setup.  We have a GoPro hooked wirelessly to an </a:t>
            </a:r>
            <a:r>
              <a:rPr lang="en-US" baseline="0" dirty="0" err="1" smtClean="0"/>
              <a:t>iphone</a:t>
            </a:r>
            <a:r>
              <a:rPr lang="en-US" baseline="0" dirty="0" smtClean="0"/>
              <a:t> and we trigger shots remotely.</a:t>
            </a:r>
          </a:p>
          <a:p>
            <a:r>
              <a:rPr lang="en-US" baseline="0" dirty="0" smtClean="0"/>
              <a:t>Color standards are in the field of view of each image and are fully sunlit.</a:t>
            </a:r>
          </a:p>
          <a:p>
            <a:endParaRPr lang="en-US" dirty="0"/>
          </a:p>
        </p:txBody>
      </p:sp>
      <p:sp>
        <p:nvSpPr>
          <p:cNvPr id="4" name="Slide Number Placeholder 3"/>
          <p:cNvSpPr>
            <a:spLocks noGrp="1"/>
          </p:cNvSpPr>
          <p:nvPr>
            <p:ph type="sldNum" sz="quarter" idx="10"/>
          </p:nvPr>
        </p:nvSpPr>
        <p:spPr/>
        <p:txBody>
          <a:bodyPr/>
          <a:lstStyle/>
          <a:p>
            <a:fld id="{5242AAB9-5818-485F-8D4B-8626E41C35E5}" type="slidenum">
              <a:rPr lang="en-US" smtClean="0"/>
              <a:t>18</a:t>
            </a:fld>
            <a:endParaRPr lang="en-US"/>
          </a:p>
        </p:txBody>
      </p:sp>
    </p:spTree>
    <p:extLst>
      <p:ext uri="{BB962C8B-B14F-4D97-AF65-F5344CB8AC3E}">
        <p14:creationId xmlns:p14="http://schemas.microsoft.com/office/powerpoint/2010/main" val="2599539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drive to a plot, and trigger the photo remotely.  After the image is collected, we post-process the image to expand the color standards and crop out the outside rows (only interested in the inner two rows).</a:t>
            </a:r>
            <a:endParaRPr lang="en-US" dirty="0"/>
          </a:p>
        </p:txBody>
      </p:sp>
      <p:sp>
        <p:nvSpPr>
          <p:cNvPr id="4" name="Slide Number Placeholder 3"/>
          <p:cNvSpPr>
            <a:spLocks noGrp="1"/>
          </p:cNvSpPr>
          <p:nvPr>
            <p:ph type="sldNum" sz="quarter" idx="10"/>
          </p:nvPr>
        </p:nvSpPr>
        <p:spPr/>
        <p:txBody>
          <a:bodyPr/>
          <a:lstStyle/>
          <a:p>
            <a:fld id="{5242AAB9-5818-485F-8D4B-8626E41C35E5}" type="slidenum">
              <a:rPr lang="en-US" smtClean="0"/>
              <a:t>19</a:t>
            </a:fld>
            <a:endParaRPr lang="en-US"/>
          </a:p>
        </p:txBody>
      </p:sp>
    </p:spTree>
    <p:extLst>
      <p:ext uri="{BB962C8B-B14F-4D97-AF65-F5344CB8AC3E}">
        <p14:creationId xmlns:p14="http://schemas.microsoft.com/office/powerpoint/2010/main" val="22790260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a:t>
            </a:r>
            <a:r>
              <a:rPr lang="en-US" baseline="0" dirty="0" smtClean="0"/>
              <a:t> you Mr. Ogle/moderator.</a:t>
            </a:r>
          </a:p>
          <a:p>
            <a:r>
              <a:rPr lang="en-US" baseline="0" dirty="0" smtClean="0"/>
              <a:t>Again, my name is Tyson Raper. The last time I presented at this meeting I was a graduate student in Dr. Jac Varco’s program (that was 2010).  Since then, I have completed a PhD and accepted the position of Cotton and Small Grains Specialist at the University of Tennessee.  I have served in that capacity for just over a year now, and I believe I can understand the demands of a heavy extension appointment!  I’m going to focus on cotton today (my apologies for the shift from wheat).  </a:t>
            </a:r>
          </a:p>
          <a:p>
            <a:endParaRPr lang="en-US" baseline="0" dirty="0" smtClean="0"/>
          </a:p>
          <a:p>
            <a:r>
              <a:rPr lang="en-US" baseline="0" dirty="0" smtClean="0"/>
              <a:t>I will start this presentation with a very brief introduction, skim through some background research which directed us to our current project, and share some preliminary/exploratory data with this format.</a:t>
            </a:r>
            <a:endParaRPr lang="en-US" dirty="0"/>
          </a:p>
        </p:txBody>
      </p:sp>
      <p:sp>
        <p:nvSpPr>
          <p:cNvPr id="4" name="Slide Number Placeholder 3"/>
          <p:cNvSpPr>
            <a:spLocks noGrp="1"/>
          </p:cNvSpPr>
          <p:nvPr>
            <p:ph type="sldNum" sz="quarter" idx="10"/>
          </p:nvPr>
        </p:nvSpPr>
        <p:spPr/>
        <p:txBody>
          <a:bodyPr/>
          <a:lstStyle/>
          <a:p>
            <a:fld id="{5242AAB9-5818-485F-8D4B-8626E41C35E5}" type="slidenum">
              <a:rPr lang="en-US" smtClean="0"/>
              <a:t>2</a:t>
            </a:fld>
            <a:endParaRPr lang="en-US"/>
          </a:p>
        </p:txBody>
      </p:sp>
    </p:spTree>
    <p:extLst>
      <p:ext uri="{BB962C8B-B14F-4D97-AF65-F5344CB8AC3E}">
        <p14:creationId xmlns:p14="http://schemas.microsoft.com/office/powerpoint/2010/main" val="346891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Processing in </a:t>
            </a:r>
            <a:r>
              <a:rPr lang="en-US" dirty="0" err="1" smtClean="0"/>
              <a:t>SigmaScan</a:t>
            </a:r>
            <a:r>
              <a:rPr lang="en-US" dirty="0" smtClean="0"/>
              <a:t> is</a:t>
            </a:r>
            <a:r>
              <a:rPr lang="en-US" baseline="0" dirty="0" smtClean="0"/>
              <a:t> conducted with a program written by </a:t>
            </a:r>
            <a:r>
              <a:rPr lang="en-US" baseline="0" dirty="0" err="1" smtClean="0"/>
              <a:t>Karcher</a:t>
            </a:r>
            <a:r>
              <a:rPr lang="en-US" baseline="0" dirty="0" smtClean="0"/>
              <a:t> and Richardson (first published in 2003).</a:t>
            </a:r>
          </a:p>
          <a:p>
            <a:r>
              <a:rPr lang="en-US" baseline="0" dirty="0" smtClean="0"/>
              <a:t>Initial step is to remove background by establishing color threshold. Next slide is an example</a:t>
            </a:r>
            <a:endParaRPr lang="en-US" dirty="0"/>
          </a:p>
        </p:txBody>
      </p:sp>
      <p:sp>
        <p:nvSpPr>
          <p:cNvPr id="4" name="Slide Number Placeholder 3"/>
          <p:cNvSpPr>
            <a:spLocks noGrp="1"/>
          </p:cNvSpPr>
          <p:nvPr>
            <p:ph type="sldNum" sz="quarter" idx="10"/>
          </p:nvPr>
        </p:nvSpPr>
        <p:spPr/>
        <p:txBody>
          <a:bodyPr/>
          <a:lstStyle/>
          <a:p>
            <a:fld id="{5242AAB9-5818-485F-8D4B-8626E41C35E5}" type="slidenum">
              <a:rPr lang="en-US" smtClean="0"/>
              <a:t>20</a:t>
            </a:fld>
            <a:endParaRPr lang="en-US"/>
          </a:p>
        </p:txBody>
      </p:sp>
    </p:spTree>
    <p:extLst>
      <p:ext uri="{BB962C8B-B14F-4D97-AF65-F5344CB8AC3E}">
        <p14:creationId xmlns:p14="http://schemas.microsoft.com/office/powerpoint/2010/main" val="19458835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se we are analyzing</a:t>
            </a:r>
            <a:r>
              <a:rPr lang="en-US" baseline="0" dirty="0" smtClean="0"/>
              <a:t> the sunlit canopy and dropping shaded leaves and soil. Color standards are recognized </a:t>
            </a:r>
            <a:endParaRPr lang="en-US" dirty="0"/>
          </a:p>
        </p:txBody>
      </p:sp>
      <p:sp>
        <p:nvSpPr>
          <p:cNvPr id="4" name="Slide Number Placeholder 3"/>
          <p:cNvSpPr>
            <a:spLocks noGrp="1"/>
          </p:cNvSpPr>
          <p:nvPr>
            <p:ph type="sldNum" sz="quarter" idx="10"/>
          </p:nvPr>
        </p:nvSpPr>
        <p:spPr/>
        <p:txBody>
          <a:bodyPr/>
          <a:lstStyle/>
          <a:p>
            <a:fld id="{5242AAB9-5818-485F-8D4B-8626E41C35E5}" type="slidenum">
              <a:rPr lang="en-US" smtClean="0"/>
              <a:t>21</a:t>
            </a:fld>
            <a:endParaRPr lang="en-US"/>
          </a:p>
        </p:txBody>
      </p:sp>
    </p:spTree>
    <p:extLst>
      <p:ext uri="{BB962C8B-B14F-4D97-AF65-F5344CB8AC3E}">
        <p14:creationId xmlns:p14="http://schemas.microsoft.com/office/powerpoint/2010/main" val="29682259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are the plots.  Anyone see anything wrong with this picture?</a:t>
            </a:r>
          </a:p>
          <a:p>
            <a:endParaRPr lang="en-US" dirty="0"/>
          </a:p>
        </p:txBody>
      </p:sp>
      <p:sp>
        <p:nvSpPr>
          <p:cNvPr id="4" name="Slide Number Placeholder 3"/>
          <p:cNvSpPr>
            <a:spLocks noGrp="1"/>
          </p:cNvSpPr>
          <p:nvPr>
            <p:ph type="sldNum" sz="quarter" idx="10"/>
          </p:nvPr>
        </p:nvSpPr>
        <p:spPr/>
        <p:txBody>
          <a:bodyPr/>
          <a:lstStyle/>
          <a:p>
            <a:fld id="{5242AAB9-5818-485F-8D4B-8626E41C35E5}" type="slidenum">
              <a:rPr lang="en-US" smtClean="0"/>
              <a:t>22</a:t>
            </a:fld>
            <a:endParaRPr lang="en-US"/>
          </a:p>
        </p:txBody>
      </p:sp>
    </p:spTree>
    <p:extLst>
      <p:ext uri="{BB962C8B-B14F-4D97-AF65-F5344CB8AC3E}">
        <p14:creationId xmlns:p14="http://schemas.microsoft.com/office/powerpoint/2010/main" val="10880947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Clouds.  First imagery date-</a:t>
            </a:r>
            <a:r>
              <a:rPr lang="en-US" baseline="0" dirty="0" smtClean="0"/>
              <a:t> plagued by clouds.</a:t>
            </a:r>
            <a:endParaRPr lang="en-US" dirty="0"/>
          </a:p>
        </p:txBody>
      </p:sp>
      <p:sp>
        <p:nvSpPr>
          <p:cNvPr id="4" name="Slide Number Placeholder 3"/>
          <p:cNvSpPr>
            <a:spLocks noGrp="1"/>
          </p:cNvSpPr>
          <p:nvPr>
            <p:ph type="sldNum" sz="quarter" idx="10"/>
          </p:nvPr>
        </p:nvSpPr>
        <p:spPr/>
        <p:txBody>
          <a:bodyPr/>
          <a:lstStyle/>
          <a:p>
            <a:fld id="{5242AAB9-5818-485F-8D4B-8626E41C35E5}" type="slidenum">
              <a:rPr lang="en-US" smtClean="0"/>
              <a:t>23</a:t>
            </a:fld>
            <a:endParaRPr lang="en-US"/>
          </a:p>
        </p:txBody>
      </p:sp>
    </p:spTree>
    <p:extLst>
      <p:ext uri="{BB962C8B-B14F-4D97-AF65-F5344CB8AC3E}">
        <p14:creationId xmlns:p14="http://schemas.microsoft.com/office/powerpoint/2010/main" val="36238030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an example</a:t>
            </a:r>
            <a:endParaRPr lang="en-US" dirty="0"/>
          </a:p>
        </p:txBody>
      </p:sp>
      <p:sp>
        <p:nvSpPr>
          <p:cNvPr id="4" name="Slide Number Placeholder 3"/>
          <p:cNvSpPr>
            <a:spLocks noGrp="1"/>
          </p:cNvSpPr>
          <p:nvPr>
            <p:ph type="sldNum" sz="quarter" idx="10"/>
          </p:nvPr>
        </p:nvSpPr>
        <p:spPr/>
        <p:txBody>
          <a:bodyPr/>
          <a:lstStyle/>
          <a:p>
            <a:fld id="{5242AAB9-5818-485F-8D4B-8626E41C35E5}" type="slidenum">
              <a:rPr lang="en-US" smtClean="0"/>
              <a:t>24</a:t>
            </a:fld>
            <a:endParaRPr lang="en-US"/>
          </a:p>
        </p:txBody>
      </p:sp>
    </p:spTree>
    <p:extLst>
      <p:ext uri="{BB962C8B-B14F-4D97-AF65-F5344CB8AC3E}">
        <p14:creationId xmlns:p14="http://schemas.microsoft.com/office/powerpoint/2010/main" val="3194953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Took</a:t>
            </a:r>
            <a:r>
              <a:rPr lang="en-US" baseline="0" dirty="0" smtClean="0"/>
              <a:t> pictures again later in the week- much clearer!</a:t>
            </a:r>
            <a:endParaRPr lang="en-US" dirty="0"/>
          </a:p>
        </p:txBody>
      </p:sp>
      <p:sp>
        <p:nvSpPr>
          <p:cNvPr id="4" name="Slide Number Placeholder 3"/>
          <p:cNvSpPr>
            <a:spLocks noGrp="1"/>
          </p:cNvSpPr>
          <p:nvPr>
            <p:ph type="sldNum" sz="quarter" idx="10"/>
          </p:nvPr>
        </p:nvSpPr>
        <p:spPr/>
        <p:txBody>
          <a:bodyPr/>
          <a:lstStyle/>
          <a:p>
            <a:fld id="{5242AAB9-5818-485F-8D4B-8626E41C35E5}" type="slidenum">
              <a:rPr lang="en-US" smtClean="0"/>
              <a:t>25</a:t>
            </a:fld>
            <a:endParaRPr lang="en-US"/>
          </a:p>
        </p:txBody>
      </p:sp>
    </p:spTree>
    <p:extLst>
      <p:ext uri="{BB962C8B-B14F-4D97-AF65-F5344CB8AC3E}">
        <p14:creationId xmlns:p14="http://schemas.microsoft.com/office/powerpoint/2010/main" val="11303363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here are the results.  We used</a:t>
            </a:r>
            <a:r>
              <a:rPr lang="en-US" baseline="0" dirty="0" smtClean="0"/>
              <a:t> the </a:t>
            </a:r>
            <a:r>
              <a:rPr lang="en-US" baseline="0" dirty="0" err="1" smtClean="0"/>
              <a:t>GreenSeeker</a:t>
            </a:r>
            <a:r>
              <a:rPr lang="en-US" baseline="0" dirty="0" smtClean="0"/>
              <a:t> handheld unit and sampled the same area of which we took photos.</a:t>
            </a:r>
          </a:p>
          <a:p>
            <a:endParaRPr lang="en-US" dirty="0" smtClean="0"/>
          </a:p>
          <a:p>
            <a:r>
              <a:rPr lang="en-US" dirty="0" smtClean="0"/>
              <a:t>NDVI relates moderately well to N rate, leaf N</a:t>
            </a:r>
            <a:r>
              <a:rPr lang="en-US" baseline="0" dirty="0" smtClean="0"/>
              <a:t> and plant height.</a:t>
            </a:r>
          </a:p>
          <a:p>
            <a:endParaRPr lang="en-US" baseline="0" dirty="0" smtClean="0"/>
          </a:p>
          <a:p>
            <a:r>
              <a:rPr lang="en-US" baseline="0" dirty="0" smtClean="0"/>
              <a:t>Clouds?  Wreak </a:t>
            </a:r>
            <a:r>
              <a:rPr lang="en-US" baseline="0" dirty="0" err="1" smtClean="0"/>
              <a:t>havok</a:t>
            </a:r>
            <a:r>
              <a:rPr lang="en-US" baseline="0" dirty="0" smtClean="0"/>
              <a:t> on measurements.  Poor correlations with N rate, leaf N and plant height.</a:t>
            </a:r>
          </a:p>
          <a:p>
            <a:endParaRPr lang="en-US" baseline="0" dirty="0" smtClean="0"/>
          </a:p>
          <a:p>
            <a:r>
              <a:rPr lang="en-US" baseline="0" dirty="0" smtClean="0"/>
              <a:t>Clear?  Much better.  DGCI relationships with N rate and leaf N substantially better than NDVI, weaker relationships with plant height (likely due to the relationship between plant height and ground coverage- which is removed with the pre-processing activities).</a:t>
            </a:r>
          </a:p>
        </p:txBody>
      </p:sp>
      <p:sp>
        <p:nvSpPr>
          <p:cNvPr id="4" name="Slide Number Placeholder 3"/>
          <p:cNvSpPr>
            <a:spLocks noGrp="1"/>
          </p:cNvSpPr>
          <p:nvPr>
            <p:ph type="sldNum" sz="quarter" idx="10"/>
          </p:nvPr>
        </p:nvSpPr>
        <p:spPr/>
        <p:txBody>
          <a:bodyPr/>
          <a:lstStyle/>
          <a:p>
            <a:fld id="{5242AAB9-5818-485F-8D4B-8626E41C35E5}" type="slidenum">
              <a:rPr lang="en-US" smtClean="0"/>
              <a:t>26</a:t>
            </a:fld>
            <a:endParaRPr lang="en-US"/>
          </a:p>
        </p:txBody>
      </p:sp>
    </p:spTree>
    <p:extLst>
      <p:ext uri="{BB962C8B-B14F-4D97-AF65-F5344CB8AC3E}">
        <p14:creationId xmlns:p14="http://schemas.microsoft.com/office/powerpoint/2010/main" val="36472712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Drought stress, outlier</a:t>
            </a:r>
            <a:r>
              <a:rPr lang="en-US" baseline="0" dirty="0" smtClean="0"/>
              <a:t> point</a:t>
            </a:r>
            <a:endParaRPr lang="en-US" dirty="0"/>
          </a:p>
        </p:txBody>
      </p:sp>
      <p:sp>
        <p:nvSpPr>
          <p:cNvPr id="4" name="Slide Number Placeholder 3"/>
          <p:cNvSpPr>
            <a:spLocks noGrp="1"/>
          </p:cNvSpPr>
          <p:nvPr>
            <p:ph type="sldNum" sz="quarter" idx="10"/>
          </p:nvPr>
        </p:nvSpPr>
        <p:spPr/>
        <p:txBody>
          <a:bodyPr/>
          <a:lstStyle/>
          <a:p>
            <a:fld id="{5242AAB9-5818-485F-8D4B-8626E41C35E5}" type="slidenum">
              <a:rPr lang="en-US" smtClean="0"/>
              <a:t>27</a:t>
            </a:fld>
            <a:endParaRPr lang="en-US"/>
          </a:p>
        </p:txBody>
      </p:sp>
    </p:spTree>
    <p:extLst>
      <p:ext uri="{BB962C8B-B14F-4D97-AF65-F5344CB8AC3E}">
        <p14:creationId xmlns:p14="http://schemas.microsoft.com/office/powerpoint/2010/main" val="14355936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a:t>
            </a:r>
            <a:r>
              <a:rPr lang="en-US" baseline="0" dirty="0" smtClean="0"/>
              <a:t> have a similar dataset for wheat.  Still have some work to do on this dataset before I Can present- but if I was ever going to get a response, I should be able to detect it here.  CAN YOU SEE THE DIFFERENCES?</a:t>
            </a:r>
            <a:endParaRPr lang="en-US" dirty="0"/>
          </a:p>
        </p:txBody>
      </p:sp>
      <p:sp>
        <p:nvSpPr>
          <p:cNvPr id="4" name="Slide Number Placeholder 3"/>
          <p:cNvSpPr>
            <a:spLocks noGrp="1"/>
          </p:cNvSpPr>
          <p:nvPr>
            <p:ph type="sldNum" sz="quarter" idx="10"/>
          </p:nvPr>
        </p:nvSpPr>
        <p:spPr/>
        <p:txBody>
          <a:bodyPr/>
          <a:lstStyle/>
          <a:p>
            <a:fld id="{5242AAB9-5818-485F-8D4B-8626E41C35E5}" type="slidenum">
              <a:rPr lang="en-US" smtClean="0"/>
              <a:t>28</a:t>
            </a:fld>
            <a:endParaRPr lang="en-US"/>
          </a:p>
        </p:txBody>
      </p:sp>
    </p:spTree>
    <p:extLst>
      <p:ext uri="{BB962C8B-B14F-4D97-AF65-F5344CB8AC3E}">
        <p14:creationId xmlns:p14="http://schemas.microsoft.com/office/powerpoint/2010/main" val="14355936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42AAB9-5818-485F-8D4B-8626E41C35E5}" type="slidenum">
              <a:rPr lang="en-US" smtClean="0"/>
              <a:t>29</a:t>
            </a:fld>
            <a:endParaRPr lang="en-US"/>
          </a:p>
        </p:txBody>
      </p:sp>
    </p:spTree>
    <p:extLst>
      <p:ext uri="{BB962C8B-B14F-4D97-AF65-F5344CB8AC3E}">
        <p14:creationId xmlns:p14="http://schemas.microsoft.com/office/powerpoint/2010/main" val="9376767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not news to this crowd! </a:t>
            </a:r>
          </a:p>
          <a:p>
            <a:endParaRPr lang="en-US" baseline="0" dirty="0" smtClean="0"/>
          </a:p>
          <a:p>
            <a:r>
              <a:rPr lang="en-US" baseline="0" dirty="0" smtClean="0"/>
              <a:t>But I include this slide to emphasize to our grains and oilseeds crowd that we see a true quadratic response to fertilizer N rate in cotton.</a:t>
            </a:r>
          </a:p>
          <a:p>
            <a:r>
              <a:rPr lang="en-US" baseline="0" dirty="0" smtClean="0"/>
              <a:t>	Over-applications cause rank growth, boll rot, harvesting difficulties, increased need for growth regulators, insecticides defoliants, reduce returns. . .</a:t>
            </a:r>
          </a:p>
          <a:p>
            <a:r>
              <a:rPr lang="en-US" baseline="0" dirty="0" smtClean="0"/>
              <a:t>	and reduce yields!</a:t>
            </a:r>
            <a:endParaRPr lang="en-US" dirty="0"/>
          </a:p>
        </p:txBody>
      </p:sp>
      <p:sp>
        <p:nvSpPr>
          <p:cNvPr id="4" name="Slide Number Placeholder 3"/>
          <p:cNvSpPr>
            <a:spLocks noGrp="1"/>
          </p:cNvSpPr>
          <p:nvPr>
            <p:ph type="sldNum" sz="quarter" idx="10"/>
          </p:nvPr>
        </p:nvSpPr>
        <p:spPr/>
        <p:txBody>
          <a:bodyPr/>
          <a:lstStyle/>
          <a:p>
            <a:fld id="{5242AAB9-5818-485F-8D4B-8626E41C35E5}" type="slidenum">
              <a:rPr lang="en-US" smtClean="0"/>
              <a:t>3</a:t>
            </a:fld>
            <a:endParaRPr lang="en-US"/>
          </a:p>
        </p:txBody>
      </p:sp>
    </p:spTree>
    <p:extLst>
      <p:ext uri="{BB962C8B-B14F-4D97-AF65-F5344CB8AC3E}">
        <p14:creationId xmlns:p14="http://schemas.microsoft.com/office/powerpoint/2010/main" val="21977453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614DCF-A8C9-428F-B916-CD2B2B2D4759}" type="slidenum">
              <a:rPr lang="en-US" smtClean="0"/>
              <a:t>30</a:t>
            </a:fld>
            <a:endParaRPr lang="en-US" dirty="0"/>
          </a:p>
        </p:txBody>
      </p:sp>
    </p:spTree>
    <p:extLst>
      <p:ext uri="{BB962C8B-B14F-4D97-AF65-F5344CB8AC3E}">
        <p14:creationId xmlns:p14="http://schemas.microsoft.com/office/powerpoint/2010/main" val="34482352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Crop</a:t>
            </a:r>
            <a:r>
              <a:rPr lang="en-US" baseline="0" dirty="0" smtClean="0"/>
              <a:t> production in the humid </a:t>
            </a:r>
            <a:r>
              <a:rPr lang="en-US" baseline="0" dirty="0" err="1" smtClean="0"/>
              <a:t>midsouth</a:t>
            </a:r>
            <a:r>
              <a:rPr lang="en-US" baseline="0" dirty="0" smtClean="0"/>
              <a:t>/southeast is plagued by temporal and spatial variability.</a:t>
            </a:r>
          </a:p>
          <a:p>
            <a:r>
              <a:rPr lang="en-US" baseline="0" dirty="0" smtClean="0"/>
              <a:t>2013 I was monitoring drought at a variety trial in </a:t>
            </a:r>
            <a:r>
              <a:rPr lang="en-US" baseline="0" dirty="0" err="1" smtClean="0"/>
              <a:t>Bellemina</a:t>
            </a:r>
            <a:r>
              <a:rPr lang="en-US" baseline="0" dirty="0" smtClean="0"/>
              <a:t>, AL.  </a:t>
            </a:r>
          </a:p>
          <a:p>
            <a:r>
              <a:rPr lang="en-US" dirty="0" smtClean="0"/>
              <a:t>I thought it would be appropriate to share this image in AL.  This field is</a:t>
            </a:r>
            <a:r>
              <a:rPr lang="en-US" baseline="0" dirty="0" smtClean="0"/>
              <a:t> located half-way between the Tennessee Valley Experiment Station and the </a:t>
            </a:r>
            <a:r>
              <a:rPr lang="en-US" baseline="0" dirty="0" err="1" smtClean="0"/>
              <a:t>Greenbriar</a:t>
            </a:r>
            <a:r>
              <a:rPr lang="en-US" baseline="0" dirty="0" smtClean="0"/>
              <a:t> restaurant.  I came through on 9/28 and saw this image- the field has areas which are just reaching cutout and some areas that appeared to be 20-30% open.  Deficiencies of N and K were very visible.  After taking the picture, I found the field on Google Earth.  Not all of our fields are this variable (obviously) but we have areas like this in most of our fields. </a:t>
            </a:r>
          </a:p>
          <a:p>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fld id="{5242AAB9-5818-485F-8D4B-8626E41C35E5}" type="slidenum">
              <a:rPr lang="en-US" smtClean="0"/>
              <a:t>4</a:t>
            </a:fld>
            <a:endParaRPr lang="en-US"/>
          </a:p>
        </p:txBody>
      </p:sp>
    </p:spTree>
    <p:extLst>
      <p:ext uri="{BB962C8B-B14F-4D97-AF65-F5344CB8AC3E}">
        <p14:creationId xmlns:p14="http://schemas.microsoft.com/office/powerpoint/2010/main" val="39717193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Complicating N management (especially</a:t>
            </a:r>
            <a:r>
              <a:rPr lang="en-US" baseline="0" dirty="0" smtClean="0"/>
              <a:t> in cotton) is a general shift from liquid to dry fertilizers, and the issues that subsequently arise.</a:t>
            </a:r>
            <a:endParaRPr lang="en-US" dirty="0"/>
          </a:p>
        </p:txBody>
      </p:sp>
      <p:sp>
        <p:nvSpPr>
          <p:cNvPr id="4" name="Slide Number Placeholder 3"/>
          <p:cNvSpPr>
            <a:spLocks noGrp="1"/>
          </p:cNvSpPr>
          <p:nvPr>
            <p:ph type="sldNum" sz="quarter" idx="10"/>
          </p:nvPr>
        </p:nvSpPr>
        <p:spPr/>
        <p:txBody>
          <a:bodyPr/>
          <a:lstStyle/>
          <a:p>
            <a:fld id="{5242AAB9-5818-485F-8D4B-8626E41C35E5}" type="slidenum">
              <a:rPr lang="en-US" smtClean="0"/>
              <a:t>5</a:t>
            </a:fld>
            <a:endParaRPr lang="en-US"/>
          </a:p>
        </p:txBody>
      </p:sp>
    </p:spTree>
    <p:extLst>
      <p:ext uri="{BB962C8B-B14F-4D97-AF65-F5344CB8AC3E}">
        <p14:creationId xmlns:p14="http://schemas.microsoft.com/office/powerpoint/2010/main" val="1127624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a:defRPr sz="1700">
                <a:solidFill>
                  <a:schemeClr val="tx1"/>
                </a:solidFill>
                <a:latin typeface="Tahoma" pitchFamily="34" charset="0"/>
              </a:defRPr>
            </a:lvl1pPr>
            <a:lvl2pPr marL="729057" indent="-280406" defTabSz="914437">
              <a:defRPr sz="1700">
                <a:solidFill>
                  <a:schemeClr val="tx1"/>
                </a:solidFill>
                <a:latin typeface="Tahoma" pitchFamily="34" charset="0"/>
              </a:defRPr>
            </a:lvl2pPr>
            <a:lvl3pPr marL="1121626" indent="-224325" defTabSz="914437">
              <a:defRPr sz="1700">
                <a:solidFill>
                  <a:schemeClr val="tx1"/>
                </a:solidFill>
                <a:latin typeface="Tahoma" pitchFamily="34" charset="0"/>
              </a:defRPr>
            </a:lvl3pPr>
            <a:lvl4pPr marL="1570276" indent="-224325" defTabSz="914437">
              <a:defRPr sz="1700">
                <a:solidFill>
                  <a:schemeClr val="tx1"/>
                </a:solidFill>
                <a:latin typeface="Tahoma" pitchFamily="34" charset="0"/>
              </a:defRPr>
            </a:lvl4pPr>
            <a:lvl5pPr marL="2018927" indent="-224325" defTabSz="914437">
              <a:defRPr sz="1700">
                <a:solidFill>
                  <a:schemeClr val="tx1"/>
                </a:solidFill>
                <a:latin typeface="Tahoma" pitchFamily="34" charset="0"/>
              </a:defRPr>
            </a:lvl5pPr>
            <a:lvl6pPr marL="2467577" indent="-224325" defTabSz="914437" eaLnBrk="0" fontAlgn="base" hangingPunct="0">
              <a:spcBef>
                <a:spcPct val="0"/>
              </a:spcBef>
              <a:spcAft>
                <a:spcPct val="0"/>
              </a:spcAft>
              <a:defRPr sz="1700">
                <a:solidFill>
                  <a:schemeClr val="tx1"/>
                </a:solidFill>
                <a:latin typeface="Tahoma" pitchFamily="34" charset="0"/>
              </a:defRPr>
            </a:lvl6pPr>
            <a:lvl7pPr marL="2916227" indent="-224325" defTabSz="914437" eaLnBrk="0" fontAlgn="base" hangingPunct="0">
              <a:spcBef>
                <a:spcPct val="0"/>
              </a:spcBef>
              <a:spcAft>
                <a:spcPct val="0"/>
              </a:spcAft>
              <a:defRPr sz="1700">
                <a:solidFill>
                  <a:schemeClr val="tx1"/>
                </a:solidFill>
                <a:latin typeface="Tahoma" pitchFamily="34" charset="0"/>
              </a:defRPr>
            </a:lvl7pPr>
            <a:lvl8pPr marL="3364878" indent="-224325" defTabSz="914437" eaLnBrk="0" fontAlgn="base" hangingPunct="0">
              <a:spcBef>
                <a:spcPct val="0"/>
              </a:spcBef>
              <a:spcAft>
                <a:spcPct val="0"/>
              </a:spcAft>
              <a:defRPr sz="1700">
                <a:solidFill>
                  <a:schemeClr val="tx1"/>
                </a:solidFill>
                <a:latin typeface="Tahoma" pitchFamily="34" charset="0"/>
              </a:defRPr>
            </a:lvl8pPr>
            <a:lvl9pPr marL="3813528" indent="-224325" defTabSz="914437" eaLnBrk="0" fontAlgn="base" hangingPunct="0">
              <a:spcBef>
                <a:spcPct val="0"/>
              </a:spcBef>
              <a:spcAft>
                <a:spcPct val="0"/>
              </a:spcAft>
              <a:defRPr sz="1700">
                <a:solidFill>
                  <a:schemeClr val="tx1"/>
                </a:solidFill>
                <a:latin typeface="Tahoma" pitchFamily="34" charset="0"/>
              </a:defRPr>
            </a:lvl9pPr>
          </a:lstStyle>
          <a:p>
            <a:fld id="{3E50DF92-A8A0-4FF6-BE3E-187ADDCCB97C}" type="slidenum">
              <a:rPr lang="en-US" sz="1200">
                <a:latin typeface="Arial" charset="0"/>
              </a:rPr>
              <a:pPr/>
              <a:t>6</a:t>
            </a:fld>
            <a:endParaRPr lang="en-US" sz="1200">
              <a:latin typeface="Arial"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aseline="0" dirty="0" smtClean="0"/>
              <a:t>So for my master’s project we had two main objectives.   </a:t>
            </a:r>
          </a:p>
          <a:p>
            <a:pPr eaLnBrk="1" hangingPunct="1"/>
            <a:r>
              <a:rPr lang="en-US" baseline="0" dirty="0" smtClean="0"/>
              <a:t>1. Determine and compare the sensitivities of three commercially produced, ground-based, canopy-reflectance units to changes in cotton N status, and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2. Examine r</a:t>
            </a:r>
            <a:r>
              <a:rPr lang="en-US" sz="1200" dirty="0" smtClean="0">
                <a:cs typeface="Times New Roman" pitchFamily="18" charset="0"/>
              </a:rPr>
              <a:t>elationships between canopy reflectance across wavelengths and calculated ratios and vegetative indices prior to- and at flowering to biomass, leaf tissue N concentration, aboveground total N content, and lint yield. </a:t>
            </a:r>
          </a:p>
          <a:p>
            <a:pPr eaLnBrk="1" hangingPunct="1"/>
            <a:endParaRPr lang="en-US" baseline="0" dirty="0" smtClean="0"/>
          </a:p>
          <a:p>
            <a:pPr eaLnBrk="1" hangingPunct="1"/>
            <a:r>
              <a:rPr lang="en-US" baseline="0" dirty="0" smtClean="0"/>
              <a:t>I’m going to skim through the results from the second objective.</a:t>
            </a:r>
          </a:p>
        </p:txBody>
      </p:sp>
    </p:spTree>
    <p:extLst>
      <p:ext uri="{BB962C8B-B14F-4D97-AF65-F5344CB8AC3E}">
        <p14:creationId xmlns:p14="http://schemas.microsoft.com/office/powerpoint/2010/main" val="26655237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6AFA3B98-32FC-4362-9513-FF612F852DD7}" type="slidenum">
              <a:rPr lang="en-US" smtClean="0"/>
              <a:pPr/>
              <a:t>7</a:t>
            </a:fld>
            <a:endParaRPr lang="en-US"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r>
              <a:rPr lang="en-US" dirty="0" smtClean="0"/>
              <a:t>Split N, large plots, N rates up to and beyond</a:t>
            </a:r>
            <a:r>
              <a:rPr lang="en-US" baseline="0" dirty="0" smtClean="0"/>
              <a:t> the recommended rate.</a:t>
            </a:r>
            <a:endParaRPr lang="en-US" dirty="0" smtClean="0"/>
          </a:p>
        </p:txBody>
      </p:sp>
    </p:spTree>
    <p:extLst>
      <p:ext uri="{BB962C8B-B14F-4D97-AF65-F5344CB8AC3E}">
        <p14:creationId xmlns:p14="http://schemas.microsoft.com/office/powerpoint/2010/main" val="1198231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collected data from</a:t>
            </a:r>
            <a:r>
              <a:rPr lang="en-US" baseline="0" dirty="0" smtClean="0"/>
              <a:t> three sensors and related this to sub-plot measurements in each plot.</a:t>
            </a:r>
            <a:endParaRPr lang="en-US" dirty="0"/>
          </a:p>
        </p:txBody>
      </p:sp>
      <p:sp>
        <p:nvSpPr>
          <p:cNvPr id="4" name="Slide Number Placeholder 3"/>
          <p:cNvSpPr>
            <a:spLocks noGrp="1"/>
          </p:cNvSpPr>
          <p:nvPr>
            <p:ph type="sldNum" sz="quarter" idx="10"/>
          </p:nvPr>
        </p:nvSpPr>
        <p:spPr/>
        <p:txBody>
          <a:bodyPr/>
          <a:lstStyle/>
          <a:p>
            <a:fld id="{5242AAB9-5818-485F-8D4B-8626E41C35E5}" type="slidenum">
              <a:rPr lang="en-US" smtClean="0"/>
              <a:t>8</a:t>
            </a:fld>
            <a:endParaRPr lang="en-US"/>
          </a:p>
        </p:txBody>
      </p:sp>
    </p:spTree>
    <p:extLst>
      <p:ext uri="{BB962C8B-B14F-4D97-AF65-F5344CB8AC3E}">
        <p14:creationId xmlns:p14="http://schemas.microsoft.com/office/powerpoint/2010/main" val="26970081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trimmed the dataset on growing season to only look at reflectance during the period in which we could make a yield impacting fertilizer N application.</a:t>
            </a:r>
          </a:p>
          <a:p>
            <a:endParaRPr lang="en-US" baseline="0" dirty="0" smtClean="0"/>
          </a:p>
          <a:p>
            <a:r>
              <a:rPr lang="en-US" baseline="0" dirty="0" smtClean="0"/>
              <a:t>That resulted in 6 total sampling/sensing dates- third week of square and first week of flower in 2008, 2009 and 2010.</a:t>
            </a:r>
          </a:p>
          <a:p>
            <a:endParaRPr lang="en-US" baseline="0" dirty="0" smtClean="0"/>
          </a:p>
          <a:p>
            <a:r>
              <a:rPr lang="en-US" baseline="0" dirty="0" smtClean="0"/>
              <a:t>Here is the standard </a:t>
            </a:r>
            <a:r>
              <a:rPr lang="en-US" baseline="0" dirty="0" err="1" smtClean="0"/>
              <a:t>pearson</a:t>
            </a:r>
            <a:r>
              <a:rPr lang="en-US" baseline="0" dirty="0" smtClean="0"/>
              <a:t> correlation table.  Instead of trudging through this table, we have ranked wavelengths based upon their sensitivity, with 1 being most sensitive and 20 being least sensitive.  </a:t>
            </a:r>
            <a:endParaRPr lang="en-US" dirty="0"/>
          </a:p>
        </p:txBody>
      </p:sp>
      <p:sp>
        <p:nvSpPr>
          <p:cNvPr id="4" name="Slide Number Placeholder 3"/>
          <p:cNvSpPr>
            <a:spLocks noGrp="1"/>
          </p:cNvSpPr>
          <p:nvPr>
            <p:ph type="sldNum" sz="quarter" idx="10"/>
          </p:nvPr>
        </p:nvSpPr>
        <p:spPr/>
        <p:txBody>
          <a:bodyPr/>
          <a:lstStyle/>
          <a:p>
            <a:fld id="{5242AAB9-5818-485F-8D4B-8626E41C35E5}" type="slidenum">
              <a:rPr lang="en-US" smtClean="0"/>
              <a:t>9</a:t>
            </a:fld>
            <a:endParaRPr lang="en-US"/>
          </a:p>
        </p:txBody>
      </p:sp>
    </p:spTree>
    <p:extLst>
      <p:ext uri="{BB962C8B-B14F-4D97-AF65-F5344CB8AC3E}">
        <p14:creationId xmlns:p14="http://schemas.microsoft.com/office/powerpoint/2010/main" val="3633037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55539DE-51E2-42B5-BBDC-B6849E032433}" type="datetimeFigureOut">
              <a:rPr lang="en-US" smtClean="0"/>
              <a:t>8/10/2015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5C0928-A171-4753-8DBD-D22E6B276746}" type="slidenum">
              <a:rPr lang="en-US" smtClean="0"/>
              <a:t>‹#›</a:t>
            </a:fld>
            <a:endParaRPr lang="en-US"/>
          </a:p>
        </p:txBody>
      </p:sp>
    </p:spTree>
    <p:extLst>
      <p:ext uri="{BB962C8B-B14F-4D97-AF65-F5344CB8AC3E}">
        <p14:creationId xmlns:p14="http://schemas.microsoft.com/office/powerpoint/2010/main" val="9001114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5539DE-51E2-42B5-BBDC-B6849E032433}" type="datetimeFigureOut">
              <a:rPr lang="en-US" smtClean="0"/>
              <a:t>8/10/2015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5C0928-A171-4753-8DBD-D22E6B276746}" type="slidenum">
              <a:rPr lang="en-US" smtClean="0"/>
              <a:t>‹#›</a:t>
            </a:fld>
            <a:endParaRPr lang="en-US"/>
          </a:p>
        </p:txBody>
      </p:sp>
    </p:spTree>
    <p:extLst>
      <p:ext uri="{BB962C8B-B14F-4D97-AF65-F5344CB8AC3E}">
        <p14:creationId xmlns:p14="http://schemas.microsoft.com/office/powerpoint/2010/main" val="2527118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5539DE-51E2-42B5-BBDC-B6849E032433}" type="datetimeFigureOut">
              <a:rPr lang="en-US" smtClean="0"/>
              <a:t>8/10/2015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5C0928-A171-4753-8DBD-D22E6B276746}" type="slidenum">
              <a:rPr lang="en-US" smtClean="0"/>
              <a:t>‹#›</a:t>
            </a:fld>
            <a:endParaRPr lang="en-US"/>
          </a:p>
        </p:txBody>
      </p:sp>
    </p:spTree>
    <p:extLst>
      <p:ext uri="{BB962C8B-B14F-4D97-AF65-F5344CB8AC3E}">
        <p14:creationId xmlns:p14="http://schemas.microsoft.com/office/powerpoint/2010/main" val="85756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5539DE-51E2-42B5-BBDC-B6849E032433}" type="datetimeFigureOut">
              <a:rPr lang="en-US" smtClean="0"/>
              <a:t>8/10/2015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5C0928-A171-4753-8DBD-D22E6B276746}" type="slidenum">
              <a:rPr lang="en-US" smtClean="0"/>
              <a:t>‹#›</a:t>
            </a:fld>
            <a:endParaRPr lang="en-US"/>
          </a:p>
        </p:txBody>
      </p:sp>
    </p:spTree>
    <p:extLst>
      <p:ext uri="{BB962C8B-B14F-4D97-AF65-F5344CB8AC3E}">
        <p14:creationId xmlns:p14="http://schemas.microsoft.com/office/powerpoint/2010/main" val="4873778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5539DE-51E2-42B5-BBDC-B6849E032433}" type="datetimeFigureOut">
              <a:rPr lang="en-US" smtClean="0"/>
              <a:t>8/10/2015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5C0928-A171-4753-8DBD-D22E6B276746}" type="slidenum">
              <a:rPr lang="en-US" smtClean="0"/>
              <a:t>‹#›</a:t>
            </a:fld>
            <a:endParaRPr lang="en-US"/>
          </a:p>
        </p:txBody>
      </p:sp>
    </p:spTree>
    <p:extLst>
      <p:ext uri="{BB962C8B-B14F-4D97-AF65-F5344CB8AC3E}">
        <p14:creationId xmlns:p14="http://schemas.microsoft.com/office/powerpoint/2010/main" val="25628135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55539DE-51E2-42B5-BBDC-B6849E032433}" type="datetimeFigureOut">
              <a:rPr lang="en-US" smtClean="0"/>
              <a:t>8/10/2015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5C0928-A171-4753-8DBD-D22E6B276746}" type="slidenum">
              <a:rPr lang="en-US" smtClean="0"/>
              <a:t>‹#›</a:t>
            </a:fld>
            <a:endParaRPr lang="en-US"/>
          </a:p>
        </p:txBody>
      </p:sp>
    </p:spTree>
    <p:extLst>
      <p:ext uri="{BB962C8B-B14F-4D97-AF65-F5344CB8AC3E}">
        <p14:creationId xmlns:p14="http://schemas.microsoft.com/office/powerpoint/2010/main" val="1723647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55539DE-51E2-42B5-BBDC-B6849E032433}" type="datetimeFigureOut">
              <a:rPr lang="en-US" smtClean="0"/>
              <a:t>8/10/2015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5C0928-A171-4753-8DBD-D22E6B276746}" type="slidenum">
              <a:rPr lang="en-US" smtClean="0"/>
              <a:t>‹#›</a:t>
            </a:fld>
            <a:endParaRPr lang="en-US"/>
          </a:p>
        </p:txBody>
      </p:sp>
    </p:spTree>
    <p:extLst>
      <p:ext uri="{BB962C8B-B14F-4D97-AF65-F5344CB8AC3E}">
        <p14:creationId xmlns:p14="http://schemas.microsoft.com/office/powerpoint/2010/main" val="3117141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55539DE-51E2-42B5-BBDC-B6849E032433}" type="datetimeFigureOut">
              <a:rPr lang="en-US" smtClean="0"/>
              <a:t>8/10/2015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5C0928-A171-4753-8DBD-D22E6B276746}" type="slidenum">
              <a:rPr lang="en-US" smtClean="0"/>
              <a:t>‹#›</a:t>
            </a:fld>
            <a:endParaRPr lang="en-US"/>
          </a:p>
        </p:txBody>
      </p:sp>
    </p:spTree>
    <p:extLst>
      <p:ext uri="{BB962C8B-B14F-4D97-AF65-F5344CB8AC3E}">
        <p14:creationId xmlns:p14="http://schemas.microsoft.com/office/powerpoint/2010/main" val="728917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5539DE-51E2-42B5-BBDC-B6849E032433}" type="datetimeFigureOut">
              <a:rPr lang="en-US" smtClean="0"/>
              <a:t>8/10/2015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5C0928-A171-4753-8DBD-D22E6B276746}" type="slidenum">
              <a:rPr lang="en-US" smtClean="0"/>
              <a:t>‹#›</a:t>
            </a:fld>
            <a:endParaRPr lang="en-US"/>
          </a:p>
        </p:txBody>
      </p:sp>
    </p:spTree>
    <p:extLst>
      <p:ext uri="{BB962C8B-B14F-4D97-AF65-F5344CB8AC3E}">
        <p14:creationId xmlns:p14="http://schemas.microsoft.com/office/powerpoint/2010/main" val="41426440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5539DE-51E2-42B5-BBDC-B6849E032433}" type="datetimeFigureOut">
              <a:rPr lang="en-US" smtClean="0"/>
              <a:t>8/10/2015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5C0928-A171-4753-8DBD-D22E6B276746}" type="slidenum">
              <a:rPr lang="en-US" smtClean="0"/>
              <a:t>‹#›</a:t>
            </a:fld>
            <a:endParaRPr lang="en-US"/>
          </a:p>
        </p:txBody>
      </p:sp>
    </p:spTree>
    <p:extLst>
      <p:ext uri="{BB962C8B-B14F-4D97-AF65-F5344CB8AC3E}">
        <p14:creationId xmlns:p14="http://schemas.microsoft.com/office/powerpoint/2010/main" val="1452070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5539DE-51E2-42B5-BBDC-B6849E032433}" type="datetimeFigureOut">
              <a:rPr lang="en-US" smtClean="0"/>
              <a:t>8/10/2015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5C0928-A171-4753-8DBD-D22E6B276746}" type="slidenum">
              <a:rPr lang="en-US" smtClean="0"/>
              <a:t>‹#›</a:t>
            </a:fld>
            <a:endParaRPr lang="en-US"/>
          </a:p>
        </p:txBody>
      </p:sp>
    </p:spTree>
    <p:extLst>
      <p:ext uri="{BB962C8B-B14F-4D97-AF65-F5344CB8AC3E}">
        <p14:creationId xmlns:p14="http://schemas.microsoft.com/office/powerpoint/2010/main" val="3415668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5539DE-51E2-42B5-BBDC-B6849E032433}" type="datetimeFigureOut">
              <a:rPr lang="en-US" smtClean="0"/>
              <a:t>8/10/2015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5C0928-A171-4753-8DBD-D22E6B276746}" type="slidenum">
              <a:rPr lang="en-US" smtClean="0"/>
              <a:t>‹#›</a:t>
            </a:fld>
            <a:endParaRPr lang="en-US"/>
          </a:p>
        </p:txBody>
      </p:sp>
    </p:spTree>
    <p:extLst>
      <p:ext uri="{BB962C8B-B14F-4D97-AF65-F5344CB8AC3E}">
        <p14:creationId xmlns:p14="http://schemas.microsoft.com/office/powerpoint/2010/main" val="28201753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1.jpe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2.jpe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6.png"/><Relationship Id="rId4" Type="http://schemas.microsoft.com/office/2007/relationships/hdphoto" Target="../media/hdphoto4.wdp"/></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0.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6.png"/><Relationship Id="rId4" Type="http://schemas.openxmlformats.org/officeDocument/2006/relationships/image" Target="../media/image34.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microsoft.com/office/2007/relationships/hdphoto" Target="../media/hdphoto3.wdp"/></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40.jpeg"/></Relationships>
</file>

<file path=ppt/slides/_rels/slide2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42.jpeg"/><Relationship Id="rId7" Type="http://schemas.openxmlformats.org/officeDocument/2006/relationships/image" Target="../media/image46.jpe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45.jpeg"/><Relationship Id="rId5" Type="http://schemas.openxmlformats.org/officeDocument/2006/relationships/image" Target="../media/image44.jpeg"/><Relationship Id="rId10" Type="http://schemas.openxmlformats.org/officeDocument/2006/relationships/image" Target="../media/image6.png"/><Relationship Id="rId4" Type="http://schemas.openxmlformats.org/officeDocument/2006/relationships/image" Target="../media/image43.jpeg"/><Relationship Id="rId9" Type="http://schemas.openxmlformats.org/officeDocument/2006/relationships/image" Target="../media/image48.jpeg"/></Relationships>
</file>

<file path=ppt/slides/_rels/slide2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0.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1.png"/><Relationship Id="rId4" Type="http://schemas.microsoft.com/office/2007/relationships/hdphoto" Target="../media/hdphoto3.wdp"/></Relationships>
</file>

<file path=ppt/slides/_rels/slide27.xml.rels><?xml version="1.0" encoding="UTF-8" standalone="yes"?>
<Relationships xmlns="http://schemas.openxmlformats.org/package/2006/relationships"><Relationship Id="rId3" Type="http://schemas.openxmlformats.org/officeDocument/2006/relationships/image" Target="../media/image52.jpeg"/><Relationship Id="rId7" Type="http://schemas.openxmlformats.org/officeDocument/2006/relationships/image" Target="../media/image54.jpe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6.png"/><Relationship Id="rId5" Type="http://schemas.microsoft.com/office/2007/relationships/hdphoto" Target="../media/hdphoto5.wdp"/><Relationship Id="rId4" Type="http://schemas.openxmlformats.org/officeDocument/2006/relationships/image" Target="../media/image53.jpeg"/></Relationships>
</file>

<file path=ppt/slides/_rels/slide28.xml.rels><?xml version="1.0" encoding="UTF-8" standalone="yes"?>
<Relationships xmlns="http://schemas.openxmlformats.org/package/2006/relationships"><Relationship Id="rId3" Type="http://schemas.openxmlformats.org/officeDocument/2006/relationships/image" Target="../media/image52.jpeg"/><Relationship Id="rId7"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55.png"/><Relationship Id="rId5" Type="http://schemas.microsoft.com/office/2007/relationships/hdphoto" Target="../media/hdphoto5.wdp"/><Relationship Id="rId4" Type="http://schemas.openxmlformats.org/officeDocument/2006/relationships/image" Target="../media/image53.jpeg"/></Relationships>
</file>

<file path=ppt/slides/_rels/slide2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6.png"/><Relationship Id="rId5" Type="http://schemas.microsoft.com/office/2007/relationships/hdphoto" Target="../media/hdphoto5.wdp"/><Relationship Id="rId4" Type="http://schemas.openxmlformats.org/officeDocument/2006/relationships/image" Target="../media/image53.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6.png"/><Relationship Id="rId4" Type="http://schemas.microsoft.com/office/2007/relationships/hdphoto" Target="../media/hdphoto4.wdp"/></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6.pn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7" name="Picture 6"/>
          <p:cNvPicPr>
            <a:picLocks noChangeAspect="1"/>
          </p:cNvPicPr>
          <p:nvPr/>
        </p:nvPicPr>
        <p:blipFill>
          <a:blip r:embed="rId5" cstate="email">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rot="5400000">
            <a:off x="0" y="-1676400"/>
            <a:ext cx="9144000" cy="9144000"/>
          </a:xfrm>
          <a:prstGeom prst="rect">
            <a:avLst/>
          </a:prstGeom>
        </p:spPr>
      </p:pic>
      <p:sp>
        <p:nvSpPr>
          <p:cNvPr id="9" name="Text Box 4"/>
          <p:cNvSpPr txBox="1">
            <a:spLocks noChangeArrowheads="1"/>
          </p:cNvSpPr>
          <p:nvPr/>
        </p:nvSpPr>
        <p:spPr bwMode="auto">
          <a:xfrm>
            <a:off x="0" y="4768334"/>
            <a:ext cx="8991600" cy="793734"/>
          </a:xfrm>
          <a:prstGeom prst="rect">
            <a:avLst/>
          </a:prstGeom>
          <a:noFill/>
          <a:ln w="9525" cmpd="sng">
            <a:noFill/>
            <a:miter lim="800000"/>
            <a:headEnd/>
            <a:tailEnd/>
          </a:ln>
          <a:effectLst>
            <a:softEdge rad="63500"/>
          </a:effectLst>
        </p:spPr>
        <p:txBody>
          <a:bodyPr wrap="square" lIns="115498" tIns="57749" rIns="115498" bIns="57749">
            <a:spAutoFit/>
          </a:bodyPr>
          <a:lstStyle/>
          <a:p>
            <a:pPr algn="ctr" defTabSz="5014913">
              <a:tabLst>
                <a:tab pos="16535400" algn="l"/>
                <a:tab pos="21945600" algn="l"/>
              </a:tabLst>
              <a:defRPr/>
            </a:pPr>
            <a:r>
              <a:rPr lang="en-US" sz="4400" b="1" dirty="0" smtClean="0">
                <a:ln w="18415" cmpd="sng">
                  <a:noFill/>
                  <a:prstDash val="solid"/>
                </a:ln>
                <a:solidFill>
                  <a:srgbClr val="FFFFFF"/>
                </a:solidFill>
                <a:effectLst>
                  <a:glow rad="101600">
                    <a:schemeClr val="tx1">
                      <a:alpha val="40000"/>
                    </a:schemeClr>
                  </a:glow>
                  <a:outerShdw blurRad="50800" dist="38100" dir="2700000" algn="tl" rotWithShape="0">
                    <a:prstClr val="black">
                      <a:alpha val="40000"/>
                    </a:prstClr>
                  </a:outerShdw>
                </a:effectLst>
                <a:latin typeface="+mj-lt"/>
              </a:rPr>
              <a:t>Remotely detecting N stress in Cotton</a:t>
            </a:r>
            <a:endParaRPr lang="en-US" sz="4400" b="1" dirty="0" smtClean="0">
              <a:ln w="18415" cmpd="sng">
                <a:noFill/>
                <a:prstDash val="solid"/>
              </a:ln>
              <a:solidFill>
                <a:srgbClr val="FFFFFF"/>
              </a:solidFill>
              <a:effectLst>
                <a:glow rad="101600">
                  <a:schemeClr val="tx1">
                    <a:alpha val="40000"/>
                  </a:schemeClr>
                </a:glow>
                <a:outerShdw blurRad="50800" dist="38100" dir="2700000" algn="tl" rotWithShape="0">
                  <a:prstClr val="black">
                    <a:alpha val="40000"/>
                  </a:prstClr>
                </a:outerShdw>
              </a:effectLst>
            </a:endParaRPr>
          </a:p>
        </p:txBody>
      </p:sp>
      <p:pic>
        <p:nvPicPr>
          <p:cNvPr id="14" name="Picture 13"/>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52400" y="109561"/>
            <a:ext cx="1752600" cy="1089950"/>
          </a:xfrm>
          <a:prstGeom prst="rect">
            <a:avLst/>
          </a:prstGeom>
        </p:spPr>
      </p:pic>
      <p:cxnSp>
        <p:nvCxnSpPr>
          <p:cNvPr id="16" name="Straight Connector 15"/>
          <p:cNvCxnSpPr/>
          <p:nvPr/>
        </p:nvCxnSpPr>
        <p:spPr>
          <a:xfrm>
            <a:off x="1028700" y="5562068"/>
            <a:ext cx="7391400" cy="0"/>
          </a:xfrm>
          <a:prstGeom prst="line">
            <a:avLst/>
          </a:prstGeom>
          <a:ln w="76200">
            <a:solidFill>
              <a:srgbClr val="F77F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1" name="Picture 6" descr="http://www.fitnyc.edu/BFA_cottoninclogo.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400191" y="109560"/>
            <a:ext cx="1515209" cy="1076867"/>
          </a:xfrm>
          <a:prstGeom prst="roundRect">
            <a:avLst/>
          </a:prstGeom>
          <a:noFill/>
        </p:spPr>
      </p:pic>
      <p:sp>
        <p:nvSpPr>
          <p:cNvPr id="13" name="Text Box 4"/>
          <p:cNvSpPr txBox="1">
            <a:spLocks noChangeArrowheads="1"/>
          </p:cNvSpPr>
          <p:nvPr/>
        </p:nvSpPr>
        <p:spPr bwMode="auto">
          <a:xfrm>
            <a:off x="1752600" y="5638800"/>
            <a:ext cx="6134100" cy="1692852"/>
          </a:xfrm>
          <a:prstGeom prst="rect">
            <a:avLst/>
          </a:prstGeom>
          <a:solidFill>
            <a:srgbClr val="000000">
              <a:alpha val="0"/>
            </a:srgbClr>
          </a:solidFill>
          <a:ln w="9525" cmpd="sng">
            <a:noFill/>
            <a:miter lim="800000"/>
            <a:headEnd/>
            <a:tailEnd/>
          </a:ln>
          <a:effectLst/>
        </p:spPr>
        <p:txBody>
          <a:bodyPr wrap="square" lIns="115498" tIns="57749" rIns="115498" bIns="57749">
            <a:noAutofit/>
          </a:bodyPr>
          <a:lstStyle/>
          <a:p>
            <a:pPr algn="ctr"/>
            <a:r>
              <a:rPr lang="en-US" sz="2400" b="1" dirty="0">
                <a:ln w="18415" cmpd="sng">
                  <a:noFill/>
                  <a:prstDash val="solid"/>
                </a:ln>
                <a:solidFill>
                  <a:schemeClr val="bg1"/>
                </a:solidFill>
                <a:effectLst>
                  <a:glow rad="101600">
                    <a:schemeClr val="tx1">
                      <a:alpha val="40000"/>
                    </a:schemeClr>
                  </a:glow>
                  <a:outerShdw blurRad="50800" dist="38100" dir="2700000" algn="tl" rotWithShape="0">
                    <a:prstClr val="black">
                      <a:alpha val="40000"/>
                    </a:prstClr>
                  </a:outerShdw>
                </a:effectLst>
                <a:latin typeface="+mj-lt"/>
              </a:rPr>
              <a:t>Tyson B. Raper, PhD</a:t>
            </a:r>
          </a:p>
          <a:p>
            <a:pPr algn="ctr"/>
            <a:r>
              <a:rPr lang="en-US" sz="2000" b="1" dirty="0">
                <a:ln w="18415" cmpd="sng">
                  <a:noFill/>
                  <a:prstDash val="solid"/>
                </a:ln>
                <a:solidFill>
                  <a:srgbClr val="FFFFFF"/>
                </a:solidFill>
                <a:effectLst>
                  <a:glow rad="101600">
                    <a:schemeClr val="tx1">
                      <a:alpha val="40000"/>
                    </a:schemeClr>
                  </a:glow>
                  <a:outerShdw blurRad="50800" dist="38100" dir="2700000" algn="tl" rotWithShape="0">
                    <a:prstClr val="black">
                      <a:alpha val="40000"/>
                    </a:prstClr>
                  </a:outerShdw>
                </a:effectLst>
                <a:latin typeface="+mj-lt"/>
              </a:rPr>
              <a:t>Assistant Professor, Cotton and Small </a:t>
            </a:r>
            <a:r>
              <a:rPr lang="en-US" sz="2000" b="1" dirty="0" smtClean="0">
                <a:ln w="18415" cmpd="sng">
                  <a:noFill/>
                  <a:prstDash val="solid"/>
                </a:ln>
                <a:solidFill>
                  <a:srgbClr val="FFFFFF"/>
                </a:solidFill>
                <a:effectLst>
                  <a:glow rad="101600">
                    <a:schemeClr val="tx1">
                      <a:alpha val="40000"/>
                    </a:schemeClr>
                  </a:glow>
                  <a:outerShdw blurRad="50800" dist="38100" dir="2700000" algn="tl" rotWithShape="0">
                    <a:prstClr val="black">
                      <a:alpha val="40000"/>
                    </a:prstClr>
                  </a:outerShdw>
                </a:effectLst>
                <a:latin typeface="+mj-lt"/>
              </a:rPr>
              <a:t>Grains Specialist</a:t>
            </a:r>
            <a:endParaRPr lang="en-US" sz="2000" b="1" dirty="0">
              <a:ln w="18415" cmpd="sng">
                <a:noFill/>
                <a:prstDash val="solid"/>
              </a:ln>
              <a:solidFill>
                <a:srgbClr val="FFFFFF"/>
              </a:solidFill>
              <a:effectLst>
                <a:glow rad="101600">
                  <a:schemeClr val="tx1">
                    <a:alpha val="40000"/>
                  </a:schemeClr>
                </a:glow>
                <a:outerShdw blurRad="50800" dist="38100" dir="2700000" algn="tl" rotWithShape="0">
                  <a:prstClr val="black">
                    <a:alpha val="40000"/>
                  </a:prstClr>
                </a:outerShdw>
              </a:effectLst>
              <a:latin typeface="+mj-lt"/>
            </a:endParaRPr>
          </a:p>
          <a:p>
            <a:pPr algn="ctr"/>
            <a:r>
              <a:rPr lang="en-US" sz="2000" b="1" dirty="0">
                <a:ln w="18415" cmpd="sng">
                  <a:noFill/>
                  <a:prstDash val="solid"/>
                </a:ln>
                <a:solidFill>
                  <a:srgbClr val="FFFFFF"/>
                </a:solidFill>
                <a:effectLst>
                  <a:glow rad="101600">
                    <a:schemeClr val="tx1">
                      <a:alpha val="40000"/>
                    </a:schemeClr>
                  </a:glow>
                  <a:outerShdw blurRad="50800" dist="38100" dir="2700000" algn="tl" rotWithShape="0">
                    <a:prstClr val="black">
                      <a:alpha val="40000"/>
                    </a:prstClr>
                  </a:outerShdw>
                </a:effectLst>
                <a:latin typeface="+mj-lt"/>
              </a:rPr>
              <a:t>University of Tennessee- Dept. of Plant Sciences</a:t>
            </a:r>
          </a:p>
        </p:txBody>
      </p:sp>
      <p:sp>
        <p:nvSpPr>
          <p:cNvPr id="15" name="Text Box 4"/>
          <p:cNvSpPr txBox="1">
            <a:spLocks noChangeArrowheads="1"/>
          </p:cNvSpPr>
          <p:nvPr/>
        </p:nvSpPr>
        <p:spPr bwMode="auto">
          <a:xfrm>
            <a:off x="152400" y="4038600"/>
            <a:ext cx="8991600" cy="609068"/>
          </a:xfrm>
          <a:prstGeom prst="rect">
            <a:avLst/>
          </a:prstGeom>
          <a:noFill/>
          <a:ln w="9525" cmpd="sng">
            <a:noFill/>
            <a:miter lim="800000"/>
            <a:headEnd/>
            <a:tailEnd/>
          </a:ln>
          <a:effectLst>
            <a:softEdge rad="63500"/>
          </a:effectLst>
        </p:spPr>
        <p:txBody>
          <a:bodyPr wrap="square" lIns="115498" tIns="57749" rIns="115498" bIns="57749">
            <a:spAutoFit/>
          </a:bodyPr>
          <a:lstStyle/>
          <a:p>
            <a:pPr algn="ctr" defTabSz="5014913">
              <a:tabLst>
                <a:tab pos="16535400" algn="l"/>
                <a:tab pos="21945600" algn="l"/>
              </a:tabLst>
              <a:defRPr/>
            </a:pPr>
            <a:r>
              <a:rPr lang="en-US" sz="3200" b="1" dirty="0" smtClean="0">
                <a:ln w="18415" cmpd="sng">
                  <a:solidFill>
                    <a:srgbClr val="FF0000"/>
                  </a:solidFill>
                  <a:prstDash val="solid"/>
                </a:ln>
                <a:solidFill>
                  <a:srgbClr val="FFFFFF"/>
                </a:solidFill>
                <a:effectLst>
                  <a:glow rad="101600">
                    <a:schemeClr val="tx1">
                      <a:alpha val="40000"/>
                    </a:schemeClr>
                  </a:glow>
                  <a:outerShdw blurRad="50800" dist="38100" dir="2700000" algn="tl" rotWithShape="0">
                    <a:prstClr val="black">
                      <a:alpha val="40000"/>
                    </a:prstClr>
                  </a:outerShdw>
                </a:effectLst>
                <a:latin typeface="+mj-lt"/>
              </a:rPr>
              <a:t>2015 NUE Meeting</a:t>
            </a:r>
            <a:endParaRPr lang="en-US" sz="3200" b="1" dirty="0" smtClean="0">
              <a:ln w="18415" cmpd="sng">
                <a:solidFill>
                  <a:srgbClr val="FF0000"/>
                </a:solidFill>
                <a:prstDash val="solid"/>
              </a:ln>
              <a:solidFill>
                <a:srgbClr val="FFFFFF"/>
              </a:solidFill>
              <a:effectLst>
                <a:glow rad="101600">
                  <a:schemeClr val="tx1">
                    <a:alpha val="40000"/>
                  </a:schemeClr>
                </a:glow>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36805727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v_rank.TIF"/>
          <p:cNvPicPr/>
          <p:nvPr/>
        </p:nvPicPr>
        <p:blipFill>
          <a:blip r:embed="rId3" cstate="email">
            <a:extLst>
              <a:ext uri="{28A0092B-C50C-407E-A947-70E740481C1C}">
                <a14:useLocalDpi xmlns:a14="http://schemas.microsoft.com/office/drawing/2010/main"/>
              </a:ext>
            </a:extLst>
          </a:blip>
          <a:stretch>
            <a:fillRect/>
          </a:stretch>
        </p:blipFill>
        <p:spPr>
          <a:xfrm>
            <a:off x="1981200" y="381000"/>
            <a:ext cx="4724400" cy="5588159"/>
          </a:xfrm>
          <a:prstGeom prst="rect">
            <a:avLst/>
          </a:prstGeom>
        </p:spPr>
      </p:pic>
      <p:sp>
        <p:nvSpPr>
          <p:cNvPr id="3" name="Right Triangle 2"/>
          <p:cNvSpPr/>
          <p:nvPr/>
        </p:nvSpPr>
        <p:spPr>
          <a:xfrm rot="5400000" flipV="1">
            <a:off x="6301740" y="-1196340"/>
            <a:ext cx="1676400" cy="4069080"/>
          </a:xfrm>
          <a:prstGeom prst="rtTriangle">
            <a:avLst/>
          </a:prstGeom>
          <a:solidFill>
            <a:schemeClr val="tx1">
              <a:lumMod val="85000"/>
              <a:lumOff val="15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8" descr="http://www.msstate.edu/web/visualid/Web/2008_MSU_logo_web_vert_whiteontrans.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467600" y="112712"/>
            <a:ext cx="1600022" cy="954088"/>
          </a:xfrm>
          <a:prstGeom prst="rect">
            <a:avLst/>
          </a:prstGeom>
          <a:noFill/>
        </p:spPr>
      </p:pic>
      <p:cxnSp>
        <p:nvCxnSpPr>
          <p:cNvPr id="5" name="Straight Connector 4"/>
          <p:cNvCxnSpPr/>
          <p:nvPr/>
        </p:nvCxnSpPr>
        <p:spPr>
          <a:xfrm>
            <a:off x="0" y="685800"/>
            <a:ext cx="4343400" cy="0"/>
          </a:xfrm>
          <a:prstGeom prst="line">
            <a:avLst/>
          </a:prstGeom>
          <a:ln w="349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6" name="Title 1"/>
          <p:cNvSpPr txBox="1">
            <a:spLocks/>
          </p:cNvSpPr>
          <p:nvPr/>
        </p:nvSpPr>
        <p:spPr>
          <a:xfrm>
            <a:off x="-76200" y="228600"/>
            <a:ext cx="8229600" cy="10668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smtClean="0">
                <a:cs typeface="Times New Roman" pitchFamily="18" charset="0"/>
              </a:rPr>
              <a:t>Results</a:t>
            </a:r>
          </a:p>
          <a:p>
            <a:pPr algn="l"/>
            <a:endParaRPr lang="en-US" sz="2800" b="1" dirty="0">
              <a:cs typeface="Times New Roman" pitchFamily="18" charset="0"/>
            </a:endParaRPr>
          </a:p>
        </p:txBody>
      </p:sp>
      <p:sp>
        <p:nvSpPr>
          <p:cNvPr id="7" name="Rectangle 6"/>
          <p:cNvSpPr/>
          <p:nvPr/>
        </p:nvSpPr>
        <p:spPr>
          <a:xfrm>
            <a:off x="0" y="5934670"/>
            <a:ext cx="9067622" cy="830997"/>
          </a:xfrm>
          <a:prstGeom prst="rect">
            <a:avLst/>
          </a:prstGeom>
        </p:spPr>
        <p:txBody>
          <a:bodyPr wrap="square">
            <a:spAutoFit/>
          </a:bodyPr>
          <a:lstStyle/>
          <a:p>
            <a:r>
              <a:rPr lang="en-US" sz="1600" b="1" dirty="0"/>
              <a:t>Fig 2 </a:t>
            </a:r>
            <a:r>
              <a:rPr lang="en-US" sz="1600" dirty="0"/>
              <a:t>Sensitivity rankings, where low numbers represent high sensitivity immediately prior to and during early flower.  Error bars represent one standard deviation from the mean.  Line represents average of six observations (2 sampling times/year X 3 </a:t>
            </a:r>
            <a:r>
              <a:rPr lang="en-US" sz="1600" dirty="0" smtClean="0"/>
              <a:t>years).  </a:t>
            </a:r>
            <a:r>
              <a:rPr lang="en-US" sz="1600" dirty="0"/>
              <a:t>Points represent values of individual rankings.</a:t>
            </a:r>
            <a:endParaRPr lang="en-US" sz="1600" b="1" dirty="0"/>
          </a:p>
        </p:txBody>
      </p:sp>
    </p:spTree>
    <p:extLst>
      <p:ext uri="{BB962C8B-B14F-4D97-AF65-F5344CB8AC3E}">
        <p14:creationId xmlns:p14="http://schemas.microsoft.com/office/powerpoint/2010/main" val="13116666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213360" y="5950803"/>
            <a:ext cx="8610600" cy="830997"/>
          </a:xfrm>
          <a:prstGeom prst="rect">
            <a:avLst/>
          </a:prstGeom>
          <a:noFill/>
        </p:spPr>
        <p:txBody>
          <a:bodyPr wrap="square" rtlCol="0">
            <a:spAutoFit/>
          </a:bodyPr>
          <a:lstStyle/>
          <a:p>
            <a:r>
              <a:rPr lang="en-US" sz="1600" b="1" dirty="0" smtClean="0">
                <a:cs typeface="Times New Roman" pitchFamily="18" charset="0"/>
              </a:rPr>
              <a:t>Fig 4 </a:t>
            </a:r>
            <a:r>
              <a:rPr lang="en-US" sz="1600" dirty="0" smtClean="0">
                <a:cs typeface="Times New Roman" pitchFamily="18" charset="0"/>
              </a:rPr>
              <a:t>Average response across the 3</a:t>
            </a:r>
            <a:r>
              <a:rPr lang="en-US" sz="1600" baseline="30000" dirty="0" smtClean="0">
                <a:cs typeface="Times New Roman" pitchFamily="18" charset="0"/>
              </a:rPr>
              <a:t>rd</a:t>
            </a:r>
            <a:r>
              <a:rPr lang="en-US" sz="1600" dirty="0" smtClean="0">
                <a:cs typeface="Times New Roman" pitchFamily="18" charset="0"/>
              </a:rPr>
              <a:t> week of flower bud formation and first week of flowering (end of timely fertilizer application period) in several selected indices to changes in selected cotton growth parameters.</a:t>
            </a:r>
            <a:endParaRPr lang="en-US" sz="1600" dirty="0">
              <a:cs typeface="Times New Roman" pitchFamily="18" charset="0"/>
            </a:endParaRPr>
          </a:p>
        </p:txBody>
      </p:sp>
      <p:pic>
        <p:nvPicPr>
          <p:cNvPr id="21" name="Picture 20" descr="collage_fig.TIF"/>
          <p:cNvPicPr/>
          <p:nvPr/>
        </p:nvPicPr>
        <p:blipFill>
          <a:blip r:embed="rId3" cstate="email">
            <a:extLst>
              <a:ext uri="{28A0092B-C50C-407E-A947-70E740481C1C}">
                <a14:useLocalDpi xmlns:a14="http://schemas.microsoft.com/office/drawing/2010/main"/>
              </a:ext>
            </a:extLst>
          </a:blip>
          <a:srcRect/>
          <a:stretch>
            <a:fillRect/>
          </a:stretch>
        </p:blipFill>
        <p:spPr>
          <a:xfrm>
            <a:off x="2209800" y="764241"/>
            <a:ext cx="4332941" cy="5255559"/>
          </a:xfrm>
          <a:prstGeom prst="rect">
            <a:avLst/>
          </a:prstGeom>
        </p:spPr>
      </p:pic>
      <p:sp>
        <p:nvSpPr>
          <p:cNvPr id="23" name="Rectangle 22"/>
          <p:cNvSpPr/>
          <p:nvPr/>
        </p:nvSpPr>
        <p:spPr>
          <a:xfrm>
            <a:off x="2209800" y="2568388"/>
            <a:ext cx="4419600" cy="10981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2209800" y="730624"/>
            <a:ext cx="4419600" cy="10981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Triangle 16"/>
          <p:cNvSpPr/>
          <p:nvPr/>
        </p:nvSpPr>
        <p:spPr>
          <a:xfrm rot="5400000" flipV="1">
            <a:off x="6301740" y="-1196340"/>
            <a:ext cx="1676400" cy="4069080"/>
          </a:xfrm>
          <a:prstGeom prst="rtTriangle">
            <a:avLst/>
          </a:prstGeom>
          <a:solidFill>
            <a:schemeClr val="tx1">
              <a:lumMod val="85000"/>
              <a:lumOff val="15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8" descr="http://www.msstate.edu/web/visualid/Web/2008_MSU_logo_web_vert_whiteontrans.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467600" y="112712"/>
            <a:ext cx="1600022" cy="954088"/>
          </a:xfrm>
          <a:prstGeom prst="rect">
            <a:avLst/>
          </a:prstGeom>
          <a:noFill/>
        </p:spPr>
      </p:pic>
      <p:cxnSp>
        <p:nvCxnSpPr>
          <p:cNvPr id="8" name="Straight Connector 7"/>
          <p:cNvCxnSpPr/>
          <p:nvPr/>
        </p:nvCxnSpPr>
        <p:spPr>
          <a:xfrm>
            <a:off x="0" y="685800"/>
            <a:ext cx="4343400" cy="0"/>
          </a:xfrm>
          <a:prstGeom prst="line">
            <a:avLst/>
          </a:prstGeom>
          <a:ln w="349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9" name="Title 1"/>
          <p:cNvSpPr txBox="1">
            <a:spLocks/>
          </p:cNvSpPr>
          <p:nvPr/>
        </p:nvSpPr>
        <p:spPr>
          <a:xfrm>
            <a:off x="-76200" y="228600"/>
            <a:ext cx="8229600" cy="10668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smtClean="0">
                <a:cs typeface="Times New Roman" pitchFamily="18" charset="0"/>
              </a:rPr>
              <a:t>Results</a:t>
            </a:r>
          </a:p>
          <a:p>
            <a:pPr algn="l"/>
            <a:endParaRPr lang="en-US" sz="2800" b="1" dirty="0">
              <a:cs typeface="Times New Roman" pitchFamily="18" charset="0"/>
            </a:endParaRPr>
          </a:p>
        </p:txBody>
      </p:sp>
    </p:spTree>
    <p:extLst>
      <p:ext uri="{BB962C8B-B14F-4D97-AF65-F5344CB8AC3E}">
        <p14:creationId xmlns:p14="http://schemas.microsoft.com/office/powerpoint/2010/main" val="2261170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morning_dew.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52400" y="5181600"/>
            <a:ext cx="9531627" cy="1828800"/>
          </a:xfrm>
          <a:prstGeom prst="rect">
            <a:avLst/>
          </a:prstGeom>
          <a:ln>
            <a:noFill/>
          </a:ln>
          <a:effectLst>
            <a:softEdge rad="112500"/>
          </a:effectLst>
        </p:spPr>
      </p:pic>
      <p:sp>
        <p:nvSpPr>
          <p:cNvPr id="2" name="Content Placeholder 2"/>
          <p:cNvSpPr txBox="1">
            <a:spLocks/>
          </p:cNvSpPr>
          <p:nvPr/>
        </p:nvSpPr>
        <p:spPr>
          <a:xfrm>
            <a:off x="76200" y="838200"/>
            <a:ext cx="8686800" cy="525780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400" dirty="0" smtClean="0">
                <a:cs typeface="Times New Roman" pitchFamily="18" charset="0"/>
              </a:rPr>
              <a:t>Wavelength/Index Analysis</a:t>
            </a:r>
          </a:p>
          <a:p>
            <a:r>
              <a:rPr lang="en-US" sz="2400" dirty="0" smtClean="0">
                <a:cs typeface="Times New Roman" pitchFamily="18" charset="0"/>
              </a:rPr>
              <a:t>Wavelengths of green and red-edge regions appeared to be most sensitive to N status</a:t>
            </a:r>
          </a:p>
          <a:p>
            <a:r>
              <a:rPr lang="en-US" sz="2400" dirty="0" smtClean="0">
                <a:cs typeface="Times New Roman" pitchFamily="18" charset="0"/>
              </a:rPr>
              <a:t>This relationship held through to index analysis</a:t>
            </a:r>
            <a:endParaRPr lang="en-US" sz="1600" dirty="0">
              <a:cs typeface="Times New Roman" pitchFamily="18" charset="0"/>
            </a:endParaRPr>
          </a:p>
          <a:p>
            <a:pPr lvl="1"/>
            <a:r>
              <a:rPr lang="en-US" sz="2000" dirty="0" smtClean="0">
                <a:cs typeface="Times New Roman" pitchFamily="18" charset="0"/>
              </a:rPr>
              <a:t>Red edge/green region-utilizing indices tended to relate more strongly to N status</a:t>
            </a:r>
          </a:p>
        </p:txBody>
      </p:sp>
      <p:sp>
        <p:nvSpPr>
          <p:cNvPr id="3" name="Right Triangle 2"/>
          <p:cNvSpPr/>
          <p:nvPr/>
        </p:nvSpPr>
        <p:spPr>
          <a:xfrm rot="5400000" flipV="1">
            <a:off x="6301740" y="-1196340"/>
            <a:ext cx="1676400" cy="4069080"/>
          </a:xfrm>
          <a:prstGeom prst="rtTriangle">
            <a:avLst/>
          </a:prstGeom>
          <a:solidFill>
            <a:schemeClr val="tx1">
              <a:lumMod val="85000"/>
              <a:lumOff val="15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8" descr="http://www.msstate.edu/web/visualid/Web/2008_MSU_logo_web_vert_whiteontrans.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467600" y="112712"/>
            <a:ext cx="1600022" cy="954088"/>
          </a:xfrm>
          <a:prstGeom prst="rect">
            <a:avLst/>
          </a:prstGeom>
          <a:noFill/>
        </p:spPr>
      </p:pic>
      <p:cxnSp>
        <p:nvCxnSpPr>
          <p:cNvPr id="5" name="Straight Connector 4"/>
          <p:cNvCxnSpPr/>
          <p:nvPr/>
        </p:nvCxnSpPr>
        <p:spPr>
          <a:xfrm>
            <a:off x="0" y="685800"/>
            <a:ext cx="4343400" cy="0"/>
          </a:xfrm>
          <a:prstGeom prst="line">
            <a:avLst/>
          </a:prstGeom>
          <a:ln w="349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6" name="Title 1"/>
          <p:cNvSpPr txBox="1">
            <a:spLocks/>
          </p:cNvSpPr>
          <p:nvPr/>
        </p:nvSpPr>
        <p:spPr>
          <a:xfrm>
            <a:off x="-76200" y="228600"/>
            <a:ext cx="8229600" cy="10668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smtClean="0">
                <a:cs typeface="Times New Roman" pitchFamily="18" charset="0"/>
              </a:rPr>
              <a:t>Conclusion</a:t>
            </a:r>
          </a:p>
          <a:p>
            <a:pPr algn="l"/>
            <a:endParaRPr lang="en-US" sz="2800" b="1" dirty="0">
              <a:cs typeface="Times New Roman" pitchFamily="18" charset="0"/>
            </a:endParaRPr>
          </a:p>
        </p:txBody>
      </p:sp>
    </p:spTree>
    <p:extLst>
      <p:ext uri="{BB962C8B-B14F-4D97-AF65-F5344CB8AC3E}">
        <p14:creationId xmlns:p14="http://schemas.microsoft.com/office/powerpoint/2010/main" val="6541069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email">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a:ext>
            </a:extLst>
          </a:blip>
          <a:stretch>
            <a:fillRect/>
          </a:stretch>
        </p:blipFill>
        <p:spPr>
          <a:xfrm>
            <a:off x="-181250" y="667300"/>
            <a:ext cx="9589325" cy="6419300"/>
          </a:xfrm>
          <a:prstGeom prst="rect">
            <a:avLst/>
          </a:prstGeom>
          <a:ln>
            <a:noFill/>
          </a:ln>
          <a:effectLst>
            <a:softEdge rad="112500"/>
          </a:effectLst>
        </p:spPr>
      </p:pic>
      <p:cxnSp>
        <p:nvCxnSpPr>
          <p:cNvPr id="6" name="Straight Connector 5"/>
          <p:cNvCxnSpPr/>
          <p:nvPr/>
        </p:nvCxnSpPr>
        <p:spPr>
          <a:xfrm>
            <a:off x="0" y="685800"/>
            <a:ext cx="4343400" cy="0"/>
          </a:xfrm>
          <a:prstGeom prst="line">
            <a:avLst/>
          </a:prstGeom>
          <a:ln w="349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p:nvSpPr>
        <p:spPr>
          <a:xfrm>
            <a:off x="-76200" y="228600"/>
            <a:ext cx="8229600" cy="10668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smtClean="0">
                <a:cs typeface="Times New Roman" pitchFamily="18" charset="0"/>
              </a:rPr>
              <a:t>Introduction</a:t>
            </a:r>
            <a:endParaRPr lang="en-US" sz="2800" b="1" dirty="0">
              <a:cs typeface="Times New Roman" pitchFamily="18" charset="0"/>
            </a:endParaRPr>
          </a:p>
        </p:txBody>
      </p:sp>
      <p:sp>
        <p:nvSpPr>
          <p:cNvPr id="8" name="Right Triangle 7"/>
          <p:cNvSpPr/>
          <p:nvPr/>
        </p:nvSpPr>
        <p:spPr>
          <a:xfrm flipH="1">
            <a:off x="4613413" y="-1407608"/>
            <a:ext cx="4530587" cy="2017208"/>
          </a:xfrm>
          <a:prstGeom prst="rtTriangle">
            <a:avLst/>
          </a:prstGeom>
          <a:solidFill>
            <a:schemeClr val="accent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4" descr="https://ag.tennessee.edu/images/UTIA-3stacked.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943600" y="76200"/>
            <a:ext cx="3124200" cy="505233"/>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2"/>
          <p:cNvSpPr txBox="1">
            <a:spLocks/>
          </p:cNvSpPr>
          <p:nvPr/>
        </p:nvSpPr>
        <p:spPr>
          <a:xfrm>
            <a:off x="76200" y="838200"/>
            <a:ext cx="8686800" cy="525780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smtClean="0">
                <a:cs typeface="Times New Roman" pitchFamily="18" charset="0"/>
              </a:rPr>
              <a:t>Do we need NIR?</a:t>
            </a:r>
          </a:p>
          <a:p>
            <a:r>
              <a:rPr lang="en-US" sz="2400" dirty="0" smtClean="0">
                <a:cs typeface="Times New Roman" pitchFamily="18" charset="0"/>
              </a:rPr>
              <a:t>Can we do this with a camera?  </a:t>
            </a:r>
          </a:p>
          <a:p>
            <a:r>
              <a:rPr lang="en-US" sz="2400" dirty="0" smtClean="0">
                <a:cs typeface="Times New Roman" pitchFamily="18" charset="0"/>
              </a:rPr>
              <a:t>Will a passive system, if properly calibrated, work?</a:t>
            </a:r>
          </a:p>
          <a:p>
            <a:endParaRPr lang="en-US" sz="2400" dirty="0" smtClean="0">
              <a:cs typeface="Times New Roman" pitchFamily="18" charset="0"/>
            </a:endParaRPr>
          </a:p>
          <a:p>
            <a:endParaRPr lang="en-US" sz="2400" dirty="0" smtClean="0">
              <a:cs typeface="Times New Roman" pitchFamily="18" charset="0"/>
            </a:endParaRPr>
          </a:p>
        </p:txBody>
      </p:sp>
    </p:spTree>
    <p:extLst>
      <p:ext uri="{BB962C8B-B14F-4D97-AF65-F5344CB8AC3E}">
        <p14:creationId xmlns:p14="http://schemas.microsoft.com/office/powerpoint/2010/main" val="3523609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Triangle 1"/>
          <p:cNvSpPr/>
          <p:nvPr/>
        </p:nvSpPr>
        <p:spPr>
          <a:xfrm rot="5400000" flipV="1">
            <a:off x="6301740" y="-1196340"/>
            <a:ext cx="1676400" cy="4069080"/>
          </a:xfrm>
          <a:prstGeom prst="rtTriangle">
            <a:avLst/>
          </a:prstGeom>
          <a:solidFill>
            <a:srgbClr val="C00000">
              <a:alpha val="8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UA-white-center-lg.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23061" y="152400"/>
            <a:ext cx="1468539" cy="838200"/>
          </a:xfrm>
          <a:prstGeom prst="rect">
            <a:avLst/>
          </a:prstGeom>
        </p:spPr>
      </p:pic>
      <p:pic>
        <p:nvPicPr>
          <p:cNvPr id="4" name="Picture 2" descr="fieldscout greenindex nitrogen app"/>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5654040" y="2057400"/>
            <a:ext cx="4099560" cy="3504463"/>
          </a:xfrm>
          <a:prstGeom prst="rect">
            <a:avLst/>
          </a:prstGeom>
          <a:ln>
            <a:noFill/>
          </a:ln>
          <a:effectLst>
            <a:softEdge rad="112500"/>
          </a:effectLst>
        </p:spPr>
      </p:pic>
      <p:sp>
        <p:nvSpPr>
          <p:cNvPr id="5" name="TextBox 4"/>
          <p:cNvSpPr txBox="1"/>
          <p:nvPr/>
        </p:nvSpPr>
        <p:spPr>
          <a:xfrm>
            <a:off x="5090160" y="5454141"/>
            <a:ext cx="5346828" cy="215444"/>
          </a:xfrm>
          <a:prstGeom prst="rect">
            <a:avLst/>
          </a:prstGeom>
          <a:noFill/>
        </p:spPr>
        <p:txBody>
          <a:bodyPr wrap="square" rtlCol="0">
            <a:spAutoFit/>
          </a:bodyPr>
          <a:lstStyle/>
          <a:p>
            <a:pPr algn="ctr"/>
            <a:r>
              <a:rPr lang="en-US" sz="800" dirty="0" smtClean="0">
                <a:latin typeface="Times New Roman" pitchFamily="18" charset="0"/>
                <a:cs typeface="Times New Roman" pitchFamily="18" charset="0"/>
              </a:rPr>
              <a:t>Courtesy: Spectrum Technologies, Inc.</a:t>
            </a:r>
            <a:endParaRPr lang="en-US" sz="800" dirty="0">
              <a:latin typeface="Times New Roman" pitchFamily="18" charset="0"/>
              <a:cs typeface="Times New Roman" pitchFamily="18" charset="0"/>
            </a:endParaRPr>
          </a:p>
        </p:txBody>
      </p:sp>
      <p:cxnSp>
        <p:nvCxnSpPr>
          <p:cNvPr id="6" name="Straight Connector 5"/>
          <p:cNvCxnSpPr/>
          <p:nvPr/>
        </p:nvCxnSpPr>
        <p:spPr>
          <a:xfrm>
            <a:off x="0" y="685800"/>
            <a:ext cx="4343400" cy="0"/>
          </a:xfrm>
          <a:prstGeom prst="line">
            <a:avLst/>
          </a:prstGeom>
          <a:ln w="349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p:nvSpPr>
        <p:spPr>
          <a:xfrm>
            <a:off x="-76200" y="228600"/>
            <a:ext cx="8229600" cy="10668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smtClean="0">
                <a:cs typeface="Times New Roman" pitchFamily="18" charset="0"/>
              </a:rPr>
              <a:t>Introduction</a:t>
            </a:r>
          </a:p>
          <a:p>
            <a:pPr algn="l"/>
            <a:endParaRPr lang="en-US" sz="2800" b="1" dirty="0">
              <a:cs typeface="Times New Roman" pitchFamily="18" charset="0"/>
            </a:endParaRPr>
          </a:p>
        </p:txBody>
      </p:sp>
      <p:sp>
        <p:nvSpPr>
          <p:cNvPr id="9" name="Content Placeholder 2"/>
          <p:cNvSpPr txBox="1">
            <a:spLocks/>
          </p:cNvSpPr>
          <p:nvPr/>
        </p:nvSpPr>
        <p:spPr>
          <a:xfrm>
            <a:off x="30480" y="822960"/>
            <a:ext cx="5410199" cy="5730240"/>
          </a:xfrm>
          <a:prstGeom prst="rect">
            <a:avLst/>
          </a:prstGeom>
        </p:spPr>
        <p:txBody>
          <a:bodyPr vert="horz" lIns="91440" tIns="45720" rIns="91440" bIns="45720" rtlCol="0">
            <a:normAutofit lnSpcReduction="10000"/>
          </a:bodyPr>
          <a:lstStyle>
            <a:defPPr>
              <a:defRPr lang="en-US"/>
            </a:defPPr>
            <a:lvl1pPr marL="342900" marR="0" lvl="0" indent="-342900" fontAlgn="auto">
              <a:lnSpc>
                <a:spcPct val="100000"/>
              </a:lnSpc>
              <a:spcBef>
                <a:spcPct val="20000"/>
              </a:spcBef>
              <a:spcAft>
                <a:spcPts val="0"/>
              </a:spcAft>
              <a:buClrTx/>
              <a:buSzTx/>
              <a:buFont typeface="Arial" pitchFamily="34" charset="0"/>
              <a:buChar char="•"/>
              <a:tabLst/>
              <a:defRPr kumimoji="0" sz="2500" b="0" i="0" u="none" strike="noStrike" cap="none" spc="0" normalizeH="0" baseline="0">
                <a:ln>
                  <a:noFill/>
                </a:ln>
                <a:effectLst/>
                <a:uLnTx/>
                <a:uFillTx/>
                <a:cs typeface="Times New Roman" pitchFamily="18" charset="0"/>
              </a:defRPr>
            </a:lvl1pPr>
            <a:lvl2pPr marL="742950" marR="0" lvl="1" indent="-285750" fontAlgn="auto">
              <a:lnSpc>
                <a:spcPct val="100000"/>
              </a:lnSpc>
              <a:spcBef>
                <a:spcPct val="20000"/>
              </a:spcBef>
              <a:spcAft>
                <a:spcPts val="0"/>
              </a:spcAft>
              <a:buClrTx/>
              <a:buSzTx/>
              <a:buFont typeface="Arial" pitchFamily="34" charset="0"/>
              <a:buChar char="–"/>
              <a:tabLst/>
              <a:defRPr kumimoji="0" sz="2500" b="0" i="0" u="none" strike="noStrike" cap="none" spc="0" normalizeH="0" baseline="0">
                <a:ln>
                  <a:noFill/>
                </a:ln>
                <a:effectLst/>
                <a:uLnTx/>
                <a:uFillTx/>
                <a:cs typeface="Times New Roman" pitchFamily="18" charset="0"/>
              </a:defRPr>
            </a:lvl2pPr>
            <a:lvl3pPr marL="1143000" marR="0" lvl="2" indent="-228600" fontAlgn="auto">
              <a:lnSpc>
                <a:spcPct val="100000"/>
              </a:lnSpc>
              <a:spcBef>
                <a:spcPct val="20000"/>
              </a:spcBef>
              <a:spcAft>
                <a:spcPts val="0"/>
              </a:spcAft>
              <a:buClrTx/>
              <a:buSzTx/>
              <a:buFont typeface="Arial" pitchFamily="34" charset="0"/>
              <a:buChar char="•"/>
              <a:tabLst/>
              <a:defRPr kumimoji="0" sz="2100" b="0" i="0" u="none" strike="noStrike" cap="none" spc="0" normalizeH="0" baseline="0">
                <a:ln>
                  <a:noFill/>
                </a:ln>
                <a:effectLst/>
                <a:uLnTx/>
                <a:uFillTx/>
                <a:cs typeface="Times New Roman" pitchFamily="18" charset="0"/>
              </a:defRPr>
            </a:lvl3pPr>
          </a:lstStyle>
          <a:p>
            <a:r>
              <a:rPr lang="en-US" sz="2800" dirty="0" err="1"/>
              <a:t>Karcher</a:t>
            </a:r>
            <a:r>
              <a:rPr lang="en-US" sz="2800" dirty="0"/>
              <a:t> and Richardson (2003)</a:t>
            </a:r>
          </a:p>
          <a:p>
            <a:pPr lvl="1"/>
            <a:r>
              <a:rPr lang="en-US" dirty="0"/>
              <a:t>Need for an objective method of determining </a:t>
            </a:r>
            <a:r>
              <a:rPr lang="en-US" dirty="0" err="1"/>
              <a:t>turfgrass</a:t>
            </a:r>
            <a:r>
              <a:rPr lang="en-US" dirty="0"/>
              <a:t> color</a:t>
            </a:r>
          </a:p>
          <a:p>
            <a:pPr lvl="1"/>
            <a:r>
              <a:rPr lang="en-US" dirty="0"/>
              <a:t>Images from digital camera with standard color board in background</a:t>
            </a:r>
          </a:p>
          <a:p>
            <a:pPr lvl="1"/>
            <a:r>
              <a:rPr lang="en-US" dirty="0"/>
              <a:t>Digital processing software calculates Dark Green Color Index (</a:t>
            </a:r>
            <a:r>
              <a:rPr lang="en-US" dirty="0" smtClean="0"/>
              <a:t>DGCI)</a:t>
            </a:r>
          </a:p>
          <a:p>
            <a:r>
              <a:rPr lang="en-US" sz="2800" dirty="0" err="1" smtClean="0"/>
              <a:t>Rorie</a:t>
            </a:r>
            <a:r>
              <a:rPr lang="en-US" sz="2800" dirty="0" smtClean="0"/>
              <a:t> et al. (2011)</a:t>
            </a:r>
          </a:p>
          <a:p>
            <a:pPr lvl="1"/>
            <a:r>
              <a:rPr lang="en-US" dirty="0" smtClean="0"/>
              <a:t>Adapted to corn</a:t>
            </a:r>
          </a:p>
          <a:p>
            <a:r>
              <a:rPr lang="en-US" dirty="0" err="1" smtClean="0"/>
              <a:t>FieldScout</a:t>
            </a:r>
            <a:r>
              <a:rPr lang="en-US" dirty="0" smtClean="0"/>
              <a:t> </a:t>
            </a:r>
            <a:r>
              <a:rPr lang="en-US" dirty="0" err="1" smtClean="0"/>
              <a:t>GreenIndex</a:t>
            </a:r>
            <a:r>
              <a:rPr lang="en-US" dirty="0" smtClean="0"/>
              <a:t> + (Spectrum Technologies)</a:t>
            </a:r>
          </a:p>
          <a:p>
            <a:pPr lvl="1"/>
            <a:r>
              <a:rPr lang="en-US" dirty="0" smtClean="0"/>
              <a:t>Phone application &amp; board ~$150</a:t>
            </a:r>
          </a:p>
          <a:p>
            <a:pPr lvl="1"/>
            <a:endParaRPr lang="en-US" dirty="0" smtClean="0"/>
          </a:p>
        </p:txBody>
      </p:sp>
    </p:spTree>
    <p:extLst>
      <p:ext uri="{BB962C8B-B14F-4D97-AF65-F5344CB8AC3E}">
        <p14:creationId xmlns:p14="http://schemas.microsoft.com/office/powerpoint/2010/main" val="11555187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5" descr="LAB_2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20130" y="1783080"/>
            <a:ext cx="2808630" cy="1503698"/>
          </a:xfrm>
          <a:prstGeom prst="rect">
            <a:avLst/>
          </a:prstGeom>
          <a:ln>
            <a:noFill/>
          </a:ln>
          <a:effectLst>
            <a:softEdge rad="112500"/>
          </a:effectLst>
        </p:spPr>
      </p:pic>
      <p:sp>
        <p:nvSpPr>
          <p:cNvPr id="3" name="Right Triangle 2"/>
          <p:cNvSpPr/>
          <p:nvPr/>
        </p:nvSpPr>
        <p:spPr>
          <a:xfrm rot="5400000" flipV="1">
            <a:off x="6301740" y="-1196340"/>
            <a:ext cx="1676400" cy="4069080"/>
          </a:xfrm>
          <a:prstGeom prst="rtTriangle">
            <a:avLst/>
          </a:prstGeom>
          <a:solidFill>
            <a:srgbClr val="C00000">
              <a:alpha val="8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UA-white-center-lg.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23061" y="152400"/>
            <a:ext cx="1468539" cy="838200"/>
          </a:xfrm>
          <a:prstGeom prst="rect">
            <a:avLst/>
          </a:prstGeom>
        </p:spPr>
      </p:pic>
      <p:cxnSp>
        <p:nvCxnSpPr>
          <p:cNvPr id="5" name="Straight Connector 4"/>
          <p:cNvCxnSpPr/>
          <p:nvPr/>
        </p:nvCxnSpPr>
        <p:spPr>
          <a:xfrm>
            <a:off x="0" y="685800"/>
            <a:ext cx="4343400" cy="0"/>
          </a:xfrm>
          <a:prstGeom prst="line">
            <a:avLst/>
          </a:prstGeom>
          <a:ln w="349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6" name="Title 1"/>
          <p:cNvSpPr txBox="1">
            <a:spLocks/>
          </p:cNvSpPr>
          <p:nvPr/>
        </p:nvSpPr>
        <p:spPr>
          <a:xfrm>
            <a:off x="-76200" y="228600"/>
            <a:ext cx="8229600" cy="10668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smtClean="0">
                <a:cs typeface="Times New Roman" pitchFamily="18" charset="0"/>
              </a:rPr>
              <a:t>Results</a:t>
            </a:r>
          </a:p>
          <a:p>
            <a:pPr algn="l"/>
            <a:endParaRPr lang="en-US" sz="2800" b="1" dirty="0">
              <a:cs typeface="Times New Roman" pitchFamily="18" charset="0"/>
            </a:endParaRPr>
          </a:p>
        </p:txBody>
      </p:sp>
      <p:pic>
        <p:nvPicPr>
          <p:cNvPr id="7" name="Picture 6" descr="NPIC_marianna_8_1_11_ 079"/>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835834" y="5105399"/>
            <a:ext cx="2213517" cy="1656099"/>
          </a:xfrm>
          <a:prstGeom prst="rect">
            <a:avLst/>
          </a:prstGeom>
          <a:ln>
            <a:noFill/>
          </a:ln>
          <a:effectLst>
            <a:softEdge rad="112500"/>
          </a:effectLst>
        </p:spPr>
      </p:pic>
      <p:pic>
        <p:nvPicPr>
          <p:cNvPr id="8" name="Picture 4" descr="NPIC_MARL_8_1_11 007"/>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947049" y="746760"/>
            <a:ext cx="2208131" cy="1656098"/>
          </a:xfrm>
          <a:prstGeom prst="rect">
            <a:avLst/>
          </a:prstGeom>
          <a:ln>
            <a:noFill/>
          </a:ln>
          <a:effectLst>
            <a:softEdge rad="112500"/>
          </a:effectLst>
        </p:spPr>
      </p:pic>
      <p:pic>
        <p:nvPicPr>
          <p:cNvPr id="9" name="Picture 7" descr="NPIC_marianna_8_1_11_ 033"/>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799077" y="3352800"/>
            <a:ext cx="2208131" cy="1656098"/>
          </a:xfrm>
          <a:prstGeom prst="rect">
            <a:avLst/>
          </a:prstGeom>
          <a:ln>
            <a:noFill/>
          </a:ln>
          <a:effectLst>
            <a:softEdge rad="112500"/>
          </a:effectLst>
        </p:spPr>
      </p:pic>
      <p:sp>
        <p:nvSpPr>
          <p:cNvPr id="10" name="Content Placeholder 2"/>
          <p:cNvSpPr txBox="1">
            <a:spLocks/>
          </p:cNvSpPr>
          <p:nvPr/>
        </p:nvSpPr>
        <p:spPr>
          <a:xfrm>
            <a:off x="30480" y="822960"/>
            <a:ext cx="5410199" cy="5730240"/>
          </a:xfrm>
          <a:prstGeom prst="rect">
            <a:avLst/>
          </a:prstGeom>
        </p:spPr>
        <p:txBody>
          <a:bodyPr vert="horz" lIns="91440" tIns="45720" rIns="91440" bIns="45720" rtlCol="0">
            <a:normAutofit lnSpcReduction="10000"/>
          </a:bodyPr>
          <a:lstStyle>
            <a:defPPr>
              <a:defRPr lang="en-US"/>
            </a:defPPr>
            <a:lvl1pPr marL="342900" marR="0" lvl="0" indent="-342900" fontAlgn="auto">
              <a:lnSpc>
                <a:spcPct val="100000"/>
              </a:lnSpc>
              <a:spcBef>
                <a:spcPct val="20000"/>
              </a:spcBef>
              <a:spcAft>
                <a:spcPts val="0"/>
              </a:spcAft>
              <a:buClrTx/>
              <a:buSzTx/>
              <a:buFont typeface="Arial" pitchFamily="34" charset="0"/>
              <a:buChar char="•"/>
              <a:tabLst/>
              <a:defRPr kumimoji="0" sz="2500" b="0" i="0" u="none" strike="noStrike" cap="none" spc="0" normalizeH="0" baseline="0">
                <a:ln>
                  <a:noFill/>
                </a:ln>
                <a:effectLst/>
                <a:uLnTx/>
                <a:uFillTx/>
                <a:cs typeface="Times New Roman" pitchFamily="18" charset="0"/>
              </a:defRPr>
            </a:lvl1pPr>
            <a:lvl2pPr marL="742950" marR="0" lvl="1" indent="-285750" fontAlgn="auto">
              <a:lnSpc>
                <a:spcPct val="100000"/>
              </a:lnSpc>
              <a:spcBef>
                <a:spcPct val="20000"/>
              </a:spcBef>
              <a:spcAft>
                <a:spcPts val="0"/>
              </a:spcAft>
              <a:buClrTx/>
              <a:buSzTx/>
              <a:buFont typeface="Arial" pitchFamily="34" charset="0"/>
              <a:buChar char="–"/>
              <a:tabLst/>
              <a:defRPr kumimoji="0" sz="2500" b="0" i="0" u="none" strike="noStrike" cap="none" spc="0" normalizeH="0" baseline="0">
                <a:ln>
                  <a:noFill/>
                </a:ln>
                <a:effectLst/>
                <a:uLnTx/>
                <a:uFillTx/>
                <a:cs typeface="Times New Roman" pitchFamily="18" charset="0"/>
              </a:defRPr>
            </a:lvl2pPr>
            <a:lvl3pPr marL="1143000" marR="0" lvl="2" indent="-228600" fontAlgn="auto">
              <a:lnSpc>
                <a:spcPct val="100000"/>
              </a:lnSpc>
              <a:spcBef>
                <a:spcPct val="20000"/>
              </a:spcBef>
              <a:spcAft>
                <a:spcPts val="0"/>
              </a:spcAft>
              <a:buClrTx/>
              <a:buSzTx/>
              <a:buFont typeface="Arial" pitchFamily="34" charset="0"/>
              <a:buChar char="•"/>
              <a:tabLst/>
              <a:defRPr kumimoji="0" sz="2100" b="0" i="0" u="none" strike="noStrike" cap="none" spc="0" normalizeH="0" baseline="0">
                <a:ln>
                  <a:noFill/>
                </a:ln>
                <a:effectLst/>
                <a:uLnTx/>
                <a:uFillTx/>
                <a:cs typeface="Times New Roman" pitchFamily="18" charset="0"/>
              </a:defRPr>
            </a:lvl3pPr>
          </a:lstStyle>
          <a:p>
            <a:r>
              <a:rPr lang="en-US" sz="2800" dirty="0" smtClean="0"/>
              <a:t>Raper et al. (2012)</a:t>
            </a:r>
          </a:p>
          <a:p>
            <a:pPr lvl="1"/>
            <a:r>
              <a:rPr lang="en-US" dirty="0" smtClean="0"/>
              <a:t>Dr. </a:t>
            </a:r>
            <a:r>
              <a:rPr lang="en-US" dirty="0" err="1" smtClean="0"/>
              <a:t>Mozaffari</a:t>
            </a:r>
            <a:r>
              <a:rPr lang="en-US" dirty="0" smtClean="0"/>
              <a:t> established N rate trial </a:t>
            </a:r>
            <a:endParaRPr lang="en-US" dirty="0"/>
          </a:p>
          <a:p>
            <a:pPr lvl="1"/>
            <a:r>
              <a:rPr lang="en-US" dirty="0" smtClean="0"/>
              <a:t>Fertilizer N from 0-150 lb N/ac</a:t>
            </a:r>
          </a:p>
          <a:p>
            <a:pPr lvl="1"/>
            <a:r>
              <a:rPr lang="en-US" dirty="0" smtClean="0"/>
              <a:t>Marianna, AR</a:t>
            </a:r>
          </a:p>
          <a:p>
            <a:pPr lvl="1"/>
            <a:r>
              <a:rPr lang="en-US" dirty="0" smtClean="0"/>
              <a:t>Sampled mid-flower</a:t>
            </a:r>
          </a:p>
          <a:p>
            <a:pPr lvl="1"/>
            <a:r>
              <a:rPr lang="en-US" dirty="0" smtClean="0"/>
              <a:t>Pre-processed and analyzed in </a:t>
            </a:r>
            <a:r>
              <a:rPr lang="en-US" dirty="0" err="1" smtClean="0"/>
              <a:t>SigmaScan</a:t>
            </a:r>
            <a:r>
              <a:rPr lang="en-US" dirty="0" smtClean="0"/>
              <a:t> (</a:t>
            </a:r>
            <a:r>
              <a:rPr lang="en-US" dirty="0" err="1" smtClean="0"/>
              <a:t>Systat</a:t>
            </a:r>
            <a:r>
              <a:rPr lang="en-US" dirty="0" smtClean="0"/>
              <a:t> Software, San Jose, CA)</a:t>
            </a:r>
          </a:p>
          <a:p>
            <a:pPr lvl="1"/>
            <a:r>
              <a:rPr lang="en-US" dirty="0" smtClean="0"/>
              <a:t>Process</a:t>
            </a:r>
          </a:p>
          <a:p>
            <a:pPr lvl="2"/>
            <a:r>
              <a:rPr lang="en-US" dirty="0" smtClean="0"/>
              <a:t>Convert RGB image to HSB</a:t>
            </a:r>
          </a:p>
          <a:p>
            <a:pPr lvl="2"/>
            <a:r>
              <a:rPr lang="en-US" dirty="0" smtClean="0"/>
              <a:t>Set thresholds to eliminate background </a:t>
            </a:r>
          </a:p>
          <a:p>
            <a:pPr lvl="2"/>
            <a:r>
              <a:rPr lang="en-US" dirty="0" smtClean="0"/>
              <a:t>Asses remaining tissue for darkness</a:t>
            </a:r>
          </a:p>
        </p:txBody>
      </p:sp>
    </p:spTree>
    <p:extLst>
      <p:ext uri="{BB962C8B-B14F-4D97-AF65-F5344CB8AC3E}">
        <p14:creationId xmlns:p14="http://schemas.microsoft.com/office/powerpoint/2010/main" val="41724612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49287" y="685800"/>
            <a:ext cx="5389713" cy="6172200"/>
          </a:xfrm>
          <a:prstGeom prst="rect">
            <a:avLst/>
          </a:prstGeom>
          <a:noFill/>
          <a:ln w="9525">
            <a:noFill/>
            <a:miter lim="800000"/>
            <a:headEnd/>
            <a:tailEnd/>
          </a:ln>
        </p:spPr>
      </p:pic>
      <p:sp>
        <p:nvSpPr>
          <p:cNvPr id="3" name="Right Triangle 2"/>
          <p:cNvSpPr/>
          <p:nvPr/>
        </p:nvSpPr>
        <p:spPr>
          <a:xfrm rot="5400000" flipV="1">
            <a:off x="6301740" y="-1196340"/>
            <a:ext cx="1676400" cy="4069080"/>
          </a:xfrm>
          <a:prstGeom prst="rtTriangle">
            <a:avLst/>
          </a:prstGeom>
          <a:solidFill>
            <a:srgbClr val="C00000">
              <a:alpha val="8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UA-white-center-lg.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23061" y="152400"/>
            <a:ext cx="1468539" cy="838200"/>
          </a:xfrm>
          <a:prstGeom prst="rect">
            <a:avLst/>
          </a:prstGeom>
        </p:spPr>
      </p:pic>
      <p:cxnSp>
        <p:nvCxnSpPr>
          <p:cNvPr id="5" name="Straight Connector 4"/>
          <p:cNvCxnSpPr/>
          <p:nvPr/>
        </p:nvCxnSpPr>
        <p:spPr>
          <a:xfrm>
            <a:off x="0" y="685800"/>
            <a:ext cx="4343400" cy="0"/>
          </a:xfrm>
          <a:prstGeom prst="line">
            <a:avLst/>
          </a:prstGeom>
          <a:ln w="349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6" name="Title 1"/>
          <p:cNvSpPr txBox="1">
            <a:spLocks/>
          </p:cNvSpPr>
          <p:nvPr/>
        </p:nvSpPr>
        <p:spPr>
          <a:xfrm>
            <a:off x="-76200" y="228600"/>
            <a:ext cx="8229600" cy="10668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smtClean="0">
                <a:cs typeface="Times New Roman" pitchFamily="18" charset="0"/>
              </a:rPr>
              <a:t>Results</a:t>
            </a:r>
          </a:p>
          <a:p>
            <a:pPr algn="l"/>
            <a:endParaRPr lang="en-US" sz="2800" b="1" dirty="0">
              <a:cs typeface="Times New Roman" pitchFamily="18" charset="0"/>
            </a:endParaRPr>
          </a:p>
        </p:txBody>
      </p:sp>
      <p:pic>
        <p:nvPicPr>
          <p:cNvPr id="7" name="Picture 6" descr="NPIC_marianna_8_1_11_ 079"/>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24883" y="4572000"/>
            <a:ext cx="1527717" cy="1143000"/>
          </a:xfrm>
          <a:prstGeom prst="rect">
            <a:avLst/>
          </a:prstGeom>
          <a:ln>
            <a:noFill/>
          </a:ln>
          <a:effectLst>
            <a:softEdge rad="112500"/>
          </a:effectLst>
        </p:spPr>
      </p:pic>
      <p:pic>
        <p:nvPicPr>
          <p:cNvPr id="8" name="Picture 4" descr="NPIC_MARL_8_1_11 007"/>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28600" y="1143000"/>
            <a:ext cx="1524000" cy="1143000"/>
          </a:xfrm>
          <a:prstGeom prst="rect">
            <a:avLst/>
          </a:prstGeom>
          <a:ln>
            <a:noFill/>
          </a:ln>
          <a:effectLst>
            <a:softEdge rad="112500"/>
          </a:effectLst>
        </p:spPr>
      </p:pic>
      <p:pic>
        <p:nvPicPr>
          <p:cNvPr id="9" name="Picture 7" descr="NPIC_marianna_8_1_11_ 033"/>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88127" y="2819400"/>
            <a:ext cx="1524000" cy="1143000"/>
          </a:xfrm>
          <a:prstGeom prst="rect">
            <a:avLst/>
          </a:prstGeom>
          <a:ln>
            <a:noFill/>
          </a:ln>
          <a:effectLst>
            <a:softEdge rad="112500"/>
          </a:effectLst>
        </p:spPr>
      </p:pic>
    </p:spTree>
    <p:extLst>
      <p:ext uri="{BB962C8B-B14F-4D97-AF65-F5344CB8AC3E}">
        <p14:creationId xmlns:p14="http://schemas.microsoft.com/office/powerpoint/2010/main" val="24207010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6200" y="228600"/>
            <a:ext cx="8229600" cy="10668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smtClean="0">
                <a:cs typeface="Times New Roman" pitchFamily="18" charset="0"/>
              </a:rPr>
              <a:t>Next Step</a:t>
            </a:r>
            <a:endParaRPr lang="en-US" sz="2800" b="1" dirty="0">
              <a:cs typeface="Times New Roman" pitchFamily="18" charset="0"/>
            </a:endParaRPr>
          </a:p>
        </p:txBody>
      </p:sp>
      <p:cxnSp>
        <p:nvCxnSpPr>
          <p:cNvPr id="3" name="Straight Connector 2"/>
          <p:cNvCxnSpPr/>
          <p:nvPr/>
        </p:nvCxnSpPr>
        <p:spPr>
          <a:xfrm>
            <a:off x="0" y="685800"/>
            <a:ext cx="3352800" cy="0"/>
          </a:xfrm>
          <a:prstGeom prst="line">
            <a:avLst/>
          </a:prstGeom>
          <a:ln w="349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3" name="Content Placeholder 2"/>
          <p:cNvSpPr txBox="1">
            <a:spLocks/>
          </p:cNvSpPr>
          <p:nvPr/>
        </p:nvSpPr>
        <p:spPr>
          <a:xfrm>
            <a:off x="152400" y="838200"/>
            <a:ext cx="8915400" cy="1295400"/>
          </a:xfrm>
          <a:prstGeom prst="rect">
            <a:avLst/>
          </a:prstGeom>
        </p:spPr>
        <p:txBody>
          <a:bodyPr>
            <a:normAutofit fontScale="925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smtClean="0">
                <a:latin typeface="+mj-lt"/>
                <a:cs typeface="Times New Roman" pitchFamily="18" charset="0"/>
              </a:rPr>
              <a:t>Complete development of a platform which collects digital images and GPS location for further processing.  </a:t>
            </a:r>
            <a:endParaRPr lang="en-US" sz="3300" dirty="0">
              <a:latin typeface="+mj-lt"/>
              <a:cs typeface="Times New Roman" pitchFamily="18" charset="0"/>
            </a:endParaRPr>
          </a:p>
        </p:txBody>
      </p:sp>
      <p:sp>
        <p:nvSpPr>
          <p:cNvPr id="20" name="Flowchart: Process 19"/>
          <p:cNvSpPr/>
          <p:nvPr/>
        </p:nvSpPr>
        <p:spPr>
          <a:xfrm>
            <a:off x="407307" y="3460750"/>
            <a:ext cx="2514600" cy="609600"/>
          </a:xfrm>
          <a:prstGeom prst="flowChartProcess">
            <a:avLst/>
          </a:prstGeom>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Collect digital image of canopy</a:t>
            </a:r>
            <a:endParaRPr lang="en-US" dirty="0"/>
          </a:p>
        </p:txBody>
      </p:sp>
      <p:sp>
        <p:nvSpPr>
          <p:cNvPr id="21" name="Flowchart: Process 20"/>
          <p:cNvSpPr/>
          <p:nvPr/>
        </p:nvSpPr>
        <p:spPr>
          <a:xfrm>
            <a:off x="407307" y="4451350"/>
            <a:ext cx="2514600" cy="609600"/>
          </a:xfrm>
          <a:prstGeom prst="flowChartProcess">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a:t>
            </a:r>
            <a:r>
              <a:rPr lang="en-US" dirty="0" smtClean="0"/>
              <a:t>re-process image to isolate pixels of interest</a:t>
            </a:r>
            <a:endParaRPr lang="en-US" dirty="0"/>
          </a:p>
        </p:txBody>
      </p:sp>
      <p:sp>
        <p:nvSpPr>
          <p:cNvPr id="22" name="Flowchart: Process 21"/>
          <p:cNvSpPr/>
          <p:nvPr/>
        </p:nvSpPr>
        <p:spPr>
          <a:xfrm>
            <a:off x="407307" y="5547179"/>
            <a:ext cx="2514600" cy="609600"/>
          </a:xfrm>
          <a:prstGeom prst="flowChartProcess">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Analyze pixels of interest</a:t>
            </a:r>
            <a:endParaRPr lang="en-US" dirty="0"/>
          </a:p>
        </p:txBody>
      </p:sp>
      <p:sp>
        <p:nvSpPr>
          <p:cNvPr id="23" name="Flowchart: Process 22"/>
          <p:cNvSpPr/>
          <p:nvPr/>
        </p:nvSpPr>
        <p:spPr>
          <a:xfrm>
            <a:off x="3507921" y="2286000"/>
            <a:ext cx="1471386" cy="609600"/>
          </a:xfrm>
          <a:prstGeom prst="flowChartProcess">
            <a:avLst/>
          </a:prstGeom>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Collect GPS coordinates</a:t>
            </a:r>
            <a:endParaRPr lang="en-US" dirty="0"/>
          </a:p>
        </p:txBody>
      </p:sp>
      <p:sp>
        <p:nvSpPr>
          <p:cNvPr id="24" name="Flowchart: Terminator 23"/>
          <p:cNvSpPr/>
          <p:nvPr/>
        </p:nvSpPr>
        <p:spPr>
          <a:xfrm>
            <a:off x="1207974" y="1905000"/>
            <a:ext cx="968147" cy="304800"/>
          </a:xfrm>
          <a:prstGeom prst="flowChartTerminator">
            <a:avLst/>
          </a:prstGeom>
          <a:solidFill>
            <a:srgbClr val="92D050"/>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Start</a:t>
            </a:r>
            <a:endParaRPr lang="en-US" dirty="0"/>
          </a:p>
        </p:txBody>
      </p:sp>
      <p:cxnSp>
        <p:nvCxnSpPr>
          <p:cNvPr id="31" name="Straight Arrow Connector 30"/>
          <p:cNvCxnSpPr>
            <a:stCxn id="272" idx="2"/>
            <a:endCxn id="20" idx="0"/>
          </p:cNvCxnSpPr>
          <p:nvPr/>
        </p:nvCxnSpPr>
        <p:spPr>
          <a:xfrm flipH="1">
            <a:off x="1664607" y="3227388"/>
            <a:ext cx="27441" cy="23336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272" idx="3"/>
            <a:endCxn id="23" idx="1"/>
          </p:cNvCxnSpPr>
          <p:nvPr/>
        </p:nvCxnSpPr>
        <p:spPr>
          <a:xfrm flipV="1">
            <a:off x="2719840" y="2590800"/>
            <a:ext cx="788081" cy="24209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20" idx="2"/>
            <a:endCxn id="21" idx="0"/>
          </p:cNvCxnSpPr>
          <p:nvPr/>
        </p:nvCxnSpPr>
        <p:spPr>
          <a:xfrm>
            <a:off x="1664607" y="4070350"/>
            <a:ext cx="0" cy="3810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21" idx="2"/>
            <a:endCxn id="22" idx="0"/>
          </p:cNvCxnSpPr>
          <p:nvPr/>
        </p:nvCxnSpPr>
        <p:spPr>
          <a:xfrm>
            <a:off x="1664607" y="5060950"/>
            <a:ext cx="0" cy="486229"/>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a:stCxn id="23" idx="2"/>
            <a:endCxn id="116" idx="0"/>
          </p:cNvCxnSpPr>
          <p:nvPr/>
        </p:nvCxnSpPr>
        <p:spPr>
          <a:xfrm flipH="1">
            <a:off x="4235994" y="2895600"/>
            <a:ext cx="7620" cy="2286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6" name="Flowchart: Stored Data 115"/>
          <p:cNvSpPr/>
          <p:nvPr/>
        </p:nvSpPr>
        <p:spPr>
          <a:xfrm>
            <a:off x="3500301" y="3124200"/>
            <a:ext cx="1471386" cy="533400"/>
          </a:xfrm>
          <a:prstGeom prst="flowChartOnlineStorage">
            <a:avLst/>
          </a:prstGeom>
          <a:solidFill>
            <a:schemeClr val="accent4">
              <a:lumMod val="75000"/>
            </a:schemeClr>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Store output</a:t>
            </a:r>
            <a:endParaRPr lang="en-US" dirty="0"/>
          </a:p>
        </p:txBody>
      </p:sp>
      <p:sp>
        <p:nvSpPr>
          <p:cNvPr id="136" name="Flowchart: Decision 135"/>
          <p:cNvSpPr/>
          <p:nvPr/>
        </p:nvSpPr>
        <p:spPr>
          <a:xfrm>
            <a:off x="3379107" y="3810000"/>
            <a:ext cx="1752600" cy="1453244"/>
          </a:xfrm>
          <a:prstGeom prst="flowChartDecisi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Does output justify action?</a:t>
            </a:r>
            <a:endParaRPr lang="en-US" dirty="0"/>
          </a:p>
        </p:txBody>
      </p:sp>
      <p:cxnSp>
        <p:nvCxnSpPr>
          <p:cNvPr id="137" name="Straight Arrow Connector 136"/>
          <p:cNvCxnSpPr>
            <a:stCxn id="116" idx="2"/>
            <a:endCxn id="136" idx="0"/>
          </p:cNvCxnSpPr>
          <p:nvPr/>
        </p:nvCxnSpPr>
        <p:spPr>
          <a:xfrm>
            <a:off x="4235994" y="3657600"/>
            <a:ext cx="19413" cy="1524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4" name="Flowchart: Process 143"/>
          <p:cNvSpPr/>
          <p:nvPr/>
        </p:nvSpPr>
        <p:spPr>
          <a:xfrm>
            <a:off x="4038600" y="5410200"/>
            <a:ext cx="491672" cy="357414"/>
          </a:xfrm>
          <a:prstGeom prst="flowChartProcess">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ysClr val="windowText" lastClr="000000"/>
                </a:solidFill>
              </a:rPr>
              <a:t>No</a:t>
            </a:r>
            <a:endParaRPr lang="en-US" dirty="0">
              <a:solidFill>
                <a:sysClr val="windowText" lastClr="000000"/>
              </a:solidFill>
            </a:endParaRPr>
          </a:p>
        </p:txBody>
      </p:sp>
      <p:cxnSp>
        <p:nvCxnSpPr>
          <p:cNvPr id="156" name="Elbow Connector 155"/>
          <p:cNvCxnSpPr>
            <a:stCxn id="265" idx="3"/>
            <a:endCxn id="194" idx="1"/>
          </p:cNvCxnSpPr>
          <p:nvPr/>
        </p:nvCxnSpPr>
        <p:spPr>
          <a:xfrm flipV="1">
            <a:off x="5029200" y="5996668"/>
            <a:ext cx="254907" cy="210457"/>
          </a:xfrm>
          <a:prstGeom prst="bentConnector3">
            <a:avLst>
              <a:gd name="adj1" fmla="val 50000"/>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3" name="Flowchart: Process 162"/>
          <p:cNvSpPr/>
          <p:nvPr/>
        </p:nvSpPr>
        <p:spPr>
          <a:xfrm>
            <a:off x="5741307" y="2209800"/>
            <a:ext cx="1497693" cy="609600"/>
          </a:xfrm>
          <a:prstGeom prst="flowChartProcess">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Determine proper action </a:t>
            </a:r>
            <a:endParaRPr lang="en-US" dirty="0"/>
          </a:p>
        </p:txBody>
      </p:sp>
      <p:cxnSp>
        <p:nvCxnSpPr>
          <p:cNvPr id="167" name="Elbow Connector 166"/>
          <p:cNvCxnSpPr>
            <a:stCxn id="22" idx="2"/>
            <a:endCxn id="116" idx="1"/>
          </p:cNvCxnSpPr>
          <p:nvPr/>
        </p:nvCxnSpPr>
        <p:spPr>
          <a:xfrm rot="5400000" flipH="1" flipV="1">
            <a:off x="1199514" y="3855993"/>
            <a:ext cx="2765879" cy="1835694"/>
          </a:xfrm>
          <a:prstGeom prst="bentConnector4">
            <a:avLst>
              <a:gd name="adj1" fmla="val -8265"/>
              <a:gd name="adj2" fmla="val 84246"/>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8" name="Flowchart: Process 167"/>
          <p:cNvSpPr/>
          <p:nvPr/>
        </p:nvSpPr>
        <p:spPr>
          <a:xfrm>
            <a:off x="5741307" y="3124200"/>
            <a:ext cx="1497693" cy="609600"/>
          </a:xfrm>
          <a:prstGeom prst="flowChartProcess">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Adjust controller</a:t>
            </a:r>
            <a:endParaRPr lang="en-US" dirty="0"/>
          </a:p>
        </p:txBody>
      </p:sp>
      <p:cxnSp>
        <p:nvCxnSpPr>
          <p:cNvPr id="169" name="Straight Arrow Connector 168"/>
          <p:cNvCxnSpPr>
            <a:stCxn id="163" idx="2"/>
            <a:endCxn id="168" idx="0"/>
          </p:cNvCxnSpPr>
          <p:nvPr/>
        </p:nvCxnSpPr>
        <p:spPr>
          <a:xfrm>
            <a:off x="6490154" y="2819400"/>
            <a:ext cx="0" cy="3048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5" name="Flowchart: Process 174"/>
          <p:cNvSpPr/>
          <p:nvPr/>
        </p:nvSpPr>
        <p:spPr>
          <a:xfrm rot="16200000">
            <a:off x="5114018" y="3460750"/>
            <a:ext cx="492577" cy="340178"/>
          </a:xfrm>
          <a:prstGeom prst="flowChartProcess">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ysClr val="windowText" lastClr="000000"/>
                </a:solidFill>
              </a:rPr>
              <a:t>Yes</a:t>
            </a:r>
            <a:endParaRPr lang="en-US" dirty="0">
              <a:solidFill>
                <a:sysClr val="windowText" lastClr="000000"/>
              </a:solidFill>
            </a:endParaRPr>
          </a:p>
        </p:txBody>
      </p:sp>
      <p:cxnSp>
        <p:nvCxnSpPr>
          <p:cNvPr id="177" name="Elbow Connector 176"/>
          <p:cNvCxnSpPr>
            <a:stCxn id="136" idx="3"/>
            <a:endCxn id="175" idx="1"/>
          </p:cNvCxnSpPr>
          <p:nvPr/>
        </p:nvCxnSpPr>
        <p:spPr>
          <a:xfrm flipV="1">
            <a:off x="5131707" y="3877128"/>
            <a:ext cx="228600" cy="659494"/>
          </a:xfrm>
          <a:prstGeom prst="bent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9" name="Elbow Connector 178"/>
          <p:cNvCxnSpPr>
            <a:stCxn id="175" idx="3"/>
            <a:endCxn id="163" idx="1"/>
          </p:cNvCxnSpPr>
          <p:nvPr/>
        </p:nvCxnSpPr>
        <p:spPr>
          <a:xfrm rot="5400000" flipH="1" flipV="1">
            <a:off x="5115832" y="2759076"/>
            <a:ext cx="869951" cy="381000"/>
          </a:xfrm>
          <a:prstGeom prst="bentConnector2">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4" name="Flowchart: Decision 193"/>
          <p:cNvSpPr/>
          <p:nvPr/>
        </p:nvSpPr>
        <p:spPr>
          <a:xfrm>
            <a:off x="5284107" y="5486400"/>
            <a:ext cx="2412093" cy="1020536"/>
          </a:xfrm>
          <a:prstGeom prst="flowChartDecision">
            <a:avLst/>
          </a:prstGeom>
          <a:solidFill>
            <a:schemeClr val="accent6">
              <a:lumMod val="75000"/>
            </a:schemeClr>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Is sensing complete?</a:t>
            </a:r>
            <a:endParaRPr lang="en-US" dirty="0"/>
          </a:p>
        </p:txBody>
      </p:sp>
      <p:sp>
        <p:nvSpPr>
          <p:cNvPr id="198" name="Flowchart: Process 197"/>
          <p:cNvSpPr/>
          <p:nvPr/>
        </p:nvSpPr>
        <p:spPr>
          <a:xfrm>
            <a:off x="3461203" y="6553199"/>
            <a:ext cx="501197" cy="292555"/>
          </a:xfrm>
          <a:prstGeom prst="flowChartProcess">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ysClr val="windowText" lastClr="000000"/>
                </a:solidFill>
              </a:rPr>
              <a:t>No</a:t>
            </a:r>
            <a:endParaRPr lang="en-US" dirty="0">
              <a:solidFill>
                <a:sysClr val="windowText" lastClr="000000"/>
              </a:solidFill>
            </a:endParaRPr>
          </a:p>
        </p:txBody>
      </p:sp>
      <p:cxnSp>
        <p:nvCxnSpPr>
          <p:cNvPr id="202" name="Elbow Connector 201"/>
          <p:cNvCxnSpPr>
            <a:stCxn id="194" idx="2"/>
            <a:endCxn id="198" idx="3"/>
          </p:cNvCxnSpPr>
          <p:nvPr/>
        </p:nvCxnSpPr>
        <p:spPr>
          <a:xfrm rot="5400000">
            <a:off x="5130007" y="5339329"/>
            <a:ext cx="192541" cy="2527754"/>
          </a:xfrm>
          <a:prstGeom prst="bent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7" name="Elbow Connector 206"/>
          <p:cNvCxnSpPr>
            <a:stCxn id="198" idx="1"/>
            <a:endCxn id="272" idx="1"/>
          </p:cNvCxnSpPr>
          <p:nvPr/>
        </p:nvCxnSpPr>
        <p:spPr>
          <a:xfrm rot="10800000">
            <a:off x="664255" y="2832895"/>
            <a:ext cx="2796948" cy="3866583"/>
          </a:xfrm>
          <a:prstGeom prst="bentConnector3">
            <a:avLst>
              <a:gd name="adj1" fmla="val 117360"/>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2" name="Straight Arrow Connector 211"/>
          <p:cNvCxnSpPr>
            <a:stCxn id="168" idx="2"/>
            <a:endCxn id="251" idx="0"/>
          </p:cNvCxnSpPr>
          <p:nvPr/>
        </p:nvCxnSpPr>
        <p:spPr>
          <a:xfrm>
            <a:off x="6490154" y="3733800"/>
            <a:ext cx="202317" cy="2286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5" name="Elbow Connector 214"/>
          <p:cNvCxnSpPr>
            <a:stCxn id="194" idx="3"/>
            <a:endCxn id="297" idx="1"/>
          </p:cNvCxnSpPr>
          <p:nvPr/>
        </p:nvCxnSpPr>
        <p:spPr>
          <a:xfrm flipV="1">
            <a:off x="7696200" y="5665107"/>
            <a:ext cx="419115" cy="331561"/>
          </a:xfrm>
          <a:prstGeom prst="bentConnector3">
            <a:avLst>
              <a:gd name="adj1"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19" name="Flowchart: Stored Data 218"/>
          <p:cNvSpPr/>
          <p:nvPr/>
        </p:nvSpPr>
        <p:spPr>
          <a:xfrm>
            <a:off x="5767614" y="4724400"/>
            <a:ext cx="1471386" cy="533400"/>
          </a:xfrm>
          <a:prstGeom prst="flowChartOnlineStorage">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Store decision</a:t>
            </a:r>
            <a:endParaRPr lang="en-US" dirty="0"/>
          </a:p>
        </p:txBody>
      </p:sp>
      <p:cxnSp>
        <p:nvCxnSpPr>
          <p:cNvPr id="221" name="Straight Arrow Connector 220"/>
          <p:cNvCxnSpPr>
            <a:stCxn id="219" idx="2"/>
            <a:endCxn id="194" idx="0"/>
          </p:cNvCxnSpPr>
          <p:nvPr/>
        </p:nvCxnSpPr>
        <p:spPr>
          <a:xfrm flipH="1">
            <a:off x="6490154" y="5257800"/>
            <a:ext cx="13153" cy="2286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4" name="Flowchart: Terminator 223"/>
          <p:cNvSpPr/>
          <p:nvPr/>
        </p:nvSpPr>
        <p:spPr>
          <a:xfrm>
            <a:off x="7751310" y="6216650"/>
            <a:ext cx="1240290" cy="565150"/>
          </a:xfrm>
          <a:prstGeom prst="flowChartTerminator">
            <a:avLst/>
          </a:prstGeom>
          <a:solidFill>
            <a:srgbClr val="FF0000"/>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Terminate</a:t>
            </a:r>
            <a:endParaRPr lang="en-US" dirty="0"/>
          </a:p>
        </p:txBody>
      </p:sp>
      <p:cxnSp>
        <p:nvCxnSpPr>
          <p:cNvPr id="233" name="Straight Connector 232"/>
          <p:cNvCxnSpPr>
            <a:stCxn id="144" idx="0"/>
            <a:endCxn id="136" idx="2"/>
          </p:cNvCxnSpPr>
          <p:nvPr/>
        </p:nvCxnSpPr>
        <p:spPr>
          <a:xfrm flipH="1" flipV="1">
            <a:off x="4255407" y="5263244"/>
            <a:ext cx="29029" cy="14695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8" name="Straight Arrow Connector 247"/>
          <p:cNvCxnSpPr>
            <a:stCxn id="297" idx="2"/>
            <a:endCxn id="224" idx="0"/>
          </p:cNvCxnSpPr>
          <p:nvPr/>
        </p:nvCxnSpPr>
        <p:spPr>
          <a:xfrm>
            <a:off x="8365914" y="5811384"/>
            <a:ext cx="5541" cy="40526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1" name="Flowchart: Display 250"/>
          <p:cNvSpPr/>
          <p:nvPr/>
        </p:nvSpPr>
        <p:spPr>
          <a:xfrm>
            <a:off x="5522231" y="3962400"/>
            <a:ext cx="2340479" cy="527050"/>
          </a:xfrm>
          <a:prstGeom prst="flowChartDisplay">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Display/define action</a:t>
            </a:r>
            <a:endParaRPr lang="en-US" dirty="0"/>
          </a:p>
        </p:txBody>
      </p:sp>
      <p:cxnSp>
        <p:nvCxnSpPr>
          <p:cNvPr id="256" name="Straight Arrow Connector 255"/>
          <p:cNvCxnSpPr>
            <a:stCxn id="251" idx="2"/>
            <a:endCxn id="219" idx="0"/>
          </p:cNvCxnSpPr>
          <p:nvPr/>
        </p:nvCxnSpPr>
        <p:spPr>
          <a:xfrm flipH="1">
            <a:off x="6503307" y="4489450"/>
            <a:ext cx="189164" cy="23495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5" name="Flowchart: Display 264"/>
          <p:cNvSpPr/>
          <p:nvPr/>
        </p:nvSpPr>
        <p:spPr>
          <a:xfrm>
            <a:off x="3500301" y="5943600"/>
            <a:ext cx="1528899" cy="527050"/>
          </a:xfrm>
          <a:prstGeom prst="flowChartDisplay">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Display inaction</a:t>
            </a:r>
            <a:endParaRPr lang="en-US" dirty="0"/>
          </a:p>
        </p:txBody>
      </p:sp>
      <p:sp>
        <p:nvSpPr>
          <p:cNvPr id="272" name="Flowchart: Manual Operation 271"/>
          <p:cNvSpPr/>
          <p:nvPr/>
        </p:nvSpPr>
        <p:spPr>
          <a:xfrm>
            <a:off x="407307" y="2438400"/>
            <a:ext cx="2569481" cy="788988"/>
          </a:xfrm>
          <a:prstGeom prst="flowChartManualOperation">
            <a:avLst/>
          </a:prstGeom>
          <a:solidFill>
            <a:srgbClr val="D438A7"/>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Drive platform over area of interest</a:t>
            </a:r>
            <a:endParaRPr lang="en-US" dirty="0"/>
          </a:p>
        </p:txBody>
      </p:sp>
      <p:cxnSp>
        <p:nvCxnSpPr>
          <p:cNvPr id="288" name="Straight Arrow Connector 287"/>
          <p:cNvCxnSpPr>
            <a:stCxn id="24" idx="2"/>
            <a:endCxn id="272" idx="0"/>
          </p:cNvCxnSpPr>
          <p:nvPr/>
        </p:nvCxnSpPr>
        <p:spPr>
          <a:xfrm>
            <a:off x="1692048" y="2209800"/>
            <a:ext cx="0" cy="2286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7" name="Flowchart: Process 296"/>
          <p:cNvSpPr/>
          <p:nvPr/>
        </p:nvSpPr>
        <p:spPr>
          <a:xfrm>
            <a:off x="8115315" y="5518829"/>
            <a:ext cx="501197" cy="292555"/>
          </a:xfrm>
          <a:prstGeom prst="flowChartProcess">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ysClr val="windowText" lastClr="000000"/>
                </a:solidFill>
              </a:rPr>
              <a:t>Yes</a:t>
            </a:r>
            <a:endParaRPr lang="en-US" dirty="0">
              <a:solidFill>
                <a:sysClr val="windowText" lastClr="000000"/>
              </a:solidFill>
            </a:endParaRPr>
          </a:p>
        </p:txBody>
      </p:sp>
      <p:cxnSp>
        <p:nvCxnSpPr>
          <p:cNvPr id="304" name="Straight Arrow Connector 303"/>
          <p:cNvCxnSpPr>
            <a:stCxn id="144" idx="2"/>
            <a:endCxn id="265" idx="0"/>
          </p:cNvCxnSpPr>
          <p:nvPr/>
        </p:nvCxnSpPr>
        <p:spPr>
          <a:xfrm flipH="1">
            <a:off x="4264751" y="5767614"/>
            <a:ext cx="19685" cy="17598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3" name="Oval Callout 52"/>
          <p:cNvSpPr/>
          <p:nvPr/>
        </p:nvSpPr>
        <p:spPr>
          <a:xfrm>
            <a:off x="3096985" y="838201"/>
            <a:ext cx="4526643" cy="1485900"/>
          </a:xfrm>
          <a:prstGeom prst="wedgeEllipseCallout">
            <a:avLst>
              <a:gd name="adj1" fmla="val -70857"/>
              <a:gd name="adj2" fmla="val 31106"/>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ysClr val="windowText" lastClr="000000"/>
                </a:solidFill>
              </a:rPr>
              <a:t>Initial goal is to complete tasks highlighted in yellow.  Black boxes will follow.</a:t>
            </a:r>
            <a:endParaRPr lang="en-US" dirty="0">
              <a:solidFill>
                <a:sysClr val="windowText" lastClr="000000"/>
              </a:solidFill>
            </a:endParaRPr>
          </a:p>
        </p:txBody>
      </p:sp>
      <p:sp>
        <p:nvSpPr>
          <p:cNvPr id="54" name="Right Triangle 53"/>
          <p:cNvSpPr/>
          <p:nvPr/>
        </p:nvSpPr>
        <p:spPr>
          <a:xfrm flipH="1">
            <a:off x="4613413" y="-1407608"/>
            <a:ext cx="4530587" cy="2017208"/>
          </a:xfrm>
          <a:prstGeom prst="rtTriangle">
            <a:avLst/>
          </a:prstGeom>
          <a:solidFill>
            <a:schemeClr val="accent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5" name="Picture 4" descr="https://ag.tennessee.edu/images/UTIA-3stacked.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943600" y="76200"/>
            <a:ext cx="3124200" cy="505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0051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6200" y="228600"/>
            <a:ext cx="8229600" cy="10668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smtClean="0">
                <a:cs typeface="Times New Roman" pitchFamily="18" charset="0"/>
              </a:rPr>
              <a:t>Progress</a:t>
            </a:r>
            <a:endParaRPr lang="en-US" sz="2800" b="1" dirty="0">
              <a:cs typeface="Times New Roman" pitchFamily="18" charset="0"/>
            </a:endParaRPr>
          </a:p>
        </p:txBody>
      </p:sp>
      <p:cxnSp>
        <p:nvCxnSpPr>
          <p:cNvPr id="5" name="Straight Connector 4"/>
          <p:cNvCxnSpPr/>
          <p:nvPr/>
        </p:nvCxnSpPr>
        <p:spPr>
          <a:xfrm>
            <a:off x="0" y="685800"/>
            <a:ext cx="3352800" cy="0"/>
          </a:xfrm>
          <a:prstGeom prst="line">
            <a:avLst/>
          </a:prstGeom>
          <a:ln w="349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77692" y="2934053"/>
            <a:ext cx="2830286" cy="3276586"/>
          </a:xfrm>
          <a:prstGeom prst="rect">
            <a:avLst/>
          </a:prstGeom>
          <a:ln>
            <a:noFill/>
          </a:ln>
          <a:effectLst>
            <a:outerShdw blurRad="292100" dist="139700" dir="2700000" algn="tl" rotWithShape="0">
              <a:srgbClr val="333333">
                <a:alpha val="65000"/>
              </a:srgbClr>
            </a:outerShdw>
          </a:effectLst>
        </p:spPr>
      </p:pic>
      <p:grpSp>
        <p:nvGrpSpPr>
          <p:cNvPr id="36" name="Group 35"/>
          <p:cNvGrpSpPr/>
          <p:nvPr/>
        </p:nvGrpSpPr>
        <p:grpSpPr>
          <a:xfrm>
            <a:off x="387885" y="845810"/>
            <a:ext cx="2971800" cy="1948819"/>
            <a:chOff x="381000" y="914400"/>
            <a:chExt cx="2971800" cy="1948819"/>
          </a:xfrm>
          <a:effectLst>
            <a:outerShdw blurRad="50800" dist="38100" dir="2700000" algn="tl" rotWithShape="0">
              <a:prstClr val="black">
                <a:alpha val="40000"/>
              </a:prstClr>
            </a:outerShdw>
          </a:effectLst>
        </p:grpSpPr>
        <p:sp>
          <p:nvSpPr>
            <p:cNvPr id="35" name="Rectangle 34"/>
            <p:cNvSpPr/>
            <p:nvPr/>
          </p:nvSpPr>
          <p:spPr>
            <a:xfrm>
              <a:off x="381000" y="914400"/>
              <a:ext cx="2971800" cy="19488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p:cNvGrpSpPr/>
            <p:nvPr/>
          </p:nvGrpSpPr>
          <p:grpSpPr>
            <a:xfrm>
              <a:off x="647864" y="1066800"/>
              <a:ext cx="2461263" cy="1676400"/>
              <a:chOff x="800097" y="76200"/>
              <a:chExt cx="7505705" cy="4648200"/>
            </a:xfrm>
          </p:grpSpPr>
          <p:sp>
            <p:nvSpPr>
              <p:cNvPr id="17" name="Rectangle 16"/>
              <p:cNvSpPr/>
              <p:nvPr/>
            </p:nvSpPr>
            <p:spPr>
              <a:xfrm>
                <a:off x="804720" y="931731"/>
                <a:ext cx="381000" cy="3048001"/>
              </a:xfrm>
              <a:prstGeom prst="rect">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819400" y="3377588"/>
                <a:ext cx="1752600" cy="152400"/>
              </a:xfrm>
              <a:prstGeom prst="rect">
                <a:avLst/>
              </a:prstGeom>
              <a:solidFill>
                <a:schemeClr val="bg1">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4191000" y="3529988"/>
                <a:ext cx="4114800" cy="114300"/>
              </a:xfrm>
              <a:prstGeom prst="rect">
                <a:avLst/>
              </a:prstGeom>
              <a:solidFill>
                <a:schemeClr val="bg1">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5791200" y="76200"/>
                <a:ext cx="152400" cy="3606188"/>
              </a:xfrm>
              <a:prstGeom prst="rect">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00097" y="232321"/>
                <a:ext cx="3717489" cy="1507926"/>
              </a:xfrm>
              <a:prstGeom prst="rect">
                <a:avLst/>
              </a:prstGeom>
              <a:solidFill>
                <a:schemeClr val="bg1">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903513" y="316684"/>
                <a:ext cx="1502014" cy="1221298"/>
              </a:xfrm>
              <a:prstGeom prst="ellipse">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2936948" y="316684"/>
                <a:ext cx="1502014" cy="1221298"/>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rot="19574283">
                <a:off x="5173666" y="888483"/>
                <a:ext cx="609600" cy="762000"/>
              </a:xfrm>
              <a:prstGeom prst="rect">
                <a:avLst/>
              </a:prstGeom>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rot="16200000">
                <a:off x="7618108" y="4036705"/>
                <a:ext cx="1213462" cy="161927"/>
              </a:xfrm>
              <a:prstGeom prst="rect">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5029200" y="3581400"/>
                <a:ext cx="45719" cy="45719"/>
              </a:xfrm>
              <a:prstGeom prst="ellipse">
                <a:avLst/>
              </a:prstGeom>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12081" y="3581400"/>
                <a:ext cx="45719" cy="45719"/>
              </a:xfrm>
              <a:prstGeom prst="ellipse">
                <a:avLst/>
              </a:prstGeom>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5364481" y="3581400"/>
                <a:ext cx="45719" cy="45719"/>
              </a:xfrm>
              <a:prstGeom prst="ellipse">
                <a:avLst/>
              </a:prstGeom>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5516881" y="3581400"/>
                <a:ext cx="45719" cy="45719"/>
              </a:xfrm>
              <a:prstGeom prst="ellipse">
                <a:avLst/>
              </a:prstGeom>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5821681" y="3581400"/>
                <a:ext cx="45719" cy="45719"/>
              </a:xfrm>
              <a:prstGeom prst="ellipse">
                <a:avLst/>
              </a:prstGeom>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5669281" y="3581400"/>
                <a:ext cx="45719" cy="45719"/>
              </a:xfrm>
              <a:prstGeom prst="ellipse">
                <a:avLst/>
              </a:prstGeom>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6019800" y="3581400"/>
                <a:ext cx="45719" cy="45719"/>
              </a:xfrm>
              <a:prstGeom prst="ellipse">
                <a:avLst/>
              </a:prstGeom>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6172200" y="3581400"/>
                <a:ext cx="45719" cy="45719"/>
              </a:xfrm>
              <a:prstGeom prst="ellipse">
                <a:avLst/>
              </a:prstGeom>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8" name="Right Triangle 37"/>
          <p:cNvSpPr/>
          <p:nvPr/>
        </p:nvSpPr>
        <p:spPr>
          <a:xfrm flipH="1">
            <a:off x="4613413" y="-1407608"/>
            <a:ext cx="4530587" cy="2017208"/>
          </a:xfrm>
          <a:prstGeom prst="rtTriangle">
            <a:avLst/>
          </a:prstGeom>
          <a:solidFill>
            <a:schemeClr val="accent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4" descr="https://ag.tennessee.edu/images/UTIA-3stacked.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943600" y="76200"/>
            <a:ext cx="3124200" cy="505233"/>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39"/>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588013" y="807879"/>
            <a:ext cx="3835400" cy="543593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902567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4800" y="790574"/>
            <a:ext cx="3429000" cy="2571750"/>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13213" y="3581400"/>
            <a:ext cx="3200400" cy="2400300"/>
          </a:xfrm>
          <a:prstGeom prst="rect">
            <a:avLst/>
          </a:prstGeom>
          <a:ln>
            <a:noFill/>
          </a:ln>
          <a:effectLst>
            <a:outerShdw blurRad="292100" dist="139700" dir="2700000" algn="tl" rotWithShape="0">
              <a:srgbClr val="333333">
                <a:alpha val="65000"/>
              </a:srgbClr>
            </a:outerShdw>
          </a:effectLst>
        </p:spPr>
      </p:pic>
      <p:cxnSp>
        <p:nvCxnSpPr>
          <p:cNvPr id="8" name="Straight Connector 7"/>
          <p:cNvCxnSpPr/>
          <p:nvPr/>
        </p:nvCxnSpPr>
        <p:spPr>
          <a:xfrm>
            <a:off x="0" y="685800"/>
            <a:ext cx="3352800" cy="0"/>
          </a:xfrm>
          <a:prstGeom prst="line">
            <a:avLst/>
          </a:prstGeom>
          <a:ln w="349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Right Triangle 9"/>
          <p:cNvSpPr/>
          <p:nvPr/>
        </p:nvSpPr>
        <p:spPr>
          <a:xfrm flipH="1">
            <a:off x="4613413" y="-1407608"/>
            <a:ext cx="4530587" cy="2017208"/>
          </a:xfrm>
          <a:prstGeom prst="rtTriangle">
            <a:avLst/>
          </a:prstGeom>
          <a:solidFill>
            <a:schemeClr val="accent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4" descr="https://ag.tennessee.edu/images/UTIA-3stacked.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943600" y="76200"/>
            <a:ext cx="3124200" cy="505233"/>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
          <p:cNvSpPr txBox="1">
            <a:spLocks/>
          </p:cNvSpPr>
          <p:nvPr/>
        </p:nvSpPr>
        <p:spPr>
          <a:xfrm>
            <a:off x="-76200" y="228600"/>
            <a:ext cx="8229600" cy="10668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smtClean="0">
                <a:cs typeface="Times New Roman" pitchFamily="18" charset="0"/>
              </a:rPr>
              <a:t>Processing</a:t>
            </a:r>
            <a:endParaRPr lang="en-US" sz="2800" b="1" dirty="0">
              <a:cs typeface="Times New Roman" pitchFamily="18" charset="0"/>
            </a:endParaRPr>
          </a:p>
        </p:txBody>
      </p:sp>
      <p:pic>
        <p:nvPicPr>
          <p:cNvPr id="2" name="Pictur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461420" y="685800"/>
            <a:ext cx="2525486" cy="6045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796458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morning_dew.jpg"/>
          <p:cNvPicPr>
            <a:picLocks noChangeAspect="1"/>
          </p:cNvPicPr>
          <p:nvPr/>
        </p:nvPicPr>
        <p:blipFill>
          <a:blip r:embed="rId3" cstate="email">
            <a:extLst>
              <a:ext uri="{BEBA8EAE-BF5A-486C-A8C5-ECC9F3942E4B}">
                <a14:imgProps xmlns:a14="http://schemas.microsoft.com/office/drawing/2010/main">
                  <a14:imgLayer r:embed="rId4">
                    <a14:imgEffect>
                      <a14:artisticPaintBrush/>
                    </a14:imgEffect>
                  </a14:imgLayer>
                </a14:imgProps>
              </a:ext>
              <a:ext uri="{28A0092B-C50C-407E-A947-70E740481C1C}">
                <a14:useLocalDpi xmlns:a14="http://schemas.microsoft.com/office/drawing/2010/main"/>
              </a:ext>
            </a:extLst>
          </a:blip>
          <a:srcRect/>
          <a:stretch>
            <a:fillRect/>
          </a:stretch>
        </p:blipFill>
        <p:spPr>
          <a:xfrm>
            <a:off x="-152400" y="5181600"/>
            <a:ext cx="9531627" cy="1828800"/>
          </a:xfrm>
          <a:prstGeom prst="rect">
            <a:avLst/>
          </a:prstGeom>
          <a:ln>
            <a:noFill/>
          </a:ln>
          <a:effectLst>
            <a:softEdge rad="112500"/>
          </a:effectLst>
        </p:spPr>
      </p:pic>
      <p:sp>
        <p:nvSpPr>
          <p:cNvPr id="16" name="Right Triangle 15"/>
          <p:cNvSpPr/>
          <p:nvPr/>
        </p:nvSpPr>
        <p:spPr>
          <a:xfrm flipH="1">
            <a:off x="4613413" y="-1407608"/>
            <a:ext cx="4530587" cy="2017208"/>
          </a:xfrm>
          <a:prstGeom prst="rtTriangle">
            <a:avLst/>
          </a:prstGeom>
          <a:solidFill>
            <a:schemeClr val="accent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4" descr="https://ag.tennessee.edu/images/UTIA-3stacked.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943600" y="76200"/>
            <a:ext cx="3124200" cy="505233"/>
          </a:xfrm>
          <a:prstGeom prst="rect">
            <a:avLst/>
          </a:prstGeom>
          <a:noFill/>
          <a:extLst>
            <a:ext uri="{909E8E84-426E-40DD-AFC4-6F175D3DCCD1}">
              <a14:hiddenFill xmlns:a14="http://schemas.microsoft.com/office/drawing/2010/main">
                <a:solidFill>
                  <a:srgbClr val="FFFFFF"/>
                </a:solidFill>
              </a14:hiddenFill>
            </a:ext>
          </a:extLst>
        </p:spPr>
      </p:pic>
      <p:pic>
        <p:nvPicPr>
          <p:cNvPr id="112641" name="Picture 1"/>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638800" y="1265237"/>
            <a:ext cx="3048000" cy="4127499"/>
          </a:xfrm>
          <a:prstGeom prst="rect">
            <a:avLst/>
          </a:prstGeom>
          <a:ln w="38100" cap="sq">
            <a:solidFill>
              <a:srgbClr val="000000"/>
            </a:solidFill>
            <a:prstDash val="solid"/>
            <a:miter lim="800000"/>
          </a:ln>
          <a:effectLst>
            <a:outerShdw blurRad="50800" dist="38100" dir="2700000" sx="101000" sy="101000" algn="tl" rotWithShape="0">
              <a:srgbClr val="000000">
                <a:alpha val="43000"/>
              </a:srgbClr>
            </a:outerShdw>
          </a:effectLst>
        </p:spPr>
      </p:pic>
      <p:cxnSp>
        <p:nvCxnSpPr>
          <p:cNvPr id="21" name="Straight Connector 20"/>
          <p:cNvCxnSpPr/>
          <p:nvPr/>
        </p:nvCxnSpPr>
        <p:spPr>
          <a:xfrm>
            <a:off x="0" y="685800"/>
            <a:ext cx="4343400" cy="0"/>
          </a:xfrm>
          <a:prstGeom prst="line">
            <a:avLst/>
          </a:prstGeom>
          <a:ln w="349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2" name="Title 1"/>
          <p:cNvSpPr txBox="1">
            <a:spLocks/>
          </p:cNvSpPr>
          <p:nvPr/>
        </p:nvSpPr>
        <p:spPr>
          <a:xfrm>
            <a:off x="-76200" y="228600"/>
            <a:ext cx="8229600" cy="10668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smtClean="0">
                <a:cs typeface="Times New Roman" pitchFamily="18" charset="0"/>
              </a:rPr>
              <a:t>Outline</a:t>
            </a:r>
          </a:p>
          <a:p>
            <a:pPr algn="l"/>
            <a:endParaRPr lang="en-US" sz="2800" b="1" dirty="0">
              <a:cs typeface="Times New Roman" pitchFamily="18" charset="0"/>
            </a:endParaRPr>
          </a:p>
        </p:txBody>
      </p:sp>
      <p:sp>
        <p:nvSpPr>
          <p:cNvPr id="23" name="Content Placeholder 2"/>
          <p:cNvSpPr txBox="1">
            <a:spLocks/>
          </p:cNvSpPr>
          <p:nvPr/>
        </p:nvSpPr>
        <p:spPr>
          <a:xfrm>
            <a:off x="0" y="808038"/>
            <a:ext cx="4495800" cy="5287962"/>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smtClean="0"/>
              <a:t>Introduction</a:t>
            </a:r>
          </a:p>
          <a:p>
            <a:pPr lvl="1"/>
            <a:r>
              <a:rPr lang="en-US" dirty="0" smtClean="0"/>
              <a:t>Importance for SE</a:t>
            </a:r>
          </a:p>
          <a:p>
            <a:r>
              <a:rPr lang="en-US" dirty="0" smtClean="0"/>
              <a:t>Mississippi State</a:t>
            </a:r>
            <a:endParaRPr lang="en-US" dirty="0"/>
          </a:p>
          <a:p>
            <a:pPr lvl="1"/>
            <a:r>
              <a:rPr lang="en-US" dirty="0" smtClean="0"/>
              <a:t>Sensor Comparison</a:t>
            </a:r>
          </a:p>
          <a:p>
            <a:pPr lvl="1"/>
            <a:r>
              <a:rPr lang="en-US" dirty="0" smtClean="0"/>
              <a:t>Wavelength/Index  Analysis</a:t>
            </a:r>
            <a:endParaRPr lang="en-US" dirty="0"/>
          </a:p>
          <a:p>
            <a:r>
              <a:rPr lang="en-US" dirty="0" smtClean="0"/>
              <a:t>University of Arkansas</a:t>
            </a:r>
          </a:p>
          <a:p>
            <a:pPr lvl="1"/>
            <a:r>
              <a:rPr lang="en-US" dirty="0" smtClean="0"/>
              <a:t>Active detection of K deficiencies</a:t>
            </a:r>
          </a:p>
          <a:p>
            <a:pPr lvl="1"/>
            <a:r>
              <a:rPr lang="en-US" dirty="0" smtClean="0"/>
              <a:t>Image analysis</a:t>
            </a:r>
          </a:p>
          <a:p>
            <a:pPr lvl="2"/>
            <a:r>
              <a:rPr lang="en-US" dirty="0" smtClean="0"/>
              <a:t>Point, camera board</a:t>
            </a:r>
            <a:endParaRPr lang="en-US" dirty="0"/>
          </a:p>
          <a:p>
            <a:r>
              <a:rPr lang="en-US" dirty="0" smtClean="0"/>
              <a:t>University of Tennessee</a:t>
            </a:r>
          </a:p>
          <a:p>
            <a:pPr lvl="1"/>
            <a:r>
              <a:rPr lang="en-US" dirty="0" smtClean="0"/>
              <a:t>Image Analysis</a:t>
            </a:r>
          </a:p>
          <a:p>
            <a:pPr lvl="2"/>
            <a:r>
              <a:rPr lang="en-US" dirty="0" smtClean="0"/>
              <a:t>On-the-go?</a:t>
            </a:r>
          </a:p>
          <a:p>
            <a:pPr marL="914400" lvl="2" indent="0">
              <a:buNone/>
            </a:pPr>
            <a:endParaRPr lang="en-US" dirty="0" smtClean="0"/>
          </a:p>
        </p:txBody>
      </p:sp>
    </p:spTree>
    <p:extLst>
      <p:ext uri="{BB962C8B-B14F-4D97-AF65-F5344CB8AC3E}">
        <p14:creationId xmlns:p14="http://schemas.microsoft.com/office/powerpoint/2010/main" val="2246793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762000"/>
            <a:ext cx="10295899" cy="70494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191000" y="762000"/>
            <a:ext cx="11223458" cy="70494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ight Triangle 9"/>
          <p:cNvSpPr/>
          <p:nvPr/>
        </p:nvSpPr>
        <p:spPr>
          <a:xfrm flipH="1">
            <a:off x="4613413" y="-1407608"/>
            <a:ext cx="4530587" cy="2017208"/>
          </a:xfrm>
          <a:prstGeom prst="rtTriangle">
            <a:avLst/>
          </a:prstGeom>
          <a:solidFill>
            <a:schemeClr val="accent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4" descr="https://ag.tennessee.edu/images/UTIA-3stacked.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943600" y="76200"/>
            <a:ext cx="3124200" cy="505233"/>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p:cNvCxnSpPr/>
          <p:nvPr/>
        </p:nvCxnSpPr>
        <p:spPr>
          <a:xfrm>
            <a:off x="0" y="685800"/>
            <a:ext cx="3352800" cy="0"/>
          </a:xfrm>
          <a:prstGeom prst="line">
            <a:avLst/>
          </a:prstGeom>
          <a:ln w="349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p:nvSpPr>
        <p:spPr>
          <a:xfrm>
            <a:off x="-76200" y="228600"/>
            <a:ext cx="8229600" cy="10668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smtClean="0">
                <a:cs typeface="Times New Roman" pitchFamily="18" charset="0"/>
              </a:rPr>
              <a:t>Processing</a:t>
            </a:r>
            <a:endParaRPr lang="en-US" sz="2800" b="1" dirty="0">
              <a:cs typeface="Times New Roman" pitchFamily="18" charset="0"/>
            </a:endParaRPr>
          </a:p>
        </p:txBody>
      </p:sp>
    </p:spTree>
    <p:extLst>
      <p:ext uri="{BB962C8B-B14F-4D97-AF65-F5344CB8AC3E}">
        <p14:creationId xmlns:p14="http://schemas.microsoft.com/office/powerpoint/2010/main" val="7385848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762000"/>
            <a:ext cx="11125200" cy="70339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191000" y="762000"/>
            <a:ext cx="11125200" cy="70339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ight Triangle 7"/>
          <p:cNvSpPr/>
          <p:nvPr/>
        </p:nvSpPr>
        <p:spPr>
          <a:xfrm flipH="1">
            <a:off x="4613413" y="-1407608"/>
            <a:ext cx="4530587" cy="2017208"/>
          </a:xfrm>
          <a:prstGeom prst="rtTriangle">
            <a:avLst/>
          </a:prstGeom>
          <a:solidFill>
            <a:schemeClr val="accent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4" descr="https://ag.tennessee.edu/images/UTIA-3stacked.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943600" y="76200"/>
            <a:ext cx="3124200" cy="505233"/>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0" y="685800"/>
            <a:ext cx="3352800" cy="0"/>
          </a:xfrm>
          <a:prstGeom prst="line">
            <a:avLst/>
          </a:prstGeom>
          <a:ln w="349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Title 1"/>
          <p:cNvSpPr txBox="1">
            <a:spLocks/>
          </p:cNvSpPr>
          <p:nvPr/>
        </p:nvSpPr>
        <p:spPr>
          <a:xfrm>
            <a:off x="-76200" y="228600"/>
            <a:ext cx="8229600" cy="10668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smtClean="0">
                <a:cs typeface="Times New Roman" pitchFamily="18" charset="0"/>
              </a:rPr>
              <a:t>Processing</a:t>
            </a:r>
            <a:endParaRPr lang="en-US" sz="2800" b="1" dirty="0">
              <a:cs typeface="Times New Roman" pitchFamily="18" charset="0"/>
            </a:endParaRPr>
          </a:p>
        </p:txBody>
      </p:sp>
    </p:spTree>
    <p:extLst>
      <p:ext uri="{BB962C8B-B14F-4D97-AF65-F5344CB8AC3E}">
        <p14:creationId xmlns:p14="http://schemas.microsoft.com/office/powerpoint/2010/main" val="32689342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Triangle 4"/>
          <p:cNvSpPr/>
          <p:nvPr/>
        </p:nvSpPr>
        <p:spPr>
          <a:xfrm flipH="1">
            <a:off x="4613413" y="-1407608"/>
            <a:ext cx="4530587" cy="2017208"/>
          </a:xfrm>
          <a:prstGeom prst="rtTriangle">
            <a:avLst/>
          </a:prstGeom>
          <a:solidFill>
            <a:schemeClr val="accent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4" descr="https://ag.tennessee.edu/images/UTIA-3stacked.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943600" y="76200"/>
            <a:ext cx="3124200" cy="50523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7" name="Right Triangle 6"/>
          <p:cNvSpPr/>
          <p:nvPr/>
        </p:nvSpPr>
        <p:spPr>
          <a:xfrm flipH="1">
            <a:off x="4613413" y="-1407608"/>
            <a:ext cx="4530587" cy="2017208"/>
          </a:xfrm>
          <a:prstGeom prst="rtTriangle">
            <a:avLst/>
          </a:prstGeom>
          <a:solidFill>
            <a:schemeClr val="accent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4" descr="https://ag.tennessee.edu/images/UTIA-3stacked.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943600" y="76200"/>
            <a:ext cx="3124200" cy="505233"/>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a:xfrm>
            <a:off x="0" y="685800"/>
            <a:ext cx="3352800" cy="0"/>
          </a:xfrm>
          <a:prstGeom prst="line">
            <a:avLst/>
          </a:prstGeom>
          <a:ln w="349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Title 1"/>
          <p:cNvSpPr txBox="1">
            <a:spLocks/>
          </p:cNvSpPr>
          <p:nvPr/>
        </p:nvSpPr>
        <p:spPr>
          <a:xfrm>
            <a:off x="-76200" y="228600"/>
            <a:ext cx="8229600" cy="10668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smtClean="0">
                <a:cs typeface="Times New Roman" pitchFamily="18" charset="0"/>
              </a:rPr>
              <a:t>Sampling</a:t>
            </a:r>
            <a:endParaRPr lang="en-US" sz="2800" b="1" dirty="0">
              <a:cs typeface="Times New Roman" pitchFamily="18" charset="0"/>
            </a:endParaRPr>
          </a:p>
        </p:txBody>
      </p:sp>
    </p:spTree>
    <p:extLst>
      <p:ext uri="{BB962C8B-B14F-4D97-AF65-F5344CB8AC3E}">
        <p14:creationId xmlns:p14="http://schemas.microsoft.com/office/powerpoint/2010/main" val="3607418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ight Triangle 4"/>
          <p:cNvSpPr/>
          <p:nvPr/>
        </p:nvSpPr>
        <p:spPr>
          <a:xfrm flipH="1">
            <a:off x="4613413" y="-1407608"/>
            <a:ext cx="4530587" cy="2017208"/>
          </a:xfrm>
          <a:prstGeom prst="rtTriangle">
            <a:avLst/>
          </a:prstGeom>
          <a:solidFill>
            <a:schemeClr val="accent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4" descr="https://ag.tennessee.edu/images/UTIA-3stacked.png"/>
          <p:cNvPicPr>
            <a:picLocks noChangeAspect="1" noChangeArrowheads="1"/>
          </p:cNvPicPr>
          <p:nvPr/>
        </p:nvPicPr>
        <p:blipFill>
          <a:blip r:embed="rId4" cstate="email">
            <a:biLevel thresh="25000"/>
            <a:extLst>
              <a:ext uri="{28A0092B-C50C-407E-A947-70E740481C1C}">
                <a14:useLocalDpi xmlns:a14="http://schemas.microsoft.com/office/drawing/2010/main"/>
              </a:ext>
            </a:extLst>
          </a:blip>
          <a:srcRect/>
          <a:stretch>
            <a:fillRect/>
          </a:stretch>
        </p:blipFill>
        <p:spPr bwMode="auto">
          <a:xfrm>
            <a:off x="5943600" y="76200"/>
            <a:ext cx="3124200" cy="505233"/>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a:xfrm>
            <a:off x="0" y="685800"/>
            <a:ext cx="3352800" cy="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p:cNvSpPr txBox="1">
            <a:spLocks/>
          </p:cNvSpPr>
          <p:nvPr/>
        </p:nvSpPr>
        <p:spPr>
          <a:xfrm>
            <a:off x="-76200" y="228600"/>
            <a:ext cx="8229600" cy="10668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smtClean="0">
                <a:solidFill>
                  <a:schemeClr val="bg1"/>
                </a:solidFill>
                <a:cs typeface="Times New Roman" pitchFamily="18" charset="0"/>
              </a:rPr>
              <a:t>Sampling</a:t>
            </a:r>
            <a:endParaRPr lang="en-US" sz="2800" b="1" dirty="0">
              <a:solidFill>
                <a:schemeClr val="bg1"/>
              </a:solidFill>
              <a:cs typeface="Times New Roman" pitchFamily="18" charset="0"/>
            </a:endParaRPr>
          </a:p>
        </p:txBody>
      </p:sp>
    </p:spTree>
    <p:extLst>
      <p:ext uri="{BB962C8B-B14F-4D97-AF65-F5344CB8AC3E}">
        <p14:creationId xmlns:p14="http://schemas.microsoft.com/office/powerpoint/2010/main" val="335107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5" name="Picture 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6" name="Picture 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7" name="Picture 6"/>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8" name="Picture 7"/>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9" name="Right Triangle 8"/>
          <p:cNvSpPr/>
          <p:nvPr/>
        </p:nvSpPr>
        <p:spPr>
          <a:xfrm flipH="1">
            <a:off x="4613413" y="-1407608"/>
            <a:ext cx="4530587" cy="2017208"/>
          </a:xfrm>
          <a:prstGeom prst="rtTriangle">
            <a:avLst/>
          </a:prstGeom>
          <a:solidFill>
            <a:schemeClr val="accent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4" descr="https://ag.tennessee.edu/images/UTIA-3stacked.png"/>
          <p:cNvPicPr>
            <a:picLocks noChangeAspect="1" noChangeArrowheads="1"/>
          </p:cNvPicPr>
          <p:nvPr/>
        </p:nvPicPr>
        <p:blipFill>
          <a:blip r:embed="rId10" cstate="email">
            <a:biLevel thresh="25000"/>
            <a:extLst>
              <a:ext uri="{28A0092B-C50C-407E-A947-70E740481C1C}">
                <a14:useLocalDpi xmlns:a14="http://schemas.microsoft.com/office/drawing/2010/main"/>
              </a:ext>
            </a:extLst>
          </a:blip>
          <a:srcRect/>
          <a:stretch>
            <a:fillRect/>
          </a:stretch>
        </p:blipFill>
        <p:spPr bwMode="auto">
          <a:xfrm>
            <a:off x="5943600" y="76200"/>
            <a:ext cx="3124200" cy="505233"/>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p:nvCxnSpPr>
        <p:spPr>
          <a:xfrm>
            <a:off x="0" y="685800"/>
            <a:ext cx="3352800" cy="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itle 1"/>
          <p:cNvSpPr txBox="1">
            <a:spLocks/>
          </p:cNvSpPr>
          <p:nvPr/>
        </p:nvSpPr>
        <p:spPr>
          <a:xfrm>
            <a:off x="-76200" y="228600"/>
            <a:ext cx="8229600" cy="1066800"/>
          </a:xfrm>
          <a:prstGeom prst="rect">
            <a:avLst/>
          </a:prstGeom>
          <a:ln>
            <a:noFill/>
          </a:ln>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smtClean="0">
                <a:solidFill>
                  <a:schemeClr val="bg1"/>
                </a:solidFill>
                <a:cs typeface="Times New Roman" pitchFamily="18" charset="0"/>
              </a:rPr>
              <a:t>Sampling</a:t>
            </a:r>
            <a:endParaRPr lang="en-US" sz="2800" b="1" dirty="0">
              <a:solidFill>
                <a:schemeClr val="bg1"/>
              </a:solidFill>
              <a:cs typeface="Times New Roman" pitchFamily="18" charset="0"/>
            </a:endParaRPr>
          </a:p>
        </p:txBody>
      </p:sp>
    </p:spTree>
    <p:extLst>
      <p:ext uri="{BB962C8B-B14F-4D97-AF65-F5344CB8AC3E}">
        <p14:creationId xmlns:p14="http://schemas.microsoft.com/office/powerpoint/2010/main" val="1989115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8196" name="Picture 4"/>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381000" y="2830513"/>
            <a:ext cx="3690809" cy="36464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ight Triangle 9"/>
          <p:cNvSpPr/>
          <p:nvPr/>
        </p:nvSpPr>
        <p:spPr>
          <a:xfrm flipH="1">
            <a:off x="4613413" y="-1407608"/>
            <a:ext cx="4530587" cy="2017208"/>
          </a:xfrm>
          <a:prstGeom prst="rtTriangle">
            <a:avLst/>
          </a:prstGeom>
          <a:solidFill>
            <a:schemeClr val="accent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4" descr="https://ag.tennessee.edu/images/UTIA-3stacked.png"/>
          <p:cNvPicPr>
            <a:picLocks noChangeAspect="1" noChangeArrowheads="1"/>
          </p:cNvPicPr>
          <p:nvPr/>
        </p:nvPicPr>
        <p:blipFill>
          <a:blip r:embed="rId5" cstate="email">
            <a:biLevel thresh="25000"/>
            <a:extLst>
              <a:ext uri="{28A0092B-C50C-407E-A947-70E740481C1C}">
                <a14:useLocalDpi xmlns:a14="http://schemas.microsoft.com/office/drawing/2010/main"/>
              </a:ext>
            </a:extLst>
          </a:blip>
          <a:srcRect/>
          <a:stretch>
            <a:fillRect/>
          </a:stretch>
        </p:blipFill>
        <p:spPr bwMode="auto">
          <a:xfrm>
            <a:off x="5943600" y="76200"/>
            <a:ext cx="3124200" cy="505233"/>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p:nvCxnSpPr>
        <p:spPr>
          <a:xfrm>
            <a:off x="0" y="685800"/>
            <a:ext cx="3352800" cy="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itle 1"/>
          <p:cNvSpPr txBox="1">
            <a:spLocks/>
          </p:cNvSpPr>
          <p:nvPr/>
        </p:nvSpPr>
        <p:spPr>
          <a:xfrm>
            <a:off x="-76200" y="228600"/>
            <a:ext cx="8229600" cy="1066800"/>
          </a:xfrm>
          <a:prstGeom prst="rect">
            <a:avLst/>
          </a:prstGeom>
          <a:ln>
            <a:noFill/>
          </a:ln>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smtClean="0">
                <a:solidFill>
                  <a:schemeClr val="bg1"/>
                </a:solidFill>
                <a:cs typeface="Times New Roman" pitchFamily="18" charset="0"/>
              </a:rPr>
              <a:t>Sampling</a:t>
            </a:r>
            <a:endParaRPr lang="en-US" sz="2800" b="1" dirty="0">
              <a:solidFill>
                <a:schemeClr val="bg1"/>
              </a:solidFill>
              <a:cs typeface="Times New Roman" pitchFamily="18" charset="0"/>
            </a:endParaRPr>
          </a:p>
        </p:txBody>
      </p:sp>
    </p:spTree>
    <p:extLst>
      <p:ext uri="{BB962C8B-B14F-4D97-AF65-F5344CB8AC3E}">
        <p14:creationId xmlns:p14="http://schemas.microsoft.com/office/powerpoint/2010/main" val="2655602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orning_dew.jpg"/>
          <p:cNvPicPr>
            <a:picLocks noChangeAspect="1"/>
          </p:cNvPicPr>
          <p:nvPr/>
        </p:nvPicPr>
        <p:blipFill>
          <a:blip r:embed="rId3" cstate="email">
            <a:extLst>
              <a:ext uri="{BEBA8EAE-BF5A-486C-A8C5-ECC9F3942E4B}">
                <a14:imgProps xmlns:a14="http://schemas.microsoft.com/office/drawing/2010/main">
                  <a14:imgLayer r:embed="rId4">
                    <a14:imgEffect>
                      <a14:artisticPaintBrush/>
                    </a14:imgEffect>
                  </a14:imgLayer>
                </a14:imgProps>
              </a:ext>
              <a:ext uri="{28A0092B-C50C-407E-A947-70E740481C1C}">
                <a14:useLocalDpi xmlns:a14="http://schemas.microsoft.com/office/drawing/2010/main"/>
              </a:ext>
            </a:extLst>
          </a:blip>
          <a:srcRect/>
          <a:stretch>
            <a:fillRect/>
          </a:stretch>
        </p:blipFill>
        <p:spPr>
          <a:xfrm>
            <a:off x="-152400" y="5181600"/>
            <a:ext cx="9531627" cy="1828800"/>
          </a:xfrm>
          <a:prstGeom prst="rect">
            <a:avLst/>
          </a:prstGeom>
          <a:ln>
            <a:noFill/>
          </a:ln>
          <a:effectLst>
            <a:softEdge rad="112500"/>
          </a:effectLst>
        </p:spPr>
      </p:pic>
      <p:pic>
        <p:nvPicPr>
          <p:cNvPr id="9218" name="Picture 2"/>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762000" y="500037"/>
            <a:ext cx="7010400" cy="5672163"/>
          </a:xfrm>
          <a:prstGeom prst="rect">
            <a:avLst/>
          </a:prstGeom>
          <a:ln w="9525">
            <a:no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
        <p:nvSpPr>
          <p:cNvPr id="4" name="Right Triangle 3"/>
          <p:cNvSpPr/>
          <p:nvPr/>
        </p:nvSpPr>
        <p:spPr>
          <a:xfrm flipH="1">
            <a:off x="4613413" y="-1407608"/>
            <a:ext cx="4530587" cy="2017208"/>
          </a:xfrm>
          <a:prstGeom prst="rtTriangle">
            <a:avLst/>
          </a:prstGeom>
          <a:solidFill>
            <a:schemeClr val="accent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https://ag.tennessee.edu/images/UTIA-3stacked.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943600" y="76200"/>
            <a:ext cx="3124200" cy="505233"/>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p:cNvCxnSpPr/>
          <p:nvPr/>
        </p:nvCxnSpPr>
        <p:spPr>
          <a:xfrm>
            <a:off x="0" y="685800"/>
            <a:ext cx="3352800" cy="0"/>
          </a:xfrm>
          <a:prstGeom prst="line">
            <a:avLst/>
          </a:prstGeom>
          <a:ln w="349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p:nvSpPr>
        <p:spPr>
          <a:xfrm>
            <a:off x="-76200" y="228600"/>
            <a:ext cx="8229600" cy="10668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smtClean="0">
                <a:cs typeface="Times New Roman" pitchFamily="18" charset="0"/>
              </a:rPr>
              <a:t>Results</a:t>
            </a:r>
            <a:endParaRPr lang="en-US" sz="2800" b="1" dirty="0">
              <a:cs typeface="Times New Roman" pitchFamily="18" charset="0"/>
            </a:endParaRPr>
          </a:p>
        </p:txBody>
      </p:sp>
    </p:spTree>
    <p:extLst>
      <p:ext uri="{BB962C8B-B14F-4D97-AF65-F5344CB8AC3E}">
        <p14:creationId xmlns:p14="http://schemas.microsoft.com/office/powerpoint/2010/main" val="33291734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575607" y="4743450"/>
            <a:ext cx="10024407" cy="2371726"/>
            <a:chOff x="-575607" y="4743450"/>
            <a:chExt cx="10024407" cy="2371726"/>
          </a:xfrm>
        </p:grpSpPr>
        <p:pic>
          <p:nvPicPr>
            <p:cNvPr id="8" name="Picture 2" descr="http://news.utcrops.com/wp-content/uploads/2015/01/wheat_cottonstubble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4800" y="5029200"/>
              <a:ext cx="9753600" cy="208597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news.utcrops.com/wp-content/uploads/2015/01/wheat_cottonstubble2.jpg"/>
            <p:cNvPicPr>
              <a:picLocks noChangeAspect="1" noChangeArrowheads="1"/>
            </p:cNvPicPr>
            <p:nvPr/>
          </p:nvPicPr>
          <p:blipFill rotWithShape="1">
            <a:blip r:embed="rId4" cstate="email">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a:ext>
              </a:extLst>
            </a:blip>
            <a:srcRect/>
            <a:stretch/>
          </p:blipFill>
          <p:spPr bwMode="auto">
            <a:xfrm>
              <a:off x="-304800" y="5029200"/>
              <a:ext cx="9753600" cy="134874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rot="21240398">
              <a:off x="-575607" y="4743450"/>
              <a:ext cx="5029200" cy="914400"/>
            </a:xfrm>
            <a:prstGeom prst="rect">
              <a:avLst/>
            </a:prstGeom>
            <a:solidFill>
              <a:schemeClr val="bg1"/>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Right Triangle 4"/>
          <p:cNvSpPr/>
          <p:nvPr/>
        </p:nvSpPr>
        <p:spPr>
          <a:xfrm flipH="1">
            <a:off x="4613413" y="-1407608"/>
            <a:ext cx="4530587" cy="2017208"/>
          </a:xfrm>
          <a:prstGeom prst="rtTriangle">
            <a:avLst/>
          </a:prstGeom>
          <a:solidFill>
            <a:schemeClr val="accent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4" descr="https://ag.tennessee.edu/images/UTIA-3stacked.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943600" y="76200"/>
            <a:ext cx="3124200" cy="505233"/>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p:nvCxnSpPr>
        <p:spPr>
          <a:xfrm>
            <a:off x="0" y="685800"/>
            <a:ext cx="3352800" cy="0"/>
          </a:xfrm>
          <a:prstGeom prst="line">
            <a:avLst/>
          </a:prstGeom>
          <a:ln w="349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2" name="Title 1"/>
          <p:cNvSpPr txBox="1">
            <a:spLocks/>
          </p:cNvSpPr>
          <p:nvPr/>
        </p:nvSpPr>
        <p:spPr>
          <a:xfrm>
            <a:off x="-76200" y="228600"/>
            <a:ext cx="8229600" cy="10668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smtClean="0">
                <a:cs typeface="Times New Roman" pitchFamily="18" charset="0"/>
              </a:rPr>
              <a:t>Results</a:t>
            </a:r>
            <a:endParaRPr lang="en-US" sz="2800" b="1" dirty="0">
              <a:cs typeface="Times New Roman" pitchFamily="18" charset="0"/>
            </a:endParaRPr>
          </a:p>
        </p:txBody>
      </p:sp>
      <p:pic>
        <p:nvPicPr>
          <p:cNvPr id="3" name="Picture 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367493" y="806260"/>
            <a:ext cx="6240186" cy="4680140"/>
          </a:xfrm>
          <a:prstGeom prst="rect">
            <a:avLst/>
          </a:prstGeom>
        </p:spPr>
      </p:pic>
    </p:spTree>
    <p:extLst>
      <p:ext uri="{BB962C8B-B14F-4D97-AF65-F5344CB8AC3E}">
        <p14:creationId xmlns:p14="http://schemas.microsoft.com/office/powerpoint/2010/main" val="22035983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575607" y="4743450"/>
            <a:ext cx="10024407" cy="2371726"/>
            <a:chOff x="-575607" y="4743450"/>
            <a:chExt cx="10024407" cy="2371726"/>
          </a:xfrm>
        </p:grpSpPr>
        <p:pic>
          <p:nvPicPr>
            <p:cNvPr id="8" name="Picture 2" descr="http://news.utcrops.com/wp-content/uploads/2015/01/wheat_cottonstubble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4800" y="5029200"/>
              <a:ext cx="9753600" cy="208597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news.utcrops.com/wp-content/uploads/2015/01/wheat_cottonstubble2.jpg"/>
            <p:cNvPicPr>
              <a:picLocks noChangeAspect="1" noChangeArrowheads="1"/>
            </p:cNvPicPr>
            <p:nvPr/>
          </p:nvPicPr>
          <p:blipFill rotWithShape="1">
            <a:blip r:embed="rId4" cstate="email">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a:ext>
              </a:extLst>
            </a:blip>
            <a:srcRect/>
            <a:stretch/>
          </p:blipFill>
          <p:spPr bwMode="auto">
            <a:xfrm>
              <a:off x="-304800" y="5029200"/>
              <a:ext cx="9753600" cy="134874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rot="21240398">
              <a:off x="-575607" y="4743450"/>
              <a:ext cx="5029200" cy="914400"/>
            </a:xfrm>
            <a:prstGeom prst="rect">
              <a:avLst/>
            </a:prstGeom>
            <a:solidFill>
              <a:schemeClr val="bg1"/>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 name="Picture 1"/>
          <p:cNvPicPr/>
          <p:nvPr/>
        </p:nvPicPr>
        <p:blipFill>
          <a:blip r:embed="rId6" cstate="print">
            <a:extLst>
              <a:ext uri="{28A0092B-C50C-407E-A947-70E740481C1C}">
                <a14:useLocalDpi xmlns:a14="http://schemas.microsoft.com/office/drawing/2010/main"/>
              </a:ext>
            </a:extLst>
          </a:blip>
          <a:stretch>
            <a:fillRect/>
          </a:stretch>
        </p:blipFill>
        <p:spPr>
          <a:xfrm>
            <a:off x="990600" y="762000"/>
            <a:ext cx="7086600" cy="4876800"/>
          </a:xfrm>
          <a:prstGeom prst="rect">
            <a:avLst/>
          </a:prstGeom>
          <a:ln>
            <a:noFill/>
          </a:ln>
          <a:effectLst>
            <a:outerShdw blurRad="292100" dist="139700" dir="2700000" algn="tl" rotWithShape="0">
              <a:srgbClr val="333333">
                <a:alpha val="65000"/>
              </a:srgbClr>
            </a:outerShdw>
          </a:effectLst>
        </p:spPr>
      </p:pic>
      <p:sp>
        <p:nvSpPr>
          <p:cNvPr id="5" name="Right Triangle 4"/>
          <p:cNvSpPr/>
          <p:nvPr/>
        </p:nvSpPr>
        <p:spPr>
          <a:xfrm flipH="1">
            <a:off x="4613413" y="-1407608"/>
            <a:ext cx="4530587" cy="2017208"/>
          </a:xfrm>
          <a:prstGeom prst="rtTriangle">
            <a:avLst/>
          </a:prstGeom>
          <a:solidFill>
            <a:schemeClr val="accent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4" descr="https://ag.tennessee.edu/images/UTIA-3stacked.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943600" y="76200"/>
            <a:ext cx="3124200" cy="505233"/>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p:nvCxnSpPr>
        <p:spPr>
          <a:xfrm>
            <a:off x="0" y="685800"/>
            <a:ext cx="3352800" cy="0"/>
          </a:xfrm>
          <a:prstGeom prst="line">
            <a:avLst/>
          </a:prstGeom>
          <a:ln w="349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2" name="Title 1"/>
          <p:cNvSpPr txBox="1">
            <a:spLocks/>
          </p:cNvSpPr>
          <p:nvPr/>
        </p:nvSpPr>
        <p:spPr>
          <a:xfrm>
            <a:off x="-76200" y="228600"/>
            <a:ext cx="8229600" cy="10668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smtClean="0">
                <a:cs typeface="Times New Roman" pitchFamily="18" charset="0"/>
              </a:rPr>
              <a:t>Results</a:t>
            </a:r>
            <a:endParaRPr lang="en-US" sz="2800" b="1" dirty="0">
              <a:cs typeface="Times New Roman" pitchFamily="18" charset="0"/>
            </a:endParaRPr>
          </a:p>
        </p:txBody>
      </p:sp>
    </p:spTree>
    <p:extLst>
      <p:ext uri="{BB962C8B-B14F-4D97-AF65-F5344CB8AC3E}">
        <p14:creationId xmlns:p14="http://schemas.microsoft.com/office/powerpoint/2010/main" val="2525948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575607" y="4743450"/>
            <a:ext cx="10024407" cy="2371726"/>
            <a:chOff x="-575607" y="4743450"/>
            <a:chExt cx="10024407" cy="2371726"/>
          </a:xfrm>
        </p:grpSpPr>
        <p:pic>
          <p:nvPicPr>
            <p:cNvPr id="8" name="Picture 2" descr="http://news.utcrops.com/wp-content/uploads/2015/01/wheat_cottonstubble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4800" y="5029200"/>
              <a:ext cx="9753600" cy="208597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news.utcrops.com/wp-content/uploads/2015/01/wheat_cottonstubble2.jpg"/>
            <p:cNvPicPr>
              <a:picLocks noChangeAspect="1" noChangeArrowheads="1"/>
            </p:cNvPicPr>
            <p:nvPr/>
          </p:nvPicPr>
          <p:blipFill rotWithShape="1">
            <a:blip r:embed="rId4" cstate="email">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a:ext>
              </a:extLst>
            </a:blip>
            <a:srcRect/>
            <a:stretch/>
          </p:blipFill>
          <p:spPr bwMode="auto">
            <a:xfrm>
              <a:off x="-304800" y="5029200"/>
              <a:ext cx="9753600" cy="134874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rot="21240398">
              <a:off x="-575607" y="4743450"/>
              <a:ext cx="5029200" cy="914400"/>
            </a:xfrm>
            <a:prstGeom prst="rect">
              <a:avLst/>
            </a:prstGeom>
            <a:solidFill>
              <a:schemeClr val="bg1"/>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Right Triangle 4"/>
          <p:cNvSpPr/>
          <p:nvPr/>
        </p:nvSpPr>
        <p:spPr>
          <a:xfrm flipH="1">
            <a:off x="4613413" y="-1407608"/>
            <a:ext cx="4530587" cy="2017208"/>
          </a:xfrm>
          <a:prstGeom prst="rtTriangle">
            <a:avLst/>
          </a:prstGeom>
          <a:solidFill>
            <a:schemeClr val="accent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4" descr="https://ag.tennessee.edu/images/UTIA-3stacked.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943600" y="76200"/>
            <a:ext cx="3124200" cy="505233"/>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p:nvCxnSpPr>
        <p:spPr>
          <a:xfrm>
            <a:off x="0" y="685800"/>
            <a:ext cx="3352800" cy="0"/>
          </a:xfrm>
          <a:prstGeom prst="line">
            <a:avLst/>
          </a:prstGeom>
          <a:ln w="349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2" name="Title 1"/>
          <p:cNvSpPr txBox="1">
            <a:spLocks/>
          </p:cNvSpPr>
          <p:nvPr/>
        </p:nvSpPr>
        <p:spPr>
          <a:xfrm>
            <a:off x="-76200" y="228600"/>
            <a:ext cx="8229600" cy="10668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smtClean="0">
                <a:cs typeface="Times New Roman" pitchFamily="18" charset="0"/>
              </a:rPr>
              <a:t>Closing Remarks</a:t>
            </a:r>
            <a:endParaRPr lang="en-US" sz="2800" b="1" dirty="0">
              <a:cs typeface="Times New Roman" pitchFamily="18" charset="0"/>
            </a:endParaRPr>
          </a:p>
        </p:txBody>
      </p:sp>
      <p:sp>
        <p:nvSpPr>
          <p:cNvPr id="13" name="Content Placeholder 2"/>
          <p:cNvSpPr txBox="1">
            <a:spLocks/>
          </p:cNvSpPr>
          <p:nvPr/>
        </p:nvSpPr>
        <p:spPr>
          <a:xfrm>
            <a:off x="30480" y="822960"/>
            <a:ext cx="8808720" cy="5730240"/>
          </a:xfrm>
          <a:prstGeom prst="rect">
            <a:avLst/>
          </a:prstGeom>
        </p:spPr>
        <p:txBody>
          <a:bodyPr vert="horz" lIns="91440" tIns="45720" rIns="91440" bIns="45720" rtlCol="0">
            <a:normAutofit/>
          </a:bodyPr>
          <a:lstStyle>
            <a:defPPr>
              <a:defRPr lang="en-US"/>
            </a:defPPr>
            <a:lvl1pPr marL="342900" marR="0" lvl="0" indent="-342900" fontAlgn="auto">
              <a:lnSpc>
                <a:spcPct val="100000"/>
              </a:lnSpc>
              <a:spcBef>
                <a:spcPct val="20000"/>
              </a:spcBef>
              <a:spcAft>
                <a:spcPts val="0"/>
              </a:spcAft>
              <a:buClrTx/>
              <a:buSzTx/>
              <a:buFont typeface="Arial" pitchFamily="34" charset="0"/>
              <a:buChar char="•"/>
              <a:tabLst/>
              <a:defRPr kumimoji="0" sz="2500" b="0" i="0" u="none" strike="noStrike" cap="none" spc="0" normalizeH="0" baseline="0">
                <a:ln>
                  <a:noFill/>
                </a:ln>
                <a:effectLst/>
                <a:uLnTx/>
                <a:uFillTx/>
                <a:cs typeface="Times New Roman" pitchFamily="18" charset="0"/>
              </a:defRPr>
            </a:lvl1pPr>
            <a:lvl2pPr marL="742950" marR="0" lvl="1" indent="-285750" fontAlgn="auto">
              <a:lnSpc>
                <a:spcPct val="100000"/>
              </a:lnSpc>
              <a:spcBef>
                <a:spcPct val="20000"/>
              </a:spcBef>
              <a:spcAft>
                <a:spcPts val="0"/>
              </a:spcAft>
              <a:buClrTx/>
              <a:buSzTx/>
              <a:buFont typeface="Arial" pitchFamily="34" charset="0"/>
              <a:buChar char="–"/>
              <a:tabLst/>
              <a:defRPr kumimoji="0" sz="2500" b="0" i="0" u="none" strike="noStrike" cap="none" spc="0" normalizeH="0" baseline="0">
                <a:ln>
                  <a:noFill/>
                </a:ln>
                <a:effectLst/>
                <a:uLnTx/>
                <a:uFillTx/>
                <a:cs typeface="Times New Roman" pitchFamily="18" charset="0"/>
              </a:defRPr>
            </a:lvl2pPr>
            <a:lvl3pPr marL="1143000" marR="0" lvl="2" indent="-228600" fontAlgn="auto">
              <a:lnSpc>
                <a:spcPct val="100000"/>
              </a:lnSpc>
              <a:spcBef>
                <a:spcPct val="20000"/>
              </a:spcBef>
              <a:spcAft>
                <a:spcPts val="0"/>
              </a:spcAft>
              <a:buClrTx/>
              <a:buSzTx/>
              <a:buFont typeface="Arial" pitchFamily="34" charset="0"/>
              <a:buChar char="•"/>
              <a:tabLst/>
              <a:defRPr kumimoji="0" sz="2100" b="0" i="0" u="none" strike="noStrike" cap="none" spc="0" normalizeH="0" baseline="0">
                <a:ln>
                  <a:noFill/>
                </a:ln>
                <a:effectLst/>
                <a:uLnTx/>
                <a:uFillTx/>
                <a:cs typeface="Times New Roman" pitchFamily="18" charset="0"/>
              </a:defRPr>
            </a:lvl3pPr>
          </a:lstStyle>
          <a:p>
            <a:r>
              <a:rPr lang="en-US" sz="2800" dirty="0" smtClean="0"/>
              <a:t>Digital Image Analysis for N determination</a:t>
            </a:r>
          </a:p>
          <a:p>
            <a:pPr lvl="1"/>
            <a:r>
              <a:rPr lang="en-US" sz="2800" dirty="0" smtClean="0"/>
              <a:t>Potential. But needs work</a:t>
            </a:r>
          </a:p>
          <a:p>
            <a:pPr lvl="2"/>
            <a:r>
              <a:rPr lang="en-US" sz="2400" dirty="0" smtClean="0"/>
              <a:t>Passive system going to be a challenge in the humid southeast/</a:t>
            </a:r>
            <a:r>
              <a:rPr lang="en-US" sz="2400" dirty="0" err="1" smtClean="0"/>
              <a:t>midsouth</a:t>
            </a:r>
            <a:endParaRPr lang="en-US" sz="2400" dirty="0" smtClean="0"/>
          </a:p>
          <a:p>
            <a:pPr lvl="2"/>
            <a:r>
              <a:rPr lang="en-US" sz="2400" dirty="0" smtClean="0"/>
              <a:t>Convert to an active system?</a:t>
            </a:r>
          </a:p>
          <a:p>
            <a:pPr lvl="1"/>
            <a:r>
              <a:rPr lang="en-US" dirty="0" smtClean="0"/>
              <a:t>Better standards?  </a:t>
            </a:r>
            <a:endParaRPr lang="en-US" dirty="0"/>
          </a:p>
          <a:p>
            <a:pPr lvl="1"/>
            <a:r>
              <a:rPr lang="en-US" dirty="0" smtClean="0"/>
              <a:t>Quicker processing necessary </a:t>
            </a:r>
          </a:p>
        </p:txBody>
      </p:sp>
    </p:spTree>
    <p:extLst>
      <p:ext uri="{BB962C8B-B14F-4D97-AF65-F5344CB8AC3E}">
        <p14:creationId xmlns:p14="http://schemas.microsoft.com/office/powerpoint/2010/main" val="32216468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sz="half" idx="1"/>
          </p:nvPr>
        </p:nvSpPr>
        <p:spPr>
          <a:xfrm>
            <a:off x="152400" y="1219200"/>
            <a:ext cx="4648200" cy="5257800"/>
          </a:xfrm>
        </p:spPr>
        <p:txBody>
          <a:bodyPr>
            <a:normAutofit/>
          </a:bodyPr>
          <a:lstStyle/>
          <a:p>
            <a:pPr>
              <a:buNone/>
            </a:pPr>
            <a:r>
              <a:rPr lang="en-US" sz="2400" dirty="0" smtClean="0">
                <a:cs typeface="Times New Roman" pitchFamily="18" charset="0"/>
              </a:rPr>
              <a:t>Nitrogen in Cotton Production</a:t>
            </a:r>
          </a:p>
          <a:p>
            <a:r>
              <a:rPr lang="en-US" sz="2400" dirty="0" smtClean="0">
                <a:cs typeface="Times New Roman" pitchFamily="18" charset="0"/>
              </a:rPr>
              <a:t>Overall most yield restricting nutrient</a:t>
            </a:r>
          </a:p>
          <a:p>
            <a:pPr lvl="1"/>
            <a:r>
              <a:rPr lang="en-US" sz="2000" dirty="0" smtClean="0">
                <a:cs typeface="Times New Roman" pitchFamily="18" charset="0"/>
              </a:rPr>
              <a:t>Limits yield, lowers quality</a:t>
            </a:r>
          </a:p>
          <a:p>
            <a:r>
              <a:rPr lang="en-US" sz="2400" dirty="0" smtClean="0">
                <a:cs typeface="Times New Roman" pitchFamily="18" charset="0"/>
              </a:rPr>
              <a:t>Excessive N Causes-</a:t>
            </a:r>
          </a:p>
          <a:p>
            <a:pPr lvl="1"/>
            <a:r>
              <a:rPr lang="en-US" sz="2000" dirty="0" smtClean="0">
                <a:cs typeface="Times New Roman" pitchFamily="18" charset="0"/>
              </a:rPr>
              <a:t>Rank growth, boll rot, harvesting difficulties</a:t>
            </a:r>
          </a:p>
          <a:p>
            <a:pPr lvl="1"/>
            <a:r>
              <a:rPr lang="en-US" sz="2000" dirty="0" smtClean="0">
                <a:cs typeface="Times New Roman" pitchFamily="18" charset="0"/>
              </a:rPr>
              <a:t>Increased need for growth regulators, insecticides, and defoliants</a:t>
            </a:r>
          </a:p>
          <a:p>
            <a:pPr lvl="1"/>
            <a:r>
              <a:rPr lang="en-US" sz="2000" dirty="0" smtClean="0">
                <a:cs typeface="Times New Roman" pitchFamily="18" charset="0"/>
              </a:rPr>
              <a:t>REDUCED YIELDS</a:t>
            </a:r>
          </a:p>
        </p:txBody>
      </p:sp>
      <p:sp>
        <p:nvSpPr>
          <p:cNvPr id="12" name="Right Triangle 11"/>
          <p:cNvSpPr/>
          <p:nvPr/>
        </p:nvSpPr>
        <p:spPr>
          <a:xfrm flipH="1">
            <a:off x="4613413" y="-1407608"/>
            <a:ext cx="4530587" cy="2017208"/>
          </a:xfrm>
          <a:prstGeom prst="rtTriangle">
            <a:avLst/>
          </a:prstGeom>
          <a:solidFill>
            <a:schemeClr val="accent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4" descr="https://ag.tennessee.edu/images/UTIA-3stacked.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943600" y="76200"/>
            <a:ext cx="3124200" cy="505233"/>
          </a:xfrm>
          <a:prstGeom prst="rect">
            <a:avLst/>
          </a:prstGeom>
          <a:noFill/>
          <a:extLst>
            <a:ext uri="{909E8E84-426E-40DD-AFC4-6F175D3DCCD1}">
              <a14:hiddenFill xmlns:a14="http://schemas.microsoft.com/office/drawing/2010/main">
                <a:solidFill>
                  <a:srgbClr val="FFFFFF"/>
                </a:solidFill>
              </a14:hiddenFill>
            </a:ext>
          </a:extLst>
        </p:spPr>
      </p:pic>
      <p:cxnSp>
        <p:nvCxnSpPr>
          <p:cNvPr id="21" name="Straight Connector 20"/>
          <p:cNvCxnSpPr/>
          <p:nvPr/>
        </p:nvCxnSpPr>
        <p:spPr>
          <a:xfrm>
            <a:off x="0" y="685800"/>
            <a:ext cx="4343400" cy="0"/>
          </a:xfrm>
          <a:prstGeom prst="line">
            <a:avLst/>
          </a:prstGeom>
          <a:ln w="349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2" name="Title 1"/>
          <p:cNvSpPr txBox="1">
            <a:spLocks/>
          </p:cNvSpPr>
          <p:nvPr/>
        </p:nvSpPr>
        <p:spPr>
          <a:xfrm>
            <a:off x="-76200" y="228600"/>
            <a:ext cx="8229600" cy="10668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smtClean="0">
                <a:cs typeface="Times New Roman" pitchFamily="18" charset="0"/>
              </a:rPr>
              <a:t>Introduction</a:t>
            </a:r>
          </a:p>
          <a:p>
            <a:pPr algn="l"/>
            <a:endParaRPr lang="en-US" sz="2800" b="1" dirty="0">
              <a:cs typeface="Times New Roman" pitchFamily="18" charset="0"/>
            </a:endParaRPr>
          </a:p>
        </p:txBody>
      </p:sp>
      <p:pic>
        <p:nvPicPr>
          <p:cNvPr id="8" name="Picture 2" descr="TN_LY_08_10_AB"/>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24400" y="792480"/>
            <a:ext cx="4419600" cy="5944468"/>
          </a:xfrm>
          <a:prstGeom prst="rect">
            <a:avLst/>
          </a:prstGeom>
          <a:noFill/>
          <a:ln w="9525">
            <a:noFill/>
            <a:miter lim="800000"/>
            <a:headEnd/>
            <a:tailEnd/>
          </a:ln>
        </p:spPr>
      </p:pic>
    </p:spTree>
    <p:extLst>
      <p:ext uri="{BB962C8B-B14F-4D97-AF65-F5344CB8AC3E}">
        <p14:creationId xmlns:p14="http://schemas.microsoft.com/office/powerpoint/2010/main" val="34425064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990600"/>
            <a:ext cx="9305732" cy="5867400"/>
          </a:xfrm>
          <a:prstGeom prst="rect">
            <a:avLst/>
          </a:prstGeom>
        </p:spPr>
      </p:pic>
      <p:sp>
        <p:nvSpPr>
          <p:cNvPr id="5" name="Rectangle 4"/>
          <p:cNvSpPr/>
          <p:nvPr/>
        </p:nvSpPr>
        <p:spPr>
          <a:xfrm>
            <a:off x="-76200" y="1"/>
            <a:ext cx="9358366" cy="990600"/>
          </a:xfrm>
          <a:prstGeom prst="rect">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mj-lt"/>
            </a:endParaRPr>
          </a:p>
        </p:txBody>
      </p:sp>
      <p:sp>
        <p:nvSpPr>
          <p:cNvPr id="11" name="Rectangle 10"/>
          <p:cNvSpPr/>
          <p:nvPr/>
        </p:nvSpPr>
        <p:spPr>
          <a:xfrm>
            <a:off x="-76200" y="990600"/>
            <a:ext cx="937260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mj-lt"/>
            </a:endParaRPr>
          </a:p>
        </p:txBody>
      </p:sp>
      <p:pic>
        <p:nvPicPr>
          <p:cNvPr id="2052" name="Picture 4" descr="https://ag.tennessee.edu/images/UTIA-3stacked.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133600" y="135909"/>
            <a:ext cx="4813935" cy="778491"/>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4"/>
          <p:cNvSpPr txBox="1">
            <a:spLocks noChangeArrowheads="1"/>
          </p:cNvSpPr>
          <p:nvPr/>
        </p:nvSpPr>
        <p:spPr bwMode="auto">
          <a:xfrm>
            <a:off x="4267200" y="3886200"/>
            <a:ext cx="4881032" cy="3385704"/>
          </a:xfrm>
          <a:prstGeom prst="rect">
            <a:avLst/>
          </a:prstGeom>
          <a:solidFill>
            <a:srgbClr val="000000">
              <a:alpha val="0"/>
            </a:srgbClr>
          </a:solidFill>
          <a:ln w="9525" cmpd="sng">
            <a:noFill/>
            <a:miter lim="800000"/>
            <a:headEnd/>
            <a:tailEnd/>
          </a:ln>
          <a:effectLst/>
        </p:spPr>
        <p:txBody>
          <a:bodyPr wrap="square" lIns="115498" tIns="57749" rIns="115498" bIns="57749">
            <a:noAutofit/>
          </a:bodyPr>
          <a:lstStyle/>
          <a:p>
            <a:pPr algn="r"/>
            <a:r>
              <a:rPr lang="en-US" sz="2400" dirty="0">
                <a:ln w="6350" cmpd="sng">
                  <a:solidFill>
                    <a:schemeClr val="bg1"/>
                  </a:solidFill>
                  <a:prstDash val="solid"/>
                </a:ln>
                <a:solidFill>
                  <a:srgbClr val="FFFFFF"/>
                </a:solidFill>
                <a:effectLst/>
                <a:latin typeface="Adobe Heiti Std R" pitchFamily="34" charset="-128"/>
                <a:ea typeface="Adobe Heiti Std R" pitchFamily="34" charset="-128"/>
              </a:rPr>
              <a:t>Tyson B. Raper, PhD</a:t>
            </a:r>
          </a:p>
          <a:p>
            <a:pPr algn="r"/>
            <a:r>
              <a:rPr lang="en-US" sz="1600" dirty="0">
                <a:ln w="6350" cmpd="sng">
                  <a:solidFill>
                    <a:schemeClr val="bg1"/>
                  </a:solidFill>
                  <a:prstDash val="solid"/>
                </a:ln>
                <a:solidFill>
                  <a:srgbClr val="FFFFFF"/>
                </a:solidFill>
                <a:effectLst/>
                <a:latin typeface="Adobe Heiti Std R" pitchFamily="34" charset="-128"/>
                <a:ea typeface="Adobe Heiti Std R" pitchFamily="34" charset="-128"/>
              </a:rPr>
              <a:t>Assistant Professor, Cotton and Small Grains</a:t>
            </a:r>
          </a:p>
          <a:p>
            <a:pPr algn="r"/>
            <a:r>
              <a:rPr lang="en-US" sz="1600" dirty="0">
                <a:ln w="6350" cmpd="sng">
                  <a:solidFill>
                    <a:schemeClr val="bg1"/>
                  </a:solidFill>
                  <a:prstDash val="solid"/>
                </a:ln>
                <a:solidFill>
                  <a:srgbClr val="FFFFFF"/>
                </a:solidFill>
                <a:effectLst/>
                <a:latin typeface="Adobe Heiti Std R" pitchFamily="34" charset="-128"/>
                <a:ea typeface="Adobe Heiti Std R" pitchFamily="34" charset="-128"/>
              </a:rPr>
              <a:t>University of Tennessee- Dept. of Plant Sciences</a:t>
            </a:r>
          </a:p>
          <a:p>
            <a:pPr algn="r"/>
            <a:r>
              <a:rPr lang="en-US" sz="1600" dirty="0">
                <a:ln w="6350" cmpd="sng">
                  <a:solidFill>
                    <a:schemeClr val="bg1"/>
                  </a:solidFill>
                  <a:prstDash val="solid"/>
                </a:ln>
                <a:solidFill>
                  <a:srgbClr val="FFFFFF"/>
                </a:solidFill>
                <a:effectLst/>
                <a:latin typeface="Adobe Heiti Std R" pitchFamily="34" charset="-128"/>
                <a:ea typeface="Adobe Heiti Std R" pitchFamily="34" charset="-128"/>
              </a:rPr>
              <a:t>West Tennessee Research and Education Center</a:t>
            </a:r>
          </a:p>
          <a:p>
            <a:pPr algn="r"/>
            <a:r>
              <a:rPr lang="en-US" sz="1600" dirty="0">
                <a:ln w="6350" cmpd="sng">
                  <a:solidFill>
                    <a:schemeClr val="bg1"/>
                  </a:solidFill>
                  <a:prstDash val="solid"/>
                </a:ln>
                <a:solidFill>
                  <a:srgbClr val="FFFFFF"/>
                </a:solidFill>
                <a:effectLst/>
                <a:latin typeface="Adobe Heiti Std R" pitchFamily="34" charset="-128"/>
                <a:ea typeface="Adobe Heiti Std R" pitchFamily="34" charset="-128"/>
              </a:rPr>
              <a:t>605 Airways Blvd. Jackson, TN </a:t>
            </a:r>
            <a:r>
              <a:rPr lang="en-US" sz="1600" dirty="0" smtClean="0">
                <a:ln w="6350" cmpd="sng">
                  <a:solidFill>
                    <a:schemeClr val="bg1"/>
                  </a:solidFill>
                  <a:prstDash val="solid"/>
                </a:ln>
                <a:solidFill>
                  <a:srgbClr val="FFFFFF"/>
                </a:solidFill>
                <a:effectLst/>
                <a:latin typeface="Adobe Heiti Std R" pitchFamily="34" charset="-128"/>
                <a:ea typeface="Adobe Heiti Std R" pitchFamily="34" charset="-128"/>
              </a:rPr>
              <a:t>38301</a:t>
            </a:r>
          </a:p>
          <a:p>
            <a:pPr algn="r"/>
            <a:endParaRPr lang="en-US" sz="2400" dirty="0">
              <a:ln w="6350" cmpd="sng">
                <a:solidFill>
                  <a:schemeClr val="bg1"/>
                </a:solidFill>
                <a:prstDash val="solid"/>
              </a:ln>
              <a:solidFill>
                <a:srgbClr val="FFFFFF"/>
              </a:solidFill>
              <a:effectLst/>
              <a:latin typeface="Adobe Heiti Std R" pitchFamily="34" charset="-128"/>
              <a:ea typeface="Adobe Heiti Std R" pitchFamily="34" charset="-128"/>
            </a:endParaRPr>
          </a:p>
          <a:p>
            <a:pPr algn="r"/>
            <a:r>
              <a:rPr lang="en-US" sz="2400" dirty="0">
                <a:ln w="6350" cmpd="sng">
                  <a:solidFill>
                    <a:schemeClr val="bg1"/>
                  </a:solidFill>
                  <a:prstDash val="solid"/>
                </a:ln>
                <a:solidFill>
                  <a:srgbClr val="FFFFFF"/>
                </a:solidFill>
                <a:effectLst/>
                <a:latin typeface="Adobe Heiti Std R" pitchFamily="34" charset="-128"/>
                <a:ea typeface="Adobe Heiti Std R" pitchFamily="34" charset="-128"/>
              </a:rPr>
              <a:t>c</a:t>
            </a:r>
            <a:r>
              <a:rPr lang="en-US" sz="2400" dirty="0" smtClean="0">
                <a:ln w="6350" cmpd="sng">
                  <a:solidFill>
                    <a:schemeClr val="bg1"/>
                  </a:solidFill>
                  <a:prstDash val="solid"/>
                </a:ln>
                <a:solidFill>
                  <a:srgbClr val="FFFFFF"/>
                </a:solidFill>
                <a:effectLst/>
                <a:latin typeface="Adobe Heiti Std R" pitchFamily="34" charset="-128"/>
                <a:ea typeface="Adobe Heiti Std R" pitchFamily="34" charset="-128"/>
              </a:rPr>
              <a:t>ell</a:t>
            </a:r>
            <a:r>
              <a:rPr lang="en-US" sz="2400" dirty="0">
                <a:ln w="6350" cmpd="sng">
                  <a:solidFill>
                    <a:schemeClr val="bg1"/>
                  </a:solidFill>
                  <a:prstDash val="solid"/>
                </a:ln>
                <a:solidFill>
                  <a:srgbClr val="FFFFFF"/>
                </a:solidFill>
                <a:effectLst/>
                <a:latin typeface="Adobe Heiti Std R" pitchFamily="34" charset="-128"/>
                <a:ea typeface="Adobe Heiti Std R" pitchFamily="34" charset="-128"/>
              </a:rPr>
              <a:t>: (731) </a:t>
            </a:r>
            <a:r>
              <a:rPr lang="en-US" sz="2400" dirty="0" smtClean="0">
                <a:ln w="6350" cmpd="sng">
                  <a:solidFill>
                    <a:schemeClr val="bg1"/>
                  </a:solidFill>
                  <a:prstDash val="solid"/>
                </a:ln>
                <a:solidFill>
                  <a:srgbClr val="FFFFFF"/>
                </a:solidFill>
                <a:effectLst/>
                <a:latin typeface="Adobe Heiti Std R" pitchFamily="34" charset="-128"/>
                <a:ea typeface="Adobe Heiti Std R" pitchFamily="34" charset="-128"/>
              </a:rPr>
              <a:t>694–1387  </a:t>
            </a:r>
          </a:p>
          <a:p>
            <a:pPr algn="r"/>
            <a:r>
              <a:rPr lang="en-US" sz="2400" dirty="0">
                <a:ln w="6350" cmpd="sng">
                  <a:solidFill>
                    <a:schemeClr val="bg1"/>
                  </a:solidFill>
                  <a:prstDash val="solid"/>
                </a:ln>
                <a:solidFill>
                  <a:srgbClr val="FFFFFF"/>
                </a:solidFill>
                <a:effectLst/>
                <a:latin typeface="Adobe Heiti Std R" pitchFamily="34" charset="-128"/>
                <a:ea typeface="Adobe Heiti Std R" pitchFamily="34" charset="-128"/>
              </a:rPr>
              <a:t>e</a:t>
            </a:r>
            <a:r>
              <a:rPr lang="en-US" sz="2400" dirty="0" smtClean="0">
                <a:ln w="6350" cmpd="sng">
                  <a:solidFill>
                    <a:schemeClr val="bg1"/>
                  </a:solidFill>
                  <a:prstDash val="solid"/>
                </a:ln>
                <a:solidFill>
                  <a:srgbClr val="FFFFFF"/>
                </a:solidFill>
                <a:effectLst/>
                <a:latin typeface="Adobe Heiti Std R" pitchFamily="34" charset="-128"/>
                <a:ea typeface="Adobe Heiti Std R" pitchFamily="34" charset="-128"/>
              </a:rPr>
              <a:t>mail</a:t>
            </a:r>
            <a:r>
              <a:rPr lang="en-US" sz="2400" dirty="0">
                <a:ln w="6350" cmpd="sng">
                  <a:solidFill>
                    <a:schemeClr val="bg1"/>
                  </a:solidFill>
                  <a:prstDash val="solid"/>
                </a:ln>
                <a:solidFill>
                  <a:srgbClr val="FFFFFF"/>
                </a:solidFill>
                <a:effectLst/>
                <a:latin typeface="Adobe Heiti Std R" pitchFamily="34" charset="-128"/>
                <a:ea typeface="Adobe Heiti Std R" pitchFamily="34" charset="-128"/>
              </a:rPr>
              <a:t>: traper@utk.edu</a:t>
            </a:r>
          </a:p>
          <a:p>
            <a:pPr algn="r"/>
            <a:r>
              <a:rPr lang="en-US" sz="2400" dirty="0" smtClean="0">
                <a:ln w="6350" cmpd="sng">
                  <a:solidFill>
                    <a:schemeClr val="bg1"/>
                  </a:solidFill>
                  <a:prstDash val="solid"/>
                </a:ln>
                <a:solidFill>
                  <a:srgbClr val="FFFFFF"/>
                </a:solidFill>
                <a:effectLst/>
                <a:latin typeface="Adobe Heiti Std R" pitchFamily="34" charset="-128"/>
                <a:ea typeface="Adobe Heiti Std R" pitchFamily="34" charset="-128"/>
              </a:rPr>
              <a:t>news.utcrops.com</a:t>
            </a:r>
            <a:endParaRPr lang="en-US" sz="2400" b="1" dirty="0">
              <a:ln w="6350" cmpd="sng">
                <a:solidFill>
                  <a:schemeClr val="bg1"/>
                </a:solidFill>
                <a:prstDash val="solid"/>
              </a:ln>
              <a:solidFill>
                <a:srgbClr val="000000"/>
              </a:solidFill>
              <a:effectLst/>
              <a:latin typeface="Adobe Heiti Std R" pitchFamily="34" charset="-128"/>
              <a:ea typeface="Adobe Heiti Std R" pitchFamily="34" charset="-128"/>
              <a:cs typeface="Times New Roman" panose="02020603050405020304" pitchFamily="18" charset="0"/>
            </a:endParaRPr>
          </a:p>
        </p:txBody>
      </p:sp>
    </p:spTree>
    <p:extLst>
      <p:ext uri="{BB962C8B-B14F-4D97-AF65-F5344CB8AC3E}">
        <p14:creationId xmlns:p14="http://schemas.microsoft.com/office/powerpoint/2010/main" val="1585399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00600" y="1143000"/>
            <a:ext cx="4343400" cy="5139906"/>
          </a:xfrm>
          <a:prstGeom prst="rect">
            <a:avLst/>
          </a:prstGeom>
          <a:ln>
            <a:noFill/>
          </a:ln>
          <a:effectLst>
            <a:softEdge rad="112500"/>
          </a:effec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0" y="4495800"/>
            <a:ext cx="9067362" cy="2286000"/>
          </a:xfrm>
          <a:prstGeom prst="rect">
            <a:avLst/>
          </a:prstGeom>
          <a:ln>
            <a:noFill/>
          </a:ln>
          <a:effectLst>
            <a:softEdge rad="112500"/>
          </a:effectLst>
        </p:spPr>
      </p:pic>
      <p:sp>
        <p:nvSpPr>
          <p:cNvPr id="7" name="TextBox 6"/>
          <p:cNvSpPr txBox="1"/>
          <p:nvPr/>
        </p:nvSpPr>
        <p:spPr>
          <a:xfrm>
            <a:off x="381000" y="4800600"/>
            <a:ext cx="1676400" cy="381000"/>
          </a:xfrm>
          <a:prstGeom prst="rect">
            <a:avLst/>
          </a:prstGeom>
          <a:noFill/>
        </p:spPr>
        <p:txBody>
          <a:bodyPr wrap="square" rtlCol="0">
            <a:spAutoFit/>
          </a:bodyPr>
          <a:lstStyle/>
          <a:p>
            <a:r>
              <a:rPr lang="en-US" dirty="0" smtClean="0"/>
              <a:t>9/28/2013</a:t>
            </a:r>
            <a:endParaRPr lang="en-US" dirty="0"/>
          </a:p>
        </p:txBody>
      </p:sp>
      <p:sp>
        <p:nvSpPr>
          <p:cNvPr id="8" name="TextBox 7"/>
          <p:cNvSpPr txBox="1"/>
          <p:nvPr/>
        </p:nvSpPr>
        <p:spPr>
          <a:xfrm>
            <a:off x="4953000" y="1219200"/>
            <a:ext cx="1676400" cy="381000"/>
          </a:xfrm>
          <a:prstGeom prst="rect">
            <a:avLst/>
          </a:prstGeom>
          <a:noFill/>
        </p:spPr>
        <p:txBody>
          <a:bodyPr wrap="square" rtlCol="0">
            <a:spAutoFit/>
          </a:bodyPr>
          <a:lstStyle/>
          <a:p>
            <a:r>
              <a:rPr lang="en-US" dirty="0" smtClean="0"/>
              <a:t>6/27/2012</a:t>
            </a:r>
            <a:endParaRPr lang="en-US" dirty="0"/>
          </a:p>
        </p:txBody>
      </p:sp>
      <p:sp>
        <p:nvSpPr>
          <p:cNvPr id="15" name="Content Placeholder 2"/>
          <p:cNvSpPr>
            <a:spLocks noGrp="1"/>
          </p:cNvSpPr>
          <p:nvPr>
            <p:ph sz="half" idx="1"/>
          </p:nvPr>
        </p:nvSpPr>
        <p:spPr>
          <a:xfrm>
            <a:off x="228600" y="1311275"/>
            <a:ext cx="4343400" cy="3794125"/>
          </a:xfrm>
        </p:spPr>
        <p:txBody>
          <a:bodyPr>
            <a:normAutofit/>
          </a:bodyPr>
          <a:lstStyle/>
          <a:p>
            <a:pPr marL="0" indent="0">
              <a:buNone/>
            </a:pPr>
            <a:r>
              <a:rPr lang="en-US" sz="2400" dirty="0" smtClean="0">
                <a:cs typeface="Times New Roman" pitchFamily="18" charset="0"/>
              </a:rPr>
              <a:t>Crop production in the humid mid-south and southeast is plagued by temporal and spatial  variability.</a:t>
            </a:r>
          </a:p>
          <a:p>
            <a:pPr>
              <a:buNone/>
            </a:pPr>
            <a:endParaRPr lang="en-US" sz="2400" dirty="0">
              <a:cs typeface="Times New Roman" pitchFamily="18" charset="0"/>
            </a:endParaRPr>
          </a:p>
        </p:txBody>
      </p:sp>
      <p:sp>
        <p:nvSpPr>
          <p:cNvPr id="16" name="Right Triangle 15"/>
          <p:cNvSpPr/>
          <p:nvPr/>
        </p:nvSpPr>
        <p:spPr>
          <a:xfrm flipH="1">
            <a:off x="4613413" y="-1407608"/>
            <a:ext cx="4530587" cy="2017208"/>
          </a:xfrm>
          <a:prstGeom prst="rtTriangle">
            <a:avLst/>
          </a:prstGeom>
          <a:solidFill>
            <a:schemeClr val="accent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4" descr="https://ag.tennessee.edu/images/UTIA-3stacked.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943600" y="76200"/>
            <a:ext cx="3124200" cy="505233"/>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Straight Connector 17"/>
          <p:cNvCxnSpPr/>
          <p:nvPr/>
        </p:nvCxnSpPr>
        <p:spPr>
          <a:xfrm>
            <a:off x="0" y="685800"/>
            <a:ext cx="4343400" cy="0"/>
          </a:xfrm>
          <a:prstGeom prst="line">
            <a:avLst/>
          </a:prstGeom>
          <a:ln w="349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0" name="Title 1"/>
          <p:cNvSpPr txBox="1">
            <a:spLocks/>
          </p:cNvSpPr>
          <p:nvPr/>
        </p:nvSpPr>
        <p:spPr>
          <a:xfrm>
            <a:off x="-76200" y="228600"/>
            <a:ext cx="8229600" cy="10668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smtClean="0">
                <a:cs typeface="Times New Roman" pitchFamily="18" charset="0"/>
              </a:rPr>
              <a:t>Introduction</a:t>
            </a:r>
          </a:p>
          <a:p>
            <a:pPr algn="l"/>
            <a:endParaRPr lang="en-US" sz="2800" b="1" dirty="0">
              <a:cs typeface="Times New Roman" pitchFamily="18" charset="0"/>
            </a:endParaRPr>
          </a:p>
        </p:txBody>
      </p:sp>
    </p:spTree>
    <p:extLst>
      <p:ext uri="{BB962C8B-B14F-4D97-AF65-F5344CB8AC3E}">
        <p14:creationId xmlns:p14="http://schemas.microsoft.com/office/powerpoint/2010/main" val="363760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027"/>
                                        </p:tgtEl>
                                      </p:cBhvr>
                                    </p:animEffect>
                                    <p:set>
                                      <p:cBhvr>
                                        <p:cTn id="7" dur="1" fill="hold">
                                          <p:stCondLst>
                                            <p:cond delay="499"/>
                                          </p:stCondLst>
                                        </p:cTn>
                                        <p:tgtEl>
                                          <p:spTgt spid="1027"/>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7"/>
                                        </p:tgtEl>
                                      </p:cBhvr>
                                    </p:animEffect>
                                    <p:set>
                                      <p:cBhvr>
                                        <p:cTn id="10" dur="1" fill="hold">
                                          <p:stCondLst>
                                            <p:cond delay="499"/>
                                          </p:stCondLst>
                                        </p:cTn>
                                        <p:tgtEl>
                                          <p:spTgt spid="7"/>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fade">
                                      <p:cBhvr>
                                        <p:cTn id="13" dur="500"/>
                                        <p:tgtEl>
                                          <p:spTgt spid="102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email">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a:ext>
            </a:extLst>
          </a:blip>
          <a:stretch>
            <a:fillRect/>
          </a:stretch>
        </p:blipFill>
        <p:spPr>
          <a:xfrm>
            <a:off x="-181250" y="667300"/>
            <a:ext cx="9589325" cy="6419300"/>
          </a:xfrm>
          <a:prstGeom prst="rect">
            <a:avLst/>
          </a:prstGeom>
          <a:ln>
            <a:noFill/>
          </a:ln>
          <a:effectLst>
            <a:softEdge rad="112500"/>
          </a:effectLst>
        </p:spPr>
      </p:pic>
      <p:cxnSp>
        <p:nvCxnSpPr>
          <p:cNvPr id="6" name="Straight Connector 5"/>
          <p:cNvCxnSpPr/>
          <p:nvPr/>
        </p:nvCxnSpPr>
        <p:spPr>
          <a:xfrm>
            <a:off x="0" y="685800"/>
            <a:ext cx="4343400" cy="0"/>
          </a:xfrm>
          <a:prstGeom prst="line">
            <a:avLst/>
          </a:prstGeom>
          <a:ln w="349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p:nvSpPr>
        <p:spPr>
          <a:xfrm>
            <a:off x="-76200" y="228600"/>
            <a:ext cx="8229600" cy="10668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smtClean="0">
                <a:cs typeface="Times New Roman" pitchFamily="18" charset="0"/>
              </a:rPr>
              <a:t>Introduction</a:t>
            </a:r>
            <a:endParaRPr lang="en-US" sz="2800" b="1" dirty="0">
              <a:cs typeface="Times New Roman" pitchFamily="18" charset="0"/>
            </a:endParaRPr>
          </a:p>
        </p:txBody>
      </p:sp>
      <p:sp>
        <p:nvSpPr>
          <p:cNvPr id="8" name="Right Triangle 7"/>
          <p:cNvSpPr/>
          <p:nvPr/>
        </p:nvSpPr>
        <p:spPr>
          <a:xfrm flipH="1">
            <a:off x="4613413" y="-1407608"/>
            <a:ext cx="4530587" cy="2017208"/>
          </a:xfrm>
          <a:prstGeom prst="rtTriangle">
            <a:avLst/>
          </a:prstGeom>
          <a:solidFill>
            <a:schemeClr val="accent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4" descr="https://ag.tennessee.edu/images/UTIA-3stacked.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943600" y="76200"/>
            <a:ext cx="3124200" cy="505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15145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900238"/>
            <a:ext cx="8231188" cy="3433762"/>
          </a:xfrm>
        </p:spPr>
        <p:txBody>
          <a:bodyPr>
            <a:normAutofit/>
          </a:bodyPr>
          <a:lstStyle/>
          <a:p>
            <a:pPr lvl="1"/>
            <a:endParaRPr lang="en-US" dirty="0" smtClean="0">
              <a:latin typeface="Times New Roman" pitchFamily="18" charset="0"/>
              <a:cs typeface="Times New Roman" pitchFamily="18" charset="0"/>
            </a:endParaRPr>
          </a:p>
          <a:p>
            <a:pPr lvl="1"/>
            <a:endParaRPr lang="en-US" dirty="0" smtClean="0">
              <a:latin typeface="Times New Roman" pitchFamily="18" charset="0"/>
              <a:cs typeface="Times New Roman" pitchFamily="18" charset="0"/>
            </a:endParaRPr>
          </a:p>
          <a:p>
            <a:pPr marL="457200" lvl="1" indent="0">
              <a:buNone/>
            </a:pPr>
            <a:endParaRPr lang="en-US" dirty="0" smtClean="0">
              <a:latin typeface="Times New Roman" pitchFamily="18" charset="0"/>
              <a:cs typeface="Times New Roman" pitchFamily="18" charset="0"/>
            </a:endParaRPr>
          </a:p>
          <a:p>
            <a:pPr marL="457200" lvl="1" indent="0">
              <a:buNone/>
            </a:pPr>
            <a:endParaRPr lang="en-US" dirty="0" smtClean="0"/>
          </a:p>
          <a:p>
            <a:pPr lvl="1"/>
            <a:endParaRPr lang="en-US" dirty="0" smtClean="0">
              <a:latin typeface="Times New Roman" pitchFamily="18" charset="0"/>
              <a:cs typeface="Times New Roman" pitchFamily="18" charset="0"/>
            </a:endParaRPr>
          </a:p>
          <a:p>
            <a:pPr lvl="1">
              <a:buNone/>
            </a:pPr>
            <a:endParaRPr lang="en-US" dirty="0" smtClean="0">
              <a:latin typeface="Times New Roman" pitchFamily="18" charset="0"/>
              <a:cs typeface="Times New Roman" pitchFamily="18" charset="0"/>
            </a:endParaRPr>
          </a:p>
        </p:txBody>
      </p:sp>
      <p:pic>
        <p:nvPicPr>
          <p:cNvPr id="23" name="Picture 22" descr="morning_dew.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52400" y="5181600"/>
            <a:ext cx="9531627" cy="1828800"/>
          </a:xfrm>
          <a:prstGeom prst="rect">
            <a:avLst/>
          </a:prstGeom>
          <a:ln>
            <a:noFill/>
          </a:ln>
          <a:effectLst>
            <a:softEdge rad="112500"/>
          </a:effectLst>
        </p:spPr>
      </p:pic>
      <p:sp>
        <p:nvSpPr>
          <p:cNvPr id="29" name="TextBox 28"/>
          <p:cNvSpPr txBox="1"/>
          <p:nvPr/>
        </p:nvSpPr>
        <p:spPr>
          <a:xfrm>
            <a:off x="152400" y="1752600"/>
            <a:ext cx="8839022" cy="2092881"/>
          </a:xfrm>
          <a:prstGeom prst="rect">
            <a:avLst/>
          </a:prstGeom>
          <a:noFill/>
        </p:spPr>
        <p:txBody>
          <a:bodyPr wrap="square" rtlCol="0">
            <a:spAutoFit/>
          </a:bodyPr>
          <a:lstStyle/>
          <a:p>
            <a:endParaRPr lang="en-US" dirty="0">
              <a:latin typeface="Times New Roman" pitchFamily="18" charset="0"/>
              <a:cs typeface="Times New Roman" pitchFamily="18" charset="0"/>
            </a:endParaRPr>
          </a:p>
          <a:p>
            <a:r>
              <a:rPr lang="en-US" sz="2800" dirty="0" smtClean="0">
                <a:cs typeface="Times New Roman" pitchFamily="18" charset="0"/>
              </a:rPr>
              <a:t>Examine relationships between canopy reflectance across wavelengths, calculated ratios and vegetative indices prior to- and at flowering to biomass, leaf tissue N concentration, aboveground total N content, and lint yield. </a:t>
            </a:r>
            <a:endParaRPr lang="en-US" sz="2800" dirty="0">
              <a:cs typeface="Times New Roman" pitchFamily="18" charset="0"/>
            </a:endParaRPr>
          </a:p>
        </p:txBody>
      </p:sp>
      <p:sp>
        <p:nvSpPr>
          <p:cNvPr id="12" name="Right Triangle 11"/>
          <p:cNvSpPr/>
          <p:nvPr/>
        </p:nvSpPr>
        <p:spPr>
          <a:xfrm rot="5400000" flipV="1">
            <a:off x="6301740" y="-1196340"/>
            <a:ext cx="1676400" cy="4069080"/>
          </a:xfrm>
          <a:prstGeom prst="rtTriangle">
            <a:avLst/>
          </a:prstGeom>
          <a:solidFill>
            <a:schemeClr val="tx1">
              <a:lumMod val="85000"/>
              <a:lumOff val="15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8" descr="http://www.msstate.edu/web/visualid/Web/2008_MSU_logo_web_vert_whiteontrans.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467600" y="112712"/>
            <a:ext cx="1600022" cy="954088"/>
          </a:xfrm>
          <a:prstGeom prst="rect">
            <a:avLst/>
          </a:prstGeom>
          <a:noFill/>
        </p:spPr>
      </p:pic>
      <p:cxnSp>
        <p:nvCxnSpPr>
          <p:cNvPr id="15" name="Straight Connector 14"/>
          <p:cNvCxnSpPr/>
          <p:nvPr/>
        </p:nvCxnSpPr>
        <p:spPr>
          <a:xfrm>
            <a:off x="0" y="685800"/>
            <a:ext cx="4343400" cy="0"/>
          </a:xfrm>
          <a:prstGeom prst="line">
            <a:avLst/>
          </a:prstGeom>
          <a:ln w="349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7" name="Title 1"/>
          <p:cNvSpPr txBox="1">
            <a:spLocks/>
          </p:cNvSpPr>
          <p:nvPr/>
        </p:nvSpPr>
        <p:spPr>
          <a:xfrm>
            <a:off x="-76200" y="228600"/>
            <a:ext cx="8229600" cy="10668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smtClean="0">
                <a:cs typeface="Times New Roman" pitchFamily="18" charset="0"/>
              </a:rPr>
              <a:t>Objective</a:t>
            </a:r>
          </a:p>
          <a:p>
            <a:pPr algn="l"/>
            <a:endParaRPr lang="en-US" sz="2800" b="1" dirty="0">
              <a:cs typeface="Times New Roman" pitchFamily="18" charset="0"/>
            </a:endParaRPr>
          </a:p>
        </p:txBody>
      </p:sp>
    </p:spTree>
    <p:extLst>
      <p:ext uri="{BB962C8B-B14F-4D97-AF65-F5344CB8AC3E}">
        <p14:creationId xmlns:p14="http://schemas.microsoft.com/office/powerpoint/2010/main" val="19248279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249.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762000" y="0"/>
            <a:ext cx="10837332" cy="6858000"/>
          </a:xfrm>
          <a:prstGeom prst="rect">
            <a:avLst/>
          </a:prstGeom>
          <a:ln>
            <a:noFill/>
          </a:ln>
          <a:effectLst>
            <a:outerShdw blurRad="292100" dist="139700" dir="2700000" algn="tl" rotWithShape="0">
              <a:srgbClr val="333333">
                <a:alpha val="65000"/>
              </a:srgbClr>
            </a:outerShdw>
          </a:effectLst>
        </p:spPr>
      </p:pic>
      <p:sp>
        <p:nvSpPr>
          <p:cNvPr id="8" name="Rectangle 7"/>
          <p:cNvSpPr/>
          <p:nvPr/>
        </p:nvSpPr>
        <p:spPr bwMode="auto">
          <a:xfrm>
            <a:off x="381000" y="1295400"/>
            <a:ext cx="8153400" cy="4114800"/>
          </a:xfrm>
          <a:prstGeom prst="rect">
            <a:avLst/>
          </a:prstGeom>
          <a:solidFill>
            <a:schemeClr val="bg1">
              <a:alpha val="50000"/>
            </a:schemeClr>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20000"/>
              </a:spcBef>
              <a:spcAft>
                <a:spcPct val="0"/>
              </a:spcAft>
              <a:buClrTx/>
              <a:buSzTx/>
              <a:buFontTx/>
              <a:buChar char="•"/>
              <a:tabLst/>
            </a:pPr>
            <a:endParaRPr kumimoji="0" lang="en-US" sz="2200" b="1" i="0" u="none" strike="noStrike" cap="none" normalizeH="0" baseline="0" smtClean="0">
              <a:ln>
                <a:noFill/>
              </a:ln>
              <a:solidFill>
                <a:schemeClr val="tx1"/>
              </a:solidFill>
              <a:effectLst/>
              <a:latin typeface="Tahoma" pitchFamily="34" charset="0"/>
            </a:endParaRPr>
          </a:p>
        </p:txBody>
      </p:sp>
      <p:sp>
        <p:nvSpPr>
          <p:cNvPr id="75779" name="Rectangle 3"/>
          <p:cNvSpPr>
            <a:spLocks noGrp="1" noChangeArrowheads="1"/>
          </p:cNvSpPr>
          <p:nvPr>
            <p:ph type="body" idx="1"/>
          </p:nvPr>
        </p:nvSpPr>
        <p:spPr>
          <a:xfrm>
            <a:off x="381000" y="1371600"/>
            <a:ext cx="8228013" cy="4038600"/>
          </a:xfrm>
        </p:spPr>
        <p:txBody>
          <a:bodyPr>
            <a:normAutofit/>
          </a:bodyPr>
          <a:lstStyle/>
          <a:p>
            <a:pPr lvl="1" eaLnBrk="1" hangingPunct="1">
              <a:defRPr/>
            </a:pPr>
            <a:r>
              <a:rPr lang="en-US" dirty="0" smtClean="0">
                <a:solidFill>
                  <a:srgbClr val="000000"/>
                </a:solidFill>
                <a:effectLst/>
                <a:latin typeface="Times New Roman" pitchFamily="18" charset="0"/>
              </a:rPr>
              <a:t>Plant Science Research Farm, Mississippi State, MS</a:t>
            </a:r>
          </a:p>
          <a:p>
            <a:pPr lvl="1" eaLnBrk="1" hangingPunct="1">
              <a:defRPr/>
            </a:pPr>
            <a:r>
              <a:rPr lang="en-US" dirty="0" smtClean="0">
                <a:solidFill>
                  <a:srgbClr val="000000"/>
                </a:solidFill>
                <a:effectLst/>
                <a:latin typeface="Times New Roman" pitchFamily="18" charset="0"/>
              </a:rPr>
              <a:t>Data collected from 2008-2010</a:t>
            </a:r>
          </a:p>
          <a:p>
            <a:pPr lvl="1" eaLnBrk="1" hangingPunct="1">
              <a:defRPr/>
            </a:pPr>
            <a:r>
              <a:rPr lang="en-US" dirty="0" smtClean="0">
                <a:solidFill>
                  <a:srgbClr val="000000"/>
                </a:solidFill>
                <a:effectLst/>
                <a:latin typeface="Times New Roman" pitchFamily="18" charset="0"/>
              </a:rPr>
              <a:t>4 Treatments x 4 Replications </a:t>
            </a:r>
          </a:p>
          <a:p>
            <a:pPr lvl="2" eaLnBrk="1" hangingPunct="1">
              <a:defRPr/>
            </a:pPr>
            <a:r>
              <a:rPr lang="en-US" dirty="0" smtClean="0">
                <a:solidFill>
                  <a:srgbClr val="000000"/>
                </a:solidFill>
                <a:effectLst/>
                <a:latin typeface="Times New Roman" pitchFamily="18" charset="0"/>
              </a:rPr>
              <a:t>RCBD</a:t>
            </a:r>
          </a:p>
          <a:p>
            <a:pPr lvl="2" eaLnBrk="1" hangingPunct="1">
              <a:defRPr/>
            </a:pPr>
            <a:r>
              <a:rPr lang="en-US" dirty="0" smtClean="0">
                <a:solidFill>
                  <a:srgbClr val="000000"/>
                </a:solidFill>
                <a:effectLst/>
                <a:latin typeface="Times New Roman" pitchFamily="18" charset="0"/>
              </a:rPr>
              <a:t>12 rows x125’</a:t>
            </a:r>
          </a:p>
          <a:p>
            <a:pPr lvl="2" eaLnBrk="1" hangingPunct="1">
              <a:defRPr/>
            </a:pPr>
            <a:r>
              <a:rPr lang="en-US" dirty="0" smtClean="0">
                <a:solidFill>
                  <a:srgbClr val="000000"/>
                </a:solidFill>
                <a:effectLst/>
                <a:latin typeface="Times New Roman" pitchFamily="18" charset="0"/>
              </a:rPr>
              <a:t>0, 40, 80, 120 lb N/acre </a:t>
            </a:r>
          </a:p>
          <a:p>
            <a:pPr lvl="3" eaLnBrk="1" hangingPunct="1">
              <a:defRPr/>
            </a:pPr>
            <a:r>
              <a:rPr lang="en-US" dirty="0" smtClean="0">
                <a:solidFill>
                  <a:srgbClr val="000000"/>
                </a:solidFill>
                <a:effectLst/>
                <a:latin typeface="Times New Roman" pitchFamily="18" charset="0"/>
              </a:rPr>
              <a:t>Planting (50%)</a:t>
            </a:r>
          </a:p>
          <a:p>
            <a:pPr lvl="3" eaLnBrk="1" hangingPunct="1">
              <a:defRPr/>
            </a:pPr>
            <a:r>
              <a:rPr lang="en-US" dirty="0" smtClean="0">
                <a:solidFill>
                  <a:srgbClr val="000000"/>
                </a:solidFill>
                <a:effectLst/>
                <a:latin typeface="Times New Roman" pitchFamily="18" charset="0"/>
              </a:rPr>
              <a:t>Early square (50%)</a:t>
            </a:r>
          </a:p>
          <a:p>
            <a:pPr lvl="3" eaLnBrk="1" hangingPunct="1">
              <a:defRPr/>
            </a:pPr>
            <a:endParaRPr lang="en-US" dirty="0" smtClean="0">
              <a:solidFill>
                <a:srgbClr val="000000"/>
              </a:solidFill>
              <a:effectLst/>
              <a:latin typeface="Times New Roman" pitchFamily="18" charset="0"/>
            </a:endParaRPr>
          </a:p>
          <a:p>
            <a:pPr lvl="3" eaLnBrk="1" hangingPunct="1">
              <a:defRPr/>
            </a:pPr>
            <a:endParaRPr lang="en-US" dirty="0" smtClean="0">
              <a:solidFill>
                <a:srgbClr val="000000"/>
              </a:solidFill>
              <a:effectLst/>
              <a:latin typeface="Times New Roman" pitchFamily="18" charset="0"/>
            </a:endParaRPr>
          </a:p>
          <a:p>
            <a:pPr lvl="3" eaLnBrk="1" hangingPunct="1">
              <a:defRPr/>
            </a:pPr>
            <a:endParaRPr lang="en-US" dirty="0" smtClean="0">
              <a:solidFill>
                <a:srgbClr val="000000"/>
              </a:solidFill>
              <a:effectLst/>
              <a:latin typeface="Times New Roman" pitchFamily="18" charset="0"/>
            </a:endParaRPr>
          </a:p>
        </p:txBody>
      </p:sp>
      <p:pic>
        <p:nvPicPr>
          <p:cNvPr id="20487" name="Picture 7" descr="C:\Documents and Settings\tbr27\Desktop\proposal\Oklahoma Talk\nsense.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057400" y="1447800"/>
            <a:ext cx="5029200" cy="4660106"/>
          </a:xfrm>
          <a:prstGeom prst="rect">
            <a:avLst/>
          </a:prstGeom>
          <a:noFill/>
          <a:ln w="25400">
            <a:solidFill>
              <a:srgbClr val="000000"/>
            </a:solidFill>
          </a:ln>
          <a:effectLst>
            <a:outerShdw blurRad="50800" dist="38100" dir="2700000" sx="101000" sy="101000" algn="tl" rotWithShape="0">
              <a:prstClr val="black">
                <a:alpha val="40000"/>
              </a:prstClr>
            </a:outerShdw>
          </a:effectLst>
        </p:spPr>
      </p:pic>
      <p:pic>
        <p:nvPicPr>
          <p:cNvPr id="24581" name="Picture 8" descr="legend.bmp"/>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2514600" y="4800600"/>
            <a:ext cx="1047352" cy="1002886"/>
          </a:xfrm>
          <a:prstGeom prst="rect">
            <a:avLst/>
          </a:prstGeom>
          <a:noFill/>
          <a:ln w="9525">
            <a:noFill/>
            <a:miter lim="800000"/>
            <a:headEnd/>
            <a:tailEnd/>
          </a:ln>
        </p:spPr>
      </p:pic>
      <p:sp>
        <p:nvSpPr>
          <p:cNvPr id="21" name="Right Triangle 20"/>
          <p:cNvSpPr/>
          <p:nvPr/>
        </p:nvSpPr>
        <p:spPr>
          <a:xfrm rot="5400000" flipV="1">
            <a:off x="6301740" y="-1196340"/>
            <a:ext cx="1676400" cy="4069080"/>
          </a:xfrm>
          <a:prstGeom prst="rtTriangle">
            <a:avLst/>
          </a:prstGeom>
          <a:solidFill>
            <a:schemeClr val="tx1">
              <a:lumMod val="85000"/>
              <a:lumOff val="15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5528" name="Picture 8" descr="http://www.msstate.edu/web/visualid/Web/2008_MSU_logo_web_vert_whiteontrans.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467600" y="112712"/>
            <a:ext cx="1600022" cy="954088"/>
          </a:xfrm>
          <a:prstGeom prst="rect">
            <a:avLst/>
          </a:prstGeom>
          <a:noFill/>
        </p:spPr>
      </p:pic>
      <p:cxnSp>
        <p:nvCxnSpPr>
          <p:cNvPr id="22" name="Straight Connector 21"/>
          <p:cNvCxnSpPr/>
          <p:nvPr/>
        </p:nvCxnSpPr>
        <p:spPr>
          <a:xfrm>
            <a:off x="0" y="685800"/>
            <a:ext cx="4343400" cy="0"/>
          </a:xfrm>
          <a:prstGeom prst="line">
            <a:avLst/>
          </a:prstGeom>
          <a:ln w="349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3" name="Title 1"/>
          <p:cNvSpPr txBox="1">
            <a:spLocks/>
          </p:cNvSpPr>
          <p:nvPr/>
        </p:nvSpPr>
        <p:spPr>
          <a:xfrm>
            <a:off x="-76200" y="228600"/>
            <a:ext cx="8229600" cy="10668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smtClean="0">
                <a:cs typeface="Times New Roman" pitchFamily="18" charset="0"/>
              </a:rPr>
              <a:t>Materials and Methods</a:t>
            </a:r>
          </a:p>
          <a:p>
            <a:pPr algn="l"/>
            <a:endParaRPr lang="en-US" sz="2800" b="1" dirty="0">
              <a:cs typeface="Times New Roman" pitchFamily="18" charset="0"/>
            </a:endParaRPr>
          </a:p>
        </p:txBody>
      </p:sp>
    </p:spTree>
    <p:extLst>
      <p:ext uri="{BB962C8B-B14F-4D97-AF65-F5344CB8AC3E}">
        <p14:creationId xmlns:p14="http://schemas.microsoft.com/office/powerpoint/2010/main" val="1454125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5779">
                                            <p:txEl>
                                              <p:pRg st="0" end="0"/>
                                            </p:txEl>
                                          </p:spTgt>
                                        </p:tgtEl>
                                      </p:cBhvr>
                                    </p:animEffect>
                                    <p:set>
                                      <p:cBhvr>
                                        <p:cTn id="7" dur="1" fill="hold">
                                          <p:stCondLst>
                                            <p:cond delay="499"/>
                                          </p:stCondLst>
                                        </p:cTn>
                                        <p:tgtEl>
                                          <p:spTgt spid="75779">
                                            <p:txEl>
                                              <p:pRg st="0" end="0"/>
                                            </p:txEl>
                                          </p:spTgt>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75779">
                                            <p:txEl>
                                              <p:pRg st="1" end="1"/>
                                            </p:txEl>
                                          </p:spTgt>
                                        </p:tgtEl>
                                      </p:cBhvr>
                                    </p:animEffect>
                                    <p:set>
                                      <p:cBhvr>
                                        <p:cTn id="10" dur="1" fill="hold">
                                          <p:stCondLst>
                                            <p:cond delay="499"/>
                                          </p:stCondLst>
                                        </p:cTn>
                                        <p:tgtEl>
                                          <p:spTgt spid="75779">
                                            <p:txEl>
                                              <p:pRg st="1" end="1"/>
                                            </p:txEl>
                                          </p:spTgt>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75779">
                                            <p:txEl>
                                              <p:pRg st="2" end="2"/>
                                            </p:txEl>
                                          </p:spTgt>
                                        </p:tgtEl>
                                      </p:cBhvr>
                                    </p:animEffect>
                                    <p:set>
                                      <p:cBhvr>
                                        <p:cTn id="13" dur="1" fill="hold">
                                          <p:stCondLst>
                                            <p:cond delay="499"/>
                                          </p:stCondLst>
                                        </p:cTn>
                                        <p:tgtEl>
                                          <p:spTgt spid="75779">
                                            <p:txEl>
                                              <p:pRg st="2" end="2"/>
                                            </p:txEl>
                                          </p:spTgt>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75779">
                                            <p:txEl>
                                              <p:pRg st="3" end="3"/>
                                            </p:txEl>
                                          </p:spTgt>
                                        </p:tgtEl>
                                      </p:cBhvr>
                                    </p:animEffect>
                                    <p:set>
                                      <p:cBhvr>
                                        <p:cTn id="16" dur="1" fill="hold">
                                          <p:stCondLst>
                                            <p:cond delay="499"/>
                                          </p:stCondLst>
                                        </p:cTn>
                                        <p:tgtEl>
                                          <p:spTgt spid="75779">
                                            <p:txEl>
                                              <p:pRg st="3" end="3"/>
                                            </p:txEl>
                                          </p:spTgt>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75779">
                                            <p:txEl>
                                              <p:pRg st="4" end="4"/>
                                            </p:txEl>
                                          </p:spTgt>
                                        </p:tgtEl>
                                      </p:cBhvr>
                                    </p:animEffect>
                                    <p:set>
                                      <p:cBhvr>
                                        <p:cTn id="19" dur="1" fill="hold">
                                          <p:stCondLst>
                                            <p:cond delay="499"/>
                                          </p:stCondLst>
                                        </p:cTn>
                                        <p:tgtEl>
                                          <p:spTgt spid="75779">
                                            <p:txEl>
                                              <p:pRg st="4" end="4"/>
                                            </p:txEl>
                                          </p:spTgt>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75779">
                                            <p:txEl>
                                              <p:pRg st="5" end="5"/>
                                            </p:txEl>
                                          </p:spTgt>
                                        </p:tgtEl>
                                      </p:cBhvr>
                                    </p:animEffect>
                                    <p:set>
                                      <p:cBhvr>
                                        <p:cTn id="22" dur="1" fill="hold">
                                          <p:stCondLst>
                                            <p:cond delay="499"/>
                                          </p:stCondLst>
                                        </p:cTn>
                                        <p:tgtEl>
                                          <p:spTgt spid="75779">
                                            <p:txEl>
                                              <p:pRg st="5" end="5"/>
                                            </p:txEl>
                                          </p:spTgt>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500"/>
                                        <p:tgtEl>
                                          <p:spTgt spid="75779">
                                            <p:txEl>
                                              <p:pRg st="6" end="6"/>
                                            </p:txEl>
                                          </p:spTgt>
                                        </p:tgtEl>
                                      </p:cBhvr>
                                    </p:animEffect>
                                    <p:set>
                                      <p:cBhvr>
                                        <p:cTn id="25" dur="1" fill="hold">
                                          <p:stCondLst>
                                            <p:cond delay="499"/>
                                          </p:stCondLst>
                                        </p:cTn>
                                        <p:tgtEl>
                                          <p:spTgt spid="75779">
                                            <p:txEl>
                                              <p:pRg st="6" end="6"/>
                                            </p:txEl>
                                          </p:spTgt>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500"/>
                                        <p:tgtEl>
                                          <p:spTgt spid="75779">
                                            <p:txEl>
                                              <p:pRg st="7" end="7"/>
                                            </p:txEl>
                                          </p:spTgt>
                                        </p:tgtEl>
                                      </p:cBhvr>
                                    </p:animEffect>
                                    <p:set>
                                      <p:cBhvr>
                                        <p:cTn id="28" dur="1" fill="hold">
                                          <p:stCondLst>
                                            <p:cond delay="499"/>
                                          </p:stCondLst>
                                        </p:cTn>
                                        <p:tgtEl>
                                          <p:spTgt spid="75779">
                                            <p:txEl>
                                              <p:pRg st="7" end="7"/>
                                            </p:txEl>
                                          </p:spTgt>
                                        </p:tgtEl>
                                        <p:attrNameLst>
                                          <p:attrName>style.visibility</p:attrName>
                                        </p:attrNameLst>
                                      </p:cBhvr>
                                      <p:to>
                                        <p:strVal val="hidden"/>
                                      </p:to>
                                    </p:set>
                                  </p:childTnLst>
                                </p:cTn>
                              </p:par>
                              <p:par>
                                <p:cTn id="29" presetID="10" presetClass="exit" presetSubtype="0" fill="hold" grpId="0" nodeType="withEffect">
                                  <p:stCondLst>
                                    <p:cond delay="0"/>
                                  </p:stCondLst>
                                  <p:childTnLst>
                                    <p:animEffect transition="out" filter="fade">
                                      <p:cBhvr>
                                        <p:cTn id="30" dur="500"/>
                                        <p:tgtEl>
                                          <p:spTgt spid="8"/>
                                        </p:tgtEl>
                                      </p:cBhvr>
                                    </p:animEffect>
                                    <p:set>
                                      <p:cBhvr>
                                        <p:cTn id="31" dur="1" fill="hold">
                                          <p:stCondLst>
                                            <p:cond delay="499"/>
                                          </p:stCondLst>
                                        </p:cTn>
                                        <p:tgtEl>
                                          <p:spTgt spid="8"/>
                                        </p:tgtEl>
                                        <p:attrNameLst>
                                          <p:attrName>style.visibility</p:attrName>
                                        </p:attrNameLst>
                                      </p:cBhvr>
                                      <p:to>
                                        <p:strVal val="hidden"/>
                                      </p:to>
                                    </p:set>
                                  </p:childTnLst>
                                </p:cTn>
                              </p:par>
                              <p:par>
                                <p:cTn id="32" presetID="10" presetClass="entr" presetSubtype="0" fill="hold" nodeType="withEffect">
                                  <p:stCondLst>
                                    <p:cond delay="0"/>
                                  </p:stCondLst>
                                  <p:childTnLst>
                                    <p:set>
                                      <p:cBhvr>
                                        <p:cTn id="33" dur="1" fill="hold">
                                          <p:stCondLst>
                                            <p:cond delay="0"/>
                                          </p:stCondLst>
                                        </p:cTn>
                                        <p:tgtEl>
                                          <p:spTgt spid="20487"/>
                                        </p:tgtEl>
                                        <p:attrNameLst>
                                          <p:attrName>style.visibility</p:attrName>
                                        </p:attrNameLst>
                                      </p:cBhvr>
                                      <p:to>
                                        <p:strVal val="visible"/>
                                      </p:to>
                                    </p:set>
                                    <p:animEffect transition="in" filter="fade">
                                      <p:cBhvr>
                                        <p:cTn id="34" dur="500"/>
                                        <p:tgtEl>
                                          <p:spTgt spid="20487"/>
                                        </p:tgtEl>
                                      </p:cBhvr>
                                    </p:animEffect>
                                  </p:childTnLst>
                                </p:cTn>
                              </p:par>
                              <p:par>
                                <p:cTn id="35" presetID="10" presetClass="entr" presetSubtype="0" fill="hold" nodeType="withEffect">
                                  <p:stCondLst>
                                    <p:cond delay="0"/>
                                  </p:stCondLst>
                                  <p:childTnLst>
                                    <p:set>
                                      <p:cBhvr>
                                        <p:cTn id="36" dur="1" fill="hold">
                                          <p:stCondLst>
                                            <p:cond delay="0"/>
                                          </p:stCondLst>
                                        </p:cTn>
                                        <p:tgtEl>
                                          <p:spTgt spid="24581"/>
                                        </p:tgtEl>
                                        <p:attrNameLst>
                                          <p:attrName>style.visibility</p:attrName>
                                        </p:attrNameLst>
                                      </p:cBhvr>
                                      <p:to>
                                        <p:strVal val="visible"/>
                                      </p:to>
                                    </p:set>
                                    <p:animEffect transition="in" filter="fade">
                                      <p:cBhvr>
                                        <p:cTn id="37" dur="500"/>
                                        <p:tgtEl>
                                          <p:spTgt spid="245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577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4" descr="P6060036"/>
          <p:cNvPicPr>
            <a:picLocks noChangeAspect="1" noChangeArrowheads="1"/>
          </p:cNvPicPr>
          <p:nvPr/>
        </p:nvPicPr>
        <p:blipFill>
          <a:blip r:embed="rId3" cstate="print">
            <a:extLst>
              <a:ext uri="{28A0092B-C50C-407E-A947-70E740481C1C}">
                <a14:useLocalDpi xmlns:a14="http://schemas.microsoft.com/office/drawing/2010/main"/>
              </a:ext>
            </a:extLst>
          </a:blip>
          <a:stretch>
            <a:fillRect/>
          </a:stretch>
        </p:blipFill>
        <p:spPr bwMode="auto">
          <a:xfrm flipH="1">
            <a:off x="0" y="0"/>
            <a:ext cx="9140805" cy="6858001"/>
          </a:xfrm>
          <a:prstGeom prst="rect">
            <a:avLst/>
          </a:prstGeom>
          <a:noFill/>
          <a:ln>
            <a:noFill/>
          </a:ln>
        </p:spPr>
      </p:pic>
      <p:sp>
        <p:nvSpPr>
          <p:cNvPr id="8" name="Rectangle 7"/>
          <p:cNvSpPr/>
          <p:nvPr/>
        </p:nvSpPr>
        <p:spPr bwMode="auto">
          <a:xfrm>
            <a:off x="381000" y="1219200"/>
            <a:ext cx="8153400" cy="2438400"/>
          </a:xfrm>
          <a:prstGeom prst="rect">
            <a:avLst/>
          </a:prstGeom>
          <a:solidFill>
            <a:schemeClr val="bg1">
              <a:alpha val="50000"/>
            </a:schemeClr>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20000"/>
              </a:spcBef>
              <a:spcAft>
                <a:spcPct val="0"/>
              </a:spcAft>
              <a:buClrTx/>
              <a:buSzTx/>
              <a:buFontTx/>
              <a:buChar char="•"/>
              <a:tabLst/>
            </a:pPr>
            <a:endParaRPr kumimoji="0" lang="en-US" sz="2200" b="1" i="0" u="none" strike="noStrike" cap="none" normalizeH="0" baseline="0" smtClean="0">
              <a:ln>
                <a:noFill/>
              </a:ln>
              <a:solidFill>
                <a:schemeClr val="tx1"/>
              </a:solidFill>
              <a:effectLst/>
              <a:latin typeface="Tahoma" pitchFamily="34" charset="0"/>
            </a:endParaRPr>
          </a:p>
        </p:txBody>
      </p:sp>
      <p:sp>
        <p:nvSpPr>
          <p:cNvPr id="3" name="Content Placeholder 2"/>
          <p:cNvSpPr>
            <a:spLocks noGrp="1"/>
          </p:cNvSpPr>
          <p:nvPr>
            <p:ph idx="1"/>
          </p:nvPr>
        </p:nvSpPr>
        <p:spPr>
          <a:xfrm>
            <a:off x="381000" y="1371600"/>
            <a:ext cx="8839200" cy="4500563"/>
          </a:xfrm>
        </p:spPr>
        <p:txBody>
          <a:bodyPr/>
          <a:lstStyle/>
          <a:p>
            <a:pPr>
              <a:defRPr/>
            </a:pPr>
            <a:r>
              <a:rPr lang="en-US" dirty="0" smtClean="0">
                <a:solidFill>
                  <a:srgbClr val="000000"/>
                </a:solidFill>
                <a:effectLst/>
                <a:latin typeface="Times New Roman" pitchFamily="18" charset="0"/>
                <a:cs typeface="Times New Roman" pitchFamily="18" charset="0"/>
              </a:rPr>
              <a:t>Data Collection</a:t>
            </a:r>
          </a:p>
          <a:p>
            <a:pPr lvl="1">
              <a:defRPr/>
            </a:pPr>
            <a:r>
              <a:rPr lang="en-US" dirty="0" smtClean="0">
                <a:solidFill>
                  <a:srgbClr val="000000"/>
                </a:solidFill>
                <a:effectLst/>
                <a:latin typeface="Times New Roman" pitchFamily="18" charset="0"/>
                <a:cs typeface="Times New Roman" pitchFamily="18" charset="0"/>
              </a:rPr>
              <a:t>Reflectance</a:t>
            </a:r>
          </a:p>
          <a:p>
            <a:pPr lvl="2">
              <a:defRPr/>
            </a:pPr>
            <a:r>
              <a:rPr lang="en-US" sz="2000" dirty="0" smtClean="0">
                <a:solidFill>
                  <a:srgbClr val="000000"/>
                </a:solidFill>
                <a:effectLst/>
                <a:latin typeface="Times New Roman" pitchFamily="18" charset="0"/>
                <a:cs typeface="Times New Roman" pitchFamily="18" charset="0"/>
              </a:rPr>
              <a:t>YARA N Sensor (YARA International ASA, Oslo, Norway)</a:t>
            </a:r>
          </a:p>
          <a:p>
            <a:pPr lvl="2">
              <a:defRPr/>
            </a:pPr>
            <a:r>
              <a:rPr lang="en-US" sz="2000" dirty="0" smtClean="0">
                <a:solidFill>
                  <a:srgbClr val="000000"/>
                </a:solidFill>
                <a:latin typeface="Times New Roman" pitchFamily="18" charset="0"/>
                <a:cs typeface="Times New Roman" pitchFamily="18" charset="0"/>
              </a:rPr>
              <a:t>Crop Circle Model ACS-210</a:t>
            </a:r>
          </a:p>
          <a:p>
            <a:pPr lvl="2">
              <a:defRPr/>
            </a:pPr>
            <a:r>
              <a:rPr lang="en-US" sz="2000" dirty="0" smtClean="0">
                <a:solidFill>
                  <a:srgbClr val="000000"/>
                </a:solidFill>
                <a:effectLst/>
                <a:latin typeface="Times New Roman" pitchFamily="18" charset="0"/>
                <a:cs typeface="Times New Roman" pitchFamily="18" charset="0"/>
              </a:rPr>
              <a:t>GreenSeeker Model 505 (N-Tech Industries)</a:t>
            </a:r>
          </a:p>
        </p:txBody>
      </p:sp>
      <p:pic>
        <p:nvPicPr>
          <p:cNvPr id="17" name="Picture 16" descr="RGB_BF_BFPTS_PTS_LOC.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209800" y="1371600"/>
            <a:ext cx="4841034" cy="502920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6" name="Right Triangle 15"/>
          <p:cNvSpPr/>
          <p:nvPr/>
        </p:nvSpPr>
        <p:spPr>
          <a:xfrm rot="5400000" flipV="1">
            <a:off x="6301740" y="-1196340"/>
            <a:ext cx="1676400" cy="4069080"/>
          </a:xfrm>
          <a:prstGeom prst="rtTriangle">
            <a:avLst/>
          </a:prstGeom>
          <a:solidFill>
            <a:schemeClr val="tx1">
              <a:lumMod val="85000"/>
              <a:lumOff val="15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8" descr="http://www.msstate.edu/web/visualid/Web/2008_MSU_logo_web_vert_whiteontrans.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467600" y="112712"/>
            <a:ext cx="1600022" cy="954088"/>
          </a:xfrm>
          <a:prstGeom prst="rect">
            <a:avLst/>
          </a:prstGeom>
          <a:noFill/>
        </p:spPr>
      </p:pic>
      <p:cxnSp>
        <p:nvCxnSpPr>
          <p:cNvPr id="27" name="Straight Connector 26"/>
          <p:cNvCxnSpPr/>
          <p:nvPr/>
        </p:nvCxnSpPr>
        <p:spPr>
          <a:xfrm>
            <a:off x="0" y="685800"/>
            <a:ext cx="4343400" cy="0"/>
          </a:xfrm>
          <a:prstGeom prst="line">
            <a:avLst/>
          </a:prstGeom>
          <a:ln w="349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8" name="Title 1"/>
          <p:cNvSpPr txBox="1">
            <a:spLocks/>
          </p:cNvSpPr>
          <p:nvPr/>
        </p:nvSpPr>
        <p:spPr>
          <a:xfrm>
            <a:off x="-76200" y="228600"/>
            <a:ext cx="8229600" cy="10668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smtClean="0">
                <a:cs typeface="Times New Roman" pitchFamily="18" charset="0"/>
              </a:rPr>
              <a:t>Materials and Methods</a:t>
            </a:r>
          </a:p>
          <a:p>
            <a:pPr algn="l"/>
            <a:endParaRPr lang="en-US" sz="2800" b="1" dirty="0">
              <a:cs typeface="Times New Roman" pitchFamily="18" charset="0"/>
            </a:endParaRPr>
          </a:p>
        </p:txBody>
      </p:sp>
    </p:spTree>
    <p:extLst>
      <p:ext uri="{BB962C8B-B14F-4D97-AF65-F5344CB8AC3E}">
        <p14:creationId xmlns:p14="http://schemas.microsoft.com/office/powerpoint/2010/main" val="3401239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xEl>
                                              <p:pRg st="0" end="0"/>
                                            </p:txEl>
                                          </p:spTgt>
                                        </p:tgtEl>
                                      </p:cBhvr>
                                    </p:animEffect>
                                    <p:set>
                                      <p:cBhvr>
                                        <p:cTn id="7" dur="1" fill="hold">
                                          <p:stCondLst>
                                            <p:cond delay="499"/>
                                          </p:stCondLst>
                                        </p:cTn>
                                        <p:tgtEl>
                                          <p:spTgt spid="3">
                                            <p:txEl>
                                              <p:pRg st="0" end="0"/>
                                            </p:txEl>
                                          </p:spTgt>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3">
                                            <p:txEl>
                                              <p:pRg st="1" end="1"/>
                                            </p:txEl>
                                          </p:spTgt>
                                        </p:tgtEl>
                                      </p:cBhvr>
                                    </p:animEffect>
                                    <p:set>
                                      <p:cBhvr>
                                        <p:cTn id="10" dur="1" fill="hold">
                                          <p:stCondLst>
                                            <p:cond delay="499"/>
                                          </p:stCondLst>
                                        </p:cTn>
                                        <p:tgtEl>
                                          <p:spTgt spid="3">
                                            <p:txEl>
                                              <p:pRg st="1" end="1"/>
                                            </p:txEl>
                                          </p:spTgt>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3">
                                            <p:txEl>
                                              <p:pRg st="2" end="2"/>
                                            </p:txEl>
                                          </p:spTgt>
                                        </p:tgtEl>
                                      </p:cBhvr>
                                    </p:animEffect>
                                    <p:set>
                                      <p:cBhvr>
                                        <p:cTn id="13" dur="1" fill="hold">
                                          <p:stCondLst>
                                            <p:cond delay="499"/>
                                          </p:stCondLst>
                                        </p:cTn>
                                        <p:tgtEl>
                                          <p:spTgt spid="3">
                                            <p:txEl>
                                              <p:pRg st="2" end="2"/>
                                            </p:txEl>
                                          </p:spTgt>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3">
                                            <p:txEl>
                                              <p:pRg st="3" end="3"/>
                                            </p:txEl>
                                          </p:spTgt>
                                        </p:tgtEl>
                                      </p:cBhvr>
                                    </p:animEffect>
                                    <p:set>
                                      <p:cBhvr>
                                        <p:cTn id="16" dur="1" fill="hold">
                                          <p:stCondLst>
                                            <p:cond delay="499"/>
                                          </p:stCondLst>
                                        </p:cTn>
                                        <p:tgtEl>
                                          <p:spTgt spid="3">
                                            <p:txEl>
                                              <p:pRg st="3" end="3"/>
                                            </p:txEl>
                                          </p:spTgt>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3">
                                            <p:txEl>
                                              <p:pRg st="4" end="4"/>
                                            </p:txEl>
                                          </p:spTgt>
                                        </p:tgtEl>
                                      </p:cBhvr>
                                    </p:animEffect>
                                    <p:set>
                                      <p:cBhvr>
                                        <p:cTn id="19" dur="1" fill="hold">
                                          <p:stCondLst>
                                            <p:cond delay="499"/>
                                          </p:stCondLst>
                                        </p:cTn>
                                        <p:tgtEl>
                                          <p:spTgt spid="3">
                                            <p:txEl>
                                              <p:pRg st="4" end="4"/>
                                            </p:txEl>
                                          </p:spTgt>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8"/>
                                        </p:tgtEl>
                                      </p:cBhvr>
                                    </p:animEffect>
                                    <p:set>
                                      <p:cBhvr>
                                        <p:cTn id="22" dur="1" fill="hold">
                                          <p:stCondLst>
                                            <p:cond delay="499"/>
                                          </p:stCondLst>
                                        </p:cTn>
                                        <p:tgtEl>
                                          <p:spTgt spid="8"/>
                                        </p:tgtEl>
                                        <p:attrNameLst>
                                          <p:attrName>style.visibility</p:attrName>
                                        </p:attrNameLst>
                                      </p:cBhvr>
                                      <p:to>
                                        <p:strVal val="hidden"/>
                                      </p:to>
                                    </p:set>
                                  </p:childTnLst>
                                </p:cTn>
                              </p:par>
                              <p:par>
                                <p:cTn id="23" presetID="10"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morning_dew.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52400" y="5181600"/>
            <a:ext cx="9531627" cy="1828800"/>
          </a:xfrm>
          <a:prstGeom prst="rect">
            <a:avLst/>
          </a:prstGeom>
          <a:ln>
            <a:noFill/>
          </a:ln>
          <a:effectLst>
            <a:softEdge rad="112500"/>
          </a:effectLst>
        </p:spPr>
      </p:pic>
      <p:graphicFrame>
        <p:nvGraphicFramePr>
          <p:cNvPr id="2" name="Table 1"/>
          <p:cNvGraphicFramePr>
            <a:graphicFrameLocks noGrp="1"/>
          </p:cNvGraphicFramePr>
          <p:nvPr>
            <p:extLst>
              <p:ext uri="{D42A27DB-BD31-4B8C-83A1-F6EECF244321}">
                <p14:modId xmlns:p14="http://schemas.microsoft.com/office/powerpoint/2010/main" val="2243017524"/>
              </p:ext>
            </p:extLst>
          </p:nvPr>
        </p:nvGraphicFramePr>
        <p:xfrm>
          <a:off x="2448481" y="1600199"/>
          <a:ext cx="4409519" cy="4525965"/>
        </p:xfrm>
        <a:graphic>
          <a:graphicData uri="http://schemas.openxmlformats.org/drawingml/2006/table">
            <a:tbl>
              <a:tblPr firstRow="1" firstCol="1" bandRow="1">
                <a:tableStyleId>{073A0DAA-6AF3-43AB-8588-CEC1D06C72B9}</a:tableStyleId>
              </a:tblPr>
              <a:tblGrid>
                <a:gridCol w="1022727"/>
                <a:gridCol w="702284"/>
                <a:gridCol w="1008108"/>
                <a:gridCol w="914400"/>
                <a:gridCol w="762000"/>
              </a:tblGrid>
              <a:tr h="175425">
                <a:tc>
                  <a:txBody>
                    <a:bodyPr/>
                    <a:lstStyle/>
                    <a:p>
                      <a:pPr marL="0" marR="0" algn="ctr">
                        <a:spcBef>
                          <a:spcPts val="2400"/>
                        </a:spcBef>
                        <a:spcAft>
                          <a:spcPts val="0"/>
                        </a:spcAft>
                      </a:pPr>
                      <a:r>
                        <a:rPr lang="en-US" sz="1100" dirty="0">
                          <a:effectLst/>
                        </a:rPr>
                        <a:t> </a:t>
                      </a:r>
                      <a:endParaRPr lang="en-US" sz="1100" dirty="0">
                        <a:effectLst/>
                        <a:latin typeface="Times New Roman"/>
                        <a:ea typeface="Times New Roman"/>
                      </a:endParaRPr>
                    </a:p>
                  </a:txBody>
                  <a:tcPr marL="63153" marR="63153" marT="0" marB="0"/>
                </a:tc>
                <a:tc gridSpan="4">
                  <a:txBody>
                    <a:bodyPr/>
                    <a:lstStyle/>
                    <a:p>
                      <a:pPr marL="0" marR="0" algn="ctr">
                        <a:spcBef>
                          <a:spcPts val="0"/>
                        </a:spcBef>
                        <a:spcAft>
                          <a:spcPts val="0"/>
                        </a:spcAft>
                      </a:pPr>
                      <a:r>
                        <a:rPr lang="en-US" sz="1100" dirty="0">
                          <a:effectLst/>
                        </a:rPr>
                        <a:t>Pearson Correlation (r)</a:t>
                      </a:r>
                      <a:endParaRPr lang="en-US" sz="1100" dirty="0">
                        <a:effectLst/>
                        <a:latin typeface="Times New Roman"/>
                        <a:ea typeface="Times New Roman"/>
                      </a:endParaRPr>
                    </a:p>
                  </a:txBody>
                  <a:tcPr marL="63153" marR="63153" marT="0" marB="0" anchor="b"/>
                </a:tc>
                <a:tc hMerge="1">
                  <a:txBody>
                    <a:bodyPr/>
                    <a:lstStyle/>
                    <a:p>
                      <a:endParaRPr lang="en-US"/>
                    </a:p>
                  </a:txBody>
                  <a:tcPr/>
                </a:tc>
                <a:tc hMerge="1">
                  <a:txBody>
                    <a:bodyPr/>
                    <a:lstStyle/>
                    <a:p>
                      <a:endParaRPr lang="en-US"/>
                    </a:p>
                  </a:txBody>
                  <a:tcPr/>
                </a:tc>
                <a:tc hMerge="1">
                  <a:txBody>
                    <a:bodyPr/>
                    <a:lstStyle/>
                    <a:p>
                      <a:endParaRPr lang="en-US"/>
                    </a:p>
                  </a:txBody>
                  <a:tcPr/>
                </a:tc>
              </a:tr>
              <a:tr h="505224">
                <a:tc>
                  <a:txBody>
                    <a:bodyPr/>
                    <a:lstStyle/>
                    <a:p>
                      <a:pPr marL="0" marR="0" algn="ctr">
                        <a:spcBef>
                          <a:spcPts val="0"/>
                        </a:spcBef>
                        <a:spcAft>
                          <a:spcPts val="0"/>
                        </a:spcAft>
                      </a:pPr>
                      <a:r>
                        <a:rPr lang="en-US" sz="1100" dirty="0">
                          <a:solidFill>
                            <a:schemeClr val="bg1"/>
                          </a:solidFill>
                          <a:effectLst/>
                        </a:rPr>
                        <a:t> </a:t>
                      </a:r>
                    </a:p>
                    <a:p>
                      <a:pPr marL="0" marR="0" algn="ctr">
                        <a:spcBef>
                          <a:spcPts val="0"/>
                        </a:spcBef>
                        <a:spcAft>
                          <a:spcPts val="0"/>
                        </a:spcAft>
                      </a:pPr>
                      <a:r>
                        <a:rPr lang="en-US" sz="1100" dirty="0">
                          <a:solidFill>
                            <a:schemeClr val="bg1"/>
                          </a:solidFill>
                          <a:effectLst/>
                        </a:rPr>
                        <a:t>Wavelength (nm)</a:t>
                      </a:r>
                      <a:endParaRPr lang="en-US" sz="1100" dirty="0">
                        <a:solidFill>
                          <a:schemeClr val="bg1"/>
                        </a:solidFill>
                        <a:effectLst/>
                        <a:latin typeface="Times New Roman"/>
                        <a:ea typeface="Times New Roman"/>
                      </a:endParaRPr>
                    </a:p>
                  </a:txBody>
                  <a:tcPr marL="63153" marR="63153" marT="0" marB="0">
                    <a:solidFill>
                      <a:schemeClr val="tx1"/>
                    </a:solidFill>
                  </a:tcPr>
                </a:tc>
                <a:tc>
                  <a:txBody>
                    <a:bodyPr/>
                    <a:lstStyle/>
                    <a:p>
                      <a:pPr marL="0" marR="0" algn="ctr">
                        <a:spcBef>
                          <a:spcPts val="0"/>
                        </a:spcBef>
                        <a:spcAft>
                          <a:spcPts val="0"/>
                        </a:spcAft>
                      </a:pPr>
                      <a:r>
                        <a:rPr lang="en-US" sz="1100" dirty="0">
                          <a:solidFill>
                            <a:schemeClr val="bg1"/>
                          </a:solidFill>
                          <a:effectLst/>
                        </a:rPr>
                        <a:t>Total N Content</a:t>
                      </a:r>
                      <a:endParaRPr lang="en-US" sz="1100" dirty="0">
                        <a:solidFill>
                          <a:schemeClr val="bg1"/>
                        </a:solidFill>
                        <a:effectLst/>
                        <a:latin typeface="Times New Roman"/>
                        <a:ea typeface="Times New Roman"/>
                      </a:endParaRPr>
                    </a:p>
                  </a:txBody>
                  <a:tcPr marL="63153" marR="63153" marT="0" marB="0">
                    <a:solidFill>
                      <a:schemeClr val="tx1"/>
                    </a:solidFill>
                  </a:tcPr>
                </a:tc>
                <a:tc>
                  <a:txBody>
                    <a:bodyPr/>
                    <a:lstStyle/>
                    <a:p>
                      <a:pPr marL="0" marR="0" algn="ctr">
                        <a:spcBef>
                          <a:spcPts val="0"/>
                        </a:spcBef>
                        <a:spcAft>
                          <a:spcPts val="0"/>
                        </a:spcAft>
                      </a:pPr>
                      <a:r>
                        <a:rPr lang="en-US" sz="1100" dirty="0">
                          <a:solidFill>
                            <a:schemeClr val="bg1"/>
                          </a:solidFill>
                          <a:effectLst/>
                        </a:rPr>
                        <a:t>Leaf N Concentration</a:t>
                      </a:r>
                      <a:endParaRPr lang="en-US" sz="1100" dirty="0">
                        <a:solidFill>
                          <a:schemeClr val="bg1"/>
                        </a:solidFill>
                        <a:effectLst/>
                        <a:latin typeface="Times New Roman"/>
                        <a:ea typeface="Times New Roman"/>
                      </a:endParaRPr>
                    </a:p>
                  </a:txBody>
                  <a:tcPr marL="63153" marR="63153" marT="0" marB="0">
                    <a:solidFill>
                      <a:schemeClr val="tx1"/>
                    </a:solidFill>
                  </a:tcPr>
                </a:tc>
                <a:tc>
                  <a:txBody>
                    <a:bodyPr/>
                    <a:lstStyle/>
                    <a:p>
                      <a:pPr marL="0" marR="0" algn="ctr">
                        <a:spcBef>
                          <a:spcPts val="0"/>
                        </a:spcBef>
                        <a:spcAft>
                          <a:spcPts val="0"/>
                        </a:spcAft>
                      </a:pPr>
                      <a:r>
                        <a:rPr lang="en-US" sz="1100" dirty="0">
                          <a:solidFill>
                            <a:schemeClr val="bg1"/>
                          </a:solidFill>
                          <a:effectLst/>
                        </a:rPr>
                        <a:t>Plant Height</a:t>
                      </a:r>
                      <a:endParaRPr lang="en-US" sz="1100" dirty="0">
                        <a:solidFill>
                          <a:schemeClr val="bg1"/>
                        </a:solidFill>
                        <a:effectLst/>
                        <a:latin typeface="Times New Roman"/>
                        <a:ea typeface="Times New Roman"/>
                      </a:endParaRPr>
                    </a:p>
                  </a:txBody>
                  <a:tcPr marL="63153" marR="63153" marT="0" marB="0">
                    <a:solidFill>
                      <a:schemeClr val="tx1"/>
                    </a:solidFill>
                  </a:tcPr>
                </a:tc>
                <a:tc>
                  <a:txBody>
                    <a:bodyPr/>
                    <a:lstStyle/>
                    <a:p>
                      <a:pPr marL="0" marR="0" algn="ctr">
                        <a:spcBef>
                          <a:spcPts val="0"/>
                        </a:spcBef>
                        <a:spcAft>
                          <a:spcPts val="0"/>
                        </a:spcAft>
                      </a:pPr>
                      <a:r>
                        <a:rPr lang="en-US" sz="1100" dirty="0">
                          <a:solidFill>
                            <a:schemeClr val="bg1"/>
                          </a:solidFill>
                          <a:effectLst/>
                        </a:rPr>
                        <a:t>Relative Yield</a:t>
                      </a:r>
                      <a:endParaRPr lang="en-US" sz="1100" dirty="0">
                        <a:solidFill>
                          <a:schemeClr val="bg1"/>
                        </a:solidFill>
                        <a:effectLst/>
                        <a:latin typeface="Times New Roman"/>
                        <a:ea typeface="Times New Roman"/>
                      </a:endParaRPr>
                    </a:p>
                  </a:txBody>
                  <a:tcPr marL="63153" marR="63153" marT="0" marB="0">
                    <a:solidFill>
                      <a:schemeClr val="tx1"/>
                    </a:solidFill>
                  </a:tcPr>
                </a:tc>
              </a:tr>
              <a:tr h="175425">
                <a:tc>
                  <a:txBody>
                    <a:bodyPr/>
                    <a:lstStyle/>
                    <a:p>
                      <a:pPr marL="0" marR="0" algn="ctr">
                        <a:spcBef>
                          <a:spcPts val="0"/>
                        </a:spcBef>
                        <a:spcAft>
                          <a:spcPts val="0"/>
                        </a:spcAft>
                      </a:pPr>
                      <a:r>
                        <a:rPr lang="en-US" sz="1100">
                          <a:effectLst/>
                        </a:rPr>
                        <a:t>450</a:t>
                      </a:r>
                      <a:endParaRPr lang="en-US" sz="1100">
                        <a:effectLst/>
                        <a:latin typeface="Times New Roman"/>
                        <a:ea typeface="Times New Roman"/>
                      </a:endParaRPr>
                    </a:p>
                  </a:txBody>
                  <a:tcPr marL="63153" marR="63153" marT="0" marB="0"/>
                </a:tc>
                <a:tc>
                  <a:txBody>
                    <a:bodyPr/>
                    <a:lstStyle/>
                    <a:p>
                      <a:pPr marL="0" marR="0" algn="ctr">
                        <a:spcBef>
                          <a:spcPts val="0"/>
                        </a:spcBef>
                        <a:spcAft>
                          <a:spcPts val="0"/>
                        </a:spcAft>
                      </a:pPr>
                      <a:r>
                        <a:rPr lang="en-US" sz="1100">
                          <a:effectLst/>
                        </a:rPr>
                        <a:t>-0.56826</a:t>
                      </a:r>
                      <a:endParaRPr lang="en-US" sz="1100">
                        <a:effectLst/>
                        <a:latin typeface="Times New Roman"/>
                        <a:ea typeface="Times New Roman"/>
                      </a:endParaRPr>
                    </a:p>
                  </a:txBody>
                  <a:tcPr marL="63153" marR="63153" marT="0" marB="0" anchor="b"/>
                </a:tc>
                <a:tc>
                  <a:txBody>
                    <a:bodyPr/>
                    <a:lstStyle/>
                    <a:p>
                      <a:pPr marL="0" marR="0" algn="ctr">
                        <a:spcBef>
                          <a:spcPts val="0"/>
                        </a:spcBef>
                        <a:spcAft>
                          <a:spcPts val="0"/>
                        </a:spcAft>
                      </a:pPr>
                      <a:r>
                        <a:rPr lang="en-US" sz="1100">
                          <a:effectLst/>
                        </a:rPr>
                        <a:t>-0.32925</a:t>
                      </a:r>
                      <a:endParaRPr lang="en-US" sz="1100">
                        <a:effectLst/>
                        <a:latin typeface="Times New Roman"/>
                        <a:ea typeface="Times New Roman"/>
                      </a:endParaRPr>
                    </a:p>
                  </a:txBody>
                  <a:tcPr marL="63153" marR="63153" marT="0" marB="0" anchor="b"/>
                </a:tc>
                <a:tc>
                  <a:txBody>
                    <a:bodyPr/>
                    <a:lstStyle/>
                    <a:p>
                      <a:pPr marL="0" marR="0" algn="ctr">
                        <a:spcBef>
                          <a:spcPts val="0"/>
                        </a:spcBef>
                        <a:spcAft>
                          <a:spcPts val="0"/>
                        </a:spcAft>
                      </a:pPr>
                      <a:r>
                        <a:rPr lang="en-US" sz="1100">
                          <a:effectLst/>
                        </a:rPr>
                        <a:t>-0.72783</a:t>
                      </a:r>
                      <a:endParaRPr lang="en-US" sz="1100">
                        <a:effectLst/>
                        <a:latin typeface="Times New Roman"/>
                        <a:ea typeface="Times New Roman"/>
                      </a:endParaRPr>
                    </a:p>
                  </a:txBody>
                  <a:tcPr marL="63153" marR="63153" marT="0" marB="0" anchor="b"/>
                </a:tc>
                <a:tc>
                  <a:txBody>
                    <a:bodyPr/>
                    <a:lstStyle/>
                    <a:p>
                      <a:pPr marL="0" marR="0" algn="ctr">
                        <a:spcBef>
                          <a:spcPts val="0"/>
                        </a:spcBef>
                        <a:spcAft>
                          <a:spcPts val="0"/>
                        </a:spcAft>
                      </a:pPr>
                      <a:r>
                        <a:rPr lang="en-US" sz="1100">
                          <a:effectLst/>
                        </a:rPr>
                        <a:t>-0.23993</a:t>
                      </a:r>
                      <a:endParaRPr lang="en-US" sz="1100">
                        <a:effectLst/>
                        <a:latin typeface="Times New Roman"/>
                        <a:ea typeface="Times New Roman"/>
                      </a:endParaRPr>
                    </a:p>
                  </a:txBody>
                  <a:tcPr marL="63153" marR="63153" marT="0" marB="0" anchor="b"/>
                </a:tc>
              </a:tr>
              <a:tr h="175425">
                <a:tc>
                  <a:txBody>
                    <a:bodyPr/>
                    <a:lstStyle/>
                    <a:p>
                      <a:pPr marL="0" marR="0" algn="ctr">
                        <a:spcBef>
                          <a:spcPts val="0"/>
                        </a:spcBef>
                        <a:spcAft>
                          <a:spcPts val="0"/>
                        </a:spcAft>
                      </a:pPr>
                      <a:r>
                        <a:rPr lang="en-US" sz="1100">
                          <a:effectLst/>
                        </a:rPr>
                        <a:t>500</a:t>
                      </a:r>
                      <a:endParaRPr lang="en-US" sz="1100">
                        <a:effectLst/>
                        <a:latin typeface="Times New Roman"/>
                        <a:ea typeface="Times New Roman"/>
                      </a:endParaRPr>
                    </a:p>
                  </a:txBody>
                  <a:tcPr marL="63153" marR="63153" marT="0" marB="0"/>
                </a:tc>
                <a:tc>
                  <a:txBody>
                    <a:bodyPr/>
                    <a:lstStyle/>
                    <a:p>
                      <a:pPr marL="0" marR="0" algn="ctr">
                        <a:spcBef>
                          <a:spcPts val="0"/>
                        </a:spcBef>
                        <a:spcAft>
                          <a:spcPts val="0"/>
                        </a:spcAft>
                      </a:pPr>
                      <a:r>
                        <a:rPr lang="en-US" sz="1100">
                          <a:effectLst/>
                        </a:rPr>
                        <a:t>-0.60931</a:t>
                      </a:r>
                      <a:endParaRPr lang="en-US" sz="1100">
                        <a:effectLst/>
                        <a:latin typeface="Times New Roman"/>
                        <a:ea typeface="Times New Roman"/>
                      </a:endParaRPr>
                    </a:p>
                  </a:txBody>
                  <a:tcPr marL="63153" marR="63153" marT="0" marB="0" anchor="b"/>
                </a:tc>
                <a:tc>
                  <a:txBody>
                    <a:bodyPr/>
                    <a:lstStyle/>
                    <a:p>
                      <a:pPr marL="0" marR="0" algn="ctr">
                        <a:spcBef>
                          <a:spcPts val="0"/>
                        </a:spcBef>
                        <a:spcAft>
                          <a:spcPts val="0"/>
                        </a:spcAft>
                      </a:pPr>
                      <a:r>
                        <a:rPr lang="en-US" sz="1100">
                          <a:effectLst/>
                        </a:rPr>
                        <a:t>-0.36993</a:t>
                      </a:r>
                      <a:endParaRPr lang="en-US" sz="1100">
                        <a:effectLst/>
                        <a:latin typeface="Times New Roman"/>
                        <a:ea typeface="Times New Roman"/>
                      </a:endParaRPr>
                    </a:p>
                  </a:txBody>
                  <a:tcPr marL="63153" marR="63153" marT="0" marB="0" anchor="b"/>
                </a:tc>
                <a:tc>
                  <a:txBody>
                    <a:bodyPr/>
                    <a:lstStyle/>
                    <a:p>
                      <a:pPr marL="0" marR="0" algn="ctr">
                        <a:spcBef>
                          <a:spcPts val="0"/>
                        </a:spcBef>
                        <a:spcAft>
                          <a:spcPts val="0"/>
                        </a:spcAft>
                      </a:pPr>
                      <a:r>
                        <a:rPr lang="en-US" sz="1100">
                          <a:effectLst/>
                        </a:rPr>
                        <a:t>-0.7455</a:t>
                      </a:r>
                      <a:endParaRPr lang="en-US" sz="1100">
                        <a:effectLst/>
                        <a:latin typeface="Times New Roman"/>
                        <a:ea typeface="Times New Roman"/>
                      </a:endParaRPr>
                    </a:p>
                  </a:txBody>
                  <a:tcPr marL="63153" marR="63153" marT="0" marB="0" anchor="b"/>
                </a:tc>
                <a:tc>
                  <a:txBody>
                    <a:bodyPr/>
                    <a:lstStyle/>
                    <a:p>
                      <a:pPr marL="0" marR="0" algn="ctr">
                        <a:spcBef>
                          <a:spcPts val="0"/>
                        </a:spcBef>
                        <a:spcAft>
                          <a:spcPts val="0"/>
                        </a:spcAft>
                      </a:pPr>
                      <a:r>
                        <a:rPr lang="en-US" sz="1100">
                          <a:effectLst/>
                        </a:rPr>
                        <a:t>-0.2663</a:t>
                      </a:r>
                      <a:endParaRPr lang="en-US" sz="1100">
                        <a:effectLst/>
                        <a:latin typeface="Times New Roman"/>
                        <a:ea typeface="Times New Roman"/>
                      </a:endParaRPr>
                    </a:p>
                  </a:txBody>
                  <a:tcPr marL="63153" marR="63153" marT="0" marB="0" anchor="b"/>
                </a:tc>
              </a:tr>
              <a:tr h="175425">
                <a:tc>
                  <a:txBody>
                    <a:bodyPr/>
                    <a:lstStyle/>
                    <a:p>
                      <a:pPr marL="0" marR="0" algn="ctr">
                        <a:spcBef>
                          <a:spcPts val="0"/>
                        </a:spcBef>
                        <a:spcAft>
                          <a:spcPts val="0"/>
                        </a:spcAft>
                      </a:pPr>
                      <a:r>
                        <a:rPr lang="en-US" sz="1100">
                          <a:effectLst/>
                        </a:rPr>
                        <a:t>550</a:t>
                      </a:r>
                      <a:endParaRPr lang="en-US" sz="1100">
                        <a:effectLst/>
                        <a:latin typeface="Times New Roman"/>
                        <a:ea typeface="Times New Roman"/>
                      </a:endParaRPr>
                    </a:p>
                  </a:txBody>
                  <a:tcPr marL="63153" marR="63153" marT="0" marB="0"/>
                </a:tc>
                <a:tc>
                  <a:txBody>
                    <a:bodyPr/>
                    <a:lstStyle/>
                    <a:p>
                      <a:pPr marL="0" marR="0" algn="ctr">
                        <a:spcBef>
                          <a:spcPts val="0"/>
                        </a:spcBef>
                        <a:spcAft>
                          <a:spcPts val="0"/>
                        </a:spcAft>
                      </a:pPr>
                      <a:r>
                        <a:rPr lang="en-US" sz="1100">
                          <a:effectLst/>
                        </a:rPr>
                        <a:t>-0.75304</a:t>
                      </a:r>
                      <a:endParaRPr lang="en-US" sz="1100">
                        <a:effectLst/>
                        <a:latin typeface="Times New Roman"/>
                        <a:ea typeface="Times New Roman"/>
                      </a:endParaRPr>
                    </a:p>
                  </a:txBody>
                  <a:tcPr marL="63153" marR="63153" marT="0" marB="0" anchor="b"/>
                </a:tc>
                <a:tc>
                  <a:txBody>
                    <a:bodyPr/>
                    <a:lstStyle/>
                    <a:p>
                      <a:pPr marL="0" marR="0" algn="ctr">
                        <a:spcBef>
                          <a:spcPts val="0"/>
                        </a:spcBef>
                        <a:spcAft>
                          <a:spcPts val="0"/>
                        </a:spcAft>
                      </a:pPr>
                      <a:r>
                        <a:rPr lang="en-US" sz="1100">
                          <a:effectLst/>
                        </a:rPr>
                        <a:t>-0.54613</a:t>
                      </a:r>
                      <a:endParaRPr lang="en-US" sz="1100">
                        <a:effectLst/>
                        <a:latin typeface="Times New Roman"/>
                        <a:ea typeface="Times New Roman"/>
                      </a:endParaRPr>
                    </a:p>
                  </a:txBody>
                  <a:tcPr marL="63153" marR="63153" marT="0" marB="0" anchor="b"/>
                </a:tc>
                <a:tc>
                  <a:txBody>
                    <a:bodyPr/>
                    <a:lstStyle/>
                    <a:p>
                      <a:pPr marL="0" marR="0" algn="ctr">
                        <a:spcBef>
                          <a:spcPts val="0"/>
                        </a:spcBef>
                        <a:spcAft>
                          <a:spcPts val="0"/>
                        </a:spcAft>
                      </a:pPr>
                      <a:r>
                        <a:rPr lang="en-US" sz="1100">
                          <a:effectLst/>
                        </a:rPr>
                        <a:t>-0.66982</a:t>
                      </a:r>
                      <a:endParaRPr lang="en-US" sz="1100">
                        <a:effectLst/>
                        <a:latin typeface="Times New Roman"/>
                        <a:ea typeface="Times New Roman"/>
                      </a:endParaRPr>
                    </a:p>
                  </a:txBody>
                  <a:tcPr marL="63153" marR="63153" marT="0" marB="0" anchor="b"/>
                </a:tc>
                <a:tc>
                  <a:txBody>
                    <a:bodyPr/>
                    <a:lstStyle/>
                    <a:p>
                      <a:pPr marL="0" marR="0" algn="ctr">
                        <a:spcBef>
                          <a:spcPts val="0"/>
                        </a:spcBef>
                        <a:spcAft>
                          <a:spcPts val="0"/>
                        </a:spcAft>
                      </a:pPr>
                      <a:r>
                        <a:rPr lang="en-US" sz="1100">
                          <a:effectLst/>
                        </a:rPr>
                        <a:t>-0.31762</a:t>
                      </a:r>
                      <a:endParaRPr lang="en-US" sz="1100">
                        <a:effectLst/>
                        <a:latin typeface="Times New Roman"/>
                        <a:ea typeface="Times New Roman"/>
                      </a:endParaRPr>
                    </a:p>
                  </a:txBody>
                  <a:tcPr marL="63153" marR="63153" marT="0" marB="0" anchor="b"/>
                </a:tc>
              </a:tr>
              <a:tr h="175425">
                <a:tc>
                  <a:txBody>
                    <a:bodyPr/>
                    <a:lstStyle/>
                    <a:p>
                      <a:pPr marL="0" marR="0" algn="ctr">
                        <a:spcBef>
                          <a:spcPts val="0"/>
                        </a:spcBef>
                        <a:spcAft>
                          <a:spcPts val="0"/>
                        </a:spcAft>
                      </a:pPr>
                      <a:r>
                        <a:rPr lang="en-US" sz="1100">
                          <a:effectLst/>
                        </a:rPr>
                        <a:t>570</a:t>
                      </a:r>
                      <a:endParaRPr lang="en-US" sz="1100">
                        <a:effectLst/>
                        <a:latin typeface="Times New Roman"/>
                        <a:ea typeface="Times New Roman"/>
                      </a:endParaRPr>
                    </a:p>
                  </a:txBody>
                  <a:tcPr marL="63153" marR="63153" marT="0" marB="0"/>
                </a:tc>
                <a:tc>
                  <a:txBody>
                    <a:bodyPr/>
                    <a:lstStyle/>
                    <a:p>
                      <a:pPr marL="0" marR="0" algn="ctr">
                        <a:spcBef>
                          <a:spcPts val="0"/>
                        </a:spcBef>
                        <a:spcAft>
                          <a:spcPts val="0"/>
                        </a:spcAft>
                      </a:pPr>
                      <a:r>
                        <a:rPr lang="en-US" sz="1100">
                          <a:effectLst/>
                        </a:rPr>
                        <a:t>-0.75012</a:t>
                      </a:r>
                      <a:endParaRPr lang="en-US" sz="1100">
                        <a:effectLst/>
                        <a:latin typeface="Times New Roman"/>
                        <a:ea typeface="Times New Roman"/>
                      </a:endParaRPr>
                    </a:p>
                  </a:txBody>
                  <a:tcPr marL="63153" marR="63153" marT="0" marB="0" anchor="b"/>
                </a:tc>
                <a:tc>
                  <a:txBody>
                    <a:bodyPr/>
                    <a:lstStyle/>
                    <a:p>
                      <a:pPr marL="0" marR="0" algn="ctr">
                        <a:spcBef>
                          <a:spcPts val="0"/>
                        </a:spcBef>
                        <a:spcAft>
                          <a:spcPts val="0"/>
                        </a:spcAft>
                      </a:pPr>
                      <a:r>
                        <a:rPr lang="en-US" sz="1100">
                          <a:effectLst/>
                        </a:rPr>
                        <a:t>-0.53501</a:t>
                      </a:r>
                      <a:endParaRPr lang="en-US" sz="1100">
                        <a:effectLst/>
                        <a:latin typeface="Times New Roman"/>
                        <a:ea typeface="Times New Roman"/>
                      </a:endParaRPr>
                    </a:p>
                  </a:txBody>
                  <a:tcPr marL="63153" marR="63153" marT="0" marB="0" anchor="b"/>
                </a:tc>
                <a:tc>
                  <a:txBody>
                    <a:bodyPr/>
                    <a:lstStyle/>
                    <a:p>
                      <a:pPr marL="0" marR="0" algn="ctr">
                        <a:spcBef>
                          <a:spcPts val="0"/>
                        </a:spcBef>
                        <a:spcAft>
                          <a:spcPts val="0"/>
                        </a:spcAft>
                      </a:pPr>
                      <a:r>
                        <a:rPr lang="en-US" sz="1100">
                          <a:effectLst/>
                        </a:rPr>
                        <a:t>-0.71118</a:t>
                      </a:r>
                      <a:endParaRPr lang="en-US" sz="1100">
                        <a:effectLst/>
                        <a:latin typeface="Times New Roman"/>
                        <a:ea typeface="Times New Roman"/>
                      </a:endParaRPr>
                    </a:p>
                  </a:txBody>
                  <a:tcPr marL="63153" marR="63153" marT="0" marB="0" anchor="b"/>
                </a:tc>
                <a:tc>
                  <a:txBody>
                    <a:bodyPr/>
                    <a:lstStyle/>
                    <a:p>
                      <a:pPr marL="0" marR="0" algn="ctr">
                        <a:spcBef>
                          <a:spcPts val="0"/>
                        </a:spcBef>
                        <a:spcAft>
                          <a:spcPts val="0"/>
                        </a:spcAft>
                      </a:pPr>
                      <a:r>
                        <a:rPr lang="en-US" sz="1100">
                          <a:effectLst/>
                        </a:rPr>
                        <a:t>-0.3294</a:t>
                      </a:r>
                      <a:endParaRPr lang="en-US" sz="1100">
                        <a:effectLst/>
                        <a:latin typeface="Times New Roman"/>
                        <a:ea typeface="Times New Roman"/>
                      </a:endParaRPr>
                    </a:p>
                  </a:txBody>
                  <a:tcPr marL="63153" marR="63153" marT="0" marB="0" anchor="b"/>
                </a:tc>
              </a:tr>
              <a:tr h="175425">
                <a:tc>
                  <a:txBody>
                    <a:bodyPr/>
                    <a:lstStyle/>
                    <a:p>
                      <a:pPr marL="0" marR="0" algn="ctr">
                        <a:spcBef>
                          <a:spcPts val="0"/>
                        </a:spcBef>
                        <a:spcAft>
                          <a:spcPts val="0"/>
                        </a:spcAft>
                      </a:pPr>
                      <a:r>
                        <a:rPr lang="en-US" sz="1100">
                          <a:effectLst/>
                        </a:rPr>
                        <a:t>600</a:t>
                      </a:r>
                      <a:endParaRPr lang="en-US" sz="1100">
                        <a:effectLst/>
                        <a:latin typeface="Times New Roman"/>
                        <a:ea typeface="Times New Roman"/>
                      </a:endParaRPr>
                    </a:p>
                  </a:txBody>
                  <a:tcPr marL="63153" marR="63153" marT="0" marB="0"/>
                </a:tc>
                <a:tc>
                  <a:txBody>
                    <a:bodyPr/>
                    <a:lstStyle/>
                    <a:p>
                      <a:pPr marL="0" marR="0" algn="ctr">
                        <a:spcBef>
                          <a:spcPts val="0"/>
                        </a:spcBef>
                        <a:spcAft>
                          <a:spcPts val="0"/>
                        </a:spcAft>
                      </a:pPr>
                      <a:r>
                        <a:rPr lang="en-US" sz="1100">
                          <a:effectLst/>
                        </a:rPr>
                        <a:t>-0.72077</a:t>
                      </a:r>
                      <a:endParaRPr lang="en-US" sz="1100">
                        <a:effectLst/>
                        <a:latin typeface="Times New Roman"/>
                        <a:ea typeface="Times New Roman"/>
                      </a:endParaRPr>
                    </a:p>
                  </a:txBody>
                  <a:tcPr marL="63153" marR="63153" marT="0" marB="0" anchor="b"/>
                </a:tc>
                <a:tc>
                  <a:txBody>
                    <a:bodyPr/>
                    <a:lstStyle/>
                    <a:p>
                      <a:pPr marL="0" marR="0" algn="ctr">
                        <a:spcBef>
                          <a:spcPts val="0"/>
                        </a:spcBef>
                        <a:spcAft>
                          <a:spcPts val="0"/>
                        </a:spcAft>
                      </a:pPr>
                      <a:r>
                        <a:rPr lang="en-US" sz="1100">
                          <a:effectLst/>
                        </a:rPr>
                        <a:t>-0.49863</a:t>
                      </a:r>
                      <a:endParaRPr lang="en-US" sz="1100">
                        <a:effectLst/>
                        <a:latin typeface="Times New Roman"/>
                        <a:ea typeface="Times New Roman"/>
                      </a:endParaRPr>
                    </a:p>
                  </a:txBody>
                  <a:tcPr marL="63153" marR="63153" marT="0" marB="0" anchor="b"/>
                </a:tc>
                <a:tc>
                  <a:txBody>
                    <a:bodyPr/>
                    <a:lstStyle/>
                    <a:p>
                      <a:pPr marL="0" marR="0" algn="ctr">
                        <a:spcBef>
                          <a:spcPts val="0"/>
                        </a:spcBef>
                        <a:spcAft>
                          <a:spcPts val="0"/>
                        </a:spcAft>
                      </a:pPr>
                      <a:r>
                        <a:rPr lang="en-US" sz="1100">
                          <a:effectLst/>
                        </a:rPr>
                        <a:t>-0.7496</a:t>
                      </a:r>
                      <a:endParaRPr lang="en-US" sz="1100">
                        <a:effectLst/>
                        <a:latin typeface="Times New Roman"/>
                        <a:ea typeface="Times New Roman"/>
                      </a:endParaRPr>
                    </a:p>
                  </a:txBody>
                  <a:tcPr marL="63153" marR="63153" marT="0" marB="0" anchor="b"/>
                </a:tc>
                <a:tc>
                  <a:txBody>
                    <a:bodyPr/>
                    <a:lstStyle/>
                    <a:p>
                      <a:pPr marL="0" marR="0" algn="ctr">
                        <a:spcBef>
                          <a:spcPts val="0"/>
                        </a:spcBef>
                        <a:spcAft>
                          <a:spcPts val="0"/>
                        </a:spcAft>
                      </a:pPr>
                      <a:r>
                        <a:rPr lang="en-US" sz="1100">
                          <a:effectLst/>
                        </a:rPr>
                        <a:t>-0.33123</a:t>
                      </a:r>
                      <a:endParaRPr lang="en-US" sz="1100">
                        <a:effectLst/>
                        <a:latin typeface="Times New Roman"/>
                        <a:ea typeface="Times New Roman"/>
                      </a:endParaRPr>
                    </a:p>
                  </a:txBody>
                  <a:tcPr marL="63153" marR="63153" marT="0" marB="0" anchor="b"/>
                </a:tc>
              </a:tr>
              <a:tr h="175425">
                <a:tc>
                  <a:txBody>
                    <a:bodyPr/>
                    <a:lstStyle/>
                    <a:p>
                      <a:pPr marL="0" marR="0" algn="ctr">
                        <a:spcBef>
                          <a:spcPts val="0"/>
                        </a:spcBef>
                        <a:spcAft>
                          <a:spcPts val="0"/>
                        </a:spcAft>
                      </a:pPr>
                      <a:r>
                        <a:rPr lang="en-US" sz="1100">
                          <a:effectLst/>
                        </a:rPr>
                        <a:t>620</a:t>
                      </a:r>
                      <a:endParaRPr lang="en-US" sz="1100">
                        <a:effectLst/>
                        <a:latin typeface="Times New Roman"/>
                        <a:ea typeface="Times New Roman"/>
                      </a:endParaRPr>
                    </a:p>
                  </a:txBody>
                  <a:tcPr marL="63153" marR="63153" marT="0" marB="0"/>
                </a:tc>
                <a:tc>
                  <a:txBody>
                    <a:bodyPr/>
                    <a:lstStyle/>
                    <a:p>
                      <a:pPr marL="0" marR="0" algn="ctr">
                        <a:spcBef>
                          <a:spcPts val="0"/>
                        </a:spcBef>
                        <a:spcAft>
                          <a:spcPts val="0"/>
                        </a:spcAft>
                      </a:pPr>
                      <a:r>
                        <a:rPr lang="en-US" sz="1100">
                          <a:effectLst/>
                        </a:rPr>
                        <a:t>-0.69522</a:t>
                      </a:r>
                      <a:endParaRPr lang="en-US" sz="1100">
                        <a:effectLst/>
                        <a:latin typeface="Times New Roman"/>
                        <a:ea typeface="Times New Roman"/>
                      </a:endParaRPr>
                    </a:p>
                  </a:txBody>
                  <a:tcPr marL="63153" marR="63153" marT="0" marB="0" anchor="b"/>
                </a:tc>
                <a:tc>
                  <a:txBody>
                    <a:bodyPr/>
                    <a:lstStyle/>
                    <a:p>
                      <a:pPr marL="0" marR="0" algn="ctr">
                        <a:spcBef>
                          <a:spcPts val="0"/>
                        </a:spcBef>
                        <a:spcAft>
                          <a:spcPts val="0"/>
                        </a:spcAft>
                      </a:pPr>
                      <a:r>
                        <a:rPr lang="en-US" sz="1100">
                          <a:effectLst/>
                        </a:rPr>
                        <a:t>-0.47029</a:t>
                      </a:r>
                      <a:endParaRPr lang="en-US" sz="1100">
                        <a:effectLst/>
                        <a:latin typeface="Times New Roman"/>
                        <a:ea typeface="Times New Roman"/>
                      </a:endParaRPr>
                    </a:p>
                  </a:txBody>
                  <a:tcPr marL="63153" marR="63153" marT="0" marB="0" anchor="b"/>
                </a:tc>
                <a:tc>
                  <a:txBody>
                    <a:bodyPr/>
                    <a:lstStyle/>
                    <a:p>
                      <a:pPr marL="0" marR="0" algn="ctr">
                        <a:spcBef>
                          <a:spcPts val="0"/>
                        </a:spcBef>
                        <a:spcAft>
                          <a:spcPts val="0"/>
                        </a:spcAft>
                      </a:pPr>
                      <a:r>
                        <a:rPr lang="en-US" sz="1100">
                          <a:effectLst/>
                        </a:rPr>
                        <a:t>-0.762</a:t>
                      </a:r>
                      <a:endParaRPr lang="en-US" sz="1100">
                        <a:effectLst/>
                        <a:latin typeface="Times New Roman"/>
                        <a:ea typeface="Times New Roman"/>
                      </a:endParaRPr>
                    </a:p>
                  </a:txBody>
                  <a:tcPr marL="63153" marR="63153" marT="0" marB="0" anchor="b"/>
                </a:tc>
                <a:tc>
                  <a:txBody>
                    <a:bodyPr/>
                    <a:lstStyle/>
                    <a:p>
                      <a:pPr marL="0" marR="0" algn="ctr">
                        <a:spcBef>
                          <a:spcPts val="0"/>
                        </a:spcBef>
                        <a:spcAft>
                          <a:spcPts val="0"/>
                        </a:spcAft>
                      </a:pPr>
                      <a:r>
                        <a:rPr lang="en-US" sz="1100">
                          <a:effectLst/>
                        </a:rPr>
                        <a:t>-0.32313</a:t>
                      </a:r>
                      <a:endParaRPr lang="en-US" sz="1100">
                        <a:effectLst/>
                        <a:latin typeface="Times New Roman"/>
                        <a:ea typeface="Times New Roman"/>
                      </a:endParaRPr>
                    </a:p>
                  </a:txBody>
                  <a:tcPr marL="63153" marR="63153" marT="0" marB="0" anchor="b"/>
                </a:tc>
              </a:tr>
              <a:tr h="175425">
                <a:tc>
                  <a:txBody>
                    <a:bodyPr/>
                    <a:lstStyle/>
                    <a:p>
                      <a:pPr marL="0" marR="0" algn="ctr">
                        <a:spcBef>
                          <a:spcPts val="0"/>
                        </a:spcBef>
                        <a:spcAft>
                          <a:spcPts val="0"/>
                        </a:spcAft>
                      </a:pPr>
                      <a:r>
                        <a:rPr lang="en-US" sz="1100">
                          <a:effectLst/>
                        </a:rPr>
                        <a:t>640</a:t>
                      </a:r>
                      <a:endParaRPr lang="en-US" sz="1100">
                        <a:effectLst/>
                        <a:latin typeface="Times New Roman"/>
                        <a:ea typeface="Times New Roman"/>
                      </a:endParaRPr>
                    </a:p>
                  </a:txBody>
                  <a:tcPr marL="63153" marR="63153" marT="0" marB="0"/>
                </a:tc>
                <a:tc>
                  <a:txBody>
                    <a:bodyPr/>
                    <a:lstStyle/>
                    <a:p>
                      <a:pPr marL="0" marR="0" algn="ctr">
                        <a:spcBef>
                          <a:spcPts val="0"/>
                        </a:spcBef>
                        <a:spcAft>
                          <a:spcPts val="0"/>
                        </a:spcAft>
                      </a:pPr>
                      <a:r>
                        <a:rPr lang="en-US" sz="1100">
                          <a:effectLst/>
                        </a:rPr>
                        <a:t>-0.67493</a:t>
                      </a:r>
                      <a:endParaRPr lang="en-US" sz="1100">
                        <a:effectLst/>
                        <a:latin typeface="Times New Roman"/>
                        <a:ea typeface="Times New Roman"/>
                      </a:endParaRPr>
                    </a:p>
                  </a:txBody>
                  <a:tcPr marL="63153" marR="63153" marT="0" marB="0" anchor="b"/>
                </a:tc>
                <a:tc>
                  <a:txBody>
                    <a:bodyPr/>
                    <a:lstStyle/>
                    <a:p>
                      <a:pPr marL="0" marR="0" algn="ctr">
                        <a:spcBef>
                          <a:spcPts val="0"/>
                        </a:spcBef>
                        <a:spcAft>
                          <a:spcPts val="0"/>
                        </a:spcAft>
                      </a:pPr>
                      <a:r>
                        <a:rPr lang="en-US" sz="1100">
                          <a:effectLst/>
                        </a:rPr>
                        <a:t>-0.44788</a:t>
                      </a:r>
                      <a:endParaRPr lang="en-US" sz="1100">
                        <a:effectLst/>
                        <a:latin typeface="Times New Roman"/>
                        <a:ea typeface="Times New Roman"/>
                      </a:endParaRPr>
                    </a:p>
                  </a:txBody>
                  <a:tcPr marL="63153" marR="63153" marT="0" marB="0" anchor="b"/>
                </a:tc>
                <a:tc>
                  <a:txBody>
                    <a:bodyPr/>
                    <a:lstStyle/>
                    <a:p>
                      <a:pPr marL="0" marR="0" algn="ctr">
                        <a:spcBef>
                          <a:spcPts val="0"/>
                        </a:spcBef>
                        <a:spcAft>
                          <a:spcPts val="0"/>
                        </a:spcAft>
                      </a:pPr>
                      <a:r>
                        <a:rPr lang="en-US" sz="1100">
                          <a:effectLst/>
                        </a:rPr>
                        <a:t>-0.76858</a:t>
                      </a:r>
                      <a:endParaRPr lang="en-US" sz="1100">
                        <a:effectLst/>
                        <a:latin typeface="Times New Roman"/>
                        <a:ea typeface="Times New Roman"/>
                      </a:endParaRPr>
                    </a:p>
                  </a:txBody>
                  <a:tcPr marL="63153" marR="63153" marT="0" marB="0" anchor="b"/>
                </a:tc>
                <a:tc>
                  <a:txBody>
                    <a:bodyPr/>
                    <a:lstStyle/>
                    <a:p>
                      <a:pPr marL="0" marR="0" algn="ctr">
                        <a:spcBef>
                          <a:spcPts val="0"/>
                        </a:spcBef>
                        <a:spcAft>
                          <a:spcPts val="0"/>
                        </a:spcAft>
                      </a:pPr>
                      <a:r>
                        <a:rPr lang="en-US" sz="1100">
                          <a:effectLst/>
                        </a:rPr>
                        <a:t>-0.31336</a:t>
                      </a:r>
                      <a:endParaRPr lang="en-US" sz="1100">
                        <a:effectLst/>
                        <a:latin typeface="Times New Roman"/>
                        <a:ea typeface="Times New Roman"/>
                      </a:endParaRPr>
                    </a:p>
                  </a:txBody>
                  <a:tcPr marL="63153" marR="63153" marT="0" marB="0" anchor="b"/>
                </a:tc>
              </a:tr>
              <a:tr h="175425">
                <a:tc>
                  <a:txBody>
                    <a:bodyPr/>
                    <a:lstStyle/>
                    <a:p>
                      <a:pPr marL="0" marR="0" algn="ctr">
                        <a:spcBef>
                          <a:spcPts val="0"/>
                        </a:spcBef>
                        <a:spcAft>
                          <a:spcPts val="0"/>
                        </a:spcAft>
                      </a:pPr>
                      <a:r>
                        <a:rPr lang="en-US" sz="1100">
                          <a:effectLst/>
                        </a:rPr>
                        <a:t>650</a:t>
                      </a:r>
                      <a:endParaRPr lang="en-US" sz="1100">
                        <a:effectLst/>
                        <a:latin typeface="Times New Roman"/>
                        <a:ea typeface="Times New Roman"/>
                      </a:endParaRPr>
                    </a:p>
                  </a:txBody>
                  <a:tcPr marL="63153" marR="63153" marT="0" marB="0"/>
                </a:tc>
                <a:tc>
                  <a:txBody>
                    <a:bodyPr/>
                    <a:lstStyle/>
                    <a:p>
                      <a:pPr marL="0" marR="0" algn="ctr">
                        <a:spcBef>
                          <a:spcPts val="0"/>
                        </a:spcBef>
                        <a:spcAft>
                          <a:spcPts val="0"/>
                        </a:spcAft>
                      </a:pPr>
                      <a:r>
                        <a:rPr lang="en-US" sz="1100">
                          <a:effectLst/>
                        </a:rPr>
                        <a:t>-0.65332</a:t>
                      </a:r>
                      <a:endParaRPr lang="en-US" sz="1100">
                        <a:effectLst/>
                        <a:latin typeface="Times New Roman"/>
                        <a:ea typeface="Times New Roman"/>
                      </a:endParaRPr>
                    </a:p>
                  </a:txBody>
                  <a:tcPr marL="63153" marR="63153" marT="0" marB="0" anchor="b"/>
                </a:tc>
                <a:tc>
                  <a:txBody>
                    <a:bodyPr/>
                    <a:lstStyle/>
                    <a:p>
                      <a:pPr marL="0" marR="0" algn="ctr">
                        <a:spcBef>
                          <a:spcPts val="0"/>
                        </a:spcBef>
                        <a:spcAft>
                          <a:spcPts val="0"/>
                        </a:spcAft>
                      </a:pPr>
                      <a:r>
                        <a:rPr lang="en-US" sz="1100">
                          <a:effectLst/>
                        </a:rPr>
                        <a:t>-0.42338</a:t>
                      </a:r>
                      <a:endParaRPr lang="en-US" sz="1100">
                        <a:effectLst/>
                        <a:latin typeface="Times New Roman"/>
                        <a:ea typeface="Times New Roman"/>
                      </a:endParaRPr>
                    </a:p>
                  </a:txBody>
                  <a:tcPr marL="63153" marR="63153" marT="0" marB="0" anchor="b"/>
                </a:tc>
                <a:tc>
                  <a:txBody>
                    <a:bodyPr/>
                    <a:lstStyle/>
                    <a:p>
                      <a:pPr marL="0" marR="0" algn="ctr">
                        <a:spcBef>
                          <a:spcPts val="0"/>
                        </a:spcBef>
                        <a:spcAft>
                          <a:spcPts val="0"/>
                        </a:spcAft>
                      </a:pPr>
                      <a:r>
                        <a:rPr lang="en-US" sz="1100">
                          <a:effectLst/>
                        </a:rPr>
                        <a:t>-0.77295</a:t>
                      </a:r>
                      <a:endParaRPr lang="en-US" sz="1100">
                        <a:effectLst/>
                        <a:latin typeface="Times New Roman"/>
                        <a:ea typeface="Times New Roman"/>
                      </a:endParaRPr>
                    </a:p>
                  </a:txBody>
                  <a:tcPr marL="63153" marR="63153" marT="0" marB="0" anchor="b"/>
                </a:tc>
                <a:tc>
                  <a:txBody>
                    <a:bodyPr/>
                    <a:lstStyle/>
                    <a:p>
                      <a:pPr marL="0" marR="0" algn="ctr">
                        <a:spcBef>
                          <a:spcPts val="0"/>
                        </a:spcBef>
                        <a:spcAft>
                          <a:spcPts val="0"/>
                        </a:spcAft>
                      </a:pPr>
                      <a:r>
                        <a:rPr lang="en-US" sz="1100">
                          <a:effectLst/>
                        </a:rPr>
                        <a:t>-0.29963</a:t>
                      </a:r>
                      <a:endParaRPr lang="en-US" sz="1100">
                        <a:effectLst/>
                        <a:latin typeface="Times New Roman"/>
                        <a:ea typeface="Times New Roman"/>
                      </a:endParaRPr>
                    </a:p>
                  </a:txBody>
                  <a:tcPr marL="63153" marR="63153" marT="0" marB="0" anchor="b"/>
                </a:tc>
              </a:tr>
              <a:tr h="175425">
                <a:tc>
                  <a:txBody>
                    <a:bodyPr/>
                    <a:lstStyle/>
                    <a:p>
                      <a:pPr marL="0" marR="0" algn="ctr">
                        <a:spcBef>
                          <a:spcPts val="0"/>
                        </a:spcBef>
                        <a:spcAft>
                          <a:spcPts val="0"/>
                        </a:spcAft>
                      </a:pPr>
                      <a:r>
                        <a:rPr lang="en-US" sz="1100">
                          <a:effectLst/>
                        </a:rPr>
                        <a:t>660</a:t>
                      </a:r>
                      <a:endParaRPr lang="en-US" sz="1100">
                        <a:effectLst/>
                        <a:latin typeface="Times New Roman"/>
                        <a:ea typeface="Times New Roman"/>
                      </a:endParaRPr>
                    </a:p>
                  </a:txBody>
                  <a:tcPr marL="63153" marR="63153" marT="0" marB="0"/>
                </a:tc>
                <a:tc>
                  <a:txBody>
                    <a:bodyPr/>
                    <a:lstStyle/>
                    <a:p>
                      <a:pPr marL="0" marR="0" algn="ctr">
                        <a:spcBef>
                          <a:spcPts val="0"/>
                        </a:spcBef>
                        <a:spcAft>
                          <a:spcPts val="0"/>
                        </a:spcAft>
                      </a:pPr>
                      <a:r>
                        <a:rPr lang="en-US" sz="1100">
                          <a:effectLst/>
                        </a:rPr>
                        <a:t>-0.62734</a:t>
                      </a:r>
                      <a:endParaRPr lang="en-US" sz="1100">
                        <a:effectLst/>
                        <a:latin typeface="Times New Roman"/>
                        <a:ea typeface="Times New Roman"/>
                      </a:endParaRPr>
                    </a:p>
                  </a:txBody>
                  <a:tcPr marL="63153" marR="63153" marT="0" marB="0" anchor="b"/>
                </a:tc>
                <a:tc>
                  <a:txBody>
                    <a:bodyPr/>
                    <a:lstStyle/>
                    <a:p>
                      <a:pPr marL="0" marR="0" algn="ctr">
                        <a:spcBef>
                          <a:spcPts val="0"/>
                        </a:spcBef>
                        <a:spcAft>
                          <a:spcPts val="0"/>
                        </a:spcAft>
                      </a:pPr>
                      <a:r>
                        <a:rPr lang="en-US" sz="1100">
                          <a:effectLst/>
                        </a:rPr>
                        <a:t>-0.39463</a:t>
                      </a:r>
                      <a:endParaRPr lang="en-US" sz="1100">
                        <a:effectLst/>
                        <a:latin typeface="Times New Roman"/>
                        <a:ea typeface="Times New Roman"/>
                      </a:endParaRPr>
                    </a:p>
                  </a:txBody>
                  <a:tcPr marL="63153" marR="63153" marT="0" marB="0" anchor="b"/>
                </a:tc>
                <a:tc>
                  <a:txBody>
                    <a:bodyPr/>
                    <a:lstStyle/>
                    <a:p>
                      <a:pPr marL="0" marR="0" algn="ctr">
                        <a:spcBef>
                          <a:spcPts val="0"/>
                        </a:spcBef>
                        <a:spcAft>
                          <a:spcPts val="0"/>
                        </a:spcAft>
                      </a:pPr>
                      <a:r>
                        <a:rPr lang="en-US" sz="1100">
                          <a:effectLst/>
                        </a:rPr>
                        <a:t>-0.77576</a:t>
                      </a:r>
                      <a:endParaRPr lang="en-US" sz="1100">
                        <a:effectLst/>
                        <a:latin typeface="Times New Roman"/>
                        <a:ea typeface="Times New Roman"/>
                      </a:endParaRPr>
                    </a:p>
                  </a:txBody>
                  <a:tcPr marL="63153" marR="63153" marT="0" marB="0" anchor="b"/>
                </a:tc>
                <a:tc>
                  <a:txBody>
                    <a:bodyPr/>
                    <a:lstStyle/>
                    <a:p>
                      <a:pPr marL="0" marR="0" algn="ctr">
                        <a:spcBef>
                          <a:spcPts val="0"/>
                        </a:spcBef>
                        <a:spcAft>
                          <a:spcPts val="0"/>
                        </a:spcAft>
                      </a:pPr>
                      <a:r>
                        <a:rPr lang="en-US" sz="1100">
                          <a:effectLst/>
                        </a:rPr>
                        <a:t>-0.28323</a:t>
                      </a:r>
                      <a:endParaRPr lang="en-US" sz="1100">
                        <a:effectLst/>
                        <a:latin typeface="Times New Roman"/>
                        <a:ea typeface="Times New Roman"/>
                      </a:endParaRPr>
                    </a:p>
                  </a:txBody>
                  <a:tcPr marL="63153" marR="63153" marT="0" marB="0" anchor="b"/>
                </a:tc>
              </a:tr>
              <a:tr h="175425">
                <a:tc>
                  <a:txBody>
                    <a:bodyPr/>
                    <a:lstStyle/>
                    <a:p>
                      <a:pPr marL="0" marR="0" algn="ctr">
                        <a:spcBef>
                          <a:spcPts val="0"/>
                        </a:spcBef>
                        <a:spcAft>
                          <a:spcPts val="0"/>
                        </a:spcAft>
                      </a:pPr>
                      <a:r>
                        <a:rPr lang="en-US" sz="1100">
                          <a:effectLst/>
                        </a:rPr>
                        <a:t>670</a:t>
                      </a:r>
                      <a:endParaRPr lang="en-US" sz="1100">
                        <a:effectLst/>
                        <a:latin typeface="Times New Roman"/>
                        <a:ea typeface="Times New Roman"/>
                      </a:endParaRPr>
                    </a:p>
                  </a:txBody>
                  <a:tcPr marL="63153" marR="63153" marT="0" marB="0"/>
                </a:tc>
                <a:tc>
                  <a:txBody>
                    <a:bodyPr/>
                    <a:lstStyle/>
                    <a:p>
                      <a:pPr marL="0" marR="0" algn="ctr">
                        <a:spcBef>
                          <a:spcPts val="0"/>
                        </a:spcBef>
                        <a:spcAft>
                          <a:spcPts val="0"/>
                        </a:spcAft>
                      </a:pPr>
                      <a:r>
                        <a:rPr lang="en-US" sz="1100">
                          <a:effectLst/>
                        </a:rPr>
                        <a:t>-0.60529</a:t>
                      </a:r>
                      <a:endParaRPr lang="en-US" sz="1100">
                        <a:effectLst/>
                        <a:latin typeface="Times New Roman"/>
                        <a:ea typeface="Times New Roman"/>
                      </a:endParaRPr>
                    </a:p>
                  </a:txBody>
                  <a:tcPr marL="63153" marR="63153" marT="0" marB="0" anchor="b"/>
                </a:tc>
                <a:tc>
                  <a:txBody>
                    <a:bodyPr/>
                    <a:lstStyle/>
                    <a:p>
                      <a:pPr marL="0" marR="0" algn="ctr">
                        <a:spcBef>
                          <a:spcPts val="0"/>
                        </a:spcBef>
                        <a:spcAft>
                          <a:spcPts val="0"/>
                        </a:spcAft>
                      </a:pPr>
                      <a:r>
                        <a:rPr lang="en-US" sz="1100">
                          <a:effectLst/>
                        </a:rPr>
                        <a:t>-0.37079</a:t>
                      </a:r>
                      <a:endParaRPr lang="en-US" sz="1100">
                        <a:effectLst/>
                        <a:latin typeface="Times New Roman"/>
                        <a:ea typeface="Times New Roman"/>
                      </a:endParaRPr>
                    </a:p>
                  </a:txBody>
                  <a:tcPr marL="63153" marR="63153" marT="0" marB="0" anchor="b"/>
                </a:tc>
                <a:tc>
                  <a:txBody>
                    <a:bodyPr/>
                    <a:lstStyle/>
                    <a:p>
                      <a:pPr marL="0" marR="0" algn="ctr">
                        <a:spcBef>
                          <a:spcPts val="0"/>
                        </a:spcBef>
                        <a:spcAft>
                          <a:spcPts val="0"/>
                        </a:spcAft>
                      </a:pPr>
                      <a:r>
                        <a:rPr lang="en-US" sz="1100">
                          <a:effectLst/>
                        </a:rPr>
                        <a:t>-0.77623</a:t>
                      </a:r>
                      <a:endParaRPr lang="en-US" sz="1100">
                        <a:effectLst/>
                        <a:latin typeface="Times New Roman"/>
                        <a:ea typeface="Times New Roman"/>
                      </a:endParaRPr>
                    </a:p>
                  </a:txBody>
                  <a:tcPr marL="63153" marR="63153" marT="0" marB="0" anchor="b"/>
                </a:tc>
                <a:tc>
                  <a:txBody>
                    <a:bodyPr/>
                    <a:lstStyle/>
                    <a:p>
                      <a:pPr marL="0" marR="0" algn="ctr">
                        <a:spcBef>
                          <a:spcPts val="0"/>
                        </a:spcBef>
                        <a:spcAft>
                          <a:spcPts val="0"/>
                        </a:spcAft>
                      </a:pPr>
                      <a:r>
                        <a:rPr lang="en-US" sz="1100">
                          <a:effectLst/>
                        </a:rPr>
                        <a:t>-0.26754</a:t>
                      </a:r>
                      <a:endParaRPr lang="en-US" sz="1100">
                        <a:effectLst/>
                        <a:latin typeface="Times New Roman"/>
                        <a:ea typeface="Times New Roman"/>
                      </a:endParaRPr>
                    </a:p>
                  </a:txBody>
                  <a:tcPr marL="63153" marR="63153" marT="0" marB="0" anchor="b"/>
                </a:tc>
              </a:tr>
              <a:tr h="175425">
                <a:tc>
                  <a:txBody>
                    <a:bodyPr/>
                    <a:lstStyle/>
                    <a:p>
                      <a:pPr marL="0" marR="0" algn="ctr">
                        <a:spcBef>
                          <a:spcPts val="0"/>
                        </a:spcBef>
                        <a:spcAft>
                          <a:spcPts val="0"/>
                        </a:spcAft>
                      </a:pPr>
                      <a:r>
                        <a:rPr lang="en-US" sz="1100">
                          <a:effectLst/>
                        </a:rPr>
                        <a:t>680</a:t>
                      </a:r>
                      <a:endParaRPr lang="en-US" sz="1100">
                        <a:effectLst/>
                        <a:latin typeface="Times New Roman"/>
                        <a:ea typeface="Times New Roman"/>
                      </a:endParaRPr>
                    </a:p>
                  </a:txBody>
                  <a:tcPr marL="63153" marR="63153" marT="0" marB="0"/>
                </a:tc>
                <a:tc>
                  <a:txBody>
                    <a:bodyPr/>
                    <a:lstStyle/>
                    <a:p>
                      <a:pPr marL="0" marR="0" algn="ctr">
                        <a:spcBef>
                          <a:spcPts val="0"/>
                        </a:spcBef>
                        <a:spcAft>
                          <a:spcPts val="0"/>
                        </a:spcAft>
                      </a:pPr>
                      <a:r>
                        <a:rPr lang="en-US" sz="1100">
                          <a:effectLst/>
                        </a:rPr>
                        <a:t>-0.60614</a:t>
                      </a:r>
                      <a:endParaRPr lang="en-US" sz="1100">
                        <a:effectLst/>
                        <a:latin typeface="Times New Roman"/>
                        <a:ea typeface="Times New Roman"/>
                      </a:endParaRPr>
                    </a:p>
                  </a:txBody>
                  <a:tcPr marL="63153" marR="63153" marT="0" marB="0" anchor="b"/>
                </a:tc>
                <a:tc>
                  <a:txBody>
                    <a:bodyPr/>
                    <a:lstStyle/>
                    <a:p>
                      <a:pPr marL="0" marR="0" algn="ctr">
                        <a:spcBef>
                          <a:spcPts val="0"/>
                        </a:spcBef>
                        <a:spcAft>
                          <a:spcPts val="0"/>
                        </a:spcAft>
                      </a:pPr>
                      <a:r>
                        <a:rPr lang="en-US" sz="1100">
                          <a:effectLst/>
                        </a:rPr>
                        <a:t>-0.37243</a:t>
                      </a:r>
                      <a:endParaRPr lang="en-US" sz="1100">
                        <a:effectLst/>
                        <a:latin typeface="Times New Roman"/>
                        <a:ea typeface="Times New Roman"/>
                      </a:endParaRPr>
                    </a:p>
                  </a:txBody>
                  <a:tcPr marL="63153" marR="63153" marT="0" marB="0" anchor="b"/>
                </a:tc>
                <a:tc>
                  <a:txBody>
                    <a:bodyPr/>
                    <a:lstStyle/>
                    <a:p>
                      <a:pPr marL="0" marR="0" algn="ctr">
                        <a:spcBef>
                          <a:spcPts val="0"/>
                        </a:spcBef>
                        <a:spcAft>
                          <a:spcPts val="0"/>
                        </a:spcAft>
                      </a:pPr>
                      <a:r>
                        <a:rPr lang="en-US" sz="1100">
                          <a:effectLst/>
                        </a:rPr>
                        <a:t>-0.77554</a:t>
                      </a:r>
                      <a:endParaRPr lang="en-US" sz="1100">
                        <a:effectLst/>
                        <a:latin typeface="Times New Roman"/>
                        <a:ea typeface="Times New Roman"/>
                      </a:endParaRPr>
                    </a:p>
                  </a:txBody>
                  <a:tcPr marL="63153" marR="63153" marT="0" marB="0" anchor="b"/>
                </a:tc>
                <a:tc>
                  <a:txBody>
                    <a:bodyPr/>
                    <a:lstStyle/>
                    <a:p>
                      <a:pPr marL="0" marR="0" algn="ctr">
                        <a:spcBef>
                          <a:spcPts val="0"/>
                        </a:spcBef>
                        <a:spcAft>
                          <a:spcPts val="0"/>
                        </a:spcAft>
                      </a:pPr>
                      <a:r>
                        <a:rPr lang="en-US" sz="1100">
                          <a:effectLst/>
                        </a:rPr>
                        <a:t>-0.26825</a:t>
                      </a:r>
                      <a:endParaRPr lang="en-US" sz="1100">
                        <a:effectLst/>
                        <a:latin typeface="Times New Roman"/>
                        <a:ea typeface="Times New Roman"/>
                      </a:endParaRPr>
                    </a:p>
                  </a:txBody>
                  <a:tcPr marL="63153" marR="63153" marT="0" marB="0" anchor="b"/>
                </a:tc>
              </a:tr>
              <a:tr h="175425">
                <a:tc>
                  <a:txBody>
                    <a:bodyPr/>
                    <a:lstStyle/>
                    <a:p>
                      <a:pPr marL="0" marR="0" algn="ctr">
                        <a:spcBef>
                          <a:spcPts val="0"/>
                        </a:spcBef>
                        <a:spcAft>
                          <a:spcPts val="0"/>
                        </a:spcAft>
                      </a:pPr>
                      <a:r>
                        <a:rPr lang="en-US" sz="1100">
                          <a:effectLst/>
                        </a:rPr>
                        <a:t>700</a:t>
                      </a:r>
                      <a:endParaRPr lang="en-US" sz="1100">
                        <a:effectLst/>
                        <a:latin typeface="Times New Roman"/>
                        <a:ea typeface="Times New Roman"/>
                      </a:endParaRPr>
                    </a:p>
                  </a:txBody>
                  <a:tcPr marL="63153" marR="63153" marT="0" marB="0"/>
                </a:tc>
                <a:tc>
                  <a:txBody>
                    <a:bodyPr/>
                    <a:lstStyle/>
                    <a:p>
                      <a:pPr marL="0" marR="0" algn="ctr">
                        <a:spcBef>
                          <a:spcPts val="0"/>
                        </a:spcBef>
                        <a:spcAft>
                          <a:spcPts val="0"/>
                        </a:spcAft>
                      </a:pPr>
                      <a:r>
                        <a:rPr lang="en-US" sz="1100">
                          <a:effectLst/>
                        </a:rPr>
                        <a:t>-0.76277</a:t>
                      </a:r>
                      <a:endParaRPr lang="en-US" sz="1100">
                        <a:effectLst/>
                        <a:latin typeface="Times New Roman"/>
                        <a:ea typeface="Times New Roman"/>
                      </a:endParaRPr>
                    </a:p>
                  </a:txBody>
                  <a:tcPr marL="63153" marR="63153" marT="0" marB="0" anchor="b"/>
                </a:tc>
                <a:tc>
                  <a:txBody>
                    <a:bodyPr/>
                    <a:lstStyle/>
                    <a:p>
                      <a:pPr marL="0" marR="0" algn="ctr">
                        <a:spcBef>
                          <a:spcPts val="0"/>
                        </a:spcBef>
                        <a:spcAft>
                          <a:spcPts val="0"/>
                        </a:spcAft>
                      </a:pPr>
                      <a:r>
                        <a:rPr lang="en-US" sz="1100">
                          <a:effectLst/>
                        </a:rPr>
                        <a:t>-0.56012</a:t>
                      </a:r>
                      <a:endParaRPr lang="en-US" sz="1100">
                        <a:effectLst/>
                        <a:latin typeface="Times New Roman"/>
                        <a:ea typeface="Times New Roman"/>
                      </a:endParaRPr>
                    </a:p>
                  </a:txBody>
                  <a:tcPr marL="63153" marR="63153" marT="0" marB="0" anchor="b"/>
                </a:tc>
                <a:tc>
                  <a:txBody>
                    <a:bodyPr/>
                    <a:lstStyle/>
                    <a:p>
                      <a:pPr marL="0" marR="0" algn="ctr">
                        <a:spcBef>
                          <a:spcPts val="0"/>
                        </a:spcBef>
                        <a:spcAft>
                          <a:spcPts val="0"/>
                        </a:spcAft>
                      </a:pPr>
                      <a:r>
                        <a:rPr lang="en-US" sz="1100">
                          <a:effectLst/>
                        </a:rPr>
                        <a:t>-0.72115</a:t>
                      </a:r>
                      <a:endParaRPr lang="en-US" sz="1100">
                        <a:effectLst/>
                        <a:latin typeface="Times New Roman"/>
                        <a:ea typeface="Times New Roman"/>
                      </a:endParaRPr>
                    </a:p>
                  </a:txBody>
                  <a:tcPr marL="63153" marR="63153" marT="0" marB="0" anchor="b"/>
                </a:tc>
                <a:tc>
                  <a:txBody>
                    <a:bodyPr/>
                    <a:lstStyle/>
                    <a:p>
                      <a:pPr marL="0" marR="0" algn="ctr">
                        <a:spcBef>
                          <a:spcPts val="0"/>
                        </a:spcBef>
                        <a:spcAft>
                          <a:spcPts val="0"/>
                        </a:spcAft>
                      </a:pPr>
                      <a:r>
                        <a:rPr lang="en-US" sz="1100">
                          <a:effectLst/>
                        </a:rPr>
                        <a:t>-0.35805</a:t>
                      </a:r>
                      <a:endParaRPr lang="en-US" sz="1100">
                        <a:effectLst/>
                        <a:latin typeface="Times New Roman"/>
                        <a:ea typeface="Times New Roman"/>
                      </a:endParaRPr>
                    </a:p>
                  </a:txBody>
                  <a:tcPr marL="63153" marR="63153" marT="0" marB="0" anchor="b"/>
                </a:tc>
              </a:tr>
              <a:tr h="175425">
                <a:tc>
                  <a:txBody>
                    <a:bodyPr/>
                    <a:lstStyle/>
                    <a:p>
                      <a:pPr marL="0" marR="0" algn="ctr">
                        <a:spcBef>
                          <a:spcPts val="0"/>
                        </a:spcBef>
                        <a:spcAft>
                          <a:spcPts val="0"/>
                        </a:spcAft>
                      </a:pPr>
                      <a:r>
                        <a:rPr lang="en-US" sz="1100">
                          <a:effectLst/>
                        </a:rPr>
                        <a:t>710</a:t>
                      </a:r>
                      <a:endParaRPr lang="en-US" sz="1100">
                        <a:effectLst/>
                        <a:latin typeface="Times New Roman"/>
                        <a:ea typeface="Times New Roman"/>
                      </a:endParaRPr>
                    </a:p>
                  </a:txBody>
                  <a:tcPr marL="63153" marR="63153" marT="0" marB="0"/>
                </a:tc>
                <a:tc>
                  <a:txBody>
                    <a:bodyPr/>
                    <a:lstStyle/>
                    <a:p>
                      <a:pPr marL="0" marR="0" algn="ctr">
                        <a:spcBef>
                          <a:spcPts val="0"/>
                        </a:spcBef>
                        <a:spcAft>
                          <a:spcPts val="0"/>
                        </a:spcAft>
                      </a:pPr>
                      <a:r>
                        <a:rPr lang="en-US" sz="1100">
                          <a:effectLst/>
                        </a:rPr>
                        <a:t>-0.77412</a:t>
                      </a:r>
                      <a:endParaRPr lang="en-US" sz="1100">
                        <a:effectLst/>
                        <a:latin typeface="Times New Roman"/>
                        <a:ea typeface="Times New Roman"/>
                      </a:endParaRPr>
                    </a:p>
                  </a:txBody>
                  <a:tcPr marL="63153" marR="63153" marT="0" marB="0" anchor="b"/>
                </a:tc>
                <a:tc>
                  <a:txBody>
                    <a:bodyPr/>
                    <a:lstStyle/>
                    <a:p>
                      <a:pPr marL="0" marR="0" algn="ctr">
                        <a:spcBef>
                          <a:spcPts val="0"/>
                        </a:spcBef>
                        <a:spcAft>
                          <a:spcPts val="0"/>
                        </a:spcAft>
                      </a:pPr>
                      <a:r>
                        <a:rPr lang="en-US" sz="1100">
                          <a:effectLst/>
                        </a:rPr>
                        <a:t>-0.60679</a:t>
                      </a:r>
                      <a:endParaRPr lang="en-US" sz="1100">
                        <a:effectLst/>
                        <a:latin typeface="Times New Roman"/>
                        <a:ea typeface="Times New Roman"/>
                      </a:endParaRPr>
                    </a:p>
                  </a:txBody>
                  <a:tcPr marL="63153" marR="63153" marT="0" marB="0" anchor="b"/>
                </a:tc>
                <a:tc>
                  <a:txBody>
                    <a:bodyPr/>
                    <a:lstStyle/>
                    <a:p>
                      <a:pPr marL="0" marR="0" algn="ctr">
                        <a:spcBef>
                          <a:spcPts val="0"/>
                        </a:spcBef>
                        <a:spcAft>
                          <a:spcPts val="0"/>
                        </a:spcAft>
                      </a:pPr>
                      <a:r>
                        <a:rPr lang="en-US" sz="1100">
                          <a:effectLst/>
                        </a:rPr>
                        <a:t>-0.58618</a:t>
                      </a:r>
                      <a:endParaRPr lang="en-US" sz="1100">
                        <a:effectLst/>
                        <a:latin typeface="Times New Roman"/>
                        <a:ea typeface="Times New Roman"/>
                      </a:endParaRPr>
                    </a:p>
                  </a:txBody>
                  <a:tcPr marL="63153" marR="63153" marT="0" marB="0" anchor="b"/>
                </a:tc>
                <a:tc>
                  <a:txBody>
                    <a:bodyPr/>
                    <a:lstStyle/>
                    <a:p>
                      <a:pPr marL="0" marR="0" algn="ctr">
                        <a:spcBef>
                          <a:spcPts val="0"/>
                        </a:spcBef>
                        <a:spcAft>
                          <a:spcPts val="0"/>
                        </a:spcAft>
                      </a:pPr>
                      <a:r>
                        <a:rPr lang="en-US" sz="1100">
                          <a:effectLst/>
                        </a:rPr>
                        <a:t>-0.34531</a:t>
                      </a:r>
                      <a:endParaRPr lang="en-US" sz="1100">
                        <a:effectLst/>
                        <a:latin typeface="Times New Roman"/>
                        <a:ea typeface="Times New Roman"/>
                      </a:endParaRPr>
                    </a:p>
                  </a:txBody>
                  <a:tcPr marL="63153" marR="63153" marT="0" marB="0" anchor="b"/>
                </a:tc>
              </a:tr>
              <a:tr h="175425">
                <a:tc>
                  <a:txBody>
                    <a:bodyPr/>
                    <a:lstStyle/>
                    <a:p>
                      <a:pPr marL="0" marR="0" algn="ctr">
                        <a:spcBef>
                          <a:spcPts val="0"/>
                        </a:spcBef>
                        <a:spcAft>
                          <a:spcPts val="0"/>
                        </a:spcAft>
                      </a:pPr>
                      <a:r>
                        <a:rPr lang="en-US" sz="1100">
                          <a:effectLst/>
                        </a:rPr>
                        <a:t>720</a:t>
                      </a:r>
                      <a:endParaRPr lang="en-US" sz="1100">
                        <a:effectLst/>
                        <a:latin typeface="Times New Roman"/>
                        <a:ea typeface="Times New Roman"/>
                      </a:endParaRPr>
                    </a:p>
                  </a:txBody>
                  <a:tcPr marL="63153" marR="63153" marT="0" marB="0"/>
                </a:tc>
                <a:tc>
                  <a:txBody>
                    <a:bodyPr/>
                    <a:lstStyle/>
                    <a:p>
                      <a:pPr marL="0" marR="0" algn="ctr">
                        <a:spcBef>
                          <a:spcPts val="0"/>
                        </a:spcBef>
                        <a:spcAft>
                          <a:spcPts val="0"/>
                        </a:spcAft>
                      </a:pPr>
                      <a:r>
                        <a:rPr lang="en-US" sz="1100">
                          <a:effectLst/>
                        </a:rPr>
                        <a:t>-0.57698</a:t>
                      </a:r>
                      <a:endParaRPr lang="en-US" sz="1100">
                        <a:effectLst/>
                        <a:latin typeface="Times New Roman"/>
                        <a:ea typeface="Times New Roman"/>
                      </a:endParaRPr>
                    </a:p>
                  </a:txBody>
                  <a:tcPr marL="63153" marR="63153" marT="0" marB="0" anchor="b"/>
                </a:tc>
                <a:tc>
                  <a:txBody>
                    <a:bodyPr/>
                    <a:lstStyle/>
                    <a:p>
                      <a:pPr marL="0" marR="0" algn="ctr">
                        <a:spcBef>
                          <a:spcPts val="0"/>
                        </a:spcBef>
                        <a:spcAft>
                          <a:spcPts val="0"/>
                        </a:spcAft>
                      </a:pPr>
                      <a:r>
                        <a:rPr lang="en-US" sz="1100">
                          <a:effectLst/>
                        </a:rPr>
                        <a:t>-0.50047</a:t>
                      </a:r>
                      <a:endParaRPr lang="en-US" sz="1100">
                        <a:effectLst/>
                        <a:latin typeface="Times New Roman"/>
                        <a:ea typeface="Times New Roman"/>
                      </a:endParaRPr>
                    </a:p>
                  </a:txBody>
                  <a:tcPr marL="63153" marR="63153" marT="0" marB="0" anchor="b"/>
                </a:tc>
                <a:tc>
                  <a:txBody>
                    <a:bodyPr/>
                    <a:lstStyle/>
                    <a:p>
                      <a:pPr marL="0" marR="0" algn="ctr">
                        <a:spcBef>
                          <a:spcPts val="0"/>
                        </a:spcBef>
                        <a:spcAft>
                          <a:spcPts val="0"/>
                        </a:spcAft>
                      </a:pPr>
                      <a:r>
                        <a:rPr lang="en-US" sz="1100">
                          <a:effectLst/>
                        </a:rPr>
                        <a:t>-0.19106</a:t>
                      </a:r>
                      <a:endParaRPr lang="en-US" sz="1100">
                        <a:effectLst/>
                        <a:latin typeface="Times New Roman"/>
                        <a:ea typeface="Times New Roman"/>
                      </a:endParaRPr>
                    </a:p>
                  </a:txBody>
                  <a:tcPr marL="63153" marR="63153" marT="0" marB="0" anchor="b"/>
                </a:tc>
                <a:tc>
                  <a:txBody>
                    <a:bodyPr/>
                    <a:lstStyle/>
                    <a:p>
                      <a:pPr marL="0" marR="0" algn="ctr">
                        <a:spcBef>
                          <a:spcPts val="0"/>
                        </a:spcBef>
                        <a:spcAft>
                          <a:spcPts val="0"/>
                        </a:spcAft>
                      </a:pPr>
                      <a:r>
                        <a:rPr lang="en-US" sz="1100">
                          <a:effectLst/>
                        </a:rPr>
                        <a:t>-0.24034</a:t>
                      </a:r>
                      <a:endParaRPr lang="en-US" sz="1100">
                        <a:effectLst/>
                        <a:latin typeface="Times New Roman"/>
                        <a:ea typeface="Times New Roman"/>
                      </a:endParaRPr>
                    </a:p>
                  </a:txBody>
                  <a:tcPr marL="63153" marR="63153" marT="0" marB="0" anchor="b"/>
                </a:tc>
              </a:tr>
              <a:tr h="175425">
                <a:tc>
                  <a:txBody>
                    <a:bodyPr/>
                    <a:lstStyle/>
                    <a:p>
                      <a:pPr marL="0" marR="0" algn="ctr">
                        <a:spcBef>
                          <a:spcPts val="0"/>
                        </a:spcBef>
                        <a:spcAft>
                          <a:spcPts val="0"/>
                        </a:spcAft>
                      </a:pPr>
                      <a:r>
                        <a:rPr lang="en-US" sz="1100">
                          <a:effectLst/>
                        </a:rPr>
                        <a:t>740</a:t>
                      </a:r>
                      <a:endParaRPr lang="en-US" sz="1100">
                        <a:effectLst/>
                        <a:latin typeface="Times New Roman"/>
                        <a:ea typeface="Times New Roman"/>
                      </a:endParaRPr>
                    </a:p>
                  </a:txBody>
                  <a:tcPr marL="63153" marR="63153" marT="0" marB="0"/>
                </a:tc>
                <a:tc>
                  <a:txBody>
                    <a:bodyPr/>
                    <a:lstStyle/>
                    <a:p>
                      <a:pPr marL="0" marR="0" algn="ctr">
                        <a:spcBef>
                          <a:spcPts val="0"/>
                        </a:spcBef>
                        <a:spcAft>
                          <a:spcPts val="0"/>
                        </a:spcAft>
                      </a:pPr>
                      <a:r>
                        <a:rPr lang="en-US" sz="1100">
                          <a:effectLst/>
                        </a:rPr>
                        <a:t>0.092051</a:t>
                      </a:r>
                      <a:endParaRPr lang="en-US" sz="1100">
                        <a:effectLst/>
                        <a:latin typeface="Times New Roman"/>
                        <a:ea typeface="Times New Roman"/>
                      </a:endParaRPr>
                    </a:p>
                  </a:txBody>
                  <a:tcPr marL="63153" marR="63153" marT="0" marB="0" anchor="b"/>
                </a:tc>
                <a:tc>
                  <a:txBody>
                    <a:bodyPr/>
                    <a:lstStyle/>
                    <a:p>
                      <a:pPr marL="0" marR="0" algn="ctr">
                        <a:spcBef>
                          <a:spcPts val="0"/>
                        </a:spcBef>
                        <a:spcAft>
                          <a:spcPts val="0"/>
                        </a:spcAft>
                      </a:pPr>
                      <a:r>
                        <a:rPr lang="en-US" sz="1100">
                          <a:effectLst/>
                        </a:rPr>
                        <a:t>0.058845</a:t>
                      </a:r>
                      <a:endParaRPr lang="en-US" sz="1100">
                        <a:effectLst/>
                        <a:latin typeface="Times New Roman"/>
                        <a:ea typeface="Times New Roman"/>
                      </a:endParaRPr>
                    </a:p>
                  </a:txBody>
                  <a:tcPr marL="63153" marR="63153" marT="0" marB="0" anchor="b"/>
                </a:tc>
                <a:tc>
                  <a:txBody>
                    <a:bodyPr/>
                    <a:lstStyle/>
                    <a:p>
                      <a:pPr marL="0" marR="0" algn="ctr">
                        <a:spcBef>
                          <a:spcPts val="0"/>
                        </a:spcBef>
                        <a:spcAft>
                          <a:spcPts val="0"/>
                        </a:spcAft>
                      </a:pPr>
                      <a:r>
                        <a:rPr lang="en-US" sz="1100">
                          <a:effectLst/>
                        </a:rPr>
                        <a:t>0.514229</a:t>
                      </a:r>
                      <a:endParaRPr lang="en-US" sz="1100">
                        <a:effectLst/>
                        <a:latin typeface="Times New Roman"/>
                        <a:ea typeface="Times New Roman"/>
                      </a:endParaRPr>
                    </a:p>
                  </a:txBody>
                  <a:tcPr marL="63153" marR="63153" marT="0" marB="0" anchor="b"/>
                </a:tc>
                <a:tc>
                  <a:txBody>
                    <a:bodyPr/>
                    <a:lstStyle/>
                    <a:p>
                      <a:pPr marL="0" marR="0" algn="ctr">
                        <a:spcBef>
                          <a:spcPts val="0"/>
                        </a:spcBef>
                        <a:spcAft>
                          <a:spcPts val="0"/>
                        </a:spcAft>
                      </a:pPr>
                      <a:r>
                        <a:rPr lang="en-US" sz="1100">
                          <a:effectLst/>
                        </a:rPr>
                        <a:t>0.028778</a:t>
                      </a:r>
                      <a:endParaRPr lang="en-US" sz="1100">
                        <a:effectLst/>
                        <a:latin typeface="Times New Roman"/>
                        <a:ea typeface="Times New Roman"/>
                      </a:endParaRPr>
                    </a:p>
                  </a:txBody>
                  <a:tcPr marL="63153" marR="63153" marT="0" marB="0" anchor="b"/>
                </a:tc>
              </a:tr>
              <a:tr h="175425">
                <a:tc>
                  <a:txBody>
                    <a:bodyPr/>
                    <a:lstStyle/>
                    <a:p>
                      <a:pPr marL="0" marR="0" algn="ctr">
                        <a:spcBef>
                          <a:spcPts val="0"/>
                        </a:spcBef>
                        <a:spcAft>
                          <a:spcPts val="0"/>
                        </a:spcAft>
                      </a:pPr>
                      <a:r>
                        <a:rPr lang="en-US" sz="1100">
                          <a:effectLst/>
                        </a:rPr>
                        <a:t>760</a:t>
                      </a:r>
                      <a:endParaRPr lang="en-US" sz="1100">
                        <a:effectLst/>
                        <a:latin typeface="Times New Roman"/>
                        <a:ea typeface="Times New Roman"/>
                      </a:endParaRPr>
                    </a:p>
                  </a:txBody>
                  <a:tcPr marL="63153" marR="63153" marT="0" marB="0"/>
                </a:tc>
                <a:tc>
                  <a:txBody>
                    <a:bodyPr/>
                    <a:lstStyle/>
                    <a:p>
                      <a:pPr marL="0" marR="0" algn="ctr">
                        <a:spcBef>
                          <a:spcPts val="0"/>
                        </a:spcBef>
                        <a:spcAft>
                          <a:spcPts val="0"/>
                        </a:spcAft>
                      </a:pPr>
                      <a:r>
                        <a:rPr lang="en-US" sz="1100">
                          <a:effectLst/>
                        </a:rPr>
                        <a:t>0.272205</a:t>
                      </a:r>
                      <a:endParaRPr lang="en-US" sz="1100">
                        <a:effectLst/>
                        <a:latin typeface="Times New Roman"/>
                        <a:ea typeface="Times New Roman"/>
                      </a:endParaRPr>
                    </a:p>
                  </a:txBody>
                  <a:tcPr marL="63153" marR="63153" marT="0" marB="0" anchor="b"/>
                </a:tc>
                <a:tc>
                  <a:txBody>
                    <a:bodyPr/>
                    <a:lstStyle/>
                    <a:p>
                      <a:pPr marL="0" marR="0" algn="ctr">
                        <a:spcBef>
                          <a:spcPts val="0"/>
                        </a:spcBef>
                        <a:spcAft>
                          <a:spcPts val="0"/>
                        </a:spcAft>
                      </a:pPr>
                      <a:r>
                        <a:rPr lang="en-US" sz="1100">
                          <a:effectLst/>
                        </a:rPr>
                        <a:t>0.227299</a:t>
                      </a:r>
                      <a:endParaRPr lang="en-US" sz="1100">
                        <a:effectLst/>
                        <a:latin typeface="Times New Roman"/>
                        <a:ea typeface="Times New Roman"/>
                      </a:endParaRPr>
                    </a:p>
                  </a:txBody>
                  <a:tcPr marL="63153" marR="63153" marT="0" marB="0" anchor="b"/>
                </a:tc>
                <a:tc>
                  <a:txBody>
                    <a:bodyPr/>
                    <a:lstStyle/>
                    <a:p>
                      <a:pPr marL="0" marR="0" algn="ctr">
                        <a:spcBef>
                          <a:spcPts val="0"/>
                        </a:spcBef>
                        <a:spcAft>
                          <a:spcPts val="0"/>
                        </a:spcAft>
                      </a:pPr>
                      <a:r>
                        <a:rPr lang="en-US" sz="1100">
                          <a:effectLst/>
                        </a:rPr>
                        <a:t>0.627928</a:t>
                      </a:r>
                      <a:endParaRPr lang="en-US" sz="1100">
                        <a:effectLst/>
                        <a:latin typeface="Times New Roman"/>
                        <a:ea typeface="Times New Roman"/>
                      </a:endParaRPr>
                    </a:p>
                  </a:txBody>
                  <a:tcPr marL="63153" marR="63153" marT="0" marB="0" anchor="b"/>
                </a:tc>
                <a:tc>
                  <a:txBody>
                    <a:bodyPr/>
                    <a:lstStyle/>
                    <a:p>
                      <a:pPr marL="0" marR="0" algn="ctr">
                        <a:spcBef>
                          <a:spcPts val="0"/>
                        </a:spcBef>
                        <a:spcAft>
                          <a:spcPts val="0"/>
                        </a:spcAft>
                      </a:pPr>
                      <a:r>
                        <a:rPr lang="en-US" sz="1100">
                          <a:effectLst/>
                        </a:rPr>
                        <a:t>0.116647</a:t>
                      </a:r>
                      <a:endParaRPr lang="en-US" sz="1100">
                        <a:effectLst/>
                        <a:latin typeface="Times New Roman"/>
                        <a:ea typeface="Times New Roman"/>
                      </a:endParaRPr>
                    </a:p>
                  </a:txBody>
                  <a:tcPr marL="63153" marR="63153" marT="0" marB="0" anchor="b"/>
                </a:tc>
              </a:tr>
              <a:tr h="175425">
                <a:tc>
                  <a:txBody>
                    <a:bodyPr/>
                    <a:lstStyle/>
                    <a:p>
                      <a:pPr marL="0" marR="0" algn="ctr">
                        <a:spcBef>
                          <a:spcPts val="0"/>
                        </a:spcBef>
                        <a:spcAft>
                          <a:spcPts val="0"/>
                        </a:spcAft>
                      </a:pPr>
                      <a:r>
                        <a:rPr lang="en-US" sz="1100">
                          <a:effectLst/>
                        </a:rPr>
                        <a:t>780</a:t>
                      </a:r>
                      <a:endParaRPr lang="en-US" sz="1100">
                        <a:effectLst/>
                        <a:latin typeface="Times New Roman"/>
                        <a:ea typeface="Times New Roman"/>
                      </a:endParaRPr>
                    </a:p>
                  </a:txBody>
                  <a:tcPr marL="63153" marR="63153" marT="0" marB="0"/>
                </a:tc>
                <a:tc>
                  <a:txBody>
                    <a:bodyPr/>
                    <a:lstStyle/>
                    <a:p>
                      <a:pPr marL="0" marR="0" algn="ctr">
                        <a:spcBef>
                          <a:spcPts val="0"/>
                        </a:spcBef>
                        <a:spcAft>
                          <a:spcPts val="0"/>
                        </a:spcAft>
                      </a:pPr>
                      <a:r>
                        <a:rPr lang="en-US" sz="1100">
                          <a:effectLst/>
                        </a:rPr>
                        <a:t>0.30102</a:t>
                      </a:r>
                      <a:endParaRPr lang="en-US" sz="1100">
                        <a:effectLst/>
                        <a:latin typeface="Times New Roman"/>
                        <a:ea typeface="Times New Roman"/>
                      </a:endParaRPr>
                    </a:p>
                  </a:txBody>
                  <a:tcPr marL="63153" marR="63153" marT="0" marB="0" anchor="b"/>
                </a:tc>
                <a:tc>
                  <a:txBody>
                    <a:bodyPr/>
                    <a:lstStyle/>
                    <a:p>
                      <a:pPr marL="0" marR="0" algn="ctr">
                        <a:spcBef>
                          <a:spcPts val="0"/>
                        </a:spcBef>
                        <a:spcAft>
                          <a:spcPts val="0"/>
                        </a:spcAft>
                      </a:pPr>
                      <a:r>
                        <a:rPr lang="en-US" sz="1100">
                          <a:effectLst/>
                        </a:rPr>
                        <a:t>0.254799</a:t>
                      </a:r>
                      <a:endParaRPr lang="en-US" sz="1100">
                        <a:effectLst/>
                        <a:latin typeface="Times New Roman"/>
                        <a:ea typeface="Times New Roman"/>
                      </a:endParaRPr>
                    </a:p>
                  </a:txBody>
                  <a:tcPr marL="63153" marR="63153" marT="0" marB="0" anchor="b"/>
                </a:tc>
                <a:tc>
                  <a:txBody>
                    <a:bodyPr/>
                    <a:lstStyle/>
                    <a:p>
                      <a:pPr marL="0" marR="0" algn="ctr">
                        <a:spcBef>
                          <a:spcPts val="0"/>
                        </a:spcBef>
                        <a:spcAft>
                          <a:spcPts val="0"/>
                        </a:spcAft>
                      </a:pPr>
                      <a:r>
                        <a:rPr lang="en-US" sz="1100">
                          <a:effectLst/>
                        </a:rPr>
                        <a:t>0.64041</a:t>
                      </a:r>
                      <a:endParaRPr lang="en-US" sz="1100">
                        <a:effectLst/>
                        <a:latin typeface="Times New Roman"/>
                        <a:ea typeface="Times New Roman"/>
                      </a:endParaRPr>
                    </a:p>
                  </a:txBody>
                  <a:tcPr marL="63153" marR="63153" marT="0" marB="0" anchor="b"/>
                </a:tc>
                <a:tc>
                  <a:txBody>
                    <a:bodyPr/>
                    <a:lstStyle/>
                    <a:p>
                      <a:pPr marL="0" marR="0" algn="ctr">
                        <a:spcBef>
                          <a:spcPts val="0"/>
                        </a:spcBef>
                        <a:spcAft>
                          <a:spcPts val="0"/>
                        </a:spcAft>
                      </a:pPr>
                      <a:r>
                        <a:rPr lang="en-US" sz="1100">
                          <a:effectLst/>
                        </a:rPr>
                        <a:t>0.12866</a:t>
                      </a:r>
                      <a:endParaRPr lang="en-US" sz="1100">
                        <a:effectLst/>
                        <a:latin typeface="Times New Roman"/>
                        <a:ea typeface="Times New Roman"/>
                      </a:endParaRPr>
                    </a:p>
                  </a:txBody>
                  <a:tcPr marL="63153" marR="63153" marT="0" marB="0" anchor="b"/>
                </a:tc>
              </a:tr>
              <a:tr h="175425">
                <a:tc>
                  <a:txBody>
                    <a:bodyPr/>
                    <a:lstStyle/>
                    <a:p>
                      <a:pPr marL="0" marR="0" algn="ctr">
                        <a:spcBef>
                          <a:spcPts val="0"/>
                        </a:spcBef>
                        <a:spcAft>
                          <a:spcPts val="0"/>
                        </a:spcAft>
                      </a:pPr>
                      <a:r>
                        <a:rPr lang="en-US" sz="1100">
                          <a:effectLst/>
                        </a:rPr>
                        <a:t>800</a:t>
                      </a:r>
                      <a:endParaRPr lang="en-US" sz="1100">
                        <a:effectLst/>
                        <a:latin typeface="Times New Roman"/>
                        <a:ea typeface="Times New Roman"/>
                      </a:endParaRPr>
                    </a:p>
                  </a:txBody>
                  <a:tcPr marL="63153" marR="63153" marT="0" marB="0"/>
                </a:tc>
                <a:tc>
                  <a:txBody>
                    <a:bodyPr/>
                    <a:lstStyle/>
                    <a:p>
                      <a:pPr marL="0" marR="0" algn="ctr">
                        <a:spcBef>
                          <a:spcPts val="0"/>
                        </a:spcBef>
                        <a:spcAft>
                          <a:spcPts val="0"/>
                        </a:spcAft>
                      </a:pPr>
                      <a:r>
                        <a:rPr lang="en-US" sz="1100">
                          <a:effectLst/>
                        </a:rPr>
                        <a:t>0.304379</a:t>
                      </a:r>
                      <a:endParaRPr lang="en-US" sz="1100">
                        <a:effectLst/>
                        <a:latin typeface="Times New Roman"/>
                        <a:ea typeface="Times New Roman"/>
                      </a:endParaRPr>
                    </a:p>
                  </a:txBody>
                  <a:tcPr marL="63153" marR="63153" marT="0" marB="0" anchor="b"/>
                </a:tc>
                <a:tc>
                  <a:txBody>
                    <a:bodyPr/>
                    <a:lstStyle/>
                    <a:p>
                      <a:pPr marL="0" marR="0" algn="ctr">
                        <a:spcBef>
                          <a:spcPts val="0"/>
                        </a:spcBef>
                        <a:spcAft>
                          <a:spcPts val="0"/>
                        </a:spcAft>
                      </a:pPr>
                      <a:r>
                        <a:rPr lang="en-US" sz="1100">
                          <a:effectLst/>
                        </a:rPr>
                        <a:t>0.257982</a:t>
                      </a:r>
                      <a:endParaRPr lang="en-US" sz="1100">
                        <a:effectLst/>
                        <a:latin typeface="Times New Roman"/>
                        <a:ea typeface="Times New Roman"/>
                      </a:endParaRPr>
                    </a:p>
                  </a:txBody>
                  <a:tcPr marL="63153" marR="63153" marT="0" marB="0" anchor="b"/>
                </a:tc>
                <a:tc>
                  <a:txBody>
                    <a:bodyPr/>
                    <a:lstStyle/>
                    <a:p>
                      <a:pPr marL="0" marR="0" algn="ctr">
                        <a:spcBef>
                          <a:spcPts val="0"/>
                        </a:spcBef>
                        <a:spcAft>
                          <a:spcPts val="0"/>
                        </a:spcAft>
                      </a:pPr>
                      <a:r>
                        <a:rPr lang="en-US" sz="1100">
                          <a:effectLst/>
                        </a:rPr>
                        <a:t>0.63903</a:t>
                      </a:r>
                      <a:endParaRPr lang="en-US" sz="1100">
                        <a:effectLst/>
                        <a:latin typeface="Times New Roman"/>
                        <a:ea typeface="Times New Roman"/>
                      </a:endParaRPr>
                    </a:p>
                  </a:txBody>
                  <a:tcPr marL="63153" marR="63153" marT="0" marB="0" anchor="b"/>
                </a:tc>
                <a:tc>
                  <a:txBody>
                    <a:bodyPr/>
                    <a:lstStyle/>
                    <a:p>
                      <a:pPr marL="0" marR="0" algn="ctr">
                        <a:spcBef>
                          <a:spcPts val="0"/>
                        </a:spcBef>
                        <a:spcAft>
                          <a:spcPts val="0"/>
                        </a:spcAft>
                      </a:pPr>
                      <a:r>
                        <a:rPr lang="en-US" sz="1100">
                          <a:effectLst/>
                        </a:rPr>
                        <a:t>0.125346</a:t>
                      </a:r>
                      <a:endParaRPr lang="en-US" sz="1100">
                        <a:effectLst/>
                        <a:latin typeface="Times New Roman"/>
                        <a:ea typeface="Times New Roman"/>
                      </a:endParaRPr>
                    </a:p>
                  </a:txBody>
                  <a:tcPr marL="63153" marR="63153" marT="0" marB="0" anchor="b"/>
                </a:tc>
              </a:tr>
              <a:tr h="175425">
                <a:tc>
                  <a:txBody>
                    <a:bodyPr/>
                    <a:lstStyle/>
                    <a:p>
                      <a:pPr marL="0" marR="0" algn="ctr">
                        <a:spcBef>
                          <a:spcPts val="0"/>
                        </a:spcBef>
                        <a:spcAft>
                          <a:spcPts val="0"/>
                        </a:spcAft>
                      </a:pPr>
                      <a:r>
                        <a:rPr lang="en-US" sz="1100">
                          <a:effectLst/>
                        </a:rPr>
                        <a:t>840</a:t>
                      </a:r>
                      <a:endParaRPr lang="en-US" sz="1100">
                        <a:effectLst/>
                        <a:latin typeface="Times New Roman"/>
                        <a:ea typeface="Times New Roman"/>
                      </a:endParaRPr>
                    </a:p>
                  </a:txBody>
                  <a:tcPr marL="63153" marR="63153" marT="0" marB="0"/>
                </a:tc>
                <a:tc>
                  <a:txBody>
                    <a:bodyPr/>
                    <a:lstStyle/>
                    <a:p>
                      <a:pPr marL="0" marR="0" algn="ctr">
                        <a:spcBef>
                          <a:spcPts val="0"/>
                        </a:spcBef>
                        <a:spcAft>
                          <a:spcPts val="0"/>
                        </a:spcAft>
                      </a:pPr>
                      <a:r>
                        <a:rPr lang="en-US" sz="1100">
                          <a:effectLst/>
                        </a:rPr>
                        <a:t>0.299089</a:t>
                      </a:r>
                      <a:endParaRPr lang="en-US" sz="1100">
                        <a:effectLst/>
                        <a:latin typeface="Times New Roman"/>
                        <a:ea typeface="Times New Roman"/>
                      </a:endParaRPr>
                    </a:p>
                  </a:txBody>
                  <a:tcPr marL="63153" marR="63153" marT="0" marB="0" anchor="b"/>
                </a:tc>
                <a:tc>
                  <a:txBody>
                    <a:bodyPr/>
                    <a:lstStyle/>
                    <a:p>
                      <a:pPr marL="0" marR="0" algn="ctr">
                        <a:spcBef>
                          <a:spcPts val="0"/>
                        </a:spcBef>
                        <a:spcAft>
                          <a:spcPts val="0"/>
                        </a:spcAft>
                      </a:pPr>
                      <a:r>
                        <a:rPr lang="en-US" sz="1100">
                          <a:effectLst/>
                        </a:rPr>
                        <a:t>0.253435</a:t>
                      </a:r>
                      <a:endParaRPr lang="en-US" sz="1100">
                        <a:effectLst/>
                        <a:latin typeface="Times New Roman"/>
                        <a:ea typeface="Times New Roman"/>
                      </a:endParaRPr>
                    </a:p>
                  </a:txBody>
                  <a:tcPr marL="63153" marR="63153" marT="0" marB="0" anchor="b"/>
                </a:tc>
                <a:tc>
                  <a:txBody>
                    <a:bodyPr/>
                    <a:lstStyle/>
                    <a:p>
                      <a:pPr marL="0" marR="0" algn="ctr">
                        <a:spcBef>
                          <a:spcPts val="0"/>
                        </a:spcBef>
                        <a:spcAft>
                          <a:spcPts val="0"/>
                        </a:spcAft>
                      </a:pPr>
                      <a:r>
                        <a:rPr lang="en-US" sz="1100">
                          <a:effectLst/>
                        </a:rPr>
                        <a:t>0.625817</a:t>
                      </a:r>
                      <a:endParaRPr lang="en-US" sz="1100">
                        <a:effectLst/>
                        <a:latin typeface="Times New Roman"/>
                        <a:ea typeface="Times New Roman"/>
                      </a:endParaRPr>
                    </a:p>
                  </a:txBody>
                  <a:tcPr marL="63153" marR="63153" marT="0" marB="0" anchor="b"/>
                </a:tc>
                <a:tc>
                  <a:txBody>
                    <a:bodyPr/>
                    <a:lstStyle/>
                    <a:p>
                      <a:pPr marL="0" marR="0" algn="ctr">
                        <a:spcBef>
                          <a:spcPts val="0"/>
                        </a:spcBef>
                        <a:spcAft>
                          <a:spcPts val="0"/>
                        </a:spcAft>
                      </a:pPr>
                      <a:r>
                        <a:rPr lang="en-US" sz="1100">
                          <a:effectLst/>
                        </a:rPr>
                        <a:t>0.112166</a:t>
                      </a:r>
                      <a:endParaRPr lang="en-US" sz="1100">
                        <a:effectLst/>
                        <a:latin typeface="Times New Roman"/>
                        <a:ea typeface="Times New Roman"/>
                      </a:endParaRPr>
                    </a:p>
                  </a:txBody>
                  <a:tcPr marL="63153" marR="63153" marT="0" marB="0" anchor="b"/>
                </a:tc>
              </a:tr>
              <a:tr h="175425">
                <a:tc>
                  <a:txBody>
                    <a:bodyPr/>
                    <a:lstStyle/>
                    <a:p>
                      <a:pPr marL="0" marR="0" algn="ctr">
                        <a:spcBef>
                          <a:spcPts val="0"/>
                        </a:spcBef>
                        <a:spcAft>
                          <a:spcPts val="0"/>
                        </a:spcAft>
                      </a:pPr>
                      <a:r>
                        <a:rPr lang="en-US" sz="1100">
                          <a:effectLst/>
                        </a:rPr>
                        <a:t>850</a:t>
                      </a:r>
                      <a:endParaRPr lang="en-US" sz="1100">
                        <a:effectLst/>
                        <a:latin typeface="Times New Roman"/>
                        <a:ea typeface="Times New Roman"/>
                      </a:endParaRPr>
                    </a:p>
                  </a:txBody>
                  <a:tcPr marL="63153" marR="63153" marT="0" marB="0"/>
                </a:tc>
                <a:tc>
                  <a:txBody>
                    <a:bodyPr/>
                    <a:lstStyle/>
                    <a:p>
                      <a:pPr marL="0" marR="0" algn="ctr">
                        <a:spcBef>
                          <a:spcPts val="0"/>
                        </a:spcBef>
                        <a:spcAft>
                          <a:spcPts val="0"/>
                        </a:spcAft>
                      </a:pPr>
                      <a:r>
                        <a:rPr lang="en-US" sz="1100">
                          <a:effectLst/>
                        </a:rPr>
                        <a:t>0.298762</a:t>
                      </a:r>
                      <a:endParaRPr lang="en-US" sz="1100">
                        <a:effectLst/>
                        <a:latin typeface="Times New Roman"/>
                        <a:ea typeface="Times New Roman"/>
                      </a:endParaRPr>
                    </a:p>
                  </a:txBody>
                  <a:tcPr marL="63153" marR="63153" marT="0" marB="0" anchor="b"/>
                </a:tc>
                <a:tc>
                  <a:txBody>
                    <a:bodyPr/>
                    <a:lstStyle/>
                    <a:p>
                      <a:pPr marL="0" marR="0" algn="ctr">
                        <a:spcBef>
                          <a:spcPts val="0"/>
                        </a:spcBef>
                        <a:spcAft>
                          <a:spcPts val="0"/>
                        </a:spcAft>
                      </a:pPr>
                      <a:r>
                        <a:rPr lang="en-US" sz="1100">
                          <a:effectLst/>
                        </a:rPr>
                        <a:t>0.253063</a:t>
                      </a:r>
                      <a:endParaRPr lang="en-US" sz="1100">
                        <a:effectLst/>
                        <a:latin typeface="Times New Roman"/>
                        <a:ea typeface="Times New Roman"/>
                      </a:endParaRPr>
                    </a:p>
                  </a:txBody>
                  <a:tcPr marL="63153" marR="63153" marT="0" marB="0" anchor="b"/>
                </a:tc>
                <a:tc>
                  <a:txBody>
                    <a:bodyPr/>
                    <a:lstStyle/>
                    <a:p>
                      <a:pPr marL="0" marR="0" algn="ctr">
                        <a:spcBef>
                          <a:spcPts val="0"/>
                        </a:spcBef>
                        <a:spcAft>
                          <a:spcPts val="0"/>
                        </a:spcAft>
                      </a:pPr>
                      <a:r>
                        <a:rPr lang="en-US" sz="1100">
                          <a:effectLst/>
                        </a:rPr>
                        <a:t>0.623016</a:t>
                      </a:r>
                      <a:endParaRPr lang="en-US" sz="1100">
                        <a:effectLst/>
                        <a:latin typeface="Times New Roman"/>
                        <a:ea typeface="Times New Roman"/>
                      </a:endParaRPr>
                    </a:p>
                  </a:txBody>
                  <a:tcPr marL="63153" marR="63153" marT="0" marB="0" anchor="b"/>
                </a:tc>
                <a:tc>
                  <a:txBody>
                    <a:bodyPr/>
                    <a:lstStyle/>
                    <a:p>
                      <a:pPr marL="0" marR="0" algn="ctr">
                        <a:spcBef>
                          <a:spcPts val="0"/>
                        </a:spcBef>
                        <a:spcAft>
                          <a:spcPts val="0"/>
                        </a:spcAft>
                      </a:pPr>
                      <a:r>
                        <a:rPr lang="en-US" sz="1100">
                          <a:effectLst/>
                        </a:rPr>
                        <a:t>0.109657</a:t>
                      </a:r>
                      <a:endParaRPr lang="en-US" sz="1100">
                        <a:effectLst/>
                        <a:latin typeface="Times New Roman"/>
                        <a:ea typeface="Times New Roman"/>
                      </a:endParaRPr>
                    </a:p>
                  </a:txBody>
                  <a:tcPr marL="63153" marR="63153" marT="0" marB="0" anchor="b"/>
                </a:tc>
              </a:tr>
              <a:tr h="336816">
                <a:tc>
                  <a:txBody>
                    <a:bodyPr/>
                    <a:lstStyle/>
                    <a:p>
                      <a:pPr marL="0" marR="0" algn="ctr">
                        <a:spcBef>
                          <a:spcPts val="0"/>
                        </a:spcBef>
                        <a:spcAft>
                          <a:spcPts val="0"/>
                        </a:spcAft>
                      </a:pPr>
                      <a:r>
                        <a:rPr lang="en-US" sz="1100" dirty="0">
                          <a:effectLst/>
                        </a:rPr>
                        <a:t>Average Across Wavelengths</a:t>
                      </a:r>
                      <a:endParaRPr lang="en-US" sz="1100" dirty="0">
                        <a:effectLst/>
                        <a:latin typeface="Times New Roman"/>
                        <a:ea typeface="Times New Roman"/>
                      </a:endParaRPr>
                    </a:p>
                  </a:txBody>
                  <a:tcPr marL="63153" marR="63153" marT="0" marB="0"/>
                </a:tc>
                <a:tc>
                  <a:txBody>
                    <a:bodyPr/>
                    <a:lstStyle/>
                    <a:p>
                      <a:pPr marL="0" marR="0" algn="r">
                        <a:spcBef>
                          <a:spcPts val="0"/>
                        </a:spcBef>
                        <a:spcAft>
                          <a:spcPts val="0"/>
                        </a:spcAft>
                      </a:pPr>
                      <a:r>
                        <a:rPr lang="en-US" sz="1100">
                          <a:effectLst/>
                        </a:rPr>
                        <a:t>0.547256</a:t>
                      </a:r>
                      <a:endParaRPr lang="en-US" sz="1100">
                        <a:effectLst/>
                        <a:latin typeface="Times New Roman"/>
                        <a:ea typeface="Times New Roman"/>
                      </a:endParaRPr>
                    </a:p>
                  </a:txBody>
                  <a:tcPr marL="63153" marR="63153" marT="0" marB="0" anchor="b"/>
                </a:tc>
                <a:tc>
                  <a:txBody>
                    <a:bodyPr/>
                    <a:lstStyle/>
                    <a:p>
                      <a:pPr marL="0" marR="0" algn="r">
                        <a:spcBef>
                          <a:spcPts val="0"/>
                        </a:spcBef>
                        <a:spcAft>
                          <a:spcPts val="0"/>
                        </a:spcAft>
                      </a:pPr>
                      <a:r>
                        <a:rPr lang="en-US" sz="1100">
                          <a:effectLst/>
                        </a:rPr>
                        <a:t>0.386557</a:t>
                      </a:r>
                      <a:endParaRPr lang="en-US" sz="1100">
                        <a:effectLst/>
                        <a:latin typeface="Times New Roman"/>
                        <a:ea typeface="Times New Roman"/>
                      </a:endParaRPr>
                    </a:p>
                  </a:txBody>
                  <a:tcPr marL="63153" marR="63153" marT="0" marB="0" anchor="b"/>
                </a:tc>
                <a:tc>
                  <a:txBody>
                    <a:bodyPr/>
                    <a:lstStyle/>
                    <a:p>
                      <a:pPr marL="0" marR="0" algn="r">
                        <a:spcBef>
                          <a:spcPts val="0"/>
                        </a:spcBef>
                        <a:spcAft>
                          <a:spcPts val="0"/>
                        </a:spcAft>
                      </a:pPr>
                      <a:r>
                        <a:rPr lang="en-US" sz="1100">
                          <a:effectLst/>
                        </a:rPr>
                        <a:t>0.670191</a:t>
                      </a:r>
                      <a:endParaRPr lang="en-US" sz="1100">
                        <a:effectLst/>
                        <a:latin typeface="Times New Roman"/>
                        <a:ea typeface="Times New Roman"/>
                      </a:endParaRPr>
                    </a:p>
                  </a:txBody>
                  <a:tcPr marL="63153" marR="63153" marT="0" marB="0" anchor="b"/>
                </a:tc>
                <a:tc>
                  <a:txBody>
                    <a:bodyPr/>
                    <a:lstStyle/>
                    <a:p>
                      <a:pPr marL="0" marR="0" algn="r">
                        <a:spcBef>
                          <a:spcPts val="0"/>
                        </a:spcBef>
                        <a:spcAft>
                          <a:spcPts val="0"/>
                        </a:spcAft>
                      </a:pPr>
                      <a:r>
                        <a:rPr lang="en-US" sz="1100" dirty="0">
                          <a:effectLst/>
                        </a:rPr>
                        <a:t>0.240229</a:t>
                      </a:r>
                      <a:endParaRPr lang="en-US" sz="1100" dirty="0">
                        <a:effectLst/>
                        <a:latin typeface="Times New Roman"/>
                        <a:ea typeface="Times New Roman"/>
                      </a:endParaRPr>
                    </a:p>
                  </a:txBody>
                  <a:tcPr marL="63153" marR="63153" marT="0" marB="0" anchor="b"/>
                </a:tc>
              </a:tr>
            </a:tbl>
          </a:graphicData>
        </a:graphic>
      </p:graphicFrame>
      <p:sp>
        <p:nvSpPr>
          <p:cNvPr id="3" name="Right Triangle 2"/>
          <p:cNvSpPr/>
          <p:nvPr/>
        </p:nvSpPr>
        <p:spPr>
          <a:xfrm rot="5400000" flipV="1">
            <a:off x="6301740" y="-1196340"/>
            <a:ext cx="1676400" cy="4069080"/>
          </a:xfrm>
          <a:prstGeom prst="rtTriangle">
            <a:avLst/>
          </a:prstGeom>
          <a:solidFill>
            <a:schemeClr val="tx1">
              <a:lumMod val="85000"/>
              <a:lumOff val="15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8" descr="http://www.msstate.edu/web/visualid/Web/2008_MSU_logo_web_vert_whiteontrans.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467600" y="112712"/>
            <a:ext cx="1600022" cy="954088"/>
          </a:xfrm>
          <a:prstGeom prst="rect">
            <a:avLst/>
          </a:prstGeom>
          <a:noFill/>
        </p:spPr>
      </p:pic>
      <p:cxnSp>
        <p:nvCxnSpPr>
          <p:cNvPr id="5" name="Straight Connector 4"/>
          <p:cNvCxnSpPr/>
          <p:nvPr/>
        </p:nvCxnSpPr>
        <p:spPr>
          <a:xfrm>
            <a:off x="0" y="685800"/>
            <a:ext cx="4343400" cy="0"/>
          </a:xfrm>
          <a:prstGeom prst="line">
            <a:avLst/>
          </a:prstGeom>
          <a:ln w="349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6" name="Title 1"/>
          <p:cNvSpPr txBox="1">
            <a:spLocks/>
          </p:cNvSpPr>
          <p:nvPr/>
        </p:nvSpPr>
        <p:spPr>
          <a:xfrm>
            <a:off x="-76200" y="228600"/>
            <a:ext cx="8229600" cy="10668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smtClean="0">
                <a:cs typeface="Times New Roman" pitchFamily="18" charset="0"/>
              </a:rPr>
              <a:t>Results</a:t>
            </a:r>
          </a:p>
          <a:p>
            <a:pPr algn="l"/>
            <a:endParaRPr lang="en-US" sz="2800" b="1" dirty="0">
              <a:cs typeface="Times New Roman" pitchFamily="18" charset="0"/>
            </a:endParaRPr>
          </a:p>
        </p:txBody>
      </p:sp>
    </p:spTree>
    <p:extLst>
      <p:ext uri="{BB962C8B-B14F-4D97-AF65-F5344CB8AC3E}">
        <p14:creationId xmlns:p14="http://schemas.microsoft.com/office/powerpoint/2010/main" val="151416182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9256</TotalTime>
  <Words>2049</Words>
  <Application>Microsoft Office PowerPoint</Application>
  <PresentationFormat>On-screen Show (4:3)</PresentationFormat>
  <Paragraphs>347</Paragraphs>
  <Slides>30</Slides>
  <Notes>30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Adobe Heiti Std R</vt:lpstr>
      <vt:lpstr>Arial</vt:lpstr>
      <vt:lpstr>Calibri</vt:lpstr>
      <vt:lpstr>Tahoma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Tennessee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Tyson Raper</dc:creator>
  <cp:lastModifiedBy>bill raun</cp:lastModifiedBy>
  <cp:revision>159</cp:revision>
  <dcterms:created xsi:type="dcterms:W3CDTF">2014-11-28T20:14:20Z</dcterms:created>
  <dcterms:modified xsi:type="dcterms:W3CDTF">2015-08-10T14:02:03Z</dcterms:modified>
</cp:coreProperties>
</file>