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drawings/drawing5.xml" ContentType="application/vnd.openxmlformats-officedocument.drawingml.chartshapes+xml"/>
  <Override PartName="/ppt/charts/chart9.xml" ContentType="application/vnd.openxmlformats-officedocument.drawingml.chart+xml"/>
  <Override PartName="/ppt/drawings/drawing6.xml" ContentType="application/vnd.openxmlformats-officedocument.drawingml.chartshapes+xml"/>
  <Override PartName="/ppt/charts/chart10.xml" ContentType="application/vnd.openxmlformats-officedocument.drawingml.chart+xml"/>
  <Override PartName="/ppt/drawings/drawing7.xml" ContentType="application/vnd.openxmlformats-officedocument.drawingml.chartshapes+xml"/>
  <Override PartName="/ppt/charts/chart11.xml" ContentType="application/vnd.openxmlformats-officedocument.drawingml.chart+xml"/>
  <Override PartName="/ppt/charts/chart12.xml" ContentType="application/vnd.openxmlformats-officedocument.drawingml.chart+xml"/>
  <Override PartName="/ppt/drawings/drawing8.xml" ContentType="application/vnd.openxmlformats-officedocument.drawingml.chartshapes+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drawings/drawing9.xml" ContentType="application/vnd.openxmlformats-officedocument.drawingml.chartshapes+xml"/>
  <Override PartName="/ppt/notesSlides/notesSlide9.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90" r:id="rId2"/>
    <p:sldId id="298" r:id="rId3"/>
    <p:sldId id="261" r:id="rId4"/>
    <p:sldId id="271" r:id="rId5"/>
    <p:sldId id="280" r:id="rId6"/>
    <p:sldId id="289" r:id="rId7"/>
    <p:sldId id="270" r:id="rId8"/>
    <p:sldId id="293" r:id="rId9"/>
    <p:sldId id="266" r:id="rId10"/>
    <p:sldId id="272" r:id="rId11"/>
    <p:sldId id="265" r:id="rId12"/>
    <p:sldId id="269" r:id="rId13"/>
    <p:sldId id="273" r:id="rId14"/>
    <p:sldId id="302" r:id="rId15"/>
    <p:sldId id="275" r:id="rId16"/>
    <p:sldId id="296" r:id="rId17"/>
    <p:sldId id="299" r:id="rId18"/>
    <p:sldId id="282" r:id="rId19"/>
    <p:sldId id="300" r:id="rId20"/>
    <p:sldId id="283" r:id="rId21"/>
    <p:sldId id="288" r:id="rId22"/>
    <p:sldId id="284" r:id="rId23"/>
    <p:sldId id="287" r:id="rId24"/>
    <p:sldId id="277" r:id="rId25"/>
    <p:sldId id="278" r:id="rId26"/>
    <p:sldId id="301" r:id="rId27"/>
    <p:sldId id="303" r:id="rId28"/>
    <p:sldId id="30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93871" autoAdjust="0"/>
  </p:normalViewPr>
  <p:slideViewPr>
    <p:cSldViewPr snapToGrid="0">
      <p:cViewPr varScale="1">
        <p:scale>
          <a:sx n="41" d="100"/>
          <a:sy n="41" d="100"/>
        </p:scale>
        <p:origin x="499" y="34"/>
      </p:cViewPr>
      <p:guideLst/>
    </p:cSldViewPr>
  </p:slideViewPr>
  <p:notesTextViewPr>
    <p:cViewPr>
      <p:scale>
        <a:sx n="75" d="100"/>
        <a:sy n="75" d="100"/>
      </p:scale>
      <p:origin x="0" y="0"/>
    </p:cViewPr>
  </p:notesTextViewPr>
  <p:notesViewPr>
    <p:cSldViewPr snapToGrid="0">
      <p:cViewPr varScale="1">
        <p:scale>
          <a:sx n="42" d="100"/>
          <a:sy n="42" d="100"/>
        </p:scale>
        <p:origin x="2328"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ohns_000\Documents\Algorithm%20Papers\Old%20Computer%20Documents\Generalized%20Alogorithm%20Paper\Perkins%20Corn%20Predicted%20YP%20Model.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johns_000\Documents\Algorithm%20Papers\Old%20Computer%20Documents\Generalized%20Algorithm%20Model\Corn%20Yld%20Sigmoid%20Model%20Final%202015%20Linear.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johns_000\Documents\Algorithm%20Papers\Old%20Computer%20Documents\Generalized%20Algorithm%20Model\Corn%20Yld%20Sigmoid%20Model%20Final%202015%20Linear.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C:\Users\johns_000\Documents\Algorithm%20Papers\Old%20Computer%20Documents\Generalized%20Algorithm%20Model\Corn%20Yld%20Sigmoid%20Model%20Final%202015%20Linear.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johns_000\Documents\Algorithm%20Papers\Old%20Computer%20Documents\Generalized%20Algorithm%20Model\Corn%20Yld%20Sigmoid%20Model%20Final%202015%20Linear.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johns_000\Documents\Algorithm\Ortiz%20Corn%20Data.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johns_000\Documents\Algorithm\Ortiz%20Corn%20Data.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johns_000\Documents\Algorithm\Ortiz%20Corn%20Data.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johns_000\Documents\Algorithm\Ortiz%20Corn%20Data.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johns_000\Documents\Algorithm\Ortiz%20Corn%20Data.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johns_000\Documents\Algorithm\Ortiz%20Corn%20Data.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ohns_000\Documents\Algorithm%20Papers\Old%20Computer%20Documents\Generalized%20Alogorithm%20Paper\Perkins%20Corn%20Predicted%20YP%20Model.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johns_000\Documents\Algorithm\Ortiz%20Corn%20Data.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johns_000\Documents\Algorithm\Ortiz%20Corn%20Data.xlsx" TargetMode="External"/></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C:\Users\johns_000\Documents\Algorithm%20Papers\Old%20Computer%20Documents\Generalized%20Algorithm%20Model\Corn%20Yld%20Sigmoid%20Model%20Final%202015%20Linear.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johns_000\Documents\Algorithm\Generalized%20Algorithm%20Model%20%20Paper%20Data\Sigmoid\Old%20Sigmoid\Wht%20Sigmoid%20Model_SD_%20Test%20Simplified.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johns_000\Documents\Algorithm\Generalized%20Algorithm%20Model%20%20Paper%20Data\Sigmoid\Old%20Sigmoid\Wht%20Sigmoid%20Model%20Test.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johns_000\Documents\Algorithm\Generalized%20Algorithm%20Model%20%20Paper%20Data\Tests\CornDataSolie.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ohns_000\Documents\Algorithm\Copy%20of%20RI_NDVI_v_RI_HARVEST_ALL_Years.xls"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1" Type="http://schemas.openxmlformats.org/officeDocument/2006/relationships/oleObject" Target="file:///C:\Users\johns_000\Documents\Algorithm\Generalized%20Algorithm%20Model%20%20Paper%20Data\Sigmoid\Old%20Sigmoid\Wht%20Sigmoid%20Model_SD_%20Test%20Simplified.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johns_000\Documents\Algorithm\Generalized%20Algorithm%20Model%20%20Paper%20Data\Sigmoid\Old%20Sigmoid\Wht%20Sigmoid%20Model_SD_%20Test%20Simplified.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johns_000\Documents\Algorithm%20Papers\Old%20Computer%20Documents\Generalized%20Algorithm%20Model\Corn%20Yld%20Sigmoid%20Model%20Final%202015%20Linear.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johns_000\Documents\Algorithm%20Papers\Old%20Computer%20Documents\Generalized%20Algorithm%20Model\Corn%20Yld%20Sigmoid%20Model%20Final%202015%20Linear.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johns_000\Documents\Algorithm%20Papers\Old%20Computer%20Documents\Generalized%20Algorithm%20Model\Corn%20Yld%20Sigmoid%20Model%20Final%202015%20Linea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769894005302991"/>
          <c:y val="5.1400554097404488E-2"/>
          <c:w val="0.7697656288026653"/>
          <c:h val="0.79822506561679785"/>
        </c:manualLayout>
      </c:layout>
      <c:scatterChart>
        <c:scatterStyle val="lineMarker"/>
        <c:varyColors val="0"/>
        <c:ser>
          <c:idx val="0"/>
          <c:order val="0"/>
          <c:tx>
            <c:strRef>
              <c:f>'Corn Perkins'!$J$3</c:f>
              <c:strCache>
                <c:ptCount val="1"/>
                <c:pt idx="0">
                  <c:v>Meas.GS V-6</c:v>
                </c:pt>
              </c:strCache>
            </c:strRef>
          </c:tx>
          <c:spPr>
            <a:ln w="28575">
              <a:noFill/>
            </a:ln>
          </c:spPr>
          <c:marker>
            <c:spPr>
              <a:ln w="63500"/>
            </c:spPr>
          </c:marker>
          <c:xVal>
            <c:numRef>
              <c:f>'Corn Perkins'!$I$4:$I$12</c:f>
              <c:numCache>
                <c:formatCode>General</c:formatCode>
                <c:ptCount val="9"/>
                <c:pt idx="0">
                  <c:v>0.2676417171717172</c:v>
                </c:pt>
                <c:pt idx="1">
                  <c:v>0.40347582417582417</c:v>
                </c:pt>
                <c:pt idx="2">
                  <c:v>0.39681095238095243</c:v>
                </c:pt>
                <c:pt idx="3">
                  <c:v>0.30431704268292686</c:v>
                </c:pt>
                <c:pt idx="4">
                  <c:v>0.38191118421052633</c:v>
                </c:pt>
                <c:pt idx="5">
                  <c:v>0.47175124999999996</c:v>
                </c:pt>
                <c:pt idx="6">
                  <c:v>0.32219517676767673</c:v>
                </c:pt>
                <c:pt idx="7">
                  <c:v>0.43250138580931252</c:v>
                </c:pt>
                <c:pt idx="8">
                  <c:v>0.3726690548780488</c:v>
                </c:pt>
              </c:numCache>
            </c:numRef>
          </c:xVal>
          <c:yVal>
            <c:numRef>
              <c:f>('Corn Perkins'!$J$4:$J$12,'Corn Perkins'!$H$18:$H$39)</c:f>
              <c:numCache>
                <c:formatCode>0.00</c:formatCode>
                <c:ptCount val="31"/>
                <c:pt idx="0">
                  <c:v>1.7860985988132179</c:v>
                </c:pt>
                <c:pt idx="1">
                  <c:v>4.8431882821115906</c:v>
                </c:pt>
                <c:pt idx="2">
                  <c:v>4.3795741476365295</c:v>
                </c:pt>
                <c:pt idx="3">
                  <c:v>1.9345794009114146</c:v>
                </c:pt>
                <c:pt idx="4">
                  <c:v>5.0650088117756047</c:v>
                </c:pt>
                <c:pt idx="5">
                  <c:v>4.7299637179634084</c:v>
                </c:pt>
                <c:pt idx="6">
                  <c:v>1.8603389998623163</c:v>
                </c:pt>
                <c:pt idx="7">
                  <c:v>4.8973285757552754</c:v>
                </c:pt>
                <c:pt idx="8">
                  <c:v>3.697654634082995</c:v>
                </c:pt>
                <c:pt idx="9" formatCode="General">
                  <c:v>0</c:v>
                </c:pt>
                <c:pt idx="10" formatCode="General">
                  <c:v>0</c:v>
                </c:pt>
                <c:pt idx="11" formatCode="General">
                  <c:v>0.05</c:v>
                </c:pt>
                <c:pt idx="12" formatCode="General">
                  <c:v>0.1</c:v>
                </c:pt>
                <c:pt idx="13" formatCode="General">
                  <c:v>0.15</c:v>
                </c:pt>
                <c:pt idx="14" formatCode="General">
                  <c:v>0.2</c:v>
                </c:pt>
                <c:pt idx="15" formatCode="General">
                  <c:v>0.25</c:v>
                </c:pt>
                <c:pt idx="16" formatCode="General">
                  <c:v>0.3</c:v>
                </c:pt>
                <c:pt idx="17" formatCode="General">
                  <c:v>0.35</c:v>
                </c:pt>
                <c:pt idx="18" formatCode="General">
                  <c:v>0.4</c:v>
                </c:pt>
                <c:pt idx="19" formatCode="General">
                  <c:v>0.45</c:v>
                </c:pt>
                <c:pt idx="20" formatCode="General">
                  <c:v>0.5</c:v>
                </c:pt>
                <c:pt idx="21" formatCode="General">
                  <c:v>0.55000000000000004</c:v>
                </c:pt>
                <c:pt idx="22" formatCode="General">
                  <c:v>0.6</c:v>
                </c:pt>
                <c:pt idx="23" formatCode="General">
                  <c:v>0.65</c:v>
                </c:pt>
                <c:pt idx="24" formatCode="General">
                  <c:v>0.7</c:v>
                </c:pt>
                <c:pt idx="25" formatCode="General">
                  <c:v>0.75</c:v>
                </c:pt>
                <c:pt idx="26" formatCode="General">
                  <c:v>0.8</c:v>
                </c:pt>
                <c:pt idx="27" formatCode="General">
                  <c:v>0.85</c:v>
                </c:pt>
                <c:pt idx="28" formatCode="General">
                  <c:v>0.9</c:v>
                </c:pt>
                <c:pt idx="29" formatCode="General">
                  <c:v>0.95</c:v>
                </c:pt>
                <c:pt idx="30" formatCode="General">
                  <c:v>1</c:v>
                </c:pt>
              </c:numCache>
            </c:numRef>
          </c:yVal>
          <c:smooth val="0"/>
        </c:ser>
        <c:ser>
          <c:idx val="1"/>
          <c:order val="1"/>
          <c:tx>
            <c:strRef>
              <c:f>'Corn Perkins'!$M$3</c:f>
              <c:strCache>
                <c:ptCount val="1"/>
                <c:pt idx="0">
                  <c:v>Meas.GS V-8</c:v>
                </c:pt>
              </c:strCache>
            </c:strRef>
          </c:tx>
          <c:spPr>
            <a:ln w="28575">
              <a:noFill/>
            </a:ln>
          </c:spPr>
          <c:marker>
            <c:symbol val="square"/>
            <c:size val="5"/>
            <c:spPr>
              <a:ln w="63500"/>
            </c:spPr>
          </c:marker>
          <c:xVal>
            <c:numRef>
              <c:f>'Corn Perkins'!$L$4:$L$12</c:f>
              <c:numCache>
                <c:formatCode>General</c:formatCode>
                <c:ptCount val="9"/>
                <c:pt idx="0">
                  <c:v>0.36746107142857137</c:v>
                </c:pt>
                <c:pt idx="1">
                  <c:v>0.57167646198830413</c:v>
                </c:pt>
                <c:pt idx="2">
                  <c:v>0.54906032967032958</c:v>
                </c:pt>
                <c:pt idx="3">
                  <c:v>0.40727761904761894</c:v>
                </c:pt>
                <c:pt idx="4">
                  <c:v>0.50032631578947362</c:v>
                </c:pt>
                <c:pt idx="5">
                  <c:v>0.61363450854700863</c:v>
                </c:pt>
                <c:pt idx="6">
                  <c:v>0.38174730769230769</c:v>
                </c:pt>
                <c:pt idx="7">
                  <c:v>0.58561347597597591</c:v>
                </c:pt>
                <c:pt idx="8">
                  <c:v>0.52649858974358965</c:v>
                </c:pt>
              </c:numCache>
            </c:numRef>
          </c:xVal>
          <c:yVal>
            <c:numRef>
              <c:f>('Corn Perkins'!$M$4:$M$12,'Corn Perkins'!$I$18:$I$39)</c:f>
              <c:numCache>
                <c:formatCode>0.00</c:formatCode>
                <c:ptCount val="31"/>
                <c:pt idx="0">
                  <c:v>1.7860985988132179</c:v>
                </c:pt>
                <c:pt idx="1">
                  <c:v>4.8431882821115906</c:v>
                </c:pt>
                <c:pt idx="2">
                  <c:v>4.3795741476365295</c:v>
                </c:pt>
                <c:pt idx="3">
                  <c:v>1.9345794009114146</c:v>
                </c:pt>
                <c:pt idx="4">
                  <c:v>5.0650088117756047</c:v>
                </c:pt>
                <c:pt idx="5">
                  <c:v>4.7299637179634084</c:v>
                </c:pt>
                <c:pt idx="6">
                  <c:v>1.8603389998623163</c:v>
                </c:pt>
                <c:pt idx="7">
                  <c:v>4.8973285757552754</c:v>
                </c:pt>
                <c:pt idx="8">
                  <c:v>3.697654634082995</c:v>
                </c:pt>
                <c:pt idx="9" formatCode="General">
                  <c:v>0</c:v>
                </c:pt>
                <c:pt idx="10" formatCode="General">
                  <c:v>3.166452640088302E-3</c:v>
                </c:pt>
                <c:pt idx="11" formatCode="General">
                  <c:v>9.035107952373167E-3</c:v>
                </c:pt>
                <c:pt idx="12" formatCode="General">
                  <c:v>2.5728301851839497E-2</c:v>
                </c:pt>
                <c:pt idx="13" formatCode="General">
                  <c:v>7.2843065256314787E-2</c:v>
                </c:pt>
                <c:pt idx="14" formatCode="General">
                  <c:v>0.20294767332736985</c:v>
                </c:pt>
                <c:pt idx="15" formatCode="General">
                  <c:v>0.54158286975763481</c:v>
                </c:pt>
                <c:pt idx="16" formatCode="General">
                  <c:v>1.3022939877181452</c:v>
                </c:pt>
                <c:pt idx="17" formatCode="General">
                  <c:v>2.5621568095195966</c:v>
                </c:pt>
                <c:pt idx="18" formatCode="General">
                  <c:v>3.8742495183770775</c:v>
                </c:pt>
                <c:pt idx="19" formatCode="General">
                  <c:v>4.7205251647044504</c:v>
                </c:pt>
                <c:pt idx="20" formatCode="General">
                  <c:v>5.111389399628802</c:v>
                </c:pt>
                <c:pt idx="21" formatCode="General">
                  <c:v>5.2639744909228883</c:v>
                </c:pt>
                <c:pt idx="22" formatCode="General">
                  <c:v>5.3195664633290498</c:v>
                </c:pt>
                <c:pt idx="23" formatCode="General">
                  <c:v>5.3393064048225218</c:v>
                </c:pt>
                <c:pt idx="24" formatCode="General">
                  <c:v>5.3462515562819606</c:v>
                </c:pt>
                <c:pt idx="25" formatCode="General">
                  <c:v>5.3486871608728146</c:v>
                </c:pt>
                <c:pt idx="26" formatCode="General">
                  <c:v>5.3495403328262485</c:v>
                </c:pt>
                <c:pt idx="27" formatCode="General">
                  <c:v>5.3498390724304059</c:v>
                </c:pt>
                <c:pt idx="28" formatCode="General">
                  <c:v>5.3499436619705349</c:v>
                </c:pt>
                <c:pt idx="29" formatCode="General">
                  <c:v>5.3499802772561322</c:v>
                </c:pt>
                <c:pt idx="30" formatCode="General">
                  <c:v>5.3499930955182649</c:v>
                </c:pt>
              </c:numCache>
            </c:numRef>
          </c:yVal>
          <c:smooth val="0"/>
        </c:ser>
        <c:ser>
          <c:idx val="2"/>
          <c:order val="2"/>
          <c:tx>
            <c:strRef>
              <c:f>'Corn Perkins'!$P$3</c:f>
              <c:strCache>
                <c:ptCount val="1"/>
                <c:pt idx="0">
                  <c:v>Meas.GS V-10</c:v>
                </c:pt>
              </c:strCache>
            </c:strRef>
          </c:tx>
          <c:spPr>
            <a:ln w="28575">
              <a:noFill/>
            </a:ln>
          </c:spPr>
          <c:marker>
            <c:symbol val="triangle"/>
            <c:size val="5"/>
            <c:spPr>
              <a:ln w="76200"/>
            </c:spPr>
          </c:marker>
          <c:xVal>
            <c:numRef>
              <c:f>'Corn Perkins'!$O$4:$O$12</c:f>
              <c:numCache>
                <c:formatCode>General</c:formatCode>
                <c:ptCount val="9"/>
                <c:pt idx="0">
                  <c:v>0.63654374517374512</c:v>
                </c:pt>
                <c:pt idx="1">
                  <c:v>0.76188728652751414</c:v>
                </c:pt>
                <c:pt idx="2">
                  <c:v>0.7470409971305596</c:v>
                </c:pt>
                <c:pt idx="3">
                  <c:v>0.66431142857142855</c:v>
                </c:pt>
                <c:pt idx="4">
                  <c:v>0.7063871456500489</c:v>
                </c:pt>
                <c:pt idx="5">
                  <c:v>0.77680588235294135</c:v>
                </c:pt>
                <c:pt idx="6">
                  <c:v>0.61587575187969934</c:v>
                </c:pt>
                <c:pt idx="7">
                  <c:v>0.77783142857142851</c:v>
                </c:pt>
                <c:pt idx="8">
                  <c:v>0.7393429831932774</c:v>
                </c:pt>
              </c:numCache>
            </c:numRef>
          </c:xVal>
          <c:yVal>
            <c:numRef>
              <c:f>'Corn Perkins'!$P$4:$P$12</c:f>
              <c:numCache>
                <c:formatCode>0.00</c:formatCode>
                <c:ptCount val="9"/>
                <c:pt idx="0">
                  <c:v>1.7860985988132179</c:v>
                </c:pt>
                <c:pt idx="1">
                  <c:v>4.8431882821115906</c:v>
                </c:pt>
                <c:pt idx="2">
                  <c:v>4.3795741476365295</c:v>
                </c:pt>
                <c:pt idx="3">
                  <c:v>1.9345794009114146</c:v>
                </c:pt>
                <c:pt idx="4">
                  <c:v>5.0650088117756047</c:v>
                </c:pt>
                <c:pt idx="5">
                  <c:v>4.7299637179634084</c:v>
                </c:pt>
                <c:pt idx="6">
                  <c:v>1.8603389998623163</c:v>
                </c:pt>
                <c:pt idx="7">
                  <c:v>4.8973285757552754</c:v>
                </c:pt>
                <c:pt idx="8">
                  <c:v>3.697654634082995</c:v>
                </c:pt>
              </c:numCache>
            </c:numRef>
          </c:yVal>
          <c:smooth val="0"/>
        </c:ser>
        <c:ser>
          <c:idx val="3"/>
          <c:order val="3"/>
          <c:tx>
            <c:strRef>
              <c:f>'Corn Perkins'!$I$18</c:f>
              <c:strCache>
                <c:ptCount val="1"/>
                <c:pt idx="0">
                  <c:v>GS V-6</c:v>
                </c:pt>
              </c:strCache>
            </c:strRef>
          </c:tx>
          <c:spPr>
            <a:ln w="44450">
              <a:solidFill>
                <a:schemeClr val="accent1"/>
              </a:solidFill>
            </a:ln>
          </c:spPr>
          <c:marker>
            <c:symbol val="none"/>
          </c:marker>
          <c:dPt>
            <c:idx val="8"/>
            <c:bubble3D val="0"/>
            <c:spPr>
              <a:ln w="50800">
                <a:solidFill>
                  <a:schemeClr val="accent1"/>
                </a:solidFill>
              </a:ln>
            </c:spPr>
          </c:dPt>
          <c:xVal>
            <c:numRef>
              <c:f>'Corn Perkins'!$H$19:$H$39</c:f>
              <c:numCache>
                <c:formatCode>General</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'Corn Perkins'!$I$19:$I$39</c:f>
              <c:numCache>
                <c:formatCode>General</c:formatCode>
                <c:ptCount val="21"/>
                <c:pt idx="0">
                  <c:v>3.166452640088302E-3</c:v>
                </c:pt>
                <c:pt idx="1">
                  <c:v>9.035107952373167E-3</c:v>
                </c:pt>
                <c:pt idx="2">
                  <c:v>2.5728301851839497E-2</c:v>
                </c:pt>
                <c:pt idx="3">
                  <c:v>7.2843065256314787E-2</c:v>
                </c:pt>
                <c:pt idx="4">
                  <c:v>0.20294767332736985</c:v>
                </c:pt>
                <c:pt idx="5">
                  <c:v>0.54158286975763481</c:v>
                </c:pt>
                <c:pt idx="6">
                  <c:v>1.3022939877181452</c:v>
                </c:pt>
                <c:pt idx="7">
                  <c:v>2.5621568095195966</c:v>
                </c:pt>
                <c:pt idx="8">
                  <c:v>3.8742495183770775</c:v>
                </c:pt>
                <c:pt idx="9">
                  <c:v>4.7205251647044504</c:v>
                </c:pt>
                <c:pt idx="10">
                  <c:v>5.111389399628802</c:v>
                </c:pt>
                <c:pt idx="11">
                  <c:v>5.2639744909228883</c:v>
                </c:pt>
                <c:pt idx="12">
                  <c:v>5.3195664633290498</c:v>
                </c:pt>
                <c:pt idx="13">
                  <c:v>5.3393064048225218</c:v>
                </c:pt>
                <c:pt idx="14">
                  <c:v>5.3462515562819606</c:v>
                </c:pt>
                <c:pt idx="15">
                  <c:v>5.3486871608728146</c:v>
                </c:pt>
                <c:pt idx="16">
                  <c:v>5.3495403328262485</c:v>
                </c:pt>
                <c:pt idx="17">
                  <c:v>5.3498390724304059</c:v>
                </c:pt>
                <c:pt idx="18">
                  <c:v>5.3499436619705349</c:v>
                </c:pt>
                <c:pt idx="19">
                  <c:v>5.3499802772561322</c:v>
                </c:pt>
                <c:pt idx="20">
                  <c:v>5.3499930955182649</c:v>
                </c:pt>
              </c:numCache>
            </c:numRef>
          </c:yVal>
          <c:smooth val="0"/>
        </c:ser>
        <c:ser>
          <c:idx val="4"/>
          <c:order val="4"/>
          <c:tx>
            <c:strRef>
              <c:f>'Corn Perkins'!$L$18</c:f>
              <c:strCache>
                <c:ptCount val="1"/>
                <c:pt idx="0">
                  <c:v>GS V-8</c:v>
                </c:pt>
              </c:strCache>
            </c:strRef>
          </c:tx>
          <c:spPr>
            <a:ln w="50800">
              <a:solidFill>
                <a:srgbClr val="C00000"/>
              </a:solidFill>
            </a:ln>
          </c:spPr>
          <c:marker>
            <c:symbol val="none"/>
          </c:marker>
          <c:xVal>
            <c:numRef>
              <c:f>'Corn Perkins'!$K$19:$K$39</c:f>
              <c:numCache>
                <c:formatCode>General</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'Corn Perkins'!$L$19:$L$39</c:f>
              <c:numCache>
                <c:formatCode>General</c:formatCode>
                <c:ptCount val="21"/>
                <c:pt idx="0">
                  <c:v>4.4341616384917515E-3</c:v>
                </c:pt>
                <c:pt idx="1">
                  <c:v>9.2982501738312351E-3</c:v>
                </c:pt>
                <c:pt idx="2">
                  <c:v>1.947859629314852E-2</c:v>
                </c:pt>
                <c:pt idx="3">
                  <c:v>4.0720082747323971E-2</c:v>
                </c:pt>
                <c:pt idx="4">
                  <c:v>8.4757179742259048E-2</c:v>
                </c:pt>
                <c:pt idx="5">
                  <c:v>0.17485017995511409</c:v>
                </c:pt>
                <c:pt idx="6">
                  <c:v>0.35426451672035064</c:v>
                </c:pt>
                <c:pt idx="7">
                  <c:v>0.69311986185343599</c:v>
                </c:pt>
                <c:pt idx="8">
                  <c:v>1.2734706082079823</c:v>
                </c:pt>
                <c:pt idx="9">
                  <c:v>2.1186741466064194</c:v>
                </c:pt>
                <c:pt idx="10">
                  <c:v>3.0984667511096338</c:v>
                </c:pt>
                <c:pt idx="11">
                  <c:v>3.9741038099735713</c:v>
                </c:pt>
                <c:pt idx="12">
                  <c:v>4.5924581888859715</c:v>
                </c:pt>
                <c:pt idx="13">
                  <c:v>4.960171966937315</c:v>
                </c:pt>
                <c:pt idx="14">
                  <c:v>5.1569009834397868</c:v>
                </c:pt>
                <c:pt idx="15">
                  <c:v>5.2562264679634341</c:v>
                </c:pt>
                <c:pt idx="16">
                  <c:v>5.3049080514855262</c:v>
                </c:pt>
                <c:pt idx="17">
                  <c:v>5.3284208369848463</c:v>
                </c:pt>
                <c:pt idx="18">
                  <c:v>5.3396969069927378</c:v>
                </c:pt>
                <c:pt idx="19">
                  <c:v>5.3450861639656191</c:v>
                </c:pt>
                <c:pt idx="20">
                  <c:v>5.3476576893871126</c:v>
                </c:pt>
              </c:numCache>
            </c:numRef>
          </c:yVal>
          <c:smooth val="0"/>
        </c:ser>
        <c:ser>
          <c:idx val="5"/>
          <c:order val="5"/>
          <c:tx>
            <c:strRef>
              <c:f>'Corn Perkins'!$O$18</c:f>
              <c:strCache>
                <c:ptCount val="1"/>
                <c:pt idx="0">
                  <c:v>GS V-10</c:v>
                </c:pt>
              </c:strCache>
            </c:strRef>
          </c:tx>
          <c:spPr>
            <a:ln w="50800">
              <a:solidFill>
                <a:schemeClr val="accent3"/>
              </a:solidFill>
            </a:ln>
          </c:spPr>
          <c:marker>
            <c:symbol val="none"/>
          </c:marker>
          <c:xVal>
            <c:numRef>
              <c:f>'Corn Perkins'!$N$19:$N$39</c:f>
              <c:numCache>
                <c:formatCode>General</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'Corn Perkins'!$O$19:$O$39</c:f>
              <c:numCache>
                <c:formatCode>General</c:formatCode>
                <c:ptCount val="21"/>
                <c:pt idx="0">
                  <c:v>5.3980454148483403E-4</c:v>
                </c:pt>
                <c:pt idx="1">
                  <c:v>1.0549452519210689E-3</c:v>
                </c:pt>
                <c:pt idx="2">
                  <c:v>2.0615002921653414E-3</c:v>
                </c:pt>
                <c:pt idx="3">
                  <c:v>4.0277166516418106E-3</c:v>
                </c:pt>
                <c:pt idx="4">
                  <c:v>7.8665110129589877E-3</c:v>
                </c:pt>
                <c:pt idx="5">
                  <c:v>1.535353113687421E-2</c:v>
                </c:pt>
                <c:pt idx="6">
                  <c:v>2.9926468919636129E-2</c:v>
                </c:pt>
                <c:pt idx="7">
                  <c:v>5.8180582969788119E-2</c:v>
                </c:pt>
                <c:pt idx="8">
                  <c:v>0.11254559959203636</c:v>
                </c:pt>
                <c:pt idx="9">
                  <c:v>0.21564022344599199</c:v>
                </c:pt>
                <c:pt idx="10">
                  <c:v>0.40585412383140707</c:v>
                </c:pt>
                <c:pt idx="11">
                  <c:v>0.73968160408594752</c:v>
                </c:pt>
                <c:pt idx="12">
                  <c:v>1.2771625765399381</c:v>
                </c:pt>
                <c:pt idx="13">
                  <c:v>2.0329779830143018</c:v>
                </c:pt>
                <c:pt idx="14">
                  <c:v>2.9158551653548521</c:v>
                </c:pt>
                <c:pt idx="15">
                  <c:v>3.7488208068988698</c:v>
                </c:pt>
                <c:pt idx="16">
                  <c:v>4.3905379886668703</c:v>
                </c:pt>
                <c:pt idx="17">
                  <c:v>4.8119797470402741</c:v>
                </c:pt>
                <c:pt idx="18">
                  <c:v>5.0605097835220727</c:v>
                </c:pt>
                <c:pt idx="19">
                  <c:v>5.1978649088663609</c:v>
                </c:pt>
                <c:pt idx="20">
                  <c:v>5.2710653656718618</c:v>
                </c:pt>
              </c:numCache>
            </c:numRef>
          </c:yVal>
          <c:smooth val="0"/>
        </c:ser>
        <c:dLbls>
          <c:showLegendKey val="0"/>
          <c:showVal val="0"/>
          <c:showCatName val="0"/>
          <c:showSerName val="0"/>
          <c:showPercent val="0"/>
          <c:showBubbleSize val="0"/>
        </c:dLbls>
        <c:axId val="249455064"/>
        <c:axId val="249458592"/>
      </c:scatterChart>
      <c:valAx>
        <c:axId val="249455064"/>
        <c:scaling>
          <c:orientation val="minMax"/>
          <c:max val="1"/>
        </c:scaling>
        <c:delete val="0"/>
        <c:axPos val="b"/>
        <c:title>
          <c:tx>
            <c:rich>
              <a:bodyPr/>
              <a:lstStyle/>
              <a:p>
                <a:pPr>
                  <a:defRPr/>
                </a:pPr>
                <a:r>
                  <a:rPr lang="en-US" sz="2250" normalizeH="0" baseline="0" dirty="0" smtClean="0"/>
                  <a:t>Normalized Difference Vegetative Index</a:t>
                </a:r>
                <a:endParaRPr lang="en-US" sz="2250" normalizeH="0" baseline="0" dirty="0"/>
              </a:p>
            </c:rich>
          </c:tx>
          <c:layout/>
          <c:overlay val="0"/>
        </c:title>
        <c:numFmt formatCode="General" sourceLinked="1"/>
        <c:majorTickMark val="out"/>
        <c:minorTickMark val="none"/>
        <c:tickLblPos val="nextTo"/>
        <c:txPr>
          <a:bodyPr/>
          <a:lstStyle/>
          <a:p>
            <a:pPr>
              <a:defRPr sz="2000" baseline="0"/>
            </a:pPr>
            <a:endParaRPr lang="en-US"/>
          </a:p>
        </c:txPr>
        <c:crossAx val="249458592"/>
        <c:crosses val="autoZero"/>
        <c:crossBetween val="midCat"/>
      </c:valAx>
      <c:valAx>
        <c:axId val="249458592"/>
        <c:scaling>
          <c:orientation val="minMax"/>
        </c:scaling>
        <c:delete val="0"/>
        <c:axPos val="l"/>
        <c:majorGridlines/>
        <c:title>
          <c:tx>
            <c:rich>
              <a:bodyPr/>
              <a:lstStyle/>
              <a:p>
                <a:pPr>
                  <a:defRPr/>
                </a:pPr>
                <a:r>
                  <a:rPr lang="en-US" sz="2500" baseline="0" dirty="0" smtClean="0"/>
                  <a:t>Yield Goal, mg/Ha</a:t>
                </a:r>
                <a:endParaRPr lang="en-US" sz="2500" baseline="0" dirty="0"/>
              </a:p>
            </c:rich>
          </c:tx>
          <c:layout/>
          <c:overlay val="0"/>
        </c:title>
        <c:numFmt formatCode="0.00" sourceLinked="1"/>
        <c:majorTickMark val="out"/>
        <c:minorTickMark val="none"/>
        <c:tickLblPos val="nextTo"/>
        <c:txPr>
          <a:bodyPr/>
          <a:lstStyle/>
          <a:p>
            <a:pPr>
              <a:defRPr sz="2000" baseline="0"/>
            </a:pPr>
            <a:endParaRPr lang="en-US"/>
          </a:p>
        </c:txPr>
        <c:crossAx val="249455064"/>
        <c:crosses val="autoZero"/>
        <c:crossBetween val="midCat"/>
      </c:valAx>
    </c:plotArea>
    <c:legend>
      <c:legendPos val="r"/>
      <c:layout>
        <c:manualLayout>
          <c:xMode val="edge"/>
          <c:yMode val="edge"/>
          <c:x val="0.69203819051240822"/>
          <c:y val="0.44261327462243655"/>
          <c:w val="0.18588236087723839"/>
          <c:h val="0.30749088351315629"/>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52-gd, LCB N Study 2006</a:t>
            </a:r>
          </a:p>
        </c:rich>
      </c:tx>
      <c:layout/>
      <c:overlay val="0"/>
      <c:spPr>
        <a:noFill/>
        <a:ln w="25400">
          <a:noFill/>
        </a:ln>
      </c:spPr>
    </c:title>
    <c:autoTitleDeleted val="0"/>
    <c:plotArea>
      <c:layout>
        <c:manualLayout>
          <c:layoutTarget val="inner"/>
          <c:xMode val="edge"/>
          <c:yMode val="edge"/>
          <c:x val="0.17734760818127976"/>
          <c:y val="3.2428305543226718E-2"/>
          <c:w val="0.79415296455640627"/>
          <c:h val="0.65482210557013765"/>
        </c:manualLayout>
      </c:layout>
      <c:scatterChart>
        <c:scatterStyle val="lineMarker"/>
        <c:varyColors val="0"/>
        <c:ser>
          <c:idx val="0"/>
          <c:order val="0"/>
          <c:tx>
            <c:strRef>
              <c:f>'Model TC'!$U$2107</c:f>
              <c:strCache>
                <c:ptCount val="1"/>
                <c:pt idx="0">
                  <c:v>52-gd</c:v>
                </c:pt>
              </c:strCache>
            </c:strRef>
          </c:tx>
          <c:spPr>
            <a:ln w="28575">
              <a:noFill/>
            </a:ln>
          </c:spPr>
          <c:trendline>
            <c:spPr>
              <a:ln w="19050">
                <a:solidFill>
                  <a:schemeClr val="accent1">
                    <a:shade val="50000"/>
                  </a:schemeClr>
                </a:solidFill>
              </a:ln>
            </c:spPr>
            <c:trendlineType val="linear"/>
            <c:dispRSqr val="1"/>
            <c:dispEq val="1"/>
            <c:trendlineLbl>
              <c:layout>
                <c:manualLayout>
                  <c:x val="-0.16174581762937004"/>
                  <c:y val="-2.8753399562006732E-2"/>
                </c:manualLayout>
              </c:layout>
              <c:numFmt formatCode="General" sourceLinked="0"/>
            </c:trendlineLbl>
          </c:trendline>
          <c:xVal>
            <c:numRef>
              <c:f>'Model TC'!$T$2108:$T$2122</c:f>
              <c:numCache>
                <c:formatCode>General</c:formatCode>
                <c:ptCount val="15"/>
                <c:pt idx="0">
                  <c:v>0.5512631578947369</c:v>
                </c:pt>
                <c:pt idx="1">
                  <c:v>0.70178571428571446</c:v>
                </c:pt>
                <c:pt idx="2">
                  <c:v>0.70043269230769245</c:v>
                </c:pt>
                <c:pt idx="3">
                  <c:v>0.68777777777777782</c:v>
                </c:pt>
                <c:pt idx="4">
                  <c:v>0.672828282828283</c:v>
                </c:pt>
                <c:pt idx="5">
                  <c:v>0.5612087912087913</c:v>
                </c:pt>
                <c:pt idx="6">
                  <c:v>0.71760416666666671</c:v>
                </c:pt>
                <c:pt idx="7">
                  <c:v>0.71257894736842098</c:v>
                </c:pt>
                <c:pt idx="8">
                  <c:v>0.65575268817204302</c:v>
                </c:pt>
                <c:pt idx="9">
                  <c:v>0.6792934782608695</c:v>
                </c:pt>
                <c:pt idx="10">
                  <c:v>0.58403225806451609</c:v>
                </c:pt>
                <c:pt idx="11">
                  <c:v>0.68489247311827972</c:v>
                </c:pt>
                <c:pt idx="12">
                  <c:v>0.7305102040816327</c:v>
                </c:pt>
                <c:pt idx="13">
                  <c:v>0.6719354838709678</c:v>
                </c:pt>
                <c:pt idx="14">
                  <c:v>0.71525000000000016</c:v>
                </c:pt>
              </c:numCache>
            </c:numRef>
          </c:xVal>
          <c:yVal>
            <c:numRef>
              <c:f>'Model TC'!$U$2108:$U$2122</c:f>
              <c:numCache>
                <c:formatCode>0.00</c:formatCode>
                <c:ptCount val="15"/>
                <c:pt idx="0">
                  <c:v>2.9393573246459677</c:v>
                </c:pt>
                <c:pt idx="1">
                  <c:v>9.7729630104381364</c:v>
                </c:pt>
                <c:pt idx="2">
                  <c:v>5.4039364244398644</c:v>
                </c:pt>
                <c:pt idx="3">
                  <c:v>8.1299102772422049</c:v>
                </c:pt>
                <c:pt idx="4">
                  <c:v>7.4310794069543258</c:v>
                </c:pt>
                <c:pt idx="5">
                  <c:v>3.4301393098863109</c:v>
                </c:pt>
                <c:pt idx="6">
                  <c:v>6.1881206834651969</c:v>
                </c:pt>
                <c:pt idx="7">
                  <c:v>5.6439928302639455</c:v>
                </c:pt>
                <c:pt idx="8">
                  <c:v>7.4790906881191423</c:v>
                </c:pt>
                <c:pt idx="9">
                  <c:v>7.2070267615185166</c:v>
                </c:pt>
                <c:pt idx="10">
                  <c:v>5.1105341506548774</c:v>
                </c:pt>
                <c:pt idx="11">
                  <c:v>6.3374891137557352</c:v>
                </c:pt>
                <c:pt idx="12">
                  <c:v>6.9349628349178918</c:v>
                </c:pt>
                <c:pt idx="13">
                  <c:v>7.9431997393790308</c:v>
                </c:pt>
                <c:pt idx="14">
                  <c:v>10.141049499368393</c:v>
                </c:pt>
              </c:numCache>
            </c:numRef>
          </c:yVal>
          <c:smooth val="0"/>
        </c:ser>
        <c:dLbls>
          <c:showLegendKey val="0"/>
          <c:showVal val="0"/>
          <c:showCatName val="0"/>
          <c:showSerName val="0"/>
          <c:showPercent val="0"/>
          <c:showBubbleSize val="0"/>
        </c:dLbls>
        <c:axId val="251223968"/>
        <c:axId val="251226712"/>
      </c:scatterChart>
      <c:valAx>
        <c:axId val="251223968"/>
        <c:scaling>
          <c:orientation val="minMax"/>
        </c:scaling>
        <c:delete val="0"/>
        <c:axPos val="b"/>
        <c:title>
          <c:tx>
            <c:rich>
              <a:bodyPr/>
              <a:lstStyle/>
              <a:p>
                <a:pPr>
                  <a:defRPr sz="2000" baseline="0"/>
                </a:pPr>
                <a:r>
                  <a:rPr lang="en-US" sz="2000" baseline="0" dirty="0" smtClean="0"/>
                  <a:t>NDVI</a:t>
                </a:r>
                <a:endParaRPr lang="en-US" sz="2000" baseline="0" dirty="0"/>
              </a:p>
            </c:rich>
          </c:tx>
          <c:layout/>
          <c:overlay val="0"/>
        </c:title>
        <c:numFmt formatCode="General" sourceLinked="1"/>
        <c:majorTickMark val="out"/>
        <c:minorTickMark val="none"/>
        <c:tickLblPos val="nextTo"/>
        <c:txPr>
          <a:bodyPr rot="0" vert="horz"/>
          <a:lstStyle/>
          <a:p>
            <a:pPr>
              <a:defRPr sz="2000" b="0" i="0" u="none" strike="noStrike" baseline="0">
                <a:solidFill>
                  <a:srgbClr val="000000"/>
                </a:solidFill>
                <a:latin typeface="Calibri"/>
                <a:ea typeface="Calibri"/>
                <a:cs typeface="Calibri"/>
              </a:defRPr>
            </a:pPr>
            <a:endParaRPr lang="en-US"/>
          </a:p>
        </c:txPr>
        <c:crossAx val="251226712"/>
        <c:crosses val="autoZero"/>
        <c:crossBetween val="midCat"/>
      </c:valAx>
      <c:valAx>
        <c:axId val="251226712"/>
        <c:scaling>
          <c:orientation val="minMax"/>
        </c:scaling>
        <c:delete val="0"/>
        <c:axPos val="l"/>
        <c:majorGridlines/>
        <c:title>
          <c:tx>
            <c:rich>
              <a:bodyPr/>
              <a:lstStyle/>
              <a:p>
                <a:pPr>
                  <a:defRPr sz="2000" baseline="0"/>
                </a:pPr>
                <a:r>
                  <a:rPr lang="en-US" sz="2000" baseline="0" dirty="0" smtClean="0"/>
                  <a:t>Corn Yield mg/Ha</a:t>
                </a:r>
                <a:endParaRPr lang="en-US" sz="2000" baseline="0" dirty="0"/>
              </a:p>
            </c:rich>
          </c:tx>
          <c:layout>
            <c:manualLayout>
              <c:xMode val="edge"/>
              <c:yMode val="edge"/>
              <c:x val="9.5720852762820451E-3"/>
              <c:y val="0.31202665016853071"/>
            </c:manualLayout>
          </c:layout>
          <c:overlay val="0"/>
        </c:title>
        <c:numFmt formatCode="0.00" sourceLinked="1"/>
        <c:majorTickMark val="out"/>
        <c:minorTickMark val="none"/>
        <c:tickLblPos val="nextTo"/>
        <c:txPr>
          <a:bodyPr/>
          <a:lstStyle/>
          <a:p>
            <a:pPr>
              <a:defRPr sz="2000" baseline="0"/>
            </a:pPr>
            <a:endParaRPr lang="en-US"/>
          </a:p>
        </c:txPr>
        <c:crossAx val="251223968"/>
        <c:crosses val="autoZero"/>
        <c:crossBetween val="midCat"/>
      </c:valAx>
    </c:plotArea>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57-gd, Haskel 2004, 113 Day Corn</a:t>
            </a:r>
          </a:p>
        </c:rich>
      </c:tx>
      <c:layout/>
      <c:overlay val="0"/>
      <c:spPr>
        <a:noFill/>
        <a:ln w="25400">
          <a:noFill/>
        </a:ln>
      </c:spPr>
    </c:title>
    <c:autoTitleDeleted val="0"/>
    <c:plotArea>
      <c:layout>
        <c:manualLayout>
          <c:layoutTarget val="inner"/>
          <c:xMode val="edge"/>
          <c:yMode val="edge"/>
          <c:x val="0.16590731423642099"/>
          <c:y val="0.1299886993292505"/>
          <c:w val="0.79874185625923488"/>
          <c:h val="0.71963692038495153"/>
        </c:manualLayout>
      </c:layout>
      <c:scatterChart>
        <c:scatterStyle val="lineMarker"/>
        <c:varyColors val="0"/>
        <c:ser>
          <c:idx val="0"/>
          <c:order val="0"/>
          <c:tx>
            <c:strRef>
              <c:f>'Model TC'!$U$755</c:f>
              <c:strCache>
                <c:ptCount val="1"/>
                <c:pt idx="0">
                  <c:v>57-gd</c:v>
                </c:pt>
              </c:strCache>
            </c:strRef>
          </c:tx>
          <c:spPr>
            <a:ln w="28575">
              <a:noFill/>
            </a:ln>
          </c:spPr>
          <c:marker>
            <c:spPr>
              <a:ln w="38100"/>
            </c:spPr>
          </c:marker>
          <c:trendline>
            <c:spPr>
              <a:ln w="25400"/>
            </c:spPr>
            <c:trendlineType val="linear"/>
            <c:forward val="5.000000000000001E-2"/>
            <c:backward val="0.1"/>
            <c:dispRSqr val="1"/>
            <c:dispEq val="1"/>
            <c:trendlineLbl>
              <c:layout>
                <c:manualLayout>
                  <c:x val="-0.32822415364169444"/>
                  <c:y val="0.11533838644001275"/>
                </c:manualLayout>
              </c:layout>
              <c:numFmt formatCode="General" sourceLinked="0"/>
            </c:trendlineLbl>
          </c:trendline>
          <c:xVal>
            <c:numRef>
              <c:f>'Model TC'!$T$756:$T$827</c:f>
              <c:numCache>
                <c:formatCode>General</c:formatCode>
                <c:ptCount val="72"/>
                <c:pt idx="0">
                  <c:v>0.5345951219512195</c:v>
                </c:pt>
                <c:pt idx="1">
                  <c:v>0.60163658536585374</c:v>
                </c:pt>
                <c:pt idx="2">
                  <c:v>0.65174772727272745</c:v>
                </c:pt>
                <c:pt idx="3">
                  <c:v>0.65704499999999988</c:v>
                </c:pt>
                <c:pt idx="4">
                  <c:v>0.72905555555555546</c:v>
                </c:pt>
                <c:pt idx="5">
                  <c:v>0.74450681818181819</c:v>
                </c:pt>
                <c:pt idx="6">
                  <c:v>0.65959782608695661</c:v>
                </c:pt>
                <c:pt idx="7">
                  <c:v>0.7211428571428572</c:v>
                </c:pt>
                <c:pt idx="8">
                  <c:v>0.64437916666666673</c:v>
                </c:pt>
                <c:pt idx="9">
                  <c:v>0.63215744680851083</c:v>
                </c:pt>
                <c:pt idx="10">
                  <c:v>0.60864444444444454</c:v>
                </c:pt>
                <c:pt idx="11">
                  <c:v>0.66243333333333332</c:v>
                </c:pt>
                <c:pt idx="12">
                  <c:v>0.70376862745098034</c:v>
                </c:pt>
                <c:pt idx="13">
                  <c:v>0.76674680851063837</c:v>
                </c:pt>
                <c:pt idx="14">
                  <c:v>0.73609038461538456</c:v>
                </c:pt>
                <c:pt idx="15">
                  <c:v>0.76172244897959207</c:v>
                </c:pt>
                <c:pt idx="16">
                  <c:v>0.58004186046511619</c:v>
                </c:pt>
                <c:pt idx="17">
                  <c:v>0.6027093023255814</c:v>
                </c:pt>
                <c:pt idx="18">
                  <c:v>0.6933795918367347</c:v>
                </c:pt>
                <c:pt idx="19">
                  <c:v>0.6576720930232558</c:v>
                </c:pt>
                <c:pt idx="20">
                  <c:v>0.68754999999999988</c:v>
                </c:pt>
                <c:pt idx="21">
                  <c:v>0.7044999999999999</c:v>
                </c:pt>
                <c:pt idx="22">
                  <c:v>0.71751333333333334</c:v>
                </c:pt>
                <c:pt idx="23">
                  <c:v>0.70706808510638308</c:v>
                </c:pt>
                <c:pt idx="24">
                  <c:v>0.62053749999999985</c:v>
                </c:pt>
                <c:pt idx="25">
                  <c:v>0.73090952380952401</c:v>
                </c:pt>
                <c:pt idx="26">
                  <c:v>0.75620476190476194</c:v>
                </c:pt>
                <c:pt idx="27">
                  <c:v>0.76555434782608689</c:v>
                </c:pt>
                <c:pt idx="28">
                  <c:v>0.7257800000000002</c:v>
                </c:pt>
                <c:pt idx="29">
                  <c:v>0.79869999999999985</c:v>
                </c:pt>
                <c:pt idx="30">
                  <c:v>0.7100976744186045</c:v>
                </c:pt>
                <c:pt idx="31">
                  <c:v>0.79552857142857125</c:v>
                </c:pt>
                <c:pt idx="32">
                  <c:v>0.65559038461538444</c:v>
                </c:pt>
                <c:pt idx="33">
                  <c:v>0.70282978723404255</c:v>
                </c:pt>
                <c:pt idx="34">
                  <c:v>0.70108000000000004</c:v>
                </c:pt>
                <c:pt idx="35">
                  <c:v>0.75239787234042532</c:v>
                </c:pt>
                <c:pt idx="36">
                  <c:v>0.74741276595744699</c:v>
                </c:pt>
                <c:pt idx="37">
                  <c:v>0.78925227272727294</c:v>
                </c:pt>
                <c:pt idx="38">
                  <c:v>0.75158163265306133</c:v>
                </c:pt>
                <c:pt idx="39">
                  <c:v>0.80253399999999997</c:v>
                </c:pt>
                <c:pt idx="40">
                  <c:v>0.70858913043478267</c:v>
                </c:pt>
                <c:pt idx="41">
                  <c:v>0.6884217391304347</c:v>
                </c:pt>
                <c:pt idx="42">
                  <c:v>0.75359347826086964</c:v>
                </c:pt>
                <c:pt idx="43">
                  <c:v>0.78883636363636356</c:v>
                </c:pt>
                <c:pt idx="44">
                  <c:v>0.80784047619047616</c:v>
                </c:pt>
                <c:pt idx="45">
                  <c:v>0.74472666666666654</c:v>
                </c:pt>
                <c:pt idx="46">
                  <c:v>0.80134375000000002</c:v>
                </c:pt>
                <c:pt idx="47">
                  <c:v>0.82204130434782596</c:v>
                </c:pt>
                <c:pt idx="48">
                  <c:v>0.71032249999999997</c:v>
                </c:pt>
                <c:pt idx="49">
                  <c:v>0.70916341463414656</c:v>
                </c:pt>
                <c:pt idx="50">
                  <c:v>0.80340476190476195</c:v>
                </c:pt>
                <c:pt idx="51">
                  <c:v>0.81243750000000003</c:v>
                </c:pt>
                <c:pt idx="52">
                  <c:v>0.81668666666666656</c:v>
                </c:pt>
                <c:pt idx="53">
                  <c:v>0.8214913043478258</c:v>
                </c:pt>
                <c:pt idx="54">
                  <c:v>0.76320681818181779</c:v>
                </c:pt>
                <c:pt idx="55">
                  <c:v>0.81908750000000019</c:v>
                </c:pt>
                <c:pt idx="56">
                  <c:v>0.68871489361702121</c:v>
                </c:pt>
                <c:pt idx="57">
                  <c:v>0.73604897959183657</c:v>
                </c:pt>
                <c:pt idx="58">
                  <c:v>0.72139375000000017</c:v>
                </c:pt>
                <c:pt idx="59">
                  <c:v>0.76825999999999994</c:v>
                </c:pt>
                <c:pt idx="60">
                  <c:v>0.79795217391304341</c:v>
                </c:pt>
                <c:pt idx="61">
                  <c:v>0.79847954545454514</c:v>
                </c:pt>
                <c:pt idx="62">
                  <c:v>0.75505510204081605</c:v>
                </c:pt>
                <c:pt idx="63">
                  <c:v>0.81104897959183697</c:v>
                </c:pt>
                <c:pt idx="64">
                  <c:v>0.7253466666666667</c:v>
                </c:pt>
                <c:pt idx="65">
                  <c:v>0.72057209302325576</c:v>
                </c:pt>
                <c:pt idx="66">
                  <c:v>0.78429565217391295</c:v>
                </c:pt>
                <c:pt idx="67">
                  <c:v>0.76245555555555533</c:v>
                </c:pt>
                <c:pt idx="68">
                  <c:v>0.82086000000000003</c:v>
                </c:pt>
                <c:pt idx="69">
                  <c:v>0.82324509803921586</c:v>
                </c:pt>
                <c:pt idx="70">
                  <c:v>0.83032745098039229</c:v>
                </c:pt>
                <c:pt idx="71">
                  <c:v>0.84215306122448974</c:v>
                </c:pt>
              </c:numCache>
            </c:numRef>
          </c:xVal>
          <c:yVal>
            <c:numRef>
              <c:f>'Model TC'!$U$756:$U$827</c:f>
              <c:numCache>
                <c:formatCode>0.00</c:formatCode>
                <c:ptCount val="72"/>
                <c:pt idx="0">
                  <c:v>6.3005835432267663</c:v>
                </c:pt>
                <c:pt idx="1">
                  <c:v>6.4608121918140569</c:v>
                </c:pt>
                <c:pt idx="2">
                  <c:v>6.9683219781947967</c:v>
                </c:pt>
                <c:pt idx="3">
                  <c:v>6.6470128571850591</c:v>
                </c:pt>
                <c:pt idx="4">
                  <c:v>7.9128338513383092</c:v>
                </c:pt>
                <c:pt idx="5">
                  <c:v>6.9727568665213422</c:v>
                </c:pt>
                <c:pt idx="6">
                  <c:v>6.8221360614465576</c:v>
                </c:pt>
                <c:pt idx="7">
                  <c:v>6.2262252566571625</c:v>
                </c:pt>
                <c:pt idx="8">
                  <c:v>7.5864564096984148</c:v>
                </c:pt>
                <c:pt idx="9">
                  <c:v>6.8492355533035365</c:v>
                </c:pt>
                <c:pt idx="10">
                  <c:v>7.0403738949404957</c:v>
                </c:pt>
                <c:pt idx="11">
                  <c:v>8.117571351731792</c:v>
                </c:pt>
                <c:pt idx="12">
                  <c:v>6.2754180459502233</c:v>
                </c:pt>
                <c:pt idx="13">
                  <c:v>6.7838897156679012</c:v>
                </c:pt>
                <c:pt idx="14">
                  <c:v>5.9895808399591788</c:v>
                </c:pt>
                <c:pt idx="15">
                  <c:v>7.3172117284427118</c:v>
                </c:pt>
                <c:pt idx="16">
                  <c:v>6.8141433109808922</c:v>
                </c:pt>
                <c:pt idx="17">
                  <c:v>7.1052059388696893</c:v>
                </c:pt>
                <c:pt idx="18">
                  <c:v>8.3202847356498992</c:v>
                </c:pt>
                <c:pt idx="19">
                  <c:v>6.534465055407078</c:v>
                </c:pt>
                <c:pt idx="20">
                  <c:v>7.0251022646508874</c:v>
                </c:pt>
                <c:pt idx="21">
                  <c:v>6.7219338855305875</c:v>
                </c:pt>
                <c:pt idx="22">
                  <c:v>7.9115980881325676</c:v>
                </c:pt>
                <c:pt idx="23">
                  <c:v>7.0604656715365524</c:v>
                </c:pt>
                <c:pt idx="24">
                  <c:v>7.2898524543337393</c:v>
                </c:pt>
                <c:pt idx="25">
                  <c:v>8.8821042087534714</c:v>
                </c:pt>
                <c:pt idx="26">
                  <c:v>8.9425801188306373</c:v>
                </c:pt>
                <c:pt idx="27">
                  <c:v>9.5687686573277926</c:v>
                </c:pt>
                <c:pt idx="28">
                  <c:v>10.431126527625725</c:v>
                </c:pt>
                <c:pt idx="29">
                  <c:v>11.648185324163096</c:v>
                </c:pt>
                <c:pt idx="30">
                  <c:v>11.579517425988117</c:v>
                </c:pt>
                <c:pt idx="31">
                  <c:v>10.314968870277799</c:v>
                </c:pt>
                <c:pt idx="32">
                  <c:v>9.1955817123704904</c:v>
                </c:pt>
                <c:pt idx="33">
                  <c:v>8.4104969249467914</c:v>
                </c:pt>
                <c:pt idx="34">
                  <c:v>9.2251028002639188</c:v>
                </c:pt>
                <c:pt idx="35">
                  <c:v>10.201921564061207</c:v>
                </c:pt>
                <c:pt idx="36">
                  <c:v>10.688686767596375</c:v>
                </c:pt>
                <c:pt idx="37">
                  <c:v>11.471104665286823</c:v>
                </c:pt>
                <c:pt idx="38">
                  <c:v>9.9629478445876778</c:v>
                </c:pt>
                <c:pt idx="39">
                  <c:v>10.168980120382232</c:v>
                </c:pt>
                <c:pt idx="40">
                  <c:v>9.2300248492897801</c:v>
                </c:pt>
                <c:pt idx="41">
                  <c:v>7.9964305153199176</c:v>
                </c:pt>
                <c:pt idx="42">
                  <c:v>9.5988532200892411</c:v>
                </c:pt>
                <c:pt idx="43">
                  <c:v>10.17457539046292</c:v>
                </c:pt>
                <c:pt idx="44">
                  <c:v>11.051879881801987</c:v>
                </c:pt>
                <c:pt idx="45">
                  <c:v>10.028657795546028</c:v>
                </c:pt>
                <c:pt idx="46">
                  <c:v>11.003506413666699</c:v>
                </c:pt>
                <c:pt idx="47">
                  <c:v>11.666588169734997</c:v>
                </c:pt>
                <c:pt idx="48">
                  <c:v>10.542142642018046</c:v>
                </c:pt>
                <c:pt idx="49">
                  <c:v>7.9892495614061811</c:v>
                </c:pt>
                <c:pt idx="50">
                  <c:v>10.291884779183349</c:v>
                </c:pt>
                <c:pt idx="51">
                  <c:v>10.633886918115314</c:v>
                </c:pt>
                <c:pt idx="52">
                  <c:v>11.672126938759032</c:v>
                </c:pt>
                <c:pt idx="53">
                  <c:v>11.293860619280595</c:v>
                </c:pt>
                <c:pt idx="54">
                  <c:v>11.591451997629086</c:v>
                </c:pt>
                <c:pt idx="55">
                  <c:v>11.855787042459106</c:v>
                </c:pt>
                <c:pt idx="56">
                  <c:v>9.7041751397130973</c:v>
                </c:pt>
                <c:pt idx="57">
                  <c:v>9.265308728774194</c:v>
                </c:pt>
                <c:pt idx="58">
                  <c:v>8.7507437650053195</c:v>
                </c:pt>
                <c:pt idx="59">
                  <c:v>9.1792772060265317</c:v>
                </c:pt>
                <c:pt idx="60">
                  <c:v>10.645998566066158</c:v>
                </c:pt>
                <c:pt idx="61">
                  <c:v>10.197816957200629</c:v>
                </c:pt>
                <c:pt idx="62">
                  <c:v>11.611286290871101</c:v>
                </c:pt>
                <c:pt idx="63">
                  <c:v>12.009005682160048</c:v>
                </c:pt>
                <c:pt idx="64">
                  <c:v>9.7125140600684343</c:v>
                </c:pt>
                <c:pt idx="65">
                  <c:v>8.4207744734130543</c:v>
                </c:pt>
                <c:pt idx="66">
                  <c:v>10.767393962457202</c:v>
                </c:pt>
                <c:pt idx="67">
                  <c:v>9.6411442956413431</c:v>
                </c:pt>
                <c:pt idx="68">
                  <c:v>12.658353710451179</c:v>
                </c:pt>
                <c:pt idx="69">
                  <c:v>12.109370181539042</c:v>
                </c:pt>
                <c:pt idx="70">
                  <c:v>11.098037135061716</c:v>
                </c:pt>
                <c:pt idx="71">
                  <c:v>11.220171015479492</c:v>
                </c:pt>
              </c:numCache>
            </c:numRef>
          </c:yVal>
          <c:smooth val="0"/>
        </c:ser>
        <c:dLbls>
          <c:showLegendKey val="0"/>
          <c:showVal val="0"/>
          <c:showCatName val="0"/>
          <c:showSerName val="0"/>
          <c:showPercent val="0"/>
          <c:showBubbleSize val="0"/>
        </c:dLbls>
        <c:axId val="251229064"/>
        <c:axId val="251227496"/>
      </c:scatterChart>
      <c:valAx>
        <c:axId val="251229064"/>
        <c:scaling>
          <c:orientation val="minMax"/>
        </c:scaling>
        <c:delete val="0"/>
        <c:axPos val="b"/>
        <c:title>
          <c:tx>
            <c:rich>
              <a:bodyPr/>
              <a:lstStyle/>
              <a:p>
                <a:pPr>
                  <a:defRPr/>
                </a:pPr>
                <a:r>
                  <a:rPr lang="en-US" sz="2500" baseline="0" dirty="0" smtClean="0"/>
                  <a:t>NDVI</a:t>
                </a:r>
                <a:endParaRPr lang="en-US" sz="2500" baseline="0" dirty="0"/>
              </a:p>
            </c:rich>
          </c:tx>
          <c:layout>
            <c:manualLayout>
              <c:xMode val="edge"/>
              <c:yMode val="edge"/>
              <c:x val="0.46257115777194519"/>
              <c:y val="0.92796580565446329"/>
            </c:manualLayout>
          </c:layout>
          <c:overlay val="0"/>
          <c:spPr>
            <a:noFill/>
            <a:ln w="254000">
              <a:noFill/>
            </a:ln>
          </c:spPr>
        </c:title>
        <c:numFmt formatCode="General" sourceLinked="1"/>
        <c:majorTickMark val="out"/>
        <c:minorTickMark val="none"/>
        <c:tickLblPos val="nextTo"/>
        <c:txPr>
          <a:bodyPr rot="0" vert="horz"/>
          <a:lstStyle/>
          <a:p>
            <a:pPr>
              <a:defRPr/>
            </a:pPr>
            <a:endParaRPr lang="en-US"/>
          </a:p>
        </c:txPr>
        <c:crossAx val="251227496"/>
        <c:crosses val="autoZero"/>
        <c:crossBetween val="midCat"/>
      </c:valAx>
      <c:valAx>
        <c:axId val="251227496"/>
        <c:scaling>
          <c:orientation val="minMax"/>
        </c:scaling>
        <c:delete val="0"/>
        <c:axPos val="l"/>
        <c:majorGridlines/>
        <c:title>
          <c:tx>
            <c:rich>
              <a:bodyPr/>
              <a:lstStyle/>
              <a:p>
                <a:pPr>
                  <a:defRPr baseline="0"/>
                </a:pPr>
                <a:r>
                  <a:rPr lang="en-US" sz="2400" baseline="0" dirty="0" smtClean="0"/>
                  <a:t>Corn Yield </a:t>
                </a:r>
                <a:r>
                  <a:rPr lang="en-US" sz="2400" baseline="0" dirty="0" err="1" smtClean="0"/>
                  <a:t>mT</a:t>
                </a:r>
                <a:r>
                  <a:rPr lang="en-US" sz="2400" baseline="0" dirty="0" smtClean="0"/>
                  <a:t>/Ha</a:t>
                </a:r>
                <a:endParaRPr lang="en-US" sz="2400" baseline="0" dirty="0"/>
              </a:p>
            </c:rich>
          </c:tx>
          <c:layout>
            <c:manualLayout>
              <c:xMode val="edge"/>
              <c:yMode val="edge"/>
              <c:x val="1.756366760358E-2"/>
              <c:y val="0.26793929898283159"/>
            </c:manualLayout>
          </c:layout>
          <c:overlay val="0"/>
        </c:title>
        <c:numFmt formatCode="0.00" sourceLinked="1"/>
        <c:majorTickMark val="out"/>
        <c:minorTickMark val="none"/>
        <c:tickLblPos val="nextTo"/>
        <c:crossAx val="251229064"/>
        <c:crosses val="autoZero"/>
        <c:crossBetween val="midCat"/>
      </c:valAx>
    </c:plotArea>
    <c:plotVisOnly val="1"/>
    <c:dispBlanksAs val="gap"/>
    <c:showDLblsOverMax val="0"/>
  </c:chart>
  <c:txPr>
    <a:bodyPr/>
    <a:lstStyle/>
    <a:p>
      <a:pPr>
        <a:defRPr sz="2000" baseline="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500" baseline="0" dirty="0"/>
              <a:t>53-gd, LCB Catchup 2005</a:t>
            </a:r>
          </a:p>
        </c:rich>
      </c:tx>
      <c:layout>
        <c:manualLayout>
          <c:xMode val="edge"/>
          <c:yMode val="edge"/>
          <c:x val="0.327534309131079"/>
          <c:y val="7.3193912697528382E-2"/>
        </c:manualLayout>
      </c:layout>
      <c:overlay val="0"/>
      <c:spPr>
        <a:noFill/>
        <a:ln w="25400">
          <a:noFill/>
        </a:ln>
      </c:spPr>
    </c:title>
    <c:autoTitleDeleted val="0"/>
    <c:plotArea>
      <c:layout>
        <c:manualLayout>
          <c:layoutTarget val="inner"/>
          <c:xMode val="edge"/>
          <c:yMode val="edge"/>
          <c:x val="0.17124408821193698"/>
          <c:y val="0.21698353756955693"/>
          <c:w val="0.77913351143091558"/>
          <c:h val="0.65482210557013765"/>
        </c:manualLayout>
      </c:layout>
      <c:scatterChart>
        <c:scatterStyle val="lineMarker"/>
        <c:varyColors val="0"/>
        <c:ser>
          <c:idx val="0"/>
          <c:order val="0"/>
          <c:tx>
            <c:strRef>
              <c:f>'Model TC'!$U$1913</c:f>
              <c:strCache>
                <c:ptCount val="1"/>
                <c:pt idx="0">
                  <c:v>53-gd</c:v>
                </c:pt>
              </c:strCache>
            </c:strRef>
          </c:tx>
          <c:spPr>
            <a:ln w="28575">
              <a:noFill/>
            </a:ln>
          </c:spPr>
          <c:marker>
            <c:spPr>
              <a:ln w="69850"/>
            </c:spPr>
          </c:marker>
          <c:trendline>
            <c:trendlineType val="linear"/>
            <c:dispRSqr val="1"/>
            <c:dispEq val="1"/>
            <c:trendlineLbl>
              <c:layout>
                <c:manualLayout>
                  <c:x val="0.10388982914764242"/>
                  <c:y val="0.3189281402455173"/>
                </c:manualLayout>
              </c:layout>
              <c:numFmt formatCode="General" sourceLinked="0"/>
              <c:txPr>
                <a:bodyPr/>
                <a:lstStyle/>
                <a:p>
                  <a:pPr>
                    <a:defRPr sz="2000" baseline="0"/>
                  </a:pPr>
                  <a:endParaRPr lang="en-US"/>
                </a:p>
              </c:txPr>
            </c:trendlineLbl>
          </c:trendline>
          <c:xVal>
            <c:numRef>
              <c:f>'Model TC'!$T$1914:$T$1921</c:f>
              <c:numCache>
                <c:formatCode>General</c:formatCode>
                <c:ptCount val="8"/>
                <c:pt idx="0">
                  <c:v>0.83068552631578951</c:v>
                </c:pt>
                <c:pt idx="1">
                  <c:v>0.85515678104575166</c:v>
                </c:pt>
                <c:pt idx="2">
                  <c:v>0.86516256578947348</c:v>
                </c:pt>
                <c:pt idx="3">
                  <c:v>0.80886875000000003</c:v>
                </c:pt>
                <c:pt idx="4">
                  <c:v>0.83643815789473697</c:v>
                </c:pt>
                <c:pt idx="5">
                  <c:v>0.85294358974358975</c:v>
                </c:pt>
                <c:pt idx="6">
                  <c:v>0.78842947368421068</c:v>
                </c:pt>
                <c:pt idx="7">
                  <c:v>0.78483880090497737</c:v>
                </c:pt>
              </c:numCache>
            </c:numRef>
          </c:xVal>
          <c:yVal>
            <c:numRef>
              <c:f>'Model TC'!$U$1914:$U$1921</c:f>
              <c:numCache>
                <c:formatCode>0.00</c:formatCode>
                <c:ptCount val="8"/>
                <c:pt idx="0">
                  <c:v>9.7114272402470405</c:v>
                </c:pt>
                <c:pt idx="1">
                  <c:v>14.02833948516</c:v>
                </c:pt>
                <c:pt idx="2">
                  <c:v>13.05145016417088</c:v>
                </c:pt>
                <c:pt idx="3">
                  <c:v>8.9921008257695991</c:v>
                </c:pt>
                <c:pt idx="4">
                  <c:v>12.176469549256321</c:v>
                </c:pt>
                <c:pt idx="5">
                  <c:v>14.5765965369024</c:v>
                </c:pt>
                <c:pt idx="6">
                  <c:v>7.8235300671897603</c:v>
                </c:pt>
                <c:pt idx="7">
                  <c:v>12.381193027526402</c:v>
                </c:pt>
              </c:numCache>
            </c:numRef>
          </c:yVal>
          <c:smooth val="0"/>
        </c:ser>
        <c:dLbls>
          <c:showLegendKey val="0"/>
          <c:showVal val="0"/>
          <c:showCatName val="0"/>
          <c:showSerName val="0"/>
          <c:showPercent val="0"/>
          <c:showBubbleSize val="0"/>
        </c:dLbls>
        <c:axId val="251224360"/>
        <c:axId val="251229456"/>
      </c:scatterChart>
      <c:valAx>
        <c:axId val="251224360"/>
        <c:scaling>
          <c:orientation val="minMax"/>
        </c:scaling>
        <c:delete val="0"/>
        <c:axPos val="b"/>
        <c:title>
          <c:tx>
            <c:rich>
              <a:bodyPr/>
              <a:lstStyle/>
              <a:p>
                <a:pPr>
                  <a:defRPr/>
                </a:pPr>
                <a:r>
                  <a:rPr lang="en-US" sz="2500" b="1" baseline="0" dirty="0" smtClean="0"/>
                  <a:t>NDVI</a:t>
                </a:r>
                <a:endParaRPr lang="en-US" sz="2500" b="1" baseline="0" dirty="0"/>
              </a:p>
            </c:rich>
          </c:tx>
          <c:layout/>
          <c:overlay val="0"/>
        </c:title>
        <c:numFmt formatCode="General" sourceLinked="1"/>
        <c:majorTickMark val="out"/>
        <c:minorTickMark val="none"/>
        <c:tickLblPos val="nextTo"/>
        <c:txPr>
          <a:bodyPr rot="0" vert="horz"/>
          <a:lstStyle/>
          <a:p>
            <a:pPr>
              <a:defRPr sz="2000" baseline="0"/>
            </a:pPr>
            <a:endParaRPr lang="en-US"/>
          </a:p>
        </c:txPr>
        <c:crossAx val="251229456"/>
        <c:crosses val="autoZero"/>
        <c:crossBetween val="midCat"/>
      </c:valAx>
      <c:valAx>
        <c:axId val="251229456"/>
        <c:scaling>
          <c:orientation val="minMax"/>
        </c:scaling>
        <c:delete val="0"/>
        <c:axPos val="l"/>
        <c:majorGridlines/>
        <c:title>
          <c:tx>
            <c:rich>
              <a:bodyPr/>
              <a:lstStyle/>
              <a:p>
                <a:pPr>
                  <a:defRPr sz="2500" baseline="0"/>
                </a:pPr>
                <a:r>
                  <a:rPr lang="en-US" sz="2500" baseline="0" dirty="0" smtClean="0"/>
                  <a:t>Corn Yield </a:t>
                </a:r>
                <a:r>
                  <a:rPr lang="en-US" sz="2500" baseline="0" dirty="0" err="1" smtClean="0"/>
                  <a:t>mT</a:t>
                </a:r>
                <a:r>
                  <a:rPr lang="en-US" sz="2500" baseline="0" dirty="0" smtClean="0"/>
                  <a:t>/Ha</a:t>
                </a:r>
              </a:p>
              <a:p>
                <a:pPr>
                  <a:defRPr sz="2500" baseline="0"/>
                </a:pPr>
                <a:endParaRPr lang="en-US" sz="2500" baseline="0" dirty="0"/>
              </a:p>
            </c:rich>
          </c:tx>
          <c:layout/>
          <c:overlay val="0"/>
        </c:title>
        <c:numFmt formatCode="0.00" sourceLinked="1"/>
        <c:majorTickMark val="out"/>
        <c:minorTickMark val="none"/>
        <c:tickLblPos val="nextTo"/>
        <c:txPr>
          <a:bodyPr/>
          <a:lstStyle/>
          <a:p>
            <a:pPr>
              <a:defRPr sz="2000" baseline="0"/>
            </a:pPr>
            <a:endParaRPr lang="en-US"/>
          </a:p>
        </c:txPr>
        <c:crossAx val="251224360"/>
        <c:crosses val="autoZero"/>
        <c:crossBetween val="midCat"/>
      </c:valAx>
    </c:plotArea>
    <c:plotVisOnly val="1"/>
    <c:dispBlanksAs val="gap"/>
    <c:showDLblsOverMax val="0"/>
  </c:chart>
  <c:txPr>
    <a:bodyPr/>
    <a:lstStyle/>
    <a:p>
      <a:pPr>
        <a:defRPr sz="1530" baseline="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500" baseline="0" dirty="0"/>
              <a:t>61-gd, Haskell 2004, 115 Day</a:t>
            </a:r>
          </a:p>
        </c:rich>
      </c:tx>
      <c:layout/>
      <c:overlay val="0"/>
      <c:spPr>
        <a:noFill/>
        <a:ln w="25400">
          <a:noFill/>
        </a:ln>
      </c:spPr>
    </c:title>
    <c:autoTitleDeleted val="0"/>
    <c:plotArea>
      <c:layout>
        <c:manualLayout>
          <c:layoutTarget val="inner"/>
          <c:xMode val="edge"/>
          <c:yMode val="edge"/>
          <c:x val="0.16099196482018696"/>
          <c:y val="0.12821868850779417"/>
          <c:w val="0.80399134318736476"/>
          <c:h val="0.71892571965089724"/>
        </c:manualLayout>
      </c:layout>
      <c:scatterChart>
        <c:scatterStyle val="lineMarker"/>
        <c:varyColors val="0"/>
        <c:ser>
          <c:idx val="0"/>
          <c:order val="0"/>
          <c:tx>
            <c:strRef>
              <c:f>'Model TC'!$U$829</c:f>
              <c:strCache>
                <c:ptCount val="1"/>
                <c:pt idx="0">
                  <c:v>61-gd</c:v>
                </c:pt>
              </c:strCache>
            </c:strRef>
          </c:tx>
          <c:spPr>
            <a:ln w="28575">
              <a:noFill/>
            </a:ln>
          </c:spPr>
          <c:marker>
            <c:spPr>
              <a:ln w="63500"/>
            </c:spPr>
          </c:marker>
          <c:trendline>
            <c:trendlineType val="linear"/>
            <c:forward val="5.000000000000001E-2"/>
            <c:backward val="0.1"/>
            <c:dispRSqr val="1"/>
            <c:dispEq val="1"/>
            <c:trendlineLbl>
              <c:layout>
                <c:manualLayout>
                  <c:x val="-0.39003013116303203"/>
                  <c:y val="6.456829481680644E-2"/>
                </c:manualLayout>
              </c:layout>
              <c:tx>
                <c:rich>
                  <a:bodyPr/>
                  <a:lstStyle/>
                  <a:p>
                    <a:pPr>
                      <a:defRPr/>
                    </a:pPr>
                    <a:r>
                      <a:rPr lang="en-US"/>
                      <a:t>y = 28.192x - 12.357</a:t>
                    </a:r>
                    <a:br>
                      <a:rPr lang="en-US"/>
                    </a:br>
                    <a:r>
                      <a:rPr lang="en-US"/>
                      <a:t>R² = 0.5474</a:t>
                    </a:r>
                  </a:p>
                </c:rich>
              </c:tx>
              <c:numFmt formatCode="General" sourceLinked="0"/>
            </c:trendlineLbl>
          </c:trendline>
          <c:xVal>
            <c:numRef>
              <c:f>'Model TC'!$T$830:$T$901</c:f>
              <c:numCache>
                <c:formatCode>General</c:formatCode>
                <c:ptCount val="72"/>
                <c:pt idx="0">
                  <c:v>0.65578717948717957</c:v>
                </c:pt>
                <c:pt idx="1">
                  <c:v>0.66012926829268281</c:v>
                </c:pt>
                <c:pt idx="2">
                  <c:v>0.73042608695652167</c:v>
                </c:pt>
                <c:pt idx="3">
                  <c:v>0.69409047619047604</c:v>
                </c:pt>
                <c:pt idx="4">
                  <c:v>0.78369523809523789</c:v>
                </c:pt>
                <c:pt idx="5">
                  <c:v>0.77285476190476188</c:v>
                </c:pt>
                <c:pt idx="6">
                  <c:v>0.76275116279069799</c:v>
                </c:pt>
                <c:pt idx="7">
                  <c:v>0.78307619047619048</c:v>
                </c:pt>
                <c:pt idx="8">
                  <c:v>0.69421702127659579</c:v>
                </c:pt>
                <c:pt idx="9">
                  <c:v>0.66830465116279081</c:v>
                </c:pt>
                <c:pt idx="10">
                  <c:v>0.6778761904761903</c:v>
                </c:pt>
                <c:pt idx="11">
                  <c:v>0.7081431818181817</c:v>
                </c:pt>
                <c:pt idx="12">
                  <c:v>0.76834000000000002</c:v>
                </c:pt>
                <c:pt idx="13">
                  <c:v>0.77406326530612279</c:v>
                </c:pt>
                <c:pt idx="14">
                  <c:v>0.77536808510638289</c:v>
                </c:pt>
                <c:pt idx="15">
                  <c:v>0.78420000000000012</c:v>
                </c:pt>
                <c:pt idx="16">
                  <c:v>0.65536097560975626</c:v>
                </c:pt>
                <c:pt idx="17">
                  <c:v>0.64764782608695637</c:v>
                </c:pt>
                <c:pt idx="18">
                  <c:v>0.73870909090909087</c:v>
                </c:pt>
                <c:pt idx="19">
                  <c:v>0.70499787234042544</c:v>
                </c:pt>
                <c:pt idx="20">
                  <c:v>0.74504888888888887</c:v>
                </c:pt>
                <c:pt idx="21">
                  <c:v>0.72982045454545452</c:v>
                </c:pt>
                <c:pt idx="22">
                  <c:v>0.75902790697674383</c:v>
                </c:pt>
                <c:pt idx="23">
                  <c:v>0.74138139534883718</c:v>
                </c:pt>
                <c:pt idx="24">
                  <c:v>0.63514615384615369</c:v>
                </c:pt>
                <c:pt idx="25">
                  <c:v>0.77290952380952371</c:v>
                </c:pt>
                <c:pt idx="26">
                  <c:v>0.77673720930232548</c:v>
                </c:pt>
                <c:pt idx="27">
                  <c:v>0.77945333333333333</c:v>
                </c:pt>
                <c:pt idx="28">
                  <c:v>0.80709285714285717</c:v>
                </c:pt>
                <c:pt idx="29">
                  <c:v>0.82066428571428574</c:v>
                </c:pt>
                <c:pt idx="30">
                  <c:v>0.82824878048780481</c:v>
                </c:pt>
                <c:pt idx="31">
                  <c:v>0.81571777777777787</c:v>
                </c:pt>
                <c:pt idx="32">
                  <c:v>0.72174565217391318</c:v>
                </c:pt>
                <c:pt idx="33">
                  <c:v>0.73808837209302314</c:v>
                </c:pt>
                <c:pt idx="34">
                  <c:v>0.75181458333333329</c:v>
                </c:pt>
                <c:pt idx="35">
                  <c:v>0.76244468085106376</c:v>
                </c:pt>
                <c:pt idx="36">
                  <c:v>0.78851333333333351</c:v>
                </c:pt>
                <c:pt idx="37">
                  <c:v>0.79092553191489368</c:v>
                </c:pt>
                <c:pt idx="38">
                  <c:v>0.77809400000000006</c:v>
                </c:pt>
                <c:pt idx="39">
                  <c:v>0.79872115384615383</c:v>
                </c:pt>
                <c:pt idx="40">
                  <c:v>0.74784666666666666</c:v>
                </c:pt>
                <c:pt idx="41">
                  <c:v>0.72637021276595748</c:v>
                </c:pt>
                <c:pt idx="42">
                  <c:v>0.76357555555555545</c:v>
                </c:pt>
                <c:pt idx="43">
                  <c:v>0.78477674418604659</c:v>
                </c:pt>
                <c:pt idx="44">
                  <c:v>0.80712272727272738</c:v>
                </c:pt>
                <c:pt idx="45">
                  <c:v>0.76634583333333339</c:v>
                </c:pt>
                <c:pt idx="46">
                  <c:v>0.80962127659574479</c:v>
                </c:pt>
                <c:pt idx="47">
                  <c:v>0.8098886363636365</c:v>
                </c:pt>
                <c:pt idx="48">
                  <c:v>0.79981428571428581</c:v>
                </c:pt>
                <c:pt idx="49">
                  <c:v>0.76814418604651169</c:v>
                </c:pt>
                <c:pt idx="50">
                  <c:v>0.81386750000000008</c:v>
                </c:pt>
                <c:pt idx="51">
                  <c:v>0.80865609756097578</c:v>
                </c:pt>
                <c:pt idx="52">
                  <c:v>0.82670444444444446</c:v>
                </c:pt>
                <c:pt idx="53">
                  <c:v>0.81433777777777772</c:v>
                </c:pt>
                <c:pt idx="54">
                  <c:v>0.82071521739130426</c:v>
                </c:pt>
                <c:pt idx="55">
                  <c:v>0.82614651162790687</c:v>
                </c:pt>
                <c:pt idx="56">
                  <c:v>0.71151860465116279</c:v>
                </c:pt>
                <c:pt idx="57">
                  <c:v>0.75548958333333349</c:v>
                </c:pt>
                <c:pt idx="58">
                  <c:v>0.72323958333333316</c:v>
                </c:pt>
                <c:pt idx="59">
                  <c:v>0.76868297872340419</c:v>
                </c:pt>
                <c:pt idx="60">
                  <c:v>0.79965319148936154</c:v>
                </c:pt>
                <c:pt idx="61">
                  <c:v>0.79702244897959196</c:v>
                </c:pt>
                <c:pt idx="62">
                  <c:v>0.79309555555555566</c:v>
                </c:pt>
                <c:pt idx="63">
                  <c:v>0.81125208333333332</c:v>
                </c:pt>
                <c:pt idx="64">
                  <c:v>0.75620909090909094</c:v>
                </c:pt>
                <c:pt idx="65">
                  <c:v>0.72151041666666671</c:v>
                </c:pt>
                <c:pt idx="66">
                  <c:v>0.8047574468085108</c:v>
                </c:pt>
                <c:pt idx="67">
                  <c:v>0.77209565217391329</c:v>
                </c:pt>
                <c:pt idx="68">
                  <c:v>0.81181739130434782</c:v>
                </c:pt>
                <c:pt idx="69">
                  <c:v>0.80557234042553172</c:v>
                </c:pt>
                <c:pt idx="70">
                  <c:v>0.82407906976744161</c:v>
                </c:pt>
                <c:pt idx="71">
                  <c:v>0.81582978723404254</c:v>
                </c:pt>
              </c:numCache>
            </c:numRef>
          </c:xVal>
          <c:yVal>
            <c:numRef>
              <c:f>'Model TC'!$U$830:$U$901</c:f>
              <c:numCache>
                <c:formatCode>0.00</c:formatCode>
                <c:ptCount val="72"/>
                <c:pt idx="0">
                  <c:v>6.3005835432267663</c:v>
                </c:pt>
                <c:pt idx="1">
                  <c:v>6.4608121918140569</c:v>
                </c:pt>
                <c:pt idx="2">
                  <c:v>6.9683219781947967</c:v>
                </c:pt>
                <c:pt idx="3">
                  <c:v>6.6470128571850591</c:v>
                </c:pt>
                <c:pt idx="4">
                  <c:v>7.9128338513383092</c:v>
                </c:pt>
                <c:pt idx="5">
                  <c:v>6.9727568665213422</c:v>
                </c:pt>
                <c:pt idx="6">
                  <c:v>6.8221360614465576</c:v>
                </c:pt>
                <c:pt idx="7">
                  <c:v>6.2262252566571625</c:v>
                </c:pt>
                <c:pt idx="8">
                  <c:v>7.5864564096984148</c:v>
                </c:pt>
                <c:pt idx="9">
                  <c:v>6.8492355533035365</c:v>
                </c:pt>
                <c:pt idx="10">
                  <c:v>7.0403738949404957</c:v>
                </c:pt>
                <c:pt idx="11">
                  <c:v>8.117571351731792</c:v>
                </c:pt>
                <c:pt idx="12">
                  <c:v>6.2754180459502233</c:v>
                </c:pt>
                <c:pt idx="13">
                  <c:v>6.7838897156679012</c:v>
                </c:pt>
                <c:pt idx="14">
                  <c:v>5.9895808399591788</c:v>
                </c:pt>
                <c:pt idx="15">
                  <c:v>7.3172117284427118</c:v>
                </c:pt>
                <c:pt idx="16">
                  <c:v>6.8141433109808922</c:v>
                </c:pt>
                <c:pt idx="17">
                  <c:v>7.1052059388696893</c:v>
                </c:pt>
                <c:pt idx="18">
                  <c:v>8.3202847356498992</c:v>
                </c:pt>
                <c:pt idx="19">
                  <c:v>6.534465055407078</c:v>
                </c:pt>
                <c:pt idx="20">
                  <c:v>7.0251022646508874</c:v>
                </c:pt>
                <c:pt idx="21">
                  <c:v>6.7219338855305875</c:v>
                </c:pt>
                <c:pt idx="22">
                  <c:v>7.9115980881325676</c:v>
                </c:pt>
                <c:pt idx="23">
                  <c:v>7.0604656715365524</c:v>
                </c:pt>
                <c:pt idx="24">
                  <c:v>7.2898524543337393</c:v>
                </c:pt>
                <c:pt idx="25">
                  <c:v>8.8821042087534714</c:v>
                </c:pt>
                <c:pt idx="26">
                  <c:v>8.9425801188306373</c:v>
                </c:pt>
                <c:pt idx="27">
                  <c:v>9.5687686573277926</c:v>
                </c:pt>
                <c:pt idx="28">
                  <c:v>10.431126527625725</c:v>
                </c:pt>
                <c:pt idx="29">
                  <c:v>11.648185324163096</c:v>
                </c:pt>
                <c:pt idx="30">
                  <c:v>11.579517425988117</c:v>
                </c:pt>
                <c:pt idx="31">
                  <c:v>10.314968870277799</c:v>
                </c:pt>
                <c:pt idx="32">
                  <c:v>9.1955817123704904</c:v>
                </c:pt>
                <c:pt idx="33">
                  <c:v>8.4104969249467914</c:v>
                </c:pt>
                <c:pt idx="34">
                  <c:v>9.2251028002639188</c:v>
                </c:pt>
                <c:pt idx="35">
                  <c:v>10.201921564061207</c:v>
                </c:pt>
                <c:pt idx="36">
                  <c:v>10.688686767596375</c:v>
                </c:pt>
                <c:pt idx="37">
                  <c:v>11.471104665286823</c:v>
                </c:pt>
                <c:pt idx="38">
                  <c:v>9.9629478445876778</c:v>
                </c:pt>
                <c:pt idx="39">
                  <c:v>10.168980120382232</c:v>
                </c:pt>
                <c:pt idx="40">
                  <c:v>9.2300248492897801</c:v>
                </c:pt>
                <c:pt idx="41">
                  <c:v>7.9964305153199176</c:v>
                </c:pt>
                <c:pt idx="42">
                  <c:v>9.5988532200892411</c:v>
                </c:pt>
                <c:pt idx="43">
                  <c:v>10.17457539046292</c:v>
                </c:pt>
                <c:pt idx="44">
                  <c:v>11.051879881801987</c:v>
                </c:pt>
                <c:pt idx="45">
                  <c:v>10.028657795546028</c:v>
                </c:pt>
                <c:pt idx="46">
                  <c:v>11.003506413666699</c:v>
                </c:pt>
                <c:pt idx="47">
                  <c:v>11.666588169734997</c:v>
                </c:pt>
                <c:pt idx="48">
                  <c:v>10.542142642018046</c:v>
                </c:pt>
                <c:pt idx="49">
                  <c:v>7.9892495614061811</c:v>
                </c:pt>
                <c:pt idx="50">
                  <c:v>10.291884779183349</c:v>
                </c:pt>
                <c:pt idx="51">
                  <c:v>10.633886918115314</c:v>
                </c:pt>
                <c:pt idx="52">
                  <c:v>11.672126938759032</c:v>
                </c:pt>
                <c:pt idx="53">
                  <c:v>11.293860619280595</c:v>
                </c:pt>
                <c:pt idx="54">
                  <c:v>11.591451997629086</c:v>
                </c:pt>
                <c:pt idx="55">
                  <c:v>11.855787042459106</c:v>
                </c:pt>
                <c:pt idx="56">
                  <c:v>9.7041751397130973</c:v>
                </c:pt>
                <c:pt idx="57">
                  <c:v>9.265308728774194</c:v>
                </c:pt>
                <c:pt idx="58">
                  <c:v>8.7507437650053195</c:v>
                </c:pt>
                <c:pt idx="59">
                  <c:v>9.1792772060265317</c:v>
                </c:pt>
                <c:pt idx="60">
                  <c:v>10.645998566066158</c:v>
                </c:pt>
                <c:pt idx="61">
                  <c:v>10.197816957200629</c:v>
                </c:pt>
                <c:pt idx="62">
                  <c:v>11.611286290871101</c:v>
                </c:pt>
                <c:pt idx="63">
                  <c:v>12.009005682160048</c:v>
                </c:pt>
                <c:pt idx="64">
                  <c:v>9.7125140600684343</c:v>
                </c:pt>
                <c:pt idx="65">
                  <c:v>8.4207744734130543</c:v>
                </c:pt>
                <c:pt idx="66">
                  <c:v>10.767393962457202</c:v>
                </c:pt>
                <c:pt idx="67">
                  <c:v>9.6411442956413431</c:v>
                </c:pt>
                <c:pt idx="68">
                  <c:v>12.658353710451179</c:v>
                </c:pt>
                <c:pt idx="69">
                  <c:v>12.109370181539042</c:v>
                </c:pt>
                <c:pt idx="70">
                  <c:v>11.098037135061716</c:v>
                </c:pt>
                <c:pt idx="71">
                  <c:v>11.220171015479492</c:v>
                </c:pt>
              </c:numCache>
            </c:numRef>
          </c:yVal>
          <c:smooth val="0"/>
        </c:ser>
        <c:dLbls>
          <c:showLegendKey val="0"/>
          <c:showVal val="0"/>
          <c:showCatName val="0"/>
          <c:showSerName val="0"/>
          <c:showPercent val="0"/>
          <c:showBubbleSize val="0"/>
        </c:dLbls>
        <c:axId val="251231024"/>
        <c:axId val="251225144"/>
      </c:scatterChart>
      <c:valAx>
        <c:axId val="251231024"/>
        <c:scaling>
          <c:orientation val="minMax"/>
        </c:scaling>
        <c:delete val="0"/>
        <c:axPos val="b"/>
        <c:title>
          <c:tx>
            <c:rich>
              <a:bodyPr/>
              <a:lstStyle/>
              <a:p>
                <a:pPr>
                  <a:defRPr/>
                </a:pPr>
                <a:r>
                  <a:rPr lang="en-US" sz="2400" dirty="0" smtClean="0"/>
                  <a:t>NDVI</a:t>
                </a:r>
                <a:endParaRPr lang="en-US" sz="2400" dirty="0"/>
              </a:p>
            </c:rich>
          </c:tx>
          <c:layout/>
          <c:overlay val="0"/>
        </c:title>
        <c:numFmt formatCode="General" sourceLinked="1"/>
        <c:majorTickMark val="out"/>
        <c:minorTickMark val="none"/>
        <c:tickLblPos val="nextTo"/>
        <c:txPr>
          <a:bodyPr rot="0" vert="horz"/>
          <a:lstStyle/>
          <a:p>
            <a:pPr>
              <a:defRPr/>
            </a:pPr>
            <a:endParaRPr lang="en-US"/>
          </a:p>
        </c:txPr>
        <c:crossAx val="251225144"/>
        <c:crosses val="autoZero"/>
        <c:crossBetween val="midCat"/>
      </c:valAx>
      <c:valAx>
        <c:axId val="251225144"/>
        <c:scaling>
          <c:orientation val="minMax"/>
        </c:scaling>
        <c:delete val="0"/>
        <c:axPos val="l"/>
        <c:majorGridlines/>
        <c:title>
          <c:tx>
            <c:rich>
              <a:bodyPr/>
              <a:lstStyle/>
              <a:p>
                <a:pPr>
                  <a:defRPr/>
                </a:pPr>
                <a:r>
                  <a:rPr lang="en-US" dirty="0" smtClean="0"/>
                  <a:t>Corn Yield </a:t>
                </a:r>
                <a:r>
                  <a:rPr lang="en-US" dirty="0" err="1" smtClean="0"/>
                  <a:t>mT</a:t>
                </a:r>
                <a:r>
                  <a:rPr lang="en-US" dirty="0" smtClean="0"/>
                  <a:t>/Ha</a:t>
                </a:r>
                <a:endParaRPr lang="en-US" dirty="0"/>
              </a:p>
            </c:rich>
          </c:tx>
          <c:layout/>
          <c:overlay val="0"/>
        </c:title>
        <c:numFmt formatCode="0.00" sourceLinked="1"/>
        <c:majorTickMark val="out"/>
        <c:minorTickMark val="none"/>
        <c:tickLblPos val="nextTo"/>
        <c:crossAx val="251231024"/>
        <c:crosses val="autoZero"/>
        <c:crossBetween val="midCat"/>
      </c:valAx>
    </c:plotArea>
    <c:plotVisOnly val="1"/>
    <c:dispBlanksAs val="gap"/>
    <c:showDLblsOverMax val="0"/>
  </c:chart>
  <c:txPr>
    <a:bodyPr/>
    <a:lstStyle/>
    <a:p>
      <a:pPr>
        <a:defRPr sz="2000" baseline="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GCS ST 2009-</a:t>
            </a:r>
            <a:r>
              <a:rPr lang="en-US" baseline="0"/>
              <a:t> 712 GDD</a:t>
            </a:r>
            <a:endParaRPr lang="en-US"/>
          </a:p>
        </c:rich>
      </c:tx>
      <c:layout/>
      <c:overlay val="0"/>
    </c:title>
    <c:autoTitleDeleted val="0"/>
    <c:plotArea>
      <c:layout/>
      <c:scatterChart>
        <c:scatterStyle val="lineMarker"/>
        <c:varyColors val="0"/>
        <c:ser>
          <c:idx val="0"/>
          <c:order val="0"/>
          <c:tx>
            <c:strRef>
              <c:f>'All_sites_V8_with summary table'!$U$1</c:f>
              <c:strCache>
                <c:ptCount val="1"/>
                <c:pt idx="0">
                  <c:v>t/ha</c:v>
                </c:pt>
              </c:strCache>
            </c:strRef>
          </c:tx>
          <c:spPr>
            <a:ln w="28575">
              <a:noFill/>
            </a:ln>
          </c:spPr>
          <c:trendline>
            <c:trendlineType val="linear"/>
            <c:dispRSqr val="1"/>
            <c:dispEq val="1"/>
            <c:trendlineLbl>
              <c:layout>
                <c:manualLayout>
                  <c:x val="-0.13289648236905169"/>
                  <c:y val="7.5519768936109805E-3"/>
                </c:manualLayout>
              </c:layout>
              <c:numFmt formatCode="General" sourceLinked="0"/>
            </c:trendlineLbl>
          </c:trendline>
          <c:xVal>
            <c:numRef>
              <c:f>'All_sites_V8_with summary table'!$Q$2:$Q$21</c:f>
              <c:numCache>
                <c:formatCode>0.0000</c:formatCode>
                <c:ptCount val="20"/>
                <c:pt idx="0">
                  <c:v>0.38671086956521739</c:v>
                </c:pt>
                <c:pt idx="1">
                  <c:v>0.44049387755102054</c:v>
                </c:pt>
                <c:pt idx="2">
                  <c:v>0.442223076923077</c:v>
                </c:pt>
                <c:pt idx="3">
                  <c:v>0.46363921568627431</c:v>
                </c:pt>
                <c:pt idx="4">
                  <c:v>0.42168301886792453</c:v>
                </c:pt>
                <c:pt idx="5">
                  <c:v>0.42755294117647052</c:v>
                </c:pt>
                <c:pt idx="6">
                  <c:v>0.50476458333333329</c:v>
                </c:pt>
                <c:pt idx="7">
                  <c:v>0.49980999999999987</c:v>
                </c:pt>
                <c:pt idx="8">
                  <c:v>0.51646981132075465</c:v>
                </c:pt>
                <c:pt idx="9">
                  <c:v>0.47559166666666663</c:v>
                </c:pt>
                <c:pt idx="10">
                  <c:v>0.46239375000000021</c:v>
                </c:pt>
                <c:pt idx="11">
                  <c:v>0.45141276595744673</c:v>
                </c:pt>
                <c:pt idx="12">
                  <c:v>0.46196078431372545</c:v>
                </c:pt>
                <c:pt idx="13">
                  <c:v>0.45386603773584899</c:v>
                </c:pt>
                <c:pt idx="14">
                  <c:v>0.47363653846153853</c:v>
                </c:pt>
                <c:pt idx="15">
                  <c:v>0.4720561403508774</c:v>
                </c:pt>
                <c:pt idx="16">
                  <c:v>0.49406792452830189</c:v>
                </c:pt>
                <c:pt idx="17">
                  <c:v>0.46106938775510209</c:v>
                </c:pt>
                <c:pt idx="18">
                  <c:v>0.47484081632653052</c:v>
                </c:pt>
                <c:pt idx="19">
                  <c:v>0.34187692307692308</c:v>
                </c:pt>
              </c:numCache>
            </c:numRef>
          </c:xVal>
          <c:yVal>
            <c:numRef>
              <c:f>'All_sites_V8_with summary table'!$U$2:$U$21</c:f>
              <c:numCache>
                <c:formatCode>0.0</c:formatCode>
                <c:ptCount val="20"/>
                <c:pt idx="0">
                  <c:v>5.1814891860910617</c:v>
                </c:pt>
                <c:pt idx="1">
                  <c:v>7.2045809417442666</c:v>
                </c:pt>
                <c:pt idx="2">
                  <c:v>7.0939928712837848</c:v>
                </c:pt>
                <c:pt idx="3">
                  <c:v>6.8292131285689033</c:v>
                </c:pt>
                <c:pt idx="4">
                  <c:v>6.9845513497150957</c:v>
                </c:pt>
                <c:pt idx="5">
                  <c:v>5.2736883762485665</c:v>
                </c:pt>
                <c:pt idx="6">
                  <c:v>6.5315803503007386</c:v>
                </c:pt>
                <c:pt idx="7">
                  <c:v>7.4173227768120471</c:v>
                </c:pt>
                <c:pt idx="8">
                  <c:v>7.6352414538458007</c:v>
                </c:pt>
                <c:pt idx="9">
                  <c:v>7.9151062877687011</c:v>
                </c:pt>
                <c:pt idx="10">
                  <c:v>6.7206526768168278</c:v>
                </c:pt>
                <c:pt idx="11">
                  <c:v>5.7191007944100765</c:v>
                </c:pt>
                <c:pt idx="12">
                  <c:v>8.0227152910231574</c:v>
                </c:pt>
                <c:pt idx="13">
                  <c:v>8.1194280708933775</c:v>
                </c:pt>
                <c:pt idx="14">
                  <c:v>6.9022243285897558</c:v>
                </c:pt>
                <c:pt idx="15">
                  <c:v>8.3665240564193901</c:v>
                </c:pt>
                <c:pt idx="16">
                  <c:v>8.8606224861865357</c:v>
                </c:pt>
                <c:pt idx="17">
                  <c:v>8.0046150523992345</c:v>
                </c:pt>
                <c:pt idx="18">
                  <c:v>5.3621107256704423</c:v>
                </c:pt>
                <c:pt idx="19">
                  <c:v>6.1075443429073379</c:v>
                </c:pt>
              </c:numCache>
            </c:numRef>
          </c:yVal>
          <c:smooth val="0"/>
        </c:ser>
        <c:dLbls>
          <c:showLegendKey val="0"/>
          <c:showVal val="0"/>
          <c:showCatName val="0"/>
          <c:showSerName val="0"/>
          <c:showPercent val="0"/>
          <c:showBubbleSize val="0"/>
        </c:dLbls>
        <c:axId val="251227104"/>
        <c:axId val="251224752"/>
      </c:scatterChart>
      <c:valAx>
        <c:axId val="251227104"/>
        <c:scaling>
          <c:orientation val="minMax"/>
        </c:scaling>
        <c:delete val="0"/>
        <c:axPos val="b"/>
        <c:title>
          <c:tx>
            <c:rich>
              <a:bodyPr/>
              <a:lstStyle/>
              <a:p>
                <a:pPr>
                  <a:defRPr/>
                </a:pPr>
                <a:r>
                  <a:rPr lang="en-US"/>
                  <a:t>Farmer Practice NDVI</a:t>
                </a:r>
              </a:p>
            </c:rich>
          </c:tx>
          <c:layout/>
          <c:overlay val="0"/>
        </c:title>
        <c:numFmt formatCode="0.0000" sourceLinked="1"/>
        <c:majorTickMark val="out"/>
        <c:minorTickMark val="none"/>
        <c:tickLblPos val="nextTo"/>
        <c:crossAx val="251224752"/>
        <c:crosses val="autoZero"/>
        <c:crossBetween val="midCat"/>
      </c:valAx>
      <c:valAx>
        <c:axId val="251224752"/>
        <c:scaling>
          <c:orientation val="minMax"/>
        </c:scaling>
        <c:delete val="0"/>
        <c:axPos val="l"/>
        <c:majorGridlines/>
        <c:title>
          <c:tx>
            <c:rich>
              <a:bodyPr/>
              <a:lstStyle/>
              <a:p>
                <a:pPr>
                  <a:defRPr/>
                </a:pPr>
                <a:r>
                  <a:rPr lang="en-US"/>
                  <a:t>Corn Yield, mT/ha</a:t>
                </a:r>
              </a:p>
            </c:rich>
          </c:tx>
          <c:layout/>
          <c:overlay val="0"/>
        </c:title>
        <c:numFmt formatCode="0.0" sourceLinked="1"/>
        <c:majorTickMark val="out"/>
        <c:minorTickMark val="none"/>
        <c:tickLblPos val="nextTo"/>
        <c:crossAx val="251227104"/>
        <c:crosses val="autoZero"/>
        <c:crossBetween val="midCat"/>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TVS BT 2009- 709 GDD</a:t>
            </a:r>
          </a:p>
        </c:rich>
      </c:tx>
      <c:layout/>
      <c:overlay val="0"/>
    </c:title>
    <c:autoTitleDeleted val="0"/>
    <c:plotArea>
      <c:layout/>
      <c:scatterChart>
        <c:scatterStyle val="lineMarker"/>
        <c:varyColors val="0"/>
        <c:ser>
          <c:idx val="0"/>
          <c:order val="0"/>
          <c:tx>
            <c:strRef>
              <c:f>'All_sites_V8_with summary table'!$U$22</c:f>
              <c:strCache>
                <c:ptCount val="1"/>
                <c:pt idx="0">
                  <c:v>t/ha</c:v>
                </c:pt>
              </c:strCache>
            </c:strRef>
          </c:tx>
          <c:spPr>
            <a:ln w="28575">
              <a:noFill/>
            </a:ln>
          </c:spPr>
          <c:trendline>
            <c:trendlineType val="linear"/>
            <c:dispRSqr val="1"/>
            <c:dispEq val="1"/>
            <c:trendlineLbl>
              <c:layout>
                <c:manualLayout>
                  <c:x val="-0.17215021587754226"/>
                  <c:y val="9.289013369973044E-2"/>
                </c:manualLayout>
              </c:layout>
              <c:numFmt formatCode="General" sourceLinked="0"/>
            </c:trendlineLbl>
          </c:trendline>
          <c:xVal>
            <c:numRef>
              <c:f>'All_sites_V8_with summary table'!$Q$23:$Q$42</c:f>
              <c:numCache>
                <c:formatCode>0.0000</c:formatCode>
                <c:ptCount val="20"/>
                <c:pt idx="0">
                  <c:v>0.32579999999999998</c:v>
                </c:pt>
                <c:pt idx="1">
                  <c:v>0.42259999999999998</c:v>
                </c:pt>
                <c:pt idx="2">
                  <c:v>0.30441666666666667</c:v>
                </c:pt>
                <c:pt idx="3">
                  <c:v>0.34850000000000003</c:v>
                </c:pt>
                <c:pt idx="4">
                  <c:v>0.23450000000000004</c:v>
                </c:pt>
                <c:pt idx="5">
                  <c:v>0.41475000000000001</c:v>
                </c:pt>
                <c:pt idx="6">
                  <c:v>0.39850000000000002</c:v>
                </c:pt>
                <c:pt idx="7">
                  <c:v>0.50459999999999994</c:v>
                </c:pt>
                <c:pt idx="8">
                  <c:v>0.40840000000000004</c:v>
                </c:pt>
                <c:pt idx="9">
                  <c:v>0.33330000000000004</c:v>
                </c:pt>
                <c:pt idx="10">
                  <c:v>0.3508</c:v>
                </c:pt>
                <c:pt idx="11">
                  <c:v>0.3</c:v>
                </c:pt>
                <c:pt idx="12">
                  <c:v>0.45889999999999997</c:v>
                </c:pt>
                <c:pt idx="13">
                  <c:v>0.44489999999999996</c:v>
                </c:pt>
                <c:pt idx="14">
                  <c:v>0.42080000000000001</c:v>
                </c:pt>
                <c:pt idx="15">
                  <c:v>0.45019999999999999</c:v>
                </c:pt>
                <c:pt idx="16">
                  <c:v>0.48339999999999994</c:v>
                </c:pt>
                <c:pt idx="17">
                  <c:v>0.42130000000000001</c:v>
                </c:pt>
                <c:pt idx="18">
                  <c:v>0.42370000000000002</c:v>
                </c:pt>
                <c:pt idx="19">
                  <c:v>0.35370000000000001</c:v>
                </c:pt>
              </c:numCache>
            </c:numRef>
          </c:xVal>
          <c:yVal>
            <c:numRef>
              <c:f>'All_sites_V8_with summary table'!$U$23:$U$42</c:f>
              <c:numCache>
                <c:formatCode>0.0</c:formatCode>
                <c:ptCount val="20"/>
                <c:pt idx="0">
                  <c:v>3.9280245655956416</c:v>
                </c:pt>
                <c:pt idx="1">
                  <c:v>8.9680248077448805</c:v>
                </c:pt>
                <c:pt idx="2">
                  <c:v>5.3679575014100189</c:v>
                </c:pt>
                <c:pt idx="3">
                  <c:v>9.331866196536744</c:v>
                </c:pt>
                <c:pt idx="4">
                  <c:v>3.3702885743348761</c:v>
                </c:pt>
                <c:pt idx="5">
                  <c:v>8.823943166647048</c:v>
                </c:pt>
                <c:pt idx="6">
                  <c:v>10.980148892289591</c:v>
                </c:pt>
                <c:pt idx="7">
                  <c:v>11.837439356157667</c:v>
                </c:pt>
                <c:pt idx="8">
                  <c:v>5.954209063387732</c:v>
                </c:pt>
                <c:pt idx="9">
                  <c:v>5.5739387960153728</c:v>
                </c:pt>
                <c:pt idx="10">
                  <c:v>5.6125861351017576</c:v>
                </c:pt>
                <c:pt idx="11">
                  <c:v>3.360513955499798</c:v>
                </c:pt>
                <c:pt idx="12">
                  <c:v>12.661815670833008</c:v>
                </c:pt>
                <c:pt idx="13">
                  <c:v>10.826010672197977</c:v>
                </c:pt>
                <c:pt idx="14">
                  <c:v>8.5102342940727898</c:v>
                </c:pt>
                <c:pt idx="15">
                  <c:v>11.453522404066065</c:v>
                </c:pt>
                <c:pt idx="16">
                  <c:v>9.6959707481434005</c:v>
                </c:pt>
                <c:pt idx="17">
                  <c:v>8.0781585468745174</c:v>
                </c:pt>
                <c:pt idx="18">
                  <c:v>5.6289398243065989</c:v>
                </c:pt>
                <c:pt idx="19">
                  <c:v>2.322223867087557</c:v>
                </c:pt>
              </c:numCache>
            </c:numRef>
          </c:yVal>
          <c:smooth val="0"/>
        </c:ser>
        <c:dLbls>
          <c:showLegendKey val="0"/>
          <c:showVal val="0"/>
          <c:showCatName val="0"/>
          <c:showSerName val="0"/>
          <c:showPercent val="0"/>
          <c:showBubbleSize val="0"/>
        </c:dLbls>
        <c:axId val="251228280"/>
        <c:axId val="251229848"/>
      </c:scatterChart>
      <c:valAx>
        <c:axId val="251228280"/>
        <c:scaling>
          <c:orientation val="minMax"/>
        </c:scaling>
        <c:delete val="0"/>
        <c:axPos val="b"/>
        <c:title>
          <c:tx>
            <c:rich>
              <a:bodyPr/>
              <a:lstStyle/>
              <a:p>
                <a:pPr>
                  <a:defRPr/>
                </a:pPr>
                <a:r>
                  <a:rPr lang="en-US"/>
                  <a:t>Farmer Practice NDVI</a:t>
                </a:r>
              </a:p>
            </c:rich>
          </c:tx>
          <c:layout/>
          <c:overlay val="0"/>
        </c:title>
        <c:numFmt formatCode="0.0000" sourceLinked="1"/>
        <c:majorTickMark val="out"/>
        <c:minorTickMark val="none"/>
        <c:tickLblPos val="nextTo"/>
        <c:crossAx val="251229848"/>
        <c:crosses val="autoZero"/>
        <c:crossBetween val="midCat"/>
      </c:valAx>
      <c:valAx>
        <c:axId val="251229848"/>
        <c:scaling>
          <c:orientation val="minMax"/>
        </c:scaling>
        <c:delete val="0"/>
        <c:axPos val="l"/>
        <c:majorGridlines/>
        <c:title>
          <c:tx>
            <c:rich>
              <a:bodyPr/>
              <a:lstStyle/>
              <a:p>
                <a:pPr>
                  <a:defRPr/>
                </a:pPr>
                <a:r>
                  <a:rPr lang="en-US"/>
                  <a:t>Corn Yield, mT/ha</a:t>
                </a:r>
              </a:p>
            </c:rich>
          </c:tx>
          <c:layout/>
          <c:overlay val="0"/>
        </c:title>
        <c:numFmt formatCode="0.0" sourceLinked="1"/>
        <c:majorTickMark val="out"/>
        <c:minorTickMark val="none"/>
        <c:tickLblPos val="nextTo"/>
        <c:crossAx val="251228280"/>
        <c:crosses val="autoZero"/>
        <c:crossBetween val="midCat"/>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EVS ST 2010- 883 GDD</a:t>
            </a:r>
          </a:p>
        </c:rich>
      </c:tx>
      <c:layout/>
      <c:overlay val="0"/>
    </c:title>
    <c:autoTitleDeleted val="0"/>
    <c:plotArea>
      <c:layout>
        <c:manualLayout>
          <c:layoutTarget val="inner"/>
          <c:xMode val="edge"/>
          <c:yMode val="edge"/>
          <c:x val="0.12787211997395698"/>
          <c:y val="0.19331188659103513"/>
          <c:w val="0.80445492034208066"/>
          <c:h val="0.65849505510664819"/>
        </c:manualLayout>
      </c:layout>
      <c:scatterChart>
        <c:scatterStyle val="lineMarker"/>
        <c:varyColors val="0"/>
        <c:ser>
          <c:idx val="0"/>
          <c:order val="0"/>
          <c:tx>
            <c:strRef>
              <c:f>'All_sites_V8_with summary table'!$U$43</c:f>
              <c:strCache>
                <c:ptCount val="1"/>
                <c:pt idx="0">
                  <c:v>t/ha</c:v>
                </c:pt>
              </c:strCache>
            </c:strRef>
          </c:tx>
          <c:spPr>
            <a:ln w="28575">
              <a:noFill/>
            </a:ln>
          </c:spPr>
          <c:trendline>
            <c:trendlineType val="linear"/>
            <c:dispRSqr val="1"/>
            <c:dispEq val="1"/>
            <c:trendlineLbl>
              <c:layout>
                <c:manualLayout>
                  <c:x val="-0.2803105332985466"/>
                  <c:y val="3.2504019844120047E-2"/>
                </c:manualLayout>
              </c:layout>
              <c:numFmt formatCode="General" sourceLinked="0"/>
            </c:trendlineLbl>
          </c:trendline>
          <c:xVal>
            <c:numRef>
              <c:f>'All_sites_V8_with summary table'!$Q$44:$Q$67</c:f>
              <c:numCache>
                <c:formatCode>0.0000</c:formatCode>
                <c:ptCount val="24"/>
                <c:pt idx="0">
                  <c:v>0.45345600961538418</c:v>
                </c:pt>
                <c:pt idx="1">
                  <c:v>0.2986319727891158</c:v>
                </c:pt>
                <c:pt idx="2">
                  <c:v>0.50580775193798433</c:v>
                </c:pt>
                <c:pt idx="3">
                  <c:v>0.62069891304347824</c:v>
                </c:pt>
                <c:pt idx="4">
                  <c:v>0.58007800829875522</c:v>
                </c:pt>
                <c:pt idx="5">
                  <c:v>0.48325418502202649</c:v>
                </c:pt>
                <c:pt idx="6">
                  <c:v>0.49432938775510188</c:v>
                </c:pt>
                <c:pt idx="7">
                  <c:v>0.48057198443579757</c:v>
                </c:pt>
                <c:pt idx="8">
                  <c:v>0.45827179487179487</c:v>
                </c:pt>
                <c:pt idx="9">
                  <c:v>0.53251880733944945</c:v>
                </c:pt>
                <c:pt idx="10">
                  <c:v>0.34977129629629639</c:v>
                </c:pt>
                <c:pt idx="11">
                  <c:v>0.57852352941176466</c:v>
                </c:pt>
                <c:pt idx="12">
                  <c:v>0.405415625</c:v>
                </c:pt>
                <c:pt idx="13">
                  <c:v>0.47752163461538477</c:v>
                </c:pt>
                <c:pt idx="14">
                  <c:v>0.61198286852589601</c:v>
                </c:pt>
                <c:pt idx="15">
                  <c:v>0.61241024390243914</c:v>
                </c:pt>
                <c:pt idx="16">
                  <c:v>0.43003217821782158</c:v>
                </c:pt>
                <c:pt idx="17">
                  <c:v>0.60435161290322559</c:v>
                </c:pt>
                <c:pt idx="18">
                  <c:v>0.37776085271317844</c:v>
                </c:pt>
                <c:pt idx="19">
                  <c:v>0.42232834224598914</c:v>
                </c:pt>
                <c:pt idx="20">
                  <c:v>0.46653538461538446</c:v>
                </c:pt>
                <c:pt idx="21">
                  <c:v>0.52299343434343426</c:v>
                </c:pt>
                <c:pt idx="22">
                  <c:v>0.48831559139784947</c:v>
                </c:pt>
                <c:pt idx="23">
                  <c:v>0.37761204188481678</c:v>
                </c:pt>
              </c:numCache>
            </c:numRef>
          </c:xVal>
          <c:yVal>
            <c:numRef>
              <c:f>'All_sites_V8_with summary table'!$U$44:$U$67</c:f>
              <c:numCache>
                <c:formatCode>General</c:formatCode>
                <c:ptCount val="24"/>
                <c:pt idx="0">
                  <c:v>3.2</c:v>
                </c:pt>
                <c:pt idx="1">
                  <c:v>0.5</c:v>
                </c:pt>
                <c:pt idx="2">
                  <c:v>5.0999999999999996</c:v>
                </c:pt>
                <c:pt idx="3">
                  <c:v>5.3</c:v>
                </c:pt>
                <c:pt idx="4">
                  <c:v>8.6999999999999993</c:v>
                </c:pt>
                <c:pt idx="5">
                  <c:v>3.4</c:v>
                </c:pt>
                <c:pt idx="6">
                  <c:v>5.6</c:v>
                </c:pt>
                <c:pt idx="7">
                  <c:v>7.7</c:v>
                </c:pt>
                <c:pt idx="8">
                  <c:v>2.2999999999999998</c:v>
                </c:pt>
                <c:pt idx="9">
                  <c:v>7</c:v>
                </c:pt>
                <c:pt idx="10">
                  <c:v>1.2</c:v>
                </c:pt>
                <c:pt idx="11">
                  <c:v>8</c:v>
                </c:pt>
                <c:pt idx="12">
                  <c:v>2.7</c:v>
                </c:pt>
                <c:pt idx="13">
                  <c:v>5.0999999999999996</c:v>
                </c:pt>
                <c:pt idx="14">
                  <c:v>8.6</c:v>
                </c:pt>
                <c:pt idx="15">
                  <c:v>7.9</c:v>
                </c:pt>
                <c:pt idx="16">
                  <c:v>1.6</c:v>
                </c:pt>
                <c:pt idx="17">
                  <c:v>9</c:v>
                </c:pt>
                <c:pt idx="18">
                  <c:v>2.2000000000000002</c:v>
                </c:pt>
                <c:pt idx="19">
                  <c:v>5.3</c:v>
                </c:pt>
                <c:pt idx="20">
                  <c:v>6.4</c:v>
                </c:pt>
                <c:pt idx="21">
                  <c:v>6.8</c:v>
                </c:pt>
                <c:pt idx="22">
                  <c:v>5.0999999999999996</c:v>
                </c:pt>
                <c:pt idx="23">
                  <c:v>0.6</c:v>
                </c:pt>
              </c:numCache>
            </c:numRef>
          </c:yVal>
          <c:smooth val="0"/>
        </c:ser>
        <c:dLbls>
          <c:showLegendKey val="0"/>
          <c:showVal val="0"/>
          <c:showCatName val="0"/>
          <c:showSerName val="0"/>
          <c:showPercent val="0"/>
          <c:showBubbleSize val="0"/>
        </c:dLbls>
        <c:axId val="253069160"/>
        <c:axId val="253069552"/>
      </c:scatterChart>
      <c:valAx>
        <c:axId val="253069160"/>
        <c:scaling>
          <c:orientation val="minMax"/>
        </c:scaling>
        <c:delete val="0"/>
        <c:axPos val="b"/>
        <c:title>
          <c:tx>
            <c:rich>
              <a:bodyPr/>
              <a:lstStyle/>
              <a:p>
                <a:pPr>
                  <a:defRPr/>
                </a:pPr>
                <a:r>
                  <a:rPr lang="en-US"/>
                  <a:t>Farmer Practice NDVI</a:t>
                </a:r>
              </a:p>
            </c:rich>
          </c:tx>
          <c:layout/>
          <c:overlay val="0"/>
        </c:title>
        <c:numFmt formatCode="0.0000" sourceLinked="1"/>
        <c:majorTickMark val="out"/>
        <c:minorTickMark val="none"/>
        <c:tickLblPos val="nextTo"/>
        <c:crossAx val="253069552"/>
        <c:crosses val="autoZero"/>
        <c:crossBetween val="midCat"/>
      </c:valAx>
      <c:valAx>
        <c:axId val="253069552"/>
        <c:scaling>
          <c:orientation val="minMax"/>
        </c:scaling>
        <c:delete val="0"/>
        <c:axPos val="l"/>
        <c:majorGridlines/>
        <c:title>
          <c:tx>
            <c:rich>
              <a:bodyPr/>
              <a:lstStyle/>
              <a:p>
                <a:pPr>
                  <a:defRPr/>
                </a:pPr>
                <a:r>
                  <a:rPr lang="en-US"/>
                  <a:t>Corn Yield ,</a:t>
                </a:r>
                <a:r>
                  <a:rPr lang="en-US" baseline="0"/>
                  <a:t> mT/Ha</a:t>
                </a:r>
                <a:endParaRPr lang="en-US"/>
              </a:p>
            </c:rich>
          </c:tx>
          <c:layout/>
          <c:overlay val="0"/>
        </c:title>
        <c:numFmt formatCode="General" sourceLinked="1"/>
        <c:majorTickMark val="out"/>
        <c:minorTickMark val="none"/>
        <c:tickLblPos val="nextTo"/>
        <c:crossAx val="253069160"/>
        <c:crosses val="autoZero"/>
        <c:crossBetween val="midCat"/>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EVS BT 2010- 1106 GDD </a:t>
            </a:r>
          </a:p>
        </c:rich>
      </c:tx>
      <c:layout>
        <c:manualLayout>
          <c:xMode val="edge"/>
          <c:yMode val="edge"/>
          <c:x val="0.29534711286089238"/>
          <c:y val="6.0185185185185182E-2"/>
        </c:manualLayout>
      </c:layout>
      <c:overlay val="0"/>
    </c:title>
    <c:autoTitleDeleted val="0"/>
    <c:plotArea>
      <c:layout/>
      <c:scatterChart>
        <c:scatterStyle val="lineMarker"/>
        <c:varyColors val="0"/>
        <c:ser>
          <c:idx val="0"/>
          <c:order val="0"/>
          <c:tx>
            <c:strRef>
              <c:f>'All_sites_V8_with summary table'!$U$68</c:f>
              <c:strCache>
                <c:ptCount val="1"/>
                <c:pt idx="0">
                  <c:v>t/ha</c:v>
                </c:pt>
              </c:strCache>
            </c:strRef>
          </c:tx>
          <c:spPr>
            <a:ln w="28575">
              <a:noFill/>
            </a:ln>
          </c:spPr>
          <c:trendline>
            <c:trendlineType val="linear"/>
            <c:dispRSqr val="1"/>
            <c:dispEq val="1"/>
            <c:trendlineLbl>
              <c:layout>
                <c:manualLayout>
                  <c:x val="-0.31328837102674084"/>
                  <c:y val="8.387938572060348E-2"/>
                </c:manualLayout>
              </c:layout>
              <c:numFmt formatCode="General" sourceLinked="0"/>
            </c:trendlineLbl>
          </c:trendline>
          <c:trendline>
            <c:trendlineType val="linear"/>
            <c:backward val="0.1"/>
            <c:dispRSqr val="0"/>
            <c:dispEq val="0"/>
          </c:trendline>
          <c:xVal>
            <c:numRef>
              <c:f>'All_sites_V8_with summary table'!$Q$69:$Q$89</c:f>
              <c:numCache>
                <c:formatCode>0.0000</c:formatCode>
                <c:ptCount val="21"/>
                <c:pt idx="0">
                  <c:v>0.48955032258064518</c:v>
                </c:pt>
                <c:pt idx="1">
                  <c:v>0.69004634146341481</c:v>
                </c:pt>
                <c:pt idx="2">
                  <c:v>0.63870000000000005</c:v>
                </c:pt>
                <c:pt idx="3">
                  <c:v>0.63414566473988454</c:v>
                </c:pt>
                <c:pt idx="4">
                  <c:v>0.65266490066225147</c:v>
                </c:pt>
                <c:pt idx="5">
                  <c:v>0.62818053691275166</c:v>
                </c:pt>
                <c:pt idx="6">
                  <c:v>0.72641234567901225</c:v>
                </c:pt>
                <c:pt idx="7">
                  <c:v>0.74569940828402359</c:v>
                </c:pt>
                <c:pt idx="8">
                  <c:v>0.57995555555555578</c:v>
                </c:pt>
                <c:pt idx="9">
                  <c:v>0.43929790575916211</c:v>
                </c:pt>
                <c:pt idx="10">
                  <c:v>0.51944753363228735</c:v>
                </c:pt>
                <c:pt idx="11">
                  <c:v>0.68599045226130673</c:v>
                </c:pt>
                <c:pt idx="12">
                  <c:v>0.67083266331658253</c:v>
                </c:pt>
                <c:pt idx="13">
                  <c:v>0.64024753086419772</c:v>
                </c:pt>
                <c:pt idx="14">
                  <c:v>0.64356555555555539</c:v>
                </c:pt>
                <c:pt idx="15">
                  <c:v>0.59724268292682914</c:v>
                </c:pt>
                <c:pt idx="16">
                  <c:v>0.65633529411764713</c:v>
                </c:pt>
                <c:pt idx="17">
                  <c:v>0.59076666666666677</c:v>
                </c:pt>
                <c:pt idx="18">
                  <c:v>0.59017554347826151</c:v>
                </c:pt>
                <c:pt idx="19">
                  <c:v>0.57222352941176491</c:v>
                </c:pt>
                <c:pt idx="20">
                  <c:v>0.56525674157303363</c:v>
                </c:pt>
              </c:numCache>
            </c:numRef>
          </c:xVal>
          <c:yVal>
            <c:numRef>
              <c:f>'All_sites_V8_with summary table'!$U$69:$U$89</c:f>
              <c:numCache>
                <c:formatCode>0.0</c:formatCode>
                <c:ptCount val="21"/>
                <c:pt idx="0">
                  <c:v>1.11446632462215</c:v>
                </c:pt>
                <c:pt idx="1">
                  <c:v>4.7168864318368682</c:v>
                </c:pt>
                <c:pt idx="2">
                  <c:v>6.8651816085824313</c:v>
                </c:pt>
                <c:pt idx="3">
                  <c:v>5.2716963032284134</c:v>
                </c:pt>
                <c:pt idx="4">
                  <c:v>3.5077347530312033</c:v>
                </c:pt>
                <c:pt idx="5">
                  <c:v>6.4898456439873922</c:v>
                </c:pt>
                <c:pt idx="6">
                  <c:v>8.3086735081777849</c:v>
                </c:pt>
                <c:pt idx="7">
                  <c:v>8.2481147318694354</c:v>
                </c:pt>
                <c:pt idx="8">
                  <c:v>8.8066778062623978</c:v>
                </c:pt>
                <c:pt idx="9">
                  <c:v>4.7349757424630665</c:v>
                </c:pt>
                <c:pt idx="10">
                  <c:v>1.2929940984416761</c:v>
                </c:pt>
                <c:pt idx="11">
                  <c:v>8.4676395127645439</c:v>
                </c:pt>
                <c:pt idx="12">
                  <c:v>8.9742467285802867</c:v>
                </c:pt>
                <c:pt idx="13">
                  <c:v>7.5468202922497643</c:v>
                </c:pt>
                <c:pt idx="14">
                  <c:v>6.2836262496924684</c:v>
                </c:pt>
                <c:pt idx="15">
                  <c:v>7.5095702223942924</c:v>
                </c:pt>
                <c:pt idx="16">
                  <c:v>7.3457012439367313</c:v>
                </c:pt>
                <c:pt idx="17">
                  <c:v>6.5905743442391325</c:v>
                </c:pt>
                <c:pt idx="18">
                  <c:v>4.0292858572582668</c:v>
                </c:pt>
                <c:pt idx="19">
                  <c:v>1.5791335332759742</c:v>
                </c:pt>
                <c:pt idx="20">
                  <c:v>7.9868817777206713</c:v>
                </c:pt>
              </c:numCache>
            </c:numRef>
          </c:yVal>
          <c:smooth val="0"/>
        </c:ser>
        <c:dLbls>
          <c:showLegendKey val="0"/>
          <c:showVal val="0"/>
          <c:showCatName val="0"/>
          <c:showSerName val="0"/>
          <c:showPercent val="0"/>
          <c:showBubbleSize val="0"/>
        </c:dLbls>
        <c:axId val="253072688"/>
        <c:axId val="253073080"/>
      </c:scatterChart>
      <c:valAx>
        <c:axId val="253072688"/>
        <c:scaling>
          <c:orientation val="minMax"/>
        </c:scaling>
        <c:delete val="0"/>
        <c:axPos val="b"/>
        <c:title>
          <c:tx>
            <c:rich>
              <a:bodyPr/>
              <a:lstStyle/>
              <a:p>
                <a:pPr>
                  <a:defRPr/>
                </a:pPr>
                <a:r>
                  <a:rPr lang="en-US"/>
                  <a:t>Farmer</a:t>
                </a:r>
                <a:r>
                  <a:rPr lang="en-US" baseline="0"/>
                  <a:t> Practice NDVI</a:t>
                </a:r>
                <a:endParaRPr lang="en-US"/>
              </a:p>
            </c:rich>
          </c:tx>
          <c:layout/>
          <c:overlay val="0"/>
        </c:title>
        <c:numFmt formatCode="0.0000" sourceLinked="1"/>
        <c:majorTickMark val="out"/>
        <c:minorTickMark val="none"/>
        <c:tickLblPos val="nextTo"/>
        <c:crossAx val="253073080"/>
        <c:crosses val="autoZero"/>
        <c:crossBetween val="midCat"/>
      </c:valAx>
      <c:valAx>
        <c:axId val="253073080"/>
        <c:scaling>
          <c:orientation val="minMax"/>
        </c:scaling>
        <c:delete val="0"/>
        <c:axPos val="l"/>
        <c:majorGridlines/>
        <c:title>
          <c:tx>
            <c:rich>
              <a:bodyPr/>
              <a:lstStyle/>
              <a:p>
                <a:pPr>
                  <a:defRPr/>
                </a:pPr>
                <a:r>
                  <a:rPr lang="en-US"/>
                  <a:t>Corn Yield,</a:t>
                </a:r>
                <a:r>
                  <a:rPr lang="en-US" baseline="0"/>
                  <a:t> mT/</a:t>
                </a:r>
                <a:r>
                  <a:rPr lang="en-US"/>
                  <a:t>Ha</a:t>
                </a:r>
              </a:p>
            </c:rich>
          </c:tx>
          <c:layout>
            <c:manualLayout>
              <c:xMode val="edge"/>
              <c:yMode val="edge"/>
              <c:x val="2.9959144476633906E-2"/>
              <c:y val="0.35355092694191698"/>
            </c:manualLayout>
          </c:layout>
          <c:overlay val="0"/>
        </c:title>
        <c:numFmt formatCode="0.0" sourceLinked="1"/>
        <c:majorTickMark val="out"/>
        <c:minorTickMark val="none"/>
        <c:tickLblPos val="nextTo"/>
        <c:crossAx val="253072688"/>
        <c:crosses val="autoZero"/>
        <c:crossBetween val="midCat"/>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EVS BT 2011- 879 GDD</a:t>
            </a:r>
          </a:p>
        </c:rich>
      </c:tx>
      <c:layout/>
      <c:overlay val="0"/>
    </c:title>
    <c:autoTitleDeleted val="0"/>
    <c:plotArea>
      <c:layout>
        <c:manualLayout>
          <c:layoutTarget val="inner"/>
          <c:xMode val="edge"/>
          <c:yMode val="edge"/>
          <c:x val="0.13490738080010717"/>
          <c:y val="0.11866354338949592"/>
          <c:w val="0.79732771254016443"/>
          <c:h val="0.66245617904768861"/>
        </c:manualLayout>
      </c:layout>
      <c:scatterChart>
        <c:scatterStyle val="lineMarker"/>
        <c:varyColors val="0"/>
        <c:ser>
          <c:idx val="0"/>
          <c:order val="0"/>
          <c:tx>
            <c:strRef>
              <c:f>'All_sites_V8_with summary table'!$U$138</c:f>
              <c:strCache>
                <c:ptCount val="1"/>
                <c:pt idx="0">
                  <c:v>t/ha</c:v>
                </c:pt>
              </c:strCache>
            </c:strRef>
          </c:tx>
          <c:spPr>
            <a:ln w="28575">
              <a:noFill/>
            </a:ln>
          </c:spPr>
          <c:trendline>
            <c:trendlineType val="linear"/>
            <c:forward val="5.000000000000001E-2"/>
            <c:backward val="5.000000000000001E-2"/>
            <c:dispRSqr val="1"/>
            <c:dispEq val="1"/>
            <c:trendlineLbl>
              <c:layout>
                <c:manualLayout>
                  <c:x val="-0.32235478482428637"/>
                  <c:y val="7.7281049947250741E-2"/>
                </c:manualLayout>
              </c:layout>
              <c:numFmt formatCode="General" sourceLinked="0"/>
              <c:txPr>
                <a:bodyPr/>
                <a:lstStyle/>
                <a:p>
                  <a:pPr>
                    <a:defRPr sz="1500" baseline="0"/>
                  </a:pPr>
                  <a:endParaRPr lang="en-US"/>
                </a:p>
              </c:txPr>
            </c:trendlineLbl>
          </c:trendline>
          <c:xVal>
            <c:numRef>
              <c:f>'All_sites_V8_with summary table'!$Q$139:$Q$168</c:f>
              <c:numCache>
                <c:formatCode>0.0000</c:formatCode>
                <c:ptCount val="30"/>
                <c:pt idx="0">
                  <c:v>0.63818857142857155</c:v>
                </c:pt>
                <c:pt idx="1">
                  <c:v>0.66736723163841827</c:v>
                </c:pt>
                <c:pt idx="2">
                  <c:v>0.66165269461077847</c:v>
                </c:pt>
                <c:pt idx="3">
                  <c:v>0.59717368421052663</c:v>
                </c:pt>
                <c:pt idx="4">
                  <c:v>0.70346783625730969</c:v>
                </c:pt>
                <c:pt idx="5">
                  <c:v>0.7256807228915666</c:v>
                </c:pt>
                <c:pt idx="6">
                  <c:v>0.65880132450331119</c:v>
                </c:pt>
                <c:pt idx="7">
                  <c:v>0.72944155844155822</c:v>
                </c:pt>
                <c:pt idx="8">
                  <c:v>0.7376730769230766</c:v>
                </c:pt>
                <c:pt idx="9">
                  <c:v>0.72951162790697655</c:v>
                </c:pt>
                <c:pt idx="10">
                  <c:v>0.59212790697674422</c:v>
                </c:pt>
                <c:pt idx="11">
                  <c:v>0.70184105960264875</c:v>
                </c:pt>
                <c:pt idx="12">
                  <c:v>0.58956321839080472</c:v>
                </c:pt>
                <c:pt idx="13">
                  <c:v>0.73367630057803435</c:v>
                </c:pt>
                <c:pt idx="14">
                  <c:v>0.64840625000000007</c:v>
                </c:pt>
                <c:pt idx="15">
                  <c:v>0.64103821656050952</c:v>
                </c:pt>
                <c:pt idx="16">
                  <c:v>0.58176719576719604</c:v>
                </c:pt>
                <c:pt idx="17">
                  <c:v>0.71992073170731719</c:v>
                </c:pt>
                <c:pt idx="18">
                  <c:v>0.74810828025477705</c:v>
                </c:pt>
                <c:pt idx="19">
                  <c:v>0.76014375000000034</c:v>
                </c:pt>
                <c:pt idx="20">
                  <c:v>0.70446198830409335</c:v>
                </c:pt>
                <c:pt idx="21">
                  <c:v>0.706659340659341</c:v>
                </c:pt>
                <c:pt idx="22">
                  <c:v>0.71992073170731719</c:v>
                </c:pt>
                <c:pt idx="23">
                  <c:v>0.56271875000000005</c:v>
                </c:pt>
                <c:pt idx="24">
                  <c:v>0.68374431818181813</c:v>
                </c:pt>
                <c:pt idx="25">
                  <c:v>0.72671270718232039</c:v>
                </c:pt>
                <c:pt idx="26">
                  <c:v>0.67827368421052614</c:v>
                </c:pt>
                <c:pt idx="27">
                  <c:v>0.70934931506849308</c:v>
                </c:pt>
                <c:pt idx="28">
                  <c:v>0.78385082872928169</c:v>
                </c:pt>
                <c:pt idx="29">
                  <c:v>0.64778443113772466</c:v>
                </c:pt>
              </c:numCache>
            </c:numRef>
          </c:xVal>
          <c:yVal>
            <c:numRef>
              <c:f>'All_sites_V8_with summary table'!$U$139:$U$168</c:f>
              <c:numCache>
                <c:formatCode>0.0</c:formatCode>
                <c:ptCount val="30"/>
                <c:pt idx="0">
                  <c:v>1.2191258627752919</c:v>
                </c:pt>
                <c:pt idx="1">
                  <c:v>2.312608712386679</c:v>
                </c:pt>
                <c:pt idx="2">
                  <c:v>1.8888905775814639</c:v>
                </c:pt>
                <c:pt idx="3">
                  <c:v>2.0264251037941845</c:v>
                </c:pt>
                <c:pt idx="4">
                  <c:v>4.4295815616799263</c:v>
                </c:pt>
                <c:pt idx="5">
                  <c:v>4.0481728018445322</c:v>
                </c:pt>
                <c:pt idx="6">
                  <c:v>3.7318448326849749</c:v>
                </c:pt>
                <c:pt idx="7">
                  <c:v>5.5346561067047055</c:v>
                </c:pt>
                <c:pt idx="8">
                  <c:v>3.5586793145058726</c:v>
                </c:pt>
                <c:pt idx="9">
                  <c:v>3.9746858389705291</c:v>
                </c:pt>
                <c:pt idx="10">
                  <c:v>1.4586826597900737</c:v>
                </c:pt>
                <c:pt idx="11">
                  <c:v>4.8156053827351775</c:v>
                </c:pt>
                <c:pt idx="12">
                  <c:v>1.6424060194673202</c:v>
                </c:pt>
                <c:pt idx="13">
                  <c:v>4.8596228096886147</c:v>
                </c:pt>
                <c:pt idx="14">
                  <c:v>4.6670753502001894</c:v>
                </c:pt>
                <c:pt idx="15">
                  <c:v>3.7445960109287726</c:v>
                </c:pt>
                <c:pt idx="16">
                  <c:v>4.7853993042222633</c:v>
                </c:pt>
                <c:pt idx="17">
                  <c:v>3.061511184936351</c:v>
                </c:pt>
                <c:pt idx="18">
                  <c:v>4.3183166368755428</c:v>
                </c:pt>
                <c:pt idx="19">
                  <c:v>4.0847753032021812</c:v>
                </c:pt>
                <c:pt idx="20">
                  <c:v>2.6865871954620881</c:v>
                </c:pt>
                <c:pt idx="21">
                  <c:v>4.0160399955804751</c:v>
                </c:pt>
                <c:pt idx="22">
                  <c:v>3.6935822125706883</c:v>
                </c:pt>
                <c:pt idx="23">
                  <c:v>1.6386985566694257</c:v>
                </c:pt>
                <c:pt idx="24">
                  <c:v>2.5765600757544158</c:v>
                </c:pt>
                <c:pt idx="25">
                  <c:v>3.9977072593505949</c:v>
                </c:pt>
                <c:pt idx="26">
                  <c:v>3.078679112421717</c:v>
                </c:pt>
                <c:pt idx="27">
                  <c:v>3.6355711029407618</c:v>
                </c:pt>
                <c:pt idx="28">
                  <c:v>1.6550829482026601</c:v>
                </c:pt>
                <c:pt idx="29">
                  <c:v>3.4038465325566518</c:v>
                </c:pt>
              </c:numCache>
            </c:numRef>
          </c:yVal>
          <c:smooth val="0"/>
        </c:ser>
        <c:dLbls>
          <c:showLegendKey val="0"/>
          <c:showVal val="0"/>
          <c:showCatName val="0"/>
          <c:showSerName val="0"/>
          <c:showPercent val="0"/>
          <c:showBubbleSize val="0"/>
        </c:dLbls>
        <c:axId val="253070728"/>
        <c:axId val="253071120"/>
      </c:scatterChart>
      <c:valAx>
        <c:axId val="253070728"/>
        <c:scaling>
          <c:orientation val="minMax"/>
        </c:scaling>
        <c:delete val="0"/>
        <c:axPos val="b"/>
        <c:title>
          <c:tx>
            <c:rich>
              <a:bodyPr/>
              <a:lstStyle/>
              <a:p>
                <a:pPr>
                  <a:defRPr sz="1510" baseline="0"/>
                </a:pPr>
                <a:r>
                  <a:rPr lang="en-US" sz="1510" baseline="0"/>
                  <a:t>Farmer Practice NDVI</a:t>
                </a:r>
              </a:p>
            </c:rich>
          </c:tx>
          <c:layout/>
          <c:overlay val="0"/>
        </c:title>
        <c:numFmt formatCode="0.0000" sourceLinked="1"/>
        <c:majorTickMark val="out"/>
        <c:minorTickMark val="none"/>
        <c:tickLblPos val="nextTo"/>
        <c:txPr>
          <a:bodyPr/>
          <a:lstStyle/>
          <a:p>
            <a:pPr>
              <a:defRPr sz="1500" baseline="0"/>
            </a:pPr>
            <a:endParaRPr lang="en-US"/>
          </a:p>
        </c:txPr>
        <c:crossAx val="253071120"/>
        <c:crosses val="autoZero"/>
        <c:crossBetween val="midCat"/>
      </c:valAx>
      <c:valAx>
        <c:axId val="253071120"/>
        <c:scaling>
          <c:orientation val="minMax"/>
        </c:scaling>
        <c:delete val="0"/>
        <c:axPos val="l"/>
        <c:majorGridlines/>
        <c:title>
          <c:tx>
            <c:rich>
              <a:bodyPr/>
              <a:lstStyle/>
              <a:p>
                <a:pPr>
                  <a:defRPr sz="1500" baseline="0"/>
                </a:pPr>
                <a:r>
                  <a:rPr lang="en-US" sz="1500" baseline="0"/>
                  <a:t>Corn Yield, mT/HA</a:t>
                </a:r>
              </a:p>
            </c:rich>
          </c:tx>
          <c:layout/>
          <c:overlay val="0"/>
        </c:title>
        <c:numFmt formatCode="0.0" sourceLinked="1"/>
        <c:majorTickMark val="out"/>
        <c:minorTickMark val="none"/>
        <c:tickLblPos val="nextTo"/>
        <c:crossAx val="253070728"/>
        <c:crosses val="autoZero"/>
        <c:crossBetween val="midCat"/>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TVS BT 2011- 844 GDD</a:t>
            </a:r>
          </a:p>
        </c:rich>
      </c:tx>
      <c:layout/>
      <c:overlay val="0"/>
    </c:title>
    <c:autoTitleDeleted val="0"/>
    <c:plotArea>
      <c:layout/>
      <c:scatterChart>
        <c:scatterStyle val="lineMarker"/>
        <c:varyColors val="0"/>
        <c:ser>
          <c:idx val="0"/>
          <c:order val="0"/>
          <c:tx>
            <c:strRef>
              <c:f>'All_sites_V8_with summary table'!$U$193</c:f>
              <c:strCache>
                <c:ptCount val="1"/>
                <c:pt idx="0">
                  <c:v>t/ha</c:v>
                </c:pt>
              </c:strCache>
            </c:strRef>
          </c:tx>
          <c:spPr>
            <a:ln w="28575">
              <a:noFill/>
            </a:ln>
          </c:spPr>
          <c:trendline>
            <c:trendlineType val="linear"/>
            <c:forward val="5.000000000000001E-2"/>
            <c:backward val="5.000000000000001E-2"/>
            <c:dispRSqr val="1"/>
            <c:dispEq val="1"/>
            <c:trendlineLbl>
              <c:layout>
                <c:manualLayout>
                  <c:x val="-0.27794689028442054"/>
                  <c:y val="-2.0813857872010962E-2"/>
                </c:manualLayout>
              </c:layout>
              <c:numFmt formatCode="General" sourceLinked="0"/>
              <c:txPr>
                <a:bodyPr/>
                <a:lstStyle/>
                <a:p>
                  <a:pPr>
                    <a:defRPr sz="1500" baseline="0"/>
                  </a:pPr>
                  <a:endParaRPr lang="en-US"/>
                </a:p>
              </c:txPr>
            </c:trendlineLbl>
          </c:trendline>
          <c:xVal>
            <c:numRef>
              <c:f>'All_sites_V8_with summary table'!$Q$194:$Q$222</c:f>
              <c:numCache>
                <c:formatCode>0.0000</c:formatCode>
                <c:ptCount val="29"/>
                <c:pt idx="0">
                  <c:v>0.72912946428571457</c:v>
                </c:pt>
                <c:pt idx="1">
                  <c:v>0.77845023696682381</c:v>
                </c:pt>
                <c:pt idx="2">
                  <c:v>0.77894392523364464</c:v>
                </c:pt>
                <c:pt idx="3">
                  <c:v>0.61682101167315173</c:v>
                </c:pt>
                <c:pt idx="4">
                  <c:v>0.79767441860465071</c:v>
                </c:pt>
                <c:pt idx="5">
                  <c:v>0.79319266055045901</c:v>
                </c:pt>
                <c:pt idx="6">
                  <c:v>0.78131250000000019</c:v>
                </c:pt>
                <c:pt idx="7">
                  <c:v>0.78818644067796595</c:v>
                </c:pt>
                <c:pt idx="8">
                  <c:v>0.75097235023041475</c:v>
                </c:pt>
                <c:pt idx="9">
                  <c:v>0.7413893805309737</c:v>
                </c:pt>
                <c:pt idx="10">
                  <c:v>0.62314000000000014</c:v>
                </c:pt>
                <c:pt idx="11">
                  <c:v>0.79340959409594092</c:v>
                </c:pt>
                <c:pt idx="12">
                  <c:v>0.59895510204081648</c:v>
                </c:pt>
                <c:pt idx="13">
                  <c:v>0.78730357142857188</c:v>
                </c:pt>
                <c:pt idx="14">
                  <c:v>0.78375217391304308</c:v>
                </c:pt>
                <c:pt idx="15">
                  <c:v>0.76799586776859508</c:v>
                </c:pt>
                <c:pt idx="16">
                  <c:v>0.78431687242798376</c:v>
                </c:pt>
                <c:pt idx="17">
                  <c:v>0.74855813953488382</c:v>
                </c:pt>
                <c:pt idx="18">
                  <c:v>0.79110439560439527</c:v>
                </c:pt>
                <c:pt idx="19">
                  <c:v>0.77697311827957005</c:v>
                </c:pt>
                <c:pt idx="20">
                  <c:v>0.74501104972375709</c:v>
                </c:pt>
                <c:pt idx="21">
                  <c:v>0.68882386363636361</c:v>
                </c:pt>
                <c:pt idx="22">
                  <c:v>0.56043749999999937</c:v>
                </c:pt>
                <c:pt idx="23">
                  <c:v>0.60645454545454547</c:v>
                </c:pt>
                <c:pt idx="24">
                  <c:v>0.77609826589595354</c:v>
                </c:pt>
                <c:pt idx="25">
                  <c:v>0.74376704545454553</c:v>
                </c:pt>
                <c:pt idx="26">
                  <c:v>0.77630357142857132</c:v>
                </c:pt>
                <c:pt idx="27">
                  <c:v>0.75368478260869565</c:v>
                </c:pt>
                <c:pt idx="28">
                  <c:v>0.75755307262569849</c:v>
                </c:pt>
              </c:numCache>
            </c:numRef>
          </c:xVal>
          <c:yVal>
            <c:numRef>
              <c:f>'All_sites_V8_with summary table'!$U$194:$U$222</c:f>
              <c:numCache>
                <c:formatCode>0.0</c:formatCode>
                <c:ptCount val="29"/>
                <c:pt idx="0">
                  <c:v>4.6727001420772734</c:v>
                </c:pt>
                <c:pt idx="1">
                  <c:v>9.4295747901996965</c:v>
                </c:pt>
                <c:pt idx="2">
                  <c:v>9.5230539814820858</c:v>
                </c:pt>
                <c:pt idx="3">
                  <c:v>3.3687471921339598</c:v>
                </c:pt>
                <c:pt idx="4">
                  <c:v>6.4659103594040639</c:v>
                </c:pt>
                <c:pt idx="5">
                  <c:v>7.6639590737380887</c:v>
                </c:pt>
                <c:pt idx="6">
                  <c:v>6.3483893652561667</c:v>
                </c:pt>
                <c:pt idx="7">
                  <c:v>7.6578875316539916</c:v>
                </c:pt>
                <c:pt idx="8">
                  <c:v>8.7720624974454822</c:v>
                </c:pt>
                <c:pt idx="9">
                  <c:v>5.2479552578655229</c:v>
                </c:pt>
                <c:pt idx="10">
                  <c:v>2.7868942086320314</c:v>
                </c:pt>
                <c:pt idx="11">
                  <c:v>8.7651638722291878</c:v>
                </c:pt>
                <c:pt idx="12">
                  <c:v>3.0680084868600912</c:v>
                </c:pt>
                <c:pt idx="13">
                  <c:v>8.2661695806984579</c:v>
                </c:pt>
                <c:pt idx="14">
                  <c:v>9.1484605119716385</c:v>
                </c:pt>
                <c:pt idx="15">
                  <c:v>5.9880818771200603</c:v>
                </c:pt>
                <c:pt idx="16">
                  <c:v>9.8357102027971841</c:v>
                </c:pt>
                <c:pt idx="17">
                  <c:v>9.6328868619693164</c:v>
                </c:pt>
                <c:pt idx="18">
                  <c:v>9.1135538443240609</c:v>
                </c:pt>
                <c:pt idx="19">
                  <c:v>7.6975123326238846</c:v>
                </c:pt>
                <c:pt idx="20">
                  <c:v>6.4145184211442503</c:v>
                </c:pt>
                <c:pt idx="21">
                  <c:v>6.249195781424036</c:v>
                </c:pt>
                <c:pt idx="22">
                  <c:v>3.30316325921937</c:v>
                </c:pt>
                <c:pt idx="23">
                  <c:v>2.055827909143856</c:v>
                </c:pt>
                <c:pt idx="24">
                  <c:v>4.6329437596999847</c:v>
                </c:pt>
                <c:pt idx="25">
                  <c:v>2.2291770147151806</c:v>
                </c:pt>
                <c:pt idx="26">
                  <c:v>3.800259019014824</c:v>
                </c:pt>
                <c:pt idx="27">
                  <c:v>3.7256711583656141</c:v>
                </c:pt>
                <c:pt idx="28">
                  <c:v>4.2677489621463423</c:v>
                </c:pt>
              </c:numCache>
            </c:numRef>
          </c:yVal>
          <c:smooth val="0"/>
        </c:ser>
        <c:dLbls>
          <c:showLegendKey val="0"/>
          <c:showVal val="0"/>
          <c:showCatName val="0"/>
          <c:showSerName val="0"/>
          <c:showPercent val="0"/>
          <c:showBubbleSize val="0"/>
        </c:dLbls>
        <c:axId val="253071512"/>
        <c:axId val="253068376"/>
      </c:scatterChart>
      <c:valAx>
        <c:axId val="253071512"/>
        <c:scaling>
          <c:orientation val="minMax"/>
        </c:scaling>
        <c:delete val="0"/>
        <c:axPos val="b"/>
        <c:title>
          <c:tx>
            <c:rich>
              <a:bodyPr/>
              <a:lstStyle/>
              <a:p>
                <a:pPr>
                  <a:defRPr/>
                </a:pPr>
                <a:r>
                  <a:rPr lang="en-US"/>
                  <a:t>Farmer</a:t>
                </a:r>
                <a:r>
                  <a:rPr lang="en-US" baseline="0"/>
                  <a:t> Practice NDVI</a:t>
                </a:r>
                <a:endParaRPr lang="en-US"/>
              </a:p>
            </c:rich>
          </c:tx>
          <c:layout/>
          <c:overlay val="0"/>
        </c:title>
        <c:numFmt formatCode="0.0000" sourceLinked="1"/>
        <c:majorTickMark val="out"/>
        <c:minorTickMark val="none"/>
        <c:tickLblPos val="nextTo"/>
        <c:txPr>
          <a:bodyPr/>
          <a:lstStyle/>
          <a:p>
            <a:pPr>
              <a:defRPr sz="1500" baseline="0"/>
            </a:pPr>
            <a:endParaRPr lang="en-US"/>
          </a:p>
        </c:txPr>
        <c:crossAx val="253068376"/>
        <c:crosses val="autoZero"/>
        <c:crossBetween val="midCat"/>
      </c:valAx>
      <c:valAx>
        <c:axId val="253068376"/>
        <c:scaling>
          <c:orientation val="minMax"/>
        </c:scaling>
        <c:delete val="0"/>
        <c:axPos val="l"/>
        <c:majorGridlines/>
        <c:title>
          <c:tx>
            <c:rich>
              <a:bodyPr/>
              <a:lstStyle/>
              <a:p>
                <a:pPr>
                  <a:defRPr sz="1500" baseline="0"/>
                </a:pPr>
                <a:r>
                  <a:rPr lang="en-US" sz="1500" baseline="0"/>
                  <a:t>Corn Yield, mT/Ha</a:t>
                </a:r>
              </a:p>
            </c:rich>
          </c:tx>
          <c:layout/>
          <c:overlay val="0"/>
        </c:title>
        <c:numFmt formatCode="0.0" sourceLinked="1"/>
        <c:majorTickMark val="out"/>
        <c:minorTickMark val="none"/>
        <c:tickLblPos val="nextTo"/>
        <c:txPr>
          <a:bodyPr/>
          <a:lstStyle/>
          <a:p>
            <a:pPr>
              <a:defRPr sz="1500" baseline="0"/>
            </a:pPr>
            <a:endParaRPr lang="en-US"/>
          </a:p>
        </c:txPr>
        <c:crossAx val="253071512"/>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13830969125334"/>
          <c:y val="3.0652320947468056E-2"/>
          <c:w val="0.81187875701231671"/>
          <c:h val="0.79822506561679785"/>
        </c:manualLayout>
      </c:layout>
      <c:scatterChart>
        <c:scatterStyle val="lineMarker"/>
        <c:varyColors val="0"/>
        <c:ser>
          <c:idx val="0"/>
          <c:order val="0"/>
          <c:tx>
            <c:strRef>
              <c:f>'Corn Perkins'!$J$3</c:f>
              <c:strCache>
                <c:ptCount val="1"/>
                <c:pt idx="0">
                  <c:v>Meas.GS V-6</c:v>
                </c:pt>
              </c:strCache>
            </c:strRef>
          </c:tx>
          <c:spPr>
            <a:ln w="28575">
              <a:noFill/>
            </a:ln>
          </c:spPr>
          <c:marker>
            <c:spPr>
              <a:ln w="63500"/>
            </c:spPr>
          </c:marker>
          <c:xVal>
            <c:numRef>
              <c:f>'Corn Perkins'!$I$4:$I$12</c:f>
              <c:numCache>
                <c:formatCode>General</c:formatCode>
                <c:ptCount val="9"/>
                <c:pt idx="0">
                  <c:v>0.2676417171717172</c:v>
                </c:pt>
                <c:pt idx="1">
                  <c:v>0.40347582417582417</c:v>
                </c:pt>
                <c:pt idx="2">
                  <c:v>0.39681095238095243</c:v>
                </c:pt>
                <c:pt idx="3">
                  <c:v>0.30431704268292686</c:v>
                </c:pt>
                <c:pt idx="4">
                  <c:v>0.38191118421052633</c:v>
                </c:pt>
                <c:pt idx="5">
                  <c:v>0.47175124999999996</c:v>
                </c:pt>
                <c:pt idx="6">
                  <c:v>0.32219517676767673</c:v>
                </c:pt>
                <c:pt idx="7">
                  <c:v>0.43250138580931252</c:v>
                </c:pt>
                <c:pt idx="8">
                  <c:v>0.3726690548780488</c:v>
                </c:pt>
              </c:numCache>
            </c:numRef>
          </c:xVal>
          <c:yVal>
            <c:numRef>
              <c:f>('Corn Perkins'!$J$4:$J$12,'Corn Perkins'!$H$18:$H$39)</c:f>
              <c:numCache>
                <c:formatCode>0.00</c:formatCode>
                <c:ptCount val="31"/>
                <c:pt idx="0">
                  <c:v>1.7860985988132179</c:v>
                </c:pt>
                <c:pt idx="1">
                  <c:v>4.8431882821115906</c:v>
                </c:pt>
                <c:pt idx="2">
                  <c:v>4.3795741476365295</c:v>
                </c:pt>
                <c:pt idx="3">
                  <c:v>1.9345794009114146</c:v>
                </c:pt>
                <c:pt idx="4">
                  <c:v>5.0650088117756047</c:v>
                </c:pt>
                <c:pt idx="5">
                  <c:v>4.7299637179634084</c:v>
                </c:pt>
                <c:pt idx="6">
                  <c:v>1.8603389998623163</c:v>
                </c:pt>
                <c:pt idx="7">
                  <c:v>4.8973285757552754</c:v>
                </c:pt>
                <c:pt idx="8">
                  <c:v>3.697654634082995</c:v>
                </c:pt>
                <c:pt idx="9" formatCode="General">
                  <c:v>0</c:v>
                </c:pt>
                <c:pt idx="10" formatCode="General">
                  <c:v>0</c:v>
                </c:pt>
                <c:pt idx="11" formatCode="General">
                  <c:v>0.05</c:v>
                </c:pt>
                <c:pt idx="12" formatCode="General">
                  <c:v>0.1</c:v>
                </c:pt>
                <c:pt idx="13" formatCode="General">
                  <c:v>0.15</c:v>
                </c:pt>
                <c:pt idx="14" formatCode="General">
                  <c:v>0.2</c:v>
                </c:pt>
                <c:pt idx="15" formatCode="General">
                  <c:v>0.25</c:v>
                </c:pt>
                <c:pt idx="16" formatCode="General">
                  <c:v>0.3</c:v>
                </c:pt>
                <c:pt idx="17" formatCode="General">
                  <c:v>0.35</c:v>
                </c:pt>
                <c:pt idx="18" formatCode="General">
                  <c:v>0.4</c:v>
                </c:pt>
                <c:pt idx="19" formatCode="General">
                  <c:v>0.45</c:v>
                </c:pt>
                <c:pt idx="20" formatCode="General">
                  <c:v>0.5</c:v>
                </c:pt>
                <c:pt idx="21" formatCode="General">
                  <c:v>0.55000000000000004</c:v>
                </c:pt>
                <c:pt idx="22" formatCode="General">
                  <c:v>0.6</c:v>
                </c:pt>
                <c:pt idx="23" formatCode="General">
                  <c:v>0.65</c:v>
                </c:pt>
                <c:pt idx="24" formatCode="General">
                  <c:v>0.7</c:v>
                </c:pt>
                <c:pt idx="25" formatCode="General">
                  <c:v>0.75</c:v>
                </c:pt>
                <c:pt idx="26" formatCode="General">
                  <c:v>0.8</c:v>
                </c:pt>
                <c:pt idx="27" formatCode="General">
                  <c:v>0.85</c:v>
                </c:pt>
                <c:pt idx="28" formatCode="General">
                  <c:v>0.9</c:v>
                </c:pt>
                <c:pt idx="29" formatCode="General">
                  <c:v>0.95</c:v>
                </c:pt>
                <c:pt idx="30" formatCode="General">
                  <c:v>1</c:v>
                </c:pt>
              </c:numCache>
            </c:numRef>
          </c:yVal>
          <c:smooth val="0"/>
        </c:ser>
        <c:ser>
          <c:idx val="3"/>
          <c:order val="1"/>
          <c:tx>
            <c:strRef>
              <c:f>'Corn Perkins'!$I$18</c:f>
              <c:strCache>
                <c:ptCount val="1"/>
                <c:pt idx="0">
                  <c:v>GS V-6</c:v>
                </c:pt>
              </c:strCache>
            </c:strRef>
          </c:tx>
          <c:spPr>
            <a:ln w="44450">
              <a:solidFill>
                <a:schemeClr val="accent1"/>
              </a:solidFill>
            </a:ln>
          </c:spPr>
          <c:marker>
            <c:symbol val="none"/>
          </c:marker>
          <c:dPt>
            <c:idx val="8"/>
            <c:bubble3D val="0"/>
            <c:spPr>
              <a:ln w="50800">
                <a:solidFill>
                  <a:schemeClr val="accent1"/>
                </a:solidFill>
              </a:ln>
            </c:spPr>
          </c:dPt>
          <c:xVal>
            <c:numRef>
              <c:f>'Corn Perkins'!$H$19:$H$39</c:f>
              <c:numCache>
                <c:formatCode>General</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'Corn Perkins'!$I$19:$I$39</c:f>
              <c:numCache>
                <c:formatCode>General</c:formatCode>
                <c:ptCount val="21"/>
                <c:pt idx="0">
                  <c:v>3.166452640088302E-3</c:v>
                </c:pt>
                <c:pt idx="1">
                  <c:v>9.035107952373167E-3</c:v>
                </c:pt>
                <c:pt idx="2">
                  <c:v>2.5728301851839497E-2</c:v>
                </c:pt>
                <c:pt idx="3">
                  <c:v>7.2843065256314787E-2</c:v>
                </c:pt>
                <c:pt idx="4">
                  <c:v>0.20294767332736985</c:v>
                </c:pt>
                <c:pt idx="5">
                  <c:v>0.54158286975763481</c:v>
                </c:pt>
                <c:pt idx="6">
                  <c:v>1.3022939877181452</c:v>
                </c:pt>
                <c:pt idx="7">
                  <c:v>2.5621568095195966</c:v>
                </c:pt>
                <c:pt idx="8">
                  <c:v>3.8742495183770775</c:v>
                </c:pt>
                <c:pt idx="9">
                  <c:v>4.7205251647044504</c:v>
                </c:pt>
                <c:pt idx="10">
                  <c:v>5.111389399628802</c:v>
                </c:pt>
                <c:pt idx="11">
                  <c:v>5.2639744909228883</c:v>
                </c:pt>
                <c:pt idx="12">
                  <c:v>5.3195664633290498</c:v>
                </c:pt>
                <c:pt idx="13">
                  <c:v>5.3393064048225218</c:v>
                </c:pt>
                <c:pt idx="14">
                  <c:v>5.3462515562819606</c:v>
                </c:pt>
                <c:pt idx="15">
                  <c:v>5.3486871608728146</c:v>
                </c:pt>
                <c:pt idx="16">
                  <c:v>5.3495403328262485</c:v>
                </c:pt>
                <c:pt idx="17">
                  <c:v>5.3498390724304059</c:v>
                </c:pt>
                <c:pt idx="18">
                  <c:v>5.3499436619705349</c:v>
                </c:pt>
                <c:pt idx="19">
                  <c:v>5.3499802772561322</c:v>
                </c:pt>
                <c:pt idx="20">
                  <c:v>5.3499930955182649</c:v>
                </c:pt>
              </c:numCache>
            </c:numRef>
          </c:yVal>
          <c:smooth val="0"/>
        </c:ser>
        <c:dLbls>
          <c:showLegendKey val="0"/>
          <c:showVal val="0"/>
          <c:showCatName val="0"/>
          <c:showSerName val="0"/>
          <c:showPercent val="0"/>
          <c:showBubbleSize val="0"/>
        </c:dLbls>
        <c:axId val="213595648"/>
        <c:axId val="213596040"/>
      </c:scatterChart>
      <c:valAx>
        <c:axId val="213595648"/>
        <c:scaling>
          <c:orientation val="minMax"/>
          <c:max val="1"/>
        </c:scaling>
        <c:delete val="0"/>
        <c:axPos val="b"/>
        <c:title>
          <c:tx>
            <c:rich>
              <a:bodyPr/>
              <a:lstStyle/>
              <a:p>
                <a:pPr>
                  <a:defRPr/>
                </a:pPr>
                <a:r>
                  <a:rPr lang="en-US" sz="2000" dirty="0" smtClean="0"/>
                  <a:t>Normalized Difference Vegetative Index</a:t>
                </a:r>
                <a:endParaRPr lang="en-US" sz="2000" dirty="0"/>
              </a:p>
            </c:rich>
          </c:tx>
          <c:layout/>
          <c:overlay val="0"/>
        </c:title>
        <c:numFmt formatCode="General" sourceLinked="1"/>
        <c:majorTickMark val="out"/>
        <c:minorTickMark val="none"/>
        <c:tickLblPos val="nextTo"/>
        <c:txPr>
          <a:bodyPr/>
          <a:lstStyle/>
          <a:p>
            <a:pPr>
              <a:defRPr sz="1600"/>
            </a:pPr>
            <a:endParaRPr lang="en-US"/>
          </a:p>
        </c:txPr>
        <c:crossAx val="213596040"/>
        <c:crosses val="autoZero"/>
        <c:crossBetween val="midCat"/>
      </c:valAx>
      <c:valAx>
        <c:axId val="213596040"/>
        <c:scaling>
          <c:orientation val="minMax"/>
        </c:scaling>
        <c:delete val="0"/>
        <c:axPos val="l"/>
        <c:majorGridlines/>
        <c:title>
          <c:tx>
            <c:rich>
              <a:bodyPr/>
              <a:lstStyle/>
              <a:p>
                <a:pPr>
                  <a:defRPr/>
                </a:pPr>
                <a:r>
                  <a:rPr lang="en-US" sz="2000" dirty="0" smtClean="0"/>
                  <a:t>Yield Goal,</a:t>
                </a:r>
                <a:r>
                  <a:rPr lang="en-US" sz="2000" baseline="0" dirty="0" smtClean="0"/>
                  <a:t> mg/Ha</a:t>
                </a:r>
                <a:endParaRPr lang="en-US" sz="2000" dirty="0"/>
              </a:p>
            </c:rich>
          </c:tx>
          <c:layout/>
          <c:overlay val="0"/>
        </c:title>
        <c:numFmt formatCode="0.00" sourceLinked="1"/>
        <c:majorTickMark val="out"/>
        <c:minorTickMark val="none"/>
        <c:tickLblPos val="nextTo"/>
        <c:txPr>
          <a:bodyPr/>
          <a:lstStyle/>
          <a:p>
            <a:pPr>
              <a:defRPr sz="1600"/>
            </a:pPr>
            <a:endParaRPr lang="en-US"/>
          </a:p>
        </c:txPr>
        <c:crossAx val="213595648"/>
        <c:crosses val="autoZero"/>
        <c:crossBetween val="midCat"/>
      </c:valAx>
    </c:plotArea>
    <c:plotVisOnly val="1"/>
    <c:dispBlanksAs val="gap"/>
    <c:showDLblsOverMax val="0"/>
  </c:chart>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EVS</a:t>
            </a:r>
            <a:r>
              <a:rPr lang="en-US" baseline="0"/>
              <a:t> BT 2012 - 773 GDD</a:t>
            </a:r>
            <a:endParaRPr lang="en-US"/>
          </a:p>
        </c:rich>
      </c:tx>
      <c:layout/>
      <c:overlay val="0"/>
    </c:title>
    <c:autoTitleDeleted val="0"/>
    <c:plotArea>
      <c:layout/>
      <c:scatterChart>
        <c:scatterStyle val="lineMarker"/>
        <c:varyColors val="0"/>
        <c:ser>
          <c:idx val="0"/>
          <c:order val="0"/>
          <c:tx>
            <c:strRef>
              <c:f>'All_sites_V8_with summary table'!$U$223</c:f>
              <c:strCache>
                <c:ptCount val="1"/>
                <c:pt idx="0">
                  <c:v>t/ha</c:v>
                </c:pt>
              </c:strCache>
            </c:strRef>
          </c:tx>
          <c:spPr>
            <a:ln w="28575">
              <a:noFill/>
            </a:ln>
          </c:spPr>
          <c:trendline>
            <c:trendlineType val="linear"/>
            <c:forward val="5.000000000000001E-2"/>
            <c:dispRSqr val="1"/>
            <c:dispEq val="1"/>
            <c:trendlineLbl>
              <c:layout>
                <c:manualLayout>
                  <c:x val="-0.2874016968948292"/>
                  <c:y val="2.5465978812196106E-2"/>
                </c:manualLayout>
              </c:layout>
              <c:numFmt formatCode="General" sourceLinked="0"/>
              <c:txPr>
                <a:bodyPr/>
                <a:lstStyle/>
                <a:p>
                  <a:pPr>
                    <a:defRPr sz="1500" baseline="0"/>
                  </a:pPr>
                  <a:endParaRPr lang="en-US"/>
                </a:p>
              </c:txPr>
            </c:trendlineLbl>
          </c:trendline>
          <c:xVal>
            <c:numRef>
              <c:f>'All_sites_V8_with summary table'!$Q$224:$Q$247</c:f>
              <c:numCache>
                <c:formatCode>0.0000</c:formatCode>
                <c:ptCount val="24"/>
                <c:pt idx="0">
                  <c:v>0.67309374999999982</c:v>
                </c:pt>
                <c:pt idx="1">
                  <c:v>0.77412500000000017</c:v>
                </c:pt>
                <c:pt idx="2">
                  <c:v>0.80596825396825356</c:v>
                </c:pt>
                <c:pt idx="3">
                  <c:v>0.62652095808383201</c:v>
                </c:pt>
                <c:pt idx="4">
                  <c:v>0.80090196078431319</c:v>
                </c:pt>
                <c:pt idx="5">
                  <c:v>0.80691275167785226</c:v>
                </c:pt>
                <c:pt idx="6">
                  <c:v>0.77255704697986538</c:v>
                </c:pt>
                <c:pt idx="7">
                  <c:v>0.72800714285714285</c:v>
                </c:pt>
                <c:pt idx="8">
                  <c:v>0.80340689655172393</c:v>
                </c:pt>
                <c:pt idx="9">
                  <c:v>0.72425301204819281</c:v>
                </c:pt>
                <c:pt idx="10">
                  <c:v>0.80663291139240489</c:v>
                </c:pt>
                <c:pt idx="11">
                  <c:v>0.74589285714285714</c:v>
                </c:pt>
                <c:pt idx="12">
                  <c:v>0.77245033112582717</c:v>
                </c:pt>
                <c:pt idx="13">
                  <c:v>0.78838571428571447</c:v>
                </c:pt>
                <c:pt idx="14">
                  <c:v>0.7490601503759402</c:v>
                </c:pt>
                <c:pt idx="15">
                  <c:v>0.78461963190184014</c:v>
                </c:pt>
                <c:pt idx="16">
                  <c:v>0.83055428571428624</c:v>
                </c:pt>
                <c:pt idx="17">
                  <c:v>0.78945508982035961</c:v>
                </c:pt>
                <c:pt idx="18">
                  <c:v>0.82865999999999973</c:v>
                </c:pt>
                <c:pt idx="19">
                  <c:v>0.81919540229885057</c:v>
                </c:pt>
                <c:pt idx="20">
                  <c:v>0.79941134751773035</c:v>
                </c:pt>
                <c:pt idx="21">
                  <c:v>0.74052409638554195</c:v>
                </c:pt>
                <c:pt idx="22">
                  <c:v>0.72546012269938664</c:v>
                </c:pt>
                <c:pt idx="23">
                  <c:v>0.81454347826086915</c:v>
                </c:pt>
              </c:numCache>
            </c:numRef>
          </c:xVal>
          <c:yVal>
            <c:numRef>
              <c:f>'All_sites_V8_with summary table'!$U$224:$U$247</c:f>
              <c:numCache>
                <c:formatCode>0.0</c:formatCode>
                <c:ptCount val="24"/>
                <c:pt idx="0">
                  <c:v>3.4930147334252992</c:v>
                </c:pt>
                <c:pt idx="1">
                  <c:v>7.2315055567611113</c:v>
                </c:pt>
                <c:pt idx="2">
                  <c:v>7.6285246783456513</c:v>
                </c:pt>
                <c:pt idx="3">
                  <c:v>4.1918283388071407</c:v>
                </c:pt>
                <c:pt idx="4">
                  <c:v>5.8341131786430225</c:v>
                </c:pt>
                <c:pt idx="5">
                  <c:v>6.0989905891848819</c:v>
                </c:pt>
                <c:pt idx="6">
                  <c:v>5.3159135050908981</c:v>
                </c:pt>
                <c:pt idx="7">
                  <c:v>2.8680111006055342</c:v>
                </c:pt>
                <c:pt idx="8">
                  <c:v>6.8204793585513102</c:v>
                </c:pt>
                <c:pt idx="9">
                  <c:v>3.4488903700029625</c:v>
                </c:pt>
                <c:pt idx="10">
                  <c:v>7.8610228111659914</c:v>
                </c:pt>
                <c:pt idx="11">
                  <c:v>6.7831858623786685</c:v>
                </c:pt>
                <c:pt idx="12">
                  <c:v>7.0317182301031274</c:v>
                </c:pt>
                <c:pt idx="13">
                  <c:v>8.3081027273165642</c:v>
                </c:pt>
                <c:pt idx="14">
                  <c:v>5.171519055422368</c:v>
                </c:pt>
                <c:pt idx="15">
                  <c:v>5.7007973043723847</c:v>
                </c:pt>
                <c:pt idx="16">
                  <c:v>10.380065693580461</c:v>
                </c:pt>
                <c:pt idx="17">
                  <c:v>6.104357205820893</c:v>
                </c:pt>
                <c:pt idx="18">
                  <c:v>8.7458929402812498</c:v>
                </c:pt>
                <c:pt idx="19">
                  <c:v>7.7802058468700253</c:v>
                </c:pt>
                <c:pt idx="20">
                  <c:v>6.6242697763173295</c:v>
                </c:pt>
                <c:pt idx="21">
                  <c:v>5.0579360302239129</c:v>
                </c:pt>
                <c:pt idx="22">
                  <c:v>3.6013934527869056</c:v>
                </c:pt>
                <c:pt idx="23">
                  <c:v>9.5346129147119409</c:v>
                </c:pt>
              </c:numCache>
            </c:numRef>
          </c:yVal>
          <c:smooth val="0"/>
        </c:ser>
        <c:dLbls>
          <c:showLegendKey val="0"/>
          <c:showVal val="0"/>
          <c:showCatName val="0"/>
          <c:showSerName val="0"/>
          <c:showPercent val="0"/>
          <c:showBubbleSize val="0"/>
        </c:dLbls>
        <c:axId val="253074648"/>
        <c:axId val="253068768"/>
      </c:scatterChart>
      <c:valAx>
        <c:axId val="253074648"/>
        <c:scaling>
          <c:orientation val="minMax"/>
        </c:scaling>
        <c:delete val="0"/>
        <c:axPos val="b"/>
        <c:title>
          <c:tx>
            <c:rich>
              <a:bodyPr/>
              <a:lstStyle/>
              <a:p>
                <a:pPr>
                  <a:defRPr/>
                </a:pPr>
                <a:r>
                  <a:rPr lang="en-US"/>
                  <a:t>Farmer Practice NDVI</a:t>
                </a:r>
              </a:p>
            </c:rich>
          </c:tx>
          <c:layout/>
          <c:overlay val="0"/>
        </c:title>
        <c:numFmt formatCode="0.0000" sourceLinked="1"/>
        <c:majorTickMark val="out"/>
        <c:minorTickMark val="none"/>
        <c:tickLblPos val="nextTo"/>
        <c:txPr>
          <a:bodyPr/>
          <a:lstStyle/>
          <a:p>
            <a:pPr>
              <a:defRPr sz="1500" baseline="0"/>
            </a:pPr>
            <a:endParaRPr lang="en-US"/>
          </a:p>
        </c:txPr>
        <c:crossAx val="253068768"/>
        <c:crosses val="autoZero"/>
        <c:crossBetween val="midCat"/>
      </c:valAx>
      <c:valAx>
        <c:axId val="253068768"/>
        <c:scaling>
          <c:orientation val="minMax"/>
        </c:scaling>
        <c:delete val="0"/>
        <c:axPos val="l"/>
        <c:majorGridlines/>
        <c:title>
          <c:tx>
            <c:rich>
              <a:bodyPr/>
              <a:lstStyle/>
              <a:p>
                <a:pPr>
                  <a:defRPr sz="1500" baseline="0"/>
                </a:pPr>
                <a:r>
                  <a:rPr lang="en-US" sz="1500" baseline="0"/>
                  <a:t>Corn Yi,eld, mT/Ha </a:t>
                </a:r>
              </a:p>
            </c:rich>
          </c:tx>
          <c:layout/>
          <c:overlay val="0"/>
        </c:title>
        <c:numFmt formatCode="0.0" sourceLinked="1"/>
        <c:majorTickMark val="out"/>
        <c:minorTickMark val="none"/>
        <c:tickLblPos val="nextTo"/>
        <c:txPr>
          <a:bodyPr/>
          <a:lstStyle/>
          <a:p>
            <a:pPr>
              <a:defRPr sz="1500" baseline="0"/>
            </a:pPr>
            <a:endParaRPr lang="en-US"/>
          </a:p>
        </c:txPr>
        <c:crossAx val="253074648"/>
        <c:crosses val="autoZero"/>
        <c:crossBetween val="midCat"/>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EVS ST 2012- 773</a:t>
            </a:r>
            <a:r>
              <a:rPr lang="en-US" baseline="0"/>
              <a:t> G</a:t>
            </a:r>
            <a:r>
              <a:rPr lang="en-US"/>
              <a:t>DD</a:t>
            </a:r>
          </a:p>
        </c:rich>
      </c:tx>
      <c:layout/>
      <c:overlay val="0"/>
    </c:title>
    <c:autoTitleDeleted val="0"/>
    <c:plotArea>
      <c:layout/>
      <c:scatterChart>
        <c:scatterStyle val="lineMarker"/>
        <c:varyColors val="0"/>
        <c:ser>
          <c:idx val="0"/>
          <c:order val="0"/>
          <c:tx>
            <c:strRef>
              <c:f>'All_sites_V8_with summary table'!$U$248</c:f>
              <c:strCache>
                <c:ptCount val="1"/>
                <c:pt idx="0">
                  <c:v>t/ha</c:v>
                </c:pt>
              </c:strCache>
            </c:strRef>
          </c:tx>
          <c:spPr>
            <a:ln w="28575">
              <a:noFill/>
            </a:ln>
          </c:spPr>
          <c:trendline>
            <c:spPr>
              <a:ln w="25400"/>
            </c:spPr>
            <c:trendlineType val="linear"/>
            <c:dispRSqr val="1"/>
            <c:dispEq val="1"/>
            <c:trendlineLbl>
              <c:layout>
                <c:manualLayout>
                  <c:x val="7.4838147817757147E-2"/>
                  <c:y val="0.23557175228093305"/>
                </c:manualLayout>
              </c:layout>
              <c:numFmt formatCode="General" sourceLinked="0"/>
              <c:txPr>
                <a:bodyPr/>
                <a:lstStyle/>
                <a:p>
                  <a:pPr>
                    <a:defRPr sz="1500" baseline="0"/>
                  </a:pPr>
                  <a:endParaRPr lang="en-US"/>
                </a:p>
              </c:txPr>
            </c:trendlineLbl>
          </c:trendline>
          <c:xVal>
            <c:numRef>
              <c:f>'All_sites_V8_with summary table'!$Q$249:$Q$270</c:f>
              <c:numCache>
                <c:formatCode>0.0000</c:formatCode>
                <c:ptCount val="22"/>
                <c:pt idx="0">
                  <c:v>0.73696899224806212</c:v>
                </c:pt>
                <c:pt idx="1">
                  <c:v>0.70953691275167785</c:v>
                </c:pt>
                <c:pt idx="2">
                  <c:v>0.80431847133757961</c:v>
                </c:pt>
                <c:pt idx="3">
                  <c:v>0.78132484076433129</c:v>
                </c:pt>
                <c:pt idx="4">
                  <c:v>0.81463414634146325</c:v>
                </c:pt>
                <c:pt idx="5">
                  <c:v>0.74952631578947337</c:v>
                </c:pt>
                <c:pt idx="6">
                  <c:v>0.81094736842105208</c:v>
                </c:pt>
                <c:pt idx="7">
                  <c:v>0.76966025641025626</c:v>
                </c:pt>
                <c:pt idx="8">
                  <c:v>0.80975974025974062</c:v>
                </c:pt>
                <c:pt idx="9">
                  <c:v>0.74170512820512824</c:v>
                </c:pt>
                <c:pt idx="10">
                  <c:v>0.81359999999999966</c:v>
                </c:pt>
                <c:pt idx="11">
                  <c:v>0.81169387755101996</c:v>
                </c:pt>
                <c:pt idx="12">
                  <c:v>0.76232867132867144</c:v>
                </c:pt>
                <c:pt idx="13">
                  <c:v>0.72106250000000005</c:v>
                </c:pt>
                <c:pt idx="14">
                  <c:v>0.81095973154362377</c:v>
                </c:pt>
                <c:pt idx="15">
                  <c:v>0.7756462585034013</c:v>
                </c:pt>
                <c:pt idx="16">
                  <c:v>0.79293333333333316</c:v>
                </c:pt>
                <c:pt idx="17">
                  <c:v>0.73556291390728445</c:v>
                </c:pt>
                <c:pt idx="18">
                  <c:v>0.82427741935483834</c:v>
                </c:pt>
                <c:pt idx="19">
                  <c:v>0.82104195804195756</c:v>
                </c:pt>
                <c:pt idx="20">
                  <c:v>0.71821232876712349</c:v>
                </c:pt>
                <c:pt idx="21">
                  <c:v>0.8229187499999997</c:v>
                </c:pt>
              </c:numCache>
            </c:numRef>
          </c:xVal>
          <c:yVal>
            <c:numRef>
              <c:f>'All_sites_V8_with summary table'!$U$249:$U$270</c:f>
              <c:numCache>
                <c:formatCode>0.0</c:formatCode>
                <c:ptCount val="22"/>
                <c:pt idx="0">
                  <c:v>8.1537140765253753</c:v>
                </c:pt>
                <c:pt idx="1">
                  <c:v>7.1801808100143969</c:v>
                </c:pt>
                <c:pt idx="2">
                  <c:v>8.9148930164179738</c:v>
                </c:pt>
                <c:pt idx="3">
                  <c:v>4.9285846835582543</c:v>
                </c:pt>
                <c:pt idx="4">
                  <c:v>6.2054250323778417</c:v>
                </c:pt>
                <c:pt idx="5">
                  <c:v>7.3646142257562266</c:v>
                </c:pt>
                <c:pt idx="6">
                  <c:v>5.3279210508073795</c:v>
                </c:pt>
                <c:pt idx="7">
                  <c:v>5.0740635075020144</c:v>
                </c:pt>
                <c:pt idx="8">
                  <c:v>5.7428668821458002</c:v>
                </c:pt>
                <c:pt idx="9">
                  <c:v>7.5390879745879866</c:v>
                </c:pt>
                <c:pt idx="10">
                  <c:v>5.0306367351739336</c:v>
                </c:pt>
                <c:pt idx="11">
                  <c:v>8.6384915391358561</c:v>
                </c:pt>
                <c:pt idx="12">
                  <c:v>6.1053034432457753</c:v>
                </c:pt>
                <c:pt idx="13">
                  <c:v>8.2408024538271274</c:v>
                </c:pt>
                <c:pt idx="14">
                  <c:v>8.9549561564400904</c:v>
                </c:pt>
                <c:pt idx="15">
                  <c:v>3.2052066057257118</c:v>
                </c:pt>
                <c:pt idx="16">
                  <c:v>7.5011625023250037</c:v>
                </c:pt>
                <c:pt idx="17">
                  <c:v>7.6438026139941151</c:v>
                </c:pt>
                <c:pt idx="18">
                  <c:v>7.8451923281161369</c:v>
                </c:pt>
                <c:pt idx="19">
                  <c:v>7.7166007341273932</c:v>
                </c:pt>
                <c:pt idx="20">
                  <c:v>7.1174597731139881</c:v>
                </c:pt>
                <c:pt idx="21">
                  <c:v>7.1703696402184471</c:v>
                </c:pt>
              </c:numCache>
            </c:numRef>
          </c:yVal>
          <c:smooth val="0"/>
        </c:ser>
        <c:dLbls>
          <c:showLegendKey val="0"/>
          <c:showVal val="0"/>
          <c:showCatName val="0"/>
          <c:showSerName val="0"/>
          <c:showPercent val="0"/>
          <c:showBubbleSize val="0"/>
        </c:dLbls>
        <c:axId val="253067592"/>
        <c:axId val="253067984"/>
      </c:scatterChart>
      <c:valAx>
        <c:axId val="253067592"/>
        <c:scaling>
          <c:orientation val="minMax"/>
        </c:scaling>
        <c:delete val="0"/>
        <c:axPos val="b"/>
        <c:title>
          <c:tx>
            <c:rich>
              <a:bodyPr/>
              <a:lstStyle/>
              <a:p>
                <a:pPr>
                  <a:defRPr sz="2000" baseline="0"/>
                </a:pPr>
                <a:r>
                  <a:rPr lang="en-US" sz="2000" baseline="0" dirty="0" smtClean="0"/>
                  <a:t>Farmer </a:t>
                </a:r>
                <a:r>
                  <a:rPr lang="en-US" sz="2000" baseline="0" dirty="0" err="1"/>
                  <a:t>Pactice</a:t>
                </a:r>
                <a:r>
                  <a:rPr lang="en-US" sz="2000" baseline="0" dirty="0"/>
                  <a:t> NDVI</a:t>
                </a:r>
              </a:p>
            </c:rich>
          </c:tx>
          <c:layout/>
          <c:overlay val="0"/>
        </c:title>
        <c:numFmt formatCode="0.0000" sourceLinked="1"/>
        <c:majorTickMark val="out"/>
        <c:minorTickMark val="none"/>
        <c:tickLblPos val="nextTo"/>
        <c:txPr>
          <a:bodyPr/>
          <a:lstStyle/>
          <a:p>
            <a:pPr>
              <a:defRPr sz="1500" baseline="0"/>
            </a:pPr>
            <a:endParaRPr lang="en-US"/>
          </a:p>
        </c:txPr>
        <c:crossAx val="253067984"/>
        <c:crosses val="autoZero"/>
        <c:crossBetween val="midCat"/>
      </c:valAx>
      <c:valAx>
        <c:axId val="253067984"/>
        <c:scaling>
          <c:orientation val="minMax"/>
        </c:scaling>
        <c:delete val="0"/>
        <c:axPos val="l"/>
        <c:majorGridlines/>
        <c:title>
          <c:tx>
            <c:rich>
              <a:bodyPr/>
              <a:lstStyle/>
              <a:p>
                <a:pPr>
                  <a:defRPr sz="1540" baseline="0"/>
                </a:pPr>
                <a:r>
                  <a:rPr lang="en-US" sz="1540" baseline="0"/>
                  <a:t>Corn Yield, mT/Ha</a:t>
                </a:r>
              </a:p>
            </c:rich>
          </c:tx>
          <c:layout/>
          <c:overlay val="0"/>
        </c:title>
        <c:numFmt formatCode="0.0" sourceLinked="1"/>
        <c:majorTickMark val="out"/>
        <c:minorTickMark val="none"/>
        <c:tickLblPos val="nextTo"/>
        <c:crossAx val="253067592"/>
        <c:crosses val="autoZero"/>
        <c:crossBetween val="midCat"/>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500" baseline="0" dirty="0" smtClean="0"/>
              <a:t>Corn - 57-gd,Haskell 2004, 99day </a:t>
            </a:r>
            <a:endParaRPr lang="en-US" sz="2500" baseline="0" dirty="0"/>
          </a:p>
        </c:rich>
      </c:tx>
      <c:layout/>
      <c:overlay val="0"/>
      <c:spPr>
        <a:noFill/>
        <a:ln w="25400">
          <a:noFill/>
        </a:ln>
      </c:spPr>
    </c:title>
    <c:autoTitleDeleted val="0"/>
    <c:plotArea>
      <c:layout>
        <c:manualLayout>
          <c:layoutTarget val="inner"/>
          <c:xMode val="edge"/>
          <c:yMode val="edge"/>
          <c:x val="0.19661302235458122"/>
          <c:y val="0.19480351414406533"/>
          <c:w val="0.7691369414315149"/>
          <c:h val="0.65482210557013765"/>
        </c:manualLayout>
      </c:layout>
      <c:scatterChart>
        <c:scatterStyle val="lineMarker"/>
        <c:varyColors val="0"/>
        <c:ser>
          <c:idx val="0"/>
          <c:order val="0"/>
          <c:tx>
            <c:strRef>
              <c:f>'Model TC'!$U$977</c:f>
              <c:strCache>
                <c:ptCount val="1"/>
                <c:pt idx="0">
                  <c:v>57-gd</c:v>
                </c:pt>
              </c:strCache>
            </c:strRef>
          </c:tx>
          <c:spPr>
            <a:ln w="28575">
              <a:noFill/>
            </a:ln>
          </c:spPr>
          <c:trendline>
            <c:spPr>
              <a:ln w="19050"/>
            </c:spPr>
            <c:trendlineType val="linear"/>
            <c:forward val="0.1"/>
            <c:backward val="0.30000000000000004"/>
            <c:dispRSqr val="1"/>
            <c:dispEq val="1"/>
            <c:trendlineLbl>
              <c:layout>
                <c:manualLayout>
                  <c:x val="-0.26161636045494308"/>
                  <c:y val="-3.4361600989800162E-3"/>
                </c:manualLayout>
              </c:layout>
              <c:tx>
                <c:rich>
                  <a:bodyPr/>
                  <a:lstStyle/>
                  <a:p>
                    <a:pPr>
                      <a:defRPr sz="2000" baseline="0"/>
                    </a:pPr>
                    <a:r>
                      <a:rPr lang="en-US" sz="2000" baseline="0" dirty="0"/>
                      <a:t>y = 15.491x - 2.0775</a:t>
                    </a:r>
                    <a:br>
                      <a:rPr lang="en-US" sz="2000" baseline="0" dirty="0"/>
                    </a:br>
                    <a:r>
                      <a:rPr lang="en-US" sz="2000" baseline="0" dirty="0"/>
                      <a:t>R² = 0.7334</a:t>
                    </a:r>
                  </a:p>
                </c:rich>
              </c:tx>
              <c:numFmt formatCode="General" sourceLinked="0"/>
            </c:trendlineLbl>
          </c:trendline>
          <c:xVal>
            <c:numRef>
              <c:f>'Model TC'!$T$978:$T$1049</c:f>
              <c:numCache>
                <c:formatCode>General</c:formatCode>
                <c:ptCount val="72"/>
                <c:pt idx="0">
                  <c:v>0.53559148936170198</c:v>
                </c:pt>
                <c:pt idx="1">
                  <c:v>0.58698695652173916</c:v>
                </c:pt>
                <c:pt idx="2">
                  <c:v>0.64205306122448991</c:v>
                </c:pt>
                <c:pt idx="3">
                  <c:v>0.64034583333333328</c:v>
                </c:pt>
                <c:pt idx="4">
                  <c:v>0.66728510638297855</c:v>
                </c:pt>
                <c:pt idx="5">
                  <c:v>0.70555869565217377</c:v>
                </c:pt>
                <c:pt idx="6">
                  <c:v>0.68532826086956533</c:v>
                </c:pt>
                <c:pt idx="7">
                  <c:v>0.6854652173913045</c:v>
                </c:pt>
                <c:pt idx="8">
                  <c:v>0.52008936170212772</c:v>
                </c:pt>
                <c:pt idx="9">
                  <c:v>0.49465777777777775</c:v>
                </c:pt>
                <c:pt idx="10">
                  <c:v>0.59572799999999981</c:v>
                </c:pt>
                <c:pt idx="11">
                  <c:v>0.6334000000000003</c:v>
                </c:pt>
                <c:pt idx="12">
                  <c:v>0.71522500000000011</c:v>
                </c:pt>
                <c:pt idx="13">
                  <c:v>0.63556999999999997</c:v>
                </c:pt>
                <c:pt idx="14">
                  <c:v>0.69001666666666661</c:v>
                </c:pt>
                <c:pt idx="15">
                  <c:v>0.66324565217391307</c:v>
                </c:pt>
                <c:pt idx="16">
                  <c:v>0.48794680851063843</c:v>
                </c:pt>
                <c:pt idx="17">
                  <c:v>0.48820666666666673</c:v>
                </c:pt>
                <c:pt idx="18">
                  <c:v>0.56732380952380979</c:v>
                </c:pt>
                <c:pt idx="19">
                  <c:v>0.59374772727272707</c:v>
                </c:pt>
                <c:pt idx="20">
                  <c:v>0.63488888888888895</c:v>
                </c:pt>
                <c:pt idx="21">
                  <c:v>0.61594693877551032</c:v>
                </c:pt>
                <c:pt idx="22">
                  <c:v>0.67669795918367348</c:v>
                </c:pt>
                <c:pt idx="23">
                  <c:v>0.69758367346938766</c:v>
                </c:pt>
                <c:pt idx="24">
                  <c:v>0.56995333333333331</c:v>
                </c:pt>
                <c:pt idx="25">
                  <c:v>0.56588636363636358</c:v>
                </c:pt>
                <c:pt idx="26">
                  <c:v>0.62761489361702116</c:v>
                </c:pt>
                <c:pt idx="27">
                  <c:v>0.67856458333333325</c:v>
                </c:pt>
                <c:pt idx="28">
                  <c:v>0.73487254901960797</c:v>
                </c:pt>
                <c:pt idx="29">
                  <c:v>0.77308723404255297</c:v>
                </c:pt>
                <c:pt idx="30">
                  <c:v>0.7728615384615386</c:v>
                </c:pt>
                <c:pt idx="31">
                  <c:v>0.80365000000000009</c:v>
                </c:pt>
                <c:pt idx="32">
                  <c:v>0.60168478260869551</c:v>
                </c:pt>
                <c:pt idx="33">
                  <c:v>0.67486304347826087</c:v>
                </c:pt>
                <c:pt idx="34">
                  <c:v>0.67499791666666642</c:v>
                </c:pt>
                <c:pt idx="35">
                  <c:v>0.69820222222222228</c:v>
                </c:pt>
                <c:pt idx="36">
                  <c:v>0.74196122448979585</c:v>
                </c:pt>
                <c:pt idx="37">
                  <c:v>0.74962727272727281</c:v>
                </c:pt>
                <c:pt idx="38">
                  <c:v>0.74467346938775514</c:v>
                </c:pt>
                <c:pt idx="39">
                  <c:v>0.76881666666666681</c:v>
                </c:pt>
                <c:pt idx="40">
                  <c:v>0.6338934782608695</c:v>
                </c:pt>
                <c:pt idx="41">
                  <c:v>0.51900444444444438</c:v>
                </c:pt>
                <c:pt idx="42">
                  <c:v>0.69028124999999996</c:v>
                </c:pt>
                <c:pt idx="43">
                  <c:v>0.6920608695652174</c:v>
                </c:pt>
                <c:pt idx="44">
                  <c:v>0.74539600000000006</c:v>
                </c:pt>
                <c:pt idx="45">
                  <c:v>0.78633260869565225</c:v>
                </c:pt>
                <c:pt idx="46">
                  <c:v>0.76429591836734678</c:v>
                </c:pt>
                <c:pt idx="47">
                  <c:v>0.7918767441860467</c:v>
                </c:pt>
                <c:pt idx="48">
                  <c:v>0.57115744680851077</c:v>
                </c:pt>
                <c:pt idx="49">
                  <c:v>0.60119583333333348</c:v>
                </c:pt>
                <c:pt idx="50">
                  <c:v>0.69949361702127688</c:v>
                </c:pt>
                <c:pt idx="51">
                  <c:v>0.72720816326530635</c:v>
                </c:pt>
                <c:pt idx="52">
                  <c:v>0.68553260869565213</c:v>
                </c:pt>
                <c:pt idx="53">
                  <c:v>0.71877173913043491</c:v>
                </c:pt>
                <c:pt idx="54">
                  <c:v>0.77390638297872316</c:v>
                </c:pt>
                <c:pt idx="55">
                  <c:v>0.79195454545454536</c:v>
                </c:pt>
                <c:pt idx="56">
                  <c:v>0.6695347826086957</c:v>
                </c:pt>
                <c:pt idx="57">
                  <c:v>0.60831086956521752</c:v>
                </c:pt>
                <c:pt idx="58">
                  <c:v>0.68892765957446811</c:v>
                </c:pt>
                <c:pt idx="59">
                  <c:v>0.71371224489795915</c:v>
                </c:pt>
                <c:pt idx="60">
                  <c:v>0.69504999999999983</c:v>
                </c:pt>
                <c:pt idx="61">
                  <c:v>0.74397142857142851</c:v>
                </c:pt>
                <c:pt idx="62">
                  <c:v>0.76440000000000019</c:v>
                </c:pt>
                <c:pt idx="63">
                  <c:v>0.78663962264150955</c:v>
                </c:pt>
                <c:pt idx="64">
                  <c:v>0.64600000000000002</c:v>
                </c:pt>
                <c:pt idx="65">
                  <c:v>0.65036122448979594</c:v>
                </c:pt>
                <c:pt idx="66">
                  <c:v>0.76180217391304372</c:v>
                </c:pt>
                <c:pt idx="67">
                  <c:v>0.69521276595744685</c:v>
                </c:pt>
                <c:pt idx="68">
                  <c:v>0.78673913043478272</c:v>
                </c:pt>
                <c:pt idx="69">
                  <c:v>0.78061063829787214</c:v>
                </c:pt>
                <c:pt idx="70">
                  <c:v>0.80914680851063836</c:v>
                </c:pt>
                <c:pt idx="71">
                  <c:v>0.78909183673469352</c:v>
                </c:pt>
              </c:numCache>
            </c:numRef>
          </c:xVal>
          <c:yVal>
            <c:numRef>
              <c:f>'Model TC'!$U$978:$U$1049</c:f>
              <c:numCache>
                <c:formatCode>0.00</c:formatCode>
                <c:ptCount val="72"/>
                <c:pt idx="0">
                  <c:v>5.5164890002427374</c:v>
                </c:pt>
                <c:pt idx="1">
                  <c:v>6.8820316392511121</c:v>
                </c:pt>
                <c:pt idx="2">
                  <c:v>7.2323839516735884</c:v>
                </c:pt>
                <c:pt idx="3">
                  <c:v>7.8269359278376331</c:v>
                </c:pt>
                <c:pt idx="4">
                  <c:v>7.6694668475593986</c:v>
                </c:pt>
                <c:pt idx="5">
                  <c:v>7.7730150351607392</c:v>
                </c:pt>
                <c:pt idx="6">
                  <c:v>7.3888375106967015</c:v>
                </c:pt>
                <c:pt idx="7">
                  <c:v>7.6815824588681672</c:v>
                </c:pt>
                <c:pt idx="8">
                  <c:v>5.9636447299816782</c:v>
                </c:pt>
                <c:pt idx="9">
                  <c:v>5.3850733839752145</c:v>
                </c:pt>
                <c:pt idx="10">
                  <c:v>7.3208150291038976</c:v>
                </c:pt>
                <c:pt idx="11">
                  <c:v>6.4741263919420327</c:v>
                </c:pt>
                <c:pt idx="12">
                  <c:v>7.5298461706008188</c:v>
                </c:pt>
                <c:pt idx="13">
                  <c:v>7.0256891708282367</c:v>
                </c:pt>
                <c:pt idx="14">
                  <c:v>7.5232670784918456</c:v>
                </c:pt>
                <c:pt idx="15">
                  <c:v>7.2434556994495889</c:v>
                </c:pt>
                <c:pt idx="16">
                  <c:v>6.4817843242519242</c:v>
                </c:pt>
                <c:pt idx="17">
                  <c:v>6.4576938297147235</c:v>
                </c:pt>
                <c:pt idx="18">
                  <c:v>6.7796423624652302</c:v>
                </c:pt>
                <c:pt idx="19">
                  <c:v>8.5572167969409598</c:v>
                </c:pt>
                <c:pt idx="20">
                  <c:v>6.6247053729065399</c:v>
                </c:pt>
                <c:pt idx="21">
                  <c:v>7.3369538206951397</c:v>
                </c:pt>
                <c:pt idx="22">
                  <c:v>6.9533632187608641</c:v>
                </c:pt>
                <c:pt idx="23">
                  <c:v>7.9610143594610729</c:v>
                </c:pt>
                <c:pt idx="24">
                  <c:v>6.6898180365908999</c:v>
                </c:pt>
                <c:pt idx="25">
                  <c:v>7.4870496995470353</c:v>
                </c:pt>
                <c:pt idx="26">
                  <c:v>8.9078726022467123</c:v>
                </c:pt>
                <c:pt idx="27">
                  <c:v>9.3567873125359817</c:v>
                </c:pt>
                <c:pt idx="28">
                  <c:v>9.9016070186937242</c:v>
                </c:pt>
                <c:pt idx="29">
                  <c:v>10.108473975624094</c:v>
                </c:pt>
                <c:pt idx="30">
                  <c:v>10.561494727513898</c:v>
                </c:pt>
                <c:pt idx="31">
                  <c:v>10.131258281909149</c:v>
                </c:pt>
                <c:pt idx="32">
                  <c:v>7.1143456224128503</c:v>
                </c:pt>
                <c:pt idx="33">
                  <c:v>7.6320061749026689</c:v>
                </c:pt>
                <c:pt idx="34">
                  <c:v>9.906074566217848</c:v>
                </c:pt>
                <c:pt idx="35">
                  <c:v>8.7603101329494653</c:v>
                </c:pt>
                <c:pt idx="36">
                  <c:v>10.723870835295397</c:v>
                </c:pt>
                <c:pt idx="37">
                  <c:v>8.9009746571889448</c:v>
                </c:pt>
                <c:pt idx="38">
                  <c:v>9.6468603263726571</c:v>
                </c:pt>
                <c:pt idx="39">
                  <c:v>9.6779745862537609</c:v>
                </c:pt>
                <c:pt idx="40">
                  <c:v>8.0111124994817438</c:v>
                </c:pt>
                <c:pt idx="41">
                  <c:v>6.8778537699739895</c:v>
                </c:pt>
                <c:pt idx="42">
                  <c:v>9.1792685014972406</c:v>
                </c:pt>
                <c:pt idx="43">
                  <c:v>8.1053884119708268</c:v>
                </c:pt>
                <c:pt idx="44">
                  <c:v>9.9795171486006868</c:v>
                </c:pt>
                <c:pt idx="45">
                  <c:v>10.677205054208484</c:v>
                </c:pt>
                <c:pt idx="46">
                  <c:v>10.836599374816309</c:v>
                </c:pt>
                <c:pt idx="47">
                  <c:v>10.496976496612966</c:v>
                </c:pt>
                <c:pt idx="48">
                  <c:v>6.5110223361314477</c:v>
                </c:pt>
                <c:pt idx="49">
                  <c:v>7.7346694558079401</c:v>
                </c:pt>
                <c:pt idx="50">
                  <c:v>7.906912757659522</c:v>
                </c:pt>
                <c:pt idx="51">
                  <c:v>8.6076491151885612</c:v>
                </c:pt>
                <c:pt idx="52">
                  <c:v>10.127040932927782</c:v>
                </c:pt>
                <c:pt idx="53">
                  <c:v>9.0896484973122806</c:v>
                </c:pt>
                <c:pt idx="54">
                  <c:v>11.155229087692634</c:v>
                </c:pt>
                <c:pt idx="55">
                  <c:v>10.586268578983654</c:v>
                </c:pt>
                <c:pt idx="56">
                  <c:v>8.8400273331521397</c:v>
                </c:pt>
                <c:pt idx="57">
                  <c:v>7.1112077458141858</c:v>
                </c:pt>
                <c:pt idx="58">
                  <c:v>8.3831440564310817</c:v>
                </c:pt>
                <c:pt idx="59">
                  <c:v>8.6268227856003996</c:v>
                </c:pt>
                <c:pt idx="60">
                  <c:v>9.5831139186448979</c:v>
                </c:pt>
                <c:pt idx="61">
                  <c:v>9.7685698102228642</c:v>
                </c:pt>
                <c:pt idx="62">
                  <c:v>9.4787045272457551</c:v>
                </c:pt>
                <c:pt idx="63">
                  <c:v>9.9596306765494553</c:v>
                </c:pt>
                <c:pt idx="64">
                  <c:v>7.5562026313256592</c:v>
                </c:pt>
                <c:pt idx="65">
                  <c:v>7.0560598864494617</c:v>
                </c:pt>
                <c:pt idx="66">
                  <c:v>9.7399751641212617</c:v>
                </c:pt>
                <c:pt idx="67">
                  <c:v>7.6243358858088426</c:v>
                </c:pt>
                <c:pt idx="68">
                  <c:v>10.48296415485199</c:v>
                </c:pt>
                <c:pt idx="69">
                  <c:v>11.244768619534062</c:v>
                </c:pt>
                <c:pt idx="70">
                  <c:v>9.7674068573164909</c:v>
                </c:pt>
                <c:pt idx="71">
                  <c:v>10.518875195313969</c:v>
                </c:pt>
              </c:numCache>
            </c:numRef>
          </c:yVal>
          <c:smooth val="0"/>
        </c:ser>
        <c:dLbls>
          <c:showLegendKey val="0"/>
          <c:showVal val="0"/>
          <c:showCatName val="0"/>
          <c:showSerName val="0"/>
          <c:showPercent val="0"/>
          <c:showBubbleSize val="0"/>
        </c:dLbls>
        <c:axId val="253074256"/>
        <c:axId val="253067200"/>
      </c:scatterChart>
      <c:valAx>
        <c:axId val="253074256"/>
        <c:scaling>
          <c:orientation val="minMax"/>
        </c:scaling>
        <c:delete val="0"/>
        <c:axPos val="b"/>
        <c:title>
          <c:tx>
            <c:rich>
              <a:bodyPr/>
              <a:lstStyle/>
              <a:p>
                <a:pPr>
                  <a:defRPr/>
                </a:pPr>
                <a:r>
                  <a:rPr lang="en-US" sz="2000" dirty="0" smtClean="0"/>
                  <a:t>NDVI</a:t>
                </a:r>
                <a:endParaRPr lang="en-US" sz="2000" dirty="0"/>
              </a:p>
            </c:rich>
          </c:tx>
          <c:layout/>
          <c:overlay val="0"/>
        </c:title>
        <c:numFmt formatCode="General" sourceLinked="1"/>
        <c:majorTickMark val="out"/>
        <c:minorTickMark val="none"/>
        <c:tickLblPos val="nextTo"/>
        <c:txPr>
          <a:bodyPr rot="0" vert="horz"/>
          <a:lstStyle/>
          <a:p>
            <a:pPr>
              <a:defRPr sz="2000" b="0" i="0" u="none" strike="noStrike" baseline="0">
                <a:solidFill>
                  <a:srgbClr val="000000"/>
                </a:solidFill>
                <a:latin typeface="Calibri"/>
                <a:ea typeface="Calibri"/>
                <a:cs typeface="Calibri"/>
              </a:defRPr>
            </a:pPr>
            <a:endParaRPr lang="en-US"/>
          </a:p>
        </c:txPr>
        <c:crossAx val="253067200"/>
        <c:crosses val="autoZero"/>
        <c:crossBetween val="midCat"/>
      </c:valAx>
      <c:valAx>
        <c:axId val="253067200"/>
        <c:scaling>
          <c:orientation val="minMax"/>
        </c:scaling>
        <c:delete val="0"/>
        <c:axPos val="l"/>
        <c:majorGridlines/>
        <c:title>
          <c:tx>
            <c:rich>
              <a:bodyPr/>
              <a:lstStyle/>
              <a:p>
                <a:pPr>
                  <a:defRPr sz="2000" baseline="0"/>
                </a:pPr>
                <a:r>
                  <a:rPr lang="en-US" sz="2000" baseline="0" dirty="0" smtClean="0"/>
                  <a:t>Corn Yield </a:t>
                </a:r>
                <a:r>
                  <a:rPr lang="en-US" sz="2000" baseline="0" dirty="0" err="1" smtClean="0"/>
                  <a:t>mT</a:t>
                </a:r>
                <a:r>
                  <a:rPr lang="en-US" sz="2000" baseline="0" dirty="0" smtClean="0"/>
                  <a:t>/Ha</a:t>
                </a:r>
                <a:endParaRPr lang="en-US" sz="2000" baseline="0" dirty="0"/>
              </a:p>
            </c:rich>
          </c:tx>
          <c:layout/>
          <c:overlay val="0"/>
        </c:title>
        <c:numFmt formatCode="0.00" sourceLinked="1"/>
        <c:majorTickMark val="out"/>
        <c:minorTickMark val="none"/>
        <c:tickLblPos val="nextTo"/>
        <c:txPr>
          <a:bodyPr/>
          <a:lstStyle/>
          <a:p>
            <a:pPr>
              <a:defRPr sz="2000" baseline="0"/>
            </a:pPr>
            <a:endParaRPr lang="en-US"/>
          </a:p>
        </c:txPr>
        <c:crossAx val="253074256"/>
        <c:crosses val="autoZero"/>
        <c:crossBetween val="midCat"/>
      </c:valAx>
    </c:plotArea>
    <c:plotVisOnly val="1"/>
    <c:dispBlanksAs val="gap"/>
    <c:showDLblsOverMax val="0"/>
  </c:chart>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LCB 2004 109 1416 </a:t>
            </a:r>
          </a:p>
        </c:rich>
      </c:tx>
      <c:layout>
        <c:manualLayout>
          <c:xMode val="edge"/>
          <c:yMode val="edge"/>
          <c:x val="0.28912913117300898"/>
          <c:y val="3.1547244426107748E-2"/>
        </c:manualLayout>
      </c:layout>
      <c:overlay val="0"/>
    </c:title>
    <c:autoTitleDeleted val="0"/>
    <c:plotArea>
      <c:layout>
        <c:manualLayout>
          <c:layoutTarget val="inner"/>
          <c:xMode val="edge"/>
          <c:yMode val="edge"/>
          <c:x val="0.14243999815211952"/>
          <c:y val="1.7501607283551917E-2"/>
          <c:w val="0.7932680935049784"/>
          <c:h val="0.79806930396879483"/>
        </c:manualLayout>
      </c:layout>
      <c:scatterChart>
        <c:scatterStyle val="lineMarker"/>
        <c:varyColors val="0"/>
        <c:ser>
          <c:idx val="0"/>
          <c:order val="0"/>
          <c:tx>
            <c:strRef>
              <c:f>'Expt Curves'!$FF$4</c:f>
              <c:strCache>
                <c:ptCount val="1"/>
                <c:pt idx="0">
                  <c:v>109-GD</c:v>
                </c:pt>
              </c:strCache>
            </c:strRef>
          </c:tx>
          <c:spPr>
            <a:ln w="28575">
              <a:noFill/>
            </a:ln>
          </c:spPr>
          <c:marker>
            <c:symbol val="diamond"/>
            <c:size val="10"/>
          </c:marker>
          <c:trendline>
            <c:spPr>
              <a:ln w="22225">
                <a:prstDash val="dash"/>
              </a:ln>
            </c:spPr>
            <c:trendlineType val="linear"/>
            <c:forward val="0.1"/>
            <c:backward val="0.2"/>
            <c:dispRSqr val="1"/>
            <c:dispEq val="1"/>
            <c:trendlineLbl>
              <c:layout>
                <c:manualLayout>
                  <c:x val="-0.27626893345598974"/>
                  <c:y val="8.8863416239130369E-2"/>
                </c:manualLayout>
              </c:layout>
              <c:numFmt formatCode="General" sourceLinked="0"/>
            </c:trendlineLbl>
          </c:trendline>
          <c:xVal>
            <c:numRef>
              <c:f>'Expt Curves'!$FE$5:$FE$17</c:f>
              <c:numCache>
                <c:formatCode>General</c:formatCode>
                <c:ptCount val="13"/>
                <c:pt idx="1">
                  <c:v>0.61464522417153988</c:v>
                </c:pt>
                <c:pt idx="2">
                  <c:v>0.76313555555555546</c:v>
                </c:pt>
                <c:pt idx="3">
                  <c:v>0.4096106363949088</c:v>
                </c:pt>
                <c:pt idx="4">
                  <c:v>0.4531318518518519</c:v>
                </c:pt>
                <c:pt idx="5">
                  <c:v>0.58044539473684209</c:v>
                </c:pt>
                <c:pt idx="6">
                  <c:v>0.71796394335511982</c:v>
                </c:pt>
                <c:pt idx="7">
                  <c:v>0.73351288499025336</c:v>
                </c:pt>
                <c:pt idx="8">
                  <c:v>0.58675054466230936</c:v>
                </c:pt>
                <c:pt idx="9">
                  <c:v>0.48198714596949882</c:v>
                </c:pt>
                <c:pt idx="10">
                  <c:v>0.65213501984126976</c:v>
                </c:pt>
                <c:pt idx="11">
                  <c:v>0.36984576719576728</c:v>
                </c:pt>
                <c:pt idx="12">
                  <c:v>0.55659265873015873</c:v>
                </c:pt>
              </c:numCache>
            </c:numRef>
          </c:xVal>
          <c:yVal>
            <c:numRef>
              <c:f>'Expt Curves'!$FF$5:$FF$17</c:f>
              <c:numCache>
                <c:formatCode>General</c:formatCode>
                <c:ptCount val="13"/>
                <c:pt idx="1">
                  <c:v>3.0496534800713868</c:v>
                </c:pt>
                <c:pt idx="2">
                  <c:v>3.253719512195123</c:v>
                </c:pt>
                <c:pt idx="3">
                  <c:v>1.9499643069601431</c:v>
                </c:pt>
                <c:pt idx="4">
                  <c:v>2.2674003569303989</c:v>
                </c:pt>
                <c:pt idx="5">
                  <c:v>2.3807703747769193</c:v>
                </c:pt>
                <c:pt idx="6">
                  <c:v>4.5007897085068427</c:v>
                </c:pt>
                <c:pt idx="7">
                  <c:v>4.2740496728138027</c:v>
                </c:pt>
                <c:pt idx="8">
                  <c:v>3.2423825104104704</c:v>
                </c:pt>
                <c:pt idx="9">
                  <c:v>2.5281513979773953</c:v>
                </c:pt>
                <c:pt idx="10">
                  <c:v>5.0563027959547906</c:v>
                </c:pt>
                <c:pt idx="11">
                  <c:v>2.3014113622843548</c:v>
                </c:pt>
                <c:pt idx="12">
                  <c:v>2.9589574657941711</c:v>
                </c:pt>
              </c:numCache>
            </c:numRef>
          </c:yVal>
          <c:smooth val="0"/>
        </c:ser>
        <c:ser>
          <c:idx val="1"/>
          <c:order val="1"/>
          <c:tx>
            <c:strRef>
              <c:f>'Expt Curves'!$FP$4</c:f>
              <c:strCache>
                <c:ptCount val="1"/>
                <c:pt idx="0">
                  <c:v>TC Model</c:v>
                </c:pt>
              </c:strCache>
            </c:strRef>
          </c:tx>
          <c:spPr>
            <a:ln w="28575">
              <a:solidFill>
                <a:schemeClr val="tx2"/>
              </a:solidFill>
            </a:ln>
          </c:spPr>
          <c:marker>
            <c:symbol val="none"/>
          </c:marker>
          <c:xVal>
            <c:numRef>
              <c:f>'Expt Curves'!$FO$5:$FO$25</c:f>
              <c:numCache>
                <c:formatCode>0.000</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'Expt Curves'!$FP$5:$FP$25</c:f>
              <c:numCache>
                <c:formatCode>General</c:formatCode>
                <c:ptCount val="21"/>
                <c:pt idx="0">
                  <c:v>0.41588551000391816</c:v>
                </c:pt>
                <c:pt idx="1">
                  <c:v>0.52226126748246693</c:v>
                </c:pt>
                <c:pt idx="2">
                  <c:v>0.65219091063131329</c:v>
                </c:pt>
                <c:pt idx="3">
                  <c:v>0.80893836101010885</c:v>
                </c:pt>
                <c:pt idx="4">
                  <c:v>0.99524080107951607</c:v>
                </c:pt>
                <c:pt idx="5">
                  <c:v>1.2127874720013194</c:v>
                </c:pt>
                <c:pt idx="6">
                  <c:v>1.4616312020014095</c:v>
                </c:pt>
                <c:pt idx="7">
                  <c:v>1.7396456935180427</c:v>
                </c:pt>
                <c:pt idx="8">
                  <c:v>2.0421911586610082</c:v>
                </c:pt>
                <c:pt idx="9">
                  <c:v>2.3621566689250155</c:v>
                </c:pt>
                <c:pt idx="10">
                  <c:v>2.6904795055395905</c:v>
                </c:pt>
                <c:pt idx="11">
                  <c:v>3.0171027772218113</c:v>
                </c:pt>
                <c:pt idx="12">
                  <c:v>3.3321747986964882</c:v>
                </c:pt>
                <c:pt idx="13">
                  <c:v>3.6271975964111522</c:v>
                </c:pt>
                <c:pt idx="14">
                  <c:v>3.8958526082634957</c:v>
                </c:pt>
                <c:pt idx="15">
                  <c:v>4.1343569731626033</c:v>
                </c:pt>
                <c:pt idx="16">
                  <c:v>4.3413637767080751</c:v>
                </c:pt>
                <c:pt idx="17">
                  <c:v>4.517538305359988</c:v>
                </c:pt>
                <c:pt idx="18">
                  <c:v>4.6649838702983519</c:v>
                </c:pt>
                <c:pt idx="19">
                  <c:v>4.7866662357269094</c:v>
                </c:pt>
                <c:pt idx="20">
                  <c:v>4.8859296791192666</c:v>
                </c:pt>
              </c:numCache>
            </c:numRef>
          </c:yVal>
          <c:smooth val="0"/>
        </c:ser>
        <c:dLbls>
          <c:showLegendKey val="0"/>
          <c:showVal val="0"/>
          <c:showCatName val="0"/>
          <c:showSerName val="0"/>
          <c:showPercent val="0"/>
          <c:showBubbleSize val="0"/>
        </c:dLbls>
        <c:axId val="313123416"/>
        <c:axId val="313128512"/>
      </c:scatterChart>
      <c:valAx>
        <c:axId val="313123416"/>
        <c:scaling>
          <c:orientation val="minMax"/>
          <c:max val="1"/>
          <c:min val="0"/>
        </c:scaling>
        <c:delete val="0"/>
        <c:axPos val="b"/>
        <c:title>
          <c:tx>
            <c:rich>
              <a:bodyPr/>
              <a:lstStyle/>
              <a:p>
                <a:pPr>
                  <a:defRPr/>
                </a:pPr>
                <a:r>
                  <a:rPr lang="en-US"/>
                  <a:t>Farmer Practice NDVI</a:t>
                </a:r>
              </a:p>
            </c:rich>
          </c:tx>
          <c:layout/>
          <c:overlay val="0"/>
        </c:title>
        <c:numFmt formatCode="General" sourceLinked="1"/>
        <c:majorTickMark val="out"/>
        <c:minorTickMark val="none"/>
        <c:tickLblPos val="nextTo"/>
        <c:crossAx val="313128512"/>
        <c:crosses val="autoZero"/>
        <c:crossBetween val="midCat"/>
        <c:majorUnit val="0.1"/>
      </c:valAx>
      <c:valAx>
        <c:axId val="313128512"/>
        <c:scaling>
          <c:orientation val="minMax"/>
        </c:scaling>
        <c:delete val="0"/>
        <c:axPos val="l"/>
        <c:majorGridlines/>
        <c:title>
          <c:tx>
            <c:rich>
              <a:bodyPr/>
              <a:lstStyle/>
              <a:p>
                <a:pPr>
                  <a:defRPr/>
                </a:pPr>
                <a:r>
                  <a:rPr lang="en-US"/>
                  <a:t>Wheat Yield, t/Ha</a:t>
                </a:r>
              </a:p>
            </c:rich>
          </c:tx>
          <c:layout>
            <c:manualLayout>
              <c:xMode val="edge"/>
              <c:yMode val="edge"/>
              <c:x val="2.6865976877288793E-2"/>
              <c:y val="0.22027348298353328"/>
            </c:manualLayout>
          </c:layout>
          <c:overlay val="0"/>
        </c:title>
        <c:numFmt formatCode="General" sourceLinked="1"/>
        <c:majorTickMark val="out"/>
        <c:minorTickMark val="none"/>
        <c:tickLblPos val="nextTo"/>
        <c:crossAx val="313123416"/>
        <c:crosses val="autoZero"/>
        <c:crossBetween val="midCat"/>
      </c:valAx>
    </c:plotArea>
    <c:plotVisOnly val="1"/>
    <c:dispBlanksAs val="gap"/>
    <c:showDLblsOverMax val="0"/>
  </c:chart>
  <c:txPr>
    <a:bodyPr/>
    <a:lstStyle/>
    <a:p>
      <a:pPr>
        <a:defRPr sz="2000" baseline="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0" i="0" u="none" strike="noStrike" baseline="0">
                <a:effectLst/>
              </a:rPr>
              <a:t>Efaw</a:t>
            </a:r>
            <a:r>
              <a:rPr lang="en-US" sz="1800" b="1" i="0" u="none" strike="noStrike" baseline="0"/>
              <a:t> </a:t>
            </a:r>
            <a:r>
              <a:rPr lang="en-US" sz="1800" b="0" i="0" u="none" strike="noStrike" baseline="0">
                <a:effectLst/>
              </a:rPr>
              <a:t>2004</a:t>
            </a:r>
            <a:r>
              <a:rPr lang="en-US" sz="1800" b="1" i="0" u="none" strike="noStrike" baseline="0"/>
              <a:t> </a:t>
            </a:r>
            <a:r>
              <a:rPr lang="en-US" sz="1800" b="1" i="0" u="none" strike="noStrike" baseline="0">
                <a:effectLst/>
              </a:rPr>
              <a:t>124</a:t>
            </a:r>
            <a:r>
              <a:rPr lang="en-US" sz="1800" b="1" i="0" u="none" strike="noStrike" baseline="0"/>
              <a:t> </a:t>
            </a:r>
            <a:r>
              <a:rPr lang="en-US" sz="1800" b="1" i="0" u="none" strike="noStrike" baseline="0">
                <a:effectLst/>
              </a:rPr>
              <a:t>1521</a:t>
            </a:r>
            <a:r>
              <a:rPr lang="en-US" sz="1800" b="1" i="0" u="none" strike="noStrike" baseline="0"/>
              <a:t> </a:t>
            </a:r>
            <a:endParaRPr lang="en-US"/>
          </a:p>
        </c:rich>
      </c:tx>
      <c:layout/>
      <c:overlay val="0"/>
    </c:title>
    <c:autoTitleDeleted val="0"/>
    <c:plotArea>
      <c:layout>
        <c:manualLayout>
          <c:layoutTarget val="inner"/>
          <c:xMode val="edge"/>
          <c:yMode val="edge"/>
          <c:x val="7.0405074365704284E-2"/>
          <c:y val="5.1440233134044784E-2"/>
          <c:w val="0.8375253718285216"/>
          <c:h val="0.79806930396879483"/>
        </c:manualLayout>
      </c:layout>
      <c:scatterChart>
        <c:scatterStyle val="lineMarker"/>
        <c:varyColors val="0"/>
        <c:ser>
          <c:idx val="0"/>
          <c:order val="0"/>
          <c:tx>
            <c:strRef>
              <c:f>'Expt Curves'!$KD$4</c:f>
              <c:strCache>
                <c:ptCount val="1"/>
                <c:pt idx="0">
                  <c:v>124-GD</c:v>
                </c:pt>
              </c:strCache>
            </c:strRef>
          </c:tx>
          <c:spPr>
            <a:ln w="28575">
              <a:noFill/>
            </a:ln>
          </c:spPr>
          <c:trendline>
            <c:trendlineType val="linear"/>
            <c:forward val="0.1"/>
            <c:dispRSqr val="1"/>
            <c:dispEq val="1"/>
            <c:trendlineLbl>
              <c:layout>
                <c:manualLayout>
                  <c:x val="-0.15628636799144463"/>
                  <c:y val="-4.8305525291223762E-3"/>
                </c:manualLayout>
              </c:layout>
              <c:numFmt formatCode="General" sourceLinked="0"/>
            </c:trendlineLbl>
          </c:trendline>
          <c:xVal>
            <c:numRef>
              <c:f>'Expt Curves'!$KC$5:$KC$23</c:f>
              <c:numCache>
                <c:formatCode>General</c:formatCode>
                <c:ptCount val="19"/>
                <c:pt idx="1">
                  <c:v>0.39795897435897437</c:v>
                </c:pt>
                <c:pt idx="2">
                  <c:v>0.63599166666666673</c:v>
                </c:pt>
                <c:pt idx="3">
                  <c:v>0.83788043478260843</c:v>
                </c:pt>
                <c:pt idx="4">
                  <c:v>0.86235250000000008</c:v>
                </c:pt>
                <c:pt idx="5">
                  <c:v>0.8461277777777777</c:v>
                </c:pt>
                <c:pt idx="6">
                  <c:v>0.87335833333333335</c:v>
                </c:pt>
                <c:pt idx="7">
                  <c:v>0.78965526315789469</c:v>
                </c:pt>
                <c:pt idx="8">
                  <c:v>0.57289374999999998</c:v>
                </c:pt>
                <c:pt idx="9">
                  <c:v>0.84000769230769234</c:v>
                </c:pt>
                <c:pt idx="10">
                  <c:v>0.87028214285714267</c:v>
                </c:pt>
                <c:pt idx="11">
                  <c:v>0.8691028571428574</c:v>
                </c:pt>
                <c:pt idx="12">
                  <c:v>0.68155185185185185</c:v>
                </c:pt>
                <c:pt idx="13">
                  <c:v>0.35764411764705878</c:v>
                </c:pt>
                <c:pt idx="14">
                  <c:v>0.80014523809523819</c:v>
                </c:pt>
                <c:pt idx="15">
                  <c:v>0.85093409090909089</c:v>
                </c:pt>
                <c:pt idx="16">
                  <c:v>0.84356818181818205</c:v>
                </c:pt>
                <c:pt idx="17">
                  <c:v>0.40383076923076916</c:v>
                </c:pt>
                <c:pt idx="18">
                  <c:v>0.58483783783783749</c:v>
                </c:pt>
              </c:numCache>
            </c:numRef>
          </c:xVal>
          <c:yVal>
            <c:numRef>
              <c:f>'Expt Curves'!$KD$5:$KD$23</c:f>
              <c:numCache>
                <c:formatCode>General</c:formatCode>
                <c:ptCount val="19"/>
                <c:pt idx="1">
                  <c:v>1.6892132659131474</c:v>
                </c:pt>
                <c:pt idx="2">
                  <c:v>2.1880413444378357</c:v>
                </c:pt>
                <c:pt idx="3">
                  <c:v>4.6254967281380148</c:v>
                </c:pt>
                <c:pt idx="4">
                  <c:v>4.7615407495538387</c:v>
                </c:pt>
                <c:pt idx="5">
                  <c:v>4.1493426531826305</c:v>
                </c:pt>
                <c:pt idx="6">
                  <c:v>5.1356618084473551</c:v>
                </c:pt>
                <c:pt idx="7">
                  <c:v>3.5144705532421185</c:v>
                </c:pt>
                <c:pt idx="8">
                  <c:v>2.6415214158239149</c:v>
                </c:pt>
                <c:pt idx="9">
                  <c:v>4.7955517549077955</c:v>
                </c:pt>
                <c:pt idx="10">
                  <c:v>4.8749107674003582</c:v>
                </c:pt>
                <c:pt idx="11">
                  <c:v>4.6481707317073182</c:v>
                </c:pt>
                <c:pt idx="12">
                  <c:v>2.8455874479476506</c:v>
                </c:pt>
                <c:pt idx="13">
                  <c:v>1.1677111838191556</c:v>
                </c:pt>
                <c:pt idx="14">
                  <c:v>4.2400386674598467</c:v>
                </c:pt>
                <c:pt idx="15">
                  <c:v>4.4667787031528858</c:v>
                </c:pt>
                <c:pt idx="16">
                  <c:v>4.7275297441998818</c:v>
                </c:pt>
                <c:pt idx="17">
                  <c:v>1.8365942891136235</c:v>
                </c:pt>
                <c:pt idx="18">
                  <c:v>2.766228435455087</c:v>
                </c:pt>
              </c:numCache>
            </c:numRef>
          </c:yVal>
          <c:smooth val="0"/>
        </c:ser>
        <c:ser>
          <c:idx val="1"/>
          <c:order val="1"/>
          <c:tx>
            <c:strRef>
              <c:f>'Expt Curves'!$KO$4</c:f>
              <c:strCache>
                <c:ptCount val="1"/>
                <c:pt idx="0">
                  <c:v>TC Model</c:v>
                </c:pt>
              </c:strCache>
            </c:strRef>
          </c:tx>
          <c:spPr>
            <a:ln w="28575">
              <a:solidFill>
                <a:schemeClr val="tx2"/>
              </a:solidFill>
            </a:ln>
          </c:spPr>
          <c:marker>
            <c:symbol val="none"/>
          </c:marker>
          <c:xVal>
            <c:numRef>
              <c:f>'Expt Curves'!$KN$5:$KN$25</c:f>
              <c:numCache>
                <c:formatCode>0.000</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'Expt Curves'!$KO$5:$KO$25</c:f>
              <c:numCache>
                <c:formatCode>General</c:formatCode>
                <c:ptCount val="21"/>
                <c:pt idx="0">
                  <c:v>0.59345067144108576</c:v>
                </c:pt>
                <c:pt idx="1">
                  <c:v>0.66951209643303644</c:v>
                </c:pt>
                <c:pt idx="2">
                  <c:v>0.75531158748407135</c:v>
                </c:pt>
                <c:pt idx="3">
                  <c:v>0.85209301437489371</c:v>
                </c:pt>
                <c:pt idx="4">
                  <c:v>0.9612583433921208</c:v>
                </c:pt>
                <c:pt idx="5">
                  <c:v>1.0843875170920632</c:v>
                </c:pt>
                <c:pt idx="6">
                  <c:v>1.2232607753039586</c:v>
                </c:pt>
                <c:pt idx="7">
                  <c:v>1.3798837010946379</c:v>
                </c:pt>
                <c:pt idx="8">
                  <c:v>1.5565153039162061</c:v>
                </c:pt>
                <c:pt idx="9">
                  <c:v>1.7556994822204572</c:v>
                </c:pt>
                <c:pt idx="10">
                  <c:v>1.9803002391044904</c:v>
                </c:pt>
                <c:pt idx="11">
                  <c:v>2.2335410565262968</c:v>
                </c:pt>
                <c:pt idx="12">
                  <c:v>2.5190488655347028</c:v>
                </c:pt>
                <c:pt idx="13">
                  <c:v>2.8409030807265547</c:v>
                </c:pt>
                <c:pt idx="14">
                  <c:v>3.2036901953136074</c:v>
                </c:pt>
                <c:pt idx="15">
                  <c:v>3.6125644567909099</c:v>
                </c:pt>
                <c:pt idx="16">
                  <c:v>4.0733151596578798</c:v>
                </c:pt>
                <c:pt idx="17">
                  <c:v>4.5924410975767236</c:v>
                </c:pt>
                <c:pt idx="18">
                  <c:v>5.1772327084150236</c:v>
                </c:pt>
                <c:pt idx="19">
                  <c:v>5.8358624162758552</c:v>
                </c:pt>
                <c:pt idx="20">
                  <c:v>6.5774836178984053</c:v>
                </c:pt>
              </c:numCache>
            </c:numRef>
          </c:yVal>
          <c:smooth val="0"/>
        </c:ser>
        <c:dLbls>
          <c:showLegendKey val="0"/>
          <c:showVal val="0"/>
          <c:showCatName val="0"/>
          <c:showSerName val="0"/>
          <c:showPercent val="0"/>
          <c:showBubbleSize val="0"/>
        </c:dLbls>
        <c:axId val="313124592"/>
        <c:axId val="313123808"/>
      </c:scatterChart>
      <c:valAx>
        <c:axId val="313124592"/>
        <c:scaling>
          <c:orientation val="minMax"/>
          <c:max val="1"/>
        </c:scaling>
        <c:delete val="0"/>
        <c:axPos val="b"/>
        <c:title>
          <c:tx>
            <c:rich>
              <a:bodyPr/>
              <a:lstStyle/>
              <a:p>
                <a:pPr>
                  <a:defRPr sz="2000" baseline="0"/>
                </a:pPr>
                <a:r>
                  <a:rPr lang="en-US" sz="2000" baseline="0"/>
                  <a:t>NDVI</a:t>
                </a:r>
              </a:p>
            </c:rich>
          </c:tx>
          <c:layout>
            <c:manualLayout>
              <c:xMode val="edge"/>
              <c:yMode val="edge"/>
              <c:x val="0.45073018998557557"/>
              <c:y val="0.89503873878055873"/>
            </c:manualLayout>
          </c:layout>
          <c:overlay val="0"/>
        </c:title>
        <c:numFmt formatCode="General" sourceLinked="1"/>
        <c:majorTickMark val="out"/>
        <c:minorTickMark val="none"/>
        <c:tickLblPos val="nextTo"/>
        <c:crossAx val="313123808"/>
        <c:crosses val="autoZero"/>
        <c:crossBetween val="midCat"/>
      </c:valAx>
      <c:valAx>
        <c:axId val="313123808"/>
        <c:scaling>
          <c:orientation val="minMax"/>
        </c:scaling>
        <c:delete val="0"/>
        <c:axPos val="l"/>
        <c:majorGridlines/>
        <c:title>
          <c:tx>
            <c:rich>
              <a:bodyPr/>
              <a:lstStyle/>
              <a:p>
                <a:pPr>
                  <a:defRPr sz="2050" baseline="0"/>
                </a:pPr>
                <a:r>
                  <a:rPr lang="en-US" sz="2050" baseline="0"/>
                  <a:t>Corn Yld,  mT/Ha </a:t>
                </a:r>
              </a:p>
            </c:rich>
          </c:tx>
          <c:layout/>
          <c:overlay val="0"/>
        </c:title>
        <c:numFmt formatCode="General" sourceLinked="1"/>
        <c:majorTickMark val="out"/>
        <c:minorTickMark val="none"/>
        <c:tickLblPos val="nextTo"/>
        <c:crossAx val="313124592"/>
        <c:crosses val="autoZero"/>
        <c:crossBetween val="midCat"/>
      </c:valAx>
    </c:plotArea>
    <c:legend>
      <c:legendPos val="r"/>
      <c:layout>
        <c:manualLayout>
          <c:xMode val="edge"/>
          <c:yMode val="edge"/>
          <c:x val="0.11130738763409632"/>
          <c:y val="0.18561262919669491"/>
          <c:w val="0.3930387680523092"/>
          <c:h val="0.33510336972474436"/>
        </c:manualLayout>
      </c:layout>
      <c:overlay val="0"/>
      <c:txPr>
        <a:bodyPr/>
        <a:lstStyle/>
        <a:p>
          <a:pPr>
            <a:defRPr sz="1930" baseline="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18021059078893"/>
          <c:y val="3.0243124402964616E-2"/>
          <c:w val="0.75956437451541781"/>
          <c:h val="0.74841036842169872"/>
        </c:manualLayout>
      </c:layout>
      <c:scatterChart>
        <c:scatterStyle val="lineMarker"/>
        <c:varyColors val="0"/>
        <c:ser>
          <c:idx val="0"/>
          <c:order val="0"/>
          <c:tx>
            <c:strRef>
              <c:f>Calculations!$K$1</c:f>
              <c:strCache>
                <c:ptCount val="1"/>
                <c:pt idx="0">
                  <c:v>NDVI_NR Ramp</c:v>
                </c:pt>
              </c:strCache>
            </c:strRef>
          </c:tx>
          <c:spPr>
            <a:ln w="28575" cap="rnd">
              <a:noFill/>
              <a:round/>
            </a:ln>
            <a:effectLst/>
          </c:spPr>
          <c:marker>
            <c:symbol val="circle"/>
            <c:size val="5"/>
            <c:spPr>
              <a:solidFill>
                <a:schemeClr val="accent1"/>
              </a:solidFill>
              <a:ln w="50800">
                <a:solidFill>
                  <a:schemeClr val="accent1"/>
                </a:solidFill>
              </a:ln>
              <a:effectLst/>
            </c:spPr>
          </c:marker>
          <c:trendline>
            <c:spPr>
              <a:ln w="50800" cap="rnd">
                <a:solidFill>
                  <a:schemeClr val="accent1"/>
                </a:solidFill>
                <a:prstDash val="dash"/>
              </a:ln>
              <a:effectLst/>
            </c:spPr>
            <c:trendlineType val="linear"/>
            <c:forward val="5.000000000000001E-2"/>
            <c:backward val="0.2"/>
            <c:dispRSqr val="0"/>
            <c:dispEq val="0"/>
          </c:trendline>
          <c:xVal>
            <c:numRef>
              <c:f>Calculations!$J$2:$J$5</c:f>
              <c:numCache>
                <c:formatCode>General</c:formatCode>
                <c:ptCount val="4"/>
                <c:pt idx="0">
                  <c:v>0.41</c:v>
                </c:pt>
                <c:pt idx="1">
                  <c:v>0.42</c:v>
                </c:pt>
                <c:pt idx="2">
                  <c:v>0.47</c:v>
                </c:pt>
                <c:pt idx="3">
                  <c:v>0.49</c:v>
                </c:pt>
              </c:numCache>
            </c:numRef>
          </c:xVal>
          <c:yVal>
            <c:numRef>
              <c:f>(Calculations!$K$2:$K$5,Calculations!$J$7:$K$7)</c:f>
              <c:numCache>
                <c:formatCode>General</c:formatCode>
                <c:ptCount val="6"/>
                <c:pt idx="0">
                  <c:v>0.54</c:v>
                </c:pt>
                <c:pt idx="1">
                  <c:v>0.43</c:v>
                </c:pt>
                <c:pt idx="2">
                  <c:v>0.71</c:v>
                </c:pt>
                <c:pt idx="3">
                  <c:v>0.61</c:v>
                </c:pt>
                <c:pt idx="4">
                  <c:v>0</c:v>
                </c:pt>
                <c:pt idx="5">
                  <c:v>0</c:v>
                </c:pt>
              </c:numCache>
            </c:numRef>
          </c:yVal>
          <c:smooth val="0"/>
        </c:ser>
        <c:ser>
          <c:idx val="1"/>
          <c:order val="1"/>
          <c:tx>
            <c:strRef>
              <c:f>Calculations!$K$7</c:f>
              <c:strCache>
                <c:ptCount val="1"/>
                <c:pt idx="0">
                  <c:v>NDVI_NR_Plateau</c:v>
                </c:pt>
              </c:strCache>
            </c:strRef>
          </c:tx>
          <c:spPr>
            <a:ln w="25400" cap="rnd">
              <a:noFill/>
              <a:round/>
            </a:ln>
            <a:effectLst/>
          </c:spPr>
          <c:marker>
            <c:symbol val="circle"/>
            <c:size val="5"/>
            <c:spPr>
              <a:solidFill>
                <a:schemeClr val="accent2"/>
              </a:solidFill>
              <a:ln w="50800">
                <a:solidFill>
                  <a:schemeClr val="accent2"/>
                </a:solidFill>
              </a:ln>
              <a:effectLst/>
            </c:spPr>
          </c:marker>
          <c:trendline>
            <c:spPr>
              <a:ln w="50800" cap="rnd">
                <a:solidFill>
                  <a:schemeClr val="accent2"/>
                </a:solidFill>
                <a:prstDash val="dash"/>
              </a:ln>
              <a:effectLst/>
            </c:spPr>
            <c:trendlineType val="linear"/>
            <c:forward val="0.1"/>
            <c:backward val="5.000000000000001E-2"/>
            <c:dispRSqr val="0"/>
            <c:dispEq val="0"/>
          </c:trendline>
          <c:xVal>
            <c:numRef>
              <c:f>Calculations!$J$8:$J$15</c:f>
              <c:numCache>
                <c:formatCode>General</c:formatCode>
                <c:ptCount val="8"/>
                <c:pt idx="0">
                  <c:v>0.63</c:v>
                </c:pt>
                <c:pt idx="1">
                  <c:v>0.64</c:v>
                </c:pt>
                <c:pt idx="2">
                  <c:v>0.67</c:v>
                </c:pt>
                <c:pt idx="3">
                  <c:v>0.68</c:v>
                </c:pt>
                <c:pt idx="4">
                  <c:v>0.69</c:v>
                </c:pt>
                <c:pt idx="5">
                  <c:v>0.7</c:v>
                </c:pt>
                <c:pt idx="6">
                  <c:v>0.77</c:v>
                </c:pt>
                <c:pt idx="7">
                  <c:v>0.78</c:v>
                </c:pt>
              </c:numCache>
            </c:numRef>
          </c:xVal>
          <c:yVal>
            <c:numRef>
              <c:f>Calculations!$K$8:$K$15</c:f>
              <c:numCache>
                <c:formatCode>General</c:formatCode>
                <c:ptCount val="8"/>
                <c:pt idx="0">
                  <c:v>0.75</c:v>
                </c:pt>
                <c:pt idx="1">
                  <c:v>0.84</c:v>
                </c:pt>
                <c:pt idx="2">
                  <c:v>0.76</c:v>
                </c:pt>
                <c:pt idx="3">
                  <c:v>0.74</c:v>
                </c:pt>
                <c:pt idx="4">
                  <c:v>0.75</c:v>
                </c:pt>
                <c:pt idx="5">
                  <c:v>0.83</c:v>
                </c:pt>
                <c:pt idx="6">
                  <c:v>0.77</c:v>
                </c:pt>
                <c:pt idx="7">
                  <c:v>0.79</c:v>
                </c:pt>
              </c:numCache>
            </c:numRef>
          </c:yVal>
          <c:smooth val="0"/>
        </c:ser>
        <c:ser>
          <c:idx val="2"/>
          <c:order val="2"/>
          <c:tx>
            <c:strRef>
              <c:f>Calculations!$K$16</c:f>
              <c:strCache>
                <c:ptCount val="1"/>
                <c:pt idx="0">
                  <c:v>NDVI_NR</c:v>
                </c:pt>
              </c:strCache>
            </c:strRef>
          </c:tx>
          <c:spPr>
            <a:ln w="38100" cap="rnd">
              <a:solidFill>
                <a:schemeClr val="accent1"/>
              </a:solidFill>
              <a:round/>
            </a:ln>
            <a:effectLst/>
          </c:spPr>
          <c:marker>
            <c:symbol val="circle"/>
            <c:size val="5"/>
            <c:spPr>
              <a:solidFill>
                <a:schemeClr val="accent3"/>
              </a:solidFill>
              <a:ln w="9525">
                <a:solidFill>
                  <a:schemeClr val="accent3"/>
                </a:solidFill>
              </a:ln>
              <a:effectLst/>
            </c:spPr>
          </c:marker>
          <c:trendline>
            <c:spPr>
              <a:ln w="19050" cap="rnd">
                <a:solidFill>
                  <a:schemeClr val="accent3"/>
                </a:solidFill>
                <a:prstDash val="sysDot"/>
              </a:ln>
              <a:effectLst/>
            </c:spPr>
            <c:trendlineType val="linear"/>
            <c:dispRSqr val="0"/>
            <c:dispEq val="0"/>
          </c:trendline>
          <c:trendline>
            <c:spPr>
              <a:ln w="19050" cap="rnd">
                <a:solidFill>
                  <a:schemeClr val="accent3"/>
                </a:solidFill>
                <a:prstDash val="sysDot"/>
              </a:ln>
              <a:effectLst/>
            </c:spPr>
            <c:trendlineType val="linear"/>
            <c:dispRSqr val="0"/>
            <c:dispEq val="0"/>
          </c:trendline>
          <c:xVal>
            <c:numRef>
              <c:f>Calculations!$J$17:$J$19</c:f>
              <c:numCache>
                <c:formatCode>General</c:formatCode>
                <c:ptCount val="3"/>
                <c:pt idx="0">
                  <c:v>0</c:v>
                </c:pt>
                <c:pt idx="1">
                  <c:v>0.1</c:v>
                </c:pt>
                <c:pt idx="2">
                  <c:v>0.17</c:v>
                </c:pt>
              </c:numCache>
            </c:numRef>
          </c:xVal>
          <c:yVal>
            <c:numRef>
              <c:f>Calculations!$K$17:$K$19</c:f>
              <c:numCache>
                <c:formatCode>General</c:formatCode>
                <c:ptCount val="3"/>
                <c:pt idx="0">
                  <c:v>0</c:v>
                </c:pt>
                <c:pt idx="1">
                  <c:v>0</c:v>
                </c:pt>
                <c:pt idx="2">
                  <c:v>0</c:v>
                </c:pt>
              </c:numCache>
            </c:numRef>
          </c:yVal>
          <c:smooth val="0"/>
        </c:ser>
        <c:dLbls>
          <c:showLegendKey val="0"/>
          <c:showVal val="0"/>
          <c:showCatName val="0"/>
          <c:showSerName val="0"/>
          <c:showPercent val="0"/>
          <c:showBubbleSize val="0"/>
        </c:dLbls>
        <c:axId val="213597216"/>
        <c:axId val="251515104"/>
      </c:scatterChart>
      <c:valAx>
        <c:axId val="21359721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2400" dirty="0"/>
                  <a:t>Normalized Difference </a:t>
                </a:r>
                <a:r>
                  <a:rPr lang="en-US" sz="2400" dirty="0" smtClean="0"/>
                  <a:t>Vegetative </a:t>
                </a:r>
                <a:r>
                  <a:rPr lang="en-US" sz="2400" dirty="0"/>
                  <a:t>Index</a:t>
                </a:r>
              </a:p>
            </c:rich>
          </c:tx>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51515104"/>
        <c:crosses val="autoZero"/>
        <c:crossBetween val="midCat"/>
      </c:valAx>
      <c:valAx>
        <c:axId val="2515151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2000" dirty="0" smtClean="0"/>
                  <a:t>Normalized Yield</a:t>
                </a:r>
              </a:p>
              <a:p>
                <a:pPr>
                  <a:defRPr/>
                </a:pPr>
                <a:endParaRPr lang="en-US" dirty="0"/>
              </a:p>
            </c:rich>
          </c:tx>
          <c:layout>
            <c:manualLayout>
              <c:xMode val="edge"/>
              <c:yMode val="edge"/>
              <c:x val="5.043511697678975E-3"/>
              <c:y val="0.20760304245367733"/>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13597216"/>
        <c:crosses val="autoZero"/>
        <c:crossBetween val="midCat"/>
      </c:valAx>
      <c:spPr>
        <a:noFill/>
        <a:ln>
          <a:noFill/>
        </a:ln>
        <a:effectLst/>
      </c:spPr>
    </c:plotArea>
    <c:plotVisOnly val="1"/>
    <c:dispBlanksAs val="gap"/>
    <c:showDLblsOverMax val="0"/>
  </c:chart>
  <c:spPr>
    <a:noFill/>
    <a:ln>
      <a:noFill/>
    </a:ln>
    <a:effectLst/>
  </c:spPr>
  <c:txPr>
    <a:bodyPr/>
    <a:lstStyle/>
    <a:p>
      <a:pPr>
        <a:defRPr sz="1200" b="1"/>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21314425945453006"/>
          <c:y val="9.7308294209702675E-2"/>
          <c:w val="0.71524587054665578"/>
          <c:h val="0.74493487609823417"/>
        </c:manualLayout>
      </c:layout>
      <c:scatterChart>
        <c:scatterStyle val="lineMarker"/>
        <c:varyColors val="0"/>
        <c:ser>
          <c:idx val="0"/>
          <c:order val="0"/>
          <c:tx>
            <c:strRef>
              <c:f>Sheet1!$D$1</c:f>
              <c:strCache>
                <c:ptCount val="1"/>
                <c:pt idx="0">
                  <c:v>NDVI of Fert</c:v>
                </c:pt>
              </c:strCache>
            </c:strRef>
          </c:tx>
          <c:spPr>
            <a:ln w="28575" cap="rnd">
              <a:noFill/>
              <a:round/>
            </a:ln>
            <a:effectLst/>
          </c:spPr>
          <c:marker>
            <c:symbol val="circle"/>
            <c:size val="8"/>
            <c:spPr>
              <a:solidFill>
                <a:schemeClr val="accent2"/>
              </a:solidFill>
              <a:ln w="9525">
                <a:solidFill>
                  <a:schemeClr val="accent2"/>
                </a:solidFill>
              </a:ln>
              <a:effectLst/>
            </c:spPr>
          </c:marker>
          <c:trendline>
            <c:spPr>
              <a:ln w="38100" cap="rnd">
                <a:solidFill>
                  <a:schemeClr val="accent2"/>
                </a:solidFill>
                <a:prstDash val="solid"/>
              </a:ln>
              <a:effectLst/>
            </c:spPr>
            <c:trendlineType val="linear"/>
            <c:dispRSqr val="1"/>
            <c:dispEq val="1"/>
            <c:trendlineLbl>
              <c:layout>
                <c:manualLayout>
                  <c:x val="4.7015501912791871E-2"/>
                  <c:y val="0.43401063589536365"/>
                </c:manualLayout>
              </c:layout>
              <c:tx>
                <c:rich>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sz="1800" baseline="0" dirty="0"/>
                      <a:t>y = 0.5411x + 0.4364</a:t>
                    </a:r>
                    <a:br>
                      <a:rPr lang="en-US" sz="1800" baseline="0" dirty="0"/>
                    </a:br>
                    <a:r>
                      <a:rPr lang="en-US" sz="1800" baseline="0" dirty="0"/>
                      <a:t>R² = 0.3956</a:t>
                    </a:r>
                    <a:endParaRPr lang="en-US" sz="1800" dirty="0"/>
                  </a:p>
                </c:rich>
              </c:tx>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Sheet1!$C$2:$C$24</c:f>
              <c:numCache>
                <c:formatCode>0.0000</c:formatCode>
                <c:ptCount val="23"/>
                <c:pt idx="0">
                  <c:v>0.43730000000000002</c:v>
                </c:pt>
                <c:pt idx="1">
                  <c:v>0.43914999999999998</c:v>
                </c:pt>
                <c:pt idx="2">
                  <c:v>0.74417666999999998</c:v>
                </c:pt>
                <c:pt idx="3">
                  <c:v>0.63333667000000005</c:v>
                </c:pt>
                <c:pt idx="4">
                  <c:v>0.33737333000000003</c:v>
                </c:pt>
                <c:pt idx="5">
                  <c:v>0.72191000000000005</c:v>
                </c:pt>
                <c:pt idx="6">
                  <c:v>0.62111300000000003</c:v>
                </c:pt>
                <c:pt idx="7">
                  <c:v>0.43034666999999999</c:v>
                </c:pt>
                <c:pt idx="8">
                  <c:v>0.54261499999999996</c:v>
                </c:pt>
                <c:pt idx="9">
                  <c:v>0.76981500000000003</c:v>
                </c:pt>
                <c:pt idx="10">
                  <c:v>0.16706333000000001</c:v>
                </c:pt>
                <c:pt idx="11">
                  <c:v>0.7273075</c:v>
                </c:pt>
                <c:pt idx="12">
                  <c:v>0.85862667000000004</c:v>
                </c:pt>
                <c:pt idx="13">
                  <c:v>0.52359</c:v>
                </c:pt>
                <c:pt idx="14">
                  <c:v>0.52159999999999995</c:v>
                </c:pt>
                <c:pt idx="15">
                  <c:v>0.44673750000000001</c:v>
                </c:pt>
                <c:pt idx="16">
                  <c:v>0.51085000000000003</c:v>
                </c:pt>
                <c:pt idx="17">
                  <c:v>0.19961000000000001</c:v>
                </c:pt>
                <c:pt idx="18">
                  <c:v>0.65281</c:v>
                </c:pt>
                <c:pt idx="19">
                  <c:v>0.39409666999999998</c:v>
                </c:pt>
                <c:pt idx="20">
                  <c:v>0.34446749999999998</c:v>
                </c:pt>
                <c:pt idx="21">
                  <c:v>0.62191666999999995</c:v>
                </c:pt>
                <c:pt idx="22">
                  <c:v>0.35230499999999998</c:v>
                </c:pt>
              </c:numCache>
            </c:numRef>
          </c:xVal>
          <c:yVal>
            <c:numRef>
              <c:f>Sheet1!$D$2:$D$24</c:f>
              <c:numCache>
                <c:formatCode>0.0000</c:formatCode>
                <c:ptCount val="23"/>
                <c:pt idx="0">
                  <c:v>0.56530999999999998</c:v>
                </c:pt>
                <c:pt idx="1">
                  <c:v>0.63934332999999999</c:v>
                </c:pt>
                <c:pt idx="2">
                  <c:v>0.88745666999999995</c:v>
                </c:pt>
                <c:pt idx="3">
                  <c:v>0.77605000000000002</c:v>
                </c:pt>
                <c:pt idx="4">
                  <c:v>0.77682667000000005</c:v>
                </c:pt>
                <c:pt idx="5">
                  <c:v>0.87016749999999998</c:v>
                </c:pt>
                <c:pt idx="6">
                  <c:v>0.86569499999999999</c:v>
                </c:pt>
                <c:pt idx="7">
                  <c:v>0.62819000000000003</c:v>
                </c:pt>
                <c:pt idx="8">
                  <c:v>0.66261499999999995</c:v>
                </c:pt>
                <c:pt idx="9">
                  <c:v>0.85675999999999997</c:v>
                </c:pt>
                <c:pt idx="10">
                  <c:v>0.78631333000000003</c:v>
                </c:pt>
                <c:pt idx="11">
                  <c:v>0.87603249999999999</c:v>
                </c:pt>
                <c:pt idx="12">
                  <c:v>0.89258333000000001</c:v>
                </c:pt>
                <c:pt idx="13">
                  <c:v>0.88563499999999995</c:v>
                </c:pt>
                <c:pt idx="14">
                  <c:v>0.71086000000000005</c:v>
                </c:pt>
                <c:pt idx="15">
                  <c:v>0.8614425</c:v>
                </c:pt>
                <c:pt idx="16">
                  <c:v>0.69227000000000005</c:v>
                </c:pt>
                <c:pt idx="17">
                  <c:v>0.4457933</c:v>
                </c:pt>
                <c:pt idx="18">
                  <c:v>0.77543249999999997</c:v>
                </c:pt>
                <c:pt idx="19">
                  <c:v>0.60125667000000005</c:v>
                </c:pt>
                <c:pt idx="20">
                  <c:v>0.326955</c:v>
                </c:pt>
                <c:pt idx="21">
                  <c:v>0.59838999999999998</c:v>
                </c:pt>
                <c:pt idx="22">
                  <c:v>0.54944749999999998</c:v>
                </c:pt>
              </c:numCache>
            </c:numRef>
          </c:yVal>
          <c:smooth val="0"/>
        </c:ser>
        <c:dLbls>
          <c:showLegendKey val="0"/>
          <c:showVal val="0"/>
          <c:showCatName val="0"/>
          <c:showSerName val="0"/>
          <c:showPercent val="0"/>
          <c:showBubbleSize val="0"/>
        </c:dLbls>
        <c:axId val="251513144"/>
        <c:axId val="251513536"/>
      </c:scatterChart>
      <c:valAx>
        <c:axId val="2515131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000" b="1" dirty="0"/>
                  <a:t>Farmer</a:t>
                </a:r>
                <a:r>
                  <a:rPr lang="en-US" sz="2000" b="1" baseline="0" dirty="0"/>
                  <a:t> </a:t>
                </a:r>
                <a:r>
                  <a:rPr lang="en-US" sz="2000" b="1" baseline="0" dirty="0" smtClean="0"/>
                  <a:t>Practice NDVI</a:t>
                </a:r>
                <a:endParaRPr lang="en-US" sz="2000" b="1" dirty="0"/>
              </a:p>
            </c:rich>
          </c:tx>
          <c:layout>
            <c:manualLayout>
              <c:xMode val="edge"/>
              <c:yMode val="edge"/>
              <c:x val="0.3415635706076896"/>
              <c:y val="0.9183757190213833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51513536"/>
        <c:crosses val="autoZero"/>
        <c:crossBetween val="midCat"/>
      </c:valAx>
      <c:valAx>
        <c:axId val="251513536"/>
        <c:scaling>
          <c:orientation val="minMax"/>
        </c:scaling>
        <c:delete val="0"/>
        <c:axPos val="l"/>
        <c:title>
          <c:tx>
            <c:rich>
              <a:bodyPr rot="-540000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r>
                  <a:rPr lang="en-US" sz="2500" baseline="0" dirty="0"/>
                  <a:t>N Rich NDVI</a:t>
                </a:r>
              </a:p>
            </c:rich>
          </c:tx>
          <c:layout>
            <c:manualLayout>
              <c:xMode val="edge"/>
              <c:yMode val="edge"/>
              <c:x val="2.4011953876372734E-2"/>
              <c:y val="0.31581354242785892"/>
            </c:manualLayout>
          </c:layout>
          <c:overlay val="0"/>
          <c:spPr>
            <a:noFill/>
            <a:ln>
              <a:noFill/>
            </a:ln>
            <a:effectLst/>
          </c:spPr>
          <c:txPr>
            <a:bodyPr rot="-5400000" spcFirstLastPara="1" vertOverflow="ellipsis" vert="horz" wrap="square" anchor="ctr" anchorCtr="1"/>
            <a:lstStyle/>
            <a:p>
              <a:pPr>
                <a:defRPr sz="2500" b="0" i="0" u="none" strike="noStrike" kern="1200" baseline="0">
                  <a:solidFill>
                    <a:schemeClr val="tx1">
                      <a:lumMod val="65000"/>
                      <a:lumOff val="35000"/>
                    </a:schemeClr>
                  </a:solidFill>
                  <a:latin typeface="+mn-lt"/>
                  <a:ea typeface="+mn-ea"/>
                  <a:cs typeface="+mn-cs"/>
                </a:defRPr>
              </a:pPr>
              <a:endParaRPr lang="en-US"/>
            </a:p>
          </c:txPr>
        </c:title>
        <c:numFmt formatCode="0.0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5151314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LCB 2004 109 1416 </a:t>
            </a:r>
          </a:p>
        </c:rich>
      </c:tx>
      <c:layout>
        <c:manualLayout>
          <c:xMode val="edge"/>
          <c:yMode val="edge"/>
          <c:x val="0.28912913117300898"/>
          <c:y val="3.1547244426107748E-2"/>
        </c:manualLayout>
      </c:layout>
      <c:overlay val="0"/>
    </c:title>
    <c:autoTitleDeleted val="0"/>
    <c:plotArea>
      <c:layout>
        <c:manualLayout>
          <c:layoutTarget val="inner"/>
          <c:xMode val="edge"/>
          <c:yMode val="edge"/>
          <c:x val="0.14243999815211952"/>
          <c:y val="1.7501607283551917E-2"/>
          <c:w val="0.7932680935049784"/>
          <c:h val="0.79806930396879483"/>
        </c:manualLayout>
      </c:layout>
      <c:scatterChart>
        <c:scatterStyle val="lineMarker"/>
        <c:varyColors val="0"/>
        <c:ser>
          <c:idx val="0"/>
          <c:order val="0"/>
          <c:tx>
            <c:strRef>
              <c:f>'Expt Curves'!$FF$4</c:f>
              <c:strCache>
                <c:ptCount val="1"/>
                <c:pt idx="0">
                  <c:v>109-GD</c:v>
                </c:pt>
              </c:strCache>
            </c:strRef>
          </c:tx>
          <c:spPr>
            <a:ln w="28575">
              <a:noFill/>
            </a:ln>
          </c:spPr>
          <c:marker>
            <c:symbol val="diamond"/>
            <c:size val="10"/>
          </c:marker>
          <c:trendline>
            <c:spPr>
              <a:ln w="22225">
                <a:prstDash val="dash"/>
              </a:ln>
            </c:spPr>
            <c:trendlineType val="linear"/>
            <c:forward val="0.1"/>
            <c:backward val="0.2"/>
            <c:dispRSqr val="1"/>
            <c:dispEq val="1"/>
            <c:trendlineLbl>
              <c:layout>
                <c:manualLayout>
                  <c:x val="-0.27626893345598974"/>
                  <c:y val="8.8863416239130369E-2"/>
                </c:manualLayout>
              </c:layout>
              <c:numFmt formatCode="General" sourceLinked="0"/>
            </c:trendlineLbl>
          </c:trendline>
          <c:xVal>
            <c:numRef>
              <c:f>'Expt Curves'!$FE$5:$FE$17</c:f>
              <c:numCache>
                <c:formatCode>General</c:formatCode>
                <c:ptCount val="13"/>
                <c:pt idx="1">
                  <c:v>0.61464522417153988</c:v>
                </c:pt>
                <c:pt idx="2">
                  <c:v>0.76313555555555546</c:v>
                </c:pt>
                <c:pt idx="3">
                  <c:v>0.4096106363949088</c:v>
                </c:pt>
                <c:pt idx="4">
                  <c:v>0.4531318518518519</c:v>
                </c:pt>
                <c:pt idx="5">
                  <c:v>0.58044539473684209</c:v>
                </c:pt>
                <c:pt idx="6">
                  <c:v>0.71796394335511982</c:v>
                </c:pt>
                <c:pt idx="7">
                  <c:v>0.73351288499025336</c:v>
                </c:pt>
                <c:pt idx="8">
                  <c:v>0.58675054466230936</c:v>
                </c:pt>
                <c:pt idx="9">
                  <c:v>0.48198714596949882</c:v>
                </c:pt>
                <c:pt idx="10">
                  <c:v>0.65213501984126976</c:v>
                </c:pt>
                <c:pt idx="11">
                  <c:v>0.36984576719576728</c:v>
                </c:pt>
                <c:pt idx="12">
                  <c:v>0.55659265873015873</c:v>
                </c:pt>
              </c:numCache>
            </c:numRef>
          </c:xVal>
          <c:yVal>
            <c:numRef>
              <c:f>'Expt Curves'!$FF$5:$FF$17</c:f>
              <c:numCache>
                <c:formatCode>General</c:formatCode>
                <c:ptCount val="13"/>
                <c:pt idx="1">
                  <c:v>3.0496534800713868</c:v>
                </c:pt>
                <c:pt idx="2">
                  <c:v>3.253719512195123</c:v>
                </c:pt>
                <c:pt idx="3">
                  <c:v>1.9499643069601431</c:v>
                </c:pt>
                <c:pt idx="4">
                  <c:v>2.2674003569303989</c:v>
                </c:pt>
                <c:pt idx="5">
                  <c:v>2.3807703747769193</c:v>
                </c:pt>
                <c:pt idx="6">
                  <c:v>4.5007897085068427</c:v>
                </c:pt>
                <c:pt idx="7">
                  <c:v>4.2740496728138027</c:v>
                </c:pt>
                <c:pt idx="8">
                  <c:v>3.2423825104104704</c:v>
                </c:pt>
                <c:pt idx="9">
                  <c:v>2.5281513979773953</c:v>
                </c:pt>
                <c:pt idx="10">
                  <c:v>5.0563027959547906</c:v>
                </c:pt>
                <c:pt idx="11">
                  <c:v>2.3014113622843548</c:v>
                </c:pt>
                <c:pt idx="12">
                  <c:v>2.9589574657941711</c:v>
                </c:pt>
              </c:numCache>
            </c:numRef>
          </c:yVal>
          <c:smooth val="0"/>
        </c:ser>
        <c:ser>
          <c:idx val="1"/>
          <c:order val="1"/>
          <c:tx>
            <c:strRef>
              <c:f>'Expt Curves'!$FP$4</c:f>
              <c:strCache>
                <c:ptCount val="1"/>
                <c:pt idx="0">
                  <c:v>TC Model</c:v>
                </c:pt>
              </c:strCache>
            </c:strRef>
          </c:tx>
          <c:spPr>
            <a:ln w="28575">
              <a:solidFill>
                <a:schemeClr val="tx2"/>
              </a:solidFill>
            </a:ln>
          </c:spPr>
          <c:marker>
            <c:symbol val="none"/>
          </c:marker>
          <c:xVal>
            <c:numRef>
              <c:f>'Expt Curves'!$FO$5:$FO$25</c:f>
              <c:numCache>
                <c:formatCode>0.000</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'Expt Curves'!$FP$5:$FP$25</c:f>
              <c:numCache>
                <c:formatCode>General</c:formatCode>
                <c:ptCount val="21"/>
                <c:pt idx="0">
                  <c:v>0.41588551000391816</c:v>
                </c:pt>
                <c:pt idx="1">
                  <c:v>0.52226126748246693</c:v>
                </c:pt>
                <c:pt idx="2">
                  <c:v>0.65219091063131329</c:v>
                </c:pt>
                <c:pt idx="3">
                  <c:v>0.80893836101010885</c:v>
                </c:pt>
                <c:pt idx="4">
                  <c:v>0.99524080107951607</c:v>
                </c:pt>
                <c:pt idx="5">
                  <c:v>1.2127874720013194</c:v>
                </c:pt>
                <c:pt idx="6">
                  <c:v>1.4616312020014095</c:v>
                </c:pt>
                <c:pt idx="7">
                  <c:v>1.7396456935180427</c:v>
                </c:pt>
                <c:pt idx="8">
                  <c:v>2.0421911586610082</c:v>
                </c:pt>
                <c:pt idx="9">
                  <c:v>2.3621566689250155</c:v>
                </c:pt>
                <c:pt idx="10">
                  <c:v>2.6904795055395905</c:v>
                </c:pt>
                <c:pt idx="11">
                  <c:v>3.0171027772218113</c:v>
                </c:pt>
                <c:pt idx="12">
                  <c:v>3.3321747986964882</c:v>
                </c:pt>
                <c:pt idx="13">
                  <c:v>3.6271975964111522</c:v>
                </c:pt>
                <c:pt idx="14">
                  <c:v>3.8958526082634957</c:v>
                </c:pt>
                <c:pt idx="15">
                  <c:v>4.1343569731626033</c:v>
                </c:pt>
                <c:pt idx="16">
                  <c:v>4.3413637767080751</c:v>
                </c:pt>
                <c:pt idx="17">
                  <c:v>4.517538305359988</c:v>
                </c:pt>
                <c:pt idx="18">
                  <c:v>4.6649838702983519</c:v>
                </c:pt>
                <c:pt idx="19">
                  <c:v>4.7866662357269094</c:v>
                </c:pt>
                <c:pt idx="20">
                  <c:v>4.8859296791192666</c:v>
                </c:pt>
              </c:numCache>
            </c:numRef>
          </c:yVal>
          <c:smooth val="0"/>
        </c:ser>
        <c:dLbls>
          <c:showLegendKey val="0"/>
          <c:showVal val="0"/>
          <c:showCatName val="0"/>
          <c:showSerName val="0"/>
          <c:showPercent val="0"/>
          <c:showBubbleSize val="0"/>
        </c:dLbls>
        <c:axId val="251515496"/>
        <c:axId val="251514712"/>
      </c:scatterChart>
      <c:valAx>
        <c:axId val="251515496"/>
        <c:scaling>
          <c:orientation val="minMax"/>
          <c:max val="1"/>
          <c:min val="0"/>
        </c:scaling>
        <c:delete val="0"/>
        <c:axPos val="b"/>
        <c:title>
          <c:tx>
            <c:rich>
              <a:bodyPr/>
              <a:lstStyle/>
              <a:p>
                <a:pPr>
                  <a:defRPr/>
                </a:pPr>
                <a:r>
                  <a:rPr lang="en-US"/>
                  <a:t>Farmer Practice NDVI</a:t>
                </a:r>
              </a:p>
            </c:rich>
          </c:tx>
          <c:layout/>
          <c:overlay val="0"/>
        </c:title>
        <c:numFmt formatCode="General" sourceLinked="1"/>
        <c:majorTickMark val="out"/>
        <c:minorTickMark val="none"/>
        <c:tickLblPos val="nextTo"/>
        <c:crossAx val="251514712"/>
        <c:crosses val="autoZero"/>
        <c:crossBetween val="midCat"/>
        <c:majorUnit val="0.1"/>
      </c:valAx>
      <c:valAx>
        <c:axId val="251514712"/>
        <c:scaling>
          <c:orientation val="minMax"/>
        </c:scaling>
        <c:delete val="0"/>
        <c:axPos val="l"/>
        <c:majorGridlines/>
        <c:title>
          <c:tx>
            <c:rich>
              <a:bodyPr/>
              <a:lstStyle/>
              <a:p>
                <a:pPr>
                  <a:defRPr/>
                </a:pPr>
                <a:r>
                  <a:rPr lang="en-US"/>
                  <a:t>Wheat Yield, t/Ha</a:t>
                </a:r>
              </a:p>
            </c:rich>
          </c:tx>
          <c:layout>
            <c:manualLayout>
              <c:xMode val="edge"/>
              <c:yMode val="edge"/>
              <c:x val="2.6865976877288793E-2"/>
              <c:y val="0.22027348298353328"/>
            </c:manualLayout>
          </c:layout>
          <c:overlay val="0"/>
        </c:title>
        <c:numFmt formatCode="General" sourceLinked="1"/>
        <c:majorTickMark val="out"/>
        <c:minorTickMark val="none"/>
        <c:tickLblPos val="nextTo"/>
        <c:crossAx val="251515496"/>
        <c:crosses val="autoZero"/>
        <c:crossBetween val="midCat"/>
      </c:valAx>
    </c:plotArea>
    <c:plotVisOnly val="1"/>
    <c:dispBlanksAs val="gap"/>
    <c:showDLblsOverMax val="0"/>
  </c:chart>
  <c:txPr>
    <a:bodyPr/>
    <a:lstStyle/>
    <a:p>
      <a:pPr>
        <a:defRPr sz="2000" baseline="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Efaw 2004 75 846 </a:t>
            </a:r>
          </a:p>
        </c:rich>
      </c:tx>
      <c:layout/>
      <c:overlay val="0"/>
    </c:title>
    <c:autoTitleDeleted val="0"/>
    <c:plotArea>
      <c:layout>
        <c:manualLayout>
          <c:layoutTarget val="inner"/>
          <c:xMode val="edge"/>
          <c:yMode val="edge"/>
          <c:x val="0.10354033277726013"/>
          <c:y val="9.2191504065709168E-2"/>
          <c:w val="0.85161239677990275"/>
          <c:h val="0.75731789541743866"/>
        </c:manualLayout>
      </c:layout>
      <c:scatterChart>
        <c:scatterStyle val="lineMarker"/>
        <c:varyColors val="0"/>
        <c:ser>
          <c:idx val="0"/>
          <c:order val="0"/>
          <c:tx>
            <c:strRef>
              <c:f>'Expt Curves'!$IH$4</c:f>
              <c:strCache>
                <c:ptCount val="1"/>
                <c:pt idx="0">
                  <c:v>75-GD</c:v>
                </c:pt>
              </c:strCache>
            </c:strRef>
          </c:tx>
          <c:spPr>
            <a:ln w="28575">
              <a:noFill/>
            </a:ln>
          </c:spPr>
          <c:marker>
            <c:spPr>
              <a:ln w="22225"/>
            </c:spPr>
          </c:marker>
          <c:trendline>
            <c:spPr>
              <a:ln w="31750"/>
            </c:spPr>
            <c:trendlineType val="linear"/>
            <c:dispRSqr val="1"/>
            <c:dispEq val="1"/>
            <c:trendlineLbl>
              <c:layout>
                <c:manualLayout>
                  <c:x val="0.16557822346766832"/>
                  <c:y val="0.54120260666366937"/>
                </c:manualLayout>
              </c:layout>
              <c:tx>
                <c:rich>
                  <a:bodyPr/>
                  <a:lstStyle/>
                  <a:p>
                    <a:pPr>
                      <a:defRPr/>
                    </a:pPr>
                    <a:r>
                      <a:rPr lang="en-US"/>
                      <a:t>y = 10.941x - 1.1069</a:t>
                    </a:r>
                    <a:br>
                      <a:rPr lang="en-US"/>
                    </a:br>
                    <a:r>
                      <a:rPr lang="en-US"/>
                      <a:t>R² = 0.5882</a:t>
                    </a:r>
                  </a:p>
                </c:rich>
              </c:tx>
              <c:numFmt formatCode="General" sourceLinked="0"/>
            </c:trendlineLbl>
          </c:trendline>
          <c:xVal>
            <c:numRef>
              <c:f>'Expt Curves'!$IG$5:$IG$23</c:f>
              <c:numCache>
                <c:formatCode>General</c:formatCode>
                <c:ptCount val="19"/>
                <c:pt idx="1">
                  <c:v>0.29893479853479854</c:v>
                </c:pt>
                <c:pt idx="2">
                  <c:v>0.3453435897435897</c:v>
                </c:pt>
                <c:pt idx="3">
                  <c:v>0.40410274725274725</c:v>
                </c:pt>
                <c:pt idx="4">
                  <c:v>0.53531300366300361</c:v>
                </c:pt>
                <c:pt idx="5">
                  <c:v>0.48913487179487181</c:v>
                </c:pt>
                <c:pt idx="6">
                  <c:v>0.5581678571428571</c:v>
                </c:pt>
                <c:pt idx="7">
                  <c:v>0.42215174825174828</c:v>
                </c:pt>
                <c:pt idx="8">
                  <c:v>0.40730930735930732</c:v>
                </c:pt>
                <c:pt idx="9">
                  <c:v>0.46481274281274271</c:v>
                </c:pt>
                <c:pt idx="10">
                  <c:v>0.4100138888888889</c:v>
                </c:pt>
                <c:pt idx="11">
                  <c:v>0.59579468864468865</c:v>
                </c:pt>
                <c:pt idx="12">
                  <c:v>0.42447277777777775</c:v>
                </c:pt>
                <c:pt idx="13">
                  <c:v>0.20733459595959594</c:v>
                </c:pt>
                <c:pt idx="14">
                  <c:v>0.43053615384615385</c:v>
                </c:pt>
                <c:pt idx="15">
                  <c:v>0.44024841269841275</c:v>
                </c:pt>
                <c:pt idx="16">
                  <c:v>0.46764047619047616</c:v>
                </c:pt>
                <c:pt idx="17">
                  <c:v>0.39344722222222223</c:v>
                </c:pt>
                <c:pt idx="18">
                  <c:v>0.47380163170163164</c:v>
                </c:pt>
              </c:numCache>
            </c:numRef>
          </c:xVal>
          <c:yVal>
            <c:numRef>
              <c:f>'Expt Curves'!$IH$5:$IH$23</c:f>
              <c:numCache>
                <c:formatCode>General</c:formatCode>
                <c:ptCount val="19"/>
                <c:pt idx="1">
                  <c:v>1.6892132659131474</c:v>
                </c:pt>
                <c:pt idx="2">
                  <c:v>2.1880413444378357</c:v>
                </c:pt>
                <c:pt idx="3">
                  <c:v>4.6254967281380148</c:v>
                </c:pt>
                <c:pt idx="4">
                  <c:v>4.7615407495538387</c:v>
                </c:pt>
                <c:pt idx="5">
                  <c:v>4.1493426531826305</c:v>
                </c:pt>
                <c:pt idx="6">
                  <c:v>5.1356618084473551</c:v>
                </c:pt>
                <c:pt idx="7">
                  <c:v>3.5144705532421185</c:v>
                </c:pt>
                <c:pt idx="8">
                  <c:v>2.6415214158239149</c:v>
                </c:pt>
                <c:pt idx="9">
                  <c:v>4.7955517549077955</c:v>
                </c:pt>
                <c:pt idx="10">
                  <c:v>4.8749107674003582</c:v>
                </c:pt>
                <c:pt idx="11">
                  <c:v>4.6481707317073182</c:v>
                </c:pt>
                <c:pt idx="12">
                  <c:v>2.8455874479476506</c:v>
                </c:pt>
                <c:pt idx="13">
                  <c:v>1.1677111838191556</c:v>
                </c:pt>
                <c:pt idx="14">
                  <c:v>4.2400386674598467</c:v>
                </c:pt>
                <c:pt idx="15">
                  <c:v>4.4667787031528858</c:v>
                </c:pt>
                <c:pt idx="16">
                  <c:v>4.7275297441998818</c:v>
                </c:pt>
                <c:pt idx="17">
                  <c:v>1.8365942891136235</c:v>
                </c:pt>
                <c:pt idx="18">
                  <c:v>2.766228435455087</c:v>
                </c:pt>
              </c:numCache>
            </c:numRef>
          </c:yVal>
          <c:smooth val="0"/>
        </c:ser>
        <c:dLbls>
          <c:showLegendKey val="0"/>
          <c:showVal val="0"/>
          <c:showCatName val="0"/>
          <c:showSerName val="0"/>
          <c:showPercent val="0"/>
          <c:showBubbleSize val="0"/>
        </c:dLbls>
        <c:axId val="251518632"/>
        <c:axId val="251516280"/>
      </c:scatterChart>
      <c:valAx>
        <c:axId val="251518632"/>
        <c:scaling>
          <c:orientation val="minMax"/>
          <c:max val="1"/>
          <c:min val="0"/>
        </c:scaling>
        <c:delete val="0"/>
        <c:axPos val="b"/>
        <c:title>
          <c:tx>
            <c:rich>
              <a:bodyPr/>
              <a:lstStyle/>
              <a:p>
                <a:pPr>
                  <a:defRPr/>
                </a:pPr>
                <a:r>
                  <a:rPr lang="en-US"/>
                  <a:t>NDVI</a:t>
                </a:r>
              </a:p>
            </c:rich>
          </c:tx>
          <c:layout/>
          <c:overlay val="0"/>
        </c:title>
        <c:numFmt formatCode="General" sourceLinked="1"/>
        <c:majorTickMark val="out"/>
        <c:minorTickMark val="none"/>
        <c:tickLblPos val="nextTo"/>
        <c:crossAx val="251516280"/>
        <c:crosses val="autoZero"/>
        <c:crossBetween val="midCat"/>
        <c:majorUnit val="0.1"/>
      </c:valAx>
      <c:valAx>
        <c:axId val="251516280"/>
        <c:scaling>
          <c:orientation val="minMax"/>
        </c:scaling>
        <c:delete val="0"/>
        <c:axPos val="l"/>
        <c:majorGridlines/>
        <c:title>
          <c:tx>
            <c:rich>
              <a:bodyPr/>
              <a:lstStyle/>
              <a:p>
                <a:pPr>
                  <a:defRPr/>
                </a:pPr>
                <a:r>
                  <a:rPr lang="en-US" dirty="0" smtClean="0"/>
                  <a:t>Corn Yield </a:t>
                </a:r>
                <a:r>
                  <a:rPr lang="en-US" dirty="0" err="1" smtClean="0"/>
                  <a:t>mT</a:t>
                </a:r>
                <a:r>
                  <a:rPr lang="en-US" dirty="0" smtClean="0"/>
                  <a:t>/HA</a:t>
                </a:r>
                <a:endParaRPr lang="en-US" dirty="0"/>
              </a:p>
            </c:rich>
          </c:tx>
          <c:layout/>
          <c:overlay val="0"/>
        </c:title>
        <c:numFmt formatCode="General" sourceLinked="1"/>
        <c:majorTickMark val="out"/>
        <c:minorTickMark val="none"/>
        <c:tickLblPos val="nextTo"/>
        <c:crossAx val="251518632"/>
        <c:crosses val="autoZero"/>
        <c:crossBetween val="midCat"/>
      </c:valAx>
      <c:spPr>
        <a:ln w="34925">
          <a:solidFill>
            <a:schemeClr val="accent1"/>
          </a:solidFill>
        </a:ln>
      </c:spPr>
    </c:plotArea>
    <c:plotVisOnly val="1"/>
    <c:dispBlanksAs val="gap"/>
    <c:showDLblsOverMax val="0"/>
  </c:chart>
  <c:txPr>
    <a:bodyPr/>
    <a:lstStyle/>
    <a:p>
      <a:pPr>
        <a:defRPr sz="2000" baseline="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500" baseline="0" dirty="0" smtClean="0"/>
              <a:t>Corn - 57-gd,Haskell 2004, 99day </a:t>
            </a:r>
            <a:endParaRPr lang="en-US" sz="2500" baseline="0" dirty="0"/>
          </a:p>
        </c:rich>
      </c:tx>
      <c:layout/>
      <c:overlay val="0"/>
      <c:spPr>
        <a:noFill/>
        <a:ln w="25400">
          <a:noFill/>
        </a:ln>
      </c:spPr>
    </c:title>
    <c:autoTitleDeleted val="0"/>
    <c:plotArea>
      <c:layout>
        <c:manualLayout>
          <c:layoutTarget val="inner"/>
          <c:xMode val="edge"/>
          <c:yMode val="edge"/>
          <c:x val="0.19661302235458122"/>
          <c:y val="0.19480351414406533"/>
          <c:w val="0.7691369414315149"/>
          <c:h val="0.65482210557013765"/>
        </c:manualLayout>
      </c:layout>
      <c:scatterChart>
        <c:scatterStyle val="lineMarker"/>
        <c:varyColors val="0"/>
        <c:ser>
          <c:idx val="0"/>
          <c:order val="0"/>
          <c:tx>
            <c:strRef>
              <c:f>'Model TC'!$U$977</c:f>
              <c:strCache>
                <c:ptCount val="1"/>
                <c:pt idx="0">
                  <c:v>57-gd</c:v>
                </c:pt>
              </c:strCache>
            </c:strRef>
          </c:tx>
          <c:spPr>
            <a:ln w="28575">
              <a:noFill/>
            </a:ln>
          </c:spPr>
          <c:trendline>
            <c:trendlineType val="linear"/>
            <c:forward val="0.1"/>
            <c:backward val="0.30000000000000004"/>
            <c:dispRSqr val="1"/>
            <c:dispEq val="1"/>
            <c:trendlineLbl>
              <c:layout>
                <c:manualLayout>
                  <c:x val="-0.26161636045494308"/>
                  <c:y val="-3.4361600989800162E-3"/>
                </c:manualLayout>
              </c:layout>
              <c:tx>
                <c:rich>
                  <a:bodyPr/>
                  <a:lstStyle/>
                  <a:p>
                    <a:pPr>
                      <a:defRPr sz="2000" baseline="0"/>
                    </a:pPr>
                    <a:r>
                      <a:rPr lang="en-US" sz="2000" baseline="0" dirty="0"/>
                      <a:t>y = 15.491x - 2.0775</a:t>
                    </a:r>
                    <a:br>
                      <a:rPr lang="en-US" sz="2000" baseline="0" dirty="0"/>
                    </a:br>
                    <a:r>
                      <a:rPr lang="en-US" sz="2000" baseline="0" dirty="0"/>
                      <a:t>R² = 0.7334</a:t>
                    </a:r>
                  </a:p>
                </c:rich>
              </c:tx>
              <c:numFmt formatCode="General" sourceLinked="0"/>
            </c:trendlineLbl>
          </c:trendline>
          <c:xVal>
            <c:numRef>
              <c:f>'Model TC'!$T$978:$T$1049</c:f>
              <c:numCache>
                <c:formatCode>General</c:formatCode>
                <c:ptCount val="72"/>
                <c:pt idx="0">
                  <c:v>0.53559148936170198</c:v>
                </c:pt>
                <c:pt idx="1">
                  <c:v>0.58698695652173916</c:v>
                </c:pt>
                <c:pt idx="2">
                  <c:v>0.64205306122448991</c:v>
                </c:pt>
                <c:pt idx="3">
                  <c:v>0.64034583333333328</c:v>
                </c:pt>
                <c:pt idx="4">
                  <c:v>0.66728510638297855</c:v>
                </c:pt>
                <c:pt idx="5">
                  <c:v>0.70555869565217377</c:v>
                </c:pt>
                <c:pt idx="6">
                  <c:v>0.68532826086956533</c:v>
                </c:pt>
                <c:pt idx="7">
                  <c:v>0.6854652173913045</c:v>
                </c:pt>
                <c:pt idx="8">
                  <c:v>0.52008936170212772</c:v>
                </c:pt>
                <c:pt idx="9">
                  <c:v>0.49465777777777775</c:v>
                </c:pt>
                <c:pt idx="10">
                  <c:v>0.59572799999999981</c:v>
                </c:pt>
                <c:pt idx="11">
                  <c:v>0.6334000000000003</c:v>
                </c:pt>
                <c:pt idx="12">
                  <c:v>0.71522500000000011</c:v>
                </c:pt>
                <c:pt idx="13">
                  <c:v>0.63556999999999997</c:v>
                </c:pt>
                <c:pt idx="14">
                  <c:v>0.69001666666666661</c:v>
                </c:pt>
                <c:pt idx="15">
                  <c:v>0.66324565217391307</c:v>
                </c:pt>
                <c:pt idx="16">
                  <c:v>0.48794680851063843</c:v>
                </c:pt>
                <c:pt idx="17">
                  <c:v>0.48820666666666673</c:v>
                </c:pt>
                <c:pt idx="18">
                  <c:v>0.56732380952380979</c:v>
                </c:pt>
                <c:pt idx="19">
                  <c:v>0.59374772727272707</c:v>
                </c:pt>
                <c:pt idx="20">
                  <c:v>0.63488888888888895</c:v>
                </c:pt>
                <c:pt idx="21">
                  <c:v>0.61594693877551032</c:v>
                </c:pt>
                <c:pt idx="22">
                  <c:v>0.67669795918367348</c:v>
                </c:pt>
                <c:pt idx="23">
                  <c:v>0.69758367346938766</c:v>
                </c:pt>
                <c:pt idx="24">
                  <c:v>0.56995333333333331</c:v>
                </c:pt>
                <c:pt idx="25">
                  <c:v>0.56588636363636358</c:v>
                </c:pt>
                <c:pt idx="26">
                  <c:v>0.62761489361702116</c:v>
                </c:pt>
                <c:pt idx="27">
                  <c:v>0.67856458333333325</c:v>
                </c:pt>
                <c:pt idx="28">
                  <c:v>0.73487254901960797</c:v>
                </c:pt>
                <c:pt idx="29">
                  <c:v>0.77308723404255297</c:v>
                </c:pt>
                <c:pt idx="30">
                  <c:v>0.7728615384615386</c:v>
                </c:pt>
                <c:pt idx="31">
                  <c:v>0.80365000000000009</c:v>
                </c:pt>
                <c:pt idx="32">
                  <c:v>0.60168478260869551</c:v>
                </c:pt>
                <c:pt idx="33">
                  <c:v>0.67486304347826087</c:v>
                </c:pt>
                <c:pt idx="34">
                  <c:v>0.67499791666666642</c:v>
                </c:pt>
                <c:pt idx="35">
                  <c:v>0.69820222222222228</c:v>
                </c:pt>
                <c:pt idx="36">
                  <c:v>0.74196122448979585</c:v>
                </c:pt>
                <c:pt idx="37">
                  <c:v>0.74962727272727281</c:v>
                </c:pt>
                <c:pt idx="38">
                  <c:v>0.74467346938775514</c:v>
                </c:pt>
                <c:pt idx="39">
                  <c:v>0.76881666666666681</c:v>
                </c:pt>
                <c:pt idx="40">
                  <c:v>0.6338934782608695</c:v>
                </c:pt>
                <c:pt idx="41">
                  <c:v>0.51900444444444438</c:v>
                </c:pt>
                <c:pt idx="42">
                  <c:v>0.69028124999999996</c:v>
                </c:pt>
                <c:pt idx="43">
                  <c:v>0.6920608695652174</c:v>
                </c:pt>
                <c:pt idx="44">
                  <c:v>0.74539600000000006</c:v>
                </c:pt>
                <c:pt idx="45">
                  <c:v>0.78633260869565225</c:v>
                </c:pt>
                <c:pt idx="46">
                  <c:v>0.76429591836734678</c:v>
                </c:pt>
                <c:pt idx="47">
                  <c:v>0.7918767441860467</c:v>
                </c:pt>
                <c:pt idx="48">
                  <c:v>0.57115744680851077</c:v>
                </c:pt>
                <c:pt idx="49">
                  <c:v>0.60119583333333348</c:v>
                </c:pt>
                <c:pt idx="50">
                  <c:v>0.69949361702127688</c:v>
                </c:pt>
                <c:pt idx="51">
                  <c:v>0.72720816326530635</c:v>
                </c:pt>
                <c:pt idx="52">
                  <c:v>0.68553260869565213</c:v>
                </c:pt>
                <c:pt idx="53">
                  <c:v>0.71877173913043491</c:v>
                </c:pt>
                <c:pt idx="54">
                  <c:v>0.77390638297872316</c:v>
                </c:pt>
                <c:pt idx="55">
                  <c:v>0.79195454545454536</c:v>
                </c:pt>
                <c:pt idx="56">
                  <c:v>0.6695347826086957</c:v>
                </c:pt>
                <c:pt idx="57">
                  <c:v>0.60831086956521752</c:v>
                </c:pt>
                <c:pt idx="58">
                  <c:v>0.68892765957446811</c:v>
                </c:pt>
                <c:pt idx="59">
                  <c:v>0.71371224489795915</c:v>
                </c:pt>
                <c:pt idx="60">
                  <c:v>0.69504999999999983</c:v>
                </c:pt>
                <c:pt idx="61">
                  <c:v>0.74397142857142851</c:v>
                </c:pt>
                <c:pt idx="62">
                  <c:v>0.76440000000000019</c:v>
                </c:pt>
                <c:pt idx="63">
                  <c:v>0.78663962264150955</c:v>
                </c:pt>
                <c:pt idx="64">
                  <c:v>0.64600000000000002</c:v>
                </c:pt>
                <c:pt idx="65">
                  <c:v>0.65036122448979594</c:v>
                </c:pt>
                <c:pt idx="66">
                  <c:v>0.76180217391304372</c:v>
                </c:pt>
                <c:pt idx="67">
                  <c:v>0.69521276595744685</c:v>
                </c:pt>
                <c:pt idx="68">
                  <c:v>0.78673913043478272</c:v>
                </c:pt>
                <c:pt idx="69">
                  <c:v>0.78061063829787214</c:v>
                </c:pt>
                <c:pt idx="70">
                  <c:v>0.80914680851063836</c:v>
                </c:pt>
                <c:pt idx="71">
                  <c:v>0.78909183673469352</c:v>
                </c:pt>
              </c:numCache>
            </c:numRef>
          </c:xVal>
          <c:yVal>
            <c:numRef>
              <c:f>'Model TC'!$U$978:$U$1049</c:f>
              <c:numCache>
                <c:formatCode>0.00</c:formatCode>
                <c:ptCount val="72"/>
                <c:pt idx="0">
                  <c:v>5.5164890002427374</c:v>
                </c:pt>
                <c:pt idx="1">
                  <c:v>6.8820316392511121</c:v>
                </c:pt>
                <c:pt idx="2">
                  <c:v>7.2323839516735884</c:v>
                </c:pt>
                <c:pt idx="3">
                  <c:v>7.8269359278376331</c:v>
                </c:pt>
                <c:pt idx="4">
                  <c:v>7.6694668475593986</c:v>
                </c:pt>
                <c:pt idx="5">
                  <c:v>7.7730150351607392</c:v>
                </c:pt>
                <c:pt idx="6">
                  <c:v>7.3888375106967015</c:v>
                </c:pt>
                <c:pt idx="7">
                  <c:v>7.6815824588681672</c:v>
                </c:pt>
                <c:pt idx="8">
                  <c:v>5.9636447299816782</c:v>
                </c:pt>
                <c:pt idx="9">
                  <c:v>5.3850733839752145</c:v>
                </c:pt>
                <c:pt idx="10">
                  <c:v>7.3208150291038976</c:v>
                </c:pt>
                <c:pt idx="11">
                  <c:v>6.4741263919420327</c:v>
                </c:pt>
                <c:pt idx="12">
                  <c:v>7.5298461706008188</c:v>
                </c:pt>
                <c:pt idx="13">
                  <c:v>7.0256891708282367</c:v>
                </c:pt>
                <c:pt idx="14">
                  <c:v>7.5232670784918456</c:v>
                </c:pt>
                <c:pt idx="15">
                  <c:v>7.2434556994495889</c:v>
                </c:pt>
                <c:pt idx="16">
                  <c:v>6.4817843242519242</c:v>
                </c:pt>
                <c:pt idx="17">
                  <c:v>6.4576938297147235</c:v>
                </c:pt>
                <c:pt idx="18">
                  <c:v>6.7796423624652302</c:v>
                </c:pt>
                <c:pt idx="19">
                  <c:v>8.5572167969409598</c:v>
                </c:pt>
                <c:pt idx="20">
                  <c:v>6.6247053729065399</c:v>
                </c:pt>
                <c:pt idx="21">
                  <c:v>7.3369538206951397</c:v>
                </c:pt>
                <c:pt idx="22">
                  <c:v>6.9533632187608641</c:v>
                </c:pt>
                <c:pt idx="23">
                  <c:v>7.9610143594610729</c:v>
                </c:pt>
                <c:pt idx="24">
                  <c:v>6.6898180365908999</c:v>
                </c:pt>
                <c:pt idx="25">
                  <c:v>7.4870496995470353</c:v>
                </c:pt>
                <c:pt idx="26">
                  <c:v>8.9078726022467123</c:v>
                </c:pt>
                <c:pt idx="27">
                  <c:v>9.3567873125359817</c:v>
                </c:pt>
                <c:pt idx="28">
                  <c:v>9.9016070186937242</c:v>
                </c:pt>
                <c:pt idx="29">
                  <c:v>10.108473975624094</c:v>
                </c:pt>
                <c:pt idx="30">
                  <c:v>10.561494727513898</c:v>
                </c:pt>
                <c:pt idx="31">
                  <c:v>10.131258281909149</c:v>
                </c:pt>
                <c:pt idx="32">
                  <c:v>7.1143456224128503</c:v>
                </c:pt>
                <c:pt idx="33">
                  <c:v>7.6320061749026689</c:v>
                </c:pt>
                <c:pt idx="34">
                  <c:v>9.906074566217848</c:v>
                </c:pt>
                <c:pt idx="35">
                  <c:v>8.7603101329494653</c:v>
                </c:pt>
                <c:pt idx="36">
                  <c:v>10.723870835295397</c:v>
                </c:pt>
                <c:pt idx="37">
                  <c:v>8.9009746571889448</c:v>
                </c:pt>
                <c:pt idx="38">
                  <c:v>9.6468603263726571</c:v>
                </c:pt>
                <c:pt idx="39">
                  <c:v>9.6779745862537609</c:v>
                </c:pt>
                <c:pt idx="40">
                  <c:v>8.0111124994817438</c:v>
                </c:pt>
                <c:pt idx="41">
                  <c:v>6.8778537699739895</c:v>
                </c:pt>
                <c:pt idx="42">
                  <c:v>9.1792685014972406</c:v>
                </c:pt>
                <c:pt idx="43">
                  <c:v>8.1053884119708268</c:v>
                </c:pt>
                <c:pt idx="44">
                  <c:v>9.9795171486006868</c:v>
                </c:pt>
                <c:pt idx="45">
                  <c:v>10.677205054208484</c:v>
                </c:pt>
                <c:pt idx="46">
                  <c:v>10.836599374816309</c:v>
                </c:pt>
                <c:pt idx="47">
                  <c:v>10.496976496612966</c:v>
                </c:pt>
                <c:pt idx="48">
                  <c:v>6.5110223361314477</c:v>
                </c:pt>
                <c:pt idx="49">
                  <c:v>7.7346694558079401</c:v>
                </c:pt>
                <c:pt idx="50">
                  <c:v>7.906912757659522</c:v>
                </c:pt>
                <c:pt idx="51">
                  <c:v>8.6076491151885612</c:v>
                </c:pt>
                <c:pt idx="52">
                  <c:v>10.127040932927782</c:v>
                </c:pt>
                <c:pt idx="53">
                  <c:v>9.0896484973122806</c:v>
                </c:pt>
                <c:pt idx="54">
                  <c:v>11.155229087692634</c:v>
                </c:pt>
                <c:pt idx="55">
                  <c:v>10.586268578983654</c:v>
                </c:pt>
                <c:pt idx="56">
                  <c:v>8.8400273331521397</c:v>
                </c:pt>
                <c:pt idx="57">
                  <c:v>7.1112077458141858</c:v>
                </c:pt>
                <c:pt idx="58">
                  <c:v>8.3831440564310817</c:v>
                </c:pt>
                <c:pt idx="59">
                  <c:v>8.6268227856003996</c:v>
                </c:pt>
                <c:pt idx="60">
                  <c:v>9.5831139186448979</c:v>
                </c:pt>
                <c:pt idx="61">
                  <c:v>9.7685698102228642</c:v>
                </c:pt>
                <c:pt idx="62">
                  <c:v>9.4787045272457551</c:v>
                </c:pt>
                <c:pt idx="63">
                  <c:v>9.9596306765494553</c:v>
                </c:pt>
                <c:pt idx="64">
                  <c:v>7.5562026313256592</c:v>
                </c:pt>
                <c:pt idx="65">
                  <c:v>7.0560598864494617</c:v>
                </c:pt>
                <c:pt idx="66">
                  <c:v>9.7399751641212617</c:v>
                </c:pt>
                <c:pt idx="67">
                  <c:v>7.6243358858088426</c:v>
                </c:pt>
                <c:pt idx="68">
                  <c:v>10.48296415485199</c:v>
                </c:pt>
                <c:pt idx="69">
                  <c:v>11.244768619534062</c:v>
                </c:pt>
                <c:pt idx="70">
                  <c:v>9.7674068573164909</c:v>
                </c:pt>
                <c:pt idx="71">
                  <c:v>10.518875195313969</c:v>
                </c:pt>
              </c:numCache>
            </c:numRef>
          </c:yVal>
          <c:smooth val="0"/>
        </c:ser>
        <c:dLbls>
          <c:showLegendKey val="0"/>
          <c:showVal val="0"/>
          <c:showCatName val="0"/>
          <c:showSerName val="0"/>
          <c:showPercent val="0"/>
          <c:showBubbleSize val="0"/>
        </c:dLbls>
        <c:axId val="251512360"/>
        <c:axId val="251516672"/>
      </c:scatterChart>
      <c:valAx>
        <c:axId val="251512360"/>
        <c:scaling>
          <c:orientation val="minMax"/>
        </c:scaling>
        <c:delete val="0"/>
        <c:axPos val="b"/>
        <c:title>
          <c:tx>
            <c:rich>
              <a:bodyPr/>
              <a:lstStyle/>
              <a:p>
                <a:pPr>
                  <a:defRPr/>
                </a:pPr>
                <a:r>
                  <a:rPr lang="en-US" sz="2000" dirty="0" smtClean="0"/>
                  <a:t>NDVI</a:t>
                </a:r>
                <a:endParaRPr lang="en-US" sz="2000" dirty="0"/>
              </a:p>
            </c:rich>
          </c:tx>
          <c:layout/>
          <c:overlay val="0"/>
        </c:title>
        <c:numFmt formatCode="General" sourceLinked="1"/>
        <c:majorTickMark val="out"/>
        <c:minorTickMark val="none"/>
        <c:tickLblPos val="nextTo"/>
        <c:txPr>
          <a:bodyPr rot="0" vert="horz"/>
          <a:lstStyle/>
          <a:p>
            <a:pPr>
              <a:defRPr sz="2000" b="0" i="0" u="none" strike="noStrike" baseline="0">
                <a:solidFill>
                  <a:srgbClr val="000000"/>
                </a:solidFill>
                <a:latin typeface="Calibri"/>
                <a:ea typeface="Calibri"/>
                <a:cs typeface="Calibri"/>
              </a:defRPr>
            </a:pPr>
            <a:endParaRPr lang="en-US"/>
          </a:p>
        </c:txPr>
        <c:crossAx val="251516672"/>
        <c:crosses val="autoZero"/>
        <c:crossBetween val="midCat"/>
      </c:valAx>
      <c:valAx>
        <c:axId val="251516672"/>
        <c:scaling>
          <c:orientation val="minMax"/>
        </c:scaling>
        <c:delete val="0"/>
        <c:axPos val="l"/>
        <c:majorGridlines/>
        <c:title>
          <c:tx>
            <c:rich>
              <a:bodyPr/>
              <a:lstStyle/>
              <a:p>
                <a:pPr>
                  <a:defRPr sz="2000" baseline="0"/>
                </a:pPr>
                <a:r>
                  <a:rPr lang="en-US" sz="2000" baseline="0" dirty="0" smtClean="0"/>
                  <a:t>Corn Yield </a:t>
                </a:r>
                <a:r>
                  <a:rPr lang="en-US" sz="2000" baseline="0" dirty="0" err="1" smtClean="0"/>
                  <a:t>mT</a:t>
                </a:r>
                <a:r>
                  <a:rPr lang="en-US" sz="2000" baseline="0" dirty="0" smtClean="0"/>
                  <a:t>/Ha</a:t>
                </a:r>
                <a:endParaRPr lang="en-US" sz="2000" baseline="0" dirty="0"/>
              </a:p>
            </c:rich>
          </c:tx>
          <c:layout/>
          <c:overlay val="0"/>
        </c:title>
        <c:numFmt formatCode="0.00" sourceLinked="1"/>
        <c:majorTickMark val="out"/>
        <c:minorTickMark val="none"/>
        <c:tickLblPos val="nextTo"/>
        <c:txPr>
          <a:bodyPr/>
          <a:lstStyle/>
          <a:p>
            <a:pPr>
              <a:defRPr sz="2000" baseline="0"/>
            </a:pPr>
            <a:endParaRPr lang="en-US"/>
          </a:p>
        </c:txPr>
        <c:crossAx val="251512360"/>
        <c:crosses val="autoZero"/>
        <c:crossBetween val="midCat"/>
      </c:valAx>
    </c:plotArea>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500" baseline="0" dirty="0" smtClean="0"/>
              <a:t>Corn - 57-gd,Haskell 2004, 99day </a:t>
            </a:r>
            <a:endParaRPr lang="en-US" sz="2500" baseline="0" dirty="0"/>
          </a:p>
        </c:rich>
      </c:tx>
      <c:layout/>
      <c:overlay val="0"/>
      <c:spPr>
        <a:noFill/>
        <a:ln w="25400">
          <a:noFill/>
        </a:ln>
      </c:spPr>
    </c:title>
    <c:autoTitleDeleted val="0"/>
    <c:plotArea>
      <c:layout>
        <c:manualLayout>
          <c:layoutTarget val="inner"/>
          <c:xMode val="edge"/>
          <c:yMode val="edge"/>
          <c:x val="0.19661302235458122"/>
          <c:y val="0.19480351414406533"/>
          <c:w val="0.7691369414315149"/>
          <c:h val="0.65482210557013765"/>
        </c:manualLayout>
      </c:layout>
      <c:scatterChart>
        <c:scatterStyle val="lineMarker"/>
        <c:varyColors val="0"/>
        <c:ser>
          <c:idx val="0"/>
          <c:order val="0"/>
          <c:tx>
            <c:strRef>
              <c:f>'Model TC'!$U$977</c:f>
              <c:strCache>
                <c:ptCount val="1"/>
                <c:pt idx="0">
                  <c:v>57-gd</c:v>
                </c:pt>
              </c:strCache>
            </c:strRef>
          </c:tx>
          <c:spPr>
            <a:ln w="28575">
              <a:noFill/>
            </a:ln>
          </c:spPr>
          <c:trendline>
            <c:spPr>
              <a:ln w="19050"/>
            </c:spPr>
            <c:trendlineType val="linear"/>
            <c:forward val="0.1"/>
            <c:backward val="0.30000000000000004"/>
            <c:dispRSqr val="1"/>
            <c:dispEq val="1"/>
            <c:trendlineLbl>
              <c:layout>
                <c:manualLayout>
                  <c:x val="-0.26161636045494308"/>
                  <c:y val="-3.4361600989800162E-3"/>
                </c:manualLayout>
              </c:layout>
              <c:tx>
                <c:rich>
                  <a:bodyPr/>
                  <a:lstStyle/>
                  <a:p>
                    <a:pPr>
                      <a:defRPr sz="2000" baseline="0"/>
                    </a:pPr>
                    <a:r>
                      <a:rPr lang="en-US" sz="2000" baseline="0" dirty="0"/>
                      <a:t>y = 15.491x - 2.0775</a:t>
                    </a:r>
                    <a:br>
                      <a:rPr lang="en-US" sz="2000" baseline="0" dirty="0"/>
                    </a:br>
                    <a:r>
                      <a:rPr lang="en-US" sz="2000" baseline="0" dirty="0"/>
                      <a:t>R² = 0.7334</a:t>
                    </a:r>
                  </a:p>
                </c:rich>
              </c:tx>
              <c:numFmt formatCode="General" sourceLinked="0"/>
            </c:trendlineLbl>
          </c:trendline>
          <c:xVal>
            <c:numRef>
              <c:f>'Model TC'!$T$978:$T$1049</c:f>
              <c:numCache>
                <c:formatCode>General</c:formatCode>
                <c:ptCount val="72"/>
                <c:pt idx="0">
                  <c:v>0.53559148936170198</c:v>
                </c:pt>
                <c:pt idx="1">
                  <c:v>0.58698695652173916</c:v>
                </c:pt>
                <c:pt idx="2">
                  <c:v>0.64205306122448991</c:v>
                </c:pt>
                <c:pt idx="3">
                  <c:v>0.64034583333333328</c:v>
                </c:pt>
                <c:pt idx="4">
                  <c:v>0.66728510638297855</c:v>
                </c:pt>
                <c:pt idx="5">
                  <c:v>0.70555869565217377</c:v>
                </c:pt>
                <c:pt idx="6">
                  <c:v>0.68532826086956533</c:v>
                </c:pt>
                <c:pt idx="7">
                  <c:v>0.6854652173913045</c:v>
                </c:pt>
                <c:pt idx="8">
                  <c:v>0.52008936170212772</c:v>
                </c:pt>
                <c:pt idx="9">
                  <c:v>0.49465777777777775</c:v>
                </c:pt>
                <c:pt idx="10">
                  <c:v>0.59572799999999981</c:v>
                </c:pt>
                <c:pt idx="11">
                  <c:v>0.6334000000000003</c:v>
                </c:pt>
                <c:pt idx="12">
                  <c:v>0.71522500000000011</c:v>
                </c:pt>
                <c:pt idx="13">
                  <c:v>0.63556999999999997</c:v>
                </c:pt>
                <c:pt idx="14">
                  <c:v>0.69001666666666661</c:v>
                </c:pt>
                <c:pt idx="15">
                  <c:v>0.66324565217391307</c:v>
                </c:pt>
                <c:pt idx="16">
                  <c:v>0.48794680851063843</c:v>
                </c:pt>
                <c:pt idx="17">
                  <c:v>0.48820666666666673</c:v>
                </c:pt>
                <c:pt idx="18">
                  <c:v>0.56732380952380979</c:v>
                </c:pt>
                <c:pt idx="19">
                  <c:v>0.59374772727272707</c:v>
                </c:pt>
                <c:pt idx="20">
                  <c:v>0.63488888888888895</c:v>
                </c:pt>
                <c:pt idx="21">
                  <c:v>0.61594693877551032</c:v>
                </c:pt>
                <c:pt idx="22">
                  <c:v>0.67669795918367348</c:v>
                </c:pt>
                <c:pt idx="23">
                  <c:v>0.69758367346938766</c:v>
                </c:pt>
                <c:pt idx="24">
                  <c:v>0.56995333333333331</c:v>
                </c:pt>
                <c:pt idx="25">
                  <c:v>0.56588636363636358</c:v>
                </c:pt>
                <c:pt idx="26">
                  <c:v>0.62761489361702116</c:v>
                </c:pt>
                <c:pt idx="27">
                  <c:v>0.67856458333333325</c:v>
                </c:pt>
                <c:pt idx="28">
                  <c:v>0.73487254901960797</c:v>
                </c:pt>
                <c:pt idx="29">
                  <c:v>0.77308723404255297</c:v>
                </c:pt>
                <c:pt idx="30">
                  <c:v>0.7728615384615386</c:v>
                </c:pt>
                <c:pt idx="31">
                  <c:v>0.80365000000000009</c:v>
                </c:pt>
                <c:pt idx="32">
                  <c:v>0.60168478260869551</c:v>
                </c:pt>
                <c:pt idx="33">
                  <c:v>0.67486304347826087</c:v>
                </c:pt>
                <c:pt idx="34">
                  <c:v>0.67499791666666642</c:v>
                </c:pt>
                <c:pt idx="35">
                  <c:v>0.69820222222222228</c:v>
                </c:pt>
                <c:pt idx="36">
                  <c:v>0.74196122448979585</c:v>
                </c:pt>
                <c:pt idx="37">
                  <c:v>0.74962727272727281</c:v>
                </c:pt>
                <c:pt idx="38">
                  <c:v>0.74467346938775514</c:v>
                </c:pt>
                <c:pt idx="39">
                  <c:v>0.76881666666666681</c:v>
                </c:pt>
                <c:pt idx="40">
                  <c:v>0.6338934782608695</c:v>
                </c:pt>
                <c:pt idx="41">
                  <c:v>0.51900444444444438</c:v>
                </c:pt>
                <c:pt idx="42">
                  <c:v>0.69028124999999996</c:v>
                </c:pt>
                <c:pt idx="43">
                  <c:v>0.6920608695652174</c:v>
                </c:pt>
                <c:pt idx="44">
                  <c:v>0.74539600000000006</c:v>
                </c:pt>
                <c:pt idx="45">
                  <c:v>0.78633260869565225</c:v>
                </c:pt>
                <c:pt idx="46">
                  <c:v>0.76429591836734678</c:v>
                </c:pt>
                <c:pt idx="47">
                  <c:v>0.7918767441860467</c:v>
                </c:pt>
                <c:pt idx="48">
                  <c:v>0.57115744680851077</c:v>
                </c:pt>
                <c:pt idx="49">
                  <c:v>0.60119583333333348</c:v>
                </c:pt>
                <c:pt idx="50">
                  <c:v>0.69949361702127688</c:v>
                </c:pt>
                <c:pt idx="51">
                  <c:v>0.72720816326530635</c:v>
                </c:pt>
                <c:pt idx="52">
                  <c:v>0.68553260869565213</c:v>
                </c:pt>
                <c:pt idx="53">
                  <c:v>0.71877173913043491</c:v>
                </c:pt>
                <c:pt idx="54">
                  <c:v>0.77390638297872316</c:v>
                </c:pt>
                <c:pt idx="55">
                  <c:v>0.79195454545454536</c:v>
                </c:pt>
                <c:pt idx="56">
                  <c:v>0.6695347826086957</c:v>
                </c:pt>
                <c:pt idx="57">
                  <c:v>0.60831086956521752</c:v>
                </c:pt>
                <c:pt idx="58">
                  <c:v>0.68892765957446811</c:v>
                </c:pt>
                <c:pt idx="59">
                  <c:v>0.71371224489795915</c:v>
                </c:pt>
                <c:pt idx="60">
                  <c:v>0.69504999999999983</c:v>
                </c:pt>
                <c:pt idx="61">
                  <c:v>0.74397142857142851</c:v>
                </c:pt>
                <c:pt idx="62">
                  <c:v>0.76440000000000019</c:v>
                </c:pt>
                <c:pt idx="63">
                  <c:v>0.78663962264150955</c:v>
                </c:pt>
                <c:pt idx="64">
                  <c:v>0.64600000000000002</c:v>
                </c:pt>
                <c:pt idx="65">
                  <c:v>0.65036122448979594</c:v>
                </c:pt>
                <c:pt idx="66">
                  <c:v>0.76180217391304372</c:v>
                </c:pt>
                <c:pt idx="67">
                  <c:v>0.69521276595744685</c:v>
                </c:pt>
                <c:pt idx="68">
                  <c:v>0.78673913043478272</c:v>
                </c:pt>
                <c:pt idx="69">
                  <c:v>0.78061063829787214</c:v>
                </c:pt>
                <c:pt idx="70">
                  <c:v>0.80914680851063836</c:v>
                </c:pt>
                <c:pt idx="71">
                  <c:v>0.78909183673469352</c:v>
                </c:pt>
              </c:numCache>
            </c:numRef>
          </c:xVal>
          <c:yVal>
            <c:numRef>
              <c:f>'Model TC'!$U$978:$U$1049</c:f>
              <c:numCache>
                <c:formatCode>0.00</c:formatCode>
                <c:ptCount val="72"/>
                <c:pt idx="0">
                  <c:v>5.5164890002427374</c:v>
                </c:pt>
                <c:pt idx="1">
                  <c:v>6.8820316392511121</c:v>
                </c:pt>
                <c:pt idx="2">
                  <c:v>7.2323839516735884</c:v>
                </c:pt>
                <c:pt idx="3">
                  <c:v>7.8269359278376331</c:v>
                </c:pt>
                <c:pt idx="4">
                  <c:v>7.6694668475593986</c:v>
                </c:pt>
                <c:pt idx="5">
                  <c:v>7.7730150351607392</c:v>
                </c:pt>
                <c:pt idx="6">
                  <c:v>7.3888375106967015</c:v>
                </c:pt>
                <c:pt idx="7">
                  <c:v>7.6815824588681672</c:v>
                </c:pt>
                <c:pt idx="8">
                  <c:v>5.9636447299816782</c:v>
                </c:pt>
                <c:pt idx="9">
                  <c:v>5.3850733839752145</c:v>
                </c:pt>
                <c:pt idx="10">
                  <c:v>7.3208150291038976</c:v>
                </c:pt>
                <c:pt idx="11">
                  <c:v>6.4741263919420327</c:v>
                </c:pt>
                <c:pt idx="12">
                  <c:v>7.5298461706008188</c:v>
                </c:pt>
                <c:pt idx="13">
                  <c:v>7.0256891708282367</c:v>
                </c:pt>
                <c:pt idx="14">
                  <c:v>7.5232670784918456</c:v>
                </c:pt>
                <c:pt idx="15">
                  <c:v>7.2434556994495889</c:v>
                </c:pt>
                <c:pt idx="16">
                  <c:v>6.4817843242519242</c:v>
                </c:pt>
                <c:pt idx="17">
                  <c:v>6.4576938297147235</c:v>
                </c:pt>
                <c:pt idx="18">
                  <c:v>6.7796423624652302</c:v>
                </c:pt>
                <c:pt idx="19">
                  <c:v>8.5572167969409598</c:v>
                </c:pt>
                <c:pt idx="20">
                  <c:v>6.6247053729065399</c:v>
                </c:pt>
                <c:pt idx="21">
                  <c:v>7.3369538206951397</c:v>
                </c:pt>
                <c:pt idx="22">
                  <c:v>6.9533632187608641</c:v>
                </c:pt>
                <c:pt idx="23">
                  <c:v>7.9610143594610729</c:v>
                </c:pt>
                <c:pt idx="24">
                  <c:v>6.6898180365908999</c:v>
                </c:pt>
                <c:pt idx="25">
                  <c:v>7.4870496995470353</c:v>
                </c:pt>
                <c:pt idx="26">
                  <c:v>8.9078726022467123</c:v>
                </c:pt>
                <c:pt idx="27">
                  <c:v>9.3567873125359817</c:v>
                </c:pt>
                <c:pt idx="28">
                  <c:v>9.9016070186937242</c:v>
                </c:pt>
                <c:pt idx="29">
                  <c:v>10.108473975624094</c:v>
                </c:pt>
                <c:pt idx="30">
                  <c:v>10.561494727513898</c:v>
                </c:pt>
                <c:pt idx="31">
                  <c:v>10.131258281909149</c:v>
                </c:pt>
                <c:pt idx="32">
                  <c:v>7.1143456224128503</c:v>
                </c:pt>
                <c:pt idx="33">
                  <c:v>7.6320061749026689</c:v>
                </c:pt>
                <c:pt idx="34">
                  <c:v>9.906074566217848</c:v>
                </c:pt>
                <c:pt idx="35">
                  <c:v>8.7603101329494653</c:v>
                </c:pt>
                <c:pt idx="36">
                  <c:v>10.723870835295397</c:v>
                </c:pt>
                <c:pt idx="37">
                  <c:v>8.9009746571889448</c:v>
                </c:pt>
                <c:pt idx="38">
                  <c:v>9.6468603263726571</c:v>
                </c:pt>
                <c:pt idx="39">
                  <c:v>9.6779745862537609</c:v>
                </c:pt>
                <c:pt idx="40">
                  <c:v>8.0111124994817438</c:v>
                </c:pt>
                <c:pt idx="41">
                  <c:v>6.8778537699739895</c:v>
                </c:pt>
                <c:pt idx="42">
                  <c:v>9.1792685014972406</c:v>
                </c:pt>
                <c:pt idx="43">
                  <c:v>8.1053884119708268</c:v>
                </c:pt>
                <c:pt idx="44">
                  <c:v>9.9795171486006868</c:v>
                </c:pt>
                <c:pt idx="45">
                  <c:v>10.677205054208484</c:v>
                </c:pt>
                <c:pt idx="46">
                  <c:v>10.836599374816309</c:v>
                </c:pt>
                <c:pt idx="47">
                  <c:v>10.496976496612966</c:v>
                </c:pt>
                <c:pt idx="48">
                  <c:v>6.5110223361314477</c:v>
                </c:pt>
                <c:pt idx="49">
                  <c:v>7.7346694558079401</c:v>
                </c:pt>
                <c:pt idx="50">
                  <c:v>7.906912757659522</c:v>
                </c:pt>
                <c:pt idx="51">
                  <c:v>8.6076491151885612</c:v>
                </c:pt>
                <c:pt idx="52">
                  <c:v>10.127040932927782</c:v>
                </c:pt>
                <c:pt idx="53">
                  <c:v>9.0896484973122806</c:v>
                </c:pt>
                <c:pt idx="54">
                  <c:v>11.155229087692634</c:v>
                </c:pt>
                <c:pt idx="55">
                  <c:v>10.586268578983654</c:v>
                </c:pt>
                <c:pt idx="56">
                  <c:v>8.8400273331521397</c:v>
                </c:pt>
                <c:pt idx="57">
                  <c:v>7.1112077458141858</c:v>
                </c:pt>
                <c:pt idx="58">
                  <c:v>8.3831440564310817</c:v>
                </c:pt>
                <c:pt idx="59">
                  <c:v>8.6268227856003996</c:v>
                </c:pt>
                <c:pt idx="60">
                  <c:v>9.5831139186448979</c:v>
                </c:pt>
                <c:pt idx="61">
                  <c:v>9.7685698102228642</c:v>
                </c:pt>
                <c:pt idx="62">
                  <c:v>9.4787045272457551</c:v>
                </c:pt>
                <c:pt idx="63">
                  <c:v>9.9596306765494553</c:v>
                </c:pt>
                <c:pt idx="64">
                  <c:v>7.5562026313256592</c:v>
                </c:pt>
                <c:pt idx="65">
                  <c:v>7.0560598864494617</c:v>
                </c:pt>
                <c:pt idx="66">
                  <c:v>9.7399751641212617</c:v>
                </c:pt>
                <c:pt idx="67">
                  <c:v>7.6243358858088426</c:v>
                </c:pt>
                <c:pt idx="68">
                  <c:v>10.48296415485199</c:v>
                </c:pt>
                <c:pt idx="69">
                  <c:v>11.244768619534062</c:v>
                </c:pt>
                <c:pt idx="70">
                  <c:v>9.7674068573164909</c:v>
                </c:pt>
                <c:pt idx="71">
                  <c:v>10.518875195313969</c:v>
                </c:pt>
              </c:numCache>
            </c:numRef>
          </c:yVal>
          <c:smooth val="0"/>
        </c:ser>
        <c:dLbls>
          <c:showLegendKey val="0"/>
          <c:showVal val="0"/>
          <c:showCatName val="0"/>
          <c:showSerName val="0"/>
          <c:showPercent val="0"/>
          <c:showBubbleSize val="0"/>
        </c:dLbls>
        <c:axId val="251517848"/>
        <c:axId val="251519024"/>
      </c:scatterChart>
      <c:valAx>
        <c:axId val="251517848"/>
        <c:scaling>
          <c:orientation val="minMax"/>
        </c:scaling>
        <c:delete val="0"/>
        <c:axPos val="b"/>
        <c:title>
          <c:tx>
            <c:rich>
              <a:bodyPr/>
              <a:lstStyle/>
              <a:p>
                <a:pPr>
                  <a:defRPr/>
                </a:pPr>
                <a:r>
                  <a:rPr lang="en-US" sz="2000" dirty="0" smtClean="0"/>
                  <a:t>NDVI</a:t>
                </a:r>
                <a:endParaRPr lang="en-US" sz="2000" dirty="0"/>
              </a:p>
            </c:rich>
          </c:tx>
          <c:layout/>
          <c:overlay val="0"/>
        </c:title>
        <c:numFmt formatCode="General" sourceLinked="1"/>
        <c:majorTickMark val="out"/>
        <c:minorTickMark val="none"/>
        <c:tickLblPos val="nextTo"/>
        <c:txPr>
          <a:bodyPr rot="0" vert="horz"/>
          <a:lstStyle/>
          <a:p>
            <a:pPr>
              <a:defRPr sz="2000" b="0" i="0" u="none" strike="noStrike" baseline="0">
                <a:solidFill>
                  <a:srgbClr val="000000"/>
                </a:solidFill>
                <a:latin typeface="Calibri"/>
                <a:ea typeface="Calibri"/>
                <a:cs typeface="Calibri"/>
              </a:defRPr>
            </a:pPr>
            <a:endParaRPr lang="en-US"/>
          </a:p>
        </c:txPr>
        <c:crossAx val="251519024"/>
        <c:crosses val="autoZero"/>
        <c:crossBetween val="midCat"/>
      </c:valAx>
      <c:valAx>
        <c:axId val="251519024"/>
        <c:scaling>
          <c:orientation val="minMax"/>
        </c:scaling>
        <c:delete val="0"/>
        <c:axPos val="l"/>
        <c:majorGridlines/>
        <c:title>
          <c:tx>
            <c:rich>
              <a:bodyPr/>
              <a:lstStyle/>
              <a:p>
                <a:pPr>
                  <a:defRPr sz="2000" baseline="0"/>
                </a:pPr>
                <a:r>
                  <a:rPr lang="en-US" sz="2000" baseline="0" dirty="0" smtClean="0"/>
                  <a:t>Corn Yield </a:t>
                </a:r>
                <a:r>
                  <a:rPr lang="en-US" sz="2000" baseline="0" dirty="0" err="1" smtClean="0"/>
                  <a:t>mT</a:t>
                </a:r>
                <a:r>
                  <a:rPr lang="en-US" sz="2000" baseline="0" dirty="0" smtClean="0"/>
                  <a:t>/Ha</a:t>
                </a:r>
                <a:endParaRPr lang="en-US" sz="2000" baseline="0" dirty="0"/>
              </a:p>
            </c:rich>
          </c:tx>
          <c:layout/>
          <c:overlay val="0"/>
        </c:title>
        <c:numFmt formatCode="0.00" sourceLinked="1"/>
        <c:majorTickMark val="out"/>
        <c:minorTickMark val="none"/>
        <c:tickLblPos val="nextTo"/>
        <c:txPr>
          <a:bodyPr/>
          <a:lstStyle/>
          <a:p>
            <a:pPr>
              <a:defRPr sz="2000" baseline="0"/>
            </a:pPr>
            <a:endParaRPr lang="en-US"/>
          </a:p>
        </c:txPr>
        <c:crossAx val="251517848"/>
        <c:crosses val="autoZero"/>
        <c:crossBetween val="midCat"/>
      </c:valAx>
    </c:plotArea>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500" baseline="0"/>
            </a:pPr>
            <a:r>
              <a:rPr lang="en-US" sz="2500" baseline="0" dirty="0"/>
              <a:t>56-gd, </a:t>
            </a:r>
            <a:r>
              <a:rPr lang="en-US" sz="2500" baseline="0" dirty="0" err="1"/>
              <a:t>Efaw</a:t>
            </a:r>
            <a:r>
              <a:rPr lang="en-US" sz="2500" baseline="0" dirty="0"/>
              <a:t> </a:t>
            </a:r>
            <a:r>
              <a:rPr lang="en-US" sz="2500" baseline="0" dirty="0" err="1"/>
              <a:t>OFFIt</a:t>
            </a:r>
            <a:r>
              <a:rPr lang="en-US" sz="2500" baseline="0" dirty="0"/>
              <a:t>, 2006</a:t>
            </a:r>
          </a:p>
        </c:rich>
      </c:tx>
      <c:layout/>
      <c:overlay val="0"/>
      <c:spPr>
        <a:noFill/>
        <a:ln w="25400">
          <a:noFill/>
        </a:ln>
      </c:spPr>
    </c:title>
    <c:autoTitleDeleted val="0"/>
    <c:plotArea>
      <c:layout>
        <c:manualLayout>
          <c:layoutTarget val="inner"/>
          <c:xMode val="edge"/>
          <c:yMode val="edge"/>
          <c:x val="0.13103980178970887"/>
          <c:y val="0.19480346065592147"/>
          <c:w val="0.82081714785651749"/>
          <c:h val="0.65482210557013765"/>
        </c:manualLayout>
      </c:layout>
      <c:scatterChart>
        <c:scatterStyle val="lineMarker"/>
        <c:varyColors val="0"/>
        <c:ser>
          <c:idx val="0"/>
          <c:order val="0"/>
          <c:tx>
            <c:strRef>
              <c:f>'Model TC'!$U$2160</c:f>
              <c:strCache>
                <c:ptCount val="1"/>
                <c:pt idx="0">
                  <c:v>56-gd</c:v>
                </c:pt>
              </c:strCache>
            </c:strRef>
          </c:tx>
          <c:spPr>
            <a:ln w="28575">
              <a:noFill/>
            </a:ln>
          </c:spPr>
          <c:marker>
            <c:spPr>
              <a:ln w="31750"/>
            </c:spPr>
          </c:marker>
          <c:trendline>
            <c:spPr>
              <a:ln w="25400"/>
            </c:spPr>
            <c:trendlineType val="linear"/>
            <c:forward val="5.000000000000001E-2"/>
            <c:backward val="0.1"/>
            <c:dispRSqr val="0"/>
            <c:dispEq val="0"/>
          </c:trendline>
          <c:trendline>
            <c:trendlineType val="linear"/>
            <c:dispRSqr val="1"/>
            <c:dispEq val="1"/>
            <c:trendlineLbl>
              <c:layout>
                <c:manualLayout>
                  <c:x val="-0.1956504152734333"/>
                  <c:y val="3.4749490456649199E-2"/>
                </c:manualLayout>
              </c:layout>
              <c:tx>
                <c:rich>
                  <a:bodyPr/>
                  <a:lstStyle/>
                  <a:p>
                    <a:pPr>
                      <a:defRPr/>
                    </a:pPr>
                    <a:r>
                      <a:rPr lang="en-US" sz="2000" baseline="0" dirty="0"/>
                      <a:t>y = 26.348x - 10.101</a:t>
                    </a:r>
                    <a:br>
                      <a:rPr lang="en-US" sz="2000" baseline="0" dirty="0"/>
                    </a:br>
                    <a:r>
                      <a:rPr lang="en-US" sz="2000" baseline="0" dirty="0"/>
                      <a:t>R² = 0.3986</a:t>
                    </a:r>
                  </a:p>
                </c:rich>
              </c:tx>
              <c:numFmt formatCode="General" sourceLinked="0"/>
            </c:trendlineLbl>
          </c:trendline>
          <c:xVal>
            <c:numRef>
              <c:f>'Model TC'!$T$2161:$T$2169</c:f>
              <c:numCache>
                <c:formatCode>General</c:formatCode>
                <c:ptCount val="9"/>
                <c:pt idx="0">
                  <c:v>0.70499042553191482</c:v>
                </c:pt>
                <c:pt idx="1">
                  <c:v>0.74606737588652483</c:v>
                </c:pt>
                <c:pt idx="2">
                  <c:v>0.77929220779220798</c:v>
                </c:pt>
                <c:pt idx="3">
                  <c:v>0.70476950354609946</c:v>
                </c:pt>
                <c:pt idx="4">
                  <c:v>0.79050833333333337</c:v>
                </c:pt>
                <c:pt idx="5">
                  <c:v>0.7573913043478262</c:v>
                </c:pt>
                <c:pt idx="6">
                  <c:v>0.61056808510638305</c:v>
                </c:pt>
                <c:pt idx="7">
                  <c:v>0.61963541666666666</c:v>
                </c:pt>
                <c:pt idx="8">
                  <c:v>0.58244680851063846</c:v>
                </c:pt>
              </c:numCache>
            </c:numRef>
          </c:xVal>
          <c:yVal>
            <c:numRef>
              <c:f>'Model TC'!$U$2161:$U$2169</c:f>
              <c:numCache>
                <c:formatCode>0.00</c:formatCode>
                <c:ptCount val="9"/>
                <c:pt idx="0">
                  <c:v>4.4923307103117534</c:v>
                </c:pt>
                <c:pt idx="1">
                  <c:v>9.6289194062432291</c:v>
                </c:pt>
                <c:pt idx="2">
                  <c:v>12.423742519898832</c:v>
                </c:pt>
                <c:pt idx="3">
                  <c:v>7.9553175071640485</c:v>
                </c:pt>
                <c:pt idx="4">
                  <c:v>10.219838015674213</c:v>
                </c:pt>
                <c:pt idx="5">
                  <c:v>11.944387593025034</c:v>
                </c:pt>
                <c:pt idx="6">
                  <c:v>3.9252670312849696</c:v>
                </c:pt>
                <c:pt idx="7">
                  <c:v>4.7367802879888874</c:v>
                </c:pt>
                <c:pt idx="8">
                  <c:v>9.642446037387538</c:v>
                </c:pt>
              </c:numCache>
            </c:numRef>
          </c:yVal>
          <c:smooth val="0"/>
        </c:ser>
        <c:dLbls>
          <c:showLegendKey val="0"/>
          <c:showVal val="0"/>
          <c:showCatName val="0"/>
          <c:showSerName val="0"/>
          <c:showPercent val="0"/>
          <c:showBubbleSize val="0"/>
        </c:dLbls>
        <c:axId val="251519416"/>
        <c:axId val="251512752"/>
      </c:scatterChart>
      <c:valAx>
        <c:axId val="251519416"/>
        <c:scaling>
          <c:orientation val="minMax"/>
        </c:scaling>
        <c:delete val="0"/>
        <c:axPos val="b"/>
        <c:title>
          <c:tx>
            <c:rich>
              <a:bodyPr/>
              <a:lstStyle/>
              <a:p>
                <a:pPr>
                  <a:defRPr/>
                </a:pPr>
                <a:r>
                  <a:rPr lang="en-US" sz="2000" dirty="0" smtClean="0"/>
                  <a:t>NDVI</a:t>
                </a:r>
                <a:endParaRPr lang="en-US" sz="2000" dirty="0"/>
              </a:p>
            </c:rich>
          </c:tx>
          <c:layout/>
          <c:overlay val="0"/>
          <c:spPr>
            <a:ln w="0">
              <a:solidFill>
                <a:schemeClr val="accent1">
                  <a:shade val="50000"/>
                </a:schemeClr>
              </a:solidFill>
            </a:ln>
          </c:spPr>
        </c:title>
        <c:numFmt formatCode="General" sourceLinked="1"/>
        <c:majorTickMark val="out"/>
        <c:minorTickMark val="none"/>
        <c:tickLblPos val="nextTo"/>
        <c:txPr>
          <a:bodyPr rot="0" vert="horz"/>
          <a:lstStyle/>
          <a:p>
            <a:pPr>
              <a:defRPr sz="2000" b="0" i="0" u="none" strike="noStrike" baseline="0">
                <a:solidFill>
                  <a:srgbClr val="000000"/>
                </a:solidFill>
                <a:latin typeface="Calibri"/>
                <a:ea typeface="Calibri"/>
                <a:cs typeface="Calibri"/>
              </a:defRPr>
            </a:pPr>
            <a:endParaRPr lang="en-US"/>
          </a:p>
        </c:txPr>
        <c:crossAx val="251512752"/>
        <c:crosses val="autoZero"/>
        <c:crossBetween val="midCat"/>
      </c:valAx>
      <c:valAx>
        <c:axId val="251512752"/>
        <c:scaling>
          <c:orientation val="minMax"/>
        </c:scaling>
        <c:delete val="0"/>
        <c:axPos val="l"/>
        <c:majorGridlines/>
        <c:title>
          <c:tx>
            <c:rich>
              <a:bodyPr/>
              <a:lstStyle/>
              <a:p>
                <a:pPr>
                  <a:defRPr sz="2390" baseline="0"/>
                </a:pPr>
                <a:r>
                  <a:rPr lang="en-US" sz="2390" baseline="0" dirty="0" smtClean="0"/>
                  <a:t>Expected Yield </a:t>
                </a:r>
                <a:r>
                  <a:rPr lang="en-US" sz="2390" baseline="0" dirty="0" err="1" smtClean="0"/>
                  <a:t>mT</a:t>
                </a:r>
                <a:r>
                  <a:rPr lang="en-US" sz="2390" baseline="0" dirty="0" smtClean="0"/>
                  <a:t>/Ha</a:t>
                </a:r>
                <a:endParaRPr lang="en-US" sz="2390" baseline="0" dirty="0"/>
              </a:p>
            </c:rich>
          </c:tx>
          <c:layout/>
          <c:overlay val="0"/>
        </c:title>
        <c:numFmt formatCode="0.00" sourceLinked="1"/>
        <c:majorTickMark val="out"/>
        <c:minorTickMark val="none"/>
        <c:tickLblPos val="nextTo"/>
        <c:txPr>
          <a:bodyPr/>
          <a:lstStyle/>
          <a:p>
            <a:pPr>
              <a:defRPr sz="1520" baseline="0"/>
            </a:pPr>
            <a:endParaRPr lang="en-US"/>
          </a:p>
        </c:txPr>
        <c:crossAx val="251519416"/>
        <c:crosses val="autoZero"/>
        <c:crossBetween val="midCat"/>
      </c:valAx>
    </c:plotArea>
    <c:plotVisOnly val="1"/>
    <c:dispBlanksAs val="gap"/>
    <c:showDLblsOverMax val="0"/>
  </c:chart>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0.32014</cdr:x>
      <cdr:y>0.19088</cdr:y>
    </cdr:from>
    <cdr:to>
      <cdr:x>0.51777</cdr:x>
      <cdr:y>0.67639</cdr:y>
    </cdr:to>
    <cdr:sp macro="" textlink="">
      <cdr:nvSpPr>
        <cdr:cNvPr id="2" name="Rounded Rectangle 1"/>
        <cdr:cNvSpPr/>
      </cdr:nvSpPr>
      <cdr:spPr>
        <a:xfrm xmlns:a="http://schemas.openxmlformats.org/drawingml/2006/main">
          <a:off x="2703195" y="1051559"/>
          <a:ext cx="1668780" cy="2674620"/>
        </a:xfrm>
        <a:prstGeom xmlns:a="http://schemas.openxmlformats.org/drawingml/2006/main" prst="roundRect">
          <a:avLst/>
        </a:prstGeom>
        <a:noFill xmlns:a="http://schemas.openxmlformats.org/drawingml/2006/main"/>
        <a:ln xmlns:a="http://schemas.openxmlformats.org/drawingml/2006/main" w="444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drawings/drawing2.xml><?xml version="1.0" encoding="utf-8"?>
<c:userShapes xmlns:c="http://schemas.openxmlformats.org/drawingml/2006/chart">
  <cdr:relSizeAnchor xmlns:cdr="http://schemas.openxmlformats.org/drawingml/2006/chartDrawing">
    <cdr:from>
      <cdr:x>0.57492</cdr:x>
      <cdr:y>0.19159</cdr:y>
    </cdr:from>
    <cdr:to>
      <cdr:x>0.90726</cdr:x>
      <cdr:y>0.26781</cdr:y>
    </cdr:to>
    <cdr:sp macro="" textlink="">
      <cdr:nvSpPr>
        <cdr:cNvPr id="2" name="TextBox 1"/>
        <cdr:cNvSpPr txBox="1"/>
      </cdr:nvSpPr>
      <cdr:spPr>
        <a:xfrm xmlns:a="http://schemas.openxmlformats.org/drawingml/2006/main">
          <a:off x="4024947" y="842789"/>
          <a:ext cx="2326640" cy="3352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t>Yield Goal Plateau</a:t>
          </a:r>
          <a:endParaRPr lang="en-US" sz="1600" b="1" dirty="0"/>
        </a:p>
      </cdr:txBody>
    </cdr:sp>
  </cdr:relSizeAnchor>
  <cdr:relSizeAnchor xmlns:cdr="http://schemas.openxmlformats.org/drawingml/2006/chartDrawing">
    <cdr:from>
      <cdr:x>0.41002</cdr:x>
      <cdr:y>0.55312</cdr:y>
    </cdr:from>
    <cdr:to>
      <cdr:x>0.70844</cdr:x>
      <cdr:y>0.63506</cdr:y>
    </cdr:to>
    <cdr:sp macro="" textlink="">
      <cdr:nvSpPr>
        <cdr:cNvPr id="3" name="TextBox 2"/>
        <cdr:cNvSpPr txBox="1"/>
      </cdr:nvSpPr>
      <cdr:spPr>
        <a:xfrm xmlns:a="http://schemas.openxmlformats.org/drawingml/2006/main">
          <a:off x="2870517" y="2433089"/>
          <a:ext cx="2089150" cy="3604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latin typeface="+mn-lt"/>
              <a:ea typeface="+mn-ea"/>
              <a:cs typeface="+mn-cs"/>
            </a:rPr>
            <a:t>Linearized Yield Goal</a:t>
          </a:r>
          <a:endParaRPr lang="en-US" sz="1600" b="1" dirty="0">
            <a:latin typeface="+mn-lt"/>
            <a:ea typeface="+mn-ea"/>
            <a:cs typeface="+mn-cs"/>
          </a:endParaRPr>
        </a:p>
      </cdr:txBody>
    </cdr:sp>
  </cdr:relSizeAnchor>
  <cdr:relSizeAnchor xmlns:cdr="http://schemas.openxmlformats.org/drawingml/2006/chartDrawing">
    <cdr:from>
      <cdr:x>0.33219</cdr:x>
      <cdr:y>0.04799</cdr:y>
    </cdr:from>
    <cdr:to>
      <cdr:x>0.446</cdr:x>
      <cdr:y>0.77838</cdr:y>
    </cdr:to>
    <cdr:sp macro="" textlink="">
      <cdr:nvSpPr>
        <cdr:cNvPr id="4" name="Oval 3"/>
        <cdr:cNvSpPr/>
      </cdr:nvSpPr>
      <cdr:spPr>
        <a:xfrm xmlns:a="http://schemas.openxmlformats.org/drawingml/2006/main" rot="18069083">
          <a:off x="1117566" y="1419129"/>
          <a:ext cx="3212843" cy="796765"/>
        </a:xfrm>
        <a:prstGeom xmlns:a="http://schemas.openxmlformats.org/drawingml/2006/main" prst="ellipse">
          <a:avLst/>
        </a:prstGeom>
        <a:noFill xmlns:a="http://schemas.openxmlformats.org/drawingml/2006/main"/>
        <a:ln xmlns:a="http://schemas.openxmlformats.org/drawingml/2006/main" w="2540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0.53574</cdr:x>
      <cdr:y>0.04608</cdr:y>
    </cdr:from>
    <cdr:to>
      <cdr:x>0.8463</cdr:x>
      <cdr:y>0.28629</cdr:y>
    </cdr:to>
    <cdr:sp macro="" textlink="">
      <cdr:nvSpPr>
        <cdr:cNvPr id="5" name="Oval 4"/>
        <cdr:cNvSpPr/>
      </cdr:nvSpPr>
      <cdr:spPr>
        <a:xfrm xmlns:a="http://schemas.openxmlformats.org/drawingml/2006/main">
          <a:off x="3750627" y="202709"/>
          <a:ext cx="2174240" cy="1056640"/>
        </a:xfrm>
        <a:prstGeom xmlns:a="http://schemas.openxmlformats.org/drawingml/2006/main" prst="ellipse">
          <a:avLst/>
        </a:prstGeom>
        <a:noFill xmlns:a="http://schemas.openxmlformats.org/drawingml/2006/main"/>
        <a:ln xmlns:a="http://schemas.openxmlformats.org/drawingml/2006/main" w="31750">
          <a:solidFill>
            <a:schemeClr val="accent2"/>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0.56366</cdr:x>
      <cdr:y>0.11461</cdr:y>
    </cdr:from>
    <cdr:to>
      <cdr:x>0.62534</cdr:x>
      <cdr:y>0.21777</cdr:y>
    </cdr:to>
    <cdr:sp macro="" textlink="">
      <cdr:nvSpPr>
        <cdr:cNvPr id="2" name="Oval 1"/>
        <cdr:cNvSpPr/>
      </cdr:nvSpPr>
      <cdr:spPr>
        <a:xfrm xmlns:a="http://schemas.openxmlformats.org/drawingml/2006/main">
          <a:off x="4968880" y="571500"/>
          <a:ext cx="543733" cy="514375"/>
        </a:xfrm>
        <a:prstGeom xmlns:a="http://schemas.openxmlformats.org/drawingml/2006/main" prst="ellipse">
          <a:avLst/>
        </a:prstGeom>
        <a:noFill xmlns:a="http://schemas.openxmlformats.org/drawingml/2006/main"/>
        <a:ln xmlns:a="http://schemas.openxmlformats.org/drawingml/2006/main" w="3810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0.22857</cdr:x>
      <cdr:y>0.64183</cdr:y>
    </cdr:from>
    <cdr:to>
      <cdr:x>0.29641</cdr:x>
      <cdr:y>0.75645</cdr:y>
    </cdr:to>
    <cdr:sp macro="" textlink="">
      <cdr:nvSpPr>
        <cdr:cNvPr id="3" name="Oval 2"/>
        <cdr:cNvSpPr/>
      </cdr:nvSpPr>
      <cdr:spPr>
        <a:xfrm xmlns:a="http://schemas.openxmlformats.org/drawingml/2006/main">
          <a:off x="2014933" y="3200400"/>
          <a:ext cx="598036" cy="571515"/>
        </a:xfrm>
        <a:prstGeom xmlns:a="http://schemas.openxmlformats.org/drawingml/2006/main" prst="ellipse">
          <a:avLst/>
        </a:prstGeom>
        <a:noFill xmlns:a="http://schemas.openxmlformats.org/drawingml/2006/main"/>
        <a:ln xmlns:a="http://schemas.openxmlformats.org/drawingml/2006/main" w="34925"/>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0.53012</cdr:x>
      <cdr:y>0.5529</cdr:y>
    </cdr:from>
    <cdr:to>
      <cdr:x>0.60282</cdr:x>
      <cdr:y>0.6415</cdr:y>
    </cdr:to>
    <cdr:sp macro="" textlink="">
      <cdr:nvSpPr>
        <cdr:cNvPr id="2" name="Oval 1"/>
        <cdr:cNvSpPr/>
      </cdr:nvSpPr>
      <cdr:spPr>
        <a:xfrm xmlns:a="http://schemas.openxmlformats.org/drawingml/2006/main">
          <a:off x="4812394" y="3328326"/>
          <a:ext cx="659971" cy="533354"/>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0.77472</cdr:x>
      <cdr:y>0.31736</cdr:y>
    </cdr:from>
    <cdr:to>
      <cdr:x>0.84879</cdr:x>
      <cdr:y>0.41501</cdr:y>
    </cdr:to>
    <cdr:sp macro="" textlink="">
      <cdr:nvSpPr>
        <cdr:cNvPr id="3" name="Oval 2"/>
        <cdr:cNvSpPr/>
      </cdr:nvSpPr>
      <cdr:spPr>
        <a:xfrm xmlns:a="http://schemas.openxmlformats.org/drawingml/2006/main">
          <a:off x="7032879" y="1910460"/>
          <a:ext cx="672407" cy="587834"/>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0.53012</cdr:x>
      <cdr:y>0.5529</cdr:y>
    </cdr:from>
    <cdr:to>
      <cdr:x>0.60282</cdr:x>
      <cdr:y>0.6415</cdr:y>
    </cdr:to>
    <cdr:sp macro="" textlink="">
      <cdr:nvSpPr>
        <cdr:cNvPr id="2" name="Oval 1"/>
        <cdr:cNvSpPr/>
      </cdr:nvSpPr>
      <cdr:spPr>
        <a:xfrm xmlns:a="http://schemas.openxmlformats.org/drawingml/2006/main">
          <a:off x="4812394" y="3328326"/>
          <a:ext cx="659971" cy="533354"/>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0.77472</cdr:x>
      <cdr:y>0.31736</cdr:y>
    </cdr:from>
    <cdr:to>
      <cdr:x>0.84879</cdr:x>
      <cdr:y>0.41501</cdr:y>
    </cdr:to>
    <cdr:sp macro="" textlink="">
      <cdr:nvSpPr>
        <cdr:cNvPr id="3" name="Oval 2"/>
        <cdr:cNvSpPr/>
      </cdr:nvSpPr>
      <cdr:spPr>
        <a:xfrm xmlns:a="http://schemas.openxmlformats.org/drawingml/2006/main">
          <a:off x="7032879" y="1910460"/>
          <a:ext cx="672407" cy="587834"/>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6.xml><?xml version="1.0" encoding="utf-8"?>
<c:userShapes xmlns:c="http://schemas.openxmlformats.org/drawingml/2006/chart">
  <cdr:relSizeAnchor xmlns:cdr="http://schemas.openxmlformats.org/drawingml/2006/chartDrawing">
    <cdr:from>
      <cdr:x>0.76667</cdr:x>
      <cdr:y>0.24718</cdr:y>
    </cdr:from>
    <cdr:to>
      <cdr:x>0.85433</cdr:x>
      <cdr:y>0.35488</cdr:y>
    </cdr:to>
    <cdr:sp macro="" textlink="">
      <cdr:nvSpPr>
        <cdr:cNvPr id="2" name="Oval 1"/>
        <cdr:cNvSpPr/>
      </cdr:nvSpPr>
      <cdr:spPr>
        <a:xfrm xmlns:a="http://schemas.openxmlformats.org/drawingml/2006/main">
          <a:off x="5750766" y="1245832"/>
          <a:ext cx="657532" cy="542817"/>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0.55686</cdr:x>
      <cdr:y>0.57494</cdr:y>
    </cdr:from>
    <cdr:to>
      <cdr:x>0.6322</cdr:x>
      <cdr:y>0.66376</cdr:y>
    </cdr:to>
    <cdr:sp macro="" textlink="">
      <cdr:nvSpPr>
        <cdr:cNvPr id="3" name="Oval 2"/>
        <cdr:cNvSpPr/>
      </cdr:nvSpPr>
      <cdr:spPr>
        <a:xfrm xmlns:a="http://schemas.openxmlformats.org/drawingml/2006/main">
          <a:off x="3109719" y="2897733"/>
          <a:ext cx="420726" cy="447661"/>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0.12664</cdr:x>
      <cdr:y>0.11219</cdr:y>
    </cdr:from>
    <cdr:to>
      <cdr:x>0.92232</cdr:x>
      <cdr:y>0.17594</cdr:y>
    </cdr:to>
    <cdr:sp macro="" textlink="">
      <cdr:nvSpPr>
        <cdr:cNvPr id="4" name="TextBox 3"/>
        <cdr:cNvSpPr txBox="1"/>
      </cdr:nvSpPr>
      <cdr:spPr>
        <a:xfrm xmlns:a="http://schemas.openxmlformats.org/drawingml/2006/main">
          <a:off x="949926" y="565468"/>
          <a:ext cx="5968313" cy="3212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Circles are approximate locations for </a:t>
          </a:r>
          <a:r>
            <a:rPr lang="en-US" sz="1100" dirty="0" err="1" smtClean="0"/>
            <a:t>Nrich</a:t>
          </a:r>
          <a:r>
            <a:rPr lang="en-US" sz="1100" dirty="0" smtClean="0"/>
            <a:t> NDVI and minimum  NDVI</a:t>
          </a:r>
          <a:endParaRPr lang="en-US" sz="1100" dirty="0"/>
        </a:p>
      </cdr:txBody>
    </cdr:sp>
  </cdr:relSizeAnchor>
</c:userShapes>
</file>

<file path=ppt/drawings/drawing7.xml><?xml version="1.0" encoding="utf-8"?>
<c:userShapes xmlns:c="http://schemas.openxmlformats.org/drawingml/2006/chart">
  <cdr:relSizeAnchor xmlns:cdr="http://schemas.openxmlformats.org/drawingml/2006/chartDrawing">
    <cdr:from>
      <cdr:x>0.85532</cdr:x>
      <cdr:y>0.20183</cdr:y>
    </cdr:from>
    <cdr:to>
      <cdr:x>0.91915</cdr:x>
      <cdr:y>0.28571</cdr:y>
    </cdr:to>
    <cdr:sp macro="" textlink="">
      <cdr:nvSpPr>
        <cdr:cNvPr id="2" name="Oval 1"/>
        <cdr:cNvSpPr/>
      </cdr:nvSpPr>
      <cdr:spPr>
        <a:xfrm xmlns:a="http://schemas.openxmlformats.org/drawingml/2006/main">
          <a:off x="3063240" y="586739"/>
          <a:ext cx="228600" cy="243840"/>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0.67568</cdr:x>
      <cdr:y>0.47741</cdr:y>
    </cdr:from>
    <cdr:to>
      <cdr:x>0.74662</cdr:x>
      <cdr:y>0.56385</cdr:y>
    </cdr:to>
    <cdr:sp macro="" textlink="">
      <cdr:nvSpPr>
        <cdr:cNvPr id="3" name="Oval 2"/>
        <cdr:cNvSpPr/>
      </cdr:nvSpPr>
      <cdr:spPr>
        <a:xfrm xmlns:a="http://schemas.openxmlformats.org/drawingml/2006/main">
          <a:off x="4354285" y="2645228"/>
          <a:ext cx="457200" cy="478972"/>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8.xml><?xml version="1.0" encoding="utf-8"?>
<c:userShapes xmlns:c="http://schemas.openxmlformats.org/drawingml/2006/chart">
  <cdr:relSizeAnchor xmlns:cdr="http://schemas.openxmlformats.org/drawingml/2006/chartDrawing">
    <cdr:from>
      <cdr:x>0.18492</cdr:x>
      <cdr:y>0.47766</cdr:y>
    </cdr:from>
    <cdr:to>
      <cdr:x>0.25762</cdr:x>
      <cdr:y>0.56678</cdr:y>
    </cdr:to>
    <cdr:sp macro="" textlink="">
      <cdr:nvSpPr>
        <cdr:cNvPr id="2" name="Oval 1"/>
        <cdr:cNvSpPr/>
      </cdr:nvSpPr>
      <cdr:spPr>
        <a:xfrm xmlns:a="http://schemas.openxmlformats.org/drawingml/2006/main">
          <a:off x="1320540" y="2735055"/>
          <a:ext cx="519146" cy="510249"/>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0.78192</cdr:x>
      <cdr:y>0.26735</cdr:y>
    </cdr:from>
    <cdr:to>
      <cdr:x>0.85385</cdr:x>
      <cdr:y>0.35967</cdr:y>
    </cdr:to>
    <cdr:sp macro="" textlink="">
      <cdr:nvSpPr>
        <cdr:cNvPr id="3" name="Oval 2"/>
        <cdr:cNvSpPr/>
      </cdr:nvSpPr>
      <cdr:spPr>
        <a:xfrm xmlns:a="http://schemas.openxmlformats.org/drawingml/2006/main">
          <a:off x="5583681" y="1530804"/>
          <a:ext cx="513679" cy="528638"/>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9.xml><?xml version="1.0" encoding="utf-8"?>
<c:userShapes xmlns:c="http://schemas.openxmlformats.org/drawingml/2006/chart">
  <cdr:relSizeAnchor xmlns:cdr="http://schemas.openxmlformats.org/drawingml/2006/chartDrawing">
    <cdr:from>
      <cdr:x>0.53012</cdr:x>
      <cdr:y>0.5529</cdr:y>
    </cdr:from>
    <cdr:to>
      <cdr:x>0.60282</cdr:x>
      <cdr:y>0.6415</cdr:y>
    </cdr:to>
    <cdr:sp macro="" textlink="">
      <cdr:nvSpPr>
        <cdr:cNvPr id="2" name="Oval 1"/>
        <cdr:cNvSpPr/>
      </cdr:nvSpPr>
      <cdr:spPr>
        <a:xfrm xmlns:a="http://schemas.openxmlformats.org/drawingml/2006/main">
          <a:off x="4812394" y="3328326"/>
          <a:ext cx="659971" cy="533354"/>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0.77472</cdr:x>
      <cdr:y>0.31736</cdr:y>
    </cdr:from>
    <cdr:to>
      <cdr:x>0.84879</cdr:x>
      <cdr:y>0.41501</cdr:y>
    </cdr:to>
    <cdr:sp macro="" textlink="">
      <cdr:nvSpPr>
        <cdr:cNvPr id="3" name="Oval 2"/>
        <cdr:cNvSpPr/>
      </cdr:nvSpPr>
      <cdr:spPr>
        <a:xfrm xmlns:a="http://schemas.openxmlformats.org/drawingml/2006/main">
          <a:off x="7032879" y="1910460"/>
          <a:ext cx="672407" cy="587834"/>
        </a:xfrm>
        <a:prstGeom xmlns:a="http://schemas.openxmlformats.org/drawingml/2006/main" prst="ellipse">
          <a:avLst/>
        </a:prstGeom>
        <a:noFill xmlns:a="http://schemas.openxmlformats.org/drawingml/2006/main"/>
        <a:ln xmlns:a="http://schemas.openxmlformats.org/drawingml/2006/main" w="317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01FE7E-51D8-4E59-B336-13C1C64501F8}" type="datetimeFigureOut">
              <a:rPr lang="en-US" smtClean="0"/>
              <a:t>8/1/2015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CD8BC6-5B5C-4036-80A2-3D5431BFB902}" type="slidenum">
              <a:rPr lang="en-US" smtClean="0"/>
              <a:t>‹#›</a:t>
            </a:fld>
            <a:endParaRPr lang="en-US"/>
          </a:p>
        </p:txBody>
      </p:sp>
    </p:spTree>
    <p:extLst>
      <p:ext uri="{BB962C8B-B14F-4D97-AF65-F5344CB8AC3E}">
        <p14:creationId xmlns:p14="http://schemas.microsoft.com/office/powerpoint/2010/main" val="3844957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E31F1E-CFC6-4F7A-8341-648EA58B68F2}" type="datetimeFigureOut">
              <a:rPr lang="en-US" smtClean="0"/>
              <a:t>8/1/2015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50C343-851F-4359-9119-B3883CE4745F}" type="slidenum">
              <a:rPr lang="en-US" smtClean="0"/>
              <a:t>‹#›</a:t>
            </a:fld>
            <a:endParaRPr lang="en-US"/>
          </a:p>
        </p:txBody>
      </p:sp>
    </p:spTree>
    <p:extLst>
      <p:ext uri="{BB962C8B-B14F-4D97-AF65-F5344CB8AC3E}">
        <p14:creationId xmlns:p14="http://schemas.microsoft.com/office/powerpoint/2010/main" val="1983805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t>
            </a:r>
            <a:r>
              <a:rPr lang="en-US" dirty="0" smtClean="0"/>
              <a:t>SE</a:t>
            </a:r>
            <a:r>
              <a:rPr lang="en-US" baseline="0" dirty="0" smtClean="0"/>
              <a:t> </a:t>
            </a:r>
            <a:r>
              <a:rPr lang="en-US" baseline="0" dirty="0" err="1" smtClean="0"/>
              <a:t>Nbraska</a:t>
            </a:r>
            <a:r>
              <a:rPr lang="en-US" dirty="0" smtClean="0"/>
              <a:t> and </a:t>
            </a:r>
            <a:r>
              <a:rPr lang="en-US" dirty="0" smtClean="0"/>
              <a:t>NW Missouri a strong interest has developed for top</a:t>
            </a:r>
            <a:r>
              <a:rPr lang="en-US" baseline="0" dirty="0" smtClean="0"/>
              <a:t> dressing UREA Fertilizers.  The challenge has bee to create a simplified method to predict N </a:t>
            </a:r>
            <a:r>
              <a:rPr lang="en-US" baseline="0" dirty="0" smtClean="0"/>
              <a:t>rate.</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1</a:t>
            </a:fld>
            <a:endParaRPr lang="en-US"/>
          </a:p>
        </p:txBody>
      </p:sp>
    </p:spTree>
    <p:extLst>
      <p:ext uri="{BB962C8B-B14F-4D97-AF65-F5344CB8AC3E}">
        <p14:creationId xmlns:p14="http://schemas.microsoft.com/office/powerpoint/2010/main" val="3075363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smtClean="0"/>
              <a:t>symmetric </a:t>
            </a:r>
            <a:r>
              <a:rPr lang="en-US" dirty="0" smtClean="0"/>
              <a:t>sigmoid requires two parametric equations to predict crop yield.  These control the degree of curvature and the location of the inflection</a:t>
            </a:r>
            <a:r>
              <a:rPr lang="en-US" baseline="0" dirty="0" smtClean="0"/>
              <a:t> point</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3</a:t>
            </a:fld>
            <a:endParaRPr lang="en-US"/>
          </a:p>
        </p:txBody>
      </p:sp>
    </p:spTree>
    <p:extLst>
      <p:ext uri="{BB962C8B-B14F-4D97-AF65-F5344CB8AC3E}">
        <p14:creationId xmlns:p14="http://schemas.microsoft.com/office/powerpoint/2010/main" val="3173045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Jim </a:t>
            </a:r>
            <a:r>
              <a:rPr lang="en-US" dirty="0" err="1" smtClean="0"/>
              <a:t>Schepers</a:t>
            </a:r>
            <a:r>
              <a:rPr lang="en-US" dirty="0" smtClean="0"/>
              <a:t> proposed measuring</a:t>
            </a:r>
            <a:r>
              <a:rPr lang="en-US" baseline="0" dirty="0" smtClean="0"/>
              <a:t> the highest and lowest values of NDVI in a field, but did not </a:t>
            </a:r>
            <a:r>
              <a:rPr lang="en-US" baseline="0" dirty="0" smtClean="0"/>
              <a:t>show that </a:t>
            </a:r>
            <a:r>
              <a:rPr lang="en-US" baseline="0" dirty="0" err="1" smtClean="0"/>
              <a:t>NRich</a:t>
            </a:r>
            <a:r>
              <a:rPr lang="en-US" baseline="0" dirty="0" smtClean="0"/>
              <a:t> NDVI could be used to quantify maximum yield.</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5</a:t>
            </a:fld>
            <a:endParaRPr lang="en-US"/>
          </a:p>
        </p:txBody>
      </p:sp>
    </p:spTree>
    <p:extLst>
      <p:ext uri="{BB962C8B-B14F-4D97-AF65-F5344CB8AC3E}">
        <p14:creationId xmlns:p14="http://schemas.microsoft.com/office/powerpoint/2010/main" val="1634033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region bounded by the rectangle,</a:t>
            </a:r>
            <a:r>
              <a:rPr lang="en-US" baseline="0" dirty="0" smtClean="0"/>
              <a:t>  the yield curve is nearly straight.  </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6</a:t>
            </a:fld>
            <a:endParaRPr lang="en-US"/>
          </a:p>
        </p:txBody>
      </p:sp>
    </p:spTree>
    <p:extLst>
      <p:ext uri="{BB962C8B-B14F-4D97-AF65-F5344CB8AC3E}">
        <p14:creationId xmlns:p14="http://schemas.microsoft.com/office/powerpoint/2010/main" val="1095094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AONR – </a:t>
            </a:r>
            <a:r>
              <a:rPr lang="en-US" dirty="0" err="1" smtClean="0"/>
              <a:t>Agrnomic</a:t>
            </a:r>
            <a:r>
              <a:rPr lang="en-US" dirty="0" smtClean="0"/>
              <a:t> Optimum N Rate.  </a:t>
            </a:r>
            <a:r>
              <a:rPr lang="en-US" dirty="0" smtClean="0"/>
              <a:t>This set of curves should</a:t>
            </a:r>
            <a:r>
              <a:rPr lang="en-US" baseline="0" dirty="0" smtClean="0"/>
              <a:t> occur routinely, but do not. I suspect that we do not reach the Yield plateau because we do not apply sufficient N in the </a:t>
            </a:r>
            <a:r>
              <a:rPr lang="en-US" baseline="0" dirty="0" err="1" smtClean="0"/>
              <a:t>NRich</a:t>
            </a:r>
            <a:r>
              <a:rPr lang="en-US" baseline="0" dirty="0" smtClean="0"/>
              <a:t> reference strip.  Data were normalized as part of the process of calculating yield. </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10</a:t>
            </a:fld>
            <a:endParaRPr lang="en-US"/>
          </a:p>
        </p:txBody>
      </p:sp>
    </p:spTree>
    <p:extLst>
      <p:ext uri="{BB962C8B-B14F-4D97-AF65-F5344CB8AC3E}">
        <p14:creationId xmlns:p14="http://schemas.microsoft.com/office/powerpoint/2010/main" val="3907709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NRich</a:t>
            </a:r>
            <a:r>
              <a:rPr lang="en-US" baseline="0" dirty="0" smtClean="0"/>
              <a:t> NDVI is linearly proportional to Farmer </a:t>
            </a:r>
            <a:r>
              <a:rPr lang="en-US" baseline="0" dirty="0" err="1" smtClean="0"/>
              <a:t>Pracitice</a:t>
            </a:r>
            <a:r>
              <a:rPr lang="en-US" baseline="0" dirty="0" smtClean="0"/>
              <a:t> NDVI</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11</a:t>
            </a:fld>
            <a:endParaRPr lang="en-US"/>
          </a:p>
        </p:txBody>
      </p:sp>
    </p:spTree>
    <p:extLst>
      <p:ext uri="{BB962C8B-B14F-4D97-AF65-F5344CB8AC3E}">
        <p14:creationId xmlns:p14="http://schemas.microsoft.com/office/powerpoint/2010/main" val="497365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Wheat Yield is highly linear to farmer</a:t>
            </a:r>
            <a:r>
              <a:rPr lang="en-US" baseline="0" dirty="0" smtClean="0"/>
              <a:t> Practice </a:t>
            </a:r>
            <a:r>
              <a:rPr lang="en-US" baseline="0" dirty="0" smtClean="0"/>
              <a:t>NDVI in wheat. but </a:t>
            </a:r>
            <a:r>
              <a:rPr lang="en-US" baseline="0" dirty="0" smtClean="0"/>
              <a:t>this same linearity is clearly exhibited in corn</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12</a:t>
            </a:fld>
            <a:endParaRPr lang="en-US"/>
          </a:p>
        </p:txBody>
      </p:sp>
    </p:spTree>
    <p:extLst>
      <p:ext uri="{BB962C8B-B14F-4D97-AF65-F5344CB8AC3E}">
        <p14:creationId xmlns:p14="http://schemas.microsoft.com/office/powerpoint/2010/main" val="2766314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Regression values are  high,,</a:t>
            </a:r>
            <a:r>
              <a:rPr lang="en-US" baseline="0" dirty="0" smtClean="0"/>
              <a:t> but slopes of the regression lines, as well as values of NDVI can vary greatly</a:t>
            </a:r>
            <a:r>
              <a:rPr lang="en-US" baseline="0" dirty="0" smtClean="0"/>
              <a:t>.  The upper circle encompass </a:t>
            </a:r>
            <a:r>
              <a:rPr lang="en-US" baseline="0" dirty="0" err="1" smtClean="0"/>
              <a:t>Nrndvi</a:t>
            </a:r>
            <a:r>
              <a:rPr lang="en-US" baseline="0" dirty="0" smtClean="0"/>
              <a:t> in the most productive area of the field.  More measurement are better when fitting data.  </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13</a:t>
            </a:fld>
            <a:endParaRPr lang="en-US"/>
          </a:p>
        </p:txBody>
      </p:sp>
    </p:spTree>
    <p:extLst>
      <p:ext uri="{BB962C8B-B14F-4D97-AF65-F5344CB8AC3E}">
        <p14:creationId xmlns:p14="http://schemas.microsoft.com/office/powerpoint/2010/main" val="2067394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Wheat Yield is highly linear to farmer</a:t>
            </a:r>
            <a:r>
              <a:rPr lang="en-US" baseline="0" dirty="0" smtClean="0"/>
              <a:t> Practice NDVI, but this same linearity is clearly exhibited in corn</a:t>
            </a:r>
            <a:endParaRPr lang="en-US" dirty="0"/>
          </a:p>
        </p:txBody>
      </p:sp>
      <p:sp>
        <p:nvSpPr>
          <p:cNvPr id="4" name="Slide Number Placeholder 3"/>
          <p:cNvSpPr>
            <a:spLocks noGrp="1"/>
          </p:cNvSpPr>
          <p:nvPr>
            <p:ph type="sldNum" sz="quarter" idx="10"/>
          </p:nvPr>
        </p:nvSpPr>
        <p:spPr/>
        <p:txBody>
          <a:bodyPr/>
          <a:lstStyle/>
          <a:p>
            <a:fld id="{D950C343-851F-4359-9119-B3883CE4745F}" type="slidenum">
              <a:rPr lang="en-US" smtClean="0"/>
              <a:t>27</a:t>
            </a:fld>
            <a:endParaRPr lang="en-US"/>
          </a:p>
        </p:txBody>
      </p:sp>
    </p:spTree>
    <p:extLst>
      <p:ext uri="{BB962C8B-B14F-4D97-AF65-F5344CB8AC3E}">
        <p14:creationId xmlns:p14="http://schemas.microsoft.com/office/powerpoint/2010/main" val="2977906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FB3BC3-7C01-4A4F-A007-A00D8E29FCB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3175628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FB3BC3-7C01-4A4F-A007-A00D8E29FCB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829290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FB3BC3-7C01-4A4F-A007-A00D8E29FCB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25686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FB3BC3-7C01-4A4F-A007-A00D8E29FCB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325244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FB3BC3-7C01-4A4F-A007-A00D8E29FCB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1856083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FB3BC3-7C01-4A4F-A007-A00D8E29FCB5}" type="datetimeFigureOut">
              <a:rPr lang="en-US" smtClean="0"/>
              <a:t>8/1/2015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4149773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FB3BC3-7C01-4A4F-A007-A00D8E29FCB5}" type="datetimeFigureOut">
              <a:rPr lang="en-US" smtClean="0"/>
              <a:t>8/1/2015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1190680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FB3BC3-7C01-4A4F-A007-A00D8E29FCB5}" type="datetimeFigureOut">
              <a:rPr lang="en-US" smtClean="0"/>
              <a:t>8/1/2015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1879886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B3BC3-7C01-4A4F-A007-A00D8E29FCB5}" type="datetimeFigureOut">
              <a:rPr lang="en-US" smtClean="0"/>
              <a:t>8/1/2015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3558394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FB3BC3-7C01-4A4F-A007-A00D8E29FCB5}" type="datetimeFigureOut">
              <a:rPr lang="en-US" smtClean="0"/>
              <a:t>8/1/2015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329900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FB3BC3-7C01-4A4F-A007-A00D8E29FCB5}" type="datetimeFigureOut">
              <a:rPr lang="en-US" smtClean="0"/>
              <a:t>8/1/2015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17B60-4DE7-4DCE-86ED-3724C1F4E6EF}" type="slidenum">
              <a:rPr lang="en-US" smtClean="0"/>
              <a:t>‹#›</a:t>
            </a:fld>
            <a:endParaRPr lang="en-US"/>
          </a:p>
        </p:txBody>
      </p:sp>
    </p:spTree>
    <p:extLst>
      <p:ext uri="{BB962C8B-B14F-4D97-AF65-F5344CB8AC3E}">
        <p14:creationId xmlns:p14="http://schemas.microsoft.com/office/powerpoint/2010/main" val="28621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B3BC3-7C01-4A4F-A007-A00D8E29FCB5}" type="datetimeFigureOut">
              <a:rPr lang="en-US" smtClean="0"/>
              <a:t>8/1/2015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17B60-4DE7-4DCE-86ED-3724C1F4E6EF}" type="slidenum">
              <a:rPr lang="en-US" smtClean="0"/>
              <a:t>‹#›</a:t>
            </a:fld>
            <a:endParaRPr lang="en-US"/>
          </a:p>
        </p:txBody>
      </p:sp>
    </p:spTree>
    <p:extLst>
      <p:ext uri="{BB962C8B-B14F-4D97-AF65-F5344CB8AC3E}">
        <p14:creationId xmlns:p14="http://schemas.microsoft.com/office/powerpoint/2010/main" val="1235511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7.xml"/><Relationship Id="rId5" Type="http://schemas.openxmlformats.org/officeDocument/2006/relationships/chart" Target="../charts/chart17.xml"/><Relationship Id="rId4" Type="http://schemas.openxmlformats.org/officeDocument/2006/relationships/chart" Target="../charts/chart16.xml"/></Relationships>
</file>

<file path=ppt/slides/_rels/slide2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7.xml"/><Relationship Id="rId5" Type="http://schemas.openxmlformats.org/officeDocument/2006/relationships/chart" Target="../charts/chart21.xml"/><Relationship Id="rId4" Type="http://schemas.openxmlformats.org/officeDocument/2006/relationships/chart" Target="../charts/chart20.xml"/></Relationships>
</file>

<file path=ppt/slides/_rels/slide2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2894" y="365125"/>
            <a:ext cx="7250906" cy="5792607"/>
          </a:xfrm>
        </p:spPr>
        <p:txBody>
          <a:bodyPr/>
          <a:lstStyle/>
          <a:p>
            <a:r>
              <a:rPr lang="en-US" dirty="0" smtClean="0"/>
              <a:t>A Simplified Linear Transformation to Calculate N Application Rates in Corn and Wheat</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rot="5400000">
            <a:off x="294085" y="1339304"/>
            <a:ext cx="4352925" cy="3264693"/>
          </a:xfrm>
        </p:spPr>
      </p:pic>
    </p:spTree>
    <p:extLst>
      <p:ext uri="{BB962C8B-B14F-4D97-AF65-F5344CB8AC3E}">
        <p14:creationId xmlns:p14="http://schemas.microsoft.com/office/powerpoint/2010/main" val="2877563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Linearized Generalized N Rate Algorithm AONR Corn Experiment - 2014</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2455180594"/>
              </p:ext>
            </p:extLst>
          </p:nvPr>
        </p:nvGraphicFramePr>
        <p:xfrm>
          <a:off x="1928813" y="1565131"/>
          <a:ext cx="7000876" cy="43988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7711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NDVI Farmer Practice vs </a:t>
            </a:r>
            <a:r>
              <a:rPr lang="en-US" sz="3600" dirty="0" err="1" smtClean="0"/>
              <a:t>NRich</a:t>
            </a:r>
            <a:r>
              <a:rPr lang="en-US" sz="3600" dirty="0" smtClean="0"/>
              <a:t> NDVI </a:t>
            </a:r>
            <a:r>
              <a:rPr lang="en-US" sz="3600" dirty="0"/>
              <a:t>23  Site Years </a:t>
            </a:r>
            <a:br>
              <a:rPr lang="en-US" sz="3600" dirty="0"/>
            </a:b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451228773"/>
              </p:ext>
            </p:extLst>
          </p:nvPr>
        </p:nvGraphicFramePr>
        <p:xfrm>
          <a:off x="1198605" y="1457325"/>
          <a:ext cx="9531309" cy="50434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0016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855398952"/>
              </p:ext>
            </p:extLst>
          </p:nvPr>
        </p:nvGraphicFramePr>
        <p:xfrm>
          <a:off x="2100263" y="957263"/>
          <a:ext cx="7500937" cy="53578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6370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233653476"/>
              </p:ext>
            </p:extLst>
          </p:nvPr>
        </p:nvGraphicFramePr>
        <p:xfrm>
          <a:off x="1757364" y="362208"/>
          <a:ext cx="8815386" cy="54721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23666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Linearize Data</a:t>
            </a:r>
            <a:endParaRPr lang="en-US" dirty="0"/>
          </a:p>
        </p:txBody>
      </p:sp>
      <p:sp>
        <p:nvSpPr>
          <p:cNvPr id="3" name="Content Placeholder 2"/>
          <p:cNvSpPr>
            <a:spLocks noGrp="1"/>
          </p:cNvSpPr>
          <p:nvPr>
            <p:ph idx="1"/>
          </p:nvPr>
        </p:nvSpPr>
        <p:spPr/>
        <p:txBody>
          <a:bodyPr/>
          <a:lstStyle/>
          <a:p>
            <a:r>
              <a:rPr lang="en-US" dirty="0" smtClean="0"/>
              <a:t>Establishes a straight line relationship between NDVI and Grain Yield.</a:t>
            </a:r>
          </a:p>
          <a:p>
            <a:r>
              <a:rPr lang="en-US" dirty="0" smtClean="0"/>
              <a:t>Differences between NDVI values are equivalent to differences in yield.</a:t>
            </a:r>
          </a:p>
          <a:p>
            <a:r>
              <a:rPr lang="en-US" dirty="0" smtClean="0"/>
              <a:t>  Yield goal is the maximum expected </a:t>
            </a:r>
            <a:r>
              <a:rPr lang="en-US" dirty="0" smtClean="0"/>
              <a:t>yield  </a:t>
            </a:r>
          </a:p>
        </p:txBody>
      </p:sp>
    </p:spTree>
    <p:extLst>
      <p:ext uri="{BB962C8B-B14F-4D97-AF65-F5344CB8AC3E}">
        <p14:creationId xmlns:p14="http://schemas.microsoft.com/office/powerpoint/2010/main" val="12621665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Additional Steps</a:t>
            </a:r>
            <a:endParaRPr lang="en-US" dirty="0"/>
          </a:p>
        </p:txBody>
      </p:sp>
      <p:sp>
        <p:nvSpPr>
          <p:cNvPr id="5" name="Content Placeholder 4"/>
          <p:cNvSpPr>
            <a:spLocks noGrp="1"/>
          </p:cNvSpPr>
          <p:nvPr>
            <p:ph idx="1"/>
          </p:nvPr>
        </p:nvSpPr>
        <p:spPr/>
        <p:txBody>
          <a:bodyPr/>
          <a:lstStyle/>
          <a:p>
            <a:r>
              <a:rPr lang="en-US" dirty="0" smtClean="0"/>
              <a:t>NDVI of the yield goal for the most productive area and for the least productive area must be determined using an N-Rich reference strip.  Although peak yield generally occurs at approximately 0.80 NDVI, there is no guarantee that it will.  A second N-Rich reference strip must be established in the least productive area in the field.  </a:t>
            </a:r>
            <a:endParaRPr lang="en-US" dirty="0"/>
          </a:p>
          <a:p>
            <a:r>
              <a:rPr lang="en-US" dirty="0" smtClean="0"/>
              <a:t>Yield goals must be established at each location.  The literature contains several methods for establishing reasonable yield goals.</a:t>
            </a:r>
          </a:p>
          <a:p>
            <a:r>
              <a:rPr lang="en-US" dirty="0" smtClean="0"/>
              <a:t>A linear curve must </a:t>
            </a:r>
            <a:r>
              <a:rPr lang="en-US" smtClean="0"/>
              <a:t>be </a:t>
            </a:r>
            <a:r>
              <a:rPr lang="en-US" smtClean="0"/>
              <a:t>fitted </a:t>
            </a:r>
            <a:r>
              <a:rPr lang="en-US" dirty="0" smtClean="0"/>
              <a:t>to the data with NDVI being the independent variable and yield goal being the dependent variable. Use standard regression equations for linear curves.  </a:t>
            </a:r>
            <a:endParaRPr lang="en-US" dirty="0"/>
          </a:p>
        </p:txBody>
      </p:sp>
    </p:spTree>
    <p:extLst>
      <p:ext uri="{BB962C8B-B14F-4D97-AF65-F5344CB8AC3E}">
        <p14:creationId xmlns:p14="http://schemas.microsoft.com/office/powerpoint/2010/main" val="24743041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nvPr>
        </p:nvGraphicFramePr>
        <p:xfrm>
          <a:off x="1100138" y="217713"/>
          <a:ext cx="10058400" cy="6019801"/>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Arrow Connector 3"/>
          <p:cNvCxnSpPr/>
          <p:nvPr/>
        </p:nvCxnSpPr>
        <p:spPr>
          <a:xfrm flipV="1">
            <a:off x="9315451" y="2357438"/>
            <a:ext cx="14287" cy="2943226"/>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6772275" y="3814762"/>
            <a:ext cx="28575" cy="14859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329738" y="3599319"/>
            <a:ext cx="1600200" cy="430887"/>
          </a:xfrm>
          <a:prstGeom prst="rect">
            <a:avLst/>
          </a:prstGeom>
          <a:noFill/>
        </p:spPr>
        <p:txBody>
          <a:bodyPr wrap="square" rtlCol="0">
            <a:spAutoFit/>
          </a:bodyPr>
          <a:lstStyle/>
          <a:p>
            <a:r>
              <a:rPr lang="en-US" sz="2200" b="1" dirty="0" smtClean="0"/>
              <a:t>Yield Goal</a:t>
            </a:r>
            <a:endParaRPr lang="en-US" sz="2200" b="1" dirty="0"/>
          </a:p>
        </p:txBody>
      </p:sp>
      <p:sp>
        <p:nvSpPr>
          <p:cNvPr id="10" name="TextBox 9"/>
          <p:cNvSpPr txBox="1"/>
          <p:nvPr/>
        </p:nvSpPr>
        <p:spPr>
          <a:xfrm>
            <a:off x="6772275" y="4188380"/>
            <a:ext cx="2857500" cy="369332"/>
          </a:xfrm>
          <a:prstGeom prst="rect">
            <a:avLst/>
          </a:prstGeom>
          <a:noFill/>
        </p:spPr>
        <p:txBody>
          <a:bodyPr wrap="square" rtlCol="0">
            <a:spAutoFit/>
          </a:bodyPr>
          <a:lstStyle/>
          <a:p>
            <a:r>
              <a:rPr lang="en-US" dirty="0" err="1" smtClean="0"/>
              <a:t>MinYld</a:t>
            </a:r>
            <a:r>
              <a:rPr lang="en-US" dirty="0" smtClean="0"/>
              <a:t>=</a:t>
            </a:r>
            <a:r>
              <a:rPr lang="en-US" dirty="0" err="1" smtClean="0"/>
              <a:t>Yld</a:t>
            </a:r>
            <a:r>
              <a:rPr lang="en-US" dirty="0" smtClean="0"/>
              <a:t> </a:t>
            </a:r>
            <a:r>
              <a:rPr lang="en-US" sz="1700" dirty="0" smtClean="0"/>
              <a:t>Goal*0.48/0.81</a:t>
            </a:r>
            <a:endParaRPr lang="en-US" sz="1700" dirty="0"/>
          </a:p>
        </p:txBody>
      </p:sp>
    </p:spTree>
    <p:extLst>
      <p:ext uri="{BB962C8B-B14F-4D97-AF65-F5344CB8AC3E}">
        <p14:creationId xmlns:p14="http://schemas.microsoft.com/office/powerpoint/2010/main" val="1645414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776521374"/>
              </p:ext>
            </p:extLst>
          </p:nvPr>
        </p:nvGraphicFramePr>
        <p:xfrm>
          <a:off x="1100138" y="217713"/>
          <a:ext cx="10058400" cy="6019801"/>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Arrow Connector 3"/>
          <p:cNvCxnSpPr/>
          <p:nvPr/>
        </p:nvCxnSpPr>
        <p:spPr>
          <a:xfrm flipV="1">
            <a:off x="9315451" y="2357438"/>
            <a:ext cx="14287" cy="2943226"/>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6772275" y="3814762"/>
            <a:ext cx="28575" cy="148590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7349924" y="3495554"/>
            <a:ext cx="34724" cy="1805108"/>
          </a:xfrm>
          <a:prstGeom prst="straightConnector1">
            <a:avLst/>
          </a:prstGeom>
          <a:ln w="317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7998106" y="3148314"/>
            <a:ext cx="34724" cy="2152348"/>
          </a:xfrm>
          <a:prstGeom prst="straightConnector1">
            <a:avLst/>
          </a:prstGeom>
          <a:ln w="317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8681013" y="2766350"/>
            <a:ext cx="1" cy="2534312"/>
          </a:xfrm>
          <a:prstGeom prst="straightConnector1">
            <a:avLst/>
          </a:prstGeom>
          <a:ln w="317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125165" y="3814762"/>
            <a:ext cx="3675685"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3125165" y="3449256"/>
            <a:ext cx="4281186" cy="34724"/>
          </a:xfrm>
          <a:prstGeom prst="straightConnector1">
            <a:avLst/>
          </a:prstGeom>
          <a:ln w="3175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3125165" y="3067292"/>
            <a:ext cx="4921411" cy="23149"/>
          </a:xfrm>
          <a:prstGeom prst="straightConnector1">
            <a:avLst/>
          </a:prstGeom>
          <a:ln w="3175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3125165" y="2766350"/>
            <a:ext cx="5555848" cy="0"/>
          </a:xfrm>
          <a:prstGeom prst="straightConnector1">
            <a:avLst/>
          </a:prstGeom>
          <a:ln w="381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3125165" y="2357438"/>
            <a:ext cx="6190286"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17838" y="766119"/>
            <a:ext cx="9576486" cy="369332"/>
          </a:xfrm>
          <a:prstGeom prst="rect">
            <a:avLst/>
          </a:prstGeom>
          <a:noFill/>
        </p:spPr>
        <p:txBody>
          <a:bodyPr wrap="square" rtlCol="0">
            <a:spAutoFit/>
          </a:bodyPr>
          <a:lstStyle/>
          <a:p>
            <a:r>
              <a:rPr lang="en-US" dirty="0" smtClean="0"/>
              <a:t>Defines the yield limit without additional N. Increase in yield will be proportional to increase in NDVI</a:t>
            </a:r>
            <a:endParaRPr lang="en-US" dirty="0"/>
          </a:p>
        </p:txBody>
      </p:sp>
    </p:spTree>
    <p:extLst>
      <p:ext uri="{BB962C8B-B14F-4D97-AF65-F5344CB8AC3E}">
        <p14:creationId xmlns:p14="http://schemas.microsoft.com/office/powerpoint/2010/main" val="1868986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846912535"/>
              </p:ext>
            </p:extLst>
          </p:nvPr>
        </p:nvGraphicFramePr>
        <p:xfrm>
          <a:off x="2571750" y="892629"/>
          <a:ext cx="7500938" cy="5040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4005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 Additional Examples</a:t>
            </a:r>
            <a:endParaRPr lang="en-US" dirty="0"/>
          </a:p>
        </p:txBody>
      </p:sp>
    </p:spTree>
    <p:extLst>
      <p:ext uri="{BB962C8B-B14F-4D97-AF65-F5344CB8AC3E}">
        <p14:creationId xmlns:p14="http://schemas.microsoft.com/office/powerpoint/2010/main" val="367611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2894" y="365125"/>
            <a:ext cx="7250906" cy="5792607"/>
          </a:xfrm>
        </p:spPr>
        <p:txBody>
          <a:bodyPr>
            <a:normAutofit/>
          </a:bodyPr>
          <a:lstStyle/>
          <a:p>
            <a:r>
              <a:rPr lang="en-US" sz="3000" dirty="0" smtClean="0"/>
              <a:t>Dr</a:t>
            </a:r>
            <a:r>
              <a:rPr lang="en-US" sz="3000" dirty="0"/>
              <a:t>. Brenda Ortiz Who Built The Unique Corn Optical Sensor Data Set Required for This Investigation</a:t>
            </a:r>
            <a:br>
              <a:rPr lang="en-US" sz="3000" dirty="0"/>
            </a:br>
            <a:r>
              <a:rPr lang="en-US" sz="3000" dirty="0"/>
              <a:t/>
            </a:r>
            <a:br>
              <a:rPr lang="en-US" sz="3000" dirty="0"/>
            </a:br>
            <a:r>
              <a:rPr lang="en-US" sz="3000" dirty="0"/>
              <a:t>And Dr. Bill Raun Who Kept this Investigation going Through Hell and High </a:t>
            </a:r>
            <a:r>
              <a:rPr lang="en-US" sz="3000" dirty="0" smtClean="0"/>
              <a:t>Water</a:t>
            </a:r>
            <a:br>
              <a:rPr lang="en-US" sz="3000" dirty="0" smtClean="0"/>
            </a:br>
            <a:r>
              <a:rPr lang="en-US" sz="3000" dirty="0"/>
              <a:t/>
            </a:r>
            <a:br>
              <a:rPr lang="en-US" sz="3000" dirty="0"/>
            </a:br>
            <a:r>
              <a:rPr lang="en-US" sz="3000" dirty="0" smtClean="0"/>
              <a:t>Dr. Jim </a:t>
            </a:r>
            <a:r>
              <a:rPr lang="en-US" sz="3000" dirty="0" err="1" smtClean="0"/>
              <a:t>Schepers</a:t>
            </a:r>
            <a:r>
              <a:rPr lang="en-US" sz="3000" dirty="0" smtClean="0"/>
              <a:t> Whose argument for measuring NDVI at Two Different Locations Without an N Rich Strip caused me to Modify my approach to the problem.</a:t>
            </a:r>
            <a:endParaRPr lang="en-US" sz="30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294085" y="1339304"/>
            <a:ext cx="4352925" cy="3264693"/>
          </a:xfrm>
        </p:spPr>
      </p:pic>
    </p:spTree>
    <p:extLst>
      <p:ext uri="{BB962C8B-B14F-4D97-AF65-F5344CB8AC3E}">
        <p14:creationId xmlns:p14="http://schemas.microsoft.com/office/powerpoint/2010/main" val="647907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072311345"/>
              </p:ext>
            </p:extLst>
          </p:nvPr>
        </p:nvGraphicFramePr>
        <p:xfrm>
          <a:off x="1900238" y="435429"/>
          <a:ext cx="8315325" cy="55408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7903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178191888"/>
              </p:ext>
            </p:extLst>
          </p:nvPr>
        </p:nvGraphicFramePr>
        <p:xfrm>
          <a:off x="1857375" y="478971"/>
          <a:ext cx="7602311" cy="5682343"/>
        </p:xfrm>
        <a:graphic>
          <a:graphicData uri="http://schemas.openxmlformats.org/drawingml/2006/chart">
            <c:chart xmlns:c="http://schemas.openxmlformats.org/drawingml/2006/chart" xmlns:r="http://schemas.openxmlformats.org/officeDocument/2006/relationships" r:id="rId2"/>
          </a:graphicData>
        </a:graphic>
      </p:graphicFrame>
      <p:sp>
        <p:nvSpPr>
          <p:cNvPr id="3" name="Oval 2"/>
          <p:cNvSpPr/>
          <p:nvPr/>
        </p:nvSpPr>
        <p:spPr>
          <a:xfrm>
            <a:off x="8204426" y="1459364"/>
            <a:ext cx="496662" cy="526598"/>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6400800" y="3200401"/>
            <a:ext cx="587829" cy="544286"/>
          </a:xfrm>
          <a:prstGeom prst="ellips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1701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760938499"/>
              </p:ext>
            </p:extLst>
          </p:nvPr>
        </p:nvGraphicFramePr>
        <p:xfrm>
          <a:off x="1860777" y="614363"/>
          <a:ext cx="8940573" cy="60095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72624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548563849"/>
              </p:ext>
            </p:extLst>
          </p:nvPr>
        </p:nvGraphicFramePr>
        <p:xfrm>
          <a:off x="1657350" y="457200"/>
          <a:ext cx="8686800" cy="5857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9212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697025385"/>
              </p:ext>
            </p:extLst>
          </p:nvPr>
        </p:nvGraphicFramePr>
        <p:xfrm>
          <a:off x="638810" y="361103"/>
          <a:ext cx="5304790" cy="32507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1580683682"/>
              </p:ext>
            </p:extLst>
          </p:nvPr>
        </p:nvGraphicFramePr>
        <p:xfrm>
          <a:off x="5957570" y="320993"/>
          <a:ext cx="4711700" cy="32080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520747299"/>
              </p:ext>
            </p:extLst>
          </p:nvPr>
        </p:nvGraphicFramePr>
        <p:xfrm>
          <a:off x="795655" y="3578436"/>
          <a:ext cx="4679949" cy="292237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45229289"/>
              </p:ext>
            </p:extLst>
          </p:nvPr>
        </p:nvGraphicFramePr>
        <p:xfrm>
          <a:off x="6156219" y="3738668"/>
          <a:ext cx="4663017" cy="296217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2776364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951979626"/>
              </p:ext>
            </p:extLst>
          </p:nvPr>
        </p:nvGraphicFramePr>
        <p:xfrm>
          <a:off x="1221740" y="228601"/>
          <a:ext cx="4673599" cy="29535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a:graphicFrameLocks/>
          </p:cNvGraphicFramePr>
          <p:nvPr>
            <p:extLst>
              <p:ext uri="{D42A27DB-BD31-4B8C-83A1-F6EECF244321}">
                <p14:modId xmlns:p14="http://schemas.microsoft.com/office/powerpoint/2010/main" val="1112869105"/>
              </p:ext>
            </p:extLst>
          </p:nvPr>
        </p:nvGraphicFramePr>
        <p:xfrm>
          <a:off x="6787091" y="214313"/>
          <a:ext cx="4675717" cy="29335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a:graphicFrameLocks/>
          </p:cNvGraphicFramePr>
          <p:nvPr>
            <p:extLst>
              <p:ext uri="{D42A27DB-BD31-4B8C-83A1-F6EECF244321}">
                <p14:modId xmlns:p14="http://schemas.microsoft.com/office/powerpoint/2010/main" val="261186478"/>
              </p:ext>
            </p:extLst>
          </p:nvPr>
        </p:nvGraphicFramePr>
        <p:xfrm>
          <a:off x="1117811" y="3332902"/>
          <a:ext cx="4675717" cy="30678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p:cNvGraphicFramePr>
            <a:graphicFrameLocks/>
          </p:cNvGraphicFramePr>
          <p:nvPr>
            <p:extLst>
              <p:ext uri="{D42A27DB-BD31-4B8C-83A1-F6EECF244321}">
                <p14:modId xmlns:p14="http://schemas.microsoft.com/office/powerpoint/2010/main" val="1019771864"/>
              </p:ext>
            </p:extLst>
          </p:nvPr>
        </p:nvGraphicFramePr>
        <p:xfrm>
          <a:off x="6544203" y="3494314"/>
          <a:ext cx="4675717" cy="290648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129286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nvPr>
        </p:nvGraphicFramePr>
        <p:xfrm>
          <a:off x="1100138" y="217713"/>
          <a:ext cx="10058400" cy="6019801"/>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Arrow Connector 3"/>
          <p:cNvCxnSpPr/>
          <p:nvPr/>
        </p:nvCxnSpPr>
        <p:spPr>
          <a:xfrm flipV="1">
            <a:off x="9315451" y="2357438"/>
            <a:ext cx="14287" cy="2943226"/>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6772275" y="3814762"/>
            <a:ext cx="28575" cy="148590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7349924" y="3495554"/>
            <a:ext cx="34724" cy="1805108"/>
          </a:xfrm>
          <a:prstGeom prst="straightConnector1">
            <a:avLst/>
          </a:prstGeom>
          <a:ln w="317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7998106" y="3148314"/>
            <a:ext cx="34724" cy="2152348"/>
          </a:xfrm>
          <a:prstGeom prst="straightConnector1">
            <a:avLst/>
          </a:prstGeom>
          <a:ln w="317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8681013" y="2766350"/>
            <a:ext cx="1" cy="2534312"/>
          </a:xfrm>
          <a:prstGeom prst="straightConnector1">
            <a:avLst/>
          </a:prstGeom>
          <a:ln w="317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125165" y="3814762"/>
            <a:ext cx="3675685"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3125165" y="3449256"/>
            <a:ext cx="4281186" cy="34724"/>
          </a:xfrm>
          <a:prstGeom prst="straightConnector1">
            <a:avLst/>
          </a:prstGeom>
          <a:ln w="3175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3125165" y="3067292"/>
            <a:ext cx="4921411" cy="23149"/>
          </a:xfrm>
          <a:prstGeom prst="straightConnector1">
            <a:avLst/>
          </a:prstGeom>
          <a:ln w="3175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3125165" y="2766350"/>
            <a:ext cx="5555848" cy="0"/>
          </a:xfrm>
          <a:prstGeom prst="straightConnector1">
            <a:avLst/>
          </a:prstGeom>
          <a:ln w="381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3125165" y="2357438"/>
            <a:ext cx="6190286"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6013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nvPr>
        </p:nvGraphicFramePr>
        <p:xfrm>
          <a:off x="2100263" y="957263"/>
          <a:ext cx="7500937" cy="53578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78943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163330035"/>
              </p:ext>
            </p:extLst>
          </p:nvPr>
        </p:nvGraphicFramePr>
        <p:xfrm>
          <a:off x="1323833" y="630196"/>
          <a:ext cx="9676263" cy="56593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1461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7888"/>
          </a:xfrm>
        </p:spPr>
        <p:txBody>
          <a:bodyPr>
            <a:normAutofit/>
          </a:bodyPr>
          <a:lstStyle/>
          <a:p>
            <a:r>
              <a:rPr lang="en-US" sz="3600" dirty="0" smtClean="0"/>
              <a:t>Corn at three growth stages symmetric sigmoid model</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3800191659"/>
              </p:ext>
            </p:extLst>
          </p:nvPr>
        </p:nvGraphicFramePr>
        <p:xfrm>
          <a:off x="1328738" y="957264"/>
          <a:ext cx="9601200" cy="55089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2994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Difficulty with the symmetric sigmoid for predicting grain yield</a:t>
            </a:r>
            <a:endParaRPr lang="en-US" dirty="0"/>
          </a:p>
        </p:txBody>
      </p:sp>
      <p:sp>
        <p:nvSpPr>
          <p:cNvPr id="3" name="Content Placeholder 2"/>
          <p:cNvSpPr>
            <a:spLocks noGrp="1"/>
          </p:cNvSpPr>
          <p:nvPr>
            <p:ph idx="1"/>
          </p:nvPr>
        </p:nvSpPr>
        <p:spPr/>
        <p:txBody>
          <a:bodyPr>
            <a:normAutofit/>
          </a:bodyPr>
          <a:lstStyle/>
          <a:p>
            <a:r>
              <a:rPr lang="en-US" dirty="0" smtClean="0"/>
              <a:t>This equation is </a:t>
            </a:r>
            <a:r>
              <a:rPr lang="en-US" b="1" i="1" dirty="0" smtClean="0"/>
              <a:t>Parametric</a:t>
            </a:r>
            <a:r>
              <a:rPr lang="en-US" dirty="0" smtClean="0"/>
              <a:t> – each parameter is a function of an  equation.  </a:t>
            </a:r>
          </a:p>
          <a:p>
            <a:r>
              <a:rPr lang="en-US" dirty="0" smtClean="0"/>
              <a:t>This means that you cannot directly solve for any value of the yield equation.</a:t>
            </a:r>
          </a:p>
          <a:p>
            <a:r>
              <a:rPr lang="en-US" dirty="0" smtClean="0"/>
              <a:t>This isn’t good.  We must adjust the parameters until the equation predicts known yield values.  Consequently, we can’t directly solve  the yield equation  for exact values.</a:t>
            </a:r>
          </a:p>
          <a:p>
            <a:r>
              <a:rPr lang="en-US" dirty="0" smtClean="0"/>
              <a:t>We need a simpler approach which replaces parameters with constants and linearizes the relationship between the independent dependent variable (</a:t>
            </a:r>
            <a:r>
              <a:rPr lang="en-US" b="1" i="1" dirty="0" smtClean="0"/>
              <a:t>FP </a:t>
            </a:r>
            <a:r>
              <a:rPr lang="en-US" b="1" i="1" dirty="0" err="1" smtClean="0"/>
              <a:t>ndvi</a:t>
            </a:r>
            <a:r>
              <a:rPr lang="en-US" dirty="0" smtClean="0"/>
              <a:t>) and the dependent variable </a:t>
            </a:r>
            <a:r>
              <a:rPr lang="en-US" b="1" i="1" dirty="0" smtClean="0"/>
              <a:t>yield</a:t>
            </a:r>
            <a:r>
              <a:rPr lang="en-US" dirty="0" smtClean="0"/>
              <a:t>.</a:t>
            </a:r>
          </a:p>
          <a:p>
            <a:endParaRPr lang="en-US" dirty="0" smtClean="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2078735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5015"/>
          </a:xfrm>
        </p:spPr>
        <p:txBody>
          <a:bodyPr>
            <a:noAutofit/>
          </a:bodyPr>
          <a:lstStyle/>
          <a:p>
            <a:r>
              <a:rPr lang="en-US" sz="3500" b="1" dirty="0"/>
              <a:t>We can make the following assumptions when developing a model to predict grain yield with optical sensors</a:t>
            </a:r>
            <a:r>
              <a:rPr lang="en-US" sz="3500" dirty="0"/>
              <a:t/>
            </a:r>
            <a:br>
              <a:rPr lang="en-US" sz="3500" dirty="0"/>
            </a:br>
            <a:endParaRPr lang="en-US" sz="3500" dirty="0"/>
          </a:p>
        </p:txBody>
      </p:sp>
      <p:sp>
        <p:nvSpPr>
          <p:cNvPr id="3" name="Content Placeholder 2"/>
          <p:cNvSpPr>
            <a:spLocks noGrp="1"/>
          </p:cNvSpPr>
          <p:nvPr>
            <p:ph idx="1"/>
          </p:nvPr>
        </p:nvSpPr>
        <p:spPr>
          <a:xfrm>
            <a:off x="838200" y="1828800"/>
            <a:ext cx="10515600" cy="4348163"/>
          </a:xfrm>
        </p:spPr>
        <p:txBody>
          <a:bodyPr>
            <a:normAutofit/>
          </a:bodyPr>
          <a:lstStyle/>
          <a:p>
            <a:r>
              <a:rPr lang="en-US" b="1" i="1" dirty="0" smtClean="0"/>
              <a:t>Yield without additional N is proportional to Farmer Practice NDVI.</a:t>
            </a:r>
          </a:p>
          <a:p>
            <a:r>
              <a:rPr lang="en-US" dirty="0" err="1" smtClean="0"/>
              <a:t>NRich</a:t>
            </a:r>
            <a:r>
              <a:rPr lang="en-US" dirty="0" smtClean="0"/>
              <a:t> NDVI is independent  of location within an area in a field where production variables exhibit </a:t>
            </a:r>
            <a:r>
              <a:rPr lang="en-US" dirty="0" err="1" smtClean="0"/>
              <a:t>geostatistical</a:t>
            </a:r>
            <a:r>
              <a:rPr lang="en-US" dirty="0" smtClean="0"/>
              <a:t> relatedness.</a:t>
            </a:r>
          </a:p>
          <a:p>
            <a:r>
              <a:rPr lang="en-US" smtClean="0"/>
              <a:t>A </a:t>
            </a:r>
            <a:r>
              <a:rPr lang="en-US" dirty="0" smtClean="0"/>
              <a:t>straight line can be constructed between the maximum value of </a:t>
            </a:r>
            <a:r>
              <a:rPr lang="en-US" dirty="0" err="1" smtClean="0"/>
              <a:t>NRich</a:t>
            </a:r>
            <a:r>
              <a:rPr lang="en-US" dirty="0" smtClean="0"/>
              <a:t> NDVI and the minimum value of Farmer Practice NDVI.</a:t>
            </a:r>
          </a:p>
          <a:p>
            <a:r>
              <a:rPr lang="en-US" dirty="0" smtClean="0"/>
              <a:t>Because NDVI is linearly proportional to crop yield, a straight line can be fit through NDVI and crop Yield. (Dr. Jim </a:t>
            </a:r>
            <a:r>
              <a:rPr lang="en-US" dirty="0" err="1" smtClean="0"/>
              <a:t>Schepers</a:t>
            </a:r>
            <a:r>
              <a:rPr lang="en-US" dirty="0" smtClean="0"/>
              <a:t>)</a:t>
            </a:r>
          </a:p>
        </p:txBody>
      </p:sp>
    </p:spTree>
    <p:extLst>
      <p:ext uri="{BB962C8B-B14F-4D97-AF65-F5344CB8AC3E}">
        <p14:creationId xmlns:p14="http://schemas.microsoft.com/office/powerpoint/2010/main" val="408529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7888"/>
          </a:xfrm>
        </p:spPr>
        <p:txBody>
          <a:bodyPr>
            <a:normAutofit fontScale="90000"/>
          </a:bodyPr>
          <a:lstStyle/>
          <a:p>
            <a:r>
              <a:rPr lang="en-US" sz="3600" dirty="0" smtClean="0"/>
              <a:t>Corn and Wheat there is a region where symmetric sigmoid exhibits high linearity</a:t>
            </a:r>
            <a:endParaRPr lang="en-US" sz="3600" dirty="0"/>
          </a:p>
        </p:txBody>
      </p:sp>
      <p:graphicFrame>
        <p:nvGraphicFramePr>
          <p:cNvPr id="3" name="Chart 2"/>
          <p:cNvGraphicFramePr>
            <a:graphicFrameLocks/>
          </p:cNvGraphicFramePr>
          <p:nvPr>
            <p:extLst>
              <p:ext uri="{D42A27DB-BD31-4B8C-83A1-F6EECF244321}">
                <p14:modId xmlns:p14="http://schemas.microsoft.com/office/powerpoint/2010/main" val="3049586139"/>
              </p:ext>
            </p:extLst>
          </p:nvPr>
        </p:nvGraphicFramePr>
        <p:xfrm>
          <a:off x="1628775" y="1085851"/>
          <a:ext cx="8443913" cy="55089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61183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linearization</a:t>
            </a:r>
            <a:endParaRPr lang="en-US" dirty="0"/>
          </a:p>
        </p:txBody>
      </p:sp>
      <p:sp>
        <p:nvSpPr>
          <p:cNvPr id="3" name="Content Placeholder 2"/>
          <p:cNvSpPr>
            <a:spLocks noGrp="1"/>
          </p:cNvSpPr>
          <p:nvPr>
            <p:ph idx="1"/>
          </p:nvPr>
        </p:nvSpPr>
        <p:spPr>
          <a:xfrm>
            <a:off x="838200" y="1690688"/>
            <a:ext cx="10515600" cy="4351338"/>
          </a:xfrm>
        </p:spPr>
        <p:txBody>
          <a:bodyPr>
            <a:normAutofit fontScale="92500" lnSpcReduction="10000"/>
          </a:bodyPr>
          <a:lstStyle/>
          <a:p>
            <a:r>
              <a:rPr lang="en-US" dirty="0" smtClean="0"/>
              <a:t>Despite the concerns about using sophisticated non-linear models, agronomist have need to use N-</a:t>
            </a:r>
            <a:r>
              <a:rPr lang="en-US" dirty="0"/>
              <a:t>L</a:t>
            </a:r>
            <a:r>
              <a:rPr lang="en-US" dirty="0" smtClean="0"/>
              <a:t>in models to describe and predict complex biological phenomena.  One of these model is the symmetric sigmoid which is a step function i.e. growth models.  Many of these models are parametric requiring input of data to change values of coefficients as inputs change.  In effect, two, three, or more additional equations are needed to define the coefficients required to implement the non-linear model.  </a:t>
            </a:r>
          </a:p>
          <a:p>
            <a:r>
              <a:rPr lang="en-US" dirty="0" smtClean="0"/>
              <a:t>One approach often used by engineers when creating models to control machines and processes, is to break the model up into segments which can be treated as independent models  within the range of interest.  In the case of symmetric sigmoid, most of the change in the value of the dependent variable occurs  for NDVI values ranging form </a:t>
            </a:r>
            <a:r>
              <a:rPr lang="en-US" b="1" i="1" dirty="0" smtClean="0"/>
              <a:t>0.20  and 0.80</a:t>
            </a:r>
            <a:r>
              <a:rPr lang="en-US" dirty="0" smtClean="0"/>
              <a:t>.  Nearly all change occurs between 0.10 and </a:t>
            </a:r>
            <a:r>
              <a:rPr lang="en-US" b="1" dirty="0" smtClean="0"/>
              <a:t>0.90</a:t>
            </a:r>
            <a:r>
              <a:rPr lang="en-US" dirty="0" smtClean="0"/>
              <a:t> NDVI.  </a:t>
            </a:r>
            <a:endParaRPr lang="en-US" dirty="0"/>
          </a:p>
        </p:txBody>
      </p:sp>
    </p:spTree>
    <p:extLst>
      <p:ext uri="{BB962C8B-B14F-4D97-AF65-F5344CB8AC3E}">
        <p14:creationId xmlns:p14="http://schemas.microsoft.com/office/powerpoint/2010/main" val="2713483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r>
              <a:rPr lang="en-US" sz="9600" dirty="0" smtClean="0"/>
              <a:t>Consistently, yield data were  linear functions of NDVI</a:t>
            </a:r>
            <a:endParaRPr lang="en-US" sz="9600" dirty="0"/>
          </a:p>
        </p:txBody>
      </p:sp>
    </p:spTree>
    <p:extLst>
      <p:ext uri="{BB962C8B-B14F-4D97-AF65-F5344CB8AC3E}">
        <p14:creationId xmlns:p14="http://schemas.microsoft.com/office/powerpoint/2010/main" val="3645864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Linearization</a:t>
            </a:r>
            <a:endParaRPr lang="en-US" dirty="0"/>
          </a:p>
        </p:txBody>
      </p:sp>
      <p:sp>
        <p:nvSpPr>
          <p:cNvPr id="3" name="Content Placeholder 2"/>
          <p:cNvSpPr>
            <a:spLocks noGrp="1"/>
          </p:cNvSpPr>
          <p:nvPr>
            <p:ph idx="1"/>
          </p:nvPr>
        </p:nvSpPr>
        <p:spPr/>
        <p:txBody>
          <a:bodyPr/>
          <a:lstStyle/>
          <a:p>
            <a:r>
              <a:rPr lang="en-US" dirty="0" smtClean="0"/>
              <a:t>Fit a straight line (linear regression) through the data</a:t>
            </a:r>
          </a:p>
          <a:p>
            <a:r>
              <a:rPr lang="en-US" dirty="0" smtClean="0"/>
              <a:t>Fit a straight line through at least two N-Rich reference strips</a:t>
            </a:r>
          </a:p>
          <a:p>
            <a:r>
              <a:rPr lang="en-US" dirty="0" smtClean="0"/>
              <a:t>Locate one </a:t>
            </a:r>
            <a:r>
              <a:rPr lang="en-US" dirty="0" err="1" smtClean="0"/>
              <a:t>NRich</a:t>
            </a:r>
            <a:r>
              <a:rPr lang="en-US" dirty="0" smtClean="0"/>
              <a:t> strip in the highest yielding portion of the field and one from the natural occurring lowest producing area of the field.  Exclude alkali spots, pot-holes, abnormally low producing regions, etc.</a:t>
            </a:r>
          </a:p>
          <a:p>
            <a:r>
              <a:rPr lang="en-US" dirty="0" smtClean="0"/>
              <a:t>Although only two carefully selected areas are needed to establish the linear regression line, additional N-Rich strips will improve the accuracy and precision of the fitted straight line.</a:t>
            </a:r>
            <a:endParaRPr lang="en-US" dirty="0"/>
          </a:p>
        </p:txBody>
      </p:sp>
    </p:spTree>
    <p:extLst>
      <p:ext uri="{BB962C8B-B14F-4D97-AF65-F5344CB8AC3E}">
        <p14:creationId xmlns:p14="http://schemas.microsoft.com/office/powerpoint/2010/main" val="1521987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4333</TotalTime>
  <Words>1216</Words>
  <Application>Microsoft Office PowerPoint</Application>
  <PresentationFormat>Widescreen</PresentationFormat>
  <Paragraphs>141</Paragraphs>
  <Slides>28</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A Simplified Linear Transformation to Calculate N Application Rates in Corn and Wheat</vt:lpstr>
      <vt:lpstr>Dr. Brenda Ortiz Who Built The Unique Corn Optical Sensor Data Set Required for This Investigation  And Dr. Bill Raun Who Kept this Investigation going Through Hell and High Water  Dr. Jim Schepers Whose argument for measuring NDVI at Two Different Locations Without an N Rich Strip caused me to Modify my approach to the problem.</vt:lpstr>
      <vt:lpstr>Corn at three growth stages symmetric sigmoid model</vt:lpstr>
      <vt:lpstr>Difficulty with the symmetric sigmoid for predicting grain yield</vt:lpstr>
      <vt:lpstr>We can make the following assumptions when developing a model to predict grain yield with optical sensors </vt:lpstr>
      <vt:lpstr>Corn and Wheat there is a region where symmetric sigmoid exhibits high linearity</vt:lpstr>
      <vt:lpstr>linearization</vt:lpstr>
      <vt:lpstr> </vt:lpstr>
      <vt:lpstr>Data Linearization</vt:lpstr>
      <vt:lpstr>Linearized Generalized N Rate Algorithm AONR Corn Experiment - 2014</vt:lpstr>
      <vt:lpstr>NDVI Farmer Practice vs NRich NDVI 23  Site Years  </vt:lpstr>
      <vt:lpstr>PowerPoint Presentation</vt:lpstr>
      <vt:lpstr>PowerPoint Presentation</vt:lpstr>
      <vt:lpstr>Why Linearize Data</vt:lpstr>
      <vt:lpstr>Additional Steps</vt:lpstr>
      <vt:lpstr>PowerPoint Presentation</vt:lpstr>
      <vt:lpstr>PowerPoint Presentation</vt:lpstr>
      <vt:lpstr>PowerPoint Presentation</vt:lpstr>
      <vt:lpstr>Appendix – Additional Examples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Corn Predicted Yield</dc:title>
  <dc:creator>Microsoft account</dc:creator>
  <cp:lastModifiedBy>Microsoft account</cp:lastModifiedBy>
  <cp:revision>185</cp:revision>
  <dcterms:created xsi:type="dcterms:W3CDTF">2015-07-05T12:44:40Z</dcterms:created>
  <dcterms:modified xsi:type="dcterms:W3CDTF">2015-08-01T20:05:44Z</dcterms:modified>
</cp:coreProperties>
</file>