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81" r:id="rId3"/>
    <p:sldId id="282" r:id="rId4"/>
    <p:sldId id="269" r:id="rId5"/>
    <p:sldId id="268" r:id="rId6"/>
    <p:sldId id="287" r:id="rId7"/>
    <p:sldId id="276" r:id="rId8"/>
    <p:sldId id="278" r:id="rId9"/>
    <p:sldId id="279" r:id="rId10"/>
    <p:sldId id="272" r:id="rId11"/>
    <p:sldId id="286" r:id="rId12"/>
    <p:sldId id="271" r:id="rId13"/>
    <p:sldId id="273" r:id="rId14"/>
    <p:sldId id="285" r:id="rId15"/>
    <p:sldId id="265" r:id="rId16"/>
    <p:sldId id="256" r:id="rId17"/>
    <p:sldId id="257" r:id="rId18"/>
    <p:sldId id="258" r:id="rId19"/>
    <p:sldId id="259" r:id="rId20"/>
    <p:sldId id="264" r:id="rId21"/>
    <p:sldId id="260" r:id="rId22"/>
    <p:sldId id="261" r:id="rId23"/>
    <p:sldId id="262" r:id="rId24"/>
    <p:sldId id="277" r:id="rId25"/>
    <p:sldId id="263" r:id="rId26"/>
    <p:sldId id="266" r:id="rId27"/>
    <p:sldId id="284" r:id="rId28"/>
    <p:sldId id="283"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00" d="100"/>
          <a:sy n="100" d="100"/>
        </p:scale>
        <p:origin x="96" y="408"/>
      </p:cViewPr>
      <p:guideLst/>
    </p:cSldViewPr>
  </p:slideViewPr>
  <p:notesTextViewPr>
    <p:cViewPr>
      <p:scale>
        <a:sx n="1" d="1"/>
        <a:sy n="1" d="1"/>
      </p:scale>
      <p:origin x="0" y="0"/>
    </p:cViewPr>
  </p:notesTextViewPr>
  <p:sorterViewPr>
    <p:cViewPr varScale="1">
      <p:scale>
        <a:sx n="100" d="100"/>
        <a:sy n="100" d="100"/>
      </p:scale>
      <p:origin x="0" y="-93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B33A65-91A9-46FF-A0EC-9312719CBFA7}" type="datetimeFigureOut">
              <a:rPr lang="en-US" smtClean="0"/>
              <a:t>8/11/2015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381872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33A65-91A9-46FF-A0EC-9312719CBFA7}" type="datetimeFigureOut">
              <a:rPr lang="en-US" smtClean="0"/>
              <a:t>8/11/2015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781225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33A65-91A9-46FF-A0EC-9312719CBFA7}" type="datetimeFigureOut">
              <a:rPr lang="en-US" smtClean="0"/>
              <a:t>8/11/2015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122587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33A65-91A9-46FF-A0EC-9312719CBFA7}" type="datetimeFigureOut">
              <a:rPr lang="en-US" smtClean="0"/>
              <a:t>8/11/2015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624412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B33A65-91A9-46FF-A0EC-9312719CBFA7}" type="datetimeFigureOut">
              <a:rPr lang="en-US" smtClean="0"/>
              <a:t>8/11/2015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3065297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B33A65-91A9-46FF-A0EC-9312719CBFA7}" type="datetimeFigureOut">
              <a:rPr lang="en-US" smtClean="0"/>
              <a:t>8/11/2015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141916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B33A65-91A9-46FF-A0EC-9312719CBFA7}" type="datetimeFigureOut">
              <a:rPr lang="en-US" smtClean="0"/>
              <a:t>8/11/2015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109433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B33A65-91A9-46FF-A0EC-9312719CBFA7}" type="datetimeFigureOut">
              <a:rPr lang="en-US" smtClean="0"/>
              <a:t>8/11/2015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23072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33A65-91A9-46FF-A0EC-9312719CBFA7}" type="datetimeFigureOut">
              <a:rPr lang="en-US" smtClean="0"/>
              <a:t>8/11/2015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136336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33A65-91A9-46FF-A0EC-9312719CBFA7}" type="datetimeFigureOut">
              <a:rPr lang="en-US" smtClean="0"/>
              <a:t>8/11/2015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258968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33A65-91A9-46FF-A0EC-9312719CBFA7}" type="datetimeFigureOut">
              <a:rPr lang="en-US" smtClean="0"/>
              <a:t>8/11/2015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B32905-4816-4B9D-9191-C85925AC90FA}" type="slidenum">
              <a:rPr lang="en-US" smtClean="0"/>
              <a:t>‹#›</a:t>
            </a:fld>
            <a:endParaRPr lang="en-US"/>
          </a:p>
        </p:txBody>
      </p:sp>
    </p:spTree>
    <p:extLst>
      <p:ext uri="{BB962C8B-B14F-4D97-AF65-F5344CB8AC3E}">
        <p14:creationId xmlns:p14="http://schemas.microsoft.com/office/powerpoint/2010/main" val="393515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33A65-91A9-46FF-A0EC-9312719CBFA7}" type="datetimeFigureOut">
              <a:rPr lang="en-US" smtClean="0"/>
              <a:t>8/11/2015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32905-4816-4B9D-9191-C85925AC90FA}" type="slidenum">
              <a:rPr lang="en-US" smtClean="0"/>
              <a:t>‹#›</a:t>
            </a:fld>
            <a:endParaRPr lang="en-US"/>
          </a:p>
        </p:txBody>
      </p:sp>
    </p:spTree>
    <p:extLst>
      <p:ext uri="{BB962C8B-B14F-4D97-AF65-F5344CB8AC3E}">
        <p14:creationId xmlns:p14="http://schemas.microsoft.com/office/powerpoint/2010/main" val="585723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smtClean="0">
                <a:latin typeface="Times New Roman" panose="02020603050405020304" pitchFamily="18" charset="0"/>
                <a:cs typeface="Times New Roman" panose="02020603050405020304" pitchFamily="18" charset="0"/>
              </a:rPr>
              <a:t>On-Farm Sensor Based N Fertilization </a:t>
            </a:r>
            <a:br>
              <a:rPr lang="en-US" sz="4000" dirty="0" smtClean="0">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of Cotton</a:t>
            </a:r>
            <a:endParaRPr lang="en-US" sz="4000" dirty="0">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1524000" y="3946943"/>
            <a:ext cx="9144000" cy="1655762"/>
          </a:xfrm>
        </p:spPr>
        <p:txBody>
          <a:bodyPr>
            <a:normAutofit/>
          </a:bodyPr>
          <a:lstStyle/>
          <a:p>
            <a:r>
              <a:rPr lang="en-US" sz="2000" dirty="0" smtClean="0">
                <a:latin typeface="Times New Roman" panose="02020603050405020304" pitchFamily="18" charset="0"/>
                <a:cs typeface="Times New Roman" panose="02020603050405020304" pitchFamily="18" charset="0"/>
              </a:rPr>
              <a:t>Jac J. Varco, Amelia A.A. Fox, and Totsanat Rattanakaew</a:t>
            </a:r>
          </a:p>
          <a:p>
            <a:r>
              <a:rPr lang="en-US" sz="2000" dirty="0" smtClean="0">
                <a:latin typeface="Times New Roman" panose="02020603050405020304" pitchFamily="18" charset="0"/>
                <a:cs typeface="Times New Roman" panose="02020603050405020304" pitchFamily="18" charset="0"/>
              </a:rPr>
              <a:t> Plant and Soil Sciences Dept. </a:t>
            </a:r>
          </a:p>
          <a:p>
            <a:r>
              <a:rPr lang="en-US" sz="2000" dirty="0" smtClean="0">
                <a:latin typeface="Times New Roman" panose="02020603050405020304" pitchFamily="18" charset="0"/>
                <a:cs typeface="Times New Roman" panose="02020603050405020304" pitchFamily="18" charset="0"/>
              </a:rPr>
              <a:t>Mississippi State University</a:t>
            </a:r>
            <a:endParaRPr lang="en-US" sz="2000" dirty="0">
              <a:latin typeface="Times New Roman" panose="02020603050405020304" pitchFamily="18" charset="0"/>
              <a:cs typeface="Times New Roman" panose="02020603050405020304" pitchFamily="18" charset="0"/>
            </a:endParaRPr>
          </a:p>
        </p:txBody>
      </p:sp>
      <p:pic>
        <p:nvPicPr>
          <p:cNvPr id="6" name="Picture 2" descr="http://www.msstate.edu/web/visualid/Web/2008_MSU_logo_web_horiz_wonm-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9" y="44922"/>
            <a:ext cx="3910263" cy="1031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0043405" y="0"/>
            <a:ext cx="1892004" cy="1066178"/>
          </a:xfrm>
          <a:prstGeom prst="rect">
            <a:avLst/>
          </a:prstGeom>
        </p:spPr>
      </p:pic>
      <p:sp>
        <p:nvSpPr>
          <p:cNvPr id="2" name="TextBox 1"/>
          <p:cNvSpPr txBox="1"/>
          <p:nvPr/>
        </p:nvSpPr>
        <p:spPr>
          <a:xfrm>
            <a:off x="3799268" y="5602705"/>
            <a:ext cx="4807726"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Research support provide by NRCS-CIG program</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701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33021" y="1252426"/>
            <a:ext cx="6724471" cy="4578493"/>
          </a:xfrm>
          <a:prstGeom prst="rect">
            <a:avLst/>
          </a:prstGeom>
          <a:ln cmpd="dbl">
            <a:solidFill>
              <a:schemeClr val="accent1"/>
            </a:solidFill>
          </a:ln>
        </p:spPr>
      </p:pic>
      <p:sp>
        <p:nvSpPr>
          <p:cNvPr id="2" name="Rectangle 1"/>
          <p:cNvSpPr/>
          <p:nvPr/>
        </p:nvSpPr>
        <p:spPr>
          <a:xfrm>
            <a:off x="549498" y="935435"/>
            <a:ext cx="6096000" cy="2585323"/>
          </a:xfrm>
          <a:prstGeom prst="rect">
            <a:avLst/>
          </a:prstGeom>
        </p:spPr>
        <p:txBody>
          <a:bodyPr>
            <a:spAutoFit/>
          </a:bodyPr>
          <a:lstStyle/>
          <a:p>
            <a:pPr>
              <a:spcBef>
                <a:spcPct val="0"/>
              </a:spcBef>
            </a:pPr>
            <a:r>
              <a:rPr lang="en-US" altLang="en-US" u="sng" dirty="0">
                <a:latin typeface="Times New Roman" panose="02020603050405020304" pitchFamily="18" charset="0"/>
                <a:cs typeface="Times New Roman" panose="02020603050405020304" pitchFamily="18" charset="0"/>
              </a:rPr>
              <a:t>Tractor mounted spectrometer </a:t>
            </a:r>
            <a:endParaRPr lang="en-US" altLang="en-US" u="sng"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YARA, passive sensor</a:t>
            </a:r>
            <a:endParaRPr lang="en-US" altLang="en-US" dirty="0">
              <a:latin typeface="Times New Roman" panose="02020603050405020304" pitchFamily="18" charset="0"/>
              <a:cs typeface="Times New Roman" panose="02020603050405020304" pitchFamily="18" charset="0"/>
            </a:endParaRPr>
          </a:p>
          <a:p>
            <a:pPr>
              <a:spcBef>
                <a:spcPct val="0"/>
              </a:spcBef>
            </a:pPr>
            <a:r>
              <a:rPr lang="en-US" altLang="en-US" dirty="0">
                <a:latin typeface="Times New Roman" panose="02020603050405020304" pitchFamily="18" charset="0"/>
                <a:cs typeface="Times New Roman" panose="02020603050405020304" pitchFamily="18" charset="0"/>
              </a:rPr>
              <a:t>Wavelength Channels: 20, user selectable</a:t>
            </a:r>
          </a:p>
          <a:p>
            <a:pPr>
              <a:spcBef>
                <a:spcPct val="0"/>
              </a:spcBef>
            </a:pPr>
            <a:r>
              <a:rPr lang="en-US" altLang="en-US" dirty="0">
                <a:latin typeface="Times New Roman" panose="02020603050405020304" pitchFamily="18" charset="0"/>
                <a:cs typeface="Times New Roman" panose="02020603050405020304" pitchFamily="18" charset="0"/>
              </a:rPr>
              <a:t>Wavelength range:  450-900 nm</a:t>
            </a:r>
          </a:p>
          <a:p>
            <a:pPr>
              <a:spcBef>
                <a:spcPct val="0"/>
              </a:spcBef>
            </a:pPr>
            <a:r>
              <a:rPr lang="en-US" altLang="en-US" dirty="0">
                <a:latin typeface="Times New Roman" panose="02020603050405020304" pitchFamily="18" charset="0"/>
                <a:cs typeface="Times New Roman" panose="02020603050405020304" pitchFamily="18" charset="0"/>
              </a:rPr>
              <a:t>Optical inputs:  4 reflectance, 1 irradiance</a:t>
            </a:r>
          </a:p>
          <a:p>
            <a:pPr>
              <a:spcBef>
                <a:spcPct val="0"/>
              </a:spcBef>
            </a:pPr>
            <a:r>
              <a:rPr lang="en-US" altLang="en-US" dirty="0">
                <a:latin typeface="Times New Roman" panose="02020603050405020304" pitchFamily="18" charset="0"/>
                <a:cs typeface="Times New Roman" panose="02020603050405020304" pitchFamily="18" charset="0"/>
              </a:rPr>
              <a:t>Acquisition interval:  1 second</a:t>
            </a:r>
          </a:p>
          <a:p>
            <a:pPr>
              <a:spcBef>
                <a:spcPct val="0"/>
              </a:spcBef>
            </a:pPr>
            <a:r>
              <a:rPr lang="en-US" altLang="en-US" dirty="0">
                <a:latin typeface="Times New Roman" panose="02020603050405020304" pitchFamily="18" charset="0"/>
                <a:cs typeface="Times New Roman" panose="02020603050405020304" pitchFamily="18" charset="0"/>
              </a:rPr>
              <a:t>Area scanned:  50-100 m²/s</a:t>
            </a:r>
          </a:p>
          <a:p>
            <a:pPr>
              <a:spcBef>
                <a:spcPct val="0"/>
              </a:spcBef>
            </a:pPr>
            <a:r>
              <a:rPr lang="en-US" altLang="en-US" dirty="0">
                <a:latin typeface="Times New Roman" panose="02020603050405020304" pitchFamily="18" charset="0"/>
                <a:cs typeface="Times New Roman" panose="02020603050405020304" pitchFamily="18" charset="0"/>
              </a:rPr>
              <a:t>Positioning Data:  Trimble Pro XR</a:t>
            </a:r>
          </a:p>
          <a:p>
            <a:pPr>
              <a:spcBef>
                <a:spcPct val="0"/>
              </a:spcBef>
            </a:pPr>
            <a:r>
              <a:rPr lang="en-US" altLang="en-US" dirty="0">
                <a:latin typeface="Times New Roman" panose="02020603050405020304" pitchFamily="18" charset="0"/>
                <a:cs typeface="Times New Roman" panose="02020603050405020304" pitchFamily="18" charset="0"/>
              </a:rPr>
              <a:t>Speed:  </a:t>
            </a:r>
            <a:r>
              <a:rPr lang="en-US" altLang="en-US" dirty="0" smtClean="0">
                <a:latin typeface="Times New Roman" panose="02020603050405020304" pitchFamily="18" charset="0"/>
                <a:cs typeface="Times New Roman" panose="02020603050405020304" pitchFamily="18" charset="0"/>
              </a:rPr>
              <a:t>4.0 </a:t>
            </a:r>
            <a:r>
              <a:rPr lang="en-US" altLang="en-US" dirty="0">
                <a:latin typeface="Times New Roman" panose="02020603050405020304" pitchFamily="18" charset="0"/>
                <a:cs typeface="Times New Roman" panose="02020603050405020304" pitchFamily="18" charset="0"/>
              </a:rPr>
              <a:t>mph</a:t>
            </a:r>
          </a:p>
        </p:txBody>
      </p:sp>
      <p:pic>
        <p:nvPicPr>
          <p:cNvPr id="5" name="Picture 5" descr="PC150006"/>
          <p:cNvPicPr>
            <a:picLocks noChangeAspect="1" noChangeArrowheads="1"/>
          </p:cNvPicPr>
          <p:nvPr/>
        </p:nvPicPr>
        <p:blipFill>
          <a:blip r:embed="rId3">
            <a:extLst>
              <a:ext uri="{28A0092B-C50C-407E-A947-70E740481C1C}">
                <a14:useLocalDpi xmlns:a14="http://schemas.microsoft.com/office/drawing/2010/main" val="0"/>
              </a:ext>
            </a:extLst>
          </a:blip>
          <a:srcRect t="20377"/>
          <a:stretch>
            <a:fillRect/>
          </a:stretch>
        </p:blipFill>
        <p:spPr bwMode="auto">
          <a:xfrm>
            <a:off x="716923" y="3665112"/>
            <a:ext cx="3733560" cy="237508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27796" y="268189"/>
            <a:ext cx="6160854"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Canopy Reflectance Acquisition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101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213360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a:t>Viewing Geometry</a:t>
            </a:r>
          </a:p>
        </p:txBody>
      </p:sp>
      <p:sp>
        <p:nvSpPr>
          <p:cNvPr id="11267" name="Rectangle 5"/>
          <p:cNvSpPr>
            <a:spLocks noChangeArrowheads="1"/>
          </p:cNvSpPr>
          <p:nvPr/>
        </p:nvSpPr>
        <p:spPr bwMode="auto">
          <a:xfrm>
            <a:off x="2057400" y="1600201"/>
            <a:ext cx="8077200" cy="676275"/>
          </a:xfrm>
          <a:prstGeom prst="rect">
            <a:avLst/>
          </a:prstGeom>
          <a:noFill/>
          <a:ln>
            <a:noFill/>
          </a:ln>
          <a:effectLst/>
          <a:extLst/>
        </p:spPr>
        <p:txBody>
          <a:bodyPr/>
          <a:lstStyle/>
          <a:p>
            <a:pPr eaLnBrk="1" hangingPunct="1">
              <a:spcBef>
                <a:spcPct val="20000"/>
              </a:spcBef>
              <a:defRPr/>
            </a:pPr>
            <a:r>
              <a:rPr lang="en-US" sz="2000" dirty="0">
                <a:latin typeface="Times New Roman" pitchFamily="18" charset="0"/>
                <a:cs typeface="Times New Roman" pitchFamily="18" charset="0"/>
              </a:rPr>
              <a:t>Positioning of optical inputs as viewed from overhead and from behind.</a:t>
            </a:r>
          </a:p>
          <a:p>
            <a:pPr marL="342900" indent="-342900">
              <a:spcBef>
                <a:spcPct val="20000"/>
              </a:spcBef>
              <a:defRPr/>
            </a:pPr>
            <a:endParaRPr lang="en-US" sz="2400" dirty="0">
              <a:solidFill>
                <a:schemeClr val="bg1"/>
              </a:solidFill>
              <a:latin typeface="Times New Roman" pitchFamily="18" charset="0"/>
              <a:cs typeface="Times New Roman" pitchFamily="18" charset="0"/>
            </a:endParaRPr>
          </a:p>
          <a:p>
            <a:pPr marL="342900" indent="-342900">
              <a:spcBef>
                <a:spcPct val="20000"/>
              </a:spcBef>
              <a:buFontTx/>
              <a:buChar char="•"/>
              <a:defRPr/>
            </a:pPr>
            <a:endParaRPr lang="en-US" sz="2800" dirty="0">
              <a:solidFill>
                <a:schemeClr val="bg1"/>
              </a:solidFill>
              <a:latin typeface="Arial" charset="0"/>
            </a:endParaRPr>
          </a:p>
        </p:txBody>
      </p:sp>
      <p:pic>
        <p:nvPicPr>
          <p:cNvPr id="14340" name="Picture 6" descr="fig1"/>
          <p:cNvPicPr>
            <a:picLocks noChangeAspect="1" noChangeArrowheads="1"/>
          </p:cNvPicPr>
          <p:nvPr/>
        </p:nvPicPr>
        <p:blipFill>
          <a:blip r:embed="rId2">
            <a:extLst>
              <a:ext uri="{28A0092B-C50C-407E-A947-70E740481C1C}">
                <a14:useLocalDpi xmlns:a14="http://schemas.microsoft.com/office/drawing/2010/main" val="0"/>
              </a:ext>
            </a:extLst>
          </a:blip>
          <a:srcRect l="3279" r="13115"/>
          <a:stretch>
            <a:fillRect/>
          </a:stretch>
        </p:blipFill>
        <p:spPr bwMode="auto">
          <a:xfrm>
            <a:off x="1803400" y="2405064"/>
            <a:ext cx="43434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fig2"/>
          <p:cNvPicPr>
            <a:picLocks noChangeAspect="1" noChangeArrowheads="1"/>
          </p:cNvPicPr>
          <p:nvPr/>
        </p:nvPicPr>
        <p:blipFill>
          <a:blip r:embed="rId3">
            <a:extLst>
              <a:ext uri="{28A0092B-C50C-407E-A947-70E740481C1C}">
                <a14:useLocalDpi xmlns:a14="http://schemas.microsoft.com/office/drawing/2010/main" val="0"/>
              </a:ext>
            </a:extLst>
          </a:blip>
          <a:srcRect l="1666" t="15601" r="3334"/>
          <a:stretch>
            <a:fillRect/>
          </a:stretch>
        </p:blipFill>
        <p:spPr bwMode="auto">
          <a:xfrm>
            <a:off x="6096000" y="2590800"/>
            <a:ext cx="43434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8"/>
          <p:cNvSpPr txBox="1">
            <a:spLocks noChangeArrowheads="1"/>
          </p:cNvSpPr>
          <p:nvPr/>
        </p:nvSpPr>
        <p:spPr bwMode="auto">
          <a:xfrm>
            <a:off x="6324601" y="5486401"/>
            <a:ext cx="3825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Arial" panose="020B0604020202020204" pitchFamily="34" charset="0"/>
              </a:rPr>
              <a:t>Source: YARA (Hydro Agri), tec5Hellma </a:t>
            </a:r>
          </a:p>
        </p:txBody>
      </p:sp>
    </p:spTree>
    <p:extLst>
      <p:ext uri="{BB962C8B-B14F-4D97-AF65-F5344CB8AC3E}">
        <p14:creationId xmlns:p14="http://schemas.microsoft.com/office/powerpoint/2010/main" val="147354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1996" y="131053"/>
            <a:ext cx="6212975" cy="3494464"/>
          </a:xfrm>
          <a:prstGeom prst="rect">
            <a:avLst/>
          </a:prstGeom>
        </p:spPr>
      </p:pic>
      <p:pic>
        <p:nvPicPr>
          <p:cNvPr id="3" name="Picture 2"/>
          <p:cNvPicPr>
            <a:picLocks noChangeAspect="1"/>
          </p:cNvPicPr>
          <p:nvPr/>
        </p:nvPicPr>
        <p:blipFill>
          <a:blip r:embed="rId3"/>
          <a:stretch>
            <a:fillRect/>
          </a:stretch>
        </p:blipFill>
        <p:spPr>
          <a:xfrm>
            <a:off x="5597925" y="3045742"/>
            <a:ext cx="6202793" cy="3483395"/>
          </a:xfrm>
          <a:prstGeom prst="rect">
            <a:avLst/>
          </a:prstGeom>
        </p:spPr>
      </p:pic>
      <p:sp>
        <p:nvSpPr>
          <p:cNvPr id="4" name="TextBox 3"/>
          <p:cNvSpPr txBox="1"/>
          <p:nvPr/>
        </p:nvSpPr>
        <p:spPr>
          <a:xfrm>
            <a:off x="7830355" y="837127"/>
            <a:ext cx="3490175" cy="1477328"/>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2012 and 2013 weighed modules from harvested strips</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2014 Yield extracted from yield monitor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1832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4350" y="1321811"/>
            <a:ext cx="7089665" cy="5317248"/>
          </a:xfrm>
          <a:prstGeom prst="rect">
            <a:avLst/>
          </a:prstGeom>
        </p:spPr>
      </p:pic>
      <p:sp>
        <p:nvSpPr>
          <p:cNvPr id="4" name="TextBox 3"/>
          <p:cNvSpPr txBox="1"/>
          <p:nvPr/>
        </p:nvSpPr>
        <p:spPr>
          <a:xfrm>
            <a:off x="4932947" y="489285"/>
            <a:ext cx="232610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Natchez, 2011</a:t>
            </a:r>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3388935" y="396951"/>
            <a:ext cx="1672253" cy="646331"/>
          </a:xfrm>
          <a:prstGeom prst="rect">
            <a:avLst/>
          </a:prstGeom>
        </p:spPr>
        <p:txBody>
          <a:bodyPr wrap="none">
            <a:spAutoFit/>
          </a:bodyPr>
          <a:lstStyle/>
          <a:p>
            <a:r>
              <a:rPr lang="en-US" sz="3600" dirty="0" smtClean="0">
                <a:latin typeface="Times New Roman" panose="02020603050405020304" pitchFamily="18" charset="0"/>
                <a:cs typeface="Times New Roman" panose="02020603050405020304" pitchFamily="18" charset="0"/>
              </a:rPr>
              <a:t>Results:</a:t>
            </a:r>
            <a:endParaRPr lang="en-US" sz="3600" dirty="0"/>
          </a:p>
        </p:txBody>
      </p:sp>
    </p:spTree>
    <p:extLst>
      <p:ext uri="{BB962C8B-B14F-4D97-AF65-F5344CB8AC3E}">
        <p14:creationId xmlns:p14="http://schemas.microsoft.com/office/powerpoint/2010/main" val="358463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03117"/>
            <a:ext cx="6144443" cy="4747978"/>
          </a:xfrm>
          <a:prstGeom prst="rect">
            <a:avLst/>
          </a:prstGeom>
        </p:spPr>
      </p:pic>
      <p:pic>
        <p:nvPicPr>
          <p:cNvPr id="3" name="Picture 2"/>
          <p:cNvPicPr>
            <a:picLocks noChangeAspect="1"/>
          </p:cNvPicPr>
          <p:nvPr/>
        </p:nvPicPr>
        <p:blipFill>
          <a:blip r:embed="rId3"/>
          <a:stretch>
            <a:fillRect/>
          </a:stretch>
        </p:blipFill>
        <p:spPr>
          <a:xfrm>
            <a:off x="6015161" y="1059265"/>
            <a:ext cx="6071781" cy="4691830"/>
          </a:xfrm>
          <a:prstGeom prst="rect">
            <a:avLst/>
          </a:prstGeom>
        </p:spPr>
      </p:pic>
      <p:sp>
        <p:nvSpPr>
          <p:cNvPr id="4" name="TextBox 3"/>
          <p:cNvSpPr txBox="1"/>
          <p:nvPr/>
        </p:nvSpPr>
        <p:spPr>
          <a:xfrm>
            <a:off x="1820779" y="633785"/>
            <a:ext cx="2350169"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Highlander, 2013</a:t>
            </a:r>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197516" y="603007"/>
            <a:ext cx="1538563"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Money, 2014</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515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731" t="25034" r="28250" b="25986"/>
          <a:stretch/>
        </p:blipFill>
        <p:spPr>
          <a:xfrm>
            <a:off x="3039979" y="1064945"/>
            <a:ext cx="5955223" cy="5583023"/>
          </a:xfrm>
          <a:prstGeom prst="rect">
            <a:avLst/>
          </a:prstGeom>
        </p:spPr>
      </p:pic>
      <p:sp>
        <p:nvSpPr>
          <p:cNvPr id="3" name="TextBox 2"/>
          <p:cNvSpPr txBox="1"/>
          <p:nvPr/>
        </p:nvSpPr>
        <p:spPr>
          <a:xfrm>
            <a:off x="4170947" y="529389"/>
            <a:ext cx="3326552"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2013 Highlander North and South</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858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975" t="15787" r="26269" b="29556"/>
          <a:stretch/>
        </p:blipFill>
        <p:spPr>
          <a:xfrm>
            <a:off x="2892491" y="914664"/>
            <a:ext cx="5970772" cy="5491914"/>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5027256" y="409074"/>
            <a:ext cx="135806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2014 Money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3494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3322047"/>
              </p:ext>
            </p:extLst>
          </p:nvPr>
        </p:nvGraphicFramePr>
        <p:xfrm>
          <a:off x="1560095" y="1039562"/>
          <a:ext cx="8996740" cy="5183880"/>
        </p:xfrm>
        <a:graphic>
          <a:graphicData uri="http://schemas.openxmlformats.org/drawingml/2006/table">
            <a:tbl>
              <a:tblPr firstRow="1" bandRow="1">
                <a:tableStyleId>{5C22544A-7EE6-4342-B048-85BDC9FD1C3A}</a:tableStyleId>
              </a:tblPr>
              <a:tblGrid>
                <a:gridCol w="2249185"/>
                <a:gridCol w="2249185"/>
                <a:gridCol w="2249185"/>
                <a:gridCol w="2249185"/>
              </a:tblGrid>
              <a:tr h="962689">
                <a:tc>
                  <a:txBody>
                    <a:bodyPr/>
                    <a:lstStyle/>
                    <a:p>
                      <a:r>
                        <a:rPr lang="en-US" sz="2400" dirty="0" smtClean="0">
                          <a:latin typeface="Times New Roman" panose="02020603050405020304" pitchFamily="18" charset="0"/>
                          <a:cs typeface="Times New Roman" panose="02020603050405020304" pitchFamily="18" charset="0"/>
                        </a:rPr>
                        <a:t>N Treatment,</a:t>
                      </a:r>
                    </a:p>
                    <a:p>
                      <a:pPr marL="0" marR="0" indent="0" algn="l" defTabSz="4650364" rtl="0" eaLnBrk="1" fontAlgn="auto" latinLnBrk="0" hangingPunct="1">
                        <a:lnSpc>
                          <a:spcPct val="100000"/>
                        </a:lnSpc>
                        <a:spcBef>
                          <a:spcPts val="0"/>
                        </a:spcBef>
                        <a:spcAft>
                          <a:spcPts val="0"/>
                        </a:spcAft>
                        <a:buClrTx/>
                        <a:buSzTx/>
                        <a:buFontTx/>
                        <a:buNone/>
                        <a:tabLst/>
                        <a:defRPr/>
                      </a:pPr>
                      <a:r>
                        <a:rPr lang="en-US" sz="2400" baseline="0" dirty="0" smtClean="0">
                          <a:latin typeface="Times New Roman" panose="02020603050405020304" pitchFamily="18" charset="0"/>
                          <a:cs typeface="Times New Roman" panose="02020603050405020304" pitchFamily="18" charset="0"/>
                        </a:rPr>
                        <a:t>kg ha</a:t>
                      </a:r>
                      <a:r>
                        <a:rPr lang="en-US" sz="2400" baseline="30000" dirty="0" smtClean="0">
                          <a:latin typeface="Times New Roman" panose="02020603050405020304" pitchFamily="18" charset="0"/>
                          <a:cs typeface="Times New Roman" panose="02020603050405020304" pitchFamily="18" charset="0"/>
                        </a:rPr>
                        <a:t>-1</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2</a:t>
                      </a:r>
                      <a:r>
                        <a:rPr lang="en-US" sz="2400" baseline="30000" dirty="0" smtClean="0">
                          <a:latin typeface="Times New Roman" panose="02020603050405020304" pitchFamily="18" charset="0"/>
                          <a:cs typeface="Times New Roman" panose="02020603050405020304" pitchFamily="18" charset="0"/>
                        </a:rPr>
                        <a:t>nd</a:t>
                      </a:r>
                      <a:r>
                        <a:rPr lang="en-US" sz="2400" dirty="0" smtClean="0">
                          <a:latin typeface="Times New Roman" panose="02020603050405020304" pitchFamily="18" charset="0"/>
                          <a:cs typeface="Times New Roman" panose="02020603050405020304" pitchFamily="18" charset="0"/>
                        </a:rPr>
                        <a:t> week squaring</a:t>
                      </a:r>
                    </a:p>
                    <a:p>
                      <a:r>
                        <a:rPr lang="en-US" sz="2400" dirty="0" smtClean="0">
                          <a:latin typeface="Times New Roman" panose="02020603050405020304" pitchFamily="18" charset="0"/>
                          <a:cs typeface="Times New Roman" panose="02020603050405020304" pitchFamily="18" charset="0"/>
                        </a:rPr>
                        <a:t>6/6/12</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Early Bloom</a:t>
                      </a:r>
                    </a:p>
                    <a:p>
                      <a:r>
                        <a:rPr lang="en-US" sz="2400" dirty="0" smtClean="0">
                          <a:latin typeface="Times New Roman" panose="02020603050405020304" pitchFamily="18" charset="0"/>
                          <a:cs typeface="Times New Roman" panose="02020603050405020304" pitchFamily="18" charset="0"/>
                        </a:rPr>
                        <a:t>6/20/12</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Peak Bloom</a:t>
                      </a:r>
                    </a:p>
                    <a:p>
                      <a:r>
                        <a:rPr lang="en-US" sz="2400" dirty="0" smtClean="0">
                          <a:latin typeface="Times New Roman" panose="02020603050405020304" pitchFamily="18" charset="0"/>
                          <a:cs typeface="Times New Roman" panose="02020603050405020304" pitchFamily="18" charset="0"/>
                        </a:rPr>
                        <a:t>7/17/12</a:t>
                      </a:r>
                      <a:endParaRPr lang="en-US" sz="2400" dirty="0">
                        <a:latin typeface="Times New Roman" panose="02020603050405020304" pitchFamily="18" charset="0"/>
                        <a:cs typeface="Times New Roman" panose="02020603050405020304" pitchFamily="18" charset="0"/>
                      </a:endParaRPr>
                    </a:p>
                  </a:txBody>
                  <a:tcPr/>
                </a:tc>
              </a:tr>
              <a:tr h="499395">
                <a:tc>
                  <a:txBody>
                    <a:bodyPr/>
                    <a:lstStyle/>
                    <a:p>
                      <a:r>
                        <a:rPr lang="en-US" sz="2400" dirty="0" smtClean="0">
                          <a:latin typeface="Times New Roman" panose="02020603050405020304" pitchFamily="18" charset="0"/>
                          <a:cs typeface="Times New Roman" panose="02020603050405020304" pitchFamily="18" charset="0"/>
                        </a:rPr>
                        <a:t>33.7</a:t>
                      </a:r>
                    </a:p>
                  </a:txBody>
                  <a:tcPr/>
                </a:tc>
                <a:tc>
                  <a:txBody>
                    <a:bodyPr/>
                    <a:lstStyle/>
                    <a:p>
                      <a:r>
                        <a:rPr lang="en-US" sz="2400" dirty="0" smtClean="0">
                          <a:latin typeface="Times New Roman" panose="02020603050405020304" pitchFamily="18" charset="0"/>
                          <a:cs typeface="Times New Roman" panose="02020603050405020304" pitchFamily="18" charset="0"/>
                        </a:rPr>
                        <a:t>4.08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4.52</a:t>
                      </a:r>
                    </a:p>
                  </a:txBody>
                  <a:tcPr/>
                </a:tc>
                <a:tc>
                  <a:txBody>
                    <a:bodyPr/>
                    <a:lstStyle/>
                    <a:p>
                      <a:r>
                        <a:rPr lang="en-US" sz="2400" dirty="0" smtClean="0">
                          <a:latin typeface="Times New Roman" panose="02020603050405020304" pitchFamily="18" charset="0"/>
                          <a:cs typeface="Times New Roman" panose="02020603050405020304" pitchFamily="18" charset="0"/>
                        </a:rPr>
                        <a:t>3.64</a:t>
                      </a:r>
                      <a:endParaRPr lang="en-US" sz="2400" dirty="0">
                        <a:latin typeface="Times New Roman" panose="02020603050405020304" pitchFamily="18" charset="0"/>
                        <a:cs typeface="Times New Roman" panose="02020603050405020304" pitchFamily="18" charset="0"/>
                      </a:endParaRPr>
                    </a:p>
                  </a:txBody>
                  <a:tcPr/>
                </a:tc>
              </a:tr>
              <a:tr h="499395">
                <a:tc>
                  <a:txBody>
                    <a:bodyPr/>
                    <a:lstStyle/>
                    <a:p>
                      <a:r>
                        <a:rPr lang="en-US" sz="2400" dirty="0" smtClean="0">
                          <a:latin typeface="Times New Roman" panose="02020603050405020304" pitchFamily="18" charset="0"/>
                          <a:cs typeface="Times New Roman" panose="02020603050405020304" pitchFamily="18" charset="0"/>
                        </a:rPr>
                        <a:t>67.4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4.45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4.90</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4.01</a:t>
                      </a:r>
                      <a:endParaRPr lang="en-US" sz="2400" dirty="0">
                        <a:latin typeface="Times New Roman" panose="02020603050405020304" pitchFamily="18" charset="0"/>
                        <a:cs typeface="Times New Roman" panose="02020603050405020304" pitchFamily="18" charset="0"/>
                      </a:endParaRPr>
                    </a:p>
                  </a:txBody>
                  <a:tcPr/>
                </a:tc>
              </a:tr>
              <a:tr h="499395">
                <a:tc>
                  <a:txBody>
                    <a:bodyPr/>
                    <a:lstStyle/>
                    <a:p>
                      <a:r>
                        <a:rPr lang="en-US" sz="2400" dirty="0" smtClean="0">
                          <a:latin typeface="Times New Roman" panose="02020603050405020304" pitchFamily="18" charset="0"/>
                          <a:cs typeface="Times New Roman" panose="02020603050405020304" pitchFamily="18" charset="0"/>
                        </a:rPr>
                        <a:t>101.1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4.50</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5.05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3.95</a:t>
                      </a:r>
                      <a:endParaRPr lang="en-US" sz="2400" dirty="0">
                        <a:latin typeface="Times New Roman" panose="02020603050405020304" pitchFamily="18" charset="0"/>
                        <a:cs typeface="Times New Roman" panose="02020603050405020304" pitchFamily="18" charset="0"/>
                      </a:endParaRPr>
                    </a:p>
                  </a:txBody>
                  <a:tcPr/>
                </a:tc>
              </a:tr>
              <a:tr h="499395">
                <a:tc>
                  <a:txBody>
                    <a:bodyPr/>
                    <a:lstStyle/>
                    <a:p>
                      <a:r>
                        <a:rPr lang="en-US" sz="2400" dirty="0" smtClean="0">
                          <a:latin typeface="Times New Roman" panose="02020603050405020304" pitchFamily="18" charset="0"/>
                          <a:cs typeface="Times New Roman" panose="02020603050405020304" pitchFamily="18" charset="0"/>
                        </a:rPr>
                        <a:t>134.8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4.52</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5.02</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4.08</a:t>
                      </a:r>
                      <a:endParaRPr lang="en-US" sz="2400" dirty="0">
                        <a:latin typeface="Times New Roman" panose="02020603050405020304" pitchFamily="18" charset="0"/>
                        <a:cs typeface="Times New Roman" panose="02020603050405020304" pitchFamily="18" charset="0"/>
                      </a:endParaRPr>
                    </a:p>
                  </a:txBody>
                  <a:tcPr/>
                </a:tc>
              </a:tr>
              <a:tr h="499395">
                <a:tc>
                  <a:txBody>
                    <a:bodyPr/>
                    <a:lstStyle/>
                    <a:p>
                      <a:r>
                        <a:rPr lang="en-US" sz="2400" dirty="0" smtClean="0">
                          <a:latin typeface="Times New Roman" panose="02020603050405020304" pitchFamily="18" charset="0"/>
                          <a:cs typeface="Times New Roman" panose="02020603050405020304" pitchFamily="18" charset="0"/>
                        </a:rPr>
                        <a:t>GVRN/109.3</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2400" dirty="0" smtClean="0">
                          <a:latin typeface="Times New Roman" panose="02020603050405020304" pitchFamily="18" charset="0"/>
                          <a:cs typeface="Times New Roman" panose="02020603050405020304" pitchFamily="18" charset="0"/>
                        </a:rPr>
                        <a:t>4.71</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2400" dirty="0" smtClean="0">
                          <a:latin typeface="Times New Roman" panose="02020603050405020304" pitchFamily="18" charset="0"/>
                          <a:cs typeface="Times New Roman" panose="02020603050405020304" pitchFamily="18" charset="0"/>
                        </a:rPr>
                        <a:t>5.14</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2400" dirty="0" smtClean="0">
                          <a:latin typeface="Times New Roman" panose="02020603050405020304" pitchFamily="18" charset="0"/>
                          <a:cs typeface="Times New Roman" panose="02020603050405020304" pitchFamily="18" charset="0"/>
                        </a:rPr>
                        <a:t>4.14</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r>
              <a:tr h="499395">
                <a:tc>
                  <a:txBody>
                    <a:bodyPr/>
                    <a:lstStyle/>
                    <a:p>
                      <a:r>
                        <a:rPr lang="en-US" sz="2400" dirty="0" smtClean="0">
                          <a:latin typeface="Times New Roman" panose="02020603050405020304" pitchFamily="18" charset="0"/>
                          <a:cs typeface="Times New Roman" panose="02020603050405020304" pitchFamily="18" charset="0"/>
                        </a:rPr>
                        <a:t>VR1/85.6</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4.49</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4.99</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4.02</a:t>
                      </a:r>
                      <a:endParaRPr lang="en-US" sz="2400" dirty="0">
                        <a:latin typeface="Times New Roman" panose="02020603050405020304" pitchFamily="18" charset="0"/>
                        <a:cs typeface="Times New Roman" panose="02020603050405020304" pitchFamily="18" charset="0"/>
                      </a:endParaRPr>
                    </a:p>
                  </a:txBody>
                  <a:tcPr/>
                </a:tc>
              </a:tr>
              <a:tr h="499395">
                <a:tc>
                  <a:txBody>
                    <a:bodyPr/>
                    <a:lstStyle/>
                    <a:p>
                      <a:pPr marL="0" marR="0" indent="0" algn="l" defTabSz="4650364"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VR2/75.0</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4.60</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4.98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4.06</a:t>
                      </a:r>
                      <a:endParaRPr lang="en-US" sz="2400" dirty="0">
                        <a:latin typeface="Times New Roman" panose="02020603050405020304" pitchFamily="18" charset="0"/>
                        <a:cs typeface="Times New Roman" panose="02020603050405020304" pitchFamily="18" charset="0"/>
                      </a:endParaRPr>
                    </a:p>
                  </a:txBody>
                  <a:tcPr/>
                </a:tc>
              </a:tr>
              <a:tr h="499395">
                <a:tc>
                  <a:txBody>
                    <a:bodyPr/>
                    <a:lstStyle/>
                    <a:p>
                      <a:pPr marL="0" marR="0" indent="0" algn="l" defTabSz="4650364"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LSD</a:t>
                      </a:r>
                      <a:r>
                        <a:rPr lang="en-US" sz="2400" baseline="-25000" dirty="0" smtClean="0">
                          <a:latin typeface="Times New Roman" panose="02020603050405020304" pitchFamily="18" charset="0"/>
                          <a:cs typeface="Times New Roman" panose="02020603050405020304" pitchFamily="18" charset="0"/>
                        </a:rPr>
                        <a:t>(0.05)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0.48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0.34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0.17</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
        <p:nvSpPr>
          <p:cNvPr id="3" name="TextBox 2"/>
          <p:cNvSpPr txBox="1"/>
          <p:nvPr/>
        </p:nvSpPr>
        <p:spPr>
          <a:xfrm>
            <a:off x="4259179" y="513347"/>
            <a:ext cx="4251100"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Leaf Tissue N %, 2012 Natchez</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47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00426110"/>
              </p:ext>
            </p:extLst>
          </p:nvPr>
        </p:nvGraphicFramePr>
        <p:xfrm>
          <a:off x="1592179" y="943309"/>
          <a:ext cx="8844340" cy="5570188"/>
        </p:xfrm>
        <a:graphic>
          <a:graphicData uri="http://schemas.openxmlformats.org/drawingml/2006/table">
            <a:tbl>
              <a:tblPr firstRow="1" bandRow="1">
                <a:tableStyleId>{5C22544A-7EE6-4342-B048-85BDC9FD1C3A}</a:tableStyleId>
              </a:tblPr>
              <a:tblGrid>
                <a:gridCol w="2211085"/>
                <a:gridCol w="2211085"/>
                <a:gridCol w="2211085"/>
                <a:gridCol w="2211085"/>
              </a:tblGrid>
              <a:tr h="1136510">
                <a:tc>
                  <a:txBody>
                    <a:bodyPr/>
                    <a:lstStyle/>
                    <a:p>
                      <a:r>
                        <a:rPr lang="en-US" sz="2400" dirty="0" smtClean="0">
                          <a:latin typeface="Times New Roman" panose="02020603050405020304" pitchFamily="18" charset="0"/>
                          <a:cs typeface="Times New Roman" panose="02020603050405020304" pitchFamily="18" charset="0"/>
                        </a:rPr>
                        <a:t>N Treatment,</a:t>
                      </a:r>
                    </a:p>
                    <a:p>
                      <a:pPr marL="0" marR="0" indent="0" algn="l" defTabSz="4650364" rtl="0" eaLnBrk="1" fontAlgn="auto" latinLnBrk="0" hangingPunct="1">
                        <a:lnSpc>
                          <a:spcPct val="100000"/>
                        </a:lnSpc>
                        <a:spcBef>
                          <a:spcPts val="0"/>
                        </a:spcBef>
                        <a:spcAft>
                          <a:spcPts val="0"/>
                        </a:spcAft>
                        <a:buClrTx/>
                        <a:buSzTx/>
                        <a:buFontTx/>
                        <a:buNone/>
                        <a:tabLst/>
                        <a:defRPr/>
                      </a:pPr>
                      <a:r>
                        <a:rPr lang="en-US" sz="2400" baseline="0" dirty="0" smtClean="0">
                          <a:latin typeface="Times New Roman" panose="02020603050405020304" pitchFamily="18" charset="0"/>
                          <a:cs typeface="Times New Roman" panose="02020603050405020304" pitchFamily="18" charset="0"/>
                        </a:rPr>
                        <a:t>kg ha</a:t>
                      </a:r>
                      <a:r>
                        <a:rPr lang="en-US" sz="2400" baseline="30000" dirty="0" smtClean="0">
                          <a:latin typeface="Times New Roman" panose="02020603050405020304" pitchFamily="18" charset="0"/>
                          <a:cs typeface="Times New Roman" panose="02020603050405020304" pitchFamily="18" charset="0"/>
                        </a:rPr>
                        <a:t>-1</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Early Square</a:t>
                      </a:r>
                    </a:p>
                    <a:p>
                      <a:r>
                        <a:rPr lang="en-US" sz="2400" dirty="0" smtClean="0">
                          <a:latin typeface="Times New Roman" panose="02020603050405020304" pitchFamily="18" charset="0"/>
                          <a:cs typeface="Times New Roman" panose="02020603050405020304" pitchFamily="18" charset="0"/>
                        </a:rPr>
                        <a:t>6/27/13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Early Bloom</a:t>
                      </a:r>
                    </a:p>
                    <a:p>
                      <a:r>
                        <a:rPr lang="en-US" sz="2400" dirty="0" smtClean="0">
                          <a:latin typeface="Times New Roman" panose="02020603050405020304" pitchFamily="18" charset="0"/>
                          <a:cs typeface="Times New Roman" panose="02020603050405020304" pitchFamily="18" charset="0"/>
                        </a:rPr>
                        <a:t>7/15/13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Peak Bloom</a:t>
                      </a:r>
                    </a:p>
                    <a:p>
                      <a:r>
                        <a:rPr lang="en-US" sz="2400" dirty="0" smtClean="0">
                          <a:latin typeface="Times New Roman" panose="02020603050405020304" pitchFamily="18" charset="0"/>
                          <a:cs typeface="Times New Roman" panose="02020603050405020304" pitchFamily="18" charset="0"/>
                        </a:rPr>
                        <a:t>7/29/13</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r>
                        <a:rPr lang="en-US" sz="2400" dirty="0" smtClean="0">
                          <a:latin typeface="Times New Roman" panose="02020603050405020304" pitchFamily="18" charset="0"/>
                          <a:cs typeface="Times New Roman" panose="02020603050405020304" pitchFamily="18" charset="0"/>
                        </a:rPr>
                        <a:t>33.7</a:t>
                      </a:r>
                    </a:p>
                  </a:txBody>
                  <a:tcPr/>
                </a:tc>
                <a:tc>
                  <a:txBody>
                    <a:bodyPr/>
                    <a:lstStyle/>
                    <a:p>
                      <a:r>
                        <a:rPr lang="en-US" sz="2400" dirty="0" smtClean="0">
                          <a:latin typeface="Times New Roman" panose="02020603050405020304" pitchFamily="18" charset="0"/>
                          <a:cs typeface="Times New Roman" panose="02020603050405020304" pitchFamily="18" charset="0"/>
                        </a:rPr>
                        <a:t>5.06</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3.90</a:t>
                      </a:r>
                    </a:p>
                  </a:txBody>
                  <a:tcPr/>
                </a:tc>
                <a:tc>
                  <a:txBody>
                    <a:bodyPr/>
                    <a:lstStyle/>
                    <a:p>
                      <a:r>
                        <a:rPr lang="en-US" sz="2400" dirty="0" smtClean="0">
                          <a:latin typeface="Times New Roman" panose="02020603050405020304" pitchFamily="18" charset="0"/>
                          <a:cs typeface="Times New Roman" panose="02020603050405020304" pitchFamily="18" charset="0"/>
                        </a:rPr>
                        <a:t>3.86</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r>
                        <a:rPr lang="en-US" sz="2400" dirty="0" smtClean="0">
                          <a:latin typeface="Times New Roman" panose="02020603050405020304" pitchFamily="18" charset="0"/>
                          <a:cs typeface="Times New Roman" panose="02020603050405020304" pitchFamily="18" charset="0"/>
                        </a:rPr>
                        <a:t>67.4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4.89</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4.16</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4.38</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r>
                        <a:rPr lang="en-US" sz="2400" dirty="0" smtClean="0">
                          <a:latin typeface="Times New Roman" panose="02020603050405020304" pitchFamily="18" charset="0"/>
                          <a:cs typeface="Times New Roman" panose="02020603050405020304" pitchFamily="18" charset="0"/>
                        </a:rPr>
                        <a:t>101.1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5.35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4.07</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4.42</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r>
                        <a:rPr lang="en-US" sz="2400" dirty="0" smtClean="0">
                          <a:latin typeface="Times New Roman" panose="02020603050405020304" pitchFamily="18" charset="0"/>
                          <a:cs typeface="Times New Roman" panose="02020603050405020304" pitchFamily="18" charset="0"/>
                        </a:rPr>
                        <a:t>134.8</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2400" dirty="0" smtClean="0">
                          <a:latin typeface="Times New Roman" panose="02020603050405020304" pitchFamily="18" charset="0"/>
                          <a:cs typeface="Times New Roman" panose="02020603050405020304" pitchFamily="18" charset="0"/>
                        </a:rPr>
                        <a:t>5.34</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2400" dirty="0" smtClean="0">
                          <a:latin typeface="Times New Roman" panose="02020603050405020304" pitchFamily="18" charset="0"/>
                          <a:cs typeface="Times New Roman" panose="02020603050405020304" pitchFamily="18" charset="0"/>
                        </a:rPr>
                        <a:t>4.23</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2400" dirty="0" smtClean="0">
                          <a:latin typeface="Times New Roman" panose="02020603050405020304" pitchFamily="18" charset="0"/>
                          <a:cs typeface="Times New Roman" panose="02020603050405020304" pitchFamily="18" charset="0"/>
                        </a:rPr>
                        <a:t>4.65</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r>
              <a:tr h="625924">
                <a:tc>
                  <a:txBody>
                    <a:bodyPr/>
                    <a:lstStyle/>
                    <a:p>
                      <a:r>
                        <a:rPr lang="en-US" sz="2400" dirty="0" smtClean="0">
                          <a:latin typeface="Times New Roman" panose="02020603050405020304" pitchFamily="18" charset="0"/>
                          <a:cs typeface="Times New Roman" panose="02020603050405020304" pitchFamily="18" charset="0"/>
                        </a:rPr>
                        <a:t>VR1/103.4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5.11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4.06</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4.90</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r>
                        <a:rPr lang="en-US" sz="2400" dirty="0" smtClean="0">
                          <a:latin typeface="Times New Roman" panose="02020603050405020304" pitchFamily="18" charset="0"/>
                          <a:cs typeface="Times New Roman" panose="02020603050405020304" pitchFamily="18" charset="0"/>
                        </a:rPr>
                        <a:t>VR2/120.0</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5.13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4.12</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4.93</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pPr marL="0" marR="0" indent="0" algn="l" defTabSz="4650364"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LSD</a:t>
                      </a:r>
                      <a:r>
                        <a:rPr lang="en-US" sz="2400" baseline="-25000" dirty="0" smtClean="0">
                          <a:latin typeface="Times New Roman" panose="02020603050405020304" pitchFamily="18" charset="0"/>
                          <a:cs typeface="Times New Roman" panose="02020603050405020304" pitchFamily="18" charset="0"/>
                        </a:rPr>
                        <a:t>(0.05)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0.18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0.29</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0.22</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
        <p:nvSpPr>
          <p:cNvPr id="2" name="Rectangle 1"/>
          <p:cNvSpPr/>
          <p:nvPr/>
        </p:nvSpPr>
        <p:spPr>
          <a:xfrm>
            <a:off x="3714784" y="388839"/>
            <a:ext cx="5487528"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Leaf Tissue N </a:t>
            </a:r>
            <a:r>
              <a:rPr lang="en-US" sz="2400" dirty="0" smtClean="0">
                <a:latin typeface="Times New Roman" panose="02020603050405020304" pitchFamily="18" charset="0"/>
                <a:cs typeface="Times New Roman" panose="02020603050405020304" pitchFamily="18" charset="0"/>
              </a:rPr>
              <a:t>%, 2013 Highlander, North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1092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03351169"/>
              </p:ext>
            </p:extLst>
          </p:nvPr>
        </p:nvGraphicFramePr>
        <p:xfrm>
          <a:off x="1648326" y="1047583"/>
          <a:ext cx="8812111" cy="5399112"/>
        </p:xfrm>
        <a:graphic>
          <a:graphicData uri="http://schemas.openxmlformats.org/drawingml/2006/table">
            <a:tbl>
              <a:tblPr firstRow="1" bandRow="1">
                <a:tableStyleId>{5C22544A-7EE6-4342-B048-85BDC9FD1C3A}</a:tableStyleId>
              </a:tblPr>
              <a:tblGrid>
                <a:gridCol w="2203028"/>
                <a:gridCol w="2101669"/>
                <a:gridCol w="2304386"/>
                <a:gridCol w="2203028"/>
              </a:tblGrid>
              <a:tr h="1171042">
                <a:tc>
                  <a:txBody>
                    <a:bodyPr/>
                    <a:lstStyle/>
                    <a:p>
                      <a:r>
                        <a:rPr lang="en-US" sz="2400" dirty="0" smtClean="0">
                          <a:latin typeface="Times New Roman" panose="02020603050405020304" pitchFamily="18" charset="0"/>
                          <a:cs typeface="Times New Roman" panose="02020603050405020304" pitchFamily="18" charset="0"/>
                        </a:rPr>
                        <a:t>N</a:t>
                      </a:r>
                      <a:r>
                        <a:rPr lang="en-US" sz="2400" baseline="0" dirty="0" smtClean="0">
                          <a:latin typeface="Times New Roman" panose="02020603050405020304" pitchFamily="18" charset="0"/>
                          <a:cs typeface="Times New Roman" panose="02020603050405020304" pitchFamily="18" charset="0"/>
                        </a:rPr>
                        <a:t> Treatment, </a:t>
                      </a:r>
                    </a:p>
                    <a:p>
                      <a:r>
                        <a:rPr lang="en-US" sz="2400" baseline="0" dirty="0" smtClean="0">
                          <a:latin typeface="Times New Roman" panose="02020603050405020304" pitchFamily="18" charset="0"/>
                          <a:cs typeface="Times New Roman" panose="02020603050405020304" pitchFamily="18" charset="0"/>
                        </a:rPr>
                        <a:t>kg ha</a:t>
                      </a:r>
                      <a:r>
                        <a:rPr lang="en-US" sz="2400" baseline="30000" dirty="0" smtClean="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Early Square</a:t>
                      </a:r>
                    </a:p>
                    <a:p>
                      <a:r>
                        <a:rPr lang="en-US" sz="2400" dirty="0" smtClean="0">
                          <a:latin typeface="Times New Roman" panose="02020603050405020304" pitchFamily="18" charset="0"/>
                          <a:cs typeface="Times New Roman" panose="02020603050405020304" pitchFamily="18" charset="0"/>
                        </a:rPr>
                        <a:t>6/27/13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Early Bloom</a:t>
                      </a:r>
                    </a:p>
                    <a:p>
                      <a:r>
                        <a:rPr lang="en-US" sz="2400" dirty="0" smtClean="0">
                          <a:latin typeface="Times New Roman" panose="02020603050405020304" pitchFamily="18" charset="0"/>
                          <a:cs typeface="Times New Roman" panose="02020603050405020304" pitchFamily="18" charset="0"/>
                        </a:rPr>
                        <a:t>7/15/13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Peak Bloom</a:t>
                      </a:r>
                    </a:p>
                    <a:p>
                      <a:r>
                        <a:rPr lang="en-US" sz="2400" dirty="0" smtClean="0">
                          <a:latin typeface="Times New Roman" panose="02020603050405020304" pitchFamily="18" charset="0"/>
                          <a:cs typeface="Times New Roman" panose="02020603050405020304" pitchFamily="18" charset="0"/>
                        </a:rPr>
                        <a:t>7/29/13</a:t>
                      </a:r>
                      <a:endParaRPr lang="en-US" sz="2400" dirty="0">
                        <a:latin typeface="Times New Roman" panose="02020603050405020304" pitchFamily="18" charset="0"/>
                        <a:cs typeface="Times New Roman" panose="02020603050405020304" pitchFamily="18" charset="0"/>
                      </a:endParaRPr>
                    </a:p>
                  </a:txBody>
                  <a:tcPr/>
                </a:tc>
              </a:tr>
              <a:tr h="604010">
                <a:tc>
                  <a:txBody>
                    <a:bodyPr/>
                    <a:lstStyle/>
                    <a:p>
                      <a:r>
                        <a:rPr lang="en-US" sz="2400" dirty="0" smtClean="0">
                          <a:latin typeface="Times New Roman" panose="02020603050405020304" pitchFamily="18" charset="0"/>
                          <a:cs typeface="Times New Roman" panose="02020603050405020304" pitchFamily="18" charset="0"/>
                        </a:rPr>
                        <a:t>78.6</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4.58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4.43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4.61</a:t>
                      </a:r>
                      <a:endParaRPr lang="en-US" sz="2400" dirty="0">
                        <a:latin typeface="Times New Roman" panose="02020603050405020304" pitchFamily="18" charset="0"/>
                        <a:cs typeface="Times New Roman" panose="02020603050405020304" pitchFamily="18" charset="0"/>
                      </a:endParaRPr>
                    </a:p>
                  </a:txBody>
                  <a:tcPr/>
                </a:tc>
              </a:tr>
              <a:tr h="604010">
                <a:tc>
                  <a:txBody>
                    <a:bodyPr/>
                    <a:lstStyle/>
                    <a:p>
                      <a:r>
                        <a:rPr lang="en-US" sz="2400" dirty="0" smtClean="0">
                          <a:latin typeface="Times New Roman" panose="02020603050405020304" pitchFamily="18" charset="0"/>
                          <a:cs typeface="Times New Roman" panose="02020603050405020304" pitchFamily="18" charset="0"/>
                        </a:rPr>
                        <a:t>106.7</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4.61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4.55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5.00</a:t>
                      </a:r>
                      <a:endParaRPr lang="en-US" sz="2400" dirty="0">
                        <a:latin typeface="Times New Roman" panose="02020603050405020304" pitchFamily="18" charset="0"/>
                        <a:cs typeface="Times New Roman" panose="02020603050405020304" pitchFamily="18" charset="0"/>
                      </a:endParaRPr>
                    </a:p>
                  </a:txBody>
                  <a:tcPr/>
                </a:tc>
              </a:tr>
              <a:tr h="604010">
                <a:tc>
                  <a:txBody>
                    <a:bodyPr/>
                    <a:lstStyle/>
                    <a:p>
                      <a:r>
                        <a:rPr lang="en-US" sz="2400" dirty="0" smtClean="0">
                          <a:latin typeface="Times New Roman" panose="02020603050405020304" pitchFamily="18" charset="0"/>
                          <a:cs typeface="Times New Roman" panose="02020603050405020304" pitchFamily="18" charset="0"/>
                        </a:rPr>
                        <a:t>134.7</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2400" dirty="0" smtClean="0">
                          <a:latin typeface="Times New Roman" panose="02020603050405020304" pitchFamily="18" charset="0"/>
                          <a:cs typeface="Times New Roman" panose="02020603050405020304" pitchFamily="18" charset="0"/>
                        </a:rPr>
                        <a:t>4.56</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2400" dirty="0" smtClean="0">
                          <a:latin typeface="Times New Roman" panose="02020603050405020304" pitchFamily="18" charset="0"/>
                          <a:cs typeface="Times New Roman" panose="02020603050405020304" pitchFamily="18" charset="0"/>
                        </a:rPr>
                        <a:t>4.59</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en-US" sz="2400" dirty="0" smtClean="0">
                          <a:latin typeface="Times New Roman" panose="02020603050405020304" pitchFamily="18" charset="0"/>
                          <a:cs typeface="Times New Roman" panose="02020603050405020304" pitchFamily="18" charset="0"/>
                        </a:rPr>
                        <a:t>5.09</a:t>
                      </a:r>
                      <a:endParaRPr 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r>
              <a:tr h="604010">
                <a:tc>
                  <a:txBody>
                    <a:bodyPr/>
                    <a:lstStyle/>
                    <a:p>
                      <a:r>
                        <a:rPr lang="en-US" sz="2400" dirty="0" smtClean="0">
                          <a:latin typeface="Times New Roman" panose="02020603050405020304" pitchFamily="18" charset="0"/>
                          <a:cs typeface="Times New Roman" panose="02020603050405020304" pitchFamily="18" charset="0"/>
                        </a:rPr>
                        <a:t>162.7</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4.63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4.56</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5.20</a:t>
                      </a:r>
                      <a:endParaRPr lang="en-US" sz="2400" dirty="0">
                        <a:latin typeface="Times New Roman" panose="02020603050405020304" pitchFamily="18" charset="0"/>
                        <a:cs typeface="Times New Roman" panose="02020603050405020304" pitchFamily="18" charset="0"/>
                      </a:endParaRPr>
                    </a:p>
                  </a:txBody>
                  <a:tcPr/>
                </a:tc>
              </a:tr>
              <a:tr h="604010">
                <a:tc>
                  <a:txBody>
                    <a:bodyPr/>
                    <a:lstStyle/>
                    <a:p>
                      <a:r>
                        <a:rPr lang="en-US" sz="2400" dirty="0" smtClean="0">
                          <a:latin typeface="Times New Roman" panose="02020603050405020304" pitchFamily="18" charset="0"/>
                          <a:cs typeface="Times New Roman" panose="02020603050405020304" pitchFamily="18" charset="0"/>
                        </a:rPr>
                        <a:t>VR1/145.6</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4.63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4.58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5.46</a:t>
                      </a:r>
                      <a:endParaRPr lang="en-US" sz="2400" dirty="0">
                        <a:latin typeface="Times New Roman" panose="02020603050405020304" pitchFamily="18" charset="0"/>
                        <a:cs typeface="Times New Roman" panose="02020603050405020304" pitchFamily="18" charset="0"/>
                      </a:endParaRPr>
                    </a:p>
                  </a:txBody>
                  <a:tcPr/>
                </a:tc>
              </a:tr>
              <a:tr h="604010">
                <a:tc>
                  <a:txBody>
                    <a:bodyPr/>
                    <a:lstStyle/>
                    <a:p>
                      <a:r>
                        <a:rPr lang="en-US" sz="2400" dirty="0" smtClean="0">
                          <a:latin typeface="Times New Roman" panose="02020603050405020304" pitchFamily="18" charset="0"/>
                          <a:cs typeface="Times New Roman" panose="02020603050405020304" pitchFamily="18" charset="0"/>
                        </a:rPr>
                        <a:t>VR2/147.8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4.62</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4.41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5.37</a:t>
                      </a:r>
                      <a:endParaRPr lang="en-US" sz="2400" dirty="0">
                        <a:latin typeface="Times New Roman" panose="02020603050405020304" pitchFamily="18" charset="0"/>
                        <a:cs typeface="Times New Roman" panose="02020603050405020304" pitchFamily="18" charset="0"/>
                      </a:endParaRPr>
                    </a:p>
                  </a:txBody>
                  <a:tcPr/>
                </a:tc>
              </a:tr>
              <a:tr h="604010">
                <a:tc>
                  <a:txBody>
                    <a:bodyPr/>
                    <a:lstStyle/>
                    <a:p>
                      <a:r>
                        <a:rPr lang="en-US" sz="2400" dirty="0" smtClean="0">
                          <a:latin typeface="Times New Roman" panose="02020603050405020304" pitchFamily="18" charset="0"/>
                          <a:cs typeface="Times New Roman" panose="02020603050405020304" pitchFamily="18" charset="0"/>
                        </a:rPr>
                        <a:t>LSD</a:t>
                      </a:r>
                      <a:r>
                        <a:rPr lang="en-US" sz="2400" baseline="-25000" dirty="0" smtClean="0">
                          <a:latin typeface="Times New Roman" panose="02020603050405020304" pitchFamily="18" charset="0"/>
                          <a:cs typeface="Times New Roman" panose="02020603050405020304" pitchFamily="18" charset="0"/>
                        </a:rPr>
                        <a:t>(0.05)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0.13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0.25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0.26</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
        <p:nvSpPr>
          <p:cNvPr id="2" name="Rectangle 1"/>
          <p:cNvSpPr/>
          <p:nvPr/>
        </p:nvSpPr>
        <p:spPr>
          <a:xfrm>
            <a:off x="3329774" y="453009"/>
            <a:ext cx="5269007"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Leaf Tissue N </a:t>
            </a:r>
            <a:r>
              <a:rPr lang="en-US" sz="2400" dirty="0" smtClean="0">
                <a:latin typeface="Times New Roman" panose="02020603050405020304" pitchFamily="18" charset="0"/>
                <a:cs typeface="Times New Roman" panose="02020603050405020304" pitchFamily="18" charset="0"/>
              </a:rPr>
              <a:t>%, 2013 Highlander South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3921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P100054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1"/>
            <a:ext cx="79248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01252" y="393031"/>
            <a:ext cx="8153400" cy="1569660"/>
          </a:xfrm>
          <a:prstGeom prst="rect">
            <a:avLst/>
          </a:prstGeom>
          <a:noFill/>
        </p:spPr>
        <p:txBody>
          <a:bodyPr>
            <a:spAutoFit/>
          </a:bodyPr>
          <a:lstStyle/>
          <a:p>
            <a:pPr>
              <a:defRPr/>
            </a:pPr>
            <a:r>
              <a:rPr lang="en-US" sz="2400" dirty="0">
                <a:latin typeface="Times New Roman" pitchFamily="18" charset="0"/>
                <a:cs typeface="Times New Roman" pitchFamily="18" charset="0"/>
              </a:rPr>
              <a:t>Goals of variable </a:t>
            </a:r>
            <a:r>
              <a:rPr lang="en-US" sz="2400" dirty="0" smtClean="0">
                <a:latin typeface="Times New Roman" pitchFamily="18" charset="0"/>
                <a:cs typeface="Times New Roman" pitchFamily="18" charset="0"/>
              </a:rPr>
              <a:t>rate N </a:t>
            </a:r>
            <a:r>
              <a:rPr lang="en-US" sz="2400" dirty="0">
                <a:latin typeface="Times New Roman" pitchFamily="18" charset="0"/>
                <a:cs typeface="Times New Roman" pitchFamily="18" charset="0"/>
              </a:rPr>
              <a:t>fertilization: reduce variability, </a:t>
            </a:r>
            <a:r>
              <a:rPr lang="en-US" sz="2400" dirty="0" smtClean="0">
                <a:latin typeface="Times New Roman" pitchFamily="18" charset="0"/>
                <a:cs typeface="Times New Roman" pitchFamily="18" charset="0"/>
              </a:rPr>
              <a:t>match demand and supply, increase yield/and or profitability, </a:t>
            </a:r>
            <a:r>
              <a:rPr lang="en-US" sz="2400" dirty="0">
                <a:latin typeface="Times New Roman" pitchFamily="18" charset="0"/>
                <a:cs typeface="Times New Roman" pitchFamily="18" charset="0"/>
              </a:rPr>
              <a:t>and improve fertilizer N use efficiency.</a:t>
            </a:r>
          </a:p>
          <a:p>
            <a:pPr>
              <a:defRPr/>
            </a:pPr>
            <a:endParaRPr lang="en-US" sz="2400" dirty="0">
              <a:latin typeface="+mj-lt"/>
            </a:endParaRPr>
          </a:p>
        </p:txBody>
      </p:sp>
    </p:spTree>
    <p:extLst>
      <p:ext uri="{BB962C8B-B14F-4D97-AF65-F5344CB8AC3E}">
        <p14:creationId xmlns:p14="http://schemas.microsoft.com/office/powerpoint/2010/main" val="2855154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55056603"/>
              </p:ext>
            </p:extLst>
          </p:nvPr>
        </p:nvGraphicFramePr>
        <p:xfrm>
          <a:off x="1864895" y="1031541"/>
          <a:ext cx="8844340" cy="4944264"/>
        </p:xfrm>
        <a:graphic>
          <a:graphicData uri="http://schemas.openxmlformats.org/drawingml/2006/table">
            <a:tbl>
              <a:tblPr firstRow="1" bandRow="1">
                <a:tableStyleId>{5C22544A-7EE6-4342-B048-85BDC9FD1C3A}</a:tableStyleId>
              </a:tblPr>
              <a:tblGrid>
                <a:gridCol w="2211085"/>
                <a:gridCol w="2211085"/>
                <a:gridCol w="2211085"/>
                <a:gridCol w="2211085"/>
              </a:tblGrid>
              <a:tr h="1136510">
                <a:tc>
                  <a:txBody>
                    <a:bodyPr/>
                    <a:lstStyle/>
                    <a:p>
                      <a:r>
                        <a:rPr lang="en-US" sz="2400" dirty="0" smtClean="0">
                          <a:latin typeface="Times New Roman" panose="02020603050405020304" pitchFamily="18" charset="0"/>
                          <a:cs typeface="Times New Roman" panose="02020603050405020304" pitchFamily="18" charset="0"/>
                        </a:rPr>
                        <a:t>N Treatment,</a:t>
                      </a:r>
                    </a:p>
                    <a:p>
                      <a:pPr marL="0" marR="0" indent="0" algn="l" defTabSz="4650364" rtl="0" eaLnBrk="1" fontAlgn="auto" latinLnBrk="0" hangingPunct="1">
                        <a:lnSpc>
                          <a:spcPct val="100000"/>
                        </a:lnSpc>
                        <a:spcBef>
                          <a:spcPts val="0"/>
                        </a:spcBef>
                        <a:spcAft>
                          <a:spcPts val="0"/>
                        </a:spcAft>
                        <a:buClrTx/>
                        <a:buSzTx/>
                        <a:buFontTx/>
                        <a:buNone/>
                        <a:tabLst/>
                        <a:defRPr/>
                      </a:pPr>
                      <a:r>
                        <a:rPr lang="en-US" sz="2400" baseline="0" dirty="0" smtClean="0">
                          <a:latin typeface="Times New Roman" panose="02020603050405020304" pitchFamily="18" charset="0"/>
                          <a:cs typeface="Times New Roman" panose="02020603050405020304" pitchFamily="18" charset="0"/>
                        </a:rPr>
                        <a:t>kg ha</a:t>
                      </a:r>
                      <a:r>
                        <a:rPr lang="en-US" sz="2400" baseline="30000" dirty="0" smtClean="0">
                          <a:latin typeface="Times New Roman" panose="02020603050405020304" pitchFamily="18" charset="0"/>
                          <a:cs typeface="Times New Roman" panose="02020603050405020304" pitchFamily="18" charset="0"/>
                        </a:rPr>
                        <a:t>-1</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Early Square</a:t>
                      </a:r>
                    </a:p>
                    <a:p>
                      <a:r>
                        <a:rPr lang="en-US" sz="2400" dirty="0" smtClean="0">
                          <a:latin typeface="Times New Roman" panose="02020603050405020304" pitchFamily="18" charset="0"/>
                          <a:cs typeface="Times New Roman" panose="02020603050405020304" pitchFamily="18" charset="0"/>
                        </a:rPr>
                        <a:t>6/17/14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Early Bloom</a:t>
                      </a:r>
                    </a:p>
                    <a:p>
                      <a:r>
                        <a:rPr lang="en-US" sz="2400" dirty="0" smtClean="0">
                          <a:latin typeface="Times New Roman" panose="02020603050405020304" pitchFamily="18" charset="0"/>
                          <a:cs typeface="Times New Roman" panose="02020603050405020304" pitchFamily="18" charset="0"/>
                        </a:rPr>
                        <a:t>7/11/14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Peak Bloom</a:t>
                      </a:r>
                    </a:p>
                    <a:p>
                      <a:r>
                        <a:rPr lang="en-US" sz="2400" dirty="0" smtClean="0">
                          <a:latin typeface="Times New Roman" panose="02020603050405020304" pitchFamily="18" charset="0"/>
                          <a:cs typeface="Times New Roman" panose="02020603050405020304" pitchFamily="18" charset="0"/>
                        </a:rPr>
                        <a:t>8/04/14</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r>
                        <a:rPr lang="en-US" sz="2400" dirty="0" smtClean="0">
                          <a:latin typeface="Times New Roman" panose="02020603050405020304" pitchFamily="18" charset="0"/>
                          <a:cs typeface="Times New Roman" panose="02020603050405020304" pitchFamily="18" charset="0"/>
                        </a:rPr>
                        <a:t>33.7</a:t>
                      </a:r>
                    </a:p>
                  </a:txBody>
                  <a:tcPr/>
                </a:tc>
                <a:tc>
                  <a:txBody>
                    <a:bodyPr/>
                    <a:lstStyle/>
                    <a:p>
                      <a:r>
                        <a:rPr lang="en-US" sz="2400" dirty="0" smtClean="0">
                          <a:latin typeface="Times New Roman" panose="02020603050405020304" pitchFamily="18" charset="0"/>
                          <a:cs typeface="Times New Roman" panose="02020603050405020304" pitchFamily="18" charset="0"/>
                        </a:rPr>
                        <a:t>2.34</a:t>
                      </a:r>
                    </a:p>
                  </a:txBody>
                  <a:tcPr/>
                </a:tc>
                <a:tc>
                  <a:txBody>
                    <a:bodyPr/>
                    <a:lstStyle/>
                    <a:p>
                      <a:r>
                        <a:rPr lang="en-US" sz="2400" dirty="0" smtClean="0">
                          <a:latin typeface="Times New Roman" panose="02020603050405020304" pitchFamily="18" charset="0"/>
                          <a:cs typeface="Times New Roman" panose="02020603050405020304" pitchFamily="18" charset="0"/>
                        </a:rPr>
                        <a:t>3.57</a:t>
                      </a:r>
                    </a:p>
                  </a:txBody>
                  <a:tcPr/>
                </a:tc>
                <a:tc>
                  <a:txBody>
                    <a:bodyPr/>
                    <a:lstStyle/>
                    <a:p>
                      <a:r>
                        <a:rPr lang="en-US" sz="2400" dirty="0" smtClean="0">
                          <a:latin typeface="Times New Roman" panose="02020603050405020304" pitchFamily="18" charset="0"/>
                          <a:cs typeface="Times New Roman" panose="02020603050405020304" pitchFamily="18" charset="0"/>
                        </a:rPr>
                        <a:t>3.10</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r>
                        <a:rPr lang="en-US" sz="2400" dirty="0" smtClean="0">
                          <a:latin typeface="Times New Roman" panose="02020603050405020304" pitchFamily="18" charset="0"/>
                          <a:cs typeface="Times New Roman" panose="02020603050405020304" pitchFamily="18" charset="0"/>
                        </a:rPr>
                        <a:t>67.4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2.54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4.18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3.42</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r>
                        <a:rPr lang="en-US" sz="2400" dirty="0" smtClean="0">
                          <a:latin typeface="Times New Roman" panose="02020603050405020304" pitchFamily="18" charset="0"/>
                          <a:cs typeface="Times New Roman" panose="02020603050405020304" pitchFamily="18" charset="0"/>
                        </a:rPr>
                        <a:t>101.1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2.70</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4.72</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3.70</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r>
                        <a:rPr lang="en-US" sz="2400" dirty="0" smtClean="0">
                          <a:latin typeface="Times New Roman" panose="02020603050405020304" pitchFamily="18" charset="0"/>
                          <a:cs typeface="Times New Roman" panose="02020603050405020304" pitchFamily="18" charset="0"/>
                        </a:rPr>
                        <a:t>134.8</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2.84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4.84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4.14</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r>
                        <a:rPr lang="en-US" sz="2400" dirty="0" smtClean="0">
                          <a:latin typeface="Times New Roman" panose="02020603050405020304" pitchFamily="18" charset="0"/>
                          <a:cs typeface="Times New Roman" panose="02020603050405020304" pitchFamily="18" charset="0"/>
                        </a:rPr>
                        <a:t>VR1/150</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2.51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4.93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4.29</a:t>
                      </a:r>
                      <a:endParaRPr lang="en-US" sz="2400" dirty="0">
                        <a:latin typeface="Times New Roman" panose="02020603050405020304" pitchFamily="18" charset="0"/>
                        <a:cs typeface="Times New Roman" panose="02020603050405020304" pitchFamily="18" charset="0"/>
                      </a:endParaRPr>
                    </a:p>
                  </a:txBody>
                  <a:tcPr/>
                </a:tc>
              </a:tr>
              <a:tr h="625924">
                <a:tc>
                  <a:txBody>
                    <a:bodyPr/>
                    <a:lstStyle/>
                    <a:p>
                      <a:pPr marL="0" marR="0" indent="0" algn="l" defTabSz="4650364"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LSD</a:t>
                      </a:r>
                      <a:r>
                        <a:rPr lang="en-US" sz="2400" baseline="-25000" dirty="0" smtClean="0">
                          <a:latin typeface="Times New Roman" panose="02020603050405020304" pitchFamily="18" charset="0"/>
                          <a:cs typeface="Times New Roman" panose="02020603050405020304" pitchFamily="18" charset="0"/>
                        </a:rPr>
                        <a:t>(0.05)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0.45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0.15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0.14</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
        <p:nvSpPr>
          <p:cNvPr id="2" name="Rectangle 1"/>
          <p:cNvSpPr/>
          <p:nvPr/>
        </p:nvSpPr>
        <p:spPr>
          <a:xfrm>
            <a:off x="4629185" y="541239"/>
            <a:ext cx="3962560"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Leaf Tissue N </a:t>
            </a:r>
            <a:r>
              <a:rPr lang="en-US" sz="2400" dirty="0" smtClean="0">
                <a:latin typeface="Times New Roman" panose="02020603050405020304" pitchFamily="18" charset="0"/>
                <a:cs typeface="Times New Roman" panose="02020603050405020304" pitchFamily="18" charset="0"/>
              </a:rPr>
              <a:t>%, 2014 Money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7828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27837" y="261853"/>
            <a:ext cx="8736325" cy="6334293"/>
          </a:xfrm>
          <a:prstGeom prst="rect">
            <a:avLst/>
          </a:prstGeom>
        </p:spPr>
      </p:pic>
    </p:spTree>
    <p:extLst>
      <p:ext uri="{BB962C8B-B14F-4D97-AF65-F5344CB8AC3E}">
        <p14:creationId xmlns:p14="http://schemas.microsoft.com/office/powerpoint/2010/main" val="581255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48075" y="328573"/>
            <a:ext cx="7231421" cy="5582942"/>
          </a:xfrm>
          <a:prstGeom prst="rect">
            <a:avLst/>
          </a:prstGeom>
        </p:spPr>
      </p:pic>
    </p:spTree>
    <p:extLst>
      <p:ext uri="{BB962C8B-B14F-4D97-AF65-F5344CB8AC3E}">
        <p14:creationId xmlns:p14="http://schemas.microsoft.com/office/powerpoint/2010/main" val="854390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0487" y="70192"/>
            <a:ext cx="8797598" cy="6017787"/>
          </a:xfrm>
          <a:prstGeom prst="rect">
            <a:avLst/>
          </a:prstGeom>
        </p:spPr>
      </p:pic>
    </p:spTree>
    <p:extLst>
      <p:ext uri="{BB962C8B-B14F-4D97-AF65-F5344CB8AC3E}">
        <p14:creationId xmlns:p14="http://schemas.microsoft.com/office/powerpoint/2010/main" val="118607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0036" y="-131533"/>
            <a:ext cx="8543670" cy="6337837"/>
          </a:xfrm>
          <a:prstGeom prst="rect">
            <a:avLst/>
          </a:prstGeom>
        </p:spPr>
      </p:pic>
    </p:spTree>
    <p:extLst>
      <p:ext uri="{BB962C8B-B14F-4D97-AF65-F5344CB8AC3E}">
        <p14:creationId xmlns:p14="http://schemas.microsoft.com/office/powerpoint/2010/main" val="2509520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42262731"/>
              </p:ext>
            </p:extLst>
          </p:nvPr>
        </p:nvGraphicFramePr>
        <p:xfrm>
          <a:off x="1379620" y="890667"/>
          <a:ext cx="9333983" cy="5449853"/>
        </p:xfrm>
        <a:graphic>
          <a:graphicData uri="http://schemas.openxmlformats.org/drawingml/2006/table">
            <a:tbl>
              <a:tblPr firstRow="1" bandRow="1"/>
              <a:tblGrid>
                <a:gridCol w="1815901"/>
                <a:gridCol w="2070379"/>
                <a:gridCol w="1815901"/>
                <a:gridCol w="1815901"/>
                <a:gridCol w="1815901"/>
              </a:tblGrid>
              <a:tr h="133824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400" dirty="0" smtClean="0">
                          <a:latin typeface="Times New Roman" panose="02020603050405020304" pitchFamily="18" charset="0"/>
                          <a:cs typeface="Times New Roman" panose="02020603050405020304" pitchFamily="18" charset="0"/>
                        </a:rPr>
                        <a:t>N Treatment,</a:t>
                      </a:r>
                    </a:p>
                    <a:p>
                      <a:pPr marL="0" marR="0" indent="0" algn="l" defTabSz="4650364" rtl="0" eaLnBrk="1" fontAlgn="auto" latinLnBrk="0" hangingPunct="1">
                        <a:lnSpc>
                          <a:spcPct val="100000"/>
                        </a:lnSpc>
                        <a:spcBef>
                          <a:spcPts val="0"/>
                        </a:spcBef>
                        <a:spcAft>
                          <a:spcPts val="0"/>
                        </a:spcAft>
                        <a:buClrTx/>
                        <a:buSzTx/>
                        <a:buFontTx/>
                        <a:buNone/>
                        <a:tabLst/>
                        <a:defRPr/>
                      </a:pPr>
                      <a:r>
                        <a:rPr lang="en-US" sz="2400" baseline="0" dirty="0" smtClean="0">
                          <a:latin typeface="Times New Roman" panose="02020603050405020304" pitchFamily="18" charset="0"/>
                          <a:cs typeface="Times New Roman" panose="02020603050405020304" pitchFamily="18" charset="0"/>
                        </a:rPr>
                        <a:t>kg ha</a:t>
                      </a:r>
                      <a:r>
                        <a:rPr lang="en-US" sz="2400" baseline="30000" dirty="0" smtClean="0">
                          <a:latin typeface="Times New Roman" panose="02020603050405020304" pitchFamily="18" charset="0"/>
                          <a:cs typeface="Times New Roman" panose="02020603050405020304" pitchFamily="18" charset="0"/>
                        </a:rPr>
                        <a:t>-1</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400" dirty="0" smtClean="0">
                          <a:latin typeface="Times New Roman" panose="02020603050405020304" pitchFamily="18" charset="0"/>
                          <a:cs typeface="Times New Roman" panose="02020603050405020304" pitchFamily="18" charset="0"/>
                        </a:rPr>
                        <a:t>Natchez 2012</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400" dirty="0" smtClean="0">
                          <a:latin typeface="Times New Roman" panose="02020603050405020304" pitchFamily="18" charset="0"/>
                          <a:cs typeface="Times New Roman" panose="02020603050405020304" pitchFamily="18" charset="0"/>
                        </a:rPr>
                        <a:t>Highlander North 2013</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400" dirty="0" smtClean="0">
                          <a:latin typeface="Times New Roman" panose="02020603050405020304" pitchFamily="18" charset="0"/>
                          <a:cs typeface="Times New Roman" panose="02020603050405020304" pitchFamily="18" charset="0"/>
                        </a:rPr>
                        <a:t>Highlander South 2013</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r>
                        <a:rPr lang="en-US" sz="2400" b="1" dirty="0" smtClean="0">
                          <a:solidFill>
                            <a:schemeClr val="bg1"/>
                          </a:solidFill>
                          <a:latin typeface="Times New Roman" panose="02020603050405020304" pitchFamily="18" charset="0"/>
                          <a:cs typeface="Times New Roman" panose="02020603050405020304" pitchFamily="18" charset="0"/>
                        </a:rPr>
                        <a:t>Money</a:t>
                      </a:r>
                    </a:p>
                    <a:p>
                      <a:r>
                        <a:rPr lang="en-US" sz="2400" b="1" dirty="0" smtClean="0">
                          <a:solidFill>
                            <a:schemeClr val="bg1"/>
                          </a:solidFill>
                          <a:latin typeface="Times New Roman" panose="02020603050405020304" pitchFamily="18" charset="0"/>
                          <a:cs typeface="Times New Roman" panose="02020603050405020304" pitchFamily="18" charset="0"/>
                        </a:rPr>
                        <a:t>2014</a:t>
                      </a:r>
                      <a:endParaRPr lang="en-US" sz="2400" b="1" dirty="0">
                        <a:solidFill>
                          <a:schemeClr val="bg1"/>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r>
              <a:tr h="56372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33.7/</a:t>
                      </a:r>
                      <a:r>
                        <a:rPr lang="en-US" sz="2400" dirty="0" smtClean="0">
                          <a:solidFill>
                            <a:srgbClr val="990000"/>
                          </a:solidFill>
                          <a:latin typeface="Times New Roman" panose="02020603050405020304" pitchFamily="18" charset="0"/>
                          <a:cs typeface="Times New Roman" panose="02020603050405020304" pitchFamily="18" charset="0"/>
                        </a:rPr>
                        <a:t>78.6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30.2</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43.2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solidFill>
                            <a:srgbClr val="C00000"/>
                          </a:solidFill>
                          <a:latin typeface="Times New Roman" panose="02020603050405020304" pitchFamily="18" charset="0"/>
                          <a:cs typeface="Times New Roman" panose="02020603050405020304" pitchFamily="18" charset="0"/>
                        </a:rPr>
                        <a:t>22.4</a:t>
                      </a:r>
                      <a:endParaRPr lang="en-US" sz="2400" dirty="0">
                        <a:solidFill>
                          <a:srgbClr val="C0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r>
                        <a:rPr lang="en-US" sz="2400" dirty="0" smtClean="0">
                          <a:latin typeface="Times New Roman" panose="02020603050405020304" pitchFamily="18" charset="0"/>
                          <a:cs typeface="Times New Roman" panose="02020603050405020304" pitchFamily="18" charset="0"/>
                        </a:rPr>
                        <a:t>35.3</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56372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67.4/</a:t>
                      </a:r>
                      <a:r>
                        <a:rPr lang="en-US" sz="2400" dirty="0" smtClean="0">
                          <a:solidFill>
                            <a:srgbClr val="C00000"/>
                          </a:solidFill>
                          <a:latin typeface="Times New Roman" panose="02020603050405020304" pitchFamily="18" charset="0"/>
                          <a:cs typeface="Times New Roman" panose="02020603050405020304" pitchFamily="18" charset="0"/>
                        </a:rPr>
                        <a:t>106.7</a:t>
                      </a:r>
                      <a:endParaRPr lang="en-US" sz="2400" dirty="0">
                        <a:solidFill>
                          <a:srgbClr val="C0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15.3</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23.6</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solidFill>
                            <a:srgbClr val="C00000"/>
                          </a:solidFill>
                          <a:latin typeface="Times New Roman" panose="02020603050405020304" pitchFamily="18" charset="0"/>
                          <a:cs typeface="Times New Roman" panose="02020603050405020304" pitchFamily="18" charset="0"/>
                        </a:rPr>
                        <a:t>17.2</a:t>
                      </a:r>
                      <a:endParaRPr lang="en-US" sz="2400" dirty="0">
                        <a:solidFill>
                          <a:srgbClr val="C0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r>
                        <a:rPr lang="en-US" sz="2400" dirty="0" smtClean="0">
                          <a:latin typeface="Times New Roman" panose="02020603050405020304" pitchFamily="18" charset="0"/>
                          <a:cs typeface="Times New Roman" panose="02020603050405020304" pitchFamily="18" charset="0"/>
                        </a:rPr>
                        <a:t>20.6</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5130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101.1/</a:t>
                      </a:r>
                      <a:r>
                        <a:rPr lang="en-US" sz="2400" dirty="0" smtClean="0">
                          <a:solidFill>
                            <a:srgbClr val="C00000"/>
                          </a:solidFill>
                          <a:latin typeface="Times New Roman" panose="02020603050405020304" pitchFamily="18" charset="0"/>
                          <a:cs typeface="Times New Roman" panose="02020603050405020304" pitchFamily="18" charset="0"/>
                        </a:rPr>
                        <a:t>134.7</a:t>
                      </a:r>
                      <a:endParaRPr lang="en-US" sz="2400" dirty="0">
                        <a:solidFill>
                          <a:srgbClr val="C0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10.2</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16.9</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solidFill>
                            <a:srgbClr val="C00000"/>
                          </a:solidFill>
                          <a:latin typeface="Times New Roman" panose="02020603050405020304" pitchFamily="18" charset="0"/>
                          <a:cs typeface="Times New Roman" panose="02020603050405020304" pitchFamily="18" charset="0"/>
                        </a:rPr>
                        <a:t>14.1</a:t>
                      </a:r>
                      <a:endParaRPr lang="en-US" sz="2400" dirty="0">
                        <a:solidFill>
                          <a:srgbClr val="C0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r>
                        <a:rPr lang="en-US" sz="2400" dirty="0" smtClean="0">
                          <a:latin typeface="Times New Roman" panose="02020603050405020304" pitchFamily="18" charset="0"/>
                          <a:cs typeface="Times New Roman" panose="02020603050405020304" pitchFamily="18" charset="0"/>
                        </a:rPr>
                        <a:t>15.9</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56372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kern="1200" dirty="0" smtClean="0">
                          <a:solidFill>
                            <a:schemeClr val="dk1"/>
                          </a:solidFill>
                          <a:latin typeface="Times New Roman" panose="02020603050405020304" pitchFamily="18" charset="0"/>
                          <a:ea typeface="+mn-ea"/>
                          <a:cs typeface="Times New Roman" panose="02020603050405020304" pitchFamily="18" charset="0"/>
                        </a:rPr>
                        <a:t>134.8</a:t>
                      </a:r>
                      <a:r>
                        <a:rPr lang="en-US" sz="2400" dirty="0" smtClean="0">
                          <a:latin typeface="Times New Roman" panose="02020603050405020304" pitchFamily="18" charset="0"/>
                          <a:cs typeface="Times New Roman" panose="02020603050405020304" pitchFamily="18" charset="0"/>
                        </a:rPr>
                        <a:t>/</a:t>
                      </a:r>
                      <a:r>
                        <a:rPr lang="en-US" sz="2400" dirty="0" smtClean="0">
                          <a:solidFill>
                            <a:srgbClr val="C00000"/>
                          </a:solidFill>
                          <a:latin typeface="Times New Roman" panose="02020603050405020304" pitchFamily="18" charset="0"/>
                          <a:cs typeface="Times New Roman" panose="02020603050405020304" pitchFamily="18" charset="0"/>
                        </a:rPr>
                        <a:t>162.7</a:t>
                      </a:r>
                      <a:endParaRPr lang="en-US" sz="2400" dirty="0">
                        <a:solidFill>
                          <a:srgbClr val="C0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6.5</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13.1</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solidFill>
                            <a:srgbClr val="C00000"/>
                          </a:solidFill>
                          <a:latin typeface="Times New Roman" panose="02020603050405020304" pitchFamily="18" charset="0"/>
                          <a:cs typeface="Times New Roman" panose="02020603050405020304" pitchFamily="18" charset="0"/>
                        </a:rPr>
                        <a:t>11.7</a:t>
                      </a:r>
                      <a:endParaRPr lang="en-US" sz="2400" dirty="0">
                        <a:solidFill>
                          <a:srgbClr val="C00000"/>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r>
                        <a:rPr lang="en-US" sz="2400" dirty="0" smtClean="0">
                          <a:latin typeface="Times New Roman" panose="02020603050405020304" pitchFamily="18" charset="0"/>
                          <a:cs typeface="Times New Roman" panose="02020603050405020304" pitchFamily="18" charset="0"/>
                        </a:rPr>
                        <a:t>12.9</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56372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GVRN</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9.4</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N/A</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N/A</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r>
                        <a:rPr lang="en-US" sz="2400" dirty="0" smtClean="0">
                          <a:latin typeface="Times New Roman" panose="02020603050405020304" pitchFamily="18" charset="0"/>
                          <a:cs typeface="Times New Roman" panose="02020603050405020304" pitchFamily="18" charset="0"/>
                        </a:rPr>
                        <a:t>N/A</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56372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VR1</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12.7</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16.9</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13.8</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r>
                        <a:rPr lang="en-US" sz="2400" dirty="0" smtClean="0">
                          <a:latin typeface="Times New Roman" panose="02020603050405020304" pitchFamily="18" charset="0"/>
                          <a:cs typeface="Times New Roman" panose="02020603050405020304" pitchFamily="18" charset="0"/>
                        </a:rPr>
                        <a:t>11.9</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r>
              <a:tr h="56372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650364"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VR2</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13.0</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14.3</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smtClean="0">
                          <a:latin typeface="Times New Roman" panose="02020603050405020304" pitchFamily="18" charset="0"/>
                          <a:cs typeface="Times New Roman" panose="02020603050405020304" pitchFamily="18" charset="0"/>
                        </a:rPr>
                        <a:t>13.2</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r>
                        <a:rPr lang="en-US" sz="2400" dirty="0" smtClean="0">
                          <a:latin typeface="Times New Roman" panose="02020603050405020304" pitchFamily="18" charset="0"/>
                          <a:cs typeface="Times New Roman" panose="02020603050405020304" pitchFamily="18" charset="0"/>
                        </a:rPr>
                        <a:t>N/A</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3" name="TextBox 2"/>
          <p:cNvSpPr txBox="1"/>
          <p:nvPr/>
        </p:nvSpPr>
        <p:spPr>
          <a:xfrm>
            <a:off x="3970421" y="240631"/>
            <a:ext cx="4491935" cy="584775"/>
          </a:xfrm>
          <a:prstGeom prst="rect">
            <a:avLst/>
          </a:prstGeom>
          <a:noFill/>
        </p:spPr>
        <p:txBody>
          <a:bodyPr wrap="none" rtlCol="0">
            <a:spAutoFit/>
          </a:bodyPr>
          <a:lstStyle/>
          <a:p>
            <a:r>
              <a:rPr lang="en-US" sz="3200" dirty="0" smtClean="0">
                <a:latin typeface="Times New Roman" panose="02020603050405020304" pitchFamily="18" charset="0"/>
                <a:cs typeface="Times New Roman" panose="02020603050405020304" pitchFamily="18" charset="0"/>
              </a:rPr>
              <a:t>NUE- g Lint/kg N applied</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5813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5158" y="1171074"/>
            <a:ext cx="7826375"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34064" y="641684"/>
            <a:ext cx="3959738"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Advanced technologies vs. old</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481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On-Farm Observations: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Producers want N on early as possible</a:t>
            </a:r>
          </a:p>
          <a:p>
            <a:r>
              <a:rPr lang="en-US" dirty="0" smtClean="0">
                <a:latin typeface="Times New Roman" panose="02020603050405020304" pitchFamily="18" charset="0"/>
                <a:cs typeface="Times New Roman" panose="02020603050405020304" pitchFamily="18" charset="0"/>
              </a:rPr>
              <a:t>Equipment and capabilities vary</a:t>
            </a:r>
          </a:p>
          <a:p>
            <a:r>
              <a:rPr lang="en-US" dirty="0" smtClean="0">
                <a:latin typeface="Times New Roman" panose="02020603050405020304" pitchFamily="18" charset="0"/>
                <a:cs typeface="Times New Roman" panose="02020603050405020304" pitchFamily="18" charset="0"/>
              </a:rPr>
              <a:t>Producers prefer average N rate to be close to theirs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3395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Conclusions: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Sensor based fertilization displayed sensitivity to different environments resulting in &lt; N, &gt;yield; &lt; N, = yield; &gt; N, = yield</a:t>
            </a:r>
          </a:p>
          <a:p>
            <a:r>
              <a:rPr lang="en-US" dirty="0" smtClean="0">
                <a:latin typeface="Times New Roman" panose="02020603050405020304" pitchFamily="18" charset="0"/>
                <a:cs typeface="Times New Roman" panose="02020603050405020304" pitchFamily="18" charset="0"/>
              </a:rPr>
              <a:t>Divergence in yield from constant N rate response trend suggests improvement in matching demand through spatial distribution.</a:t>
            </a:r>
          </a:p>
          <a:p>
            <a:r>
              <a:rPr lang="en-US" dirty="0" smtClean="0">
                <a:latin typeface="Times New Roman" panose="02020603050405020304" pitchFamily="18" charset="0"/>
                <a:cs typeface="Times New Roman" panose="02020603050405020304" pitchFamily="18" charset="0"/>
              </a:rPr>
              <a:t>Based on economics alone, all sensor based VRN results were more profitable</a:t>
            </a:r>
          </a:p>
          <a:p>
            <a:r>
              <a:rPr lang="en-US" dirty="0" smtClean="0">
                <a:latin typeface="Times New Roman" panose="02020603050405020304" pitchFamily="18" charset="0"/>
                <a:cs typeface="Times New Roman" panose="02020603050405020304" pitchFamily="18" charset="0"/>
              </a:rPr>
              <a:t>Spatial N fertilization based on a tissue N/chlorophyll sensitive VI has the potential to increase or equal NUE of farmer based fertilization.</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488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otflo2"/>
          <p:cNvPicPr>
            <a:picLocks noChangeAspect="1" noChangeArrowheads="1"/>
          </p:cNvPicPr>
          <p:nvPr/>
        </p:nvPicPr>
        <p:blipFill>
          <a:blip r:embed="rId2">
            <a:extLst>
              <a:ext uri="{28A0092B-C50C-407E-A947-70E740481C1C}">
                <a14:useLocalDpi xmlns:a14="http://schemas.microsoft.com/office/drawing/2010/main" val="0"/>
              </a:ext>
            </a:extLst>
          </a:blip>
          <a:srcRect l="9979" t="6880" r="16336" b="6053"/>
          <a:stretch>
            <a:fillRect/>
          </a:stretch>
        </p:blipFill>
        <p:spPr bwMode="auto">
          <a:xfrm>
            <a:off x="2209800" y="685801"/>
            <a:ext cx="2649538"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cotflow1"/>
          <p:cNvPicPr>
            <a:picLocks noChangeAspect="1" noChangeArrowheads="1"/>
          </p:cNvPicPr>
          <p:nvPr/>
        </p:nvPicPr>
        <p:blipFill>
          <a:blip r:embed="rId3">
            <a:extLst>
              <a:ext uri="{28A0092B-C50C-407E-A947-70E740481C1C}">
                <a14:useLocalDpi xmlns:a14="http://schemas.microsoft.com/office/drawing/2010/main" val="0"/>
              </a:ext>
            </a:extLst>
          </a:blip>
          <a:srcRect l="18037" t="8885" r="21121" b="11107"/>
          <a:stretch>
            <a:fillRect/>
          </a:stretch>
        </p:blipFill>
        <p:spPr bwMode="auto">
          <a:xfrm>
            <a:off x="2438401" y="3048000"/>
            <a:ext cx="2066925"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cotfrf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1905001"/>
            <a:ext cx="55594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5105400" y="838200"/>
            <a:ext cx="4787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a:latin typeface="Times New Roman" panose="02020603050405020304" pitchFamily="18" charset="0"/>
                <a:cs typeface="Times New Roman" panose="02020603050405020304" pitchFamily="18" charset="0"/>
              </a:rPr>
              <a:t>Questions/Comments?</a:t>
            </a:r>
          </a:p>
        </p:txBody>
      </p:sp>
    </p:spTree>
    <p:extLst>
      <p:ext uri="{BB962C8B-B14F-4D97-AF65-F5344CB8AC3E}">
        <p14:creationId xmlns:p14="http://schemas.microsoft.com/office/powerpoint/2010/main" val="2105891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Background Information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568951"/>
            <a:ext cx="10515600" cy="4351338"/>
          </a:xfrm>
        </p:spPr>
        <p:txBody>
          <a:bodyPr>
            <a:normAutofit/>
          </a:bodyPr>
          <a:lstStyle/>
          <a:p>
            <a:r>
              <a:rPr lang="en-US" dirty="0" err="1" smtClean="0">
                <a:latin typeface="Times New Roman" panose="02020603050405020304" pitchFamily="18" charset="0"/>
                <a:cs typeface="Times New Roman" panose="02020603050405020304" pitchFamily="18" charset="0"/>
              </a:rPr>
              <a:t>Buscaglia</a:t>
            </a:r>
            <a:r>
              <a:rPr lang="en-US" dirty="0">
                <a:latin typeface="Times New Roman" panose="02020603050405020304" pitchFamily="18" charset="0"/>
                <a:cs typeface="Times New Roman" panose="02020603050405020304" pitchFamily="18" charset="0"/>
              </a:rPr>
              <a:t>, H.J., and J.J. Varco. 2002. Early detection of cotton leaf nitrogen status using leaf reflectance. J. Plant Nutrition 25(9):2067-2080</a:t>
            </a:r>
            <a:r>
              <a:rPr lang="en-US" dirty="0" smtClean="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Fridgen</a:t>
            </a:r>
            <a:r>
              <a:rPr lang="en-US" dirty="0">
                <a:latin typeface="Times New Roman" panose="02020603050405020304" pitchFamily="18" charset="0"/>
                <a:cs typeface="Times New Roman" panose="02020603050405020304" pitchFamily="18" charset="0"/>
              </a:rPr>
              <a:t>, Jennifer L., and Jac J. Varco. 2004. Dependency of cotton leaf nitrogen, chlorophyll, and reflectance on nitrogen and potassium availability. </a:t>
            </a:r>
            <a:r>
              <a:rPr lang="en-US" dirty="0" err="1">
                <a:latin typeface="Times New Roman" panose="02020603050405020304" pitchFamily="18" charset="0"/>
                <a:cs typeface="Times New Roman" panose="02020603050405020304" pitchFamily="18" charset="0"/>
              </a:rPr>
              <a:t>Agron</a:t>
            </a:r>
            <a:r>
              <a:rPr lang="en-US" dirty="0">
                <a:latin typeface="Times New Roman" panose="02020603050405020304" pitchFamily="18" charset="0"/>
                <a:cs typeface="Times New Roman" panose="02020603050405020304" pitchFamily="18" charset="0"/>
              </a:rPr>
              <a:t>. J. 96:63-69</a:t>
            </a:r>
            <a:r>
              <a:rPr lang="en-US" i="1" dirty="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Raper</a:t>
            </a:r>
            <a:r>
              <a:rPr lang="en-US" dirty="0">
                <a:latin typeface="Times New Roman" panose="02020603050405020304" pitchFamily="18" charset="0"/>
                <a:cs typeface="Times New Roman" panose="02020603050405020304" pitchFamily="18" charset="0"/>
              </a:rPr>
              <a:t>, T., and J.J. Varco. 2014. Canopy-scale wavelength and vegetative index sensitivities to cotton growth parameters and nitrogen status. Prec. Agric. 15(5). DOI 10.1007/s11119-014-9383-4.</a:t>
            </a:r>
            <a:endParaRPr lang="en-US" dirty="0" smtClean="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66514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4084" y="1539043"/>
            <a:ext cx="11093116" cy="2308324"/>
          </a:xfrm>
          <a:prstGeom prst="rect">
            <a:avLst/>
          </a:prstGeom>
        </p:spPr>
        <p:txBody>
          <a:bodyPr wrap="square">
            <a:spAutoFit/>
          </a:bodyPr>
          <a:lstStyle/>
          <a:p>
            <a:r>
              <a:rPr lang="en-US" sz="2400" b="1" u="sng" dirty="0" smtClean="0">
                <a:latin typeface="Times New Roman" panose="02020603050405020304" pitchFamily="18" charset="0"/>
                <a:cs typeface="Times New Roman" panose="02020603050405020304" pitchFamily="18" charset="0"/>
              </a:rPr>
              <a:t>Objectives:</a:t>
            </a:r>
          </a:p>
          <a:p>
            <a:pPr marL="514350" indent="-514350">
              <a:buAutoNum type="arabicPeriod"/>
            </a:pPr>
            <a:r>
              <a:rPr lang="en-US" sz="2400" dirty="0" smtClean="0">
                <a:latin typeface="Times New Roman" panose="02020603050405020304" pitchFamily="18" charset="0"/>
                <a:cs typeface="Times New Roman" panose="02020603050405020304" pitchFamily="18" charset="0"/>
              </a:rPr>
              <a:t>To compare a sensor-based side dress liquid fertilizer N application to a grower’s practice and response to fixed N rates in terms of leaf tissue N concentrations, lint yield, and N-use efficiency.</a:t>
            </a:r>
          </a:p>
          <a:p>
            <a:pPr marL="514350" indent="-514350">
              <a:buAutoNum type="arabicPeriod"/>
            </a:pPr>
            <a:r>
              <a:rPr lang="en-US" sz="2400" dirty="0" smtClean="0">
                <a:latin typeface="Times New Roman" panose="02020603050405020304" pitchFamily="18" charset="0"/>
                <a:cs typeface="Times New Roman" panose="02020603050405020304" pitchFamily="18" charset="0"/>
              </a:rPr>
              <a:t>To compare whether a second factor used to adjust a sensor-based side dress can improve N-use efficiency.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661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2370" y="563639"/>
            <a:ext cx="11165305" cy="5539978"/>
          </a:xfrm>
          <a:prstGeom prst="rect">
            <a:avLst/>
          </a:prstGeom>
        </p:spPr>
        <p:txBody>
          <a:bodyPr wrap="square">
            <a:spAutoFit/>
          </a:bodyPr>
          <a:lstStyle/>
          <a:p>
            <a:endParaRPr lang="en-US" u="sng" dirty="0" smtClean="0">
              <a:latin typeface="Times New Roman" panose="02020603050405020304" pitchFamily="18" charset="0"/>
              <a:cs typeface="Times New Roman" panose="02020603050405020304" pitchFamily="18" charset="0"/>
            </a:endParaRPr>
          </a:p>
          <a:p>
            <a:r>
              <a:rPr lang="en-US" u="sng" dirty="0" smtClean="0">
                <a:latin typeface="Times New Roman" panose="02020603050405020304" pitchFamily="18" charset="0"/>
                <a:cs typeface="Times New Roman" panose="02020603050405020304" pitchFamily="18" charset="0"/>
              </a:rPr>
              <a:t>2012</a:t>
            </a:r>
            <a:r>
              <a:rPr lang="en-US" dirty="0" smtClean="0">
                <a:latin typeface="Times New Roman" panose="02020603050405020304" pitchFamily="18" charset="0"/>
                <a:cs typeface="Times New Roman" panose="02020603050405020304" pitchFamily="18" charset="0"/>
              </a:rPr>
              <a:t> </a:t>
            </a:r>
          </a:p>
          <a:p>
            <a:r>
              <a:rPr lang="en-US" dirty="0" smtClean="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of Natchez, Mississippi; </a:t>
            </a:r>
            <a:r>
              <a:rPr lang="en-US" dirty="0" smtClean="0">
                <a:latin typeface="Times New Roman" panose="02020603050405020304" pitchFamily="18" charset="0"/>
                <a:cs typeface="Times New Roman" panose="02020603050405020304" pitchFamily="18" charset="0"/>
              </a:rPr>
              <a:t>RCB </a:t>
            </a:r>
            <a:r>
              <a:rPr lang="en-US" dirty="0">
                <a:latin typeface="Times New Roman" panose="02020603050405020304" pitchFamily="18" charset="0"/>
                <a:cs typeface="Times New Roman" panose="02020603050405020304" pitchFamily="18" charset="0"/>
              </a:rPr>
              <a:t>3 replications, strip plots, non-irrigated, planted 21 April, ST 5288 </a:t>
            </a:r>
            <a:r>
              <a:rPr lang="en-US" dirty="0" smtClean="0">
                <a:latin typeface="Times New Roman" panose="02020603050405020304" pitchFamily="18" charset="0"/>
                <a:cs typeface="Times New Roman" panose="02020603050405020304" pitchFamily="18" charset="0"/>
              </a:rPr>
              <a:t>B2F</a:t>
            </a:r>
          </a:p>
          <a:p>
            <a:r>
              <a:rPr lang="en-US" dirty="0">
                <a:latin typeface="Times New Roman" panose="02020603050405020304" pitchFamily="18" charset="0"/>
                <a:cs typeface="Times New Roman" panose="02020603050405020304" pitchFamily="18" charset="0"/>
              </a:rPr>
              <a:t>Fertilizer N  rates of 33.7, 67.4, 101.1, 134.8 kg N ha</a:t>
            </a:r>
            <a:r>
              <a:rPr lang="en-US" baseline="30000"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 applied 23 May </a:t>
            </a:r>
            <a:r>
              <a:rPr lang="en-US" dirty="0" smtClean="0">
                <a:latin typeface="Times New Roman" panose="02020603050405020304" pitchFamily="18" charset="0"/>
                <a:cs typeface="Times New Roman" panose="02020603050405020304" pitchFamily="18" charset="0"/>
              </a:rPr>
              <a:t>2012 </a:t>
            </a:r>
            <a:r>
              <a:rPr lang="en-US" dirty="0">
                <a:latin typeface="Times New Roman" panose="02020603050405020304" pitchFamily="18" charset="0"/>
                <a:cs typeface="Times New Roman" panose="02020603050405020304" pitchFamily="18" charset="0"/>
              </a:rPr>
              <a:t>along with variable rate (VR) </a:t>
            </a:r>
            <a:r>
              <a:rPr lang="en-US" dirty="0" smtClean="0">
                <a:latin typeface="Times New Roman" panose="02020603050405020304" pitchFamily="18" charset="0"/>
                <a:cs typeface="Times New Roman" panose="02020603050405020304" pitchFamily="18" charset="0"/>
              </a:rPr>
              <a:t>treatments</a:t>
            </a:r>
            <a:endParaRPr lang="en-US" dirty="0">
              <a:latin typeface="Times New Roman" panose="02020603050405020304" pitchFamily="18" charset="0"/>
              <a:cs typeface="Times New Roman" panose="02020603050405020304" pitchFamily="18" charset="0"/>
            </a:endParaRPr>
          </a:p>
          <a:p>
            <a:endParaRPr lang="en-US" u="sng" dirty="0" smtClean="0">
              <a:latin typeface="Times New Roman" panose="02020603050405020304" pitchFamily="18" charset="0"/>
              <a:cs typeface="Times New Roman" panose="02020603050405020304" pitchFamily="18" charset="0"/>
            </a:endParaRPr>
          </a:p>
          <a:p>
            <a:r>
              <a:rPr lang="en-US" u="sng" dirty="0" smtClean="0">
                <a:latin typeface="Times New Roman" panose="02020603050405020304" pitchFamily="18" charset="0"/>
                <a:cs typeface="Times New Roman" panose="02020603050405020304" pitchFamily="18" charset="0"/>
              </a:rPr>
              <a:t>2013</a:t>
            </a:r>
          </a:p>
          <a:p>
            <a:r>
              <a:rPr lang="en-US" dirty="0" smtClean="0">
                <a:latin typeface="Times New Roman" panose="02020603050405020304" pitchFamily="18" charset="0"/>
                <a:cs typeface="Times New Roman" panose="02020603050405020304" pitchFamily="18" charset="0"/>
              </a:rPr>
              <a:t>Highlander, Miss.; planted </a:t>
            </a:r>
            <a:r>
              <a:rPr lang="en-US" dirty="0">
                <a:latin typeface="Times New Roman" panose="02020603050405020304" pitchFamily="18" charset="0"/>
                <a:cs typeface="Times New Roman" panose="02020603050405020304" pitchFamily="18" charset="0"/>
              </a:rPr>
              <a:t>21 May DP 1321 </a:t>
            </a:r>
            <a:r>
              <a:rPr lang="en-US" dirty="0" smtClean="0">
                <a:latin typeface="Times New Roman" panose="02020603050405020304" pitchFamily="18" charset="0"/>
                <a:cs typeface="Times New Roman" panose="02020603050405020304" pitchFamily="18" charset="0"/>
              </a:rPr>
              <a:t>B2RF</a:t>
            </a:r>
          </a:p>
          <a:p>
            <a:r>
              <a:rPr lang="en-US" dirty="0" smtClean="0">
                <a:latin typeface="Times New Roman" panose="02020603050405020304" pitchFamily="18" charset="0"/>
                <a:cs typeface="Times New Roman" panose="02020603050405020304" pitchFamily="18" charset="0"/>
              </a:rPr>
              <a:t>North </a:t>
            </a:r>
            <a:r>
              <a:rPr lang="en-US" dirty="0">
                <a:latin typeface="Times New Roman" panose="02020603050405020304" pitchFamily="18" charset="0"/>
                <a:cs typeface="Times New Roman" panose="02020603050405020304" pitchFamily="18" charset="0"/>
              </a:rPr>
              <a:t>plots 33.7, 67.4, 101.1, 134.8 kg N ha</a:t>
            </a:r>
            <a:r>
              <a:rPr lang="en-US" baseline="30000" dirty="0">
                <a:latin typeface="Times New Roman" panose="02020603050405020304" pitchFamily="18" charset="0"/>
                <a:cs typeface="Times New Roman" panose="02020603050405020304" pitchFamily="18" charset="0"/>
              </a:rPr>
              <a:t>-1 </a:t>
            </a:r>
            <a:r>
              <a:rPr lang="en-US" dirty="0" smtClean="0">
                <a:latin typeface="Times New Roman" panose="02020603050405020304" pitchFamily="18" charset="0"/>
                <a:cs typeface="Times New Roman" panose="02020603050405020304" pitchFamily="18" charset="0"/>
              </a:rPr>
              <a:t>applied </a:t>
            </a:r>
            <a:r>
              <a:rPr lang="en-US" dirty="0">
                <a:latin typeface="Times New Roman" panose="02020603050405020304" pitchFamily="18" charset="0"/>
                <a:cs typeface="Times New Roman" panose="02020603050405020304" pitchFamily="18" charset="0"/>
              </a:rPr>
              <a:t>13 June including </a:t>
            </a:r>
            <a:r>
              <a:rPr lang="en-US" dirty="0" smtClean="0">
                <a:latin typeface="Times New Roman" panose="02020603050405020304" pitchFamily="18" charset="0"/>
                <a:cs typeface="Times New Roman" panose="02020603050405020304" pitchFamily="18" charset="0"/>
              </a:rPr>
              <a:t>base </a:t>
            </a:r>
            <a:r>
              <a:rPr lang="en-US" dirty="0">
                <a:latin typeface="Times New Roman" panose="02020603050405020304" pitchFamily="18" charset="0"/>
                <a:cs typeface="Times New Roman" panose="02020603050405020304" pitchFamily="18" charset="0"/>
              </a:rPr>
              <a:t>rate of 33.7 kg N ha</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to VR </a:t>
            </a:r>
            <a:r>
              <a:rPr lang="en-US" dirty="0" smtClean="0">
                <a:latin typeface="Times New Roman" panose="02020603050405020304" pitchFamily="18" charset="0"/>
                <a:cs typeface="Times New Roman" panose="02020603050405020304" pitchFamily="18" charset="0"/>
              </a:rPr>
              <a:t>treatments. </a:t>
            </a:r>
          </a:p>
          <a:p>
            <a:r>
              <a:rPr lang="en-US" dirty="0" smtClean="0">
                <a:latin typeface="Times New Roman" panose="02020603050405020304" pitchFamily="18" charset="0"/>
                <a:cs typeface="Times New Roman" panose="02020603050405020304" pitchFamily="18" charset="0"/>
              </a:rPr>
              <a:t>South </a:t>
            </a:r>
            <a:r>
              <a:rPr lang="en-US" dirty="0">
                <a:latin typeface="Times New Roman" panose="02020603050405020304" pitchFamily="18" charset="0"/>
                <a:cs typeface="Times New Roman" panose="02020603050405020304" pitchFamily="18" charset="0"/>
              </a:rPr>
              <a:t>plots </a:t>
            </a:r>
            <a:r>
              <a:rPr lang="en-US" dirty="0" smtClean="0">
                <a:latin typeface="Times New Roman" panose="02020603050405020304" pitchFamily="18" charset="0"/>
                <a:cs typeface="Times New Roman" panose="02020603050405020304" pitchFamily="18" charset="0"/>
              </a:rPr>
              <a:t>12 </a:t>
            </a:r>
            <a:r>
              <a:rPr lang="en-US" dirty="0">
                <a:latin typeface="Times New Roman" panose="02020603050405020304" pitchFamily="18" charset="0"/>
                <a:cs typeface="Times New Roman" panose="02020603050405020304" pitchFamily="18" charset="0"/>
              </a:rPr>
              <a:t>April received 78.6 kg N ha</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and a </a:t>
            </a:r>
            <a:r>
              <a:rPr lang="en-US" dirty="0" err="1">
                <a:latin typeface="Times New Roman" panose="02020603050405020304" pitchFamily="18" charset="0"/>
                <a:cs typeface="Times New Roman" panose="02020603050405020304" pitchFamily="18" charset="0"/>
              </a:rPr>
              <a:t>sidedress</a:t>
            </a:r>
            <a:r>
              <a:rPr lang="en-US" dirty="0">
                <a:latin typeface="Times New Roman" panose="02020603050405020304" pitchFamily="18" charset="0"/>
                <a:cs typeface="Times New Roman" panose="02020603050405020304" pitchFamily="18" charset="0"/>
              </a:rPr>
              <a:t> supplement at early squaring (29 June) of 0, 28, 56, and 84 kg N ha</a:t>
            </a:r>
            <a:r>
              <a:rPr lang="en-US" baseline="30000"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for total rates of 78.6, 106.7, 134.7, and 162.7 kg N </a:t>
            </a:r>
            <a:r>
              <a:rPr lang="en-US" dirty="0" smtClean="0">
                <a:latin typeface="Times New Roman" panose="02020603050405020304" pitchFamily="18" charset="0"/>
                <a:cs typeface="Times New Roman" panose="02020603050405020304" pitchFamily="18" charset="0"/>
              </a:rPr>
              <a:t>ha</a:t>
            </a:r>
            <a:r>
              <a:rPr lang="en-US" baseline="30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.VR </a:t>
            </a:r>
            <a:r>
              <a:rPr lang="en-US" dirty="0">
                <a:latin typeface="Times New Roman" panose="02020603050405020304" pitchFamily="18" charset="0"/>
                <a:cs typeface="Times New Roman" panose="02020603050405020304" pitchFamily="18" charset="0"/>
              </a:rPr>
              <a:t>treatments were applied for both North and South sites on 1 July 2013.  </a:t>
            </a:r>
          </a:p>
          <a:p>
            <a:endParaRPr lang="en-US" dirty="0">
              <a:latin typeface="Times New Roman" panose="02020603050405020304" pitchFamily="18" charset="0"/>
              <a:cs typeface="Times New Roman" panose="02020603050405020304" pitchFamily="18" charset="0"/>
            </a:endParaRPr>
          </a:p>
          <a:p>
            <a:r>
              <a:rPr lang="en-US" u="sng" dirty="0" smtClean="0">
                <a:latin typeface="Times New Roman" panose="02020603050405020304" pitchFamily="18" charset="0"/>
                <a:cs typeface="Times New Roman" panose="02020603050405020304" pitchFamily="18" charset="0"/>
              </a:rPr>
              <a:t>2014</a:t>
            </a:r>
          </a:p>
          <a:p>
            <a:r>
              <a:rPr lang="en-US" dirty="0" smtClean="0">
                <a:latin typeface="Times New Roman" panose="02020603050405020304" pitchFamily="18" charset="0"/>
                <a:cs typeface="Times New Roman" panose="02020603050405020304" pitchFamily="18" charset="0"/>
              </a:rPr>
              <a:t>Money, Miss.; </a:t>
            </a:r>
          </a:p>
          <a:p>
            <a:r>
              <a:rPr lang="en-US" dirty="0" err="1" smtClean="0">
                <a:latin typeface="Times New Roman" panose="02020603050405020304" pitchFamily="18" charset="0"/>
                <a:cs typeface="Times New Roman" panose="02020603050405020304" pitchFamily="18" charset="0"/>
              </a:rPr>
              <a:t>Dubbs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loam 69.6%, Tensas silty clay loam 22.5%, Alligator clay 7.9%</a:t>
            </a:r>
          </a:p>
          <a:p>
            <a:r>
              <a:rPr lang="en-US" dirty="0" smtClean="0">
                <a:latin typeface="Times New Roman" panose="02020603050405020304" pitchFamily="18" charset="0"/>
                <a:cs typeface="Times New Roman" panose="02020603050405020304" pitchFamily="18" charset="0"/>
              </a:rPr>
              <a:t>Planted 12 May DP1321 B2RF. Fertilizer rates of 33.7</a:t>
            </a:r>
            <a:r>
              <a:rPr lang="en-US" dirty="0">
                <a:latin typeface="Times New Roman" panose="02020603050405020304" pitchFamily="18" charset="0"/>
                <a:cs typeface="Times New Roman" panose="02020603050405020304" pitchFamily="18" charset="0"/>
              </a:rPr>
              <a:t>, 67.4, 101.1, 134.8 kg N </a:t>
            </a:r>
            <a:r>
              <a:rPr lang="en-US" dirty="0" smtClean="0">
                <a:latin typeface="Times New Roman" panose="02020603050405020304" pitchFamily="18" charset="0"/>
                <a:cs typeface="Times New Roman" panose="02020603050405020304" pitchFamily="18" charset="0"/>
              </a:rPr>
              <a:t>ha</a:t>
            </a:r>
            <a:r>
              <a:rPr lang="en-US" baseline="30000" dirty="0" smtClean="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were applied 19 June along with variable rate treatment.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2013-2014 RCB 4 replications, strip plots, land-planed and furrow </a:t>
            </a:r>
            <a:r>
              <a:rPr lang="en-US" dirty="0" smtClean="0">
                <a:latin typeface="Times New Roman" panose="02020603050405020304" pitchFamily="18" charset="0"/>
                <a:cs typeface="Times New Roman" panose="02020603050405020304" pitchFamily="18" charset="0"/>
              </a:rPr>
              <a:t>irrigated.</a:t>
            </a:r>
            <a:endParaRPr lang="en-US" dirty="0">
              <a:latin typeface="Times New Roman" panose="02020603050405020304" pitchFamily="18" charset="0"/>
              <a:cs typeface="Times New Roman" panose="02020603050405020304" pitchFamily="18" charset="0"/>
            </a:endParaRPr>
          </a:p>
          <a:p>
            <a:endParaRPr lang="en-US" sz="1200" dirty="0" smtClean="0">
              <a:latin typeface="Times New Roman" panose="02020603050405020304" pitchFamily="18" charset="0"/>
              <a:cs typeface="Times New Roman" panose="02020603050405020304" pitchFamily="18" charset="0"/>
            </a:endParaRPr>
          </a:p>
        </p:txBody>
      </p:sp>
      <p:sp>
        <p:nvSpPr>
          <p:cNvPr id="2" name="TextBox 1"/>
          <p:cNvSpPr txBox="1"/>
          <p:nvPr/>
        </p:nvSpPr>
        <p:spPr>
          <a:xfrm>
            <a:off x="5100034" y="332806"/>
            <a:ext cx="1308307"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Methods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766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7695" y="737403"/>
            <a:ext cx="11197389" cy="5016758"/>
          </a:xfrm>
          <a:prstGeom prst="rect">
            <a:avLst/>
          </a:prstGeom>
        </p:spPr>
        <p:txBody>
          <a:bodyPr wrap="square">
            <a:spAutoFit/>
          </a:bodyPr>
          <a:lstStyle/>
          <a:p>
            <a:pPr lvl="0"/>
            <a:r>
              <a:rPr lang="en-US" sz="1600" u="sng" dirty="0">
                <a:solidFill>
                  <a:prstClr val="black"/>
                </a:solidFill>
                <a:latin typeface="Times New Roman" panose="02020603050405020304" pitchFamily="18" charset="0"/>
                <a:cs typeface="Times New Roman" panose="02020603050405020304" pitchFamily="18" charset="0"/>
              </a:rPr>
              <a:t>General</a:t>
            </a:r>
          </a:p>
          <a:p>
            <a:pPr lvl="0"/>
            <a:r>
              <a:rPr lang="en-US" sz="1600" dirty="0">
                <a:solidFill>
                  <a:prstClr val="black"/>
                </a:solidFill>
                <a:latin typeface="Times New Roman" panose="02020603050405020304" pitchFamily="18" charset="0"/>
                <a:cs typeface="Times New Roman" panose="02020603050405020304" pitchFamily="18" charset="0"/>
              </a:rPr>
              <a:t>All locations 12 row plots, spacing of 0.97 m (38 inches) and variable in length</a:t>
            </a:r>
            <a:r>
              <a:rPr lang="en-US" sz="1600" dirty="0" smtClean="0">
                <a:solidFill>
                  <a:prstClr val="black"/>
                </a:solidFill>
                <a:latin typeface="Times New Roman" panose="02020603050405020304" pitchFamily="18" charset="0"/>
                <a:cs typeface="Times New Roman" panose="02020603050405020304" pitchFamily="18" charset="0"/>
              </a:rPr>
              <a:t>.</a:t>
            </a:r>
          </a:p>
          <a:p>
            <a:pPr lvl="0"/>
            <a:endParaRPr lang="en-US" sz="1600" dirty="0">
              <a:solidFill>
                <a:prstClr val="black"/>
              </a:solidFill>
              <a:latin typeface="Times New Roman" panose="02020603050405020304" pitchFamily="18" charset="0"/>
              <a:cs typeface="Times New Roman" panose="02020603050405020304" pitchFamily="18" charset="0"/>
            </a:endParaRPr>
          </a:p>
          <a:p>
            <a:pPr lvl="0"/>
            <a:r>
              <a:rPr lang="en-US" sz="1600" dirty="0">
                <a:solidFill>
                  <a:prstClr val="black"/>
                </a:solidFill>
                <a:latin typeface="Times New Roman" panose="02020603050405020304" pitchFamily="18" charset="0"/>
                <a:cs typeface="Times New Roman" panose="02020603050405020304" pitchFamily="18" charset="0"/>
              </a:rPr>
              <a:t>Grower’s cultural practices used, conventional tillage for all site/years. </a:t>
            </a:r>
            <a:endParaRPr lang="en-US" sz="1600" dirty="0" smtClean="0">
              <a:solidFill>
                <a:prstClr val="black"/>
              </a:solidFill>
              <a:latin typeface="Times New Roman" panose="02020603050405020304" pitchFamily="18" charset="0"/>
              <a:cs typeface="Times New Roman" panose="02020603050405020304" pitchFamily="18" charset="0"/>
            </a:endParaRPr>
          </a:p>
          <a:p>
            <a:pPr lvl="0"/>
            <a:endParaRPr lang="en-US" sz="1600" dirty="0">
              <a:solidFill>
                <a:prstClr val="black"/>
              </a:solidFill>
              <a:latin typeface="Times New Roman" panose="02020603050405020304" pitchFamily="18" charset="0"/>
              <a:cs typeface="Times New Roman" panose="02020603050405020304" pitchFamily="18" charset="0"/>
            </a:endParaRPr>
          </a:p>
          <a:p>
            <a:pPr lvl="0"/>
            <a:r>
              <a:rPr lang="en-US" sz="1600" dirty="0">
                <a:solidFill>
                  <a:prstClr val="black"/>
                </a:solidFill>
                <a:latin typeface="Times New Roman" panose="02020603050405020304" pitchFamily="18" charset="0"/>
                <a:cs typeface="Times New Roman" panose="02020603050405020304" pitchFamily="18" charset="0"/>
              </a:rPr>
              <a:t>Variable rate treatments applied at pinhead to early squaring following canopy reflectance using a YARA N Sensor (</a:t>
            </a:r>
            <a:r>
              <a:rPr lang="en-US" sz="1600" dirty="0" err="1">
                <a:solidFill>
                  <a:prstClr val="black"/>
                </a:solidFill>
                <a:latin typeface="Times New Roman" panose="02020603050405020304" pitchFamily="18" charset="0"/>
                <a:cs typeface="Times New Roman" panose="02020603050405020304" pitchFamily="18" charset="0"/>
              </a:rPr>
              <a:t>Yara</a:t>
            </a:r>
            <a:r>
              <a:rPr lang="en-US" sz="1600" dirty="0">
                <a:solidFill>
                  <a:prstClr val="black"/>
                </a:solidFill>
                <a:latin typeface="Times New Roman" panose="02020603050405020304" pitchFamily="18" charset="0"/>
                <a:cs typeface="Times New Roman" panose="02020603050405020304" pitchFamily="18" charset="0"/>
              </a:rPr>
              <a:t> International ASA, Oslo, Norway) and calculation of a Simplified CCCI (SCCCI). </a:t>
            </a:r>
            <a:endParaRPr lang="en-US" sz="1600" dirty="0" smtClean="0">
              <a:solidFill>
                <a:prstClr val="black"/>
              </a:solidFill>
              <a:latin typeface="Times New Roman" panose="02020603050405020304" pitchFamily="18" charset="0"/>
              <a:cs typeface="Times New Roman" panose="02020603050405020304" pitchFamily="18" charset="0"/>
            </a:endParaRPr>
          </a:p>
          <a:p>
            <a:pPr lvl="0"/>
            <a:endParaRPr lang="en-US" sz="1600" dirty="0">
              <a:solidFill>
                <a:prstClr val="black"/>
              </a:solidFill>
              <a:latin typeface="Times New Roman" panose="02020603050405020304" pitchFamily="18" charset="0"/>
              <a:cs typeface="Times New Roman" panose="02020603050405020304" pitchFamily="18" charset="0"/>
            </a:endParaRPr>
          </a:p>
          <a:p>
            <a:pPr lvl="0"/>
            <a:r>
              <a:rPr lang="en-US" sz="1600" dirty="0" smtClean="0">
                <a:solidFill>
                  <a:prstClr val="black"/>
                </a:solidFill>
                <a:latin typeface="Times New Roman" panose="02020603050405020304" pitchFamily="18" charset="0"/>
                <a:cs typeface="Times New Roman" panose="02020603050405020304" pitchFamily="18" charset="0"/>
              </a:rPr>
              <a:t>A </a:t>
            </a:r>
            <a:r>
              <a:rPr lang="en-US" sz="1600" dirty="0">
                <a:solidFill>
                  <a:prstClr val="black"/>
                </a:solidFill>
                <a:latin typeface="Times New Roman" panose="02020603050405020304" pitchFamily="18" charset="0"/>
                <a:cs typeface="Times New Roman" panose="02020603050405020304" pitchFamily="18" charset="0"/>
              </a:rPr>
              <a:t>prescription map output of target N rates as a </a:t>
            </a:r>
            <a:r>
              <a:rPr lang="en-US" sz="1600" dirty="0" err="1">
                <a:solidFill>
                  <a:prstClr val="black"/>
                </a:solidFill>
                <a:latin typeface="Times New Roman" panose="02020603050405020304" pitchFamily="18" charset="0"/>
                <a:cs typeface="Times New Roman" panose="02020603050405020304" pitchFamily="18" charset="0"/>
              </a:rPr>
              <a:t>shapefile</a:t>
            </a:r>
            <a:r>
              <a:rPr lang="en-US" sz="1600" dirty="0">
                <a:solidFill>
                  <a:prstClr val="black"/>
                </a:solidFill>
                <a:latin typeface="Times New Roman" panose="02020603050405020304" pitchFamily="18" charset="0"/>
                <a:cs typeface="Times New Roman" panose="02020603050405020304" pitchFamily="18" charset="0"/>
              </a:rPr>
              <a:t> was generated in ArcGIS. Treatments labeled VR1 are sensor based only and VR2 are sensor based adjusted for historical corn yield the previous year at the Natchez site, and soil electrical conductivity (EC</a:t>
            </a:r>
            <a:r>
              <a:rPr lang="en-US" sz="1600" dirty="0" smtClean="0">
                <a:solidFill>
                  <a:prstClr val="black"/>
                </a:solidFill>
                <a:latin typeface="Times New Roman" panose="02020603050405020304" pitchFamily="18" charset="0"/>
                <a:cs typeface="Times New Roman" panose="02020603050405020304" pitchFamily="18" charset="0"/>
              </a:rPr>
              <a:t>) classified as low, medium, and high </a:t>
            </a:r>
            <a:r>
              <a:rPr lang="en-US" sz="1600" dirty="0">
                <a:solidFill>
                  <a:prstClr val="black"/>
                </a:solidFill>
                <a:latin typeface="Times New Roman" panose="02020603050405020304" pitchFamily="18" charset="0"/>
                <a:cs typeface="Times New Roman" panose="02020603050405020304" pitchFamily="18" charset="0"/>
              </a:rPr>
              <a:t>for 2013 at the Money site. </a:t>
            </a:r>
            <a:endParaRPr lang="en-US" sz="1600" dirty="0" smtClean="0">
              <a:solidFill>
                <a:prstClr val="black"/>
              </a:solidFill>
              <a:latin typeface="Times New Roman" panose="02020603050405020304" pitchFamily="18" charset="0"/>
              <a:cs typeface="Times New Roman" panose="02020603050405020304" pitchFamily="18" charset="0"/>
            </a:endParaRPr>
          </a:p>
          <a:p>
            <a:pPr lvl="0"/>
            <a:endParaRPr lang="en-US" sz="1600" dirty="0" smtClean="0">
              <a:solidFill>
                <a:prstClr val="black"/>
              </a:solidFill>
              <a:latin typeface="Times New Roman" panose="02020603050405020304" pitchFamily="18" charset="0"/>
              <a:cs typeface="Times New Roman" panose="02020603050405020304" pitchFamily="18" charset="0"/>
            </a:endParaRPr>
          </a:p>
          <a:p>
            <a:pPr lvl="0"/>
            <a:r>
              <a:rPr lang="en-US" sz="1600" dirty="0" smtClean="0">
                <a:solidFill>
                  <a:prstClr val="black"/>
                </a:solidFill>
                <a:latin typeface="Times New Roman" panose="02020603050405020304" pitchFamily="18" charset="0"/>
                <a:cs typeface="Times New Roman" panose="02020603050405020304" pitchFamily="18" charset="0"/>
              </a:rPr>
              <a:t>At </a:t>
            </a:r>
            <a:r>
              <a:rPr lang="en-US" sz="1600" dirty="0">
                <a:solidFill>
                  <a:prstClr val="black"/>
                </a:solidFill>
                <a:latin typeface="Times New Roman" panose="02020603050405020304" pitchFamily="18" charset="0"/>
                <a:cs typeface="Times New Roman" panose="02020603050405020304" pitchFamily="18" charset="0"/>
              </a:rPr>
              <a:t>Natchez, the grower used a VR application based on soil CEC. Three categories were identified; Corn yield/Soil EC Low, Medium, and High. </a:t>
            </a:r>
            <a:endParaRPr lang="en-US" sz="1600" dirty="0" smtClean="0">
              <a:solidFill>
                <a:prstClr val="black"/>
              </a:solidFill>
              <a:latin typeface="Times New Roman" panose="02020603050405020304" pitchFamily="18" charset="0"/>
              <a:cs typeface="Times New Roman" panose="02020603050405020304" pitchFamily="18" charset="0"/>
            </a:endParaRPr>
          </a:p>
          <a:p>
            <a:pPr lvl="0"/>
            <a:r>
              <a:rPr lang="en-US" sz="1600" dirty="0" smtClean="0">
                <a:solidFill>
                  <a:prstClr val="black"/>
                </a:solidFill>
                <a:latin typeface="Times New Roman" panose="02020603050405020304" pitchFamily="18" charset="0"/>
                <a:cs typeface="Times New Roman" panose="02020603050405020304" pitchFamily="18" charset="0"/>
              </a:rPr>
              <a:t>Relative </a:t>
            </a:r>
            <a:r>
              <a:rPr lang="en-US" sz="1600" dirty="0">
                <a:solidFill>
                  <a:prstClr val="black"/>
                </a:solidFill>
                <a:latin typeface="Times New Roman" panose="02020603050405020304" pitchFamily="18" charset="0"/>
                <a:cs typeface="Times New Roman" panose="02020603050405020304" pitchFamily="18" charset="0"/>
              </a:rPr>
              <a:t>to sensor based targets, 33.7 kg N ha</a:t>
            </a:r>
            <a:r>
              <a:rPr lang="en-US" sz="1600" baseline="30000" dirty="0">
                <a:solidFill>
                  <a:prstClr val="black"/>
                </a:solidFill>
                <a:latin typeface="Times New Roman" panose="02020603050405020304" pitchFamily="18" charset="0"/>
                <a:cs typeface="Times New Roman" panose="02020603050405020304" pitchFamily="18" charset="0"/>
              </a:rPr>
              <a:t>-1</a:t>
            </a:r>
            <a:r>
              <a:rPr lang="en-US" sz="1600" dirty="0">
                <a:solidFill>
                  <a:prstClr val="black"/>
                </a:solidFill>
                <a:latin typeface="Times New Roman" panose="02020603050405020304" pitchFamily="18" charset="0"/>
                <a:cs typeface="Times New Roman" panose="02020603050405020304" pitchFamily="18" charset="0"/>
              </a:rPr>
              <a:t> was subtracted from low classifications and added to high classifications, while nothing changed for medium classifications. All N applied as liquid UAN (28-0-0-5S) banded 22.cm from the row and approximately 7.5 cm deep.</a:t>
            </a:r>
          </a:p>
          <a:p>
            <a:pPr lvl="0"/>
            <a:endParaRPr lang="en-US" sz="1600" dirty="0" smtClean="0">
              <a:solidFill>
                <a:prstClr val="black"/>
              </a:solidFill>
              <a:latin typeface="Times New Roman" panose="02020603050405020304" pitchFamily="18" charset="0"/>
              <a:cs typeface="Times New Roman" panose="02020603050405020304" pitchFamily="18" charset="0"/>
            </a:endParaRPr>
          </a:p>
          <a:p>
            <a:pPr lvl="0"/>
            <a:r>
              <a:rPr lang="en-US" sz="1600" dirty="0" smtClean="0">
                <a:solidFill>
                  <a:prstClr val="black"/>
                </a:solidFill>
                <a:latin typeface="Times New Roman" panose="02020603050405020304" pitchFamily="18" charset="0"/>
                <a:cs typeface="Times New Roman" panose="02020603050405020304" pitchFamily="18" charset="0"/>
              </a:rPr>
              <a:t>Statistical </a:t>
            </a:r>
            <a:r>
              <a:rPr lang="en-US" sz="1600" dirty="0">
                <a:solidFill>
                  <a:prstClr val="black"/>
                </a:solidFill>
                <a:latin typeface="Times New Roman" panose="02020603050405020304" pitchFamily="18" charset="0"/>
                <a:cs typeface="Times New Roman" panose="02020603050405020304" pitchFamily="18" charset="0"/>
              </a:rPr>
              <a:t>analysis was conducted using SAS 9.3 General Linear Models. Variable treatments were compared to the grower’s current practice, GVRN-CEC based variable rate at Natchez site, and 134.8 kg N ha</a:t>
            </a:r>
            <a:r>
              <a:rPr lang="en-US" sz="1600" baseline="30000" dirty="0">
                <a:solidFill>
                  <a:prstClr val="black"/>
                </a:solidFill>
                <a:latin typeface="Times New Roman" panose="02020603050405020304" pitchFamily="18" charset="0"/>
                <a:cs typeface="Times New Roman" panose="02020603050405020304" pitchFamily="18" charset="0"/>
              </a:rPr>
              <a:t>-1</a:t>
            </a:r>
            <a:r>
              <a:rPr lang="en-US" sz="1600" dirty="0">
                <a:solidFill>
                  <a:prstClr val="black"/>
                </a:solidFill>
                <a:latin typeface="Times New Roman" panose="02020603050405020304" pitchFamily="18" charset="0"/>
                <a:cs typeface="Times New Roman" panose="02020603050405020304" pitchFamily="18" charset="0"/>
              </a:rPr>
              <a:t> at Money site. </a:t>
            </a:r>
          </a:p>
        </p:txBody>
      </p:sp>
    </p:spTree>
    <p:extLst>
      <p:ext uri="{BB962C8B-B14F-4D97-AF65-F5344CB8AC3E}">
        <p14:creationId xmlns:p14="http://schemas.microsoft.com/office/powerpoint/2010/main" val="184252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3237" t="24216" r="11871" b="3703"/>
          <a:stretch/>
        </p:blipFill>
        <p:spPr bwMode="auto">
          <a:xfrm>
            <a:off x="6946231" y="3657276"/>
            <a:ext cx="4439319" cy="3111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444" t="9214" r="10698" b="11548"/>
          <a:stretch/>
        </p:blipFill>
        <p:spPr>
          <a:xfrm>
            <a:off x="586214" y="1255408"/>
            <a:ext cx="4178969" cy="5173580"/>
          </a:xfrm>
          <a:prstGeom prst="rect">
            <a:avLst/>
          </a:prstGeom>
          <a:ln w="38100">
            <a:solidFill>
              <a:schemeClr val="tx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586" t="10761" r="8405" b="16492"/>
          <a:stretch/>
        </p:blipFill>
        <p:spPr>
          <a:xfrm>
            <a:off x="6887688" y="332705"/>
            <a:ext cx="4497862" cy="3047572"/>
          </a:xfrm>
          <a:prstGeom prst="rect">
            <a:avLst/>
          </a:prstGeom>
          <a:ln w="38100">
            <a:solidFill>
              <a:schemeClr val="tx1"/>
            </a:solidFill>
          </a:ln>
        </p:spPr>
      </p:pic>
      <p:sp>
        <p:nvSpPr>
          <p:cNvPr id="2" name="TextBox 1"/>
          <p:cNvSpPr txBox="1"/>
          <p:nvPr/>
        </p:nvSpPr>
        <p:spPr>
          <a:xfrm>
            <a:off x="1944953" y="669701"/>
            <a:ext cx="1461490" cy="369332"/>
          </a:xfrm>
          <a:prstGeom prst="rect">
            <a:avLst/>
          </a:prstGeom>
          <a:noFill/>
        </p:spPr>
        <p:txBody>
          <a:bodyPr wrap="none" rtlCol="0">
            <a:spAutoFit/>
          </a:bodyPr>
          <a:lstStyle/>
          <a:p>
            <a:r>
              <a:rPr lang="en-US" dirty="0" smtClean="0"/>
              <a:t>Natchez 2012</a:t>
            </a:r>
            <a:endParaRPr lang="en-US" dirty="0"/>
          </a:p>
        </p:txBody>
      </p:sp>
      <p:sp>
        <p:nvSpPr>
          <p:cNvPr id="5" name="TextBox 4"/>
          <p:cNvSpPr txBox="1"/>
          <p:nvPr/>
        </p:nvSpPr>
        <p:spPr>
          <a:xfrm>
            <a:off x="4765183" y="485035"/>
            <a:ext cx="1652440" cy="369332"/>
          </a:xfrm>
          <a:prstGeom prst="rect">
            <a:avLst/>
          </a:prstGeom>
          <a:noFill/>
        </p:spPr>
        <p:txBody>
          <a:bodyPr wrap="none" rtlCol="0">
            <a:spAutoFit/>
          </a:bodyPr>
          <a:lstStyle/>
          <a:p>
            <a:r>
              <a:rPr lang="en-US" dirty="0" err="1" smtClean="0"/>
              <a:t>Higlander</a:t>
            </a:r>
            <a:r>
              <a:rPr lang="en-US" dirty="0" smtClean="0"/>
              <a:t>, 2013</a:t>
            </a:r>
            <a:endParaRPr lang="en-US" dirty="0"/>
          </a:p>
        </p:txBody>
      </p:sp>
      <p:sp>
        <p:nvSpPr>
          <p:cNvPr id="7" name="TextBox 6"/>
          <p:cNvSpPr txBox="1"/>
          <p:nvPr/>
        </p:nvSpPr>
        <p:spPr>
          <a:xfrm>
            <a:off x="5011789" y="3842198"/>
            <a:ext cx="1405834" cy="369332"/>
          </a:xfrm>
          <a:prstGeom prst="rect">
            <a:avLst/>
          </a:prstGeom>
          <a:noFill/>
        </p:spPr>
        <p:txBody>
          <a:bodyPr wrap="none" rtlCol="0">
            <a:spAutoFit/>
          </a:bodyPr>
          <a:lstStyle/>
          <a:p>
            <a:r>
              <a:rPr lang="en-US" dirty="0" smtClean="0"/>
              <a:t>Money, 2014</a:t>
            </a:r>
            <a:endParaRPr lang="en-US" dirty="0"/>
          </a:p>
        </p:txBody>
      </p:sp>
      <p:sp>
        <p:nvSpPr>
          <p:cNvPr id="8" name="Rectangle 7"/>
          <p:cNvSpPr/>
          <p:nvPr/>
        </p:nvSpPr>
        <p:spPr>
          <a:xfrm>
            <a:off x="921115" y="916388"/>
            <a:ext cx="3509166" cy="276999"/>
          </a:xfrm>
          <a:prstGeom prst="rect">
            <a:avLst/>
          </a:prstGeom>
        </p:spPr>
        <p:txBody>
          <a:bodyPr wrap="none">
            <a:spAutoFit/>
          </a:bodyPr>
          <a:lstStyle/>
          <a:p>
            <a:pPr lvl="0"/>
            <a:r>
              <a:rPr lang="en-US" sz="1200" dirty="0">
                <a:solidFill>
                  <a:prstClr val="black"/>
                </a:solidFill>
              </a:rPr>
              <a:t>Convent silt loam 45.9%, Morganfield silt loam 53.9%</a:t>
            </a:r>
          </a:p>
        </p:txBody>
      </p:sp>
      <p:sp>
        <p:nvSpPr>
          <p:cNvPr id="9" name="Rectangle 8"/>
          <p:cNvSpPr/>
          <p:nvPr/>
        </p:nvSpPr>
        <p:spPr>
          <a:xfrm>
            <a:off x="6091489" y="55706"/>
            <a:ext cx="5912516" cy="276999"/>
          </a:xfrm>
          <a:prstGeom prst="rect">
            <a:avLst/>
          </a:prstGeom>
        </p:spPr>
        <p:txBody>
          <a:bodyPr wrap="none">
            <a:spAutoFit/>
          </a:bodyPr>
          <a:lstStyle/>
          <a:p>
            <a:pPr lvl="0"/>
            <a:r>
              <a:rPr lang="en-US" sz="1200" dirty="0" err="1">
                <a:solidFill>
                  <a:prstClr val="black"/>
                </a:solidFill>
              </a:rPr>
              <a:t>Dubbs</a:t>
            </a:r>
            <a:r>
              <a:rPr lang="en-US" sz="1200" dirty="0">
                <a:solidFill>
                  <a:prstClr val="black"/>
                </a:solidFill>
              </a:rPr>
              <a:t>-Dundee Complex 63.2%, Tensas silty clay loam 32.1%, Tensas-Alligator Complex 4.7%</a:t>
            </a:r>
          </a:p>
        </p:txBody>
      </p:sp>
      <p:sp>
        <p:nvSpPr>
          <p:cNvPr id="10" name="Rectangle 9"/>
          <p:cNvSpPr/>
          <p:nvPr/>
        </p:nvSpPr>
        <p:spPr>
          <a:xfrm>
            <a:off x="6945314" y="3380277"/>
            <a:ext cx="4382610" cy="276999"/>
          </a:xfrm>
          <a:prstGeom prst="rect">
            <a:avLst/>
          </a:prstGeom>
        </p:spPr>
        <p:txBody>
          <a:bodyPr wrap="none">
            <a:spAutoFit/>
          </a:bodyPr>
          <a:lstStyle/>
          <a:p>
            <a:pPr lvl="0"/>
            <a:r>
              <a:rPr lang="en-US" sz="1200" dirty="0" err="1">
                <a:solidFill>
                  <a:prstClr val="black"/>
                </a:solidFill>
              </a:rPr>
              <a:t>Dubbs</a:t>
            </a:r>
            <a:r>
              <a:rPr lang="en-US" sz="1200" dirty="0">
                <a:solidFill>
                  <a:prstClr val="black"/>
                </a:solidFill>
              </a:rPr>
              <a:t> loam 69.6%, Tensas silty clay loam 22.5%, Alligator clay 7.9%</a:t>
            </a:r>
          </a:p>
        </p:txBody>
      </p:sp>
    </p:spTree>
    <p:extLst>
      <p:ext uri="{BB962C8B-B14F-4D97-AF65-F5344CB8AC3E}">
        <p14:creationId xmlns:p14="http://schemas.microsoft.com/office/powerpoint/2010/main" val="719527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l="32222" r="18890" b="2277"/>
          <a:stretch>
            <a:fillRect/>
          </a:stretch>
        </p:blipFill>
        <p:spPr bwMode="auto">
          <a:xfrm>
            <a:off x="778105" y="893177"/>
            <a:ext cx="4038536"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4104" y="68272"/>
            <a:ext cx="5908091" cy="332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4104" y="3388896"/>
            <a:ext cx="5908091" cy="331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1789" y="393032"/>
            <a:ext cx="2589170"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Equipment considerations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161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1771" y="978569"/>
            <a:ext cx="8862383" cy="498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58340" y="529389"/>
            <a:ext cx="2256580"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N-</a:t>
            </a:r>
            <a:r>
              <a:rPr lang="en-US" dirty="0" err="1" smtClean="0">
                <a:latin typeface="Times New Roman" panose="02020603050405020304" pitchFamily="18" charset="0"/>
                <a:cs typeface="Times New Roman" panose="02020603050405020304" pitchFamily="18" charset="0"/>
              </a:rPr>
              <a:t>ject</a:t>
            </a:r>
            <a:r>
              <a:rPr lang="en-US" dirty="0" smtClean="0">
                <a:latin typeface="Times New Roman" panose="02020603050405020304" pitchFamily="18" charset="0"/>
                <a:cs typeface="Times New Roman" panose="02020603050405020304" pitchFamily="18" charset="0"/>
              </a:rPr>
              <a:t> LF, Capstan Ag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019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2705</TotalTime>
  <Words>1198</Words>
  <Application>Microsoft Office PowerPoint</Application>
  <PresentationFormat>Widescreen</PresentationFormat>
  <Paragraphs>275</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Times New Roman</vt:lpstr>
      <vt:lpstr>Office Theme</vt:lpstr>
      <vt:lpstr>On-Farm Sensor Based N Fertilization  of Cotton</vt:lpstr>
      <vt:lpstr>PowerPoint Presentation</vt:lpstr>
      <vt:lpstr>Background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On-Farm Observations:</vt:lpstr>
      <vt:lpstr>Conclusions: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jjv3</dc:creator>
  <cp:lastModifiedBy>bill raun</cp:lastModifiedBy>
  <cp:revision>53</cp:revision>
  <cp:lastPrinted>2015-07-08T20:10:46Z</cp:lastPrinted>
  <dcterms:created xsi:type="dcterms:W3CDTF">2015-07-01T15:52:03Z</dcterms:created>
  <dcterms:modified xsi:type="dcterms:W3CDTF">2015-08-11T20:59:33Z</dcterms:modified>
</cp:coreProperties>
</file>