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1" r:id="rId2"/>
    <p:sldId id="305" r:id="rId3"/>
    <p:sldId id="320" r:id="rId4"/>
    <p:sldId id="304" r:id="rId5"/>
    <p:sldId id="261" r:id="rId6"/>
    <p:sldId id="273" r:id="rId7"/>
    <p:sldId id="263" r:id="rId8"/>
    <p:sldId id="264" r:id="rId9"/>
    <p:sldId id="318" r:id="rId10"/>
    <p:sldId id="321" r:id="rId11"/>
    <p:sldId id="322" r:id="rId12"/>
    <p:sldId id="272" r:id="rId13"/>
    <p:sldId id="319" r:id="rId14"/>
    <p:sldId id="315" r:id="rId15"/>
    <p:sldId id="266" r:id="rId16"/>
    <p:sldId id="267" r:id="rId17"/>
    <p:sldId id="268" r:id="rId18"/>
    <p:sldId id="269" r:id="rId19"/>
    <p:sldId id="270" r:id="rId20"/>
    <p:sldId id="323" r:id="rId21"/>
    <p:sldId id="285" r:id="rId22"/>
    <p:sldId id="317" r:id="rId23"/>
    <p:sldId id="257"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6448"/>
    <a:srgbClr val="000000"/>
    <a:srgbClr val="7F945A"/>
    <a:srgbClr val="A7B78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34" autoAdjust="0"/>
  </p:normalViewPr>
  <p:slideViewPr>
    <p:cSldViewPr>
      <p:cViewPr varScale="1">
        <p:scale>
          <a:sx n="79" d="100"/>
          <a:sy n="79" d="100"/>
        </p:scale>
        <p:origin x="-24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EB71E-FB74-4FFE-9667-EE6BA531327C}"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CA"/>
        </a:p>
      </dgm:t>
    </dgm:pt>
    <dgm:pt modelId="{29F11634-75B1-46D3-A4C4-314AE27F4E03}">
      <dgm:prSet custT="1"/>
      <dgm:spPr/>
      <dgm:t>
        <a:bodyPr/>
        <a:lstStyle/>
        <a:p>
          <a:r>
            <a:rPr lang="en-CA" sz="2400" dirty="0" smtClean="0"/>
            <a:t>Individual experiments</a:t>
          </a:r>
        </a:p>
      </dgm:t>
    </dgm:pt>
    <dgm:pt modelId="{68B22AFA-7C48-4A26-9405-25FD639083EF}" type="parTrans" cxnId="{A30872D4-5305-4DB3-8574-ACE01077F102}">
      <dgm:prSet/>
      <dgm:spPr/>
      <dgm:t>
        <a:bodyPr/>
        <a:lstStyle/>
        <a:p>
          <a:endParaRPr lang="en-CA" sz="2000"/>
        </a:p>
      </dgm:t>
    </dgm:pt>
    <dgm:pt modelId="{AB9D636E-3521-463D-865F-49A23ABBBE7C}" type="sibTrans" cxnId="{A30872D4-5305-4DB3-8574-ACE01077F102}">
      <dgm:prSet/>
      <dgm:spPr/>
      <dgm:t>
        <a:bodyPr/>
        <a:lstStyle/>
        <a:p>
          <a:endParaRPr lang="en-CA" sz="2000"/>
        </a:p>
      </dgm:t>
    </dgm:pt>
    <dgm:pt modelId="{07E7EC58-A750-4B38-909D-CC2C44ECE59E}">
      <dgm:prSet custT="1"/>
      <dgm:spPr/>
      <dgm:t>
        <a:bodyPr/>
        <a:lstStyle/>
        <a:p>
          <a:r>
            <a:rPr lang="en-CA" sz="2000" dirty="0" smtClean="0"/>
            <a:t>Assess treatment responses at research sites</a:t>
          </a:r>
        </a:p>
      </dgm:t>
    </dgm:pt>
    <dgm:pt modelId="{2E219397-239F-4021-8916-81880751B1FC}" type="parTrans" cxnId="{3AEB42D6-D8D2-48B7-A1AA-7D8E69ACC141}">
      <dgm:prSet/>
      <dgm:spPr/>
      <dgm:t>
        <a:bodyPr/>
        <a:lstStyle/>
        <a:p>
          <a:endParaRPr lang="en-CA" sz="2000"/>
        </a:p>
      </dgm:t>
    </dgm:pt>
    <dgm:pt modelId="{ADAEA086-0A05-4526-9864-E66451AA0339}" type="sibTrans" cxnId="{3AEB42D6-D8D2-48B7-A1AA-7D8E69ACC141}">
      <dgm:prSet/>
      <dgm:spPr/>
      <dgm:t>
        <a:bodyPr/>
        <a:lstStyle/>
        <a:p>
          <a:endParaRPr lang="en-CA" sz="2000"/>
        </a:p>
      </dgm:t>
    </dgm:pt>
    <dgm:pt modelId="{BE766170-17AC-46B4-A7A9-4E8326D1C32A}">
      <dgm:prSet custT="1"/>
      <dgm:spPr/>
      <dgm:t>
        <a:bodyPr/>
        <a:lstStyle/>
        <a:p>
          <a:r>
            <a:rPr lang="en-CA" sz="2400" smtClean="0"/>
            <a:t>Effect Sizes</a:t>
          </a:r>
          <a:endParaRPr lang="en-CA" sz="2400" dirty="0" smtClean="0"/>
        </a:p>
      </dgm:t>
    </dgm:pt>
    <dgm:pt modelId="{0EEF396D-3D47-45DA-8E64-4887B4A90522}" type="parTrans" cxnId="{312B8D6D-A179-43D0-B013-84E2FE107C12}">
      <dgm:prSet/>
      <dgm:spPr/>
      <dgm:t>
        <a:bodyPr/>
        <a:lstStyle/>
        <a:p>
          <a:endParaRPr lang="en-CA" sz="2000"/>
        </a:p>
      </dgm:t>
    </dgm:pt>
    <dgm:pt modelId="{FFAB3185-3CBB-4768-9FF4-9276697FA127}" type="sibTrans" cxnId="{312B8D6D-A179-43D0-B013-84E2FE107C12}">
      <dgm:prSet/>
      <dgm:spPr/>
      <dgm:t>
        <a:bodyPr/>
        <a:lstStyle/>
        <a:p>
          <a:endParaRPr lang="en-CA" sz="2000"/>
        </a:p>
      </dgm:t>
    </dgm:pt>
    <dgm:pt modelId="{C5DAB73E-AE3C-4A88-A178-1B719149D38F}">
      <dgm:prSet custT="1"/>
      <dgm:spPr/>
      <dgm:t>
        <a:bodyPr/>
        <a:lstStyle/>
        <a:p>
          <a:r>
            <a:rPr lang="en-CA" sz="2000" dirty="0" smtClean="0"/>
            <a:t>Assess treatment response across locations/years/cropping systems</a:t>
          </a:r>
        </a:p>
      </dgm:t>
    </dgm:pt>
    <dgm:pt modelId="{383120E7-DD52-489B-8E2A-015827ED19A3}" type="parTrans" cxnId="{30D99EC1-A945-42F3-B882-B1A2BD43FD5F}">
      <dgm:prSet/>
      <dgm:spPr/>
      <dgm:t>
        <a:bodyPr/>
        <a:lstStyle/>
        <a:p>
          <a:endParaRPr lang="en-CA" sz="2000"/>
        </a:p>
      </dgm:t>
    </dgm:pt>
    <dgm:pt modelId="{92025F5D-ED52-4882-9EB3-3A6FC86E9D91}" type="sibTrans" cxnId="{30D99EC1-A945-42F3-B882-B1A2BD43FD5F}">
      <dgm:prSet/>
      <dgm:spPr/>
      <dgm:t>
        <a:bodyPr/>
        <a:lstStyle/>
        <a:p>
          <a:endParaRPr lang="en-CA" sz="2000"/>
        </a:p>
      </dgm:t>
    </dgm:pt>
    <dgm:pt modelId="{83B48AE3-9EFD-4887-AB3B-24A03BC1796B}">
      <dgm:prSet custT="1"/>
      <dgm:spPr/>
      <dgm:t>
        <a:bodyPr/>
        <a:lstStyle/>
        <a:p>
          <a:r>
            <a:rPr lang="en-CA" sz="2400" smtClean="0"/>
            <a:t>Modeling with multiple variables</a:t>
          </a:r>
          <a:endParaRPr lang="en-CA" sz="2400" dirty="0" smtClean="0"/>
        </a:p>
      </dgm:t>
    </dgm:pt>
    <dgm:pt modelId="{675DDEB0-99A7-4680-8D36-4D3585A22754}" type="parTrans" cxnId="{2A28AB35-537A-4B97-A7B0-844C1F632A02}">
      <dgm:prSet/>
      <dgm:spPr/>
      <dgm:t>
        <a:bodyPr/>
        <a:lstStyle/>
        <a:p>
          <a:endParaRPr lang="en-CA" sz="2000"/>
        </a:p>
      </dgm:t>
    </dgm:pt>
    <dgm:pt modelId="{45A94928-91E3-402E-AD99-F06E7581B24F}" type="sibTrans" cxnId="{2A28AB35-537A-4B97-A7B0-844C1F632A02}">
      <dgm:prSet/>
      <dgm:spPr/>
      <dgm:t>
        <a:bodyPr/>
        <a:lstStyle/>
        <a:p>
          <a:endParaRPr lang="en-CA" sz="2000"/>
        </a:p>
      </dgm:t>
    </dgm:pt>
    <dgm:pt modelId="{A8514B75-F9BB-442E-AECA-9A6DF2B50291}">
      <dgm:prSet custT="1"/>
      <dgm:spPr/>
      <dgm:t>
        <a:bodyPr/>
        <a:lstStyle/>
        <a:p>
          <a:r>
            <a:rPr lang="en-CA" sz="2000" smtClean="0"/>
            <a:t>Assess response to treatment AND other important factors </a:t>
          </a:r>
          <a:endParaRPr lang="en-CA" sz="2000" dirty="0"/>
        </a:p>
      </dgm:t>
    </dgm:pt>
    <dgm:pt modelId="{99FB4800-5BCA-4D2E-A1B4-68915E66C519}" type="parTrans" cxnId="{3A1449DC-B313-4B05-9C2B-BBA8CED202A8}">
      <dgm:prSet/>
      <dgm:spPr/>
      <dgm:t>
        <a:bodyPr/>
        <a:lstStyle/>
        <a:p>
          <a:endParaRPr lang="en-CA" sz="2000"/>
        </a:p>
      </dgm:t>
    </dgm:pt>
    <dgm:pt modelId="{77DAAA46-FB61-40C5-A260-FBE3419C6144}" type="sibTrans" cxnId="{3A1449DC-B313-4B05-9C2B-BBA8CED202A8}">
      <dgm:prSet/>
      <dgm:spPr/>
      <dgm:t>
        <a:bodyPr/>
        <a:lstStyle/>
        <a:p>
          <a:endParaRPr lang="en-CA" sz="2000"/>
        </a:p>
      </dgm:t>
    </dgm:pt>
    <dgm:pt modelId="{A6547272-EFDD-4CDC-A328-8F03D0E0FDA2}">
      <dgm:prSet custT="1"/>
      <dgm:spPr/>
      <dgm:t>
        <a:bodyPr/>
        <a:lstStyle/>
        <a:p>
          <a:r>
            <a:rPr lang="en-CA" sz="2000" dirty="0" smtClean="0"/>
            <a:t>Specific to management, climate, soil characteristics</a:t>
          </a:r>
        </a:p>
      </dgm:t>
    </dgm:pt>
    <dgm:pt modelId="{87A16475-6952-4CE4-91DE-9F4871524E06}" type="parTrans" cxnId="{18997175-7706-4764-BC13-B5B78F7FB0E8}">
      <dgm:prSet/>
      <dgm:spPr/>
      <dgm:t>
        <a:bodyPr/>
        <a:lstStyle/>
        <a:p>
          <a:endParaRPr lang="en-CA" sz="2000"/>
        </a:p>
      </dgm:t>
    </dgm:pt>
    <dgm:pt modelId="{93310EC0-E4BE-4BC3-9732-6413E7BA9725}" type="sibTrans" cxnId="{18997175-7706-4764-BC13-B5B78F7FB0E8}">
      <dgm:prSet/>
      <dgm:spPr/>
      <dgm:t>
        <a:bodyPr/>
        <a:lstStyle/>
        <a:p>
          <a:endParaRPr lang="en-CA" sz="2000"/>
        </a:p>
      </dgm:t>
    </dgm:pt>
    <dgm:pt modelId="{F6444D04-3103-4C33-8067-92CCAB3F73E2}">
      <dgm:prSet custT="1"/>
      <dgm:spPr/>
      <dgm:t>
        <a:bodyPr/>
        <a:lstStyle/>
        <a:p>
          <a:r>
            <a:rPr lang="en-CA" sz="2000" dirty="0" smtClean="0"/>
            <a:t>Standard meta-analysis procedure</a:t>
          </a:r>
        </a:p>
      </dgm:t>
    </dgm:pt>
    <dgm:pt modelId="{5F4E741A-2171-404F-9A4C-B2F69FE31EC0}" type="parTrans" cxnId="{2ED76F0A-5180-4208-8DAC-89A4D4F4723C}">
      <dgm:prSet/>
      <dgm:spPr/>
      <dgm:t>
        <a:bodyPr/>
        <a:lstStyle/>
        <a:p>
          <a:endParaRPr lang="en-CA" sz="2000"/>
        </a:p>
      </dgm:t>
    </dgm:pt>
    <dgm:pt modelId="{70BA61D3-D21A-46A8-8E8E-BCBE7C587E56}" type="sibTrans" cxnId="{2ED76F0A-5180-4208-8DAC-89A4D4F4723C}">
      <dgm:prSet/>
      <dgm:spPr/>
      <dgm:t>
        <a:bodyPr/>
        <a:lstStyle/>
        <a:p>
          <a:endParaRPr lang="en-CA" sz="2000"/>
        </a:p>
      </dgm:t>
    </dgm:pt>
    <dgm:pt modelId="{7610C4A7-DFF0-4DCA-89B5-48F59EF8D308}" type="pres">
      <dgm:prSet presAssocID="{F8BEB71E-FB74-4FFE-9667-EE6BA531327C}" presName="linear" presStyleCnt="0">
        <dgm:presLayoutVars>
          <dgm:dir/>
          <dgm:animLvl val="lvl"/>
          <dgm:resizeHandles val="exact"/>
        </dgm:presLayoutVars>
      </dgm:prSet>
      <dgm:spPr/>
      <dgm:t>
        <a:bodyPr/>
        <a:lstStyle/>
        <a:p>
          <a:endParaRPr lang="en-US"/>
        </a:p>
      </dgm:t>
    </dgm:pt>
    <dgm:pt modelId="{68EAC34F-4ACF-4288-9923-99A36B95DAE6}" type="pres">
      <dgm:prSet presAssocID="{29F11634-75B1-46D3-A4C4-314AE27F4E03}" presName="parentLin" presStyleCnt="0"/>
      <dgm:spPr/>
    </dgm:pt>
    <dgm:pt modelId="{CCFE38AD-5697-4EC7-AE7D-6B7B7B84D872}" type="pres">
      <dgm:prSet presAssocID="{29F11634-75B1-46D3-A4C4-314AE27F4E03}" presName="parentLeftMargin" presStyleLbl="node1" presStyleIdx="0" presStyleCnt="3"/>
      <dgm:spPr/>
      <dgm:t>
        <a:bodyPr/>
        <a:lstStyle/>
        <a:p>
          <a:endParaRPr lang="en-US"/>
        </a:p>
      </dgm:t>
    </dgm:pt>
    <dgm:pt modelId="{01FC00F1-94A9-44E5-A92D-177C534C9EA7}" type="pres">
      <dgm:prSet presAssocID="{29F11634-75B1-46D3-A4C4-314AE27F4E03}" presName="parentText" presStyleLbl="node1" presStyleIdx="0" presStyleCnt="3">
        <dgm:presLayoutVars>
          <dgm:chMax val="0"/>
          <dgm:bulletEnabled val="1"/>
        </dgm:presLayoutVars>
      </dgm:prSet>
      <dgm:spPr/>
      <dgm:t>
        <a:bodyPr/>
        <a:lstStyle/>
        <a:p>
          <a:endParaRPr lang="en-US"/>
        </a:p>
      </dgm:t>
    </dgm:pt>
    <dgm:pt modelId="{BCEF91EE-8FD4-4724-A872-0550A5C57CF8}" type="pres">
      <dgm:prSet presAssocID="{29F11634-75B1-46D3-A4C4-314AE27F4E03}" presName="negativeSpace" presStyleCnt="0"/>
      <dgm:spPr/>
    </dgm:pt>
    <dgm:pt modelId="{72270363-FB66-419E-A9CB-B633C3A12CE9}" type="pres">
      <dgm:prSet presAssocID="{29F11634-75B1-46D3-A4C4-314AE27F4E03}" presName="childText" presStyleLbl="conFgAcc1" presStyleIdx="0" presStyleCnt="3">
        <dgm:presLayoutVars>
          <dgm:bulletEnabled val="1"/>
        </dgm:presLayoutVars>
      </dgm:prSet>
      <dgm:spPr/>
      <dgm:t>
        <a:bodyPr/>
        <a:lstStyle/>
        <a:p>
          <a:endParaRPr lang="en-CA"/>
        </a:p>
      </dgm:t>
    </dgm:pt>
    <dgm:pt modelId="{AAAF3420-AEB6-43C5-96C0-979EF2E2B713}" type="pres">
      <dgm:prSet presAssocID="{AB9D636E-3521-463D-865F-49A23ABBBE7C}" presName="spaceBetweenRectangles" presStyleCnt="0"/>
      <dgm:spPr/>
    </dgm:pt>
    <dgm:pt modelId="{9FF4878C-3A00-4848-B23C-74338EB18A4C}" type="pres">
      <dgm:prSet presAssocID="{BE766170-17AC-46B4-A7A9-4E8326D1C32A}" presName="parentLin" presStyleCnt="0"/>
      <dgm:spPr/>
    </dgm:pt>
    <dgm:pt modelId="{71F4C239-3FC9-43F0-BFBD-6E40FEA9A2BD}" type="pres">
      <dgm:prSet presAssocID="{BE766170-17AC-46B4-A7A9-4E8326D1C32A}" presName="parentLeftMargin" presStyleLbl="node1" presStyleIdx="0" presStyleCnt="3"/>
      <dgm:spPr/>
      <dgm:t>
        <a:bodyPr/>
        <a:lstStyle/>
        <a:p>
          <a:endParaRPr lang="en-US"/>
        </a:p>
      </dgm:t>
    </dgm:pt>
    <dgm:pt modelId="{FC3415A8-3BE0-43A4-94C6-A7A1300878CB}" type="pres">
      <dgm:prSet presAssocID="{BE766170-17AC-46B4-A7A9-4E8326D1C32A}" presName="parentText" presStyleLbl="node1" presStyleIdx="1" presStyleCnt="3">
        <dgm:presLayoutVars>
          <dgm:chMax val="0"/>
          <dgm:bulletEnabled val="1"/>
        </dgm:presLayoutVars>
      </dgm:prSet>
      <dgm:spPr/>
      <dgm:t>
        <a:bodyPr/>
        <a:lstStyle/>
        <a:p>
          <a:endParaRPr lang="en-US"/>
        </a:p>
      </dgm:t>
    </dgm:pt>
    <dgm:pt modelId="{1156620E-A468-4D1C-B27E-31DDAB2762AD}" type="pres">
      <dgm:prSet presAssocID="{BE766170-17AC-46B4-A7A9-4E8326D1C32A}" presName="negativeSpace" presStyleCnt="0"/>
      <dgm:spPr/>
    </dgm:pt>
    <dgm:pt modelId="{25D013BD-CA9F-4EE3-AAE4-520BF8839156}" type="pres">
      <dgm:prSet presAssocID="{BE766170-17AC-46B4-A7A9-4E8326D1C32A}" presName="childText" presStyleLbl="conFgAcc1" presStyleIdx="1" presStyleCnt="3">
        <dgm:presLayoutVars>
          <dgm:bulletEnabled val="1"/>
        </dgm:presLayoutVars>
      </dgm:prSet>
      <dgm:spPr/>
      <dgm:t>
        <a:bodyPr/>
        <a:lstStyle/>
        <a:p>
          <a:endParaRPr lang="en-CA"/>
        </a:p>
      </dgm:t>
    </dgm:pt>
    <dgm:pt modelId="{B52264D5-2BA8-438A-B392-F37C5E32F047}" type="pres">
      <dgm:prSet presAssocID="{FFAB3185-3CBB-4768-9FF4-9276697FA127}" presName="spaceBetweenRectangles" presStyleCnt="0"/>
      <dgm:spPr/>
    </dgm:pt>
    <dgm:pt modelId="{374DA883-BBC0-4A90-980E-8A82ACF394C8}" type="pres">
      <dgm:prSet presAssocID="{83B48AE3-9EFD-4887-AB3B-24A03BC1796B}" presName="parentLin" presStyleCnt="0"/>
      <dgm:spPr/>
    </dgm:pt>
    <dgm:pt modelId="{282B8CAC-0C5C-4083-9D9A-53066429D253}" type="pres">
      <dgm:prSet presAssocID="{83B48AE3-9EFD-4887-AB3B-24A03BC1796B}" presName="parentLeftMargin" presStyleLbl="node1" presStyleIdx="1" presStyleCnt="3"/>
      <dgm:spPr/>
      <dgm:t>
        <a:bodyPr/>
        <a:lstStyle/>
        <a:p>
          <a:endParaRPr lang="en-US"/>
        </a:p>
      </dgm:t>
    </dgm:pt>
    <dgm:pt modelId="{3CC31464-4B21-4D75-9FBF-134FD5A83603}" type="pres">
      <dgm:prSet presAssocID="{83B48AE3-9EFD-4887-AB3B-24A03BC1796B}" presName="parentText" presStyleLbl="node1" presStyleIdx="2" presStyleCnt="3">
        <dgm:presLayoutVars>
          <dgm:chMax val="0"/>
          <dgm:bulletEnabled val="1"/>
        </dgm:presLayoutVars>
      </dgm:prSet>
      <dgm:spPr/>
      <dgm:t>
        <a:bodyPr/>
        <a:lstStyle/>
        <a:p>
          <a:endParaRPr lang="en-US"/>
        </a:p>
      </dgm:t>
    </dgm:pt>
    <dgm:pt modelId="{7B51C75C-2A38-4792-827E-FE585077ACA4}" type="pres">
      <dgm:prSet presAssocID="{83B48AE3-9EFD-4887-AB3B-24A03BC1796B}" presName="negativeSpace" presStyleCnt="0"/>
      <dgm:spPr/>
    </dgm:pt>
    <dgm:pt modelId="{9612E20B-D55F-4326-8204-7568B9DB4749}" type="pres">
      <dgm:prSet presAssocID="{83B48AE3-9EFD-4887-AB3B-24A03BC1796B}" presName="childText" presStyleLbl="conFgAcc1" presStyleIdx="2" presStyleCnt="3">
        <dgm:presLayoutVars>
          <dgm:bulletEnabled val="1"/>
        </dgm:presLayoutVars>
      </dgm:prSet>
      <dgm:spPr/>
      <dgm:t>
        <a:bodyPr/>
        <a:lstStyle/>
        <a:p>
          <a:endParaRPr lang="en-US"/>
        </a:p>
      </dgm:t>
    </dgm:pt>
  </dgm:ptLst>
  <dgm:cxnLst>
    <dgm:cxn modelId="{A30872D4-5305-4DB3-8574-ACE01077F102}" srcId="{F8BEB71E-FB74-4FFE-9667-EE6BA531327C}" destId="{29F11634-75B1-46D3-A4C4-314AE27F4E03}" srcOrd="0" destOrd="0" parTransId="{68B22AFA-7C48-4A26-9405-25FD639083EF}" sibTransId="{AB9D636E-3521-463D-865F-49A23ABBBE7C}"/>
    <dgm:cxn modelId="{74CD8A56-5096-45CF-9084-4B66F36CD260}" type="presOf" srcId="{A8514B75-F9BB-442E-AECA-9A6DF2B50291}" destId="{9612E20B-D55F-4326-8204-7568B9DB4749}" srcOrd="0" destOrd="0" presId="urn:microsoft.com/office/officeart/2005/8/layout/list1"/>
    <dgm:cxn modelId="{C89B52F8-DA27-4570-9D97-983FBC791D01}" type="presOf" srcId="{BE766170-17AC-46B4-A7A9-4E8326D1C32A}" destId="{71F4C239-3FC9-43F0-BFBD-6E40FEA9A2BD}" srcOrd="0" destOrd="0" presId="urn:microsoft.com/office/officeart/2005/8/layout/list1"/>
    <dgm:cxn modelId="{2A28AB35-537A-4B97-A7B0-844C1F632A02}" srcId="{F8BEB71E-FB74-4FFE-9667-EE6BA531327C}" destId="{83B48AE3-9EFD-4887-AB3B-24A03BC1796B}" srcOrd="2" destOrd="0" parTransId="{675DDEB0-99A7-4680-8D36-4D3585A22754}" sibTransId="{45A94928-91E3-402E-AD99-F06E7581B24F}"/>
    <dgm:cxn modelId="{18997175-7706-4764-BC13-B5B78F7FB0E8}" srcId="{29F11634-75B1-46D3-A4C4-314AE27F4E03}" destId="{A6547272-EFDD-4CDC-A328-8F03D0E0FDA2}" srcOrd="1" destOrd="0" parTransId="{87A16475-6952-4CE4-91DE-9F4871524E06}" sibTransId="{93310EC0-E4BE-4BC3-9732-6413E7BA9725}"/>
    <dgm:cxn modelId="{7374DD89-E5E2-4DCE-BDFD-97DF50EF16D9}" type="presOf" srcId="{29F11634-75B1-46D3-A4C4-314AE27F4E03}" destId="{CCFE38AD-5697-4EC7-AE7D-6B7B7B84D872}" srcOrd="0" destOrd="0" presId="urn:microsoft.com/office/officeart/2005/8/layout/list1"/>
    <dgm:cxn modelId="{3D523EA9-4BEB-4322-8896-A1940ED0BE1D}" type="presOf" srcId="{C5DAB73E-AE3C-4A88-A178-1B719149D38F}" destId="{25D013BD-CA9F-4EE3-AAE4-520BF8839156}" srcOrd="0" destOrd="0" presId="urn:microsoft.com/office/officeart/2005/8/layout/list1"/>
    <dgm:cxn modelId="{30D99EC1-A945-42F3-B882-B1A2BD43FD5F}" srcId="{BE766170-17AC-46B4-A7A9-4E8326D1C32A}" destId="{C5DAB73E-AE3C-4A88-A178-1B719149D38F}" srcOrd="0" destOrd="0" parTransId="{383120E7-DD52-489B-8E2A-015827ED19A3}" sibTransId="{92025F5D-ED52-4882-9EB3-3A6FC86E9D91}"/>
    <dgm:cxn modelId="{821FDF30-0C62-4C7C-B438-17288BA3351F}" type="presOf" srcId="{83B48AE3-9EFD-4887-AB3B-24A03BC1796B}" destId="{3CC31464-4B21-4D75-9FBF-134FD5A83603}" srcOrd="1" destOrd="0" presId="urn:microsoft.com/office/officeart/2005/8/layout/list1"/>
    <dgm:cxn modelId="{31A39DF8-AF58-42FA-8738-E1194538137C}" type="presOf" srcId="{F6444D04-3103-4C33-8067-92CCAB3F73E2}" destId="{25D013BD-CA9F-4EE3-AAE4-520BF8839156}" srcOrd="0" destOrd="1" presId="urn:microsoft.com/office/officeart/2005/8/layout/list1"/>
    <dgm:cxn modelId="{2ED76F0A-5180-4208-8DAC-89A4D4F4723C}" srcId="{BE766170-17AC-46B4-A7A9-4E8326D1C32A}" destId="{F6444D04-3103-4C33-8067-92CCAB3F73E2}" srcOrd="1" destOrd="0" parTransId="{5F4E741A-2171-404F-9A4C-B2F69FE31EC0}" sibTransId="{70BA61D3-D21A-46A8-8E8E-BCBE7C587E56}"/>
    <dgm:cxn modelId="{BC209ACC-4AEA-40E8-95E8-ACAD276D486A}" type="presOf" srcId="{BE766170-17AC-46B4-A7A9-4E8326D1C32A}" destId="{FC3415A8-3BE0-43A4-94C6-A7A1300878CB}" srcOrd="1" destOrd="0" presId="urn:microsoft.com/office/officeart/2005/8/layout/list1"/>
    <dgm:cxn modelId="{654EB6C6-2619-483E-9160-8F8E1498F161}" type="presOf" srcId="{29F11634-75B1-46D3-A4C4-314AE27F4E03}" destId="{01FC00F1-94A9-44E5-A92D-177C534C9EA7}" srcOrd="1" destOrd="0" presId="urn:microsoft.com/office/officeart/2005/8/layout/list1"/>
    <dgm:cxn modelId="{5DAE3157-858E-4B65-A9FE-A7F1FEF1E98B}" type="presOf" srcId="{F8BEB71E-FB74-4FFE-9667-EE6BA531327C}" destId="{7610C4A7-DFF0-4DCA-89B5-48F59EF8D308}" srcOrd="0" destOrd="0" presId="urn:microsoft.com/office/officeart/2005/8/layout/list1"/>
    <dgm:cxn modelId="{F17185B7-47FC-4C9D-9383-D2352AA632B8}" type="presOf" srcId="{83B48AE3-9EFD-4887-AB3B-24A03BC1796B}" destId="{282B8CAC-0C5C-4083-9D9A-53066429D253}" srcOrd="0" destOrd="0" presId="urn:microsoft.com/office/officeart/2005/8/layout/list1"/>
    <dgm:cxn modelId="{3A1449DC-B313-4B05-9C2B-BBA8CED202A8}" srcId="{83B48AE3-9EFD-4887-AB3B-24A03BC1796B}" destId="{A8514B75-F9BB-442E-AECA-9A6DF2B50291}" srcOrd="0" destOrd="0" parTransId="{99FB4800-5BCA-4D2E-A1B4-68915E66C519}" sibTransId="{77DAAA46-FB61-40C5-A260-FBE3419C6144}"/>
    <dgm:cxn modelId="{906DBFE6-59D4-4E8B-9C67-DED9ED8AFE54}" type="presOf" srcId="{A6547272-EFDD-4CDC-A328-8F03D0E0FDA2}" destId="{72270363-FB66-419E-A9CB-B633C3A12CE9}" srcOrd="0" destOrd="1" presId="urn:microsoft.com/office/officeart/2005/8/layout/list1"/>
    <dgm:cxn modelId="{312B8D6D-A179-43D0-B013-84E2FE107C12}" srcId="{F8BEB71E-FB74-4FFE-9667-EE6BA531327C}" destId="{BE766170-17AC-46B4-A7A9-4E8326D1C32A}" srcOrd="1" destOrd="0" parTransId="{0EEF396D-3D47-45DA-8E64-4887B4A90522}" sibTransId="{FFAB3185-3CBB-4768-9FF4-9276697FA127}"/>
    <dgm:cxn modelId="{13EAFEBF-E329-4F51-AE8D-E96B5CFF9935}" type="presOf" srcId="{07E7EC58-A750-4B38-909D-CC2C44ECE59E}" destId="{72270363-FB66-419E-A9CB-B633C3A12CE9}" srcOrd="0" destOrd="0" presId="urn:microsoft.com/office/officeart/2005/8/layout/list1"/>
    <dgm:cxn modelId="{3AEB42D6-D8D2-48B7-A1AA-7D8E69ACC141}" srcId="{29F11634-75B1-46D3-A4C4-314AE27F4E03}" destId="{07E7EC58-A750-4B38-909D-CC2C44ECE59E}" srcOrd="0" destOrd="0" parTransId="{2E219397-239F-4021-8916-81880751B1FC}" sibTransId="{ADAEA086-0A05-4526-9864-E66451AA0339}"/>
    <dgm:cxn modelId="{4C5CBA7A-1777-4FD6-80AB-781DA1A11539}" type="presParOf" srcId="{7610C4A7-DFF0-4DCA-89B5-48F59EF8D308}" destId="{68EAC34F-4ACF-4288-9923-99A36B95DAE6}" srcOrd="0" destOrd="0" presId="urn:microsoft.com/office/officeart/2005/8/layout/list1"/>
    <dgm:cxn modelId="{AE04578E-045E-48FD-87BD-3C866C32EA56}" type="presParOf" srcId="{68EAC34F-4ACF-4288-9923-99A36B95DAE6}" destId="{CCFE38AD-5697-4EC7-AE7D-6B7B7B84D872}" srcOrd="0" destOrd="0" presId="urn:microsoft.com/office/officeart/2005/8/layout/list1"/>
    <dgm:cxn modelId="{69EB8C3B-1F81-4DED-AD21-4D7733628E0B}" type="presParOf" srcId="{68EAC34F-4ACF-4288-9923-99A36B95DAE6}" destId="{01FC00F1-94A9-44E5-A92D-177C534C9EA7}" srcOrd="1" destOrd="0" presId="urn:microsoft.com/office/officeart/2005/8/layout/list1"/>
    <dgm:cxn modelId="{5CDF27C1-DC71-4D38-97AB-954792476D28}" type="presParOf" srcId="{7610C4A7-DFF0-4DCA-89B5-48F59EF8D308}" destId="{BCEF91EE-8FD4-4724-A872-0550A5C57CF8}" srcOrd="1" destOrd="0" presId="urn:microsoft.com/office/officeart/2005/8/layout/list1"/>
    <dgm:cxn modelId="{F4ADDFD9-5D5E-4DBF-B907-677A9111CD72}" type="presParOf" srcId="{7610C4A7-DFF0-4DCA-89B5-48F59EF8D308}" destId="{72270363-FB66-419E-A9CB-B633C3A12CE9}" srcOrd="2" destOrd="0" presId="urn:microsoft.com/office/officeart/2005/8/layout/list1"/>
    <dgm:cxn modelId="{1DA2DF82-47A4-4187-8CF5-43D1150DE684}" type="presParOf" srcId="{7610C4A7-DFF0-4DCA-89B5-48F59EF8D308}" destId="{AAAF3420-AEB6-43C5-96C0-979EF2E2B713}" srcOrd="3" destOrd="0" presId="urn:microsoft.com/office/officeart/2005/8/layout/list1"/>
    <dgm:cxn modelId="{BF918A00-982D-4DC8-874A-64CBCD625A4F}" type="presParOf" srcId="{7610C4A7-DFF0-4DCA-89B5-48F59EF8D308}" destId="{9FF4878C-3A00-4848-B23C-74338EB18A4C}" srcOrd="4" destOrd="0" presId="urn:microsoft.com/office/officeart/2005/8/layout/list1"/>
    <dgm:cxn modelId="{88B4BDF1-3C32-47AC-AF1C-D302608DA8E6}" type="presParOf" srcId="{9FF4878C-3A00-4848-B23C-74338EB18A4C}" destId="{71F4C239-3FC9-43F0-BFBD-6E40FEA9A2BD}" srcOrd="0" destOrd="0" presId="urn:microsoft.com/office/officeart/2005/8/layout/list1"/>
    <dgm:cxn modelId="{A0E46904-A054-4DFB-BECD-ED8EA81B041F}" type="presParOf" srcId="{9FF4878C-3A00-4848-B23C-74338EB18A4C}" destId="{FC3415A8-3BE0-43A4-94C6-A7A1300878CB}" srcOrd="1" destOrd="0" presId="urn:microsoft.com/office/officeart/2005/8/layout/list1"/>
    <dgm:cxn modelId="{54CAB30E-D046-44B9-85D9-399ADCD5F8C4}" type="presParOf" srcId="{7610C4A7-DFF0-4DCA-89B5-48F59EF8D308}" destId="{1156620E-A468-4D1C-B27E-31DDAB2762AD}" srcOrd="5" destOrd="0" presId="urn:microsoft.com/office/officeart/2005/8/layout/list1"/>
    <dgm:cxn modelId="{250DB6D0-D346-4FB5-A45C-8ACF2F19561D}" type="presParOf" srcId="{7610C4A7-DFF0-4DCA-89B5-48F59EF8D308}" destId="{25D013BD-CA9F-4EE3-AAE4-520BF8839156}" srcOrd="6" destOrd="0" presId="urn:microsoft.com/office/officeart/2005/8/layout/list1"/>
    <dgm:cxn modelId="{16BC1F99-331F-495D-BBCC-6A19ED46BDA6}" type="presParOf" srcId="{7610C4A7-DFF0-4DCA-89B5-48F59EF8D308}" destId="{B52264D5-2BA8-438A-B392-F37C5E32F047}" srcOrd="7" destOrd="0" presId="urn:microsoft.com/office/officeart/2005/8/layout/list1"/>
    <dgm:cxn modelId="{2ADD1374-2942-42AD-82C9-AD04D384B3A3}" type="presParOf" srcId="{7610C4A7-DFF0-4DCA-89B5-48F59EF8D308}" destId="{374DA883-BBC0-4A90-980E-8A82ACF394C8}" srcOrd="8" destOrd="0" presId="urn:microsoft.com/office/officeart/2005/8/layout/list1"/>
    <dgm:cxn modelId="{AF8ACF51-7100-4CB3-98D8-504BA5CB805C}" type="presParOf" srcId="{374DA883-BBC0-4A90-980E-8A82ACF394C8}" destId="{282B8CAC-0C5C-4083-9D9A-53066429D253}" srcOrd="0" destOrd="0" presId="urn:microsoft.com/office/officeart/2005/8/layout/list1"/>
    <dgm:cxn modelId="{B5EB61F0-2802-4DC7-9F04-C42450B6B6BD}" type="presParOf" srcId="{374DA883-BBC0-4A90-980E-8A82ACF394C8}" destId="{3CC31464-4B21-4D75-9FBF-134FD5A83603}" srcOrd="1" destOrd="0" presId="urn:microsoft.com/office/officeart/2005/8/layout/list1"/>
    <dgm:cxn modelId="{CE74BB4E-8042-480F-9D1A-F4A7CE6CC7F6}" type="presParOf" srcId="{7610C4A7-DFF0-4DCA-89B5-48F59EF8D308}" destId="{7B51C75C-2A38-4792-827E-FE585077ACA4}" srcOrd="9" destOrd="0" presId="urn:microsoft.com/office/officeart/2005/8/layout/list1"/>
    <dgm:cxn modelId="{6FB48B2E-8839-45E1-B8A8-84966608AAD8}" type="presParOf" srcId="{7610C4A7-DFF0-4DCA-89B5-48F59EF8D308}" destId="{9612E20B-D55F-4326-8204-7568B9DB474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497A454B-3758-41D7-A64F-C15AACC2494B}" type="datetimeFigureOut">
              <a:rPr lang="en-CA" smtClean="0"/>
              <a:t>07/08/2015</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CA"/>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A60EAF9F-EDFA-4644-84B1-7B24B7E07141}" type="slidenum">
              <a:rPr lang="en-CA" smtClean="0"/>
              <a:t>‹#›</a:t>
            </a:fld>
            <a:endParaRPr lang="en-CA"/>
          </a:p>
        </p:txBody>
      </p:sp>
    </p:spTree>
    <p:extLst>
      <p:ext uri="{BB962C8B-B14F-4D97-AF65-F5344CB8AC3E}">
        <p14:creationId xmlns:p14="http://schemas.microsoft.com/office/powerpoint/2010/main" val="74803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a:t>
            </a:r>
            <a:r>
              <a:rPr lang="en-US" baseline="0" dirty="0" smtClean="0"/>
              <a:t> link academic knowledge (in this case science of agricultural management) to needs of decision makers </a:t>
            </a:r>
            <a:endParaRPr lang="en-US" dirty="0" smtClean="0"/>
          </a:p>
          <a:p>
            <a:r>
              <a:rPr lang="en-US" dirty="0" smtClean="0"/>
              <a:t>T-AGG – review lit w/o</a:t>
            </a:r>
            <a:r>
              <a:rPr lang="en-US" baseline="0" dirty="0" smtClean="0"/>
              <a:t> meta wide range of agricultural land management activities with potential for GHG mitigation</a:t>
            </a:r>
          </a:p>
          <a:p>
            <a:r>
              <a:rPr lang="en-US" baseline="0" dirty="0" smtClean="0"/>
              <a:t>Ecosystem ecologists, </a:t>
            </a:r>
            <a:r>
              <a:rPr lang="en-US" baseline="0" dirty="0" err="1" smtClean="0"/>
              <a:t>biogeochemists</a:t>
            </a:r>
            <a:r>
              <a:rPr lang="en-US" baseline="0" dirty="0" smtClean="0"/>
              <a:t> – try to think systematically about understanding N losses. </a:t>
            </a:r>
            <a:endParaRPr lang="en-US" dirty="0" smtClean="0"/>
          </a:p>
          <a:p>
            <a:endParaRPr lang="en-CA" dirty="0"/>
          </a:p>
        </p:txBody>
      </p:sp>
      <p:sp>
        <p:nvSpPr>
          <p:cNvPr id="4" name="Slide Number Placeholder 3"/>
          <p:cNvSpPr>
            <a:spLocks noGrp="1"/>
          </p:cNvSpPr>
          <p:nvPr>
            <p:ph type="sldNum" sz="quarter" idx="10"/>
          </p:nvPr>
        </p:nvSpPr>
        <p:spPr/>
        <p:txBody>
          <a:bodyPr/>
          <a:lstStyle/>
          <a:p>
            <a:fld id="{A60EAF9F-EDFA-4644-84B1-7B24B7E07141}" type="slidenum">
              <a:rPr lang="en-CA" smtClean="0"/>
              <a:t>1</a:t>
            </a:fld>
            <a:endParaRPr lang="en-CA"/>
          </a:p>
        </p:txBody>
      </p:sp>
    </p:spTree>
    <p:extLst>
      <p:ext uri="{BB962C8B-B14F-4D97-AF65-F5344CB8AC3E}">
        <p14:creationId xmlns:p14="http://schemas.microsoft.com/office/powerpoint/2010/main" val="342266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can we use this database to answer questions?</a:t>
            </a:r>
            <a:endParaRPr lang="en-CA" dirty="0"/>
          </a:p>
        </p:txBody>
      </p:sp>
      <p:sp>
        <p:nvSpPr>
          <p:cNvPr id="4" name="Slide Number Placeholder 3"/>
          <p:cNvSpPr>
            <a:spLocks noGrp="1"/>
          </p:cNvSpPr>
          <p:nvPr>
            <p:ph type="sldNum" sz="quarter" idx="10"/>
          </p:nvPr>
        </p:nvSpPr>
        <p:spPr/>
        <p:txBody>
          <a:bodyPr/>
          <a:lstStyle/>
          <a:p>
            <a:fld id="{A60EAF9F-EDFA-4644-84B1-7B24B7E07141}" type="slidenum">
              <a:rPr lang="en-CA" smtClean="0"/>
              <a:t>11</a:t>
            </a:fld>
            <a:endParaRPr lang="en-CA"/>
          </a:p>
        </p:txBody>
      </p:sp>
    </p:spTree>
    <p:extLst>
      <p:ext uri="{BB962C8B-B14F-4D97-AF65-F5344CB8AC3E}">
        <p14:creationId xmlns:p14="http://schemas.microsoft.com/office/powerpoint/2010/main" val="35996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32% of N2O data points are from experiments with at least four different N rates. Here are examples of three different years from two different locations (blue from Colorado, and orange from Michigan). The best fit is a logarithmic curve, where losses increase at a greater pace with higher N application rates. If we only had a subset of these rates (which we often do), the relationship may look linear, so it is important to measure losses at multiple rates. </a:t>
            </a:r>
          </a:p>
          <a:p>
            <a:r>
              <a:rPr lang="en-US" baseline="0" dirty="0" smtClean="0"/>
              <a:t>[--click--]</a:t>
            </a:r>
          </a:p>
          <a:p>
            <a:r>
              <a:rPr lang="en-US" baseline="0" dirty="0" smtClean="0"/>
              <a:t>Nitrate, on the other hand, is highly variable, and it was not always easy to see a clear relationship. 41% of NO3 data points are from studies with multiple rates and there is an increase in loss with higher rates. </a:t>
            </a:r>
          </a:p>
          <a:p>
            <a:r>
              <a:rPr lang="en-US" baseline="0" dirty="0" smtClean="0"/>
              <a:t>[--click--]</a:t>
            </a:r>
          </a:p>
          <a:p>
            <a:r>
              <a:rPr lang="en-US" baseline="0" dirty="0" smtClean="0"/>
              <a:t>Also note the relative rates of loss: 1) Nitrous oxide losses are typically in the range of 0.5-3 kg N/ha, and 2) Nitrate losses typically between 10 and 50 kg N/ha</a:t>
            </a:r>
          </a:p>
        </p:txBody>
      </p:sp>
      <p:sp>
        <p:nvSpPr>
          <p:cNvPr id="4" name="Slide Number Placeholder 3"/>
          <p:cNvSpPr>
            <a:spLocks noGrp="1"/>
          </p:cNvSpPr>
          <p:nvPr>
            <p:ph type="sldNum" sz="quarter" idx="10"/>
          </p:nvPr>
        </p:nvSpPr>
        <p:spPr/>
        <p:txBody>
          <a:bodyPr/>
          <a:lstStyle/>
          <a:p>
            <a:fld id="{C3721847-68F6-402B-8E7E-93E1EB5C2DF2}" type="slidenum">
              <a:rPr lang="en-US" smtClean="0"/>
              <a:t>12</a:t>
            </a:fld>
            <a:endParaRPr lang="en-US"/>
          </a:p>
        </p:txBody>
      </p:sp>
    </p:spTree>
    <p:extLst>
      <p:ext uri="{BB962C8B-B14F-4D97-AF65-F5344CB8AC3E}">
        <p14:creationId xmlns:p14="http://schemas.microsoft.com/office/powerpoint/2010/main" val="303236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another sub-set of the data to look at effect sizes of some</a:t>
            </a:r>
            <a:r>
              <a:rPr lang="en-US" baseline="0" dirty="0" smtClean="0"/>
              <a:t> fertilizer management activities</a:t>
            </a:r>
            <a:r>
              <a:rPr lang="en-US" dirty="0" smtClean="0"/>
              <a:t>. This is the standard practice for meta-analysis,</a:t>
            </a:r>
            <a:r>
              <a:rPr lang="en-US" baseline="0" dirty="0" smtClean="0"/>
              <a:t> and works well when you have a control and a single treatment reported in multiple studies</a:t>
            </a:r>
            <a:r>
              <a:rPr lang="en-US" dirty="0" smtClean="0"/>
              <a:t>. Here</a:t>
            </a:r>
            <a:r>
              <a:rPr lang="en-US" baseline="0" dirty="0" smtClean="0"/>
              <a:t> we have the effect sizes from select fertilizer management activities. For example, we look at using Super U instead of Urea. With different years, tillage, or cropping systems, we have 25 side-by-side field comparisons at four different locations. The overall effect size (red dot) is the weighted mean of the change in yield-scaled N losses from the treatment. In this case, losses were reduced by an average of 26%, and the 95% confidence interval demonstrates that this is statistically significant (it doesn’t cross over zero).</a:t>
            </a:r>
          </a:p>
          <a:p>
            <a:r>
              <a:rPr lang="en-US" baseline="0" dirty="0" smtClean="0"/>
              <a:t>We had enough data (at least nine side-by-side comparisons from at least two locations) to calculate N2O loss effect sizes for five other source contrasts. Using urea instead of AA, </a:t>
            </a:r>
            <a:r>
              <a:rPr lang="en-US" baseline="0" dirty="0" err="1" smtClean="0"/>
              <a:t>superU</a:t>
            </a:r>
            <a:r>
              <a:rPr lang="en-US" baseline="0" dirty="0" smtClean="0"/>
              <a:t> instead of coated urea, and </a:t>
            </a:r>
            <a:r>
              <a:rPr lang="en-US" baseline="0" dirty="0" err="1" smtClean="0"/>
              <a:t>superU</a:t>
            </a:r>
            <a:r>
              <a:rPr lang="en-US" baseline="0" dirty="0" smtClean="0"/>
              <a:t> instead of UAN all resulted in significant reductions in N2O emissions. </a:t>
            </a:r>
          </a:p>
          <a:p>
            <a:r>
              <a:rPr lang="en-US" baseline="0" dirty="0" smtClean="0"/>
              <a:t>Spring fertilizer application instead of fall did not significantly reduce NO3 losses. As you can see, this was compared in only two locations, with a total of 20 side-by-side comparisons.</a:t>
            </a:r>
          </a:p>
        </p:txBody>
      </p:sp>
      <p:sp>
        <p:nvSpPr>
          <p:cNvPr id="4" name="Slide Number Placeholder 3"/>
          <p:cNvSpPr>
            <a:spLocks noGrp="1"/>
          </p:cNvSpPr>
          <p:nvPr>
            <p:ph type="sldNum" sz="quarter" idx="10"/>
          </p:nvPr>
        </p:nvSpPr>
        <p:spPr/>
        <p:txBody>
          <a:bodyPr/>
          <a:lstStyle/>
          <a:p>
            <a:fld id="{DE48DB8F-403A-40D9-BCE6-0FDC1766E805}" type="slidenum">
              <a:rPr lang="en-US" smtClean="0"/>
              <a:t>13</a:t>
            </a:fld>
            <a:endParaRPr lang="en-US"/>
          </a:p>
        </p:txBody>
      </p:sp>
    </p:spTree>
    <p:extLst>
      <p:ext uri="{BB962C8B-B14F-4D97-AF65-F5344CB8AC3E}">
        <p14:creationId xmlns:p14="http://schemas.microsoft.com/office/powerpoint/2010/main" val="64212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Meta-analysis of side-by-side comparisons does the</a:t>
            </a:r>
            <a:r>
              <a:rPr lang="en-US" baseline="0" dirty="0" smtClean="0"/>
              <a:t> basis analysis, but it doesn’t look at the other important factors such as climate or soil, and cannot include many other observations out there that could contribute valuable information. </a:t>
            </a:r>
            <a:endParaRPr lang="en-US" dirty="0"/>
          </a:p>
        </p:txBody>
      </p:sp>
      <p:sp>
        <p:nvSpPr>
          <p:cNvPr id="4" name="Slide Number Placeholder 3"/>
          <p:cNvSpPr>
            <a:spLocks noGrp="1"/>
          </p:cNvSpPr>
          <p:nvPr>
            <p:ph type="sldNum" sz="quarter" idx="10"/>
          </p:nvPr>
        </p:nvSpPr>
        <p:spPr/>
        <p:txBody>
          <a:bodyPr/>
          <a:lstStyle/>
          <a:p>
            <a:fld id="{A60EAF9F-EDFA-4644-84B1-7B24B7E07141}" type="slidenum">
              <a:rPr lang="en-CA" smtClean="0"/>
              <a:t>14</a:t>
            </a:fld>
            <a:endParaRPr lang="en-CA"/>
          </a:p>
        </p:txBody>
      </p:sp>
    </p:spTree>
    <p:extLst>
      <p:ext uri="{BB962C8B-B14F-4D97-AF65-F5344CB8AC3E}">
        <p14:creationId xmlns:p14="http://schemas.microsoft.com/office/powerpoint/2010/main" val="294303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what does the larger dataset tell us? </a:t>
            </a:r>
          </a:p>
          <a:p>
            <a:endParaRPr lang="en-US" baseline="0" dirty="0" smtClean="0"/>
          </a:p>
          <a:p>
            <a:r>
              <a:rPr lang="en-US" baseline="0" dirty="0" smtClean="0"/>
              <a:t>When we combine data from all these different studies we can’t just do a simple regression model – the small studies with only 2 observations would be completely lost among the larger studies, where some locations have 100 or more observations. One way to deal with that is to weight the data – reducing the overall impact of the studies that have many observations, but still acknowledging that they contribute more information than the very small experiments.</a:t>
            </a:r>
          </a:p>
          <a:p>
            <a:endParaRPr lang="en-US" baseline="0" dirty="0" smtClean="0"/>
          </a:p>
          <a:p>
            <a:r>
              <a:rPr lang="en-US" baseline="0" dirty="0" smtClean="0"/>
              <a:t>Baseline losses and treatment response vary between experiments, and especially between locations. Therefore, we want to allow the intercept and slope of relationships to vary by location. For example, in some locations the background nitrous oxide emissions are much higher than in others, and the response to nitrogen fertilizer rate can also be different (that is, the slope of the relationship is different). For this, we used multi-level, or hierarchical, regression models (also called mixed-effects), so that the relationships are figured out for each location, but each location also helps explain the overall effect. These models also help manage unbalanced data by weighting according to number of observations in a group and variability in the data.</a:t>
            </a:r>
          </a:p>
          <a:p>
            <a:pPr defTabSz="966469">
              <a:defRPr/>
            </a:pPr>
            <a:endParaRPr lang="en-US" baseline="0" dirty="0" smtClean="0"/>
          </a:p>
          <a:p>
            <a:pPr defTabSz="966469">
              <a:defRPr/>
            </a:pPr>
            <a:r>
              <a:rPr lang="en-US" baseline="0" dirty="0" smtClean="0"/>
              <a:t>The next slides use multi-level modeling to explore the effects of fertilizer management and environmental factors on nitrogen losses.</a:t>
            </a:r>
          </a:p>
          <a:p>
            <a:endParaRPr lang="en-US" dirty="0"/>
          </a:p>
        </p:txBody>
      </p:sp>
      <p:sp>
        <p:nvSpPr>
          <p:cNvPr id="4" name="Slide Number Placeholder 3"/>
          <p:cNvSpPr>
            <a:spLocks noGrp="1"/>
          </p:cNvSpPr>
          <p:nvPr>
            <p:ph type="sldNum" sz="quarter" idx="10"/>
          </p:nvPr>
        </p:nvSpPr>
        <p:spPr/>
        <p:txBody>
          <a:bodyPr/>
          <a:lstStyle/>
          <a:p>
            <a:fld id="{C3721847-68F6-402B-8E7E-93E1EB5C2DF2}" type="slidenum">
              <a:rPr lang="en-US" smtClean="0"/>
              <a:t>15</a:t>
            </a:fld>
            <a:endParaRPr lang="en-US"/>
          </a:p>
        </p:txBody>
      </p:sp>
    </p:spTree>
    <p:extLst>
      <p:ext uri="{BB962C8B-B14F-4D97-AF65-F5344CB8AC3E}">
        <p14:creationId xmlns:p14="http://schemas.microsoft.com/office/powerpoint/2010/main" val="292494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baseline="0" dirty="0" smtClean="0"/>
              <a:t>results will show N2O and NO3 losses (and any impacts) in kg N/ha. However, please note that all the important variables also have a similar impact on yield-scaled losses. In other words, crop yield was maintained AT THE SAME TIME AS achieving environmental gains. </a:t>
            </a:r>
          </a:p>
          <a:p>
            <a:endParaRPr lang="en-US" dirty="0" smtClean="0"/>
          </a:p>
          <a:p>
            <a:r>
              <a:rPr lang="en-US" dirty="0" smtClean="0"/>
              <a:t>Here we have all the nitrous oxide observations, with the two</a:t>
            </a:r>
            <a:r>
              <a:rPr lang="en-US" baseline="0" dirty="0" smtClean="0"/>
              <a:t> lines showing the modeled emissions as affected by rate and temperature. The x-axis is fertilizer rate in kg/ha, and the y-axis is the nitrous oxide emissions (in kg N/ha). </a:t>
            </a:r>
          </a:p>
          <a:p>
            <a:endParaRPr lang="en-US" baseline="0" dirty="0" smtClean="0"/>
          </a:p>
          <a:p>
            <a:r>
              <a:rPr lang="en-US" baseline="0" dirty="0" smtClean="0"/>
              <a:t>Higher temperatures result in higher total losses. Here the dotted line (corresponding to the open triangles) is for all observations where the average July temp is higher than 22 degrees. The closed triangles and solid line are from places where the average July temperature is lower. </a:t>
            </a:r>
          </a:p>
          <a:p>
            <a:endParaRPr lang="en-US" baseline="0" dirty="0" smtClean="0"/>
          </a:p>
          <a:p>
            <a:r>
              <a:rPr lang="en-US" baseline="0" dirty="0" smtClean="0"/>
              <a:t>But, some of these data, especially those where no fertilizer is added, are not realistic field situations. What happens when we take a slice of typical fertilizer N rates? </a:t>
            </a:r>
          </a:p>
          <a:p>
            <a:r>
              <a:rPr lang="en-US" baseline="0" dirty="0" smtClean="0"/>
              <a:t>[--click--]</a:t>
            </a:r>
          </a:p>
          <a:p>
            <a:r>
              <a:rPr lang="en-US" baseline="0" dirty="0" smtClean="0"/>
              <a:t>What factors explain the large range in nitrous oxide losses, even at these typical application rates between 150 and 250 kg/ha of fertilizer nitrogen?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721847-68F6-402B-8E7E-93E1EB5C2DF2}" type="slidenum">
              <a:rPr lang="en-US" smtClean="0"/>
              <a:t>16</a:t>
            </a:fld>
            <a:endParaRPr lang="en-US"/>
          </a:p>
        </p:txBody>
      </p:sp>
    </p:spTree>
    <p:extLst>
      <p:ext uri="{BB962C8B-B14F-4D97-AF65-F5344CB8AC3E}">
        <p14:creationId xmlns:p14="http://schemas.microsoft.com/office/powerpoint/2010/main" val="344497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y-axis</a:t>
            </a:r>
            <a:r>
              <a:rPr lang="en-US" baseline="0" dirty="0" smtClean="0"/>
              <a:t> is again the N2O emissions, and within this range there is little impact of fertilizer N rate. Temperature still has a positive effect, but the models (dotted and solid lines) are shown at average July temperatures.</a:t>
            </a:r>
            <a:endParaRPr lang="en-US" dirty="0" smtClean="0"/>
          </a:p>
          <a:p>
            <a:endParaRPr lang="en-US" dirty="0" smtClean="0"/>
          </a:p>
          <a:p>
            <a:r>
              <a:rPr lang="en-US" dirty="0" smtClean="0"/>
              <a:t>We can now see the impact of some management practices. The open triangles</a:t>
            </a:r>
            <a:r>
              <a:rPr lang="en-US" baseline="0" dirty="0" smtClean="0"/>
              <a:t> </a:t>
            </a:r>
            <a:r>
              <a:rPr lang="en-US" dirty="0" smtClean="0"/>
              <a:t>(and</a:t>
            </a:r>
            <a:r>
              <a:rPr lang="en-US" baseline="0" dirty="0" smtClean="0"/>
              <a:t> dotted lines) </a:t>
            </a:r>
            <a:r>
              <a:rPr lang="en-US" dirty="0" smtClean="0"/>
              <a:t>are cases</a:t>
            </a:r>
            <a:r>
              <a:rPr lang="en-US" baseline="0" dirty="0" smtClean="0"/>
              <a:t> where all or part of the fertilizer is applied in the spring or fall when there is no crop growing. Side-dressing of fertilizer is shown by the closed triangles and solid lines. We can see that applying fertilizer when the crop is growing reduces nitrous oxide losses by a significant amount.</a:t>
            </a:r>
          </a:p>
          <a:p>
            <a:endParaRPr lang="en-US" baseline="0" dirty="0" smtClean="0"/>
          </a:p>
          <a:p>
            <a:r>
              <a:rPr lang="en-US" baseline="0" dirty="0" smtClean="0"/>
              <a:t>The blue represents all observations without nitrification inhibitors, and the brown are those where nitrification inhibitors are used. As you can see, side-dressing AND using nitrification inhibitors can reduce losses from 2.7 kg [--click--] to 1.2 kg N per ha [--click--] at the average July temperature of 23 degrees Celsius and average fertilizer rate of 180 kg N.</a:t>
            </a:r>
            <a:endParaRPr lang="en-US" dirty="0"/>
          </a:p>
        </p:txBody>
      </p:sp>
      <p:sp>
        <p:nvSpPr>
          <p:cNvPr id="4" name="Slide Number Placeholder 3"/>
          <p:cNvSpPr>
            <a:spLocks noGrp="1"/>
          </p:cNvSpPr>
          <p:nvPr>
            <p:ph type="sldNum" sz="quarter" idx="10"/>
          </p:nvPr>
        </p:nvSpPr>
        <p:spPr/>
        <p:txBody>
          <a:bodyPr/>
          <a:lstStyle/>
          <a:p>
            <a:fld id="{C3721847-68F6-402B-8E7E-93E1EB5C2DF2}" type="slidenum">
              <a:rPr lang="en-US" smtClean="0"/>
              <a:t>17</a:t>
            </a:fld>
            <a:endParaRPr lang="en-US"/>
          </a:p>
        </p:txBody>
      </p:sp>
    </p:spTree>
    <p:extLst>
      <p:ext uri="{BB962C8B-B14F-4D97-AF65-F5344CB8AC3E}">
        <p14:creationId xmlns:p14="http://schemas.microsoft.com/office/powerpoint/2010/main" val="281398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oil carbon was one of the most important explanatory factors for nitrate losses. The x-axis is once again, fertilizer N rate in kg per hectare, and the y-axis is nitrate losses, also in kg per hectare. The open circles and dotted line show observations where soil carbon is less than 2%, and the closed circles and solid line are sites with higher levels of soil carbon. We can see significantly lower nitrate leaching in higher carbon soils.</a:t>
            </a:r>
          </a:p>
          <a:p>
            <a:endParaRPr lang="en-US" baseline="0" dirty="0" smtClean="0"/>
          </a:p>
          <a:p>
            <a:r>
              <a:rPr lang="en-US" baseline="0" dirty="0" smtClean="0"/>
              <a:t>This gives a good incentive for soil carbon management. One potential problem here is that N2O losses tend to be higher in soils with more organic matter – so we have the possibility of a trade-off between our two N loss pathways.</a:t>
            </a:r>
          </a:p>
          <a:p>
            <a:endParaRPr lang="en-US" dirty="0" smtClean="0"/>
          </a:p>
          <a:p>
            <a:r>
              <a:rPr lang="en-US" dirty="0" smtClean="0"/>
              <a:t>Similar</a:t>
            </a:r>
            <a:r>
              <a:rPr lang="en-US" baseline="0" dirty="0" smtClean="0"/>
              <a:t> to what we did for nitrous oxide, how do we explain variability in nitrate losses at typical fertilizer application rates? We again took a slice of the observations between 110 and 252 kg N fertilizer per hectare.</a:t>
            </a:r>
            <a:endParaRPr lang="en-US" dirty="0"/>
          </a:p>
        </p:txBody>
      </p:sp>
      <p:sp>
        <p:nvSpPr>
          <p:cNvPr id="4" name="Slide Number Placeholder 3"/>
          <p:cNvSpPr>
            <a:spLocks noGrp="1"/>
          </p:cNvSpPr>
          <p:nvPr>
            <p:ph type="sldNum" sz="quarter" idx="10"/>
          </p:nvPr>
        </p:nvSpPr>
        <p:spPr/>
        <p:txBody>
          <a:bodyPr/>
          <a:lstStyle/>
          <a:p>
            <a:fld id="{C3721847-68F6-402B-8E7E-93E1EB5C2DF2}" type="slidenum">
              <a:rPr lang="en-US" smtClean="0"/>
              <a:t>18</a:t>
            </a:fld>
            <a:endParaRPr lang="en-US"/>
          </a:p>
        </p:txBody>
      </p:sp>
    </p:spTree>
    <p:extLst>
      <p:ext uri="{BB962C8B-B14F-4D97-AF65-F5344CB8AC3E}">
        <p14:creationId xmlns:p14="http://schemas.microsoft.com/office/powerpoint/2010/main" val="3388537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can see the effect of fertilizer rate, precipitation, and fertilizer source. The x-axis is fertilizer rate, y-axis is nitrate loss. The open blue circles and dotted blue line are in irrigated or wet climates (with more than 800 mm </a:t>
            </a:r>
            <a:r>
              <a:rPr lang="en-US" baseline="0" dirty="0" err="1" smtClean="0"/>
              <a:t>precip</a:t>
            </a:r>
            <a:r>
              <a:rPr lang="en-US" baseline="0" dirty="0" smtClean="0"/>
              <a:t>), the solid circles and solid lines are dry climates. In all the testing of models, one source had significantly higher NO3 losses: that was Aqueous ammonia, shown with the orange circles and orange lines (overlapping blue dotted line) (only observations are in dry climates). </a:t>
            </a:r>
          </a:p>
          <a:p>
            <a:endParaRPr lang="en-US" baseline="0" dirty="0" smtClean="0"/>
          </a:p>
          <a:p>
            <a:r>
              <a:rPr lang="en-US" baseline="0" dirty="0" smtClean="0"/>
              <a:t>The solid blue line shows average NO3 losses from dry climates, with other fertilizers (half were UAN, also some urea and anhydrous ammonia)</a:t>
            </a:r>
          </a:p>
          <a:p>
            <a:r>
              <a:rPr lang="en-US" baseline="0" dirty="0" smtClean="0"/>
              <a:t>Assuming other factors are constant, an irrigated or wet climate loses an average of 18 kg N/ha more than a dry climate. There is the same impact from aqueous ammonia.</a:t>
            </a:r>
          </a:p>
          <a:p>
            <a:endParaRPr lang="en-US" baseline="0" dirty="0" smtClean="0"/>
          </a:p>
          <a:p>
            <a:r>
              <a:rPr lang="en-US" baseline="0" dirty="0" smtClean="0"/>
              <a:t>Let’s think about the policy implications. If the cost to clean up this nitrate is in the range of values suggested by some economic reports, we could perhaps use the minimum of $7 per kg N (i.e., </a:t>
            </a:r>
            <a:r>
              <a:rPr lang="en-CA" sz="1300" dirty="0"/>
              <a:t>€5). Then, if a</a:t>
            </a:r>
            <a:r>
              <a:rPr lang="en-US" baseline="0" dirty="0" smtClean="0"/>
              <a:t> mechanism were designed to encourage the use of UAN or urea over ammonium-based fertilizers, the average value of the reduced losses (i.e., 18 kg X $7) would be around $126/ha. There may be enough value there to overcome the administrative, verification, validation, and other management hurdles. </a:t>
            </a:r>
            <a:endParaRPr lang="en-US" dirty="0"/>
          </a:p>
        </p:txBody>
      </p:sp>
      <p:sp>
        <p:nvSpPr>
          <p:cNvPr id="4" name="Slide Number Placeholder 3"/>
          <p:cNvSpPr>
            <a:spLocks noGrp="1"/>
          </p:cNvSpPr>
          <p:nvPr>
            <p:ph type="sldNum" sz="quarter" idx="10"/>
          </p:nvPr>
        </p:nvSpPr>
        <p:spPr/>
        <p:txBody>
          <a:bodyPr/>
          <a:lstStyle/>
          <a:p>
            <a:fld id="{C3721847-68F6-402B-8E7E-93E1EB5C2DF2}" type="slidenum">
              <a:rPr lang="en-US" smtClean="0"/>
              <a:t>19</a:t>
            </a:fld>
            <a:endParaRPr lang="en-US"/>
          </a:p>
        </p:txBody>
      </p:sp>
    </p:spTree>
    <p:extLst>
      <p:ext uri="{BB962C8B-B14F-4D97-AF65-F5344CB8AC3E}">
        <p14:creationId xmlns:p14="http://schemas.microsoft.com/office/powerpoint/2010/main" val="266103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EAF9F-EDFA-4644-84B1-7B24B7E07141}" type="slidenum">
              <a:rPr lang="en-CA" smtClean="0"/>
              <a:t>21</a:t>
            </a:fld>
            <a:endParaRPr lang="en-CA"/>
          </a:p>
        </p:txBody>
      </p:sp>
    </p:spTree>
    <p:extLst>
      <p:ext uri="{BB962C8B-B14F-4D97-AF65-F5344CB8AC3E}">
        <p14:creationId xmlns:p14="http://schemas.microsoft.com/office/powerpoint/2010/main" val="16442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Executive order in spring determined that federal gov’t would reduce GHG emissions by 40% within next decade.</a:t>
            </a:r>
          </a:p>
          <a:p>
            <a:endParaRPr lang="en-CA" dirty="0" smtClean="0"/>
          </a:p>
          <a:p>
            <a:r>
              <a:rPr lang="en-CA" dirty="0" smtClean="0"/>
              <a:t>All of these programs</a:t>
            </a:r>
            <a:r>
              <a:rPr lang="en-CA" baseline="0" dirty="0" smtClean="0"/>
              <a:t> and policies are looking at fertilizer management as a key component of reducing N losses. But how, for example, does a water quality program determine which activities they will pay farmers to adopt? And how does a carbon offsets program decide the amount of GHG emissions reductions to credit a landowner for changing to an improved activity?</a:t>
            </a:r>
          </a:p>
          <a:p>
            <a:endParaRPr lang="en-CA" baseline="0" dirty="0" smtClean="0"/>
          </a:p>
          <a:p>
            <a:r>
              <a:rPr lang="en-CA" baseline="0" dirty="0" smtClean="0"/>
              <a:t>They all want to make informed decisions.</a:t>
            </a:r>
            <a:endParaRPr lang="en-CA" dirty="0"/>
          </a:p>
        </p:txBody>
      </p:sp>
      <p:sp>
        <p:nvSpPr>
          <p:cNvPr id="4" name="Slide Number Placeholder 3"/>
          <p:cNvSpPr>
            <a:spLocks noGrp="1"/>
          </p:cNvSpPr>
          <p:nvPr>
            <p:ph type="sldNum" sz="quarter" idx="10"/>
          </p:nvPr>
        </p:nvSpPr>
        <p:spPr/>
        <p:txBody>
          <a:bodyPr/>
          <a:lstStyle/>
          <a:p>
            <a:fld id="{A60EAF9F-EDFA-4644-84B1-7B24B7E07141}" type="slidenum">
              <a:rPr lang="en-CA" smtClean="0"/>
              <a:t>2</a:t>
            </a:fld>
            <a:endParaRPr lang="en-CA"/>
          </a:p>
        </p:txBody>
      </p:sp>
    </p:spTree>
    <p:extLst>
      <p:ext uri="{BB962C8B-B14F-4D97-AF65-F5344CB8AC3E}">
        <p14:creationId xmlns:p14="http://schemas.microsoft.com/office/powerpoint/2010/main" val="322596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we would now have enough field studies to answer our questions on N losses,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C3721847-68F6-402B-8E7E-93E1EB5C2DF2}" type="slidenum">
              <a:rPr lang="en-US" smtClean="0"/>
              <a:t>22</a:t>
            </a:fld>
            <a:endParaRPr lang="en-US"/>
          </a:p>
        </p:txBody>
      </p:sp>
    </p:spTree>
    <p:extLst>
      <p:ext uri="{BB962C8B-B14F-4D97-AF65-F5344CB8AC3E}">
        <p14:creationId xmlns:p14="http://schemas.microsoft.com/office/powerpoint/2010/main" val="83868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EAF9F-EDFA-4644-84B1-7B24B7E07141}" type="slidenum">
              <a:rPr lang="en-CA" smtClean="0"/>
              <a:t>23</a:t>
            </a:fld>
            <a:endParaRPr lang="en-CA"/>
          </a:p>
        </p:txBody>
      </p:sp>
    </p:spTree>
    <p:extLst>
      <p:ext uri="{BB962C8B-B14F-4D97-AF65-F5344CB8AC3E}">
        <p14:creationId xmlns:p14="http://schemas.microsoft.com/office/powerpoint/2010/main" val="291995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guide management decisions, we need a better understanding of agricultural nitrogen losses. </a:t>
            </a:r>
          </a:p>
          <a:p>
            <a:r>
              <a:rPr lang="en-US" baseline="0" dirty="0" smtClean="0"/>
              <a:t>[--click--]</a:t>
            </a:r>
          </a:p>
          <a:p>
            <a:r>
              <a:rPr lang="en-US" baseline="0" dirty="0" smtClean="0"/>
              <a:t>From the land-management perspective, what can be supplied? What loss reductions are possible?</a:t>
            </a:r>
          </a:p>
          <a:p>
            <a:r>
              <a:rPr lang="en-US" baseline="0" dirty="0" smtClean="0"/>
              <a:t>[--click--]</a:t>
            </a:r>
          </a:p>
          <a:p>
            <a:r>
              <a:rPr lang="en-US" baseline="0" dirty="0" smtClean="0"/>
              <a:t>Should we focus on N2O, NO3, or both?</a:t>
            </a:r>
          </a:p>
          <a:p>
            <a:r>
              <a:rPr lang="en-US" baseline="0" dirty="0" smtClean="0"/>
              <a:t>[--click--]</a:t>
            </a:r>
          </a:p>
          <a:p>
            <a:r>
              <a:rPr lang="en-US" baseline="0" dirty="0" smtClean="0"/>
              <a:t>And how do the losses interact with one another, are there tradeoffs with certain management? And how do they relate to yield?</a:t>
            </a:r>
          </a:p>
          <a:p>
            <a:endParaRPr lang="en-US" dirty="0" smtClean="0"/>
          </a:p>
          <a:p>
            <a:r>
              <a:rPr lang="en-US" dirty="0" smtClean="0"/>
              <a:t>We</a:t>
            </a:r>
            <a:r>
              <a:rPr lang="en-US" baseline="0" dirty="0" smtClean="0"/>
              <a:t> need to make sure that yield is either maintained or increased while reducing N losses – otherwise the problem just moves somewhere else (leakage).</a:t>
            </a:r>
            <a:endParaRPr lang="en-US" dirty="0"/>
          </a:p>
        </p:txBody>
      </p:sp>
      <p:sp>
        <p:nvSpPr>
          <p:cNvPr id="4" name="Slide Number Placeholder 3"/>
          <p:cNvSpPr>
            <a:spLocks noGrp="1"/>
          </p:cNvSpPr>
          <p:nvPr>
            <p:ph type="sldNum" sz="quarter" idx="10"/>
          </p:nvPr>
        </p:nvSpPr>
        <p:spPr/>
        <p:txBody>
          <a:bodyPr/>
          <a:lstStyle/>
          <a:p>
            <a:fld id="{A60EAF9F-EDFA-4644-84B1-7B24B7E07141}" type="slidenum">
              <a:rPr lang="en-CA" smtClean="0"/>
              <a:t>3</a:t>
            </a:fld>
            <a:endParaRPr lang="en-CA"/>
          </a:p>
        </p:txBody>
      </p:sp>
    </p:spTree>
    <p:extLst>
      <p:ext uri="{BB962C8B-B14F-4D97-AF65-F5344CB8AC3E}">
        <p14:creationId xmlns:p14="http://schemas.microsoft.com/office/powerpoint/2010/main" val="113547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Duke came into the picture.  Saw</a:t>
            </a:r>
            <a:r>
              <a:rPr lang="en-US" baseline="0" dirty="0" smtClean="0"/>
              <a:t> desperate need for mesoscale research to inform policy and nutrient management strategies. </a:t>
            </a:r>
          </a:p>
          <a:p>
            <a:endParaRPr lang="en-US" baseline="0" dirty="0" smtClean="0"/>
          </a:p>
          <a:p>
            <a:r>
              <a:rPr lang="en-US" baseline="0" dirty="0" smtClean="0"/>
              <a:t>Gaps in not only magnitude of change but direction of change for some management practices, and little to no information on trade-offs or complementarities across N pathways – NO3 management leading to increases or decreases in N2O or visa versa</a:t>
            </a:r>
          </a:p>
          <a:p>
            <a:r>
              <a:rPr lang="en-US" baseline="0" dirty="0" smtClean="0"/>
              <a:t>Policies moving forward despite this.  </a:t>
            </a:r>
          </a:p>
          <a:p>
            <a:endParaRPr lang="en-US" baseline="0" dirty="0" smtClean="0"/>
          </a:p>
          <a:p>
            <a:r>
              <a:rPr lang="en-US" baseline="0" dirty="0" smtClean="0"/>
              <a:t>How can we inform more efficient and strategic use of resources?   </a:t>
            </a:r>
            <a:endParaRPr lang="en-US" dirty="0"/>
          </a:p>
        </p:txBody>
      </p:sp>
      <p:sp>
        <p:nvSpPr>
          <p:cNvPr id="4" name="Slide Number Placeholder 3"/>
          <p:cNvSpPr>
            <a:spLocks noGrp="1"/>
          </p:cNvSpPr>
          <p:nvPr>
            <p:ph type="sldNum" sz="quarter" idx="10"/>
          </p:nvPr>
        </p:nvSpPr>
        <p:spPr/>
        <p:txBody>
          <a:bodyPr/>
          <a:lstStyle/>
          <a:p>
            <a:fld id="{A60EAF9F-EDFA-4644-84B1-7B24B7E07141}" type="slidenum">
              <a:rPr lang="en-CA" smtClean="0"/>
              <a:t>4</a:t>
            </a:fld>
            <a:endParaRPr lang="en-CA"/>
          </a:p>
        </p:txBody>
      </p:sp>
    </p:spTree>
    <p:extLst>
      <p:ext uri="{BB962C8B-B14F-4D97-AF65-F5344CB8AC3E}">
        <p14:creationId xmlns:p14="http://schemas.microsoft.com/office/powerpoint/2010/main" val="1022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9">
              <a:defRPr/>
            </a:pPr>
            <a:r>
              <a:rPr lang="en-US" dirty="0" smtClean="0"/>
              <a:t>This brings us to the objectives of our</a:t>
            </a:r>
            <a:r>
              <a:rPr lang="en-US" baseline="0" dirty="0" smtClean="0"/>
              <a:t> research. </a:t>
            </a:r>
            <a:r>
              <a:rPr lang="en-US" dirty="0" smtClean="0"/>
              <a:t>We want to advise the best management in different locations and for different types of nitrogen losses while maintaining or</a:t>
            </a:r>
            <a:r>
              <a:rPr lang="en-US" baseline="0" dirty="0" smtClean="0"/>
              <a:t> increasing productivity</a:t>
            </a:r>
            <a:r>
              <a:rPr lang="en-US" dirty="0" smtClean="0"/>
              <a:t>.</a:t>
            </a:r>
          </a:p>
          <a:p>
            <a:pPr defTabSz="966469">
              <a:defRPr/>
            </a:pPr>
            <a:endParaRPr lang="en-US" dirty="0" smtClean="0"/>
          </a:p>
          <a:p>
            <a:pPr defTabSz="966469">
              <a:defRPr/>
            </a:pPr>
            <a:r>
              <a:rPr lang="en-US" dirty="0" smtClean="0"/>
              <a:t>To do this, we need to understand N loss across different soil types and varied climates, thus helping</a:t>
            </a:r>
            <a:r>
              <a:rPr lang="en-US" baseline="0" dirty="0" smtClean="0"/>
              <a:t> to </a:t>
            </a:r>
            <a:r>
              <a:rPr lang="en-US" dirty="0" smtClean="0"/>
              <a:t>improve targeting of </a:t>
            </a:r>
            <a:r>
              <a:rPr lang="en-US" dirty="0" err="1" smtClean="0"/>
              <a:t>agri</a:t>
            </a:r>
            <a:r>
              <a:rPr lang="en-US" dirty="0" smtClean="0"/>
              <a:t>-environmental policy</a:t>
            </a:r>
            <a:r>
              <a:rPr lang="en-US" baseline="0" dirty="0" smtClean="0"/>
              <a:t> (incentives, extension, etc.). </a:t>
            </a:r>
          </a:p>
          <a:p>
            <a:r>
              <a:rPr lang="en-US" dirty="0" smtClean="0"/>
              <a:t>We need to determine how management affects N losses.</a:t>
            </a:r>
            <a:r>
              <a:rPr lang="en-US" baseline="0" dirty="0" smtClean="0"/>
              <a:t> For fertilizer management, we use the 4R Nutrient Stewardship framework. Other management practices also play a role.</a:t>
            </a:r>
            <a:endParaRPr lang="en-US" dirty="0" smtClean="0"/>
          </a:p>
          <a:p>
            <a:pPr defTabSz="966469">
              <a:defRPr/>
            </a:pPr>
            <a:r>
              <a:rPr lang="en-US" baseline="0" dirty="0" smtClean="0"/>
              <a:t>[Tying these first two items together, we may ask whether </a:t>
            </a:r>
            <a:r>
              <a:rPr lang="en-US" dirty="0" smtClean="0"/>
              <a:t>some management actions are more effective in certain soil types as compared to others?]</a:t>
            </a:r>
          </a:p>
          <a:p>
            <a:endParaRPr lang="en-US" dirty="0" smtClean="0"/>
          </a:p>
          <a:p>
            <a:r>
              <a:rPr lang="en-US" dirty="0" smtClean="0"/>
              <a:t>Finally,</a:t>
            </a:r>
            <a:r>
              <a:rPr lang="en-US" baseline="0" dirty="0" smtClean="0"/>
              <a:t> and very important for any policy or program design, w</a:t>
            </a:r>
            <a:r>
              <a:rPr lang="en-US" dirty="0" smtClean="0"/>
              <a:t>e need to know the relationships between N2O and NO3. Are there cases where nitrate losses go up while nitrous oxide goes down or vice versa?  If a</a:t>
            </a:r>
            <a:r>
              <a:rPr lang="en-US" baseline="0" dirty="0" smtClean="0"/>
              <a:t> practice is encouraged in order to reduce NO3, might it have unintended negative climate change impacts?</a:t>
            </a:r>
            <a:endParaRPr lang="en-US" dirty="0" smtClean="0"/>
          </a:p>
          <a:p>
            <a:r>
              <a:rPr lang="en-US" dirty="0" smtClean="0"/>
              <a:t>We started by finding out what information is already available… [--click--]</a:t>
            </a:r>
          </a:p>
          <a:p>
            <a:endParaRPr lang="en-CA" dirty="0"/>
          </a:p>
        </p:txBody>
      </p:sp>
      <p:sp>
        <p:nvSpPr>
          <p:cNvPr id="4" name="Slide Number Placeholder 3"/>
          <p:cNvSpPr>
            <a:spLocks noGrp="1"/>
          </p:cNvSpPr>
          <p:nvPr>
            <p:ph type="sldNum" sz="quarter" idx="10"/>
          </p:nvPr>
        </p:nvSpPr>
        <p:spPr/>
        <p:txBody>
          <a:bodyPr/>
          <a:lstStyle/>
          <a:p>
            <a:fld id="{A60EAF9F-EDFA-4644-84B1-7B24B7E07141}" type="slidenum">
              <a:rPr lang="en-CA" smtClean="0"/>
              <a:t>5</a:t>
            </a:fld>
            <a:endParaRPr lang="en-CA"/>
          </a:p>
        </p:txBody>
      </p:sp>
    </p:spTree>
    <p:extLst>
      <p:ext uri="{BB962C8B-B14F-4D97-AF65-F5344CB8AC3E}">
        <p14:creationId xmlns:p14="http://schemas.microsoft.com/office/powerpoint/2010/main" val="77763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9">
              <a:defRPr/>
            </a:pPr>
            <a:r>
              <a:rPr lang="en-US" baseline="0" dirty="0" smtClean="0"/>
              <a:t>We conducted a meta-analysis of data from the scientific literature. </a:t>
            </a:r>
            <a:r>
              <a:rPr lang="en-US" dirty="0" smtClean="0"/>
              <a:t>We began with</a:t>
            </a:r>
            <a:r>
              <a:rPr lang="en-US" baseline="0" dirty="0" smtClean="0"/>
              <a:t> a literature search for corn-based field studies of fertilizer management in North America that quantified N losses. Why corn? </a:t>
            </a:r>
          </a:p>
          <a:p>
            <a:pPr defTabSz="966469">
              <a:defRPr/>
            </a:pPr>
            <a:endParaRPr lang="en-US" baseline="0" dirty="0" smtClean="0"/>
          </a:p>
          <a:p>
            <a:pPr defTabSz="966469">
              <a:defRPr/>
            </a:pPr>
            <a:r>
              <a:rPr lang="en-US" baseline="0" dirty="0" smtClean="0"/>
              <a:t>In the U.S., corn takes up about one-quarter of all harvested cropland and accounts for 45% of the fertilizer N used. We chose studies that compared different fertilizer management activities. All studies also measured the crop yield as well as one or both of nitrous oxide and nitrate losses. </a:t>
            </a:r>
          </a:p>
          <a:p>
            <a:pPr defTabSz="966469">
              <a:defRPr/>
            </a:pPr>
            <a:endParaRPr lang="en-US" baseline="0" dirty="0" smtClean="0"/>
          </a:p>
          <a:p>
            <a:pPr marL="0" marR="0" indent="0" algn="l" defTabSz="966469" rtl="0" eaLnBrk="1" fontAlgn="auto" latinLnBrk="0" hangingPunct="1">
              <a:lnSpc>
                <a:spcPct val="100000"/>
              </a:lnSpc>
              <a:spcBef>
                <a:spcPts val="0"/>
              </a:spcBef>
              <a:spcAft>
                <a:spcPts val="0"/>
              </a:spcAft>
              <a:buClrTx/>
              <a:buSzTx/>
              <a:buFontTx/>
              <a:buNone/>
              <a:tabLst/>
              <a:defRPr/>
            </a:pPr>
            <a:r>
              <a:rPr lang="en-US" baseline="0" dirty="0" smtClean="0"/>
              <a:t>Many other variables were also recorded, including crop rotation, tillage, and other crop management activities, soil type and texture, and temperature and precipitation. </a:t>
            </a:r>
          </a:p>
          <a:p>
            <a:pPr marL="0" marR="0" indent="0" algn="l" defTabSz="96646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66469" rtl="0" eaLnBrk="1" fontAlgn="auto" latinLnBrk="0" hangingPunct="1">
              <a:lnSpc>
                <a:spcPct val="100000"/>
              </a:lnSpc>
              <a:spcBef>
                <a:spcPts val="0"/>
              </a:spcBef>
              <a:spcAft>
                <a:spcPts val="0"/>
              </a:spcAft>
              <a:buClrTx/>
              <a:buSzTx/>
              <a:buFontTx/>
              <a:buNone/>
              <a:tabLst/>
              <a:defRPr/>
            </a:pPr>
            <a:r>
              <a:rPr lang="en-US" baseline="0" dirty="0" smtClean="0"/>
              <a:t>The database contains over 1200 observations with up to 140 variables each. Some of these are crops other than corn (in corn rotations), and some are missing important variables such as yield. </a:t>
            </a:r>
            <a:r>
              <a:rPr lang="en-US" dirty="0" smtClean="0"/>
              <a:t>In the end, from about 50 published</a:t>
            </a:r>
            <a:r>
              <a:rPr lang="en-US" baseline="0" dirty="0" smtClean="0"/>
              <a:t> studies, </a:t>
            </a:r>
            <a:r>
              <a:rPr lang="en-US" dirty="0" smtClean="0"/>
              <a:t>we have a database with about 400 observations for each loss</a:t>
            </a:r>
            <a:r>
              <a:rPr lang="en-US" baseline="0" dirty="0" smtClean="0"/>
              <a:t> pathway. Each observation reports cumulative annual (or growing season) losses at a certain site, in a given year, with a specific treatment. </a:t>
            </a:r>
          </a:p>
          <a:p>
            <a:endParaRPr lang="en-CA" dirty="0"/>
          </a:p>
        </p:txBody>
      </p:sp>
      <p:sp>
        <p:nvSpPr>
          <p:cNvPr id="4" name="Slide Number Placeholder 3"/>
          <p:cNvSpPr>
            <a:spLocks noGrp="1"/>
          </p:cNvSpPr>
          <p:nvPr>
            <p:ph type="sldNum" sz="quarter" idx="10"/>
          </p:nvPr>
        </p:nvSpPr>
        <p:spPr/>
        <p:txBody>
          <a:bodyPr/>
          <a:lstStyle/>
          <a:p>
            <a:fld id="{A60EAF9F-EDFA-4644-84B1-7B24B7E07141}" type="slidenum">
              <a:rPr lang="en-CA" smtClean="0"/>
              <a:t>6</a:t>
            </a:fld>
            <a:endParaRPr lang="en-CA"/>
          </a:p>
        </p:txBody>
      </p:sp>
    </p:spTree>
    <p:extLst>
      <p:ext uri="{BB962C8B-B14F-4D97-AF65-F5344CB8AC3E}">
        <p14:creationId xmlns:p14="http://schemas.microsoft.com/office/powerpoint/2010/main" val="379450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map is colored green where corn is grown. The blue and red dots on this map show the locations of the data, with blue representing nitrate observations and red representing nitrous oxide observations. The size of the dots corresponds to the number of observations at each location. </a:t>
            </a:r>
          </a:p>
          <a:p>
            <a:r>
              <a:rPr lang="en-US" baseline="0" dirty="0" smtClean="0"/>
              <a:t>Near the middle of the map, you can many observations of nitrate losses in Iowa  [--with pointer, circle the Iowa dots--]</a:t>
            </a:r>
          </a:p>
          <a:p>
            <a:r>
              <a:rPr lang="en-US" baseline="0" dirty="0" smtClean="0"/>
              <a:t>And quite a few observations of nitrous oxide losses come from northern Colorado, as well as a number of locations in Minnesota, in Indiana, and in Michigan.</a:t>
            </a:r>
          </a:p>
          <a:p>
            <a:r>
              <a:rPr lang="en-US" baseline="0" dirty="0" smtClean="0"/>
              <a:t>[--click--] </a:t>
            </a:r>
          </a:p>
          <a:p>
            <a:r>
              <a:rPr lang="en-US" baseline="0" dirty="0" smtClean="0"/>
              <a:t>The problem is that there are many regions where corn is grown without any N loss data, AND… the studies that measured nitrous oxide tended to be very different locations from studies that measured nitrate. The blue ovals show some of the significant data gaps for nitrate, </a:t>
            </a:r>
          </a:p>
          <a:p>
            <a:r>
              <a:rPr lang="en-US" baseline="0" dirty="0" smtClean="0"/>
              <a:t>[--click--]</a:t>
            </a:r>
          </a:p>
          <a:p>
            <a:r>
              <a:rPr lang="en-US" baseline="0" dirty="0" smtClean="0"/>
              <a:t>and the red ovals where there are significant nitrous oxide gaps. </a:t>
            </a:r>
          </a:p>
          <a:p>
            <a:r>
              <a:rPr lang="en-US" baseline="0" dirty="0" smtClean="0"/>
              <a:t>For example, there are no studies at all in California or the south-east, no nitrate studies in the lower part of the Mississippi, and large gaps in nitrous oxide observations for some parts of Iowa, Minnesota, and Wisconsin that have so much nitrate data.</a:t>
            </a:r>
          </a:p>
          <a:p>
            <a:endParaRPr lang="en-US" baseline="0"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EC9DAD35-FA90-434D-A46A-E97C4ED31125}"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1195299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data</a:t>
            </a:r>
            <a:r>
              <a:rPr lang="en-US" dirty="0" smtClean="0"/>
              <a:t> may begin to answer</a:t>
            </a:r>
            <a:r>
              <a:rPr lang="en-US" baseline="0" dirty="0" smtClean="0"/>
              <a:t> some</a:t>
            </a:r>
            <a:r>
              <a:rPr lang="en-US" dirty="0" smtClean="0"/>
              <a:t> questions, but they are limited in the ability to talk about interactions</a:t>
            </a:r>
            <a:r>
              <a:rPr lang="en-US" baseline="0" dirty="0" smtClean="0"/>
              <a:t> and possible tradeoffs between nitrous oxide and nitrate.</a:t>
            </a:r>
          </a:p>
          <a:p>
            <a:r>
              <a:rPr lang="en-US" baseline="0" dirty="0" smtClean="0"/>
              <a:t>[--click--]</a:t>
            </a:r>
          </a:p>
          <a:p>
            <a:r>
              <a:rPr lang="en-US" baseline="0" dirty="0" smtClean="0"/>
              <a:t>The nitrous oxide data are on average, 13 years newer than the nitrate data – so likely deal with different cropping systems and even crop cultivars</a:t>
            </a:r>
          </a:p>
          <a:p>
            <a:r>
              <a:rPr lang="en-US" baseline="0" dirty="0" smtClean="0"/>
              <a:t>[--click--]</a:t>
            </a:r>
          </a:p>
          <a:p>
            <a:r>
              <a:rPr lang="en-US" baseline="0" dirty="0" smtClean="0"/>
              <a:t>Different types of fertilizer are used in the nitrous oxide studies than the nitrate studies. Nitrous oxide studies primarily used urea and UAN, but also a wide variety of other types, and we have some good information comparing losses between sources, since these varied sources were compared in side-by-side experiments. Nitrate studies used mostly UAN and anhydrous ammonia, and fertilizer source comparisons were rare.</a:t>
            </a:r>
          </a:p>
          <a:p>
            <a:r>
              <a:rPr lang="en-US" baseline="0" dirty="0" smtClean="0"/>
              <a:t>[--click--]</a:t>
            </a:r>
          </a:p>
          <a:p>
            <a:r>
              <a:rPr lang="en-US" baseline="0" dirty="0" smtClean="0"/>
              <a:t>We also find different tillage and drainage systems in the two types of studies. </a:t>
            </a:r>
          </a:p>
          <a:p>
            <a:r>
              <a:rPr lang="en-US" baseline="0" dirty="0" smtClean="0"/>
              <a:t>[--click] </a:t>
            </a:r>
          </a:p>
          <a:p>
            <a:r>
              <a:rPr lang="en-US" baseline="0" dirty="0" smtClean="0"/>
              <a:t>Only one study (with a total of 16 observations [and published just last year]) measured both nitrous oxide and nitrate. </a:t>
            </a:r>
          </a:p>
        </p:txBody>
      </p:sp>
      <p:sp>
        <p:nvSpPr>
          <p:cNvPr id="4" name="Slide Number Placeholder 3"/>
          <p:cNvSpPr>
            <a:spLocks noGrp="1"/>
          </p:cNvSpPr>
          <p:nvPr>
            <p:ph type="sldNum" sz="quarter" idx="10"/>
          </p:nvPr>
        </p:nvSpPr>
        <p:spPr/>
        <p:txBody>
          <a:bodyPr/>
          <a:lstStyle/>
          <a:p>
            <a:fld id="{C3721847-68F6-402B-8E7E-93E1EB5C2DF2}" type="slidenum">
              <a:rPr lang="en-US" smtClean="0"/>
              <a:t>8</a:t>
            </a:fld>
            <a:endParaRPr lang="en-US"/>
          </a:p>
        </p:txBody>
      </p:sp>
    </p:spTree>
    <p:extLst>
      <p:ext uri="{BB962C8B-B14F-4D97-AF65-F5344CB8AC3E}">
        <p14:creationId xmlns:p14="http://schemas.microsoft.com/office/powerpoint/2010/main" val="108070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we would now have enough field studies to answer our questions on N losses,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C3721847-68F6-402B-8E7E-93E1EB5C2DF2}" type="slidenum">
              <a:rPr lang="en-US" smtClean="0"/>
              <a:t>9</a:t>
            </a:fld>
            <a:endParaRPr lang="en-US"/>
          </a:p>
        </p:txBody>
      </p:sp>
    </p:spTree>
    <p:extLst>
      <p:ext uri="{BB962C8B-B14F-4D97-AF65-F5344CB8AC3E}">
        <p14:creationId xmlns:p14="http://schemas.microsoft.com/office/powerpoint/2010/main" val="9826887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sharpenSoften amount="-15000"/>
                    </a14:imgEffect>
                    <a14:imgEffect>
                      <a14:brightnessContrast contrast="-23000"/>
                    </a14:imgEffect>
                  </a14:imgLayer>
                </a14:imgProps>
              </a:ext>
              <a:ext uri="{28A0092B-C50C-407E-A947-70E740481C1C}">
                <a14:useLocalDpi xmlns:a14="http://schemas.microsoft.com/office/drawing/2010/main"/>
              </a:ext>
            </a:extLst>
          </a:blip>
          <a:srcRect r="-6593" b="-143"/>
          <a:stretch/>
        </p:blipFill>
        <p:spPr bwMode="auto">
          <a:xfrm>
            <a:off x="-547106" y="0"/>
            <a:ext cx="10442614"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844824"/>
            <a:ext cx="7772400" cy="1470025"/>
          </a:xfrm>
        </p:spPr>
        <p:txBody>
          <a:bodyPr/>
          <a:lstStyle>
            <a:lvl1pPr>
              <a:defRPr b="1">
                <a:solidFill>
                  <a:schemeClr val="tx1"/>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3664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lvl1pPr>
              <a:defRPr>
                <a:solidFill>
                  <a:schemeClr val="bg2"/>
                </a:solidFill>
              </a:defRPr>
            </a:lvl1pPr>
          </a:lstStyle>
          <a:p>
            <a:fld id="{80512E9E-8BA3-4446-80C8-15C1E82FAABC}" type="datetimeFigureOut">
              <a:rPr lang="en-CA" smtClean="0"/>
              <a:pPr/>
              <a:t>07/08/2015</a:t>
            </a:fld>
            <a:endParaRPr lang="en-CA"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8880BBD-BA36-4000-843B-40ADAB2376D7}" type="slidenum">
              <a:rPr lang="en-CA" smtClean="0"/>
              <a:pPr/>
              <a:t>‹#›</a:t>
            </a:fld>
            <a:endParaRPr lang="en-CA"/>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528" y="5815110"/>
            <a:ext cx="1981200" cy="928805"/>
          </a:xfrm>
          <a:prstGeom prst="rect">
            <a:avLst/>
          </a:prstGeom>
        </p:spPr>
      </p:pic>
    </p:spTree>
    <p:extLst>
      <p:ext uri="{BB962C8B-B14F-4D97-AF65-F5344CB8AC3E}">
        <p14:creationId xmlns:p14="http://schemas.microsoft.com/office/powerpoint/2010/main" val="116992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0512E9E-8BA3-4446-80C8-15C1E82FAABC}" type="datetimeFigureOut">
              <a:rPr lang="en-CA" smtClean="0"/>
              <a:t>07/08/2015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880BBD-BA36-4000-843B-40ADAB2376D7}" type="slidenum">
              <a:rPr lang="en-CA" smtClean="0"/>
              <a:t>‹#›</a:t>
            </a:fld>
            <a:endParaRPr lang="en-CA"/>
          </a:p>
        </p:txBody>
      </p:sp>
    </p:spTree>
    <p:extLst>
      <p:ext uri="{BB962C8B-B14F-4D97-AF65-F5344CB8AC3E}">
        <p14:creationId xmlns:p14="http://schemas.microsoft.com/office/powerpoint/2010/main" val="35942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0512E9E-8BA3-4446-80C8-15C1E82FAABC}" type="datetimeFigureOut">
              <a:rPr lang="en-CA" smtClean="0"/>
              <a:t>07/08/2015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880BBD-BA36-4000-843B-40ADAB2376D7}" type="slidenum">
              <a:rPr lang="en-CA" smtClean="0"/>
              <a:t>‹#›</a:t>
            </a:fld>
            <a:endParaRPr lang="en-CA"/>
          </a:p>
        </p:txBody>
      </p:sp>
    </p:spTree>
    <p:extLst>
      <p:ext uri="{BB962C8B-B14F-4D97-AF65-F5344CB8AC3E}">
        <p14:creationId xmlns:p14="http://schemas.microsoft.com/office/powerpoint/2010/main" val="123402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2" name="Rectangle 11"/>
          <p:cNvSpPr/>
          <p:nvPr userDrawn="1"/>
        </p:nvSpPr>
        <p:spPr>
          <a:xfrm>
            <a:off x="5867400" y="573494"/>
            <a:ext cx="3194304" cy="528828"/>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 name="Content Placeholder 3"/>
          <p:cNvSpPr>
            <a:spLocks noGrp="1"/>
          </p:cNvSpPr>
          <p:nvPr>
            <p:ph sz="half" idx="2"/>
          </p:nvPr>
        </p:nvSpPr>
        <p:spPr>
          <a:xfrm>
            <a:off x="152400" y="1600200"/>
            <a:ext cx="8839200"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109184" y="6705600"/>
            <a:ext cx="8988552" cy="87160"/>
          </a:xfrm>
          <a:prstGeom prst="rect">
            <a:avLst/>
          </a:prstGeom>
          <a:solidFill>
            <a:schemeClr val="tx1">
              <a:lumMod val="95000"/>
              <a:lumOff val="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 name="Title 1"/>
          <p:cNvSpPr>
            <a:spLocks noGrp="1"/>
          </p:cNvSpPr>
          <p:nvPr>
            <p:ph type="title"/>
          </p:nvPr>
        </p:nvSpPr>
        <p:spPr>
          <a:xfrm>
            <a:off x="152400" y="266408"/>
            <a:ext cx="6632448" cy="1143000"/>
          </a:xfrm>
          <a:solidFill>
            <a:schemeClr val="bg1"/>
          </a:solidFill>
          <a:ln w="28575">
            <a:solidFill>
              <a:schemeClr val="tx1"/>
            </a:solidFill>
          </a:ln>
        </p:spPr>
        <p:txBody>
          <a:bodyPr/>
          <a:lstStyle>
            <a:lvl1pPr algn="l">
              <a:defRPr/>
            </a:lvl1pPr>
          </a:lstStyle>
          <a:p>
            <a:r>
              <a:rPr lang="en-US" dirty="0" smtClean="0"/>
              <a:t>Click to edit Master title style</a:t>
            </a:r>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9184" y="6034181"/>
            <a:ext cx="8988552" cy="674140"/>
          </a:xfrm>
          <a:prstGeom prst="rect">
            <a:avLst/>
          </a:prstGeom>
        </p:spPr>
      </p:pic>
    </p:spTree>
    <p:extLst>
      <p:ext uri="{BB962C8B-B14F-4D97-AF65-F5344CB8AC3E}">
        <p14:creationId xmlns:p14="http://schemas.microsoft.com/office/powerpoint/2010/main" val="4100475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5867400" y="573494"/>
            <a:ext cx="3194304" cy="528828"/>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1520" y="274638"/>
            <a:ext cx="6984776" cy="1143000"/>
          </a:xfrm>
          <a:solidFill>
            <a:schemeClr val="bg1"/>
          </a:solidFill>
          <a:ln w="28575">
            <a:solidFill>
              <a:schemeClr val="accent1"/>
            </a:solidFill>
          </a:ln>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a:xfrm>
            <a:off x="251520" y="1600200"/>
            <a:ext cx="864096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80512E9E-8BA3-4446-80C8-15C1E82FAABC}" type="datetimeFigureOut">
              <a:rPr lang="en-CA" smtClean="0"/>
              <a:t>07/08/2015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880BBD-BA36-4000-843B-40ADAB2376D7}" type="slidenum">
              <a:rPr lang="en-CA" smtClean="0"/>
              <a:t>‹#›</a:t>
            </a:fld>
            <a:endParaRPr lang="en-CA"/>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2" y="6139236"/>
            <a:ext cx="8988552" cy="67414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04" y="6136993"/>
            <a:ext cx="1440160" cy="675160"/>
          </a:xfrm>
          <a:prstGeom prst="rect">
            <a:avLst/>
          </a:prstGeom>
        </p:spPr>
      </p:pic>
    </p:spTree>
    <p:extLst>
      <p:ext uri="{BB962C8B-B14F-4D97-AF65-F5344CB8AC3E}">
        <p14:creationId xmlns:p14="http://schemas.microsoft.com/office/powerpoint/2010/main" val="190454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691" t="143" r="-6218" b="-143"/>
          <a:stretch/>
        </p:blipFill>
        <p:spPr bwMode="auto">
          <a:xfrm>
            <a:off x="-271964" y="0"/>
            <a:ext cx="10442614"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12E9E-8BA3-4446-80C8-15C1E82FAABC}" type="datetimeFigureOut">
              <a:rPr lang="en-CA" smtClean="0"/>
              <a:t>07/08/2015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8880BBD-BA36-4000-843B-40ADAB2376D7}" type="slidenum">
              <a:rPr lang="en-CA" smtClean="0"/>
              <a:t>‹#›</a:t>
            </a:fld>
            <a:endParaRPr lang="en-CA"/>
          </a:p>
        </p:txBody>
      </p:sp>
    </p:spTree>
    <p:extLst>
      <p:ext uri="{BB962C8B-B14F-4D97-AF65-F5344CB8AC3E}">
        <p14:creationId xmlns:p14="http://schemas.microsoft.com/office/powerpoint/2010/main" val="67567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5867400" y="573494"/>
            <a:ext cx="3194304" cy="528828"/>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457200" y="274638"/>
            <a:ext cx="7139136" cy="1143000"/>
          </a:xfrm>
          <a:solidFill>
            <a:schemeClr val="bg1"/>
          </a:solidFill>
          <a:ln w="28575">
            <a:solidFill>
              <a:schemeClr val="accent1"/>
            </a:solidFill>
          </a:ln>
        </p:spPr>
        <p:txBody>
          <a:bodyPr vert="horz" lIns="91440" tIns="45720" rIns="91440" bIns="45720" rtlCol="0" anchor="ctr">
            <a:normAutofit/>
          </a:bodyPr>
          <a:lstStyle>
            <a:lvl1pPr>
              <a:defRPr lang="en-CA"/>
            </a:lvl1pPr>
          </a:lstStyle>
          <a:p>
            <a:pPr lvl="0" algn="l"/>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0512E9E-8BA3-4446-80C8-15C1E82FAABC}" type="datetimeFigureOut">
              <a:rPr lang="en-CA" smtClean="0"/>
              <a:t>07/08/2015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880BBD-BA36-4000-843B-40ADAB2376D7}" type="slidenum">
              <a:rPr lang="en-CA" smtClean="0"/>
              <a:t>‹#›</a:t>
            </a:fld>
            <a:endParaRPr lang="en-CA"/>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2" y="6139236"/>
            <a:ext cx="8988552" cy="67414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04" y="6136993"/>
            <a:ext cx="1440160" cy="675160"/>
          </a:xfrm>
          <a:prstGeom prst="rect">
            <a:avLst/>
          </a:prstGeom>
        </p:spPr>
      </p:pic>
    </p:spTree>
    <p:extLst>
      <p:ext uri="{BB962C8B-B14F-4D97-AF65-F5344CB8AC3E}">
        <p14:creationId xmlns:p14="http://schemas.microsoft.com/office/powerpoint/2010/main" val="1406799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0512E9E-8BA3-4446-80C8-15C1E82FAABC}" type="datetimeFigureOut">
              <a:rPr lang="en-CA" smtClean="0"/>
              <a:t>07/08/2015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8880BBD-BA36-4000-843B-40ADAB2376D7}" type="slidenum">
              <a:rPr lang="en-CA" smtClean="0"/>
              <a:t>‹#›</a:t>
            </a:fld>
            <a:endParaRPr lang="en-CA"/>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2" y="6139236"/>
            <a:ext cx="8988552" cy="674140"/>
          </a:xfrm>
          <a:prstGeom prst="rect">
            <a:avLst/>
          </a:prstGeom>
        </p:spPr>
      </p:pic>
    </p:spTree>
    <p:extLst>
      <p:ext uri="{BB962C8B-B14F-4D97-AF65-F5344CB8AC3E}">
        <p14:creationId xmlns:p14="http://schemas.microsoft.com/office/powerpoint/2010/main" val="273984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80512E9E-8BA3-4446-80C8-15C1E82FAABC}" type="datetimeFigureOut">
              <a:rPr lang="en-CA" smtClean="0"/>
              <a:t>07/08/2015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8880BBD-BA36-4000-843B-40ADAB2376D7}" type="slidenum">
              <a:rPr lang="en-CA" smtClean="0"/>
              <a:t>‹#›</a:t>
            </a:fld>
            <a:endParaRPr lang="en-CA"/>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2" y="6139236"/>
            <a:ext cx="8988552" cy="674140"/>
          </a:xfrm>
          <a:prstGeom prst="rect">
            <a:avLst/>
          </a:prstGeom>
        </p:spPr>
      </p:pic>
    </p:spTree>
    <p:extLst>
      <p:ext uri="{BB962C8B-B14F-4D97-AF65-F5344CB8AC3E}">
        <p14:creationId xmlns:p14="http://schemas.microsoft.com/office/powerpoint/2010/main" val="413594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12E9E-8BA3-4446-80C8-15C1E82FAABC}" type="datetimeFigureOut">
              <a:rPr lang="en-CA" smtClean="0"/>
              <a:t>07/08/2015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8880BBD-BA36-4000-843B-40ADAB2376D7}" type="slidenum">
              <a:rPr lang="en-CA" smtClean="0"/>
              <a:t>‹#›</a:t>
            </a:fld>
            <a:endParaRPr lang="en-CA"/>
          </a:p>
        </p:txBody>
      </p:sp>
    </p:spTree>
    <p:extLst>
      <p:ext uri="{BB962C8B-B14F-4D97-AF65-F5344CB8AC3E}">
        <p14:creationId xmlns:p14="http://schemas.microsoft.com/office/powerpoint/2010/main" val="177299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12E9E-8BA3-4446-80C8-15C1E82FAABC}" type="datetimeFigureOut">
              <a:rPr lang="en-CA" smtClean="0"/>
              <a:t>07/08/2015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880BBD-BA36-4000-843B-40ADAB2376D7}" type="slidenum">
              <a:rPr lang="en-CA" smtClean="0"/>
              <a:t>‹#›</a:t>
            </a:fld>
            <a:endParaRPr lang="en-CA"/>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3152" y="6139236"/>
            <a:ext cx="8988552" cy="674140"/>
          </a:xfrm>
          <a:prstGeom prst="rect">
            <a:avLst/>
          </a:prstGeom>
        </p:spPr>
      </p:pic>
    </p:spTree>
    <p:extLst>
      <p:ext uri="{BB962C8B-B14F-4D97-AF65-F5344CB8AC3E}">
        <p14:creationId xmlns:p14="http://schemas.microsoft.com/office/powerpoint/2010/main" val="39195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12E9E-8BA3-4446-80C8-15C1E82FAABC}" type="datetimeFigureOut">
              <a:rPr lang="en-CA" smtClean="0"/>
              <a:t>07/08/2015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8880BBD-BA36-4000-843B-40ADAB2376D7}" type="slidenum">
              <a:rPr lang="en-CA" smtClean="0"/>
              <a:t>‹#›</a:t>
            </a:fld>
            <a:endParaRPr lang="en-CA"/>
          </a:p>
        </p:txBody>
      </p:sp>
    </p:spTree>
    <p:extLst>
      <p:ext uri="{BB962C8B-B14F-4D97-AF65-F5344CB8AC3E}">
        <p14:creationId xmlns:p14="http://schemas.microsoft.com/office/powerpoint/2010/main" val="358542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12E9E-8BA3-4446-80C8-15C1E82FAABC}" type="datetimeFigureOut">
              <a:rPr lang="en-CA" smtClean="0"/>
              <a:t>07/08/2015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0BBD-BA36-4000-843B-40ADAB2376D7}" type="slidenum">
              <a:rPr lang="en-CA" smtClean="0"/>
              <a:t>‹#›</a:t>
            </a:fld>
            <a:endParaRPr lang="en-CA"/>
          </a:p>
        </p:txBody>
      </p:sp>
    </p:spTree>
    <p:extLst>
      <p:ext uri="{BB962C8B-B14F-4D97-AF65-F5344CB8AC3E}">
        <p14:creationId xmlns:p14="http://schemas.microsoft.com/office/powerpoint/2010/main" val="2448660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5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645024"/>
            <a:ext cx="7239000" cy="2592288"/>
          </a:xfrm>
          <a:noFill/>
        </p:spPr>
        <p:txBody>
          <a:bodyPr>
            <a:normAutofit fontScale="85000" lnSpcReduction="20000"/>
          </a:bodyPr>
          <a:lstStyle/>
          <a:p>
            <a:r>
              <a:rPr lang="en-US" sz="2800" b="1" dirty="0" smtClean="0">
                <a:solidFill>
                  <a:srgbClr val="FFFFFF"/>
                </a:solidFill>
              </a:rPr>
              <a:t>Alison </a:t>
            </a:r>
            <a:r>
              <a:rPr lang="en-US" sz="2800" b="1" dirty="0">
                <a:solidFill>
                  <a:srgbClr val="FFFFFF"/>
                </a:solidFill>
              </a:rPr>
              <a:t>Eagle</a:t>
            </a:r>
            <a:r>
              <a:rPr lang="en-US" sz="2800" dirty="0">
                <a:solidFill>
                  <a:srgbClr val="FFFFFF"/>
                </a:solidFill>
              </a:rPr>
              <a:t>, Ph.D., </a:t>
            </a:r>
            <a:r>
              <a:rPr lang="en-US" sz="2800" dirty="0" smtClean="0">
                <a:solidFill>
                  <a:srgbClr val="FFFFFF"/>
                </a:solidFill>
              </a:rPr>
              <a:t>Policy Associate</a:t>
            </a:r>
          </a:p>
          <a:p>
            <a:r>
              <a:rPr lang="en-US" sz="2800" dirty="0" smtClean="0">
                <a:solidFill>
                  <a:srgbClr val="FFFFFF"/>
                </a:solidFill>
              </a:rPr>
              <a:t> </a:t>
            </a:r>
            <a:endParaRPr lang="en-US" sz="2800" dirty="0">
              <a:solidFill>
                <a:srgbClr val="FFFFFF"/>
              </a:solidFill>
            </a:endParaRPr>
          </a:p>
          <a:p>
            <a:r>
              <a:rPr lang="en-US" sz="2800" dirty="0" smtClean="0">
                <a:solidFill>
                  <a:srgbClr val="FFFFFF"/>
                </a:solidFill>
              </a:rPr>
              <a:t> Nicholas </a:t>
            </a:r>
            <a:r>
              <a:rPr lang="en-US" sz="2800" dirty="0">
                <a:solidFill>
                  <a:srgbClr val="FFFFFF"/>
                </a:solidFill>
              </a:rPr>
              <a:t>Institute for Environmental Policy </a:t>
            </a:r>
            <a:r>
              <a:rPr lang="en-US" sz="2800" dirty="0" smtClean="0">
                <a:solidFill>
                  <a:srgbClr val="FFFFFF"/>
                </a:solidFill>
              </a:rPr>
              <a:t>Solutions</a:t>
            </a:r>
          </a:p>
          <a:p>
            <a:r>
              <a:rPr lang="en-US" sz="2800" dirty="0" smtClean="0">
                <a:solidFill>
                  <a:srgbClr val="FFFFFF"/>
                </a:solidFill>
              </a:rPr>
              <a:t>Duke </a:t>
            </a:r>
            <a:r>
              <a:rPr lang="en-US" sz="2800" dirty="0">
                <a:solidFill>
                  <a:srgbClr val="FFFFFF"/>
                </a:solidFill>
              </a:rPr>
              <a:t>University</a:t>
            </a:r>
          </a:p>
          <a:p>
            <a:r>
              <a:rPr lang="en-US" sz="2400" dirty="0" smtClean="0">
                <a:solidFill>
                  <a:srgbClr val="FFFFFF"/>
                </a:solidFill>
              </a:rPr>
              <a:t> </a:t>
            </a:r>
            <a:endParaRPr lang="en-US" sz="2400" dirty="0">
              <a:solidFill>
                <a:srgbClr val="FFFFFF"/>
              </a:solidFill>
            </a:endParaRPr>
          </a:p>
          <a:p>
            <a:r>
              <a:rPr lang="en-US" sz="2400" b="1" dirty="0" smtClean="0">
                <a:solidFill>
                  <a:srgbClr val="FFFFFF"/>
                </a:solidFill>
              </a:rPr>
              <a:t>August 4, 2015</a:t>
            </a:r>
          </a:p>
          <a:p>
            <a:r>
              <a:rPr lang="en-US" sz="2400" b="1" dirty="0" smtClean="0">
                <a:solidFill>
                  <a:srgbClr val="FFFFFF"/>
                </a:solidFill>
              </a:rPr>
              <a:t>NUE Workshop, Auburn, AL</a:t>
            </a:r>
            <a:endParaRPr lang="en-US" sz="2400" b="1" dirty="0">
              <a:solidFill>
                <a:srgbClr val="FFFFFF"/>
              </a:solidFill>
            </a:endParaRPr>
          </a:p>
        </p:txBody>
      </p:sp>
      <p:sp>
        <p:nvSpPr>
          <p:cNvPr id="2" name="Title 1"/>
          <p:cNvSpPr>
            <a:spLocks noGrp="1"/>
          </p:cNvSpPr>
          <p:nvPr>
            <p:ph type="ctrTitle"/>
          </p:nvPr>
        </p:nvSpPr>
        <p:spPr>
          <a:xfrm>
            <a:off x="539552" y="836712"/>
            <a:ext cx="7772400" cy="2990850"/>
          </a:xfrm>
          <a:noFill/>
        </p:spPr>
        <p:txBody>
          <a:bodyPr>
            <a:normAutofit/>
          </a:bodyPr>
          <a:lstStyle/>
          <a:p>
            <a:r>
              <a:rPr lang="en-US" sz="3600" b="1" dirty="0" smtClean="0">
                <a:solidFill>
                  <a:schemeClr val="bg1"/>
                </a:solidFill>
              </a:rPr>
              <a:t>Nitrogen Losses: A Meta-analysis of 4R Nutrient Management in U.S. Corn-based Systems</a:t>
            </a:r>
            <a:endParaRPr lang="en-US" sz="3600" b="1" dirty="0">
              <a:solidFill>
                <a:schemeClr val="bg1"/>
              </a:solidFill>
            </a:endParaRPr>
          </a:p>
        </p:txBody>
      </p:sp>
    </p:spTree>
    <p:extLst>
      <p:ext uri="{BB962C8B-B14F-4D97-AF65-F5344CB8AC3E}">
        <p14:creationId xmlns:p14="http://schemas.microsoft.com/office/powerpoint/2010/main" val="1904641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with the Database</a:t>
            </a:r>
            <a:endParaRPr lang="en-CA" dirty="0"/>
          </a:p>
        </p:txBody>
      </p:sp>
      <p:graphicFrame>
        <p:nvGraphicFramePr>
          <p:cNvPr id="4" name="Diagram 3"/>
          <p:cNvGraphicFramePr/>
          <p:nvPr>
            <p:extLst>
              <p:ext uri="{D42A27DB-BD31-4B8C-83A1-F6EECF244321}">
                <p14:modId xmlns:p14="http://schemas.microsoft.com/office/powerpoint/2010/main" val="1789367633"/>
              </p:ext>
            </p:extLst>
          </p:nvPr>
        </p:nvGraphicFramePr>
        <p:xfrm>
          <a:off x="323528" y="1628800"/>
          <a:ext cx="806489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37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with the Database</a:t>
            </a:r>
            <a:endParaRPr lang="en-CA" dirty="0"/>
          </a:p>
        </p:txBody>
      </p:sp>
      <p:sp>
        <p:nvSpPr>
          <p:cNvPr id="5" name="Content Placeholder 4"/>
          <p:cNvSpPr>
            <a:spLocks noGrp="1"/>
          </p:cNvSpPr>
          <p:nvPr>
            <p:ph idx="1"/>
          </p:nvPr>
        </p:nvSpPr>
        <p:spPr/>
        <p:txBody>
          <a:bodyPr>
            <a:normAutofit fontScale="92500" lnSpcReduction="10000"/>
          </a:bodyPr>
          <a:lstStyle/>
          <a:p>
            <a:r>
              <a:rPr lang="en-CA" dirty="0"/>
              <a:t>Individual experiments</a:t>
            </a:r>
          </a:p>
          <a:p>
            <a:pPr lvl="1"/>
            <a:r>
              <a:rPr lang="en-CA" dirty="0"/>
              <a:t>Assess treatment responses at research sites</a:t>
            </a:r>
          </a:p>
          <a:p>
            <a:pPr lvl="1"/>
            <a:r>
              <a:rPr lang="en-CA" dirty="0"/>
              <a:t>Specific to management, climate, soil characteristics</a:t>
            </a:r>
          </a:p>
          <a:p>
            <a:r>
              <a:rPr lang="en-CA" dirty="0"/>
              <a:t>Effect Sizes</a:t>
            </a:r>
          </a:p>
          <a:p>
            <a:pPr lvl="1"/>
            <a:r>
              <a:rPr lang="en-CA" dirty="0"/>
              <a:t>Assess treatment response across </a:t>
            </a:r>
            <a:r>
              <a:rPr lang="en-CA" dirty="0" smtClean="0"/>
              <a:t>locations, years, or cropping </a:t>
            </a:r>
            <a:r>
              <a:rPr lang="en-CA" dirty="0"/>
              <a:t>systems</a:t>
            </a:r>
          </a:p>
          <a:p>
            <a:pPr lvl="1"/>
            <a:r>
              <a:rPr lang="en-CA" dirty="0"/>
              <a:t>Standard meta-analysis procedure</a:t>
            </a:r>
          </a:p>
          <a:p>
            <a:r>
              <a:rPr lang="en-CA" dirty="0"/>
              <a:t>Modeling with multiple variables</a:t>
            </a:r>
          </a:p>
          <a:p>
            <a:pPr lvl="1"/>
            <a:r>
              <a:rPr lang="en-CA" dirty="0"/>
              <a:t>Assess response to treatment </a:t>
            </a:r>
            <a:r>
              <a:rPr lang="en-CA" dirty="0" smtClean="0"/>
              <a:t>AND include other </a:t>
            </a:r>
            <a:r>
              <a:rPr lang="en-CA" dirty="0"/>
              <a:t>important factors </a:t>
            </a:r>
          </a:p>
          <a:p>
            <a:endParaRPr lang="en-CA" dirty="0"/>
          </a:p>
        </p:txBody>
      </p:sp>
    </p:spTree>
    <p:extLst>
      <p:ext uri="{BB962C8B-B14F-4D97-AF65-F5344CB8AC3E}">
        <p14:creationId xmlns:p14="http://schemas.microsoft.com/office/powerpoint/2010/main" val="393291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sz="half" idx="2"/>
          </p:nvPr>
        </p:nvSpPr>
        <p:spPr/>
        <p:txBody>
          <a:bodyPr>
            <a:normAutofit/>
          </a:bodyPr>
          <a:lstStyle/>
          <a:p>
            <a:r>
              <a:rPr lang="en-CA" dirty="0" smtClean="0"/>
              <a:t>N</a:t>
            </a:r>
            <a:r>
              <a:rPr lang="en-CA" baseline="-25000" dirty="0" smtClean="0"/>
              <a:t>2</a:t>
            </a:r>
            <a:r>
              <a:rPr lang="en-CA" dirty="0" smtClean="0"/>
              <a:t>O: log-linear relationship, at typical N rates may look linear</a:t>
            </a:r>
          </a:p>
          <a:p>
            <a:r>
              <a:rPr lang="en-CA" dirty="0" smtClean="0"/>
              <a:t>NO</a:t>
            </a:r>
            <a:r>
              <a:rPr lang="en-CA" baseline="-25000" dirty="0" smtClean="0"/>
              <a:t>3</a:t>
            </a:r>
            <a:r>
              <a:rPr lang="en-CA" dirty="0" smtClean="0"/>
              <a:t>: response highly variable, increase with rate</a:t>
            </a:r>
            <a:endParaRPr lang="en-CA" baseline="-25000" dirty="0" smtClean="0"/>
          </a:p>
          <a:p>
            <a:r>
              <a:rPr lang="en-CA" dirty="0" smtClean="0"/>
              <a:t>Typical losses</a:t>
            </a:r>
          </a:p>
          <a:p>
            <a:pPr lvl="1"/>
            <a:r>
              <a:rPr lang="en-CA" dirty="0" smtClean="0"/>
              <a:t>N</a:t>
            </a:r>
            <a:r>
              <a:rPr lang="en-CA" baseline="-25000" dirty="0" smtClean="0"/>
              <a:t>2</a:t>
            </a:r>
            <a:r>
              <a:rPr lang="en-CA" dirty="0" smtClean="0"/>
              <a:t>O: 0.5–3 </a:t>
            </a:r>
            <a:r>
              <a:rPr lang="en-CA" dirty="0"/>
              <a:t>kg </a:t>
            </a:r>
            <a:r>
              <a:rPr lang="en-CA" dirty="0" smtClean="0"/>
              <a:t>N/ha      NO</a:t>
            </a:r>
            <a:r>
              <a:rPr lang="en-CA" baseline="-25000" dirty="0" smtClean="0"/>
              <a:t>3</a:t>
            </a:r>
            <a:r>
              <a:rPr lang="en-CA" dirty="0" smtClean="0"/>
              <a:t>: 10–50 </a:t>
            </a:r>
            <a:r>
              <a:rPr lang="en-CA" dirty="0"/>
              <a:t>kg N/ha</a:t>
            </a:r>
            <a:endParaRPr lang="en-CA" dirty="0" smtClean="0"/>
          </a:p>
        </p:txBody>
      </p:sp>
      <p:sp>
        <p:nvSpPr>
          <p:cNvPr id="5" name="Title 4"/>
          <p:cNvSpPr>
            <a:spLocks noGrp="1"/>
          </p:cNvSpPr>
          <p:nvPr>
            <p:ph type="title"/>
          </p:nvPr>
        </p:nvSpPr>
        <p:spPr/>
        <p:txBody>
          <a:bodyPr>
            <a:normAutofit fontScale="90000"/>
          </a:bodyPr>
          <a:lstStyle/>
          <a:p>
            <a:r>
              <a:rPr lang="en-CA" dirty="0" smtClean="0"/>
              <a:t>Relationship between fertilizer rate and N losses</a:t>
            </a:r>
            <a:endParaRPr lang="en-CA"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01008"/>
            <a:ext cx="4650286" cy="338437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3714" y="3501007"/>
            <a:ext cx="4650286" cy="3384375"/>
          </a:xfrm>
          <a:prstGeom prst="rect">
            <a:avLst/>
          </a:prstGeom>
        </p:spPr>
      </p:pic>
    </p:spTree>
    <p:extLst>
      <p:ext uri="{BB962C8B-B14F-4D97-AF65-F5344CB8AC3E}">
        <p14:creationId xmlns:p14="http://schemas.microsoft.com/office/powerpoint/2010/main" val="329920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1124745"/>
            <a:ext cx="7416824" cy="583264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66052816"/>
              </p:ext>
            </p:extLst>
          </p:nvPr>
        </p:nvGraphicFramePr>
        <p:xfrm>
          <a:off x="395536" y="1700808"/>
          <a:ext cx="8568952" cy="4032450"/>
        </p:xfrm>
        <a:graphic>
          <a:graphicData uri="http://schemas.openxmlformats.org/drawingml/2006/table">
            <a:tbl>
              <a:tblPr>
                <a:tableStyleId>{5C22544A-7EE6-4342-B048-85BDC9FD1C3A}</a:tableStyleId>
              </a:tblPr>
              <a:tblGrid>
                <a:gridCol w="8568952"/>
              </a:tblGrid>
              <a:tr h="62094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600" u="none" strike="noStrike" dirty="0" smtClean="0">
                          <a:effectLst/>
                        </a:rPr>
                        <a:t>                             </a:t>
                      </a:r>
                      <a:r>
                        <a:rPr lang="en-CA" sz="1600" u="none" strike="noStrike" dirty="0" err="1" smtClean="0">
                          <a:effectLst/>
                        </a:rPr>
                        <a:t>SuperU</a:t>
                      </a:r>
                      <a:r>
                        <a:rPr lang="en-CA" sz="1600" u="none" strike="noStrike" dirty="0" smtClean="0">
                          <a:effectLst/>
                        </a:rPr>
                        <a:t>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600" u="none" strike="noStrike" dirty="0" smtClean="0">
                          <a:effectLst/>
                        </a:rPr>
                        <a:t>Urea (25/4)</a:t>
                      </a:r>
                      <a:endParaRPr lang="en-CA" sz="1600" b="0" i="0" u="none" strike="noStrike" dirty="0" smtClean="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8829">
                <a:tc>
                  <a:txBody>
                    <a:bodyPr/>
                    <a:lstStyle/>
                    <a:p>
                      <a:pPr algn="l" fontAlgn="b"/>
                      <a:r>
                        <a:rPr lang="en-CA" sz="1600" u="none" strike="noStrike" dirty="0" smtClean="0">
                          <a:effectLst/>
                        </a:rPr>
                        <a:t>                                                           Coated </a:t>
                      </a:r>
                      <a:r>
                        <a:rPr lang="en-CA" sz="1600" u="none" strike="noStrike" dirty="0">
                          <a:effectLst/>
                        </a:rPr>
                        <a:t>Urea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600" u="none" strike="noStrike" dirty="0" smtClean="0">
                          <a:effectLst/>
                        </a:rPr>
                        <a:t>Urea (46/6)</a:t>
                      </a:r>
                      <a:endParaRPr lang="en-CA" sz="16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0967">
                <a:tc>
                  <a:txBody>
                    <a:bodyPr/>
                    <a:lstStyle/>
                    <a:p>
                      <a:pPr algn="l" fontAlgn="b"/>
                      <a:r>
                        <a:rPr lang="en-CA" sz="1600" u="none" strike="noStrike" dirty="0" smtClean="0">
                          <a:effectLst/>
                        </a:rPr>
                        <a:t>Urea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600" u="none" strike="noStrike" dirty="0" smtClean="0">
                          <a:effectLst/>
                        </a:rPr>
                        <a:t>Anhydrous </a:t>
                      </a:r>
                    </a:p>
                    <a:p>
                      <a:pPr algn="l" fontAlgn="b"/>
                      <a:r>
                        <a:rPr lang="en-CA" sz="1600" u="none" strike="noStrike" dirty="0" smtClean="0">
                          <a:effectLst/>
                        </a:rPr>
                        <a:t>Ammonia (11/3)</a:t>
                      </a:r>
                      <a:endParaRPr lang="en-CA" sz="1600" b="0" i="0" u="none" strike="noStrike" dirty="0" smtClean="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81147">
                <a:tc>
                  <a:txBody>
                    <a:bodyPr/>
                    <a:lstStyle/>
                    <a:p>
                      <a:pPr algn="l" fontAlgn="b"/>
                      <a:r>
                        <a:rPr lang="en-CA" sz="1600" u="none" strike="noStrike" dirty="0" smtClean="0">
                          <a:effectLst/>
                        </a:rPr>
                        <a:t>                                        </a:t>
                      </a:r>
                      <a:r>
                        <a:rPr lang="en-CA" sz="1600" u="none" strike="noStrike" dirty="0" err="1" smtClean="0">
                          <a:effectLst/>
                        </a:rPr>
                        <a:t>SuperU</a:t>
                      </a:r>
                      <a:r>
                        <a:rPr lang="en-CA" sz="1600" u="none" strike="noStrike" dirty="0" smtClean="0">
                          <a:effectLst/>
                        </a:rPr>
                        <a:t>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600" u="none" strike="noStrike" dirty="0" smtClean="0">
                          <a:effectLst/>
                        </a:rPr>
                        <a:t>Coated Urea (28/5)</a:t>
                      </a:r>
                      <a:endParaRPr lang="en-CA" sz="16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790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600" u="none" strike="noStrike" dirty="0" smtClean="0">
                          <a:effectLst/>
                        </a:rPr>
                        <a:t>                                            </a:t>
                      </a:r>
                      <a:r>
                        <a:rPr lang="en-CA" sz="1600" u="none" strike="noStrike" dirty="0" err="1" smtClean="0">
                          <a:effectLst/>
                        </a:rPr>
                        <a:t>SuperU</a:t>
                      </a:r>
                      <a:r>
                        <a:rPr lang="en-CA" sz="1600" u="none" strike="noStrike" dirty="0" smtClean="0">
                          <a:effectLst/>
                        </a:rPr>
                        <a:t>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400" u="none" strike="noStrike" baseline="0" dirty="0" smtClean="0">
                          <a:effectLst/>
                        </a:rPr>
                        <a:t> </a:t>
                      </a:r>
                      <a:r>
                        <a:rPr lang="en-CA" sz="1600" u="none" strike="noStrike" dirty="0" smtClean="0">
                          <a:effectLst/>
                        </a:rPr>
                        <a:t>UAN (10/2)</a:t>
                      </a:r>
                      <a:endParaRPr lang="en-CA" sz="1600" b="0" i="0" u="none" strike="noStrike" dirty="0" smtClean="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712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1600" u="none" strike="noStrike" dirty="0" smtClean="0">
                          <a:effectLst/>
                        </a:rPr>
                        <a:t>                      </a:t>
                      </a:r>
                      <a:r>
                        <a:rPr lang="en-CA" sz="1600" u="none" strike="noStrike" dirty="0" err="1" smtClean="0">
                          <a:effectLst/>
                        </a:rPr>
                        <a:t>UAN+Agrotain</a:t>
                      </a:r>
                      <a:r>
                        <a:rPr lang="en-CA" sz="1600" u="none" strike="noStrike" dirty="0" smtClean="0">
                          <a:effectLst/>
                        </a:rPr>
                        <a:t>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600" u="none" strike="noStrike" dirty="0" smtClean="0">
                          <a:effectLst/>
                        </a:rPr>
                        <a:t>UAN (9/2)</a:t>
                      </a:r>
                    </a:p>
                    <a:p>
                      <a:pPr marL="0" marR="0" indent="0" algn="l" defTabSz="914400" rtl="0" eaLnBrk="1" fontAlgn="b" latinLnBrk="0" hangingPunct="1">
                        <a:lnSpc>
                          <a:spcPct val="100000"/>
                        </a:lnSpc>
                        <a:spcBef>
                          <a:spcPts val="0"/>
                        </a:spcBef>
                        <a:spcAft>
                          <a:spcPts val="0"/>
                        </a:spcAft>
                        <a:buClrTx/>
                        <a:buSzTx/>
                        <a:buFontTx/>
                        <a:buNone/>
                        <a:tabLst/>
                        <a:defRPr/>
                      </a:pPr>
                      <a:endParaRPr lang="en-CA" sz="500" b="0" i="0" u="none" strike="noStrike" dirty="0" smtClean="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5532">
                <a:tc>
                  <a:txBody>
                    <a:bodyPr/>
                    <a:lstStyle/>
                    <a:p>
                      <a:pPr algn="l" fontAlgn="b"/>
                      <a:r>
                        <a:rPr lang="en-CA" sz="1600" u="none" strike="noStrike" dirty="0" smtClean="0">
                          <a:effectLst/>
                        </a:rPr>
                        <a:t>                                                                      Spring </a:t>
                      </a:r>
                      <a:r>
                        <a:rPr lang="en-CA" sz="1400" u="none" strike="noStrike" dirty="0" smtClean="0">
                          <a:effectLst/>
                        </a:rPr>
                        <a:t>-</a:t>
                      </a:r>
                      <a:r>
                        <a:rPr lang="en-CA" sz="1400" i="1" u="none" strike="noStrike" dirty="0" err="1" smtClean="0">
                          <a:effectLst/>
                        </a:rPr>
                        <a:t>iso</a:t>
                      </a:r>
                      <a:r>
                        <a:rPr lang="en-CA" sz="1400" i="1" u="none" strike="noStrike" dirty="0" smtClean="0">
                          <a:effectLst/>
                        </a:rPr>
                        <a:t>-</a:t>
                      </a:r>
                      <a:r>
                        <a:rPr lang="en-CA" sz="1400" u="none" strike="noStrike" dirty="0" smtClean="0">
                          <a:effectLst/>
                        </a:rPr>
                        <a:t> </a:t>
                      </a:r>
                      <a:r>
                        <a:rPr lang="en-CA" sz="1600" u="none" strike="noStrike" dirty="0" smtClean="0">
                          <a:effectLst/>
                        </a:rPr>
                        <a:t>Fall (20/2)</a:t>
                      </a:r>
                    </a:p>
                    <a:p>
                      <a:pPr algn="l" fontAlgn="b"/>
                      <a:endParaRPr lang="en-CA" sz="1600" b="0"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TextBox 3"/>
          <p:cNvSpPr txBox="1"/>
          <p:nvPr/>
        </p:nvSpPr>
        <p:spPr>
          <a:xfrm>
            <a:off x="8084630" y="2825060"/>
            <a:ext cx="461665" cy="729372"/>
          </a:xfrm>
          <a:prstGeom prst="rect">
            <a:avLst/>
          </a:prstGeom>
          <a:noFill/>
        </p:spPr>
        <p:txBody>
          <a:bodyPr vert="vert270" wrap="square" rtlCol="0">
            <a:spAutoFit/>
          </a:bodyPr>
          <a:lstStyle/>
          <a:p>
            <a:r>
              <a:rPr lang="en-CA" dirty="0" smtClean="0"/>
              <a:t>N</a:t>
            </a:r>
            <a:r>
              <a:rPr lang="en-CA" baseline="-25000" dirty="0" smtClean="0"/>
              <a:t>2</a:t>
            </a:r>
            <a:r>
              <a:rPr lang="en-CA" dirty="0" smtClean="0"/>
              <a:t>O</a:t>
            </a:r>
            <a:endParaRPr lang="en-CA" dirty="0"/>
          </a:p>
        </p:txBody>
      </p:sp>
      <p:cxnSp>
        <p:nvCxnSpPr>
          <p:cNvPr id="9" name="Straight Connector 8"/>
          <p:cNvCxnSpPr/>
          <p:nvPr/>
        </p:nvCxnSpPr>
        <p:spPr>
          <a:xfrm flipV="1">
            <a:off x="8315462" y="1826240"/>
            <a:ext cx="0" cy="1214844"/>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15462" y="3554432"/>
            <a:ext cx="0" cy="130543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00392" y="4859868"/>
            <a:ext cx="461665" cy="729372"/>
          </a:xfrm>
          <a:prstGeom prst="rect">
            <a:avLst/>
          </a:prstGeom>
          <a:noFill/>
        </p:spPr>
        <p:txBody>
          <a:bodyPr vert="vert270" wrap="square" rtlCol="0">
            <a:spAutoFit/>
          </a:bodyPr>
          <a:lstStyle/>
          <a:p>
            <a:r>
              <a:rPr lang="en-CA" dirty="0" smtClean="0"/>
              <a:t>NO</a:t>
            </a:r>
            <a:r>
              <a:rPr lang="en-CA" baseline="-25000" dirty="0" smtClean="0"/>
              <a:t>3</a:t>
            </a:r>
            <a:endParaRPr lang="en-CA" dirty="0"/>
          </a:p>
        </p:txBody>
      </p:sp>
      <p:cxnSp>
        <p:nvCxnSpPr>
          <p:cNvPr id="18" name="Straight Connector 17"/>
          <p:cNvCxnSpPr/>
          <p:nvPr/>
        </p:nvCxnSpPr>
        <p:spPr>
          <a:xfrm>
            <a:off x="2123728" y="5066600"/>
            <a:ext cx="662473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33570" y="1196752"/>
            <a:ext cx="0" cy="48245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5"/>
          <p:cNvSpPr>
            <a:spLocks noGrp="1"/>
          </p:cNvSpPr>
          <p:nvPr>
            <p:ph type="title"/>
          </p:nvPr>
        </p:nvSpPr>
        <p:spPr/>
        <p:txBody>
          <a:bodyPr>
            <a:normAutofit fontScale="90000"/>
          </a:bodyPr>
          <a:lstStyle/>
          <a:p>
            <a:r>
              <a:rPr lang="en-CA" sz="3200" dirty="0" smtClean="0"/>
              <a:t>Effect sizes from select fertilizer </a:t>
            </a:r>
            <a:br>
              <a:rPr lang="en-CA" sz="3200" dirty="0" smtClean="0"/>
            </a:br>
            <a:r>
              <a:rPr lang="en-CA" sz="3200" dirty="0" smtClean="0"/>
              <a:t>management activities </a:t>
            </a:r>
            <a:r>
              <a:rPr lang="en-CA" dirty="0" smtClean="0"/>
              <a:t/>
            </a:r>
            <a:br>
              <a:rPr lang="en-CA" dirty="0" smtClean="0"/>
            </a:br>
            <a:r>
              <a:rPr lang="en-CA" sz="2200" i="1" dirty="0" err="1" smtClean="0"/>
              <a:t>iso</a:t>
            </a:r>
            <a:r>
              <a:rPr lang="en-CA" sz="2200" dirty="0" smtClean="0"/>
              <a:t> = “Instead Of”; (# of comparisons/# of locations)</a:t>
            </a:r>
            <a:endParaRPr lang="en-CA" sz="2200" dirty="0"/>
          </a:p>
        </p:txBody>
      </p:sp>
      <p:sp>
        <p:nvSpPr>
          <p:cNvPr id="11" name="Rectangle 10"/>
          <p:cNvSpPr/>
          <p:nvPr/>
        </p:nvSpPr>
        <p:spPr>
          <a:xfrm>
            <a:off x="0" y="5589240"/>
            <a:ext cx="1835696" cy="126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380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Modeling includes </a:t>
            </a:r>
            <a:r>
              <a:rPr lang="en-US" dirty="0"/>
              <a:t>more data</a:t>
            </a:r>
            <a:br>
              <a:rPr lang="en-US" dirty="0"/>
            </a:br>
            <a:r>
              <a:rPr lang="en-US" dirty="0" smtClean="0"/>
              <a:t>and explores </a:t>
            </a:r>
            <a:r>
              <a:rPr lang="en-US" dirty="0"/>
              <a:t>other </a:t>
            </a:r>
            <a:r>
              <a:rPr lang="en-US" dirty="0" smtClean="0"/>
              <a:t>variables</a:t>
            </a:r>
            <a:endParaRPr lang="en-US" dirty="0"/>
          </a:p>
        </p:txBody>
      </p:sp>
      <p:sp>
        <p:nvSpPr>
          <p:cNvPr id="3" name="Content Placeholder 2"/>
          <p:cNvSpPr>
            <a:spLocks noGrp="1"/>
          </p:cNvSpPr>
          <p:nvPr>
            <p:ph idx="1"/>
          </p:nvPr>
        </p:nvSpPr>
        <p:spPr>
          <a:xfrm>
            <a:off x="251520" y="4869160"/>
            <a:ext cx="8640960" cy="1152128"/>
          </a:xfrm>
        </p:spPr>
        <p:txBody>
          <a:bodyPr>
            <a:normAutofit/>
          </a:bodyPr>
          <a:lstStyle/>
          <a:p>
            <a:r>
              <a:rPr lang="en-US" sz="2800" dirty="0" smtClean="0"/>
              <a:t>Correct for other variables that affect losses</a:t>
            </a:r>
          </a:p>
          <a:p>
            <a:pPr lvl="1"/>
            <a:r>
              <a:rPr lang="en-US" sz="2400" dirty="0" smtClean="0"/>
              <a:t>can include observations from different time or location</a:t>
            </a:r>
          </a:p>
        </p:txBody>
      </p:sp>
      <p:graphicFrame>
        <p:nvGraphicFramePr>
          <p:cNvPr id="4" name="Table 3"/>
          <p:cNvGraphicFramePr>
            <a:graphicFrameLocks noGrp="1"/>
          </p:cNvGraphicFramePr>
          <p:nvPr>
            <p:extLst>
              <p:ext uri="{D42A27DB-BD31-4B8C-83A1-F6EECF244321}">
                <p14:modId xmlns:p14="http://schemas.microsoft.com/office/powerpoint/2010/main" val="1246898306"/>
              </p:ext>
            </p:extLst>
          </p:nvPr>
        </p:nvGraphicFramePr>
        <p:xfrm>
          <a:off x="323528" y="1556792"/>
          <a:ext cx="8280925" cy="3017520"/>
        </p:xfrm>
        <a:graphic>
          <a:graphicData uri="http://schemas.openxmlformats.org/drawingml/2006/table">
            <a:tbl>
              <a:tblPr firstRow="1" bandRow="1">
                <a:tableStyleId>{7DF18680-E054-41AD-8BC1-D1AEF772440D}</a:tableStyleId>
              </a:tblPr>
              <a:tblGrid>
                <a:gridCol w="1728192"/>
                <a:gridCol w="2160240"/>
                <a:gridCol w="4392493"/>
              </a:tblGrid>
              <a:tr h="370840">
                <a:tc>
                  <a:txBody>
                    <a:bodyPr/>
                    <a:lstStyle/>
                    <a:p>
                      <a:pPr algn="ctr"/>
                      <a:r>
                        <a:rPr lang="en-US" sz="2800" dirty="0" smtClean="0"/>
                        <a:t>N</a:t>
                      </a:r>
                      <a:r>
                        <a:rPr lang="en-US" sz="2800" baseline="-25000" dirty="0" smtClean="0"/>
                        <a:t>2</a:t>
                      </a:r>
                      <a:r>
                        <a:rPr lang="en-US" sz="2800" dirty="0" smtClean="0"/>
                        <a:t>O Example</a:t>
                      </a:r>
                      <a:endParaRPr lang="en-US" sz="2800" dirty="0"/>
                    </a:p>
                  </a:txBody>
                  <a:tcPr anchor="ctr"/>
                </a:tc>
                <a:tc>
                  <a:txBody>
                    <a:bodyPr/>
                    <a:lstStyle/>
                    <a:p>
                      <a:pPr algn="ctr"/>
                      <a:r>
                        <a:rPr lang="en-US" sz="2800" dirty="0" smtClean="0"/>
                        <a:t>Direct contrasts  for Effect sizes</a:t>
                      </a:r>
                      <a:endParaRPr lang="en-US" sz="2800" dirty="0"/>
                    </a:p>
                  </a:txBody>
                  <a:tcPr/>
                </a:tc>
                <a:tc>
                  <a:txBody>
                    <a:bodyPr/>
                    <a:lstStyle/>
                    <a:p>
                      <a:pPr algn="ctr"/>
                      <a:r>
                        <a:rPr lang="en-US" sz="2800" dirty="0" smtClean="0"/>
                        <a:t>Total</a:t>
                      </a:r>
                      <a:r>
                        <a:rPr lang="en-US" sz="2800" baseline="0" dirty="0" smtClean="0"/>
                        <a:t> observations in dataset</a:t>
                      </a:r>
                      <a:endParaRPr lang="en-US" sz="2800" dirty="0"/>
                    </a:p>
                  </a:txBody>
                  <a:tcPr/>
                </a:tc>
              </a:tr>
              <a:tr h="370840">
                <a:tc>
                  <a:txBody>
                    <a:bodyPr/>
                    <a:lstStyle/>
                    <a:p>
                      <a:pPr algn="ctr"/>
                      <a:r>
                        <a:rPr lang="en-US" sz="2400" dirty="0" smtClean="0"/>
                        <a:t>Super U vs. Urea</a:t>
                      </a:r>
                      <a:endParaRPr lang="en-US" sz="2400" dirty="0"/>
                    </a:p>
                  </a:txBody>
                  <a:tcPr/>
                </a:tc>
                <a:tc>
                  <a:txBody>
                    <a:bodyPr/>
                    <a:lstStyle/>
                    <a:p>
                      <a:pPr algn="ctr"/>
                      <a:r>
                        <a:rPr lang="en-US" sz="2400" dirty="0" smtClean="0"/>
                        <a:t>25</a:t>
                      </a:r>
                    </a:p>
                    <a:p>
                      <a:pPr algn="ctr"/>
                      <a:r>
                        <a:rPr lang="en-US" sz="2400" dirty="0" smtClean="0"/>
                        <a:t>(4 locations)</a:t>
                      </a:r>
                      <a:endParaRPr lang="en-US" sz="2400" dirty="0"/>
                    </a:p>
                  </a:txBody>
                  <a:tcPr/>
                </a:tc>
                <a:tc>
                  <a:txBody>
                    <a:bodyPr/>
                    <a:lstStyle/>
                    <a:p>
                      <a:pPr algn="ctr"/>
                      <a:r>
                        <a:rPr lang="en-US" sz="2400" dirty="0" smtClean="0"/>
                        <a:t>35</a:t>
                      </a:r>
                      <a:r>
                        <a:rPr lang="en-US" sz="2400" baseline="0" dirty="0" smtClean="0"/>
                        <a:t> Super U &amp; 100 Urea</a:t>
                      </a:r>
                    </a:p>
                    <a:p>
                      <a:pPr algn="ctr"/>
                      <a:r>
                        <a:rPr lang="en-US" sz="2400" baseline="0" dirty="0" smtClean="0"/>
                        <a:t>(6 locations with both, 13 total)</a:t>
                      </a:r>
                      <a:endParaRPr lang="en-US" sz="2400" dirty="0"/>
                    </a:p>
                  </a:txBody>
                  <a:tcPr/>
                </a:tc>
              </a:tr>
              <a:tr h="370840">
                <a:tc>
                  <a:txBody>
                    <a:bodyPr/>
                    <a:lstStyle/>
                    <a:p>
                      <a:pPr algn="ctr"/>
                      <a:r>
                        <a:rPr lang="en-US" sz="2400" dirty="0" smtClean="0"/>
                        <a:t>UAN vs. Urea</a:t>
                      </a:r>
                      <a:endParaRPr lang="en-US" sz="2400" dirty="0"/>
                    </a:p>
                  </a:txBody>
                  <a:tcPr/>
                </a:tc>
                <a:tc>
                  <a:txBody>
                    <a:bodyPr/>
                    <a:lstStyle/>
                    <a:p>
                      <a:pPr algn="ctr"/>
                      <a:r>
                        <a:rPr lang="en-US" sz="2400" dirty="0" smtClean="0"/>
                        <a:t>4</a:t>
                      </a:r>
                    </a:p>
                    <a:p>
                      <a:pPr algn="ctr"/>
                      <a:r>
                        <a:rPr lang="en-US" sz="2400" dirty="0" smtClean="0"/>
                        <a:t>(1 location)</a:t>
                      </a:r>
                      <a:endParaRPr lang="en-US" sz="2400" dirty="0"/>
                    </a:p>
                  </a:txBody>
                  <a:tcPr/>
                </a:tc>
                <a:tc>
                  <a:txBody>
                    <a:bodyPr/>
                    <a:lstStyle/>
                    <a:p>
                      <a:pPr algn="ctr"/>
                      <a:r>
                        <a:rPr lang="en-US" sz="2400" dirty="0" smtClean="0"/>
                        <a:t>64 UAN</a:t>
                      </a:r>
                      <a:r>
                        <a:rPr lang="en-US" sz="2400" baseline="0" dirty="0" smtClean="0"/>
                        <a:t> &amp; 100 Urea</a:t>
                      </a:r>
                    </a:p>
                    <a:p>
                      <a:pPr algn="ctr"/>
                      <a:r>
                        <a:rPr lang="en-US" sz="2400" baseline="0" dirty="0" smtClean="0"/>
                        <a:t>(3 locations with both, 14 total)</a:t>
                      </a:r>
                      <a:endParaRPr lang="en-US" sz="2400" dirty="0"/>
                    </a:p>
                  </a:txBody>
                  <a:tcPr/>
                </a:tc>
              </a:tr>
            </a:tbl>
          </a:graphicData>
        </a:graphic>
      </p:graphicFrame>
    </p:spTree>
    <p:extLst>
      <p:ext uri="{BB962C8B-B14F-4D97-AF65-F5344CB8AC3E}">
        <p14:creationId xmlns:p14="http://schemas.microsoft.com/office/powerpoint/2010/main" val="19708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Modeling methods</a:t>
            </a:r>
            <a:endParaRPr lang="en-CA" dirty="0"/>
          </a:p>
        </p:txBody>
      </p:sp>
      <p:sp>
        <p:nvSpPr>
          <p:cNvPr id="4" name="Content Placeholder 2"/>
          <p:cNvSpPr>
            <a:spLocks noGrp="1"/>
          </p:cNvSpPr>
          <p:nvPr>
            <p:ph idx="1"/>
          </p:nvPr>
        </p:nvSpPr>
        <p:spPr/>
        <p:txBody>
          <a:bodyPr>
            <a:normAutofit/>
          </a:bodyPr>
          <a:lstStyle/>
          <a:p>
            <a:r>
              <a:rPr lang="en-CA" sz="2800" dirty="0" smtClean="0"/>
              <a:t>Want to use data from very different studies</a:t>
            </a:r>
          </a:p>
          <a:p>
            <a:pPr lvl="1"/>
            <a:r>
              <a:rPr lang="en-CA" sz="2400" dirty="0" smtClean="0"/>
              <a:t>Range from 2 to 100+ observations per location – unbalanced</a:t>
            </a:r>
          </a:p>
          <a:p>
            <a:pPr lvl="1"/>
            <a:r>
              <a:rPr lang="en-CA" sz="2400" dirty="0" smtClean="0"/>
              <a:t>Different climate, soils, and management (tillage etc.)</a:t>
            </a:r>
            <a:endParaRPr lang="en-CA" sz="2400" dirty="0"/>
          </a:p>
          <a:p>
            <a:r>
              <a:rPr lang="en-CA" sz="2800" dirty="0" smtClean="0"/>
              <a:t>Allow baseline losses and treatment responses to vary by location (</a:t>
            </a:r>
            <a:r>
              <a:rPr lang="en-CA" sz="2800" dirty="0"/>
              <a:t>intercept and slope) </a:t>
            </a:r>
            <a:endParaRPr lang="en-CA" sz="2800" dirty="0" smtClean="0"/>
          </a:p>
          <a:p>
            <a:pPr lvl="1"/>
            <a:r>
              <a:rPr lang="en-CA" sz="2400" dirty="0"/>
              <a:t>e.g., for N</a:t>
            </a:r>
            <a:r>
              <a:rPr lang="en-CA" sz="2400" baseline="-25000" dirty="0"/>
              <a:t>2</a:t>
            </a:r>
            <a:r>
              <a:rPr lang="en-CA" sz="2400" dirty="0"/>
              <a:t>O, </a:t>
            </a:r>
            <a:r>
              <a:rPr lang="en-CA" sz="2400" dirty="0" smtClean="0"/>
              <a:t>zero-N </a:t>
            </a:r>
            <a:r>
              <a:rPr lang="en-CA" sz="2400" dirty="0"/>
              <a:t>emissions and response to N rate were affected by location</a:t>
            </a:r>
          </a:p>
          <a:p>
            <a:pPr lvl="1"/>
            <a:r>
              <a:rPr lang="en-CA" sz="2400" dirty="0" smtClean="0"/>
              <a:t>Multi-level (hierarchical) regression</a:t>
            </a:r>
          </a:p>
          <a:p>
            <a:pPr lvl="2"/>
            <a:r>
              <a:rPr lang="en-CA" sz="2000" dirty="0" smtClean="0"/>
              <a:t>Determines average for each location and overall</a:t>
            </a:r>
          </a:p>
          <a:p>
            <a:pPr lvl="2"/>
            <a:r>
              <a:rPr lang="en-CA" sz="2000" dirty="0" smtClean="0"/>
              <a:t>Manages unbalanced data</a:t>
            </a:r>
          </a:p>
          <a:p>
            <a:endParaRPr lang="en-CA" sz="2800" dirty="0"/>
          </a:p>
        </p:txBody>
      </p:sp>
    </p:spTree>
    <p:extLst>
      <p:ext uri="{BB962C8B-B14F-4D97-AF65-F5344CB8AC3E}">
        <p14:creationId xmlns:p14="http://schemas.microsoft.com/office/powerpoint/2010/main" val="170599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173149"/>
            <a:ext cx="7848872" cy="5712234"/>
          </a:xfrm>
          <a:prstGeom prst="rect">
            <a:avLst/>
          </a:prstGeom>
        </p:spPr>
      </p:pic>
      <p:sp>
        <p:nvSpPr>
          <p:cNvPr id="11" name="Rectangle 10"/>
          <p:cNvSpPr/>
          <p:nvPr/>
        </p:nvSpPr>
        <p:spPr>
          <a:xfrm>
            <a:off x="4572000" y="1239578"/>
            <a:ext cx="2269232" cy="4364198"/>
          </a:xfrm>
          <a:prstGeom prst="rect">
            <a:avLst/>
          </a:prstGeom>
          <a:solidFill>
            <a:schemeClr val="accent1">
              <a:lumMod val="20000"/>
              <a:lumOff val="80000"/>
              <a:alpha val="22000"/>
            </a:schemeClr>
          </a:solidFill>
          <a:ln w="158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79288" y="188640"/>
            <a:ext cx="6985000" cy="1143000"/>
          </a:xfrm>
          <a:solidFill>
            <a:schemeClr val="bg1"/>
          </a:solidFill>
          <a:ln w="28575">
            <a:solidFill>
              <a:schemeClr val="tx1"/>
            </a:solidFill>
          </a:ln>
        </p:spPr>
        <p:txBody>
          <a:bodyPr vert="horz" lIns="91440" tIns="45720" rIns="91440" bIns="45720" rtlCol="0" anchor="ctr">
            <a:noAutofit/>
          </a:bodyPr>
          <a:lstStyle/>
          <a:p>
            <a:pPr algn="l"/>
            <a:r>
              <a:rPr lang="en-US" sz="3600" dirty="0"/>
              <a:t>N</a:t>
            </a:r>
            <a:r>
              <a:rPr lang="en-US" sz="3600" baseline="-25000" dirty="0"/>
              <a:t>2</a:t>
            </a:r>
            <a:r>
              <a:rPr lang="en-US" sz="3600" dirty="0"/>
              <a:t>O emissions increase with temperature</a:t>
            </a:r>
          </a:p>
        </p:txBody>
      </p:sp>
    </p:spTree>
    <p:extLst>
      <p:ext uri="{BB962C8B-B14F-4D97-AF65-F5344CB8AC3E}">
        <p14:creationId xmlns:p14="http://schemas.microsoft.com/office/powerpoint/2010/main" val="31119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093358"/>
            <a:ext cx="7920880" cy="5764641"/>
          </a:xfrm>
          <a:prstGeom prst="rect">
            <a:avLst/>
          </a:prstGeom>
        </p:spPr>
      </p:pic>
      <p:cxnSp>
        <p:nvCxnSpPr>
          <p:cNvPr id="7" name="Straight Arrow Connector 6"/>
          <p:cNvCxnSpPr/>
          <p:nvPr/>
        </p:nvCxnSpPr>
        <p:spPr>
          <a:xfrm flipH="1">
            <a:off x="3419872" y="2636912"/>
            <a:ext cx="1800200" cy="1516723"/>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20072" y="2263101"/>
            <a:ext cx="1371600" cy="369332"/>
          </a:xfrm>
          <a:prstGeom prst="rect">
            <a:avLst/>
          </a:prstGeom>
          <a:noFill/>
        </p:spPr>
        <p:txBody>
          <a:bodyPr wrap="square" rtlCol="0">
            <a:spAutoFit/>
          </a:bodyPr>
          <a:lstStyle/>
          <a:p>
            <a:r>
              <a:rPr lang="en-CA" b="1" dirty="0" smtClean="0">
                <a:solidFill>
                  <a:srgbClr val="1F497D">
                    <a:lumMod val="75000"/>
                  </a:srgbClr>
                </a:solidFill>
              </a:rPr>
              <a:t>2.7 kg N/ha</a:t>
            </a:r>
            <a:endParaRPr lang="en-CA" b="1" dirty="0">
              <a:solidFill>
                <a:srgbClr val="1F497D">
                  <a:lumMod val="75000"/>
                </a:srgbClr>
              </a:solidFill>
            </a:endParaRPr>
          </a:p>
        </p:txBody>
      </p:sp>
      <p:cxnSp>
        <p:nvCxnSpPr>
          <p:cNvPr id="10" name="Straight Arrow Connector 9"/>
          <p:cNvCxnSpPr/>
          <p:nvPr/>
        </p:nvCxnSpPr>
        <p:spPr>
          <a:xfrm flipH="1">
            <a:off x="3455864" y="3110024"/>
            <a:ext cx="2160240" cy="1615120"/>
          </a:xfrm>
          <a:prstGeom prst="straightConnector1">
            <a:avLst/>
          </a:prstGeom>
          <a:ln>
            <a:solidFill>
              <a:srgbClr val="926448"/>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80112" y="2802994"/>
            <a:ext cx="1371600" cy="369332"/>
          </a:xfrm>
          <a:prstGeom prst="rect">
            <a:avLst/>
          </a:prstGeom>
          <a:noFill/>
        </p:spPr>
        <p:txBody>
          <a:bodyPr wrap="square" rtlCol="0">
            <a:spAutoFit/>
          </a:bodyPr>
          <a:lstStyle>
            <a:defPPr>
              <a:defRPr lang="en-US"/>
            </a:defPPr>
            <a:lvl1pPr>
              <a:defRPr>
                <a:solidFill>
                  <a:schemeClr val="tx2">
                    <a:lumMod val="75000"/>
                  </a:schemeClr>
                </a:solidFill>
              </a:defRPr>
            </a:lvl1pPr>
          </a:lstStyle>
          <a:p>
            <a:r>
              <a:rPr lang="en-CA" b="1" dirty="0">
                <a:solidFill>
                  <a:srgbClr val="926448"/>
                </a:solidFill>
              </a:rPr>
              <a:t>1.2 kg N/ha</a:t>
            </a:r>
          </a:p>
        </p:txBody>
      </p:sp>
      <p:sp>
        <p:nvSpPr>
          <p:cNvPr id="4" name="Title 3"/>
          <p:cNvSpPr>
            <a:spLocks noGrp="1"/>
          </p:cNvSpPr>
          <p:nvPr>
            <p:ph type="title" idx="4294967295"/>
          </p:nvPr>
        </p:nvSpPr>
        <p:spPr>
          <a:xfrm>
            <a:off x="86816" y="76200"/>
            <a:ext cx="8229600" cy="1143000"/>
          </a:xfrm>
          <a:solidFill>
            <a:schemeClr val="bg1"/>
          </a:solidFill>
          <a:ln w="28575">
            <a:solidFill>
              <a:schemeClr val="tx1"/>
            </a:solidFill>
          </a:ln>
        </p:spPr>
        <p:txBody>
          <a:bodyPr vert="horz" lIns="91440" tIns="45720" rIns="91440" bIns="45720" rtlCol="0" anchor="ctr">
            <a:noAutofit/>
          </a:bodyPr>
          <a:lstStyle/>
          <a:p>
            <a:pPr algn="l"/>
            <a:r>
              <a:rPr lang="en-US" sz="2800" dirty="0" smtClean="0"/>
              <a:t>At typical N rates </a:t>
            </a:r>
            <a:r>
              <a:rPr lang="en-US" sz="2800" dirty="0"/>
              <a:t>(</a:t>
            </a:r>
            <a:r>
              <a:rPr lang="en-US" sz="2800" dirty="0" smtClean="0"/>
              <a:t>150–250 kg N), timing &amp; nitrification inhibitors have biggest impact on N</a:t>
            </a:r>
            <a:r>
              <a:rPr lang="en-US" sz="2800" baseline="-25000" dirty="0" smtClean="0"/>
              <a:t>2</a:t>
            </a:r>
            <a:r>
              <a:rPr lang="en-US" sz="2800" dirty="0" smtClean="0"/>
              <a:t>O</a:t>
            </a:r>
            <a:endParaRPr lang="en-US" sz="2800" dirty="0"/>
          </a:p>
        </p:txBody>
      </p:sp>
    </p:spTree>
    <p:extLst>
      <p:ext uri="{BB962C8B-B14F-4D97-AF65-F5344CB8AC3E}">
        <p14:creationId xmlns:p14="http://schemas.microsoft.com/office/powerpoint/2010/main" val="7409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529" y="1072705"/>
            <a:ext cx="7986887" cy="5812679"/>
          </a:xfrm>
          <a:prstGeom prst="rect">
            <a:avLst/>
          </a:prstGeom>
        </p:spPr>
      </p:pic>
      <p:sp>
        <p:nvSpPr>
          <p:cNvPr id="7" name="Rectangle 6"/>
          <p:cNvSpPr/>
          <p:nvPr/>
        </p:nvSpPr>
        <p:spPr>
          <a:xfrm>
            <a:off x="3059832" y="1004478"/>
            <a:ext cx="2592288" cy="4559967"/>
          </a:xfrm>
          <a:prstGeom prst="rect">
            <a:avLst/>
          </a:prstGeom>
          <a:solidFill>
            <a:schemeClr val="accent1">
              <a:lumMod val="20000"/>
              <a:lumOff val="80000"/>
              <a:alpha val="22000"/>
            </a:schemeClr>
          </a:solidFill>
          <a:ln w="158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itle 3"/>
              <p:cNvSpPr txBox="1">
                <a:spLocks/>
              </p:cNvSpPr>
              <p:nvPr/>
            </p:nvSpPr>
            <p:spPr>
              <a:xfrm>
                <a:off x="152401" y="76200"/>
                <a:ext cx="8229600" cy="1143000"/>
              </a:xfrm>
              <a:prstGeom prst="rect">
                <a:avLst/>
              </a:prstGeom>
              <a:solidFill>
                <a:schemeClr val="bg1"/>
              </a:solidFill>
              <a:ln w="285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NO</a:t>
                </a:r>
                <a14:m>
                  <m:oMath xmlns:m="http://schemas.openxmlformats.org/officeDocument/2006/math">
                    <m:r>
                      <a:rPr lang="en-US" sz="2800" i="1" baseline="-25000" dirty="0" smtClean="0">
                        <a:latin typeface="Cambria Math"/>
                      </a:rPr>
                      <m:t>3</m:t>
                    </m:r>
                  </m:oMath>
                </a14:m>
                <a:r>
                  <a:rPr lang="en-US" sz="2800" dirty="0" smtClean="0"/>
                  <a:t> losses are lower in soils with higher levels of organic carbon</a:t>
                </a:r>
                <a:endParaRPr lang="en-US" sz="2800" dirty="0"/>
              </a:p>
            </p:txBody>
          </p:sp>
        </mc:Choice>
        <mc:Fallback xmlns="">
          <p:sp>
            <p:nvSpPr>
              <p:cNvPr id="6" name="Title 3"/>
              <p:cNvSpPr txBox="1">
                <a:spLocks noRot="1" noChangeAspect="1" noMove="1" noResize="1" noEditPoints="1" noAdjustHandles="1" noChangeArrowheads="1" noChangeShapeType="1" noTextEdit="1"/>
              </p:cNvSpPr>
              <p:nvPr/>
            </p:nvSpPr>
            <p:spPr>
              <a:xfrm>
                <a:off x="152401" y="76200"/>
                <a:ext cx="8229600" cy="1143000"/>
              </a:xfrm>
              <a:prstGeom prst="rect">
                <a:avLst/>
              </a:prstGeom>
              <a:blipFill rotWithShape="1">
                <a:blip r:embed="rId4"/>
                <a:stretch>
                  <a:fillRect l="-1328" b="-5208"/>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0993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5731" y="1340768"/>
            <a:ext cx="7792538" cy="5639587"/>
          </a:xfrm>
          <a:prstGeom prst="rect">
            <a:avLst/>
          </a:prstGeom>
        </p:spPr>
      </p:pic>
      <p:sp>
        <p:nvSpPr>
          <p:cNvPr id="4" name="Title 3"/>
          <p:cNvSpPr>
            <a:spLocks noGrp="1"/>
          </p:cNvSpPr>
          <p:nvPr>
            <p:ph type="title" idx="4294967295"/>
          </p:nvPr>
        </p:nvSpPr>
        <p:spPr>
          <a:xfrm>
            <a:off x="86816" y="76200"/>
            <a:ext cx="8445624" cy="1480592"/>
          </a:xfrm>
          <a:solidFill>
            <a:schemeClr val="bg1"/>
          </a:solidFill>
          <a:ln w="28575">
            <a:solidFill>
              <a:schemeClr val="tx1"/>
            </a:solidFill>
          </a:ln>
        </p:spPr>
        <p:txBody>
          <a:bodyPr vert="horz" lIns="91440" tIns="45720" rIns="91440" bIns="45720" rtlCol="0" anchor="ctr">
            <a:noAutofit/>
          </a:bodyPr>
          <a:lstStyle/>
          <a:p>
            <a:pPr algn="l">
              <a:lnSpc>
                <a:spcPct val="120000"/>
              </a:lnSpc>
            </a:pPr>
            <a:r>
              <a:rPr lang="en-US" sz="2800" dirty="0" smtClean="0"/>
              <a:t>At typical N rates (110-252 </a:t>
            </a:r>
            <a:r>
              <a:rPr lang="en-US" sz="2800" dirty="0"/>
              <a:t>kg </a:t>
            </a:r>
            <a:r>
              <a:rPr lang="en-US" sz="2800" dirty="0" smtClean="0"/>
              <a:t>N/ha), nitrate losses increase with moisture, N rate and Aqueous </a:t>
            </a:r>
            <a:r>
              <a:rPr lang="en-US" sz="2800" dirty="0" err="1" smtClean="0"/>
              <a:t>Amm</a:t>
            </a:r>
            <a:r>
              <a:rPr lang="en-US" sz="2800" dirty="0" smtClean="0"/>
              <a:t>.</a:t>
            </a:r>
            <a:endParaRPr lang="en-US" sz="2800" dirty="0"/>
          </a:p>
        </p:txBody>
      </p:sp>
      <p:cxnSp>
        <p:nvCxnSpPr>
          <p:cNvPr id="8" name="Straight Arrow Connector 7"/>
          <p:cNvCxnSpPr/>
          <p:nvPr/>
        </p:nvCxnSpPr>
        <p:spPr>
          <a:xfrm flipH="1">
            <a:off x="3851920" y="2776373"/>
            <a:ext cx="1800200" cy="1516723"/>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32648" y="2483604"/>
            <a:ext cx="1371600" cy="369332"/>
          </a:xfrm>
          <a:prstGeom prst="rect">
            <a:avLst/>
          </a:prstGeom>
          <a:noFill/>
        </p:spPr>
        <p:txBody>
          <a:bodyPr wrap="square" rtlCol="0">
            <a:spAutoFit/>
          </a:bodyPr>
          <a:lstStyle/>
          <a:p>
            <a:r>
              <a:rPr lang="en-CA" b="1" dirty="0" smtClean="0">
                <a:solidFill>
                  <a:srgbClr val="1F497D">
                    <a:lumMod val="75000"/>
                  </a:srgbClr>
                </a:solidFill>
              </a:rPr>
              <a:t>40 kg N/ha</a:t>
            </a:r>
            <a:endParaRPr lang="en-CA" b="1" dirty="0">
              <a:solidFill>
                <a:srgbClr val="1F497D">
                  <a:lumMod val="75000"/>
                </a:srgbClr>
              </a:solidFill>
            </a:endParaRPr>
          </a:p>
        </p:txBody>
      </p:sp>
      <p:cxnSp>
        <p:nvCxnSpPr>
          <p:cNvPr id="10" name="Straight Arrow Connector 9"/>
          <p:cNvCxnSpPr/>
          <p:nvPr/>
        </p:nvCxnSpPr>
        <p:spPr>
          <a:xfrm flipH="1">
            <a:off x="3851920" y="3534734"/>
            <a:ext cx="1728192" cy="119041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03488" y="3140968"/>
            <a:ext cx="1371600" cy="369332"/>
          </a:xfrm>
          <a:prstGeom prst="rect">
            <a:avLst/>
          </a:prstGeom>
          <a:noFill/>
        </p:spPr>
        <p:txBody>
          <a:bodyPr wrap="square" rtlCol="0">
            <a:spAutoFit/>
          </a:bodyPr>
          <a:lstStyle/>
          <a:p>
            <a:r>
              <a:rPr lang="en-CA" b="1" dirty="0" smtClean="0">
                <a:solidFill>
                  <a:srgbClr val="1F497D">
                    <a:lumMod val="75000"/>
                  </a:srgbClr>
                </a:solidFill>
              </a:rPr>
              <a:t>24 kg N/ha</a:t>
            </a:r>
            <a:endParaRPr lang="en-CA" b="1" dirty="0">
              <a:solidFill>
                <a:srgbClr val="1F497D">
                  <a:lumMod val="75000"/>
                </a:srgbClr>
              </a:solidFill>
            </a:endParaRPr>
          </a:p>
        </p:txBody>
      </p:sp>
    </p:spTree>
    <p:extLst>
      <p:ext uri="{BB962C8B-B14F-4D97-AF65-F5344CB8AC3E}">
        <p14:creationId xmlns:p14="http://schemas.microsoft.com/office/powerpoint/2010/main" val="8507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GHG-N</a:t>
            </a:r>
            <a:r>
              <a:rPr lang="en-US" baseline="-25000" dirty="0" smtClean="0"/>
              <a:t>2</a:t>
            </a:r>
            <a:r>
              <a:rPr lang="en-US" dirty="0" smtClean="0"/>
              <a:t>O</a:t>
            </a:r>
          </a:p>
          <a:p>
            <a:pPr lvl="1"/>
            <a:r>
              <a:rPr lang="en-US" dirty="0" smtClean="0"/>
              <a:t>California – nutrient management protocol </a:t>
            </a:r>
          </a:p>
          <a:p>
            <a:pPr lvl="1"/>
            <a:r>
              <a:rPr lang="en-US" dirty="0" smtClean="0"/>
              <a:t>Walmart sustainability effort </a:t>
            </a:r>
          </a:p>
          <a:p>
            <a:pPr lvl="1"/>
            <a:r>
              <a:rPr lang="en-US" dirty="0" smtClean="0"/>
              <a:t>Executive order in </a:t>
            </a:r>
            <a:r>
              <a:rPr lang="en-US" dirty="0"/>
              <a:t>spring </a:t>
            </a:r>
            <a:r>
              <a:rPr lang="en-US" dirty="0" smtClean="0"/>
              <a:t>2015 and </a:t>
            </a:r>
            <a:r>
              <a:rPr lang="en-US" dirty="0"/>
              <a:t>other supply chain initiatives</a:t>
            </a:r>
          </a:p>
          <a:p>
            <a:r>
              <a:rPr lang="en-US" dirty="0" smtClean="0"/>
              <a:t>Water quality impacts – NO</a:t>
            </a:r>
            <a:r>
              <a:rPr lang="en-US" baseline="-25000" dirty="0" smtClean="0"/>
              <a:t>3</a:t>
            </a:r>
          </a:p>
          <a:p>
            <a:pPr lvl="1"/>
            <a:r>
              <a:rPr lang="en-US" dirty="0" smtClean="0"/>
              <a:t>Water quality trading – Chesapeake Bay, Ohio River… </a:t>
            </a:r>
          </a:p>
          <a:p>
            <a:pPr lvl="1"/>
            <a:r>
              <a:rPr lang="en-US" dirty="0" smtClean="0"/>
              <a:t>USDA nutrient management programs and funding</a:t>
            </a:r>
          </a:p>
          <a:p>
            <a:pPr lvl="1"/>
            <a:r>
              <a:rPr lang="en-US" dirty="0" smtClean="0"/>
              <a:t>Foundation funding </a:t>
            </a:r>
          </a:p>
          <a:p>
            <a:pPr marL="457200" lvl="1" indent="0">
              <a:buNone/>
            </a:pPr>
            <a:endParaRPr lang="en-US" dirty="0"/>
          </a:p>
        </p:txBody>
      </p:sp>
    </p:spTree>
    <p:extLst>
      <p:ext uri="{BB962C8B-B14F-4D97-AF65-F5344CB8AC3E}">
        <p14:creationId xmlns:p14="http://schemas.microsoft.com/office/powerpoint/2010/main" val="8073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Possible Policy Implications</a:t>
            </a:r>
            <a:endParaRPr lang="en-CA" dirty="0"/>
          </a:p>
        </p:txBody>
      </p:sp>
      <p:sp>
        <p:nvSpPr>
          <p:cNvPr id="4" name="Content Placeholder 3"/>
          <p:cNvSpPr>
            <a:spLocks noGrp="1"/>
          </p:cNvSpPr>
          <p:nvPr>
            <p:ph idx="1"/>
          </p:nvPr>
        </p:nvSpPr>
        <p:spPr/>
        <p:txBody>
          <a:bodyPr/>
          <a:lstStyle/>
          <a:p>
            <a:r>
              <a:rPr lang="en-CA" dirty="0" smtClean="0"/>
              <a:t>Cost to clean up NO</a:t>
            </a:r>
            <a:r>
              <a:rPr lang="en-CA" baseline="-25000" dirty="0" smtClean="0"/>
              <a:t>3</a:t>
            </a:r>
            <a:r>
              <a:rPr lang="en-CA" dirty="0" smtClean="0"/>
              <a:t>: minimum of $7/kg N</a:t>
            </a:r>
          </a:p>
          <a:p>
            <a:r>
              <a:rPr lang="en-CA" dirty="0" smtClean="0"/>
              <a:t>Benefit of $126/ha ($300/acre) of NO</a:t>
            </a:r>
            <a:r>
              <a:rPr lang="en-CA" baseline="-25000" dirty="0" smtClean="0"/>
              <a:t>3 </a:t>
            </a:r>
            <a:r>
              <a:rPr lang="en-CA" dirty="0" smtClean="0"/>
              <a:t>from using something other than aqueous ammonia</a:t>
            </a:r>
            <a:endParaRPr lang="en-CA" baseline="-25000" dirty="0" smtClean="0"/>
          </a:p>
          <a:p>
            <a:r>
              <a:rPr lang="en-CA" dirty="0" smtClean="0"/>
              <a:t>In irrigated or wet climates, off-field options may be needed (e.g., clean-up drainage water with vegetative filters)</a:t>
            </a:r>
            <a:endParaRPr lang="en-CA" dirty="0"/>
          </a:p>
        </p:txBody>
      </p:sp>
    </p:spTree>
    <p:extLst>
      <p:ext uri="{BB962C8B-B14F-4D97-AF65-F5344CB8AC3E}">
        <p14:creationId xmlns:p14="http://schemas.microsoft.com/office/powerpoint/2010/main" val="306918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Gaps</a:t>
            </a:r>
            <a:endParaRPr lang="en-US" dirty="0"/>
          </a:p>
          <a:p>
            <a:pPr lvl="1"/>
            <a:r>
              <a:rPr lang="en-US" dirty="0" smtClean="0"/>
              <a:t>Geographically limited data</a:t>
            </a:r>
          </a:p>
          <a:p>
            <a:pPr lvl="2"/>
            <a:r>
              <a:rPr lang="en-US" dirty="0"/>
              <a:t>Cannot </a:t>
            </a:r>
            <a:r>
              <a:rPr lang="en-US" dirty="0" smtClean="0"/>
              <a:t>design </a:t>
            </a:r>
            <a:r>
              <a:rPr lang="en-US" dirty="0"/>
              <a:t>regionally specific programs or protocols for most locations</a:t>
            </a:r>
          </a:p>
          <a:p>
            <a:pPr lvl="1"/>
            <a:r>
              <a:rPr lang="en-US" dirty="0" smtClean="0"/>
              <a:t>Insufficient data relating N</a:t>
            </a:r>
            <a:r>
              <a:rPr lang="en-US" baseline="-25000" dirty="0" smtClean="0"/>
              <a:t>2</a:t>
            </a:r>
            <a:r>
              <a:rPr lang="en-US" dirty="0" smtClean="0"/>
              <a:t>O and NO</a:t>
            </a:r>
            <a:r>
              <a:rPr lang="en-US" baseline="-25000" dirty="0" smtClean="0"/>
              <a:t>3</a:t>
            </a:r>
            <a:r>
              <a:rPr lang="en-US" dirty="0" smtClean="0"/>
              <a:t> </a:t>
            </a:r>
          </a:p>
          <a:p>
            <a:pPr lvl="1"/>
            <a:r>
              <a:rPr lang="en-US" dirty="0"/>
              <a:t>Data for </a:t>
            </a:r>
            <a:r>
              <a:rPr lang="en-US" dirty="0" smtClean="0"/>
              <a:t>fertilizer </a:t>
            </a:r>
            <a:r>
              <a:rPr lang="en-US" dirty="0"/>
              <a:t>management insufficient</a:t>
            </a:r>
          </a:p>
          <a:p>
            <a:pPr lvl="2"/>
            <a:r>
              <a:rPr lang="en-US" dirty="0"/>
              <a:t>Very little information on placement, </a:t>
            </a:r>
            <a:r>
              <a:rPr lang="en-US" dirty="0" smtClean="0"/>
              <a:t>timing (and NO</a:t>
            </a:r>
            <a:r>
              <a:rPr lang="en-US" baseline="-25000" dirty="0" smtClean="0"/>
              <a:t>3 </a:t>
            </a:r>
            <a:r>
              <a:rPr lang="en-US" dirty="0" smtClean="0"/>
              <a:t>in general)</a:t>
            </a:r>
            <a:endParaRPr lang="en-US" dirty="0"/>
          </a:p>
          <a:p>
            <a:r>
              <a:rPr lang="en-US" dirty="0" smtClean="0"/>
              <a:t>What we did find… </a:t>
            </a:r>
          </a:p>
          <a:p>
            <a:pPr lvl="1"/>
            <a:r>
              <a:rPr lang="en-US" dirty="0" smtClean="0"/>
              <a:t>N</a:t>
            </a:r>
            <a:r>
              <a:rPr lang="en-US" baseline="-25000" dirty="0" smtClean="0"/>
              <a:t>2</a:t>
            </a:r>
            <a:r>
              <a:rPr lang="en-US" dirty="0" smtClean="0"/>
              <a:t>O – temperature increases losses while nitrification inhibitors and side-dress decrease losses</a:t>
            </a:r>
            <a:endParaRPr lang="en-US" dirty="0"/>
          </a:p>
          <a:p>
            <a:pPr lvl="1"/>
            <a:r>
              <a:rPr lang="en-US" dirty="0"/>
              <a:t>NO</a:t>
            </a:r>
            <a:r>
              <a:rPr lang="en-US" baseline="-25000" dirty="0"/>
              <a:t>3</a:t>
            </a:r>
            <a:r>
              <a:rPr lang="en-US" dirty="0"/>
              <a:t> </a:t>
            </a:r>
            <a:r>
              <a:rPr lang="en-US" dirty="0" smtClean="0"/>
              <a:t>– soil C decreases losses; Wet climate (or irrigation) and aqueous ammonia increase losses</a:t>
            </a:r>
            <a:endParaRPr lang="en-US" dirty="0"/>
          </a:p>
        </p:txBody>
      </p:sp>
    </p:spTree>
    <p:extLst>
      <p:ext uri="{BB962C8B-B14F-4D97-AF65-F5344CB8AC3E}">
        <p14:creationId xmlns:p14="http://schemas.microsoft.com/office/powerpoint/2010/main" val="356198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580112" y="1556793"/>
            <a:ext cx="2919649" cy="2952328"/>
          </a:xfrm>
          <a:prstGeom prst="rect">
            <a:avLst/>
          </a:prstGeom>
          <a:noFill/>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B050"/>
                </a:solidFill>
              </a:rPr>
              <a:t>$$$$$</a:t>
            </a:r>
          </a:p>
          <a:p>
            <a:endParaRPr lang="en-US" sz="3200" dirty="0" smtClean="0">
              <a:solidFill>
                <a:srgbClr val="000000"/>
              </a:solidFill>
            </a:endParaRPr>
          </a:p>
          <a:p>
            <a:r>
              <a:rPr lang="en-US" sz="3200" dirty="0" smtClean="0">
                <a:solidFill>
                  <a:srgbClr val="000000"/>
                </a:solidFill>
              </a:rPr>
              <a:t>More individual studies</a:t>
            </a:r>
          </a:p>
          <a:p>
            <a:endParaRPr lang="en-US" sz="3200" dirty="0">
              <a:solidFill>
                <a:srgbClr val="000000"/>
              </a:solidFill>
            </a:endParaRPr>
          </a:p>
          <a:p>
            <a:r>
              <a:rPr lang="en-US" sz="3200" dirty="0" smtClean="0">
                <a:solidFill>
                  <a:srgbClr val="000000"/>
                </a:solidFill>
              </a:rPr>
              <a:t>More meta-analysis </a:t>
            </a:r>
          </a:p>
          <a:p>
            <a:endParaRPr lang="en-US" sz="3200" dirty="0">
              <a:solidFill>
                <a:srgbClr val="000000"/>
              </a:solidFill>
            </a:endParaRPr>
          </a:p>
          <a:p>
            <a:r>
              <a:rPr lang="en-US" sz="3200" dirty="0" smtClean="0">
                <a:solidFill>
                  <a:srgbClr val="000000"/>
                </a:solidFill>
              </a:rPr>
              <a:t>combined with mechanistic models</a:t>
            </a:r>
            <a:endParaRPr lang="en-US" sz="3200" dirty="0">
              <a:solidFill>
                <a:srgbClr val="000000"/>
              </a:solidFill>
            </a:endParaRPr>
          </a:p>
        </p:txBody>
      </p:sp>
      <p:sp>
        <p:nvSpPr>
          <p:cNvPr id="6" name="Rectangle 5"/>
          <p:cNvSpPr/>
          <p:nvPr/>
        </p:nvSpPr>
        <p:spPr>
          <a:xfrm>
            <a:off x="1259632" y="5000050"/>
            <a:ext cx="6743700" cy="769441"/>
          </a:xfrm>
          <a:prstGeom prst="rect">
            <a:avLst/>
          </a:prstGeom>
        </p:spPr>
        <p:txBody>
          <a:bodyPr wrap="square">
            <a:spAutoFit/>
          </a:bodyPr>
          <a:lstStyle/>
          <a:p>
            <a:r>
              <a:rPr lang="en-US" sz="2400" b="1" dirty="0" smtClean="0">
                <a:solidFill>
                  <a:prstClr val="black"/>
                </a:solidFill>
              </a:rPr>
              <a:t>Economic </a:t>
            </a:r>
            <a:r>
              <a:rPr lang="en-US" sz="2400" b="1" dirty="0">
                <a:solidFill>
                  <a:prstClr val="black"/>
                </a:solidFill>
              </a:rPr>
              <a:t>&amp; Policy Analysis and Program design</a:t>
            </a:r>
          </a:p>
          <a:p>
            <a:r>
              <a:rPr lang="en-US" sz="2000" dirty="0">
                <a:solidFill>
                  <a:prstClr val="black"/>
                </a:solidFill>
              </a:rPr>
              <a:t>Improving policy and program effectiveness </a:t>
            </a:r>
            <a:r>
              <a:rPr lang="en-US" sz="2000" dirty="0" smtClean="0">
                <a:solidFill>
                  <a:prstClr val="black"/>
                </a:solidFill>
              </a:rPr>
              <a:t>in managing N loss</a:t>
            </a:r>
            <a:endParaRPr lang="en-US" sz="2000" dirty="0">
              <a:solidFill>
                <a:prstClr val="black"/>
              </a:solidFill>
            </a:endParaRPr>
          </a:p>
        </p:txBody>
      </p:sp>
      <p:sp>
        <p:nvSpPr>
          <p:cNvPr id="3" name="Title 2"/>
          <p:cNvSpPr>
            <a:spLocks noGrp="1"/>
          </p:cNvSpPr>
          <p:nvPr>
            <p:ph type="title"/>
          </p:nvPr>
        </p:nvSpPr>
        <p:spPr/>
        <p:txBody>
          <a:bodyPr>
            <a:normAutofit/>
          </a:bodyPr>
          <a:lstStyle/>
          <a:p>
            <a:r>
              <a:rPr lang="en-US" dirty="0"/>
              <a:t>What next?</a:t>
            </a:r>
          </a:p>
        </p:txBody>
      </p:sp>
      <p:sp>
        <p:nvSpPr>
          <p:cNvPr id="2" name="Slide Number Placeholder 1"/>
          <p:cNvSpPr>
            <a:spLocks noGrp="1"/>
          </p:cNvSpPr>
          <p:nvPr>
            <p:ph type="sldNum" sz="quarter" idx="12"/>
          </p:nvPr>
        </p:nvSpPr>
        <p:spPr/>
        <p:txBody>
          <a:bodyPr/>
          <a:lstStyle/>
          <a:p>
            <a:fld id="{588E4C30-4ED4-4AD5-9719-DB8C9984AB4B}" type="slidenum">
              <a:rPr lang="en-US" smtClean="0">
                <a:solidFill>
                  <a:prstClr val="black">
                    <a:tint val="75000"/>
                  </a:prstClr>
                </a:solidFill>
              </a:rPr>
              <a:pPr/>
              <a:t>22</a:t>
            </a:fld>
            <a:endParaRPr lang="en-US">
              <a:solidFill>
                <a:prstClr val="black">
                  <a:tint val="75000"/>
                </a:prstClr>
              </a:solidFill>
            </a:endParaRPr>
          </a:p>
        </p:txBody>
      </p:sp>
      <p:sp>
        <p:nvSpPr>
          <p:cNvPr id="8" name="Title 1"/>
          <p:cNvSpPr txBox="1">
            <a:spLocks/>
          </p:cNvSpPr>
          <p:nvPr/>
        </p:nvSpPr>
        <p:spPr>
          <a:xfrm>
            <a:off x="467544" y="1634429"/>
            <a:ext cx="2919649" cy="2952328"/>
          </a:xfrm>
          <a:prstGeom prst="rect">
            <a:avLst/>
          </a:prstGeom>
          <a:noFill/>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B050"/>
                </a:solidFill>
              </a:rPr>
              <a:t>$$$</a:t>
            </a:r>
          </a:p>
          <a:p>
            <a:endParaRPr lang="en-US" sz="3200" dirty="0" smtClean="0">
              <a:solidFill>
                <a:srgbClr val="000000"/>
              </a:solidFill>
            </a:endParaRPr>
          </a:p>
          <a:p>
            <a:r>
              <a:rPr lang="en-US" sz="3200" dirty="0" smtClean="0">
                <a:solidFill>
                  <a:srgbClr val="000000"/>
                </a:solidFill>
              </a:rPr>
              <a:t>Systematic lab study</a:t>
            </a:r>
          </a:p>
          <a:p>
            <a:endParaRPr lang="en-US" sz="3200" dirty="0">
              <a:solidFill>
                <a:srgbClr val="000000"/>
              </a:solidFill>
            </a:endParaRPr>
          </a:p>
          <a:p>
            <a:r>
              <a:rPr lang="en-US" sz="3200" dirty="0" smtClean="0">
                <a:solidFill>
                  <a:srgbClr val="000000"/>
                </a:solidFill>
              </a:rPr>
              <a:t>Targeted field study </a:t>
            </a:r>
          </a:p>
          <a:p>
            <a:endParaRPr lang="en-US" sz="3200" dirty="0" smtClean="0">
              <a:solidFill>
                <a:srgbClr val="000000"/>
              </a:solidFill>
            </a:endParaRPr>
          </a:p>
          <a:p>
            <a:r>
              <a:rPr lang="en-US" sz="3200" dirty="0" smtClean="0">
                <a:solidFill>
                  <a:srgbClr val="000000"/>
                </a:solidFill>
              </a:rPr>
              <a:t>potentially empirical models</a:t>
            </a:r>
            <a:endParaRPr lang="en-US" sz="3200" dirty="0">
              <a:solidFill>
                <a:srgbClr val="000000"/>
              </a:solidFill>
            </a:endParaRPr>
          </a:p>
        </p:txBody>
      </p:sp>
      <p:sp>
        <p:nvSpPr>
          <p:cNvPr id="11" name="Down Arrow 10"/>
          <p:cNvSpPr/>
          <p:nvPr/>
        </p:nvSpPr>
        <p:spPr>
          <a:xfrm>
            <a:off x="1829188" y="2852936"/>
            <a:ext cx="196360" cy="180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829188" y="3629835"/>
            <a:ext cx="196360" cy="180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829188" y="4734088"/>
            <a:ext cx="196360" cy="180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941756" y="2930572"/>
            <a:ext cx="196360" cy="180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955449" y="3629835"/>
            <a:ext cx="196360" cy="180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955449" y="4664575"/>
            <a:ext cx="196360" cy="180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2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 </a:t>
            </a:r>
            <a:endParaRPr lang="en-CA" dirty="0"/>
          </a:p>
        </p:txBody>
      </p:sp>
      <p:sp>
        <p:nvSpPr>
          <p:cNvPr id="3" name="Content Placeholder 2"/>
          <p:cNvSpPr>
            <a:spLocks noGrp="1"/>
          </p:cNvSpPr>
          <p:nvPr>
            <p:ph idx="1"/>
          </p:nvPr>
        </p:nvSpPr>
        <p:spPr>
          <a:xfrm>
            <a:off x="251520" y="1600200"/>
            <a:ext cx="8136904" cy="4525963"/>
          </a:xfrm>
        </p:spPr>
        <p:txBody>
          <a:bodyPr>
            <a:normAutofit/>
          </a:bodyPr>
          <a:lstStyle/>
          <a:p>
            <a:r>
              <a:rPr lang="en-CA" dirty="0" smtClean="0"/>
              <a:t>4R Research Fund (Fertilizer Institutes)</a:t>
            </a:r>
          </a:p>
          <a:p>
            <a:r>
              <a:rPr lang="en-CA" dirty="0" smtClean="0"/>
              <a:t>Original Data Provision: Ardell Halvorson, Rodney Venterea, Tim Parkin, Phil Robertson, Craig Drury, Doug Smith </a:t>
            </a:r>
          </a:p>
          <a:p>
            <a:r>
              <a:rPr lang="en-CA" dirty="0" smtClean="0"/>
              <a:t>Duke Collaborators: Jim Heffernan, Emily Bernhardt</a:t>
            </a:r>
          </a:p>
          <a:p>
            <a:r>
              <a:rPr lang="en-CA" dirty="0" smtClean="0"/>
              <a:t>Research Assistants: Katie </a:t>
            </a:r>
            <a:r>
              <a:rPr lang="en-CA" dirty="0" err="1" smtClean="0"/>
              <a:t>Locklier</a:t>
            </a:r>
            <a:r>
              <a:rPr lang="en-CA" dirty="0" smtClean="0"/>
              <a:t>, Erin Vining, Jocelyn Tsai</a:t>
            </a:r>
            <a:endParaRPr lang="en-CA" dirty="0"/>
          </a:p>
        </p:txBody>
      </p:sp>
    </p:spTree>
    <p:extLst>
      <p:ext uri="{BB962C8B-B14F-4D97-AF65-F5344CB8AC3E}">
        <p14:creationId xmlns:p14="http://schemas.microsoft.com/office/powerpoint/2010/main" val="181805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Questions</a:t>
            </a:r>
            <a:endParaRPr lang="en-US" dirty="0"/>
          </a:p>
        </p:txBody>
      </p:sp>
      <p:sp>
        <p:nvSpPr>
          <p:cNvPr id="3" name="Content Placeholder 2"/>
          <p:cNvSpPr>
            <a:spLocks noGrp="1"/>
          </p:cNvSpPr>
          <p:nvPr>
            <p:ph idx="1"/>
          </p:nvPr>
        </p:nvSpPr>
        <p:spPr/>
        <p:txBody>
          <a:bodyPr>
            <a:normAutofit/>
          </a:bodyPr>
          <a:lstStyle/>
          <a:p>
            <a:r>
              <a:rPr lang="en-US" i="1" dirty="0"/>
              <a:t>How can we strategically </a:t>
            </a:r>
            <a:r>
              <a:rPr lang="en-US" i="1" dirty="0" smtClean="0"/>
              <a:t>encourage improved management practices (with limited resources)?</a:t>
            </a:r>
            <a:endParaRPr lang="en-US" i="1" dirty="0"/>
          </a:p>
          <a:p>
            <a:r>
              <a:rPr lang="en-US" dirty="0" smtClean="0"/>
              <a:t>How are losses affected by different fertilizer management activities? </a:t>
            </a:r>
          </a:p>
          <a:p>
            <a:r>
              <a:rPr lang="en-US" dirty="0" smtClean="0"/>
              <a:t>Focus on N</a:t>
            </a:r>
            <a:r>
              <a:rPr lang="en-US" baseline="-25000" dirty="0" smtClean="0"/>
              <a:t>2</a:t>
            </a:r>
            <a:r>
              <a:rPr lang="en-US" dirty="0" smtClean="0"/>
              <a:t>O or NO</a:t>
            </a:r>
            <a:r>
              <a:rPr lang="en-US" baseline="-25000" dirty="0" smtClean="0"/>
              <a:t>3</a:t>
            </a:r>
            <a:r>
              <a:rPr lang="en-US" dirty="0" smtClean="0"/>
              <a:t> or BOTH?</a:t>
            </a:r>
          </a:p>
          <a:p>
            <a:r>
              <a:rPr lang="en-US" dirty="0" smtClean="0"/>
              <a:t>How do these loss pathways interact AND how do they relate to yield? </a:t>
            </a:r>
          </a:p>
          <a:p>
            <a:r>
              <a:rPr lang="en-US" dirty="0" smtClean="0"/>
              <a:t>And what about region, climate, etc.?</a:t>
            </a:r>
          </a:p>
          <a:p>
            <a:endParaRPr lang="en-US" dirty="0"/>
          </a:p>
        </p:txBody>
      </p:sp>
    </p:spTree>
    <p:extLst>
      <p:ext uri="{BB962C8B-B14F-4D97-AF65-F5344CB8AC3E}">
        <p14:creationId xmlns:p14="http://schemas.microsoft.com/office/powerpoint/2010/main" val="11543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a:t>
            </a:r>
            <a:r>
              <a:rPr lang="en-US" dirty="0" err="1" smtClean="0"/>
              <a:t>Mesoscale</a:t>
            </a:r>
            <a:r>
              <a:rPr lang="en-US" dirty="0" smtClean="0"/>
              <a:t> Research</a:t>
            </a:r>
            <a:endParaRPr lang="en-US" dirty="0"/>
          </a:p>
        </p:txBody>
      </p:sp>
      <p:pic>
        <p:nvPicPr>
          <p:cNvPr id="55" name="Picture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656" y="1427715"/>
            <a:ext cx="2213982" cy="2001285"/>
          </a:xfrm>
          <a:prstGeom prst="rect">
            <a:avLst/>
          </a:prstGeom>
        </p:spPr>
      </p:pic>
      <p:pic>
        <p:nvPicPr>
          <p:cNvPr id="58" name="Picture 5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0064" y="1736747"/>
            <a:ext cx="2446736" cy="2357284"/>
          </a:xfrm>
          <a:prstGeom prst="rect">
            <a:avLst/>
          </a:prstGeom>
        </p:spPr>
      </p:pic>
      <p:pic>
        <p:nvPicPr>
          <p:cNvPr id="59" name="Picture 5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4833" y="3627772"/>
            <a:ext cx="2953512" cy="1691640"/>
          </a:xfrm>
          <a:prstGeom prst="rect">
            <a:avLst/>
          </a:prstGeom>
        </p:spPr>
      </p:pic>
      <p:sp>
        <p:nvSpPr>
          <p:cNvPr id="60" name="TextBox 59"/>
          <p:cNvSpPr txBox="1"/>
          <p:nvPr/>
        </p:nvSpPr>
        <p:spPr>
          <a:xfrm>
            <a:off x="6123112" y="1559123"/>
            <a:ext cx="1276499" cy="369332"/>
          </a:xfrm>
          <a:prstGeom prst="rect">
            <a:avLst/>
          </a:prstGeom>
          <a:solidFill>
            <a:schemeClr val="bg1"/>
          </a:solidFill>
        </p:spPr>
        <p:txBody>
          <a:bodyPr wrap="none" rtlCol="0">
            <a:spAutoFit/>
          </a:bodyPr>
          <a:lstStyle/>
          <a:p>
            <a:r>
              <a:rPr lang="en-US" dirty="0" smtClean="0"/>
              <a:t>Dissolved N</a:t>
            </a:r>
            <a:endParaRPr lang="en-US" dirty="0"/>
          </a:p>
        </p:txBody>
      </p:sp>
      <p:sp>
        <p:nvSpPr>
          <p:cNvPr id="61" name="TextBox 60"/>
          <p:cNvSpPr txBox="1"/>
          <p:nvPr/>
        </p:nvSpPr>
        <p:spPr>
          <a:xfrm>
            <a:off x="6241176" y="3238716"/>
            <a:ext cx="564502" cy="369332"/>
          </a:xfrm>
          <a:prstGeom prst="rect">
            <a:avLst/>
          </a:prstGeom>
          <a:solidFill>
            <a:schemeClr val="bg1"/>
          </a:solidFill>
        </p:spPr>
        <p:txBody>
          <a:bodyPr wrap="none" rtlCol="0">
            <a:spAutoFit/>
          </a:bodyPr>
          <a:lstStyle/>
          <a:p>
            <a:r>
              <a:rPr lang="en-US" dirty="0" smtClean="0"/>
              <a:t>N</a:t>
            </a:r>
            <a:r>
              <a:rPr lang="en-US" baseline="-25000" dirty="0" smtClean="0"/>
              <a:t>2</a:t>
            </a:r>
            <a:r>
              <a:rPr lang="en-US" dirty="0" smtClean="0"/>
              <a:t>O</a:t>
            </a:r>
            <a:endParaRPr lang="en-US" dirty="0"/>
          </a:p>
        </p:txBody>
      </p:sp>
      <p:sp>
        <p:nvSpPr>
          <p:cNvPr id="62" name="Rectangle 61"/>
          <p:cNvSpPr/>
          <p:nvPr/>
        </p:nvSpPr>
        <p:spPr>
          <a:xfrm>
            <a:off x="3561363" y="1550648"/>
            <a:ext cx="1885429" cy="175460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0" b="1" dirty="0" smtClean="0">
                <a:solidFill>
                  <a:srgbClr val="FF0000"/>
                </a:solidFill>
              </a:rPr>
              <a:t>?</a:t>
            </a:r>
            <a:endParaRPr lang="en-US" sz="10000" b="1" dirty="0">
              <a:solidFill>
                <a:srgbClr val="FF0000"/>
              </a:solidFill>
            </a:endParaRPr>
          </a:p>
        </p:txBody>
      </p:sp>
      <p:sp>
        <p:nvSpPr>
          <p:cNvPr id="63" name="TextBox 62"/>
          <p:cNvSpPr txBox="1"/>
          <p:nvPr/>
        </p:nvSpPr>
        <p:spPr>
          <a:xfrm>
            <a:off x="801646" y="5518973"/>
            <a:ext cx="2056973" cy="646331"/>
          </a:xfrm>
          <a:prstGeom prst="rect">
            <a:avLst/>
          </a:prstGeom>
          <a:noFill/>
        </p:spPr>
        <p:txBody>
          <a:bodyPr wrap="none" rtlCol="0">
            <a:spAutoFit/>
          </a:bodyPr>
          <a:lstStyle/>
          <a:p>
            <a:pPr algn="ctr"/>
            <a:r>
              <a:rPr lang="en-US" dirty="0" smtClean="0"/>
              <a:t>Test Strips</a:t>
            </a:r>
          </a:p>
          <a:p>
            <a:pPr algn="ctr"/>
            <a:r>
              <a:rPr lang="en-US" dirty="0" smtClean="0"/>
              <a:t>Experimental Farms</a:t>
            </a:r>
            <a:endParaRPr lang="en-US" dirty="0"/>
          </a:p>
        </p:txBody>
      </p:sp>
      <p:sp>
        <p:nvSpPr>
          <p:cNvPr id="64" name="TextBox 63"/>
          <p:cNvSpPr txBox="1"/>
          <p:nvPr/>
        </p:nvSpPr>
        <p:spPr>
          <a:xfrm>
            <a:off x="6383949" y="5518973"/>
            <a:ext cx="2031325" cy="369332"/>
          </a:xfrm>
          <a:prstGeom prst="rect">
            <a:avLst/>
          </a:prstGeom>
          <a:solidFill>
            <a:schemeClr val="bg1"/>
          </a:solidFill>
        </p:spPr>
        <p:txBody>
          <a:bodyPr wrap="none" rtlCol="0">
            <a:spAutoFit/>
          </a:bodyPr>
          <a:lstStyle/>
          <a:p>
            <a:pPr algn="ctr"/>
            <a:r>
              <a:rPr lang="en-US" dirty="0" smtClean="0"/>
              <a:t>Continental Models</a:t>
            </a:r>
            <a:endParaRPr lang="en-US" dirty="0"/>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4656" y="3539322"/>
            <a:ext cx="1770920" cy="1977910"/>
          </a:xfrm>
          <a:prstGeom prst="rect">
            <a:avLst/>
          </a:prstGeom>
        </p:spPr>
      </p:pic>
      <p:sp>
        <p:nvSpPr>
          <p:cNvPr id="42" name="Rectangle 41"/>
          <p:cNvSpPr/>
          <p:nvPr/>
        </p:nvSpPr>
        <p:spPr>
          <a:xfrm>
            <a:off x="3561363" y="3617192"/>
            <a:ext cx="1885429" cy="175460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0" b="1" dirty="0" smtClean="0">
                <a:solidFill>
                  <a:srgbClr val="FF0000"/>
                </a:solidFill>
              </a:rPr>
              <a:t>?</a:t>
            </a:r>
            <a:endParaRPr lang="en-US" sz="10000" b="1" dirty="0">
              <a:solidFill>
                <a:srgbClr val="FF0000"/>
              </a:solidFill>
            </a:endParaRPr>
          </a:p>
        </p:txBody>
      </p:sp>
      <p:sp>
        <p:nvSpPr>
          <p:cNvPr id="13" name="TextBox 12"/>
          <p:cNvSpPr txBox="1"/>
          <p:nvPr/>
        </p:nvSpPr>
        <p:spPr>
          <a:xfrm>
            <a:off x="67220" y="1605289"/>
            <a:ext cx="849848" cy="646331"/>
          </a:xfrm>
          <a:prstGeom prst="rect">
            <a:avLst/>
          </a:prstGeom>
          <a:noFill/>
        </p:spPr>
        <p:txBody>
          <a:bodyPr wrap="none" rtlCol="0">
            <a:spAutoFit/>
          </a:bodyPr>
          <a:lstStyle/>
          <a:p>
            <a:r>
              <a:rPr lang="en-US" dirty="0" smtClean="0"/>
              <a:t>Plant </a:t>
            </a:r>
          </a:p>
          <a:p>
            <a:r>
              <a:rPr lang="en-US" dirty="0" smtClean="0"/>
              <a:t>Uptake</a:t>
            </a:r>
            <a:endParaRPr lang="en-US" dirty="0"/>
          </a:p>
        </p:txBody>
      </p:sp>
      <p:sp>
        <p:nvSpPr>
          <p:cNvPr id="15" name="TextBox 14"/>
          <p:cNvSpPr txBox="1"/>
          <p:nvPr/>
        </p:nvSpPr>
        <p:spPr>
          <a:xfrm>
            <a:off x="67220" y="2582389"/>
            <a:ext cx="890244" cy="646331"/>
          </a:xfrm>
          <a:prstGeom prst="rect">
            <a:avLst/>
          </a:prstGeom>
          <a:noFill/>
        </p:spPr>
        <p:txBody>
          <a:bodyPr wrap="none" rtlCol="0">
            <a:spAutoFit/>
          </a:bodyPr>
          <a:lstStyle/>
          <a:p>
            <a:r>
              <a:rPr lang="en-US" dirty="0" smtClean="0"/>
              <a:t>Nitrate </a:t>
            </a:r>
          </a:p>
          <a:p>
            <a:r>
              <a:rPr lang="en-US" dirty="0" smtClean="0"/>
              <a:t>Loss</a:t>
            </a:r>
            <a:endParaRPr lang="en-US" dirty="0"/>
          </a:p>
        </p:txBody>
      </p:sp>
      <p:sp>
        <p:nvSpPr>
          <p:cNvPr id="16" name="TextBox 15"/>
          <p:cNvSpPr txBox="1"/>
          <p:nvPr/>
        </p:nvSpPr>
        <p:spPr>
          <a:xfrm>
            <a:off x="96700" y="4205111"/>
            <a:ext cx="873444" cy="923330"/>
          </a:xfrm>
          <a:prstGeom prst="rect">
            <a:avLst/>
          </a:prstGeom>
          <a:noFill/>
        </p:spPr>
        <p:txBody>
          <a:bodyPr wrap="none" rtlCol="0">
            <a:spAutoFit/>
          </a:bodyPr>
          <a:lstStyle/>
          <a:p>
            <a:r>
              <a:rPr lang="en-US" dirty="0" smtClean="0"/>
              <a:t>Nitrous</a:t>
            </a:r>
          </a:p>
          <a:p>
            <a:r>
              <a:rPr lang="en-US" dirty="0" smtClean="0"/>
              <a:t>Oxide </a:t>
            </a:r>
          </a:p>
          <a:p>
            <a:r>
              <a:rPr lang="en-US" dirty="0" smtClean="0"/>
              <a:t>Loss</a:t>
            </a:r>
            <a:endParaRPr lang="en-US" dirty="0"/>
          </a:p>
        </p:txBody>
      </p:sp>
    </p:spTree>
    <p:extLst>
      <p:ext uri="{BB962C8B-B14F-4D97-AF65-F5344CB8AC3E}">
        <p14:creationId xmlns:p14="http://schemas.microsoft.com/office/powerpoint/2010/main" val="40009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4"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a:xfrm>
            <a:off x="251520" y="1600201"/>
            <a:ext cx="8640960" cy="2692896"/>
          </a:xfrm>
        </p:spPr>
        <p:txBody>
          <a:bodyPr>
            <a:normAutofit/>
          </a:bodyPr>
          <a:lstStyle/>
          <a:p>
            <a:r>
              <a:rPr lang="en-US" sz="2800" dirty="0"/>
              <a:t>Understand the dynamics of N loss across soils and climates to improve targeting of </a:t>
            </a:r>
            <a:r>
              <a:rPr lang="en-US" sz="2800" dirty="0" err="1" smtClean="0"/>
              <a:t>agri</a:t>
            </a:r>
            <a:r>
              <a:rPr lang="en-US" sz="2800" dirty="0" smtClean="0"/>
              <a:t>-environmental policy (incentives, extension, etc.)</a:t>
            </a:r>
          </a:p>
          <a:p>
            <a:pPr marL="342900" lvl="1" indent="-342900">
              <a:buFont typeface="Arial" panose="020B0604020202020204" pitchFamily="34" charset="0"/>
              <a:buChar char="•"/>
            </a:pPr>
            <a:r>
              <a:rPr lang="en-US" dirty="0"/>
              <a:t>Understand </a:t>
            </a:r>
            <a:r>
              <a:rPr lang="en-US" dirty="0" smtClean="0"/>
              <a:t>how </a:t>
            </a:r>
            <a:r>
              <a:rPr lang="en-US" dirty="0"/>
              <a:t>key management practices </a:t>
            </a:r>
            <a:r>
              <a:rPr lang="en-US" dirty="0" smtClean="0"/>
              <a:t>affect N </a:t>
            </a:r>
            <a:r>
              <a:rPr lang="en-US" dirty="0"/>
              <a:t>loss </a:t>
            </a:r>
            <a:r>
              <a:rPr lang="en-US" dirty="0" smtClean="0"/>
              <a:t>dynamics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4207" y="3789040"/>
            <a:ext cx="2565285" cy="1368152"/>
          </a:xfrm>
          <a:prstGeom prst="rect">
            <a:avLst/>
          </a:prstGeom>
        </p:spPr>
      </p:pic>
      <p:sp>
        <p:nvSpPr>
          <p:cNvPr id="5" name="Content Placeholder 2"/>
          <p:cNvSpPr txBox="1">
            <a:spLocks/>
          </p:cNvSpPr>
          <p:nvPr/>
        </p:nvSpPr>
        <p:spPr>
          <a:xfrm>
            <a:off x="251520" y="3933056"/>
            <a:ext cx="5976664" cy="15147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2" indent="-342900"/>
            <a:r>
              <a:rPr lang="en-US" dirty="0" smtClean="0"/>
              <a:t>4Rs (right rate, right time, right source, right place)</a:t>
            </a:r>
          </a:p>
          <a:p>
            <a:pPr marL="742950" lvl="2" indent="-342900"/>
            <a:r>
              <a:rPr lang="en-US" dirty="0" smtClean="0"/>
              <a:t>Other management (tillage, cover crops, etc.)</a:t>
            </a:r>
            <a:endParaRPr lang="en-US" dirty="0"/>
          </a:p>
        </p:txBody>
      </p:sp>
      <p:sp>
        <p:nvSpPr>
          <p:cNvPr id="6" name="Content Placeholder 2"/>
          <p:cNvSpPr txBox="1">
            <a:spLocks/>
          </p:cNvSpPr>
          <p:nvPr/>
        </p:nvSpPr>
        <p:spPr>
          <a:xfrm>
            <a:off x="239944" y="5393211"/>
            <a:ext cx="8580528" cy="14921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dirty="0" smtClean="0"/>
              <a:t>Understand relationships between </a:t>
            </a:r>
            <a:r>
              <a:rPr lang="en-CA" dirty="0" smtClean="0"/>
              <a:t>N</a:t>
            </a:r>
            <a:r>
              <a:rPr lang="en-CA" baseline="-25000" dirty="0" smtClean="0"/>
              <a:t>2</a:t>
            </a:r>
            <a:r>
              <a:rPr lang="en-CA" dirty="0" smtClean="0"/>
              <a:t>O and NO</a:t>
            </a:r>
            <a:r>
              <a:rPr lang="en-CA" baseline="-25000" dirty="0" smtClean="0"/>
              <a:t>3</a:t>
            </a:r>
            <a:r>
              <a:rPr lang="en-CA" dirty="0" smtClean="0"/>
              <a:t> </a:t>
            </a:r>
            <a:endParaRPr lang="en-US" dirty="0" smtClean="0"/>
          </a:p>
          <a:p>
            <a:endParaRPr lang="en-US" dirty="0"/>
          </a:p>
        </p:txBody>
      </p:sp>
    </p:spTree>
    <p:extLst>
      <p:ext uri="{BB962C8B-B14F-4D97-AF65-F5344CB8AC3E}">
        <p14:creationId xmlns:p14="http://schemas.microsoft.com/office/powerpoint/2010/main" val="11552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Database from the scientific literature</a:t>
            </a:r>
            <a:endParaRPr lang="en-CA" dirty="0"/>
          </a:p>
        </p:txBody>
      </p:sp>
      <p:sp>
        <p:nvSpPr>
          <p:cNvPr id="5" name="Content Placeholder 2"/>
          <p:cNvSpPr txBox="1">
            <a:spLocks/>
          </p:cNvSpPr>
          <p:nvPr/>
        </p:nvSpPr>
        <p:spPr>
          <a:xfrm>
            <a:off x="251520" y="3789040"/>
            <a:ext cx="8640960"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Recorded all available data on crop management, soil and climate characteristics </a:t>
            </a:r>
          </a:p>
          <a:p>
            <a:r>
              <a:rPr lang="en-CA" dirty="0" smtClean="0"/>
              <a:t>Limited analysis to corn only with crop yield measured</a:t>
            </a:r>
          </a:p>
        </p:txBody>
      </p:sp>
      <p:sp>
        <p:nvSpPr>
          <p:cNvPr id="3" name="Content Placeholder 2"/>
          <p:cNvSpPr>
            <a:spLocks noGrp="1"/>
          </p:cNvSpPr>
          <p:nvPr>
            <p:ph idx="1"/>
          </p:nvPr>
        </p:nvSpPr>
        <p:spPr>
          <a:xfrm>
            <a:off x="251520" y="1591056"/>
            <a:ext cx="8496944" cy="1549912"/>
          </a:xfrm>
          <a:noFill/>
        </p:spPr>
        <p:txBody>
          <a:bodyPr>
            <a:noAutofit/>
          </a:bodyPr>
          <a:lstStyle/>
          <a:p>
            <a:r>
              <a:rPr lang="en-CA" dirty="0"/>
              <a:t>Focus on corn cropping systems in North </a:t>
            </a:r>
            <a:r>
              <a:rPr lang="en-CA" dirty="0" smtClean="0"/>
              <a:t>America</a:t>
            </a:r>
          </a:p>
          <a:p>
            <a:r>
              <a:rPr lang="en-CA" dirty="0" smtClean="0"/>
              <a:t>Field data on 4R fertilizer management with N</a:t>
            </a:r>
            <a:r>
              <a:rPr lang="en-CA" baseline="-25000" dirty="0" smtClean="0"/>
              <a:t>2</a:t>
            </a:r>
            <a:r>
              <a:rPr lang="en-CA" dirty="0" smtClean="0"/>
              <a:t>O emissions and/or NO</a:t>
            </a:r>
            <a:r>
              <a:rPr lang="en-CA" baseline="-25000" dirty="0" smtClean="0"/>
              <a:t>3</a:t>
            </a:r>
            <a:r>
              <a:rPr lang="en-CA" dirty="0" smtClean="0"/>
              <a:t> leaching</a:t>
            </a:r>
            <a:endParaRPr lang="en-CA" dirty="0"/>
          </a:p>
        </p:txBody>
      </p:sp>
    </p:spTree>
    <p:extLst>
      <p:ext uri="{BB962C8B-B14F-4D97-AF65-F5344CB8AC3E}">
        <p14:creationId xmlns:p14="http://schemas.microsoft.com/office/powerpoint/2010/main" val="7178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
            <a:ext cx="8875060" cy="6858001"/>
          </a:xfrm>
          <a:prstGeom prst="rect">
            <a:avLst/>
          </a:prstGeom>
        </p:spPr>
      </p:pic>
      <p:sp>
        <p:nvSpPr>
          <p:cNvPr id="5" name="Oval 4"/>
          <p:cNvSpPr/>
          <p:nvPr/>
        </p:nvSpPr>
        <p:spPr>
          <a:xfrm rot="19905687">
            <a:off x="660704" y="3246078"/>
            <a:ext cx="609600" cy="1274223"/>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rot="19905687">
            <a:off x="660706" y="3353373"/>
            <a:ext cx="609600" cy="1274223"/>
          </a:xfrm>
          <a:prstGeom prst="ellipse">
            <a:avLst/>
          </a:prstGeom>
          <a:noFill/>
          <a:ln w="12700">
            <a:solidFill>
              <a:srgbClr val="8A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rot="20370750">
            <a:off x="3875522" y="1645694"/>
            <a:ext cx="875367" cy="1424497"/>
          </a:xfrm>
          <a:prstGeom prst="ellipse">
            <a:avLst/>
          </a:prstGeom>
          <a:noFill/>
          <a:ln w="12700">
            <a:solidFill>
              <a:srgbClr val="8A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3571185">
            <a:off x="5075659" y="2877366"/>
            <a:ext cx="1026809" cy="184957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2426297">
            <a:off x="6726995" y="3330358"/>
            <a:ext cx="756757" cy="1995190"/>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2308784">
            <a:off x="6633899" y="3304239"/>
            <a:ext cx="729448" cy="2058274"/>
          </a:xfrm>
          <a:prstGeom prst="ellipse">
            <a:avLst/>
          </a:prstGeom>
          <a:noFill/>
          <a:ln w="12700">
            <a:solidFill>
              <a:srgbClr val="8A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rot="15364847">
            <a:off x="5180379" y="2121069"/>
            <a:ext cx="644787" cy="1135601"/>
          </a:xfrm>
          <a:prstGeom prst="ellipse">
            <a:avLst/>
          </a:prstGeom>
          <a:noFill/>
          <a:ln w="12700">
            <a:solidFill>
              <a:srgbClr val="8A3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49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6" presetClass="emph" presetSubtype="0" fill="hold" grpId="1" nodeType="withEffect">
                                  <p:stCondLst>
                                    <p:cond delay="0"/>
                                  </p:stCondLst>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par>
                                <p:cTn id="29" presetID="26" presetClass="emph" presetSubtype="0" fill="hold" grpId="1" nodeType="with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1" nodeType="clickEffect">
                                  <p:stCondLst>
                                    <p:cond delay="0"/>
                                  </p:stCondLst>
                                  <p:childTnLst>
                                    <p:animEffect transition="out" filter="fade">
                                      <p:cBhvr>
                                        <p:cTn id="43" dur="500" tmFilter="0, 0; .2, .5; .8, .5; 1, 0"/>
                                        <p:tgtEl>
                                          <p:spTgt spid="7"/>
                                        </p:tgtEl>
                                      </p:cBhvr>
                                    </p:animEffect>
                                    <p:animScale>
                                      <p:cBhvr>
                                        <p:cTn id="44" dur="250" autoRev="1" fill="hold"/>
                                        <p:tgtEl>
                                          <p:spTgt spid="7"/>
                                        </p:tgtEl>
                                      </p:cBhvr>
                                      <p:by x="105000" y="105000"/>
                                    </p:animScale>
                                  </p:childTnLst>
                                </p:cTn>
                              </p:par>
                              <p:par>
                                <p:cTn id="45" presetID="26" presetClass="emph" presetSubtype="0" fill="hold" grpId="1" nodeType="withEffect">
                                  <p:stCondLst>
                                    <p:cond delay="0"/>
                                  </p:stCondLst>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lvl="1" indent="0">
              <a:buNone/>
            </a:pPr>
            <a:r>
              <a:rPr lang="en-US" sz="2000" b="1" dirty="0" smtClean="0"/>
              <a:t>N</a:t>
            </a:r>
            <a:r>
              <a:rPr lang="en-US" sz="2000" b="1" baseline="-25000" dirty="0" smtClean="0"/>
              <a:t>2</a:t>
            </a:r>
            <a:r>
              <a:rPr lang="en-US" sz="2000" b="1" dirty="0" smtClean="0"/>
              <a:t>O Observations (n=408)</a:t>
            </a:r>
          </a:p>
          <a:p>
            <a:pPr marL="228600" lvl="1"/>
            <a:r>
              <a:rPr lang="en-US" sz="2000" dirty="0" smtClean="0"/>
              <a:t>1994-2012</a:t>
            </a:r>
            <a:r>
              <a:rPr lang="en-US" sz="2000" dirty="0"/>
              <a:t>, median: 2007</a:t>
            </a:r>
          </a:p>
          <a:p>
            <a:pPr marL="228600" lvl="1"/>
            <a:r>
              <a:rPr lang="en-US" sz="2000" dirty="0"/>
              <a:t>Urea (26%), UAN (22%), Super U (9%), Ammon. nitrate (9%), ESN (9%)</a:t>
            </a:r>
          </a:p>
          <a:p>
            <a:pPr marL="411480" lvl="2"/>
            <a:r>
              <a:rPr lang="en-US" dirty="0"/>
              <a:t>Good info comparing losses between different sources</a:t>
            </a:r>
          </a:p>
          <a:p>
            <a:pPr marL="228600" lvl="1"/>
            <a:r>
              <a:rPr lang="en-US" sz="2000" dirty="0"/>
              <a:t>No-till (38%)</a:t>
            </a:r>
          </a:p>
          <a:p>
            <a:pPr marL="228600" lvl="1"/>
            <a:r>
              <a:rPr lang="en-US" sz="2000" dirty="0"/>
              <a:t>Tile drained (1.4% - reportedly)</a:t>
            </a:r>
          </a:p>
          <a:p>
            <a:endParaRPr lang="en-CA" sz="3200" dirty="0"/>
          </a:p>
        </p:txBody>
      </p:sp>
      <p:sp>
        <p:nvSpPr>
          <p:cNvPr id="3" name="Content Placeholder 2"/>
          <p:cNvSpPr>
            <a:spLocks noGrp="1"/>
          </p:cNvSpPr>
          <p:nvPr>
            <p:ph sz="half" idx="2"/>
          </p:nvPr>
        </p:nvSpPr>
        <p:spPr/>
        <p:txBody>
          <a:bodyPr>
            <a:normAutofit/>
          </a:bodyPr>
          <a:lstStyle/>
          <a:p>
            <a:pPr marL="0" lvl="1" indent="0">
              <a:buNone/>
            </a:pPr>
            <a:r>
              <a:rPr lang="en-US" sz="2000" b="1" dirty="0" smtClean="0"/>
              <a:t>NO</a:t>
            </a:r>
            <a:r>
              <a:rPr lang="en-US" sz="2000" b="1" baseline="-25000" dirty="0" smtClean="0"/>
              <a:t>3</a:t>
            </a:r>
            <a:r>
              <a:rPr lang="en-US" sz="2000" b="1" dirty="0" smtClean="0"/>
              <a:t> Observations (n=396)</a:t>
            </a:r>
          </a:p>
          <a:p>
            <a:pPr marL="228600" lvl="1"/>
            <a:r>
              <a:rPr lang="en-US" sz="2000" dirty="0" smtClean="0"/>
              <a:t>1980-2010</a:t>
            </a:r>
            <a:r>
              <a:rPr lang="en-US" sz="2000" dirty="0"/>
              <a:t>, median: 1994</a:t>
            </a:r>
          </a:p>
          <a:p>
            <a:pPr marL="228600" lvl="1"/>
            <a:r>
              <a:rPr lang="en-US" sz="2000" dirty="0"/>
              <a:t>UAN (</a:t>
            </a:r>
            <a:r>
              <a:rPr lang="en-US" sz="2000" dirty="0" smtClean="0"/>
              <a:t>49%), </a:t>
            </a:r>
            <a:r>
              <a:rPr lang="en-US" sz="2000" dirty="0"/>
              <a:t>Anhydrous ammonia (15%), Urea (14%), Ammon. nitrate (8%), Ammon. sulfate (8%)</a:t>
            </a:r>
          </a:p>
          <a:p>
            <a:pPr marL="411480" lvl="2"/>
            <a:r>
              <a:rPr lang="en-US" dirty="0"/>
              <a:t>Only two sources compared for loss effect</a:t>
            </a:r>
          </a:p>
          <a:p>
            <a:r>
              <a:rPr lang="en-US" sz="2000" dirty="0"/>
              <a:t>Conv. till (67%), no-till (8%)</a:t>
            </a:r>
          </a:p>
          <a:p>
            <a:r>
              <a:rPr lang="en-US" sz="2000" dirty="0"/>
              <a:t>Tile drained (60%)</a:t>
            </a:r>
          </a:p>
          <a:p>
            <a:endParaRPr lang="en-CA" sz="3200" dirty="0"/>
          </a:p>
        </p:txBody>
      </p:sp>
      <p:sp>
        <p:nvSpPr>
          <p:cNvPr id="4" name="Title 3"/>
          <p:cNvSpPr>
            <a:spLocks noGrp="1"/>
          </p:cNvSpPr>
          <p:nvPr>
            <p:ph type="title"/>
          </p:nvPr>
        </p:nvSpPr>
        <p:spPr>
          <a:xfrm>
            <a:off x="152400" y="266408"/>
            <a:ext cx="7239000" cy="1143000"/>
          </a:xfrm>
        </p:spPr>
        <p:txBody>
          <a:bodyPr>
            <a:noAutofit/>
          </a:bodyPr>
          <a:lstStyle/>
          <a:p>
            <a:pPr algn="l"/>
            <a:r>
              <a:rPr lang="en-CA" sz="3600" dirty="0" smtClean="0"/>
              <a:t>Difficult to assess relationships between N</a:t>
            </a:r>
            <a:r>
              <a:rPr lang="en-CA" sz="3600" baseline="-25000" dirty="0" smtClean="0"/>
              <a:t>2</a:t>
            </a:r>
            <a:r>
              <a:rPr lang="en-CA" sz="3600" dirty="0" smtClean="0"/>
              <a:t>O and NO</a:t>
            </a:r>
            <a:r>
              <a:rPr lang="en-CA" sz="3600" baseline="-25000" dirty="0" smtClean="0"/>
              <a:t>3</a:t>
            </a:r>
            <a:endParaRPr lang="en-CA" sz="3600" baseline="-25000" dirty="0"/>
          </a:p>
        </p:txBody>
      </p:sp>
      <p:sp>
        <p:nvSpPr>
          <p:cNvPr id="5" name="TextBox 4"/>
          <p:cNvSpPr txBox="1"/>
          <p:nvPr/>
        </p:nvSpPr>
        <p:spPr>
          <a:xfrm>
            <a:off x="1752600" y="5452533"/>
            <a:ext cx="5181600" cy="400110"/>
          </a:xfrm>
          <a:prstGeom prst="rect">
            <a:avLst/>
          </a:prstGeom>
          <a:noFill/>
          <a:ln w="28575">
            <a:solidFill>
              <a:srgbClr val="FFC000"/>
            </a:solidFill>
          </a:ln>
        </p:spPr>
        <p:txBody>
          <a:bodyPr wrap="square" rtlCol="0">
            <a:spAutoFit/>
          </a:bodyPr>
          <a:lstStyle/>
          <a:p>
            <a:r>
              <a:rPr lang="en-CA" sz="2000" dirty="0" smtClean="0"/>
              <a:t>Only one study (16 </a:t>
            </a:r>
            <a:r>
              <a:rPr lang="en-CA" sz="2000" dirty="0" err="1" smtClean="0"/>
              <a:t>obs</a:t>
            </a:r>
            <a:r>
              <a:rPr lang="en-CA" sz="2000" dirty="0" smtClean="0"/>
              <a:t>) with both N</a:t>
            </a:r>
            <a:r>
              <a:rPr lang="en-CA" sz="2000" baseline="-25000" dirty="0" smtClean="0"/>
              <a:t>2</a:t>
            </a:r>
            <a:r>
              <a:rPr lang="en-CA" sz="2000" dirty="0" smtClean="0"/>
              <a:t>O and NO</a:t>
            </a:r>
            <a:r>
              <a:rPr lang="en-CA" sz="2000" baseline="-25000" dirty="0" smtClean="0"/>
              <a:t>3</a:t>
            </a:r>
            <a:endParaRPr lang="en-CA" sz="2000" baseline="-25000" dirty="0"/>
          </a:p>
        </p:txBody>
      </p:sp>
    </p:spTree>
    <p:extLst>
      <p:ext uri="{BB962C8B-B14F-4D97-AF65-F5344CB8AC3E}">
        <p14:creationId xmlns:p14="http://schemas.microsoft.com/office/powerpoint/2010/main" val="31963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564604" y="1810559"/>
            <a:ext cx="7967836" cy="3785652"/>
          </a:xfrm>
          <a:prstGeom prst="rect">
            <a:avLst/>
          </a:prstGeom>
        </p:spPr>
        <p:txBody>
          <a:bodyPr wrap="square">
            <a:spAutoFit/>
          </a:bodyPr>
          <a:lstStyle/>
          <a:p>
            <a:r>
              <a:rPr lang="en-US" sz="2400" b="1" dirty="0" smtClean="0">
                <a:solidFill>
                  <a:prstClr val="black"/>
                </a:solidFill>
              </a:rPr>
              <a:t>A meta-analysis</a:t>
            </a:r>
          </a:p>
          <a:p>
            <a:r>
              <a:rPr lang="en-US" sz="2400" dirty="0" smtClean="0">
                <a:solidFill>
                  <a:prstClr val="black"/>
                </a:solidFill>
              </a:rPr>
              <a:t>Research to assess what is known about Nitrogen loss pathways across the US</a:t>
            </a:r>
          </a:p>
          <a:p>
            <a:endParaRPr lang="en-US" sz="2400" b="1" dirty="0">
              <a:solidFill>
                <a:prstClr val="black"/>
              </a:solidFill>
            </a:endParaRPr>
          </a:p>
          <a:p>
            <a:endParaRPr lang="en-US" sz="2000" b="1" dirty="0">
              <a:solidFill>
                <a:prstClr val="black"/>
              </a:solidFill>
            </a:endParaRPr>
          </a:p>
          <a:p>
            <a:endParaRPr lang="en-US" sz="2400" b="1" dirty="0" smtClean="0">
              <a:solidFill>
                <a:prstClr val="black"/>
              </a:solidFill>
            </a:endParaRPr>
          </a:p>
          <a:p>
            <a:endParaRPr lang="en-US" sz="2400" b="1" dirty="0" smtClean="0">
              <a:solidFill>
                <a:prstClr val="black"/>
              </a:solidFill>
            </a:endParaRPr>
          </a:p>
          <a:p>
            <a:endParaRPr lang="en-US" sz="2400" b="1" dirty="0">
              <a:solidFill>
                <a:prstClr val="black"/>
              </a:solidFill>
            </a:endParaRPr>
          </a:p>
          <a:p>
            <a:r>
              <a:rPr lang="en-US" sz="2800" b="1" dirty="0">
                <a:solidFill>
                  <a:prstClr val="black"/>
                </a:solidFill>
              </a:rPr>
              <a:t>Economic &amp; Policy Analysis and Program design</a:t>
            </a:r>
          </a:p>
          <a:p>
            <a:r>
              <a:rPr lang="en-US" sz="2400" dirty="0">
                <a:solidFill>
                  <a:prstClr val="black"/>
                </a:solidFill>
              </a:rPr>
              <a:t>Improving policy and program effectiveness in managing N loss</a:t>
            </a:r>
          </a:p>
        </p:txBody>
      </p:sp>
      <p:sp>
        <p:nvSpPr>
          <p:cNvPr id="3" name="Title 2"/>
          <p:cNvSpPr>
            <a:spLocks noGrp="1"/>
          </p:cNvSpPr>
          <p:nvPr>
            <p:ph type="title"/>
          </p:nvPr>
        </p:nvSpPr>
        <p:spPr/>
        <p:txBody>
          <a:bodyPr>
            <a:normAutofit fontScale="90000"/>
          </a:bodyPr>
          <a:lstStyle/>
          <a:p>
            <a:r>
              <a:rPr lang="en-US" sz="3600" b="1" dirty="0">
                <a:solidFill>
                  <a:srgbClr val="000000"/>
                </a:solidFill>
              </a:rPr>
              <a:t>Research </a:t>
            </a:r>
            <a:r>
              <a:rPr lang="en-US" sz="3600" b="1" dirty="0" smtClean="0">
                <a:solidFill>
                  <a:srgbClr val="000000"/>
                </a:solidFill>
              </a:rPr>
              <a:t>Program: </a:t>
            </a:r>
            <a:r>
              <a:rPr lang="en-US" sz="3600" dirty="0" smtClean="0">
                <a:solidFill>
                  <a:srgbClr val="000000"/>
                </a:solidFill>
              </a:rPr>
              <a:t>Moving </a:t>
            </a:r>
            <a:r>
              <a:rPr lang="en-US" sz="3600" dirty="0">
                <a:solidFill>
                  <a:srgbClr val="000000"/>
                </a:solidFill>
              </a:rPr>
              <a:t>from Informed Guesses to Optimal </a:t>
            </a:r>
            <a:r>
              <a:rPr lang="en-US" sz="3600" dirty="0" smtClean="0">
                <a:solidFill>
                  <a:srgbClr val="000000"/>
                </a:solidFill>
              </a:rPr>
              <a:t>Solutions</a:t>
            </a:r>
            <a:endParaRPr lang="en-US" dirty="0"/>
          </a:p>
        </p:txBody>
      </p:sp>
      <p:sp>
        <p:nvSpPr>
          <p:cNvPr id="2" name="Slide Number Placeholder 1"/>
          <p:cNvSpPr>
            <a:spLocks noGrp="1"/>
          </p:cNvSpPr>
          <p:nvPr>
            <p:ph type="sldNum" sz="quarter" idx="12"/>
          </p:nvPr>
        </p:nvSpPr>
        <p:spPr/>
        <p:txBody>
          <a:bodyPr/>
          <a:lstStyle/>
          <a:p>
            <a:fld id="{588E4C30-4ED4-4AD5-9719-DB8C9984AB4B}" type="slidenum">
              <a:rPr lang="en-US" smtClean="0">
                <a:solidFill>
                  <a:prstClr val="black">
                    <a:tint val="75000"/>
                  </a:prstClr>
                </a:solidFill>
              </a:rPr>
              <a:pPr/>
              <a:t>9</a:t>
            </a:fld>
            <a:endParaRPr lang="en-US">
              <a:solidFill>
                <a:prstClr val="black">
                  <a:tint val="75000"/>
                </a:prstClr>
              </a:solidFill>
            </a:endParaRPr>
          </a:p>
        </p:txBody>
      </p:sp>
      <p:sp>
        <p:nvSpPr>
          <p:cNvPr id="9" name="Rounded Rectangle 8"/>
          <p:cNvSpPr/>
          <p:nvPr/>
        </p:nvSpPr>
        <p:spPr>
          <a:xfrm>
            <a:off x="564604" y="1807660"/>
            <a:ext cx="7751812" cy="1333307"/>
          </a:xfrm>
          <a:prstGeom prst="roundRect">
            <a:avLst/>
          </a:prstGeom>
          <a:noFill/>
          <a:ln w="28575"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7" name="Down Arrow 6"/>
          <p:cNvSpPr/>
          <p:nvPr/>
        </p:nvSpPr>
        <p:spPr>
          <a:xfrm>
            <a:off x="4131614" y="3396480"/>
            <a:ext cx="584401" cy="104063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36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9769</TotalTime>
  <Words>3803</Words>
  <Application>Microsoft Office PowerPoint</Application>
  <PresentationFormat>On-screen Show (4:3)</PresentationFormat>
  <Paragraphs>299</Paragraphs>
  <Slides>23</Slides>
  <Notes>21</Notes>
  <HiddenSlides>3</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Nitrogen Losses: A Meta-analysis of 4R Nutrient Management in U.S. Corn-based Systems</vt:lpstr>
      <vt:lpstr>Policy context</vt:lpstr>
      <vt:lpstr>Outstanding Questions</vt:lpstr>
      <vt:lpstr>Need for Mesoscale Research</vt:lpstr>
      <vt:lpstr>Objectives</vt:lpstr>
      <vt:lpstr>Database from the scientific literature</vt:lpstr>
      <vt:lpstr>PowerPoint Presentation</vt:lpstr>
      <vt:lpstr>Difficult to assess relationships between N2O and NO3</vt:lpstr>
      <vt:lpstr>Research Program: Moving from Informed Guesses to Optimal Solutions</vt:lpstr>
      <vt:lpstr>Working with the Database</vt:lpstr>
      <vt:lpstr>Working with the Database</vt:lpstr>
      <vt:lpstr>Relationship between fertilizer rate and N losses</vt:lpstr>
      <vt:lpstr>Effect sizes from select fertilizer  management activities  iso = “Instead Of”; (# of comparisons/# of locations)</vt:lpstr>
      <vt:lpstr>Modeling includes more data and explores other variables</vt:lpstr>
      <vt:lpstr>Modeling methods</vt:lpstr>
      <vt:lpstr>N2O emissions increase with temperature</vt:lpstr>
      <vt:lpstr>At typical N rates (150–250 kg N), timing &amp; nitrification inhibitors have biggest impact on N2O</vt:lpstr>
      <vt:lpstr>PowerPoint Presentation</vt:lpstr>
      <vt:lpstr>At typical N rates (110-252 kg N/ha), nitrate losses increase with moisture, N rate and Aqueous Amm.</vt:lpstr>
      <vt:lpstr>Possible Policy Implications</vt:lpstr>
      <vt:lpstr>What did we learn?</vt:lpstr>
      <vt:lpstr>What next?</vt:lpstr>
      <vt:lpstr>Acknowledgments </vt:lpstr>
    </vt:vector>
  </TitlesOfParts>
  <Company>UofA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J Eagle</dc:creator>
  <cp:lastModifiedBy>Brenda Ortiz</cp:lastModifiedBy>
  <cp:revision>210</cp:revision>
  <cp:lastPrinted>2015-05-12T02:26:07Z</cp:lastPrinted>
  <dcterms:created xsi:type="dcterms:W3CDTF">2015-02-28T19:41:40Z</dcterms:created>
  <dcterms:modified xsi:type="dcterms:W3CDTF">2015-08-07T17:00:38Z</dcterms:modified>
</cp:coreProperties>
</file>