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41" r:id="rId2"/>
    <p:sldId id="502" r:id="rId3"/>
    <p:sldId id="510" r:id="rId4"/>
    <p:sldId id="538" r:id="rId5"/>
    <p:sldId id="579" r:id="rId6"/>
    <p:sldId id="578" r:id="rId7"/>
    <p:sldId id="570" r:id="rId8"/>
    <p:sldId id="521" r:id="rId9"/>
    <p:sldId id="513" r:id="rId10"/>
    <p:sldId id="563" r:id="rId11"/>
    <p:sldId id="515" r:id="rId12"/>
    <p:sldId id="588" r:id="rId13"/>
    <p:sldId id="544" r:id="rId14"/>
    <p:sldId id="564" r:id="rId15"/>
    <p:sldId id="562" r:id="rId16"/>
    <p:sldId id="565" r:id="rId17"/>
    <p:sldId id="539" r:id="rId18"/>
    <p:sldId id="540" r:id="rId19"/>
    <p:sldId id="54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1" r:id="rId29"/>
    <p:sldId id="568" r:id="rId30"/>
    <p:sldId id="566" r:id="rId31"/>
    <p:sldId id="567" r:id="rId32"/>
    <p:sldId id="569" r:id="rId33"/>
    <p:sldId id="571" r:id="rId34"/>
    <p:sldId id="580" r:id="rId35"/>
    <p:sldId id="572" r:id="rId36"/>
    <p:sldId id="581" r:id="rId37"/>
    <p:sldId id="573" r:id="rId38"/>
    <p:sldId id="574" r:id="rId39"/>
    <p:sldId id="575" r:id="rId40"/>
    <p:sldId id="577" r:id="rId41"/>
    <p:sldId id="576" r:id="rId42"/>
    <p:sldId id="522" r:id="rId43"/>
    <p:sldId id="542" r:id="rId44"/>
    <p:sldId id="543" r:id="rId45"/>
    <p:sldId id="519" r:id="rId46"/>
    <p:sldId id="582" r:id="rId47"/>
    <p:sldId id="583" r:id="rId48"/>
    <p:sldId id="584" r:id="rId49"/>
    <p:sldId id="585" r:id="rId50"/>
    <p:sldId id="586" r:id="rId51"/>
    <p:sldId id="587" r:id="rId52"/>
    <p:sldId id="591" r:id="rId53"/>
    <p:sldId id="505" r:id="rId54"/>
    <p:sldId id="520" r:id="rId55"/>
    <p:sldId id="589" r:id="rId56"/>
    <p:sldId id="590" r:id="rId57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72">
          <p15:clr>
            <a:srgbClr val="A4A3A4"/>
          </p15:clr>
        </p15:guide>
        <p15:guide id="3" pos="5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3300"/>
    <a:srgbClr val="0066FF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098" autoAdjust="0"/>
    <p:restoredTop sz="94084" autoAdjust="0"/>
  </p:normalViewPr>
  <p:slideViewPr>
    <p:cSldViewPr>
      <p:cViewPr varScale="1">
        <p:scale>
          <a:sx n="121" d="100"/>
          <a:sy n="121" d="100"/>
        </p:scale>
        <p:origin x="1458" y="102"/>
      </p:cViewPr>
      <p:guideLst>
        <p:guide orient="horz" pos="4319"/>
        <p:guide pos="672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12"/>
    </p:cViewPr>
  </p:sorter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E3AB0AD-2489-4FE6-8ADC-416F8281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4783E11-B61E-4700-9F18-B3771694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0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 kg NO3N/ha in</a:t>
            </a:r>
            <a:r>
              <a:rPr lang="en-US" baseline="0" dirty="0" smtClean="0"/>
              <a:t> 0-90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5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 kg NO3N/ha in</a:t>
            </a:r>
            <a:r>
              <a:rPr lang="en-US" baseline="0" dirty="0" smtClean="0"/>
              <a:t> 0-90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5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N split was at</a:t>
            </a:r>
            <a:r>
              <a:rPr lang="en-US" baseline="0" smtClean="0"/>
              <a:t> 147 DOY.  </a:t>
            </a:r>
            <a:r>
              <a:rPr lang="en-US" smtClean="0"/>
              <a:t>154 </a:t>
            </a:r>
            <a:r>
              <a:rPr lang="en-US" dirty="0" smtClean="0"/>
              <a:t>DOY is pinhead</a:t>
            </a:r>
            <a:r>
              <a:rPr lang="en-US" baseline="0" dirty="0" smtClean="0"/>
              <a:t> square</a:t>
            </a:r>
            <a:endParaRPr lang="en-US" dirty="0" smtClean="0"/>
          </a:p>
          <a:p>
            <a:r>
              <a:rPr lang="en-US" dirty="0" smtClean="0"/>
              <a:t>175 DOY is first</a:t>
            </a:r>
            <a:r>
              <a:rPr lang="en-US" baseline="0" dirty="0" smtClean="0"/>
              <a:t> bloom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154 DOY is pinhead</a:t>
            </a:r>
            <a:r>
              <a:rPr lang="en-US" baseline="0" dirty="0" smtClean="0"/>
              <a:t> square</a:t>
            </a:r>
            <a:endParaRPr lang="en-US" dirty="0" smtClean="0"/>
          </a:p>
          <a:p>
            <a:r>
              <a:rPr lang="en-US" dirty="0" smtClean="0"/>
              <a:t>175 DOY is first</a:t>
            </a:r>
            <a:r>
              <a:rPr lang="en-US" baseline="0" dirty="0" smtClean="0"/>
              <a:t> bloom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Leaf N at 167 DOY</a:t>
            </a:r>
          </a:p>
          <a:p>
            <a:r>
              <a:rPr lang="en-US" dirty="0" smtClean="0"/>
              <a:t>Petiole NO3</a:t>
            </a:r>
            <a:r>
              <a:rPr lang="en-US" baseline="0" dirty="0" smtClean="0"/>
              <a:t> at 175 DOY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83E11-B61E-4700-9F18-B37716947D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EF3C-331B-417C-B1A8-42C46F373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BC9DB-9FC2-4721-B9BB-6958C731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2822-FBE6-41EF-B739-50F2E2EE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1F61-1A35-476F-8AEE-2FD6B9BE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11F7-5804-425C-8B23-65D91E6B7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4428-9DC3-4F6F-A1EF-8D5C067B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D06B-C136-4C85-A7E2-B84A2F3A2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7DBB-5FE0-44BD-B3F3-8A359BF92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75C9-605A-4F75-BEF6-03DEF1417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1C45-D31D-4281-84C0-E54FFD34A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1071D-1463-4F98-B316-F5A04CD3F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7840617E-2015-421D-B8F1-74A5551D1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64" y="3369910"/>
            <a:ext cx="5334000" cy="3488090"/>
          </a:xfrm>
          <a:prstGeom prst="rect">
            <a:avLst/>
          </a:prstGeom>
        </p:spPr>
      </p:pic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95300" y="16764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rgbClr val="FF6600"/>
                </a:solidFill>
                <a:effectLst/>
              </a:rPr>
              <a:t>Moving Beyond NDVI for Active Sensing in Cotton</a:t>
            </a:r>
            <a:endParaRPr lang="en-US" sz="4800" b="1" dirty="0">
              <a:solidFill>
                <a:srgbClr val="FF6600"/>
              </a:solidFill>
              <a:effectLst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057900" y="3598473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effectLst/>
              </a:rPr>
              <a:t>Kevin F. 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Bronson 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2052" name="Picture 8" descr="Ar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1781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alarc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6293" y="0"/>
            <a:ext cx="7286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467100" y="4343400"/>
            <a:ext cx="8008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/>
              </a:rPr>
              <a:t>   US Arid Land Agric. Res. Center,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effectLst/>
              </a:rPr>
              <a:t>USDA-ARS</a:t>
            </a:r>
            <a:r>
              <a:rPr lang="en-US" dirty="0">
                <a:solidFill>
                  <a:srgbClr val="FFFF00"/>
                </a:solidFill>
                <a:effectLst/>
              </a:rPr>
              <a:t>, Maricopa, AZ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314325" y="93663"/>
            <a:ext cx="1013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effectLst/>
              </a:rPr>
              <a:t>Nitrogen 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Treatments for cotton, Maricopa, AZ, 2012 and 2013</a:t>
            </a:r>
            <a:endParaRPr lang="en-US" sz="2800" dirty="0">
              <a:solidFill>
                <a:srgbClr val="FF6600"/>
              </a:solidFill>
              <a:effectLst/>
            </a:endParaRPr>
          </a:p>
        </p:txBody>
      </p:sp>
      <p:cxnSp>
        <p:nvCxnSpPr>
          <p:cNvPr id="9220" name="Straight Connector 15"/>
          <p:cNvCxnSpPr>
            <a:cxnSpLocks noChangeShapeType="1"/>
          </p:cNvCxnSpPr>
          <p:nvPr/>
        </p:nvCxnSpPr>
        <p:spPr bwMode="auto">
          <a:xfrm>
            <a:off x="1508125" y="1527175"/>
            <a:ext cx="7924800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9221" name="Straight Connector 16"/>
          <p:cNvCxnSpPr>
            <a:cxnSpLocks noChangeShapeType="1"/>
          </p:cNvCxnSpPr>
          <p:nvPr/>
        </p:nvCxnSpPr>
        <p:spPr bwMode="auto">
          <a:xfrm>
            <a:off x="1525588" y="728663"/>
            <a:ext cx="7924800" cy="1587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9222" name="Straight Connector 17"/>
          <p:cNvCxnSpPr>
            <a:cxnSpLocks noChangeShapeType="1"/>
          </p:cNvCxnSpPr>
          <p:nvPr/>
        </p:nvCxnSpPr>
        <p:spPr bwMode="auto">
          <a:xfrm>
            <a:off x="1543050" y="6135160"/>
            <a:ext cx="7924800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9225" name="Group 9"/>
          <p:cNvGrpSpPr>
            <a:grpSpLocks noChangeAspect="1"/>
          </p:cNvGrpSpPr>
          <p:nvPr/>
        </p:nvGrpSpPr>
        <p:grpSpPr bwMode="auto">
          <a:xfrm>
            <a:off x="661988" y="784227"/>
            <a:ext cx="9477375" cy="6138865"/>
            <a:chOff x="417" y="494"/>
            <a:chExt cx="5970" cy="3867"/>
          </a:xfrm>
        </p:grpSpPr>
        <p:sp>
          <p:nvSpPr>
            <p:cNvPr id="9224" name="AutoShape 8"/>
            <p:cNvSpPr>
              <a:spLocks noChangeAspect="1" noChangeArrowheads="1" noTextEdit="1"/>
            </p:cNvSpPr>
            <p:nvPr/>
          </p:nvSpPr>
          <p:spPr bwMode="auto">
            <a:xfrm>
              <a:off x="417" y="514"/>
              <a:ext cx="5970" cy="3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426" name="Group 210"/>
            <p:cNvGrpSpPr>
              <a:grpSpLocks/>
            </p:cNvGrpSpPr>
            <p:nvPr/>
          </p:nvGrpSpPr>
          <p:grpSpPr bwMode="auto">
            <a:xfrm>
              <a:off x="1005" y="494"/>
              <a:ext cx="4883" cy="3387"/>
              <a:chOff x="1005" y="494"/>
              <a:chExt cx="4883" cy="3387"/>
            </a:xfrm>
          </p:grpSpPr>
          <p:sp>
            <p:nvSpPr>
              <p:cNvPr id="9226" name="Rectangle 10"/>
              <p:cNvSpPr>
                <a:spLocks noChangeArrowheads="1"/>
              </p:cNvSpPr>
              <p:nvPr/>
            </p:nvSpPr>
            <p:spPr bwMode="auto">
              <a:xfrm>
                <a:off x="1099" y="664"/>
                <a:ext cx="125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Nitrogen treatment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27" name="Rectangle 11"/>
              <p:cNvSpPr>
                <a:spLocks noChangeArrowheads="1"/>
              </p:cNvSpPr>
              <p:nvPr/>
            </p:nvSpPr>
            <p:spPr bwMode="auto">
              <a:xfrm>
                <a:off x="2233" y="66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2549" y="586"/>
                <a:ext cx="83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Fertilization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29" name="Rectangle 13"/>
              <p:cNvSpPr>
                <a:spLocks noChangeArrowheads="1"/>
              </p:cNvSpPr>
              <p:nvPr/>
            </p:nvSpPr>
            <p:spPr bwMode="auto">
              <a:xfrm>
                <a:off x="2727" y="743"/>
                <a:ext cx="42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mode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0" name="Rectangle 14"/>
              <p:cNvSpPr>
                <a:spLocks noChangeArrowheads="1"/>
              </p:cNvSpPr>
              <p:nvPr/>
            </p:nvSpPr>
            <p:spPr bwMode="auto">
              <a:xfrm>
                <a:off x="3069" y="743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1" name="Rectangle 15"/>
              <p:cNvSpPr>
                <a:spLocks noChangeArrowheads="1"/>
              </p:cNvSpPr>
              <p:nvPr/>
            </p:nvSpPr>
            <p:spPr bwMode="auto">
              <a:xfrm>
                <a:off x="3560" y="586"/>
                <a:ext cx="6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Fertilizer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3617" y="743"/>
                <a:ext cx="49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source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3" name="Rectangle 17"/>
              <p:cNvSpPr>
                <a:spLocks noChangeArrowheads="1"/>
              </p:cNvSpPr>
              <p:nvPr/>
            </p:nvSpPr>
            <p:spPr bwMode="auto">
              <a:xfrm>
                <a:off x="4028" y="743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4" name="Rectangle 18"/>
              <p:cNvSpPr>
                <a:spLocks noChangeArrowheads="1"/>
              </p:cNvSpPr>
              <p:nvPr/>
            </p:nvSpPr>
            <p:spPr bwMode="auto">
              <a:xfrm>
                <a:off x="4372" y="494"/>
                <a:ext cx="6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Fertilizer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/>
            </p:nvSpPr>
            <p:spPr bwMode="auto">
              <a:xfrm>
                <a:off x="4517" y="656"/>
                <a:ext cx="35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rate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6" name="Rectangle 20"/>
              <p:cNvSpPr>
                <a:spLocks noChangeArrowheads="1"/>
              </p:cNvSpPr>
              <p:nvPr/>
            </p:nvSpPr>
            <p:spPr bwMode="auto">
              <a:xfrm>
                <a:off x="4792" y="676"/>
                <a:ext cx="26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   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4377" y="803"/>
                <a:ext cx="45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(</a:t>
                </a:r>
                <a:r>
                  <a:rPr kumimoji="0" lang="en-US" sz="17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lb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N/ac)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/>
            </p:nvSpPr>
            <p:spPr bwMode="auto">
              <a:xfrm>
                <a:off x="4894" y="83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/>
            </p:nvSpPr>
            <p:spPr bwMode="auto">
              <a:xfrm>
                <a:off x="5271" y="664"/>
                <a:ext cx="43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Notes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/>
            </p:nvSpPr>
            <p:spPr bwMode="auto">
              <a:xfrm>
                <a:off x="5628" y="66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/>
            </p:nvSpPr>
            <p:spPr bwMode="auto">
              <a:xfrm>
                <a:off x="1005" y="1000"/>
                <a:ext cx="18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1.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2" name="Rectangle 26"/>
              <p:cNvSpPr>
                <a:spLocks noChangeArrowheads="1"/>
              </p:cNvSpPr>
              <p:nvPr/>
            </p:nvSpPr>
            <p:spPr bwMode="auto">
              <a:xfrm>
                <a:off x="1119" y="100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3" name="Rectangle 27"/>
              <p:cNvSpPr>
                <a:spLocks noChangeArrowheads="1"/>
              </p:cNvSpPr>
              <p:nvPr/>
            </p:nvSpPr>
            <p:spPr bwMode="auto">
              <a:xfrm>
                <a:off x="1173" y="1000"/>
                <a:ext cx="35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Zero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4" name="Rectangle 28"/>
              <p:cNvSpPr>
                <a:spLocks noChangeArrowheads="1"/>
              </p:cNvSpPr>
              <p:nvPr/>
            </p:nvSpPr>
            <p:spPr bwMode="auto">
              <a:xfrm>
                <a:off x="1455" y="1000"/>
                <a:ext cx="11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-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1501" y="1000"/>
                <a:ext cx="16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/>
            </p:nvSpPr>
            <p:spPr bwMode="auto">
              <a:xfrm>
                <a:off x="1598" y="100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7" name="Rectangle 31"/>
              <p:cNvSpPr>
                <a:spLocks noChangeArrowheads="1"/>
              </p:cNvSpPr>
              <p:nvPr/>
            </p:nvSpPr>
            <p:spPr bwMode="auto">
              <a:xfrm>
                <a:off x="2518" y="96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8" name="Rectangle 32"/>
              <p:cNvSpPr>
                <a:spLocks noChangeArrowheads="1"/>
              </p:cNvSpPr>
              <p:nvPr/>
            </p:nvSpPr>
            <p:spPr bwMode="auto">
              <a:xfrm>
                <a:off x="3414" y="96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4596" y="1000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4673" y="100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5038" y="96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/>
            </p:nvSpPr>
            <p:spPr bwMode="auto">
              <a:xfrm>
                <a:off x="1005" y="1381"/>
                <a:ext cx="18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2.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/>
            </p:nvSpPr>
            <p:spPr bwMode="auto">
              <a:xfrm>
                <a:off x="1119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4" name="Rectangle 38"/>
              <p:cNvSpPr>
                <a:spLocks noChangeArrowheads="1"/>
              </p:cNvSpPr>
              <p:nvPr/>
            </p:nvSpPr>
            <p:spPr bwMode="auto">
              <a:xfrm>
                <a:off x="1173" y="1381"/>
                <a:ext cx="57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Soil test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/>
            </p:nvSpPr>
            <p:spPr bwMode="auto">
              <a:xfrm>
                <a:off x="1661" y="1381"/>
                <a:ext cx="11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-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6" name="Rectangle 40"/>
              <p:cNvSpPr>
                <a:spLocks noChangeArrowheads="1"/>
              </p:cNvSpPr>
              <p:nvPr/>
            </p:nvSpPr>
            <p:spPr bwMode="auto">
              <a:xfrm>
                <a:off x="1707" y="1381"/>
                <a:ext cx="59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based N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7" name="Rectangle 41"/>
              <p:cNvSpPr>
                <a:spLocks noChangeArrowheads="1"/>
              </p:cNvSpPr>
              <p:nvPr/>
            </p:nvSpPr>
            <p:spPr bwMode="auto">
              <a:xfrm>
                <a:off x="2216" y="138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8" name="Rectangle 42"/>
              <p:cNvSpPr>
                <a:spLocks noChangeArrowheads="1"/>
              </p:cNvSpPr>
              <p:nvPr/>
            </p:nvSpPr>
            <p:spPr bwMode="auto">
              <a:xfrm>
                <a:off x="2291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/>
            </p:nvSpPr>
            <p:spPr bwMode="auto">
              <a:xfrm>
                <a:off x="2518" y="1381"/>
                <a:ext cx="43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Knife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0" name="Rectangle 44"/>
              <p:cNvSpPr>
                <a:spLocks noChangeArrowheads="1"/>
              </p:cNvSpPr>
              <p:nvPr/>
            </p:nvSpPr>
            <p:spPr bwMode="auto">
              <a:xfrm>
                <a:off x="2867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1" name="Rectangle 45"/>
              <p:cNvSpPr>
                <a:spLocks noChangeArrowheads="1"/>
              </p:cNvSpPr>
              <p:nvPr/>
            </p:nvSpPr>
            <p:spPr bwMode="auto">
              <a:xfrm>
                <a:off x="3414" y="1303"/>
                <a:ext cx="81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Urea </a:t>
                </a:r>
                <a:r>
                  <a:rPr kumimoji="0" lang="en-US" sz="17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amm</a:t>
                </a: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.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2" name="Rectangle 46"/>
              <p:cNvSpPr>
                <a:spLocks noChangeArrowheads="1"/>
              </p:cNvSpPr>
              <p:nvPr/>
            </p:nvSpPr>
            <p:spPr bwMode="auto">
              <a:xfrm>
                <a:off x="3414" y="1460"/>
                <a:ext cx="46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nitrate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3" name="Rectangle 47"/>
              <p:cNvSpPr>
                <a:spLocks noChangeArrowheads="1"/>
              </p:cNvSpPr>
              <p:nvPr/>
            </p:nvSpPr>
            <p:spPr bwMode="auto">
              <a:xfrm>
                <a:off x="3795" y="146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/>
            </p:nvSpPr>
            <p:spPr bwMode="auto">
              <a:xfrm>
                <a:off x="4520" y="1381"/>
                <a:ext cx="23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132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/>
            </p:nvSpPr>
            <p:spPr bwMode="auto">
              <a:xfrm>
                <a:off x="4749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/>
            </p:nvSpPr>
            <p:spPr bwMode="auto">
              <a:xfrm>
                <a:off x="5038" y="1224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7" name="Rectangle 51"/>
              <p:cNvSpPr>
                <a:spLocks noChangeArrowheads="1"/>
              </p:cNvSpPr>
              <p:nvPr/>
            </p:nvSpPr>
            <p:spPr bwMode="auto">
              <a:xfrm>
                <a:off x="5115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/>
            </p:nvSpPr>
            <p:spPr bwMode="auto">
              <a:xfrm>
                <a:off x="5153" y="1224"/>
                <a:ext cx="39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splits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69" name="Rectangle 53"/>
              <p:cNvSpPr>
                <a:spLocks noChangeArrowheads="1"/>
              </p:cNvSpPr>
              <p:nvPr/>
            </p:nvSpPr>
            <p:spPr bwMode="auto">
              <a:xfrm>
                <a:off x="5465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: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0" name="Rectangle 54"/>
              <p:cNvSpPr>
                <a:spLocks noChangeArrowheads="1"/>
              </p:cNvSpPr>
              <p:nvPr/>
            </p:nvSpPr>
            <p:spPr bwMode="auto">
              <a:xfrm>
                <a:off x="5503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1" name="Rectangle 55"/>
              <p:cNvSpPr>
                <a:spLocks noChangeArrowheads="1"/>
              </p:cNvSpPr>
              <p:nvPr/>
            </p:nvSpPr>
            <p:spPr bwMode="auto">
              <a:xfrm>
                <a:off x="5542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2" name="Rectangle 56"/>
              <p:cNvSpPr>
                <a:spLocks noChangeArrowheads="1"/>
              </p:cNvSpPr>
              <p:nvPr/>
            </p:nvSpPr>
            <p:spPr bwMode="auto">
              <a:xfrm>
                <a:off x="5579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3" name="Rectangle 57"/>
              <p:cNvSpPr>
                <a:spLocks noChangeArrowheads="1"/>
              </p:cNvSpPr>
              <p:nvPr/>
            </p:nvSpPr>
            <p:spPr bwMode="auto">
              <a:xfrm>
                <a:off x="5618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4" name="Rectangle 58"/>
              <p:cNvSpPr>
                <a:spLocks noChangeArrowheads="1"/>
              </p:cNvSpPr>
              <p:nvPr/>
            </p:nvSpPr>
            <p:spPr bwMode="auto">
              <a:xfrm>
                <a:off x="5655" y="122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5" name="Rectangle 59"/>
              <p:cNvSpPr>
                <a:spLocks noChangeArrowheads="1"/>
              </p:cNvSpPr>
              <p:nvPr/>
            </p:nvSpPr>
            <p:spPr bwMode="auto">
              <a:xfrm>
                <a:off x="5038" y="138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6" name="Rectangle 60"/>
              <p:cNvSpPr>
                <a:spLocks noChangeArrowheads="1"/>
              </p:cNvSpPr>
              <p:nvPr/>
            </p:nvSpPr>
            <p:spPr bwMode="auto">
              <a:xfrm>
                <a:off x="5115" y="1381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7" name="Rectangle 61"/>
              <p:cNvSpPr>
                <a:spLocks noChangeArrowheads="1"/>
              </p:cNvSpPr>
              <p:nvPr/>
            </p:nvSpPr>
            <p:spPr bwMode="auto">
              <a:xfrm>
                <a:off x="5183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5222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/>
            </p:nvSpPr>
            <p:spPr bwMode="auto">
              <a:xfrm>
                <a:off x="5261" y="1381"/>
                <a:ext cx="5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square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auto">
              <a:xfrm>
                <a:off x="5679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,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1" name="Rectangle 65"/>
              <p:cNvSpPr>
                <a:spLocks noChangeArrowheads="1"/>
              </p:cNvSpPr>
              <p:nvPr/>
            </p:nvSpPr>
            <p:spPr bwMode="auto">
              <a:xfrm>
                <a:off x="5716" y="138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2" name="Rectangle 66"/>
              <p:cNvSpPr>
                <a:spLocks noChangeArrowheads="1"/>
              </p:cNvSpPr>
              <p:nvPr/>
            </p:nvSpPr>
            <p:spPr bwMode="auto">
              <a:xfrm>
                <a:off x="5038" y="1539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3" name="Rectangle 67"/>
              <p:cNvSpPr>
                <a:spLocks noChangeArrowheads="1"/>
              </p:cNvSpPr>
              <p:nvPr/>
            </p:nvSpPr>
            <p:spPr bwMode="auto">
              <a:xfrm>
                <a:off x="5115" y="1520"/>
                <a:ext cx="8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4" name="Rectangle 68"/>
              <p:cNvSpPr>
                <a:spLocks noChangeArrowheads="1"/>
              </p:cNvSpPr>
              <p:nvPr/>
            </p:nvSpPr>
            <p:spPr bwMode="auto">
              <a:xfrm>
                <a:off x="5158" y="1520"/>
                <a:ext cx="6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5" name="Rectangle 69"/>
              <p:cNvSpPr>
                <a:spLocks noChangeArrowheads="1"/>
              </p:cNvSpPr>
              <p:nvPr/>
            </p:nvSpPr>
            <p:spPr bwMode="auto">
              <a:xfrm>
                <a:off x="5182" y="1539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6" name="Rectangle 70"/>
              <p:cNvSpPr>
                <a:spLocks noChangeArrowheads="1"/>
              </p:cNvSpPr>
              <p:nvPr/>
            </p:nvSpPr>
            <p:spPr bwMode="auto">
              <a:xfrm>
                <a:off x="5221" y="1539"/>
                <a:ext cx="4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bloom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/>
            </p:nvSpPr>
            <p:spPr bwMode="auto">
              <a:xfrm>
                <a:off x="5594" y="1539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/>
            </p:nvSpPr>
            <p:spPr bwMode="auto">
              <a:xfrm>
                <a:off x="5670" y="1539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/>
            </p:nvSpPr>
            <p:spPr bwMode="auto">
              <a:xfrm>
                <a:off x="1005" y="1918"/>
                <a:ext cx="18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3.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/>
            </p:nvSpPr>
            <p:spPr bwMode="auto">
              <a:xfrm>
                <a:off x="1119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1" name="Rectangle 75"/>
              <p:cNvSpPr>
                <a:spLocks noChangeArrowheads="1"/>
              </p:cNvSpPr>
              <p:nvPr/>
            </p:nvSpPr>
            <p:spPr bwMode="auto">
              <a:xfrm>
                <a:off x="1173" y="1918"/>
                <a:ext cx="57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Soil test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/>
            </p:nvSpPr>
            <p:spPr bwMode="auto">
              <a:xfrm>
                <a:off x="1661" y="1918"/>
                <a:ext cx="11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-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3" name="Rectangle 77"/>
              <p:cNvSpPr>
                <a:spLocks noChangeArrowheads="1"/>
              </p:cNvSpPr>
              <p:nvPr/>
            </p:nvSpPr>
            <p:spPr bwMode="auto">
              <a:xfrm>
                <a:off x="1707" y="1918"/>
                <a:ext cx="59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based N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/>
            </p:nvSpPr>
            <p:spPr bwMode="auto">
              <a:xfrm>
                <a:off x="2216" y="1918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/>
            </p:nvSpPr>
            <p:spPr bwMode="auto">
              <a:xfrm>
                <a:off x="2291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/>
            </p:nvSpPr>
            <p:spPr bwMode="auto">
              <a:xfrm>
                <a:off x="2518" y="1918"/>
                <a:ext cx="63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Fertigate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7" name="Rectangle 81"/>
              <p:cNvSpPr>
                <a:spLocks noChangeArrowheads="1"/>
              </p:cNvSpPr>
              <p:nvPr/>
            </p:nvSpPr>
            <p:spPr bwMode="auto">
              <a:xfrm>
                <a:off x="3058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/>
            </p:nvSpPr>
            <p:spPr bwMode="auto">
              <a:xfrm>
                <a:off x="3414" y="1841"/>
                <a:ext cx="81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Urea amm.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/>
            </p:nvSpPr>
            <p:spPr bwMode="auto">
              <a:xfrm>
                <a:off x="3414" y="1997"/>
                <a:ext cx="46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nitrate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/>
            </p:nvSpPr>
            <p:spPr bwMode="auto">
              <a:xfrm>
                <a:off x="3795" y="199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/>
            </p:nvSpPr>
            <p:spPr bwMode="auto">
              <a:xfrm>
                <a:off x="4520" y="1918"/>
                <a:ext cx="23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132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/>
            </p:nvSpPr>
            <p:spPr bwMode="auto">
              <a:xfrm>
                <a:off x="4749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/>
            </p:nvSpPr>
            <p:spPr bwMode="auto">
              <a:xfrm>
                <a:off x="5038" y="176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/>
            </p:nvSpPr>
            <p:spPr bwMode="auto">
              <a:xfrm>
                <a:off x="5115" y="176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/>
            </p:nvSpPr>
            <p:spPr bwMode="auto">
              <a:xfrm>
                <a:off x="5153" y="1761"/>
                <a:ext cx="674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fertigations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7" name="Rectangle 91"/>
              <p:cNvSpPr>
                <a:spLocks noChangeArrowheads="1"/>
              </p:cNvSpPr>
              <p:nvPr/>
            </p:nvSpPr>
            <p:spPr bwMode="auto">
              <a:xfrm>
                <a:off x="5746" y="176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: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/>
            </p:nvSpPr>
            <p:spPr bwMode="auto">
              <a:xfrm>
                <a:off x="5785" y="176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09" name="Rectangle 93"/>
              <p:cNvSpPr>
                <a:spLocks noChangeArrowheads="1"/>
              </p:cNvSpPr>
              <p:nvPr/>
            </p:nvSpPr>
            <p:spPr bwMode="auto">
              <a:xfrm>
                <a:off x="5038" y="1918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0" name="Rectangle 94"/>
              <p:cNvSpPr>
                <a:spLocks noChangeArrowheads="1"/>
              </p:cNvSpPr>
              <p:nvPr/>
            </p:nvSpPr>
            <p:spPr bwMode="auto">
              <a:xfrm>
                <a:off x="5115" y="1918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1" name="Rectangle 95"/>
              <p:cNvSpPr>
                <a:spLocks noChangeArrowheads="1"/>
              </p:cNvSpPr>
              <p:nvPr/>
            </p:nvSpPr>
            <p:spPr bwMode="auto">
              <a:xfrm>
                <a:off x="5183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2" name="Rectangle 96"/>
              <p:cNvSpPr>
                <a:spLocks noChangeArrowheads="1"/>
              </p:cNvSpPr>
              <p:nvPr/>
            </p:nvSpPr>
            <p:spPr bwMode="auto">
              <a:xfrm>
                <a:off x="5222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3" name="Rectangle 97"/>
              <p:cNvSpPr>
                <a:spLocks noChangeArrowheads="1"/>
              </p:cNvSpPr>
              <p:nvPr/>
            </p:nvSpPr>
            <p:spPr bwMode="auto">
              <a:xfrm>
                <a:off x="5261" y="1918"/>
                <a:ext cx="5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square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4" name="Rectangle 98"/>
              <p:cNvSpPr>
                <a:spLocks noChangeArrowheads="1"/>
              </p:cNvSpPr>
              <p:nvPr/>
            </p:nvSpPr>
            <p:spPr bwMode="auto">
              <a:xfrm>
                <a:off x="5679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,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5" name="Rectangle 99"/>
              <p:cNvSpPr>
                <a:spLocks noChangeArrowheads="1"/>
              </p:cNvSpPr>
              <p:nvPr/>
            </p:nvSpPr>
            <p:spPr bwMode="auto">
              <a:xfrm>
                <a:off x="5716" y="191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6" name="Rectangle 100"/>
              <p:cNvSpPr>
                <a:spLocks noChangeArrowheads="1"/>
              </p:cNvSpPr>
              <p:nvPr/>
            </p:nvSpPr>
            <p:spPr bwMode="auto">
              <a:xfrm>
                <a:off x="5038" y="2077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7" name="Rectangle 101"/>
              <p:cNvSpPr>
                <a:spLocks noChangeArrowheads="1"/>
              </p:cNvSpPr>
              <p:nvPr/>
            </p:nvSpPr>
            <p:spPr bwMode="auto">
              <a:xfrm>
                <a:off x="5115" y="2077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/>
            </p:nvSpPr>
            <p:spPr bwMode="auto">
              <a:xfrm>
                <a:off x="5183" y="207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19" name="Rectangle 103"/>
              <p:cNvSpPr>
                <a:spLocks noChangeArrowheads="1"/>
              </p:cNvSpPr>
              <p:nvPr/>
            </p:nvSpPr>
            <p:spPr bwMode="auto">
              <a:xfrm>
                <a:off x="5222" y="207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0" name="Rectangle 104"/>
              <p:cNvSpPr>
                <a:spLocks noChangeArrowheads="1"/>
              </p:cNvSpPr>
              <p:nvPr/>
            </p:nvSpPr>
            <p:spPr bwMode="auto">
              <a:xfrm>
                <a:off x="5261" y="2077"/>
                <a:ext cx="4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bloom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1" name="Rectangle 105"/>
              <p:cNvSpPr>
                <a:spLocks noChangeArrowheads="1"/>
              </p:cNvSpPr>
              <p:nvPr/>
            </p:nvSpPr>
            <p:spPr bwMode="auto">
              <a:xfrm>
                <a:off x="5633" y="2077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2" name="Rectangle 106"/>
              <p:cNvSpPr>
                <a:spLocks noChangeArrowheads="1"/>
              </p:cNvSpPr>
              <p:nvPr/>
            </p:nvSpPr>
            <p:spPr bwMode="auto">
              <a:xfrm>
                <a:off x="5707" y="207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3" name="Rectangle 107"/>
              <p:cNvSpPr>
                <a:spLocks noChangeArrowheads="1"/>
              </p:cNvSpPr>
              <p:nvPr/>
            </p:nvSpPr>
            <p:spPr bwMode="auto">
              <a:xfrm>
                <a:off x="1005" y="2456"/>
                <a:ext cx="18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4.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/>
            </p:nvSpPr>
            <p:spPr bwMode="auto">
              <a:xfrm>
                <a:off x="1119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5" name="Rectangle 109"/>
              <p:cNvSpPr>
                <a:spLocks noChangeArrowheads="1"/>
              </p:cNvSpPr>
              <p:nvPr/>
            </p:nvSpPr>
            <p:spPr bwMode="auto">
              <a:xfrm>
                <a:off x="1173" y="2456"/>
                <a:ext cx="57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Soil test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6" name="Rectangle 110"/>
              <p:cNvSpPr>
                <a:spLocks noChangeArrowheads="1"/>
              </p:cNvSpPr>
              <p:nvPr/>
            </p:nvSpPr>
            <p:spPr bwMode="auto">
              <a:xfrm>
                <a:off x="1661" y="2456"/>
                <a:ext cx="11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-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7" name="Rectangle 111"/>
              <p:cNvSpPr>
                <a:spLocks noChangeArrowheads="1"/>
              </p:cNvSpPr>
              <p:nvPr/>
            </p:nvSpPr>
            <p:spPr bwMode="auto">
              <a:xfrm>
                <a:off x="1707" y="2456"/>
                <a:ext cx="59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based N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8" name="Rectangle 112"/>
              <p:cNvSpPr>
                <a:spLocks noChangeArrowheads="1"/>
              </p:cNvSpPr>
              <p:nvPr/>
            </p:nvSpPr>
            <p:spPr bwMode="auto">
              <a:xfrm>
                <a:off x="2216" y="2456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29" name="Rectangle 113"/>
              <p:cNvSpPr>
                <a:spLocks noChangeArrowheads="1"/>
              </p:cNvSpPr>
              <p:nvPr/>
            </p:nvSpPr>
            <p:spPr bwMode="auto">
              <a:xfrm>
                <a:off x="2291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0" name="Rectangle 114"/>
              <p:cNvSpPr>
                <a:spLocks noChangeArrowheads="1"/>
              </p:cNvSpPr>
              <p:nvPr/>
            </p:nvSpPr>
            <p:spPr bwMode="auto">
              <a:xfrm>
                <a:off x="2518" y="2456"/>
                <a:ext cx="63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Fertigate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1" name="Rectangle 115"/>
              <p:cNvSpPr>
                <a:spLocks noChangeArrowheads="1"/>
              </p:cNvSpPr>
              <p:nvPr/>
            </p:nvSpPr>
            <p:spPr bwMode="auto">
              <a:xfrm>
                <a:off x="3058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2" name="Rectangle 116"/>
              <p:cNvSpPr>
                <a:spLocks noChangeArrowheads="1"/>
              </p:cNvSpPr>
              <p:nvPr/>
            </p:nvSpPr>
            <p:spPr bwMode="auto">
              <a:xfrm>
                <a:off x="3414" y="2378"/>
                <a:ext cx="104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Amm</a:t>
                </a: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sulfate or 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3" name="Rectangle 117"/>
              <p:cNvSpPr>
                <a:spLocks noChangeArrowheads="1"/>
              </p:cNvSpPr>
              <p:nvPr/>
            </p:nvSpPr>
            <p:spPr bwMode="auto">
              <a:xfrm>
                <a:off x="3414" y="2535"/>
                <a:ext cx="92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700" dirty="0" err="1" smtClean="0"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UAN+Agrotain</a:t>
                </a:r>
                <a:r>
                  <a:rPr lang="en-US" sz="1700" dirty="0" smtClean="0"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4" name="Rectangle 118"/>
              <p:cNvSpPr>
                <a:spLocks noChangeArrowheads="1"/>
              </p:cNvSpPr>
              <p:nvPr/>
            </p:nvSpPr>
            <p:spPr bwMode="auto">
              <a:xfrm>
                <a:off x="3839" y="2535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5" name="Rectangle 119"/>
              <p:cNvSpPr>
                <a:spLocks noChangeArrowheads="1"/>
              </p:cNvSpPr>
              <p:nvPr/>
            </p:nvSpPr>
            <p:spPr bwMode="auto">
              <a:xfrm>
                <a:off x="4520" y="2456"/>
                <a:ext cx="23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132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6" name="Rectangle 120"/>
              <p:cNvSpPr>
                <a:spLocks noChangeArrowheads="1"/>
              </p:cNvSpPr>
              <p:nvPr/>
            </p:nvSpPr>
            <p:spPr bwMode="auto">
              <a:xfrm>
                <a:off x="4749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7" name="Rectangle 121"/>
              <p:cNvSpPr>
                <a:spLocks noChangeArrowheads="1"/>
              </p:cNvSpPr>
              <p:nvPr/>
            </p:nvSpPr>
            <p:spPr bwMode="auto">
              <a:xfrm>
                <a:off x="5038" y="2299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8" name="Rectangle 122"/>
              <p:cNvSpPr>
                <a:spLocks noChangeArrowheads="1"/>
              </p:cNvSpPr>
              <p:nvPr/>
            </p:nvSpPr>
            <p:spPr bwMode="auto">
              <a:xfrm>
                <a:off x="5115" y="2299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39" name="Rectangle 123"/>
              <p:cNvSpPr>
                <a:spLocks noChangeArrowheads="1"/>
              </p:cNvSpPr>
              <p:nvPr/>
            </p:nvSpPr>
            <p:spPr bwMode="auto">
              <a:xfrm>
                <a:off x="5153" y="2299"/>
                <a:ext cx="674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fertigations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1" name="Rectangle 125"/>
              <p:cNvSpPr>
                <a:spLocks noChangeArrowheads="1"/>
              </p:cNvSpPr>
              <p:nvPr/>
            </p:nvSpPr>
            <p:spPr bwMode="auto">
              <a:xfrm>
                <a:off x="5746" y="2299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: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/>
            </p:nvSpPr>
            <p:spPr bwMode="auto">
              <a:xfrm>
                <a:off x="5785" y="2299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3" name="Rectangle 127"/>
              <p:cNvSpPr>
                <a:spLocks noChangeArrowheads="1"/>
              </p:cNvSpPr>
              <p:nvPr/>
            </p:nvSpPr>
            <p:spPr bwMode="auto">
              <a:xfrm>
                <a:off x="5038" y="2456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4" name="Rectangle 128"/>
              <p:cNvSpPr>
                <a:spLocks noChangeArrowheads="1"/>
              </p:cNvSpPr>
              <p:nvPr/>
            </p:nvSpPr>
            <p:spPr bwMode="auto">
              <a:xfrm>
                <a:off x="5115" y="2456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5" name="Rectangle 129"/>
              <p:cNvSpPr>
                <a:spLocks noChangeArrowheads="1"/>
              </p:cNvSpPr>
              <p:nvPr/>
            </p:nvSpPr>
            <p:spPr bwMode="auto">
              <a:xfrm>
                <a:off x="5183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6" name="Rectangle 130"/>
              <p:cNvSpPr>
                <a:spLocks noChangeArrowheads="1"/>
              </p:cNvSpPr>
              <p:nvPr/>
            </p:nvSpPr>
            <p:spPr bwMode="auto">
              <a:xfrm>
                <a:off x="5222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7" name="Rectangle 131"/>
              <p:cNvSpPr>
                <a:spLocks noChangeArrowheads="1"/>
              </p:cNvSpPr>
              <p:nvPr/>
            </p:nvSpPr>
            <p:spPr bwMode="auto">
              <a:xfrm>
                <a:off x="5261" y="2456"/>
                <a:ext cx="5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square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8" name="Rectangle 132"/>
              <p:cNvSpPr>
                <a:spLocks noChangeArrowheads="1"/>
              </p:cNvSpPr>
              <p:nvPr/>
            </p:nvSpPr>
            <p:spPr bwMode="auto">
              <a:xfrm>
                <a:off x="5679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,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49" name="Rectangle 133"/>
              <p:cNvSpPr>
                <a:spLocks noChangeArrowheads="1"/>
              </p:cNvSpPr>
              <p:nvPr/>
            </p:nvSpPr>
            <p:spPr bwMode="auto">
              <a:xfrm>
                <a:off x="5716" y="245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0" name="Rectangle 134"/>
              <p:cNvSpPr>
                <a:spLocks noChangeArrowheads="1"/>
              </p:cNvSpPr>
              <p:nvPr/>
            </p:nvSpPr>
            <p:spPr bwMode="auto">
              <a:xfrm>
                <a:off x="5038" y="2614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1" name="Rectangle 135"/>
              <p:cNvSpPr>
                <a:spLocks noChangeArrowheads="1"/>
              </p:cNvSpPr>
              <p:nvPr/>
            </p:nvSpPr>
            <p:spPr bwMode="auto">
              <a:xfrm>
                <a:off x="5115" y="2614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/>
            </p:nvSpPr>
            <p:spPr bwMode="auto">
              <a:xfrm>
                <a:off x="5183" y="261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/>
            </p:nvSpPr>
            <p:spPr bwMode="auto">
              <a:xfrm>
                <a:off x="5222" y="261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4" name="Rectangle 138"/>
              <p:cNvSpPr>
                <a:spLocks noChangeArrowheads="1"/>
              </p:cNvSpPr>
              <p:nvPr/>
            </p:nvSpPr>
            <p:spPr bwMode="auto">
              <a:xfrm>
                <a:off x="5261" y="2614"/>
                <a:ext cx="4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bloom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5" name="Rectangle 139"/>
              <p:cNvSpPr>
                <a:spLocks noChangeArrowheads="1"/>
              </p:cNvSpPr>
              <p:nvPr/>
            </p:nvSpPr>
            <p:spPr bwMode="auto">
              <a:xfrm>
                <a:off x="5633" y="2614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6" name="Rectangle 140"/>
              <p:cNvSpPr>
                <a:spLocks noChangeArrowheads="1"/>
              </p:cNvSpPr>
              <p:nvPr/>
            </p:nvSpPr>
            <p:spPr bwMode="auto">
              <a:xfrm>
                <a:off x="5707" y="261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7" name="Rectangle 141"/>
              <p:cNvSpPr>
                <a:spLocks noChangeArrowheads="1"/>
              </p:cNvSpPr>
              <p:nvPr/>
            </p:nvSpPr>
            <p:spPr bwMode="auto">
              <a:xfrm>
                <a:off x="1005" y="2916"/>
                <a:ext cx="18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5.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8" name="Rectangle 142"/>
              <p:cNvSpPr>
                <a:spLocks noChangeArrowheads="1"/>
              </p:cNvSpPr>
              <p:nvPr/>
            </p:nvSpPr>
            <p:spPr bwMode="auto">
              <a:xfrm>
                <a:off x="1119" y="291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59" name="Rectangle 143"/>
              <p:cNvSpPr>
                <a:spLocks noChangeArrowheads="1"/>
              </p:cNvSpPr>
              <p:nvPr/>
            </p:nvSpPr>
            <p:spPr bwMode="auto">
              <a:xfrm>
                <a:off x="1173" y="2916"/>
                <a:ext cx="82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Reflectance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0" name="Rectangle 144"/>
              <p:cNvSpPr>
                <a:spLocks noChangeArrowheads="1"/>
              </p:cNvSpPr>
              <p:nvPr/>
            </p:nvSpPr>
            <p:spPr bwMode="auto">
              <a:xfrm>
                <a:off x="1897" y="2916"/>
                <a:ext cx="11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-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auto">
              <a:xfrm>
                <a:off x="1943" y="2916"/>
                <a:ext cx="49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based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2" name="Rectangle 146"/>
              <p:cNvSpPr>
                <a:spLocks noChangeArrowheads="1"/>
              </p:cNvSpPr>
              <p:nvPr/>
            </p:nvSpPr>
            <p:spPr bwMode="auto">
              <a:xfrm>
                <a:off x="1173" y="3073"/>
                <a:ext cx="16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/>
            </p:nvSpPr>
            <p:spPr bwMode="auto">
              <a:xfrm>
                <a:off x="1271" y="3073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‡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/>
            </p:nvSpPr>
            <p:spPr bwMode="auto">
              <a:xfrm>
                <a:off x="1347" y="3073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5" name="Rectangle 149"/>
              <p:cNvSpPr>
                <a:spLocks noChangeArrowheads="1"/>
              </p:cNvSpPr>
              <p:nvPr/>
            </p:nvSpPr>
            <p:spPr bwMode="auto">
              <a:xfrm>
                <a:off x="2518" y="2994"/>
                <a:ext cx="39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Knife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6" name="Rectangle 150"/>
              <p:cNvSpPr>
                <a:spLocks noChangeArrowheads="1"/>
              </p:cNvSpPr>
              <p:nvPr/>
            </p:nvSpPr>
            <p:spPr bwMode="auto">
              <a:xfrm>
                <a:off x="2830" y="299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7" name="Rectangle 151"/>
              <p:cNvSpPr>
                <a:spLocks noChangeArrowheads="1"/>
              </p:cNvSpPr>
              <p:nvPr/>
            </p:nvSpPr>
            <p:spPr bwMode="auto">
              <a:xfrm>
                <a:off x="3414" y="2916"/>
                <a:ext cx="81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Urea amm.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8" name="Rectangle 152"/>
              <p:cNvSpPr>
                <a:spLocks noChangeArrowheads="1"/>
              </p:cNvSpPr>
              <p:nvPr/>
            </p:nvSpPr>
            <p:spPr bwMode="auto">
              <a:xfrm>
                <a:off x="3414" y="3073"/>
                <a:ext cx="46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nitrate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69" name="Rectangle 153"/>
              <p:cNvSpPr>
                <a:spLocks noChangeArrowheads="1"/>
              </p:cNvSpPr>
              <p:nvPr/>
            </p:nvSpPr>
            <p:spPr bwMode="auto">
              <a:xfrm>
                <a:off x="3795" y="3073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0" name="Rectangle 154"/>
              <p:cNvSpPr>
                <a:spLocks noChangeArrowheads="1"/>
              </p:cNvSpPr>
              <p:nvPr/>
            </p:nvSpPr>
            <p:spPr bwMode="auto">
              <a:xfrm>
                <a:off x="4559" y="2994"/>
                <a:ext cx="15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66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1" name="Rectangle 155"/>
              <p:cNvSpPr>
                <a:spLocks noChangeArrowheads="1"/>
              </p:cNvSpPr>
              <p:nvPr/>
            </p:nvSpPr>
            <p:spPr bwMode="auto">
              <a:xfrm>
                <a:off x="4711" y="299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2" name="Rectangle 156"/>
              <p:cNvSpPr>
                <a:spLocks noChangeArrowheads="1"/>
              </p:cNvSpPr>
              <p:nvPr/>
            </p:nvSpPr>
            <p:spPr bwMode="auto">
              <a:xfrm>
                <a:off x="5038" y="2837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3" name="Rectangle 157"/>
              <p:cNvSpPr>
                <a:spLocks noChangeArrowheads="1"/>
              </p:cNvSpPr>
              <p:nvPr/>
            </p:nvSpPr>
            <p:spPr bwMode="auto">
              <a:xfrm>
                <a:off x="5115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4" name="Rectangle 158"/>
              <p:cNvSpPr>
                <a:spLocks noChangeArrowheads="1"/>
              </p:cNvSpPr>
              <p:nvPr/>
            </p:nvSpPr>
            <p:spPr bwMode="auto">
              <a:xfrm>
                <a:off x="5153" y="2837"/>
                <a:ext cx="39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splits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5" name="Rectangle 159"/>
              <p:cNvSpPr>
                <a:spLocks noChangeArrowheads="1"/>
              </p:cNvSpPr>
              <p:nvPr/>
            </p:nvSpPr>
            <p:spPr bwMode="auto">
              <a:xfrm>
                <a:off x="5465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: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6" name="Rectangle 160"/>
              <p:cNvSpPr>
                <a:spLocks noChangeArrowheads="1"/>
              </p:cNvSpPr>
              <p:nvPr/>
            </p:nvSpPr>
            <p:spPr bwMode="auto">
              <a:xfrm>
                <a:off x="5503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7" name="Rectangle 161"/>
              <p:cNvSpPr>
                <a:spLocks noChangeArrowheads="1"/>
              </p:cNvSpPr>
              <p:nvPr/>
            </p:nvSpPr>
            <p:spPr bwMode="auto">
              <a:xfrm>
                <a:off x="5542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8" name="Rectangle 162"/>
              <p:cNvSpPr>
                <a:spLocks noChangeArrowheads="1"/>
              </p:cNvSpPr>
              <p:nvPr/>
            </p:nvSpPr>
            <p:spPr bwMode="auto">
              <a:xfrm>
                <a:off x="5579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79" name="Rectangle 163"/>
              <p:cNvSpPr>
                <a:spLocks noChangeArrowheads="1"/>
              </p:cNvSpPr>
              <p:nvPr/>
            </p:nvSpPr>
            <p:spPr bwMode="auto">
              <a:xfrm>
                <a:off x="5618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0" name="Rectangle 164"/>
              <p:cNvSpPr>
                <a:spLocks noChangeArrowheads="1"/>
              </p:cNvSpPr>
              <p:nvPr/>
            </p:nvSpPr>
            <p:spPr bwMode="auto">
              <a:xfrm>
                <a:off x="5655" y="2837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1" name="Rectangle 165"/>
              <p:cNvSpPr>
                <a:spLocks noChangeArrowheads="1"/>
              </p:cNvSpPr>
              <p:nvPr/>
            </p:nvSpPr>
            <p:spPr bwMode="auto">
              <a:xfrm>
                <a:off x="5038" y="2994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2" name="Rectangle 166"/>
              <p:cNvSpPr>
                <a:spLocks noChangeArrowheads="1"/>
              </p:cNvSpPr>
              <p:nvPr/>
            </p:nvSpPr>
            <p:spPr bwMode="auto">
              <a:xfrm>
                <a:off x="5115" y="2994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3" name="Rectangle 167"/>
              <p:cNvSpPr>
                <a:spLocks noChangeArrowheads="1"/>
              </p:cNvSpPr>
              <p:nvPr/>
            </p:nvSpPr>
            <p:spPr bwMode="auto">
              <a:xfrm>
                <a:off x="5183" y="299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4" name="Rectangle 168"/>
              <p:cNvSpPr>
                <a:spLocks noChangeArrowheads="1"/>
              </p:cNvSpPr>
              <p:nvPr/>
            </p:nvSpPr>
            <p:spPr bwMode="auto">
              <a:xfrm>
                <a:off x="5222" y="299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5" name="Rectangle 169"/>
              <p:cNvSpPr>
                <a:spLocks noChangeArrowheads="1"/>
              </p:cNvSpPr>
              <p:nvPr/>
            </p:nvSpPr>
            <p:spPr bwMode="auto">
              <a:xfrm>
                <a:off x="5261" y="2994"/>
                <a:ext cx="5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square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6" name="Rectangle 170"/>
              <p:cNvSpPr>
                <a:spLocks noChangeArrowheads="1"/>
              </p:cNvSpPr>
              <p:nvPr/>
            </p:nvSpPr>
            <p:spPr bwMode="auto">
              <a:xfrm>
                <a:off x="5679" y="299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,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7" name="Rectangle 171"/>
              <p:cNvSpPr>
                <a:spLocks noChangeArrowheads="1"/>
              </p:cNvSpPr>
              <p:nvPr/>
            </p:nvSpPr>
            <p:spPr bwMode="auto">
              <a:xfrm>
                <a:off x="5716" y="299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8" name="Rectangle 172"/>
              <p:cNvSpPr>
                <a:spLocks noChangeArrowheads="1"/>
              </p:cNvSpPr>
              <p:nvPr/>
            </p:nvSpPr>
            <p:spPr bwMode="auto">
              <a:xfrm>
                <a:off x="5038" y="3152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89" name="Rectangle 173"/>
              <p:cNvSpPr>
                <a:spLocks noChangeArrowheads="1"/>
              </p:cNvSpPr>
              <p:nvPr/>
            </p:nvSpPr>
            <p:spPr bwMode="auto">
              <a:xfrm>
                <a:off x="5115" y="3133"/>
                <a:ext cx="8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0" name="Rectangle 174"/>
              <p:cNvSpPr>
                <a:spLocks noChangeArrowheads="1"/>
              </p:cNvSpPr>
              <p:nvPr/>
            </p:nvSpPr>
            <p:spPr bwMode="auto">
              <a:xfrm>
                <a:off x="5158" y="3133"/>
                <a:ext cx="6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1" name="Rectangle 175"/>
              <p:cNvSpPr>
                <a:spLocks noChangeArrowheads="1"/>
              </p:cNvSpPr>
              <p:nvPr/>
            </p:nvSpPr>
            <p:spPr bwMode="auto">
              <a:xfrm>
                <a:off x="5182" y="3152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2" name="Rectangle 176"/>
              <p:cNvSpPr>
                <a:spLocks noChangeArrowheads="1"/>
              </p:cNvSpPr>
              <p:nvPr/>
            </p:nvSpPr>
            <p:spPr bwMode="auto">
              <a:xfrm>
                <a:off x="5221" y="3152"/>
                <a:ext cx="4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bloom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3" name="Rectangle 177"/>
              <p:cNvSpPr>
                <a:spLocks noChangeArrowheads="1"/>
              </p:cNvSpPr>
              <p:nvPr/>
            </p:nvSpPr>
            <p:spPr bwMode="auto">
              <a:xfrm>
                <a:off x="5594" y="3152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†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4" name="Rectangle 178"/>
              <p:cNvSpPr>
                <a:spLocks noChangeArrowheads="1"/>
              </p:cNvSpPr>
              <p:nvPr/>
            </p:nvSpPr>
            <p:spPr bwMode="auto">
              <a:xfrm>
                <a:off x="5670" y="3152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5" name="Rectangle 179"/>
              <p:cNvSpPr>
                <a:spLocks noChangeArrowheads="1"/>
              </p:cNvSpPr>
              <p:nvPr/>
            </p:nvSpPr>
            <p:spPr bwMode="auto">
              <a:xfrm>
                <a:off x="1005" y="3454"/>
                <a:ext cx="18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6.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6" name="Rectangle 180"/>
              <p:cNvSpPr>
                <a:spLocks noChangeArrowheads="1"/>
              </p:cNvSpPr>
              <p:nvPr/>
            </p:nvSpPr>
            <p:spPr bwMode="auto">
              <a:xfrm>
                <a:off x="1119" y="345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7" name="Rectangle 181"/>
              <p:cNvSpPr>
                <a:spLocks noChangeArrowheads="1"/>
              </p:cNvSpPr>
              <p:nvPr/>
            </p:nvSpPr>
            <p:spPr bwMode="auto">
              <a:xfrm>
                <a:off x="1173" y="3454"/>
                <a:ext cx="82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Reflectance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8" name="Rectangle 182"/>
              <p:cNvSpPr>
                <a:spLocks noChangeArrowheads="1"/>
              </p:cNvSpPr>
              <p:nvPr/>
            </p:nvSpPr>
            <p:spPr bwMode="auto">
              <a:xfrm>
                <a:off x="1897" y="3454"/>
                <a:ext cx="11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-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99" name="Rectangle 183"/>
              <p:cNvSpPr>
                <a:spLocks noChangeArrowheads="1"/>
              </p:cNvSpPr>
              <p:nvPr/>
            </p:nvSpPr>
            <p:spPr bwMode="auto">
              <a:xfrm>
                <a:off x="1943" y="3454"/>
                <a:ext cx="49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based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0" name="Rectangle 184"/>
              <p:cNvSpPr>
                <a:spLocks noChangeArrowheads="1"/>
              </p:cNvSpPr>
              <p:nvPr/>
            </p:nvSpPr>
            <p:spPr bwMode="auto">
              <a:xfrm>
                <a:off x="1173" y="3610"/>
                <a:ext cx="16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1" name="Rectangle 185"/>
              <p:cNvSpPr>
                <a:spLocks noChangeArrowheads="1"/>
              </p:cNvSpPr>
              <p:nvPr/>
            </p:nvSpPr>
            <p:spPr bwMode="auto">
              <a:xfrm>
                <a:off x="1271" y="3610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§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2" name="Rectangle 186"/>
              <p:cNvSpPr>
                <a:spLocks noChangeArrowheads="1"/>
              </p:cNvSpPr>
              <p:nvPr/>
            </p:nvSpPr>
            <p:spPr bwMode="auto">
              <a:xfrm>
                <a:off x="1347" y="361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3" name="Rectangle 187"/>
              <p:cNvSpPr>
                <a:spLocks noChangeArrowheads="1"/>
              </p:cNvSpPr>
              <p:nvPr/>
            </p:nvSpPr>
            <p:spPr bwMode="auto">
              <a:xfrm>
                <a:off x="2518" y="3531"/>
                <a:ext cx="63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Fertigate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4" name="Rectangle 188"/>
              <p:cNvSpPr>
                <a:spLocks noChangeArrowheads="1"/>
              </p:cNvSpPr>
              <p:nvPr/>
            </p:nvSpPr>
            <p:spPr bwMode="auto">
              <a:xfrm>
                <a:off x="3058" y="353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5" name="Rectangle 189"/>
              <p:cNvSpPr>
                <a:spLocks noChangeArrowheads="1"/>
              </p:cNvSpPr>
              <p:nvPr/>
            </p:nvSpPr>
            <p:spPr bwMode="auto">
              <a:xfrm>
                <a:off x="3414" y="3454"/>
                <a:ext cx="81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Urea amm.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6" name="Rectangle 190"/>
              <p:cNvSpPr>
                <a:spLocks noChangeArrowheads="1"/>
              </p:cNvSpPr>
              <p:nvPr/>
            </p:nvSpPr>
            <p:spPr bwMode="auto">
              <a:xfrm>
                <a:off x="3414" y="3610"/>
                <a:ext cx="46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nitrate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7" name="Rectangle 191"/>
              <p:cNvSpPr>
                <a:spLocks noChangeArrowheads="1"/>
              </p:cNvSpPr>
              <p:nvPr/>
            </p:nvSpPr>
            <p:spPr bwMode="auto">
              <a:xfrm>
                <a:off x="3795" y="361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8" name="Rectangle 192"/>
              <p:cNvSpPr>
                <a:spLocks noChangeArrowheads="1"/>
              </p:cNvSpPr>
              <p:nvPr/>
            </p:nvSpPr>
            <p:spPr bwMode="auto">
              <a:xfrm>
                <a:off x="4559" y="3531"/>
                <a:ext cx="15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66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09" name="Rectangle 193"/>
              <p:cNvSpPr>
                <a:spLocks noChangeArrowheads="1"/>
              </p:cNvSpPr>
              <p:nvPr/>
            </p:nvSpPr>
            <p:spPr bwMode="auto">
              <a:xfrm>
                <a:off x="4711" y="353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0" name="Rectangle 194"/>
              <p:cNvSpPr>
                <a:spLocks noChangeArrowheads="1"/>
              </p:cNvSpPr>
              <p:nvPr/>
            </p:nvSpPr>
            <p:spPr bwMode="auto">
              <a:xfrm>
                <a:off x="5038" y="3374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1" name="Rectangle 195"/>
              <p:cNvSpPr>
                <a:spLocks noChangeArrowheads="1"/>
              </p:cNvSpPr>
              <p:nvPr/>
            </p:nvSpPr>
            <p:spPr bwMode="auto">
              <a:xfrm>
                <a:off x="5115" y="337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2" name="Rectangle 196"/>
              <p:cNvSpPr>
                <a:spLocks noChangeArrowheads="1"/>
              </p:cNvSpPr>
              <p:nvPr/>
            </p:nvSpPr>
            <p:spPr bwMode="auto">
              <a:xfrm>
                <a:off x="5153" y="3374"/>
                <a:ext cx="22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irri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3" name="Rectangle 197"/>
              <p:cNvSpPr>
                <a:spLocks noChangeArrowheads="1"/>
              </p:cNvSpPr>
              <p:nvPr/>
            </p:nvSpPr>
            <p:spPr bwMode="auto">
              <a:xfrm>
                <a:off x="5304" y="3374"/>
                <a:ext cx="5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gations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4" name="Rectangle 198"/>
              <p:cNvSpPr>
                <a:spLocks noChangeArrowheads="1"/>
              </p:cNvSpPr>
              <p:nvPr/>
            </p:nvSpPr>
            <p:spPr bwMode="auto">
              <a:xfrm>
                <a:off x="5746" y="337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: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5" name="Rectangle 199"/>
              <p:cNvSpPr>
                <a:spLocks noChangeArrowheads="1"/>
              </p:cNvSpPr>
              <p:nvPr/>
            </p:nvSpPr>
            <p:spPr bwMode="auto">
              <a:xfrm>
                <a:off x="5785" y="337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6" name="Rectangle 200"/>
              <p:cNvSpPr>
                <a:spLocks noChangeArrowheads="1"/>
              </p:cNvSpPr>
              <p:nvPr/>
            </p:nvSpPr>
            <p:spPr bwMode="auto">
              <a:xfrm>
                <a:off x="5038" y="353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7" name="Rectangle 201"/>
              <p:cNvSpPr>
                <a:spLocks noChangeArrowheads="1"/>
              </p:cNvSpPr>
              <p:nvPr/>
            </p:nvSpPr>
            <p:spPr bwMode="auto">
              <a:xfrm>
                <a:off x="5115" y="3531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8" name="Rectangle 202"/>
              <p:cNvSpPr>
                <a:spLocks noChangeArrowheads="1"/>
              </p:cNvSpPr>
              <p:nvPr/>
            </p:nvSpPr>
            <p:spPr bwMode="auto">
              <a:xfrm>
                <a:off x="5183" y="353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19" name="Rectangle 203"/>
              <p:cNvSpPr>
                <a:spLocks noChangeArrowheads="1"/>
              </p:cNvSpPr>
              <p:nvPr/>
            </p:nvSpPr>
            <p:spPr bwMode="auto">
              <a:xfrm>
                <a:off x="5222" y="353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20" name="Rectangle 204"/>
              <p:cNvSpPr>
                <a:spLocks noChangeArrowheads="1"/>
              </p:cNvSpPr>
              <p:nvPr/>
            </p:nvSpPr>
            <p:spPr bwMode="auto">
              <a:xfrm>
                <a:off x="5261" y="3531"/>
                <a:ext cx="5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square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21" name="Rectangle 205"/>
              <p:cNvSpPr>
                <a:spLocks noChangeArrowheads="1"/>
              </p:cNvSpPr>
              <p:nvPr/>
            </p:nvSpPr>
            <p:spPr bwMode="auto">
              <a:xfrm>
                <a:off x="5679" y="353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,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22" name="Rectangle 206"/>
              <p:cNvSpPr>
                <a:spLocks noChangeArrowheads="1"/>
              </p:cNvSpPr>
              <p:nvPr/>
            </p:nvSpPr>
            <p:spPr bwMode="auto">
              <a:xfrm>
                <a:off x="5716" y="3531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23" name="Rectangle 207"/>
              <p:cNvSpPr>
                <a:spLocks noChangeArrowheads="1"/>
              </p:cNvSpPr>
              <p:nvPr/>
            </p:nvSpPr>
            <p:spPr bwMode="auto">
              <a:xfrm>
                <a:off x="5038" y="3690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24" name="Rectangle 208"/>
              <p:cNvSpPr>
                <a:spLocks noChangeArrowheads="1"/>
              </p:cNvSpPr>
              <p:nvPr/>
            </p:nvSpPr>
            <p:spPr bwMode="auto">
              <a:xfrm>
                <a:off x="5115" y="3690"/>
                <a:ext cx="13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s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25" name="Rectangle 209"/>
              <p:cNvSpPr>
                <a:spLocks noChangeArrowheads="1"/>
              </p:cNvSpPr>
              <p:nvPr/>
            </p:nvSpPr>
            <p:spPr bwMode="auto">
              <a:xfrm>
                <a:off x="5183" y="3690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t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9427" name="Rectangle 211"/>
            <p:cNvSpPr>
              <a:spLocks noChangeArrowheads="1"/>
            </p:cNvSpPr>
            <p:nvPr/>
          </p:nvSpPr>
          <p:spPr bwMode="auto">
            <a:xfrm>
              <a:off x="5222" y="3690"/>
              <a:ext cx="10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28" name="Rectangle 212"/>
            <p:cNvSpPr>
              <a:spLocks noChangeArrowheads="1"/>
            </p:cNvSpPr>
            <p:nvPr/>
          </p:nvSpPr>
          <p:spPr bwMode="auto">
            <a:xfrm>
              <a:off x="5261" y="3690"/>
              <a:ext cx="45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bloom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29" name="Rectangle 213"/>
            <p:cNvSpPr>
              <a:spLocks noChangeArrowheads="1"/>
            </p:cNvSpPr>
            <p:nvPr/>
          </p:nvSpPr>
          <p:spPr bwMode="auto">
            <a:xfrm>
              <a:off x="5633" y="3690"/>
              <a:ext cx="1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†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0" name="Rectangle 214"/>
            <p:cNvSpPr>
              <a:spLocks noChangeArrowheads="1"/>
            </p:cNvSpPr>
            <p:nvPr/>
          </p:nvSpPr>
          <p:spPr bwMode="auto">
            <a:xfrm>
              <a:off x="5707" y="3690"/>
              <a:ext cx="10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1" name="Rectangle 215"/>
            <p:cNvSpPr>
              <a:spLocks noChangeArrowheads="1"/>
            </p:cNvSpPr>
            <p:nvPr/>
          </p:nvSpPr>
          <p:spPr bwMode="auto">
            <a:xfrm>
              <a:off x="493" y="3875"/>
              <a:ext cx="10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†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2" name="Rectangle 216"/>
            <p:cNvSpPr>
              <a:spLocks noChangeArrowheads="1"/>
            </p:cNvSpPr>
            <p:nvPr/>
          </p:nvSpPr>
          <p:spPr bwMode="auto">
            <a:xfrm>
              <a:off x="548" y="3875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3" name="Rectangle 217"/>
            <p:cNvSpPr>
              <a:spLocks noChangeArrowheads="1"/>
            </p:cNvSpPr>
            <p:nvPr/>
          </p:nvSpPr>
          <p:spPr bwMode="auto">
            <a:xfrm>
              <a:off x="577" y="3875"/>
              <a:ext cx="146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Based on lint yield goal of 1500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4" name="Rectangle 218"/>
            <p:cNvSpPr>
              <a:spLocks noChangeArrowheads="1"/>
            </p:cNvSpPr>
            <p:nvPr/>
          </p:nvSpPr>
          <p:spPr bwMode="auto">
            <a:xfrm>
              <a:off x="1795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5" name="Rectangle 219"/>
            <p:cNvSpPr>
              <a:spLocks noChangeArrowheads="1"/>
            </p:cNvSpPr>
            <p:nvPr/>
          </p:nvSpPr>
          <p:spPr bwMode="auto">
            <a:xfrm>
              <a:off x="1877" y="3875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6" name="Rectangle 220"/>
            <p:cNvSpPr>
              <a:spLocks noChangeArrowheads="1"/>
            </p:cNvSpPr>
            <p:nvPr/>
          </p:nvSpPr>
          <p:spPr bwMode="auto">
            <a:xfrm>
              <a:off x="2036" y="3875"/>
              <a:ext cx="18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300" dirty="0" err="1" smtClean="0">
                  <a:solidFill>
                    <a:srgbClr val="FFFF00"/>
                  </a:solidFill>
                  <a:effectLst/>
                  <a:latin typeface="Arial" pitchFamily="34" charset="0"/>
                </a:rPr>
                <a:t>l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b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/ac, 175 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lb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N/ac requirement,</a:t>
              </a:r>
              <a:r>
                <a:rPr lang="en-US" sz="1300" dirty="0"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300" dirty="0" smtClean="0">
                  <a:solidFill>
                    <a:srgbClr val="FFFF00"/>
                  </a:solidFill>
                  <a:effectLst/>
                  <a:latin typeface="Arial" pitchFamily="34" charset="0"/>
                </a:rPr>
                <a:t>minus 0-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7" name="Rectangle 221"/>
            <p:cNvSpPr>
              <a:spLocks noChangeArrowheads="1"/>
            </p:cNvSpPr>
            <p:nvPr/>
          </p:nvSpPr>
          <p:spPr bwMode="auto">
            <a:xfrm>
              <a:off x="2282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8" name="Rectangle 222"/>
            <p:cNvSpPr>
              <a:spLocks noChangeArrowheads="1"/>
            </p:cNvSpPr>
            <p:nvPr/>
          </p:nvSpPr>
          <p:spPr bwMode="auto">
            <a:xfrm>
              <a:off x="2337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39" name="Rectangle 223"/>
            <p:cNvSpPr>
              <a:spLocks noChangeArrowheads="1"/>
            </p:cNvSpPr>
            <p:nvPr/>
          </p:nvSpPr>
          <p:spPr bwMode="auto">
            <a:xfrm>
              <a:off x="2448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0" name="Rectangle 224"/>
            <p:cNvSpPr>
              <a:spLocks noChangeArrowheads="1"/>
            </p:cNvSpPr>
            <p:nvPr/>
          </p:nvSpPr>
          <p:spPr bwMode="auto">
            <a:xfrm>
              <a:off x="2475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1" name="Rectangle 225"/>
            <p:cNvSpPr>
              <a:spLocks noChangeArrowheads="1"/>
            </p:cNvSpPr>
            <p:nvPr/>
          </p:nvSpPr>
          <p:spPr bwMode="auto">
            <a:xfrm>
              <a:off x="3847" y="3875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3" name="Rectangle 227"/>
            <p:cNvSpPr>
              <a:spLocks noChangeArrowheads="1"/>
            </p:cNvSpPr>
            <p:nvPr/>
          </p:nvSpPr>
          <p:spPr bwMode="auto">
            <a:xfrm>
              <a:off x="3908" y="3875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4" name="Rectangle 228"/>
            <p:cNvSpPr>
              <a:spLocks noChangeArrowheads="1"/>
            </p:cNvSpPr>
            <p:nvPr/>
          </p:nvSpPr>
          <p:spPr bwMode="auto">
            <a:xfrm>
              <a:off x="3936" y="3875"/>
              <a:ext cx="2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36 in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5" name="Rectangle 229"/>
            <p:cNvSpPr>
              <a:spLocks noChangeArrowheads="1"/>
            </p:cNvSpPr>
            <p:nvPr/>
          </p:nvSpPr>
          <p:spPr bwMode="auto">
            <a:xfrm>
              <a:off x="4045" y="3875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6" name="Rectangle 230"/>
            <p:cNvSpPr>
              <a:spLocks noChangeArrowheads="1"/>
            </p:cNvSpPr>
            <p:nvPr/>
          </p:nvSpPr>
          <p:spPr bwMode="auto">
            <a:xfrm>
              <a:off x="4190" y="3876"/>
              <a:ext cx="37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soil NO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8" name="Rectangle 232"/>
            <p:cNvSpPr>
              <a:spLocks noChangeArrowheads="1"/>
            </p:cNvSpPr>
            <p:nvPr/>
          </p:nvSpPr>
          <p:spPr bwMode="auto">
            <a:xfrm>
              <a:off x="4568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49" name="Rectangle 233"/>
            <p:cNvSpPr>
              <a:spLocks noChangeArrowheads="1"/>
            </p:cNvSpPr>
            <p:nvPr/>
          </p:nvSpPr>
          <p:spPr bwMode="auto">
            <a:xfrm>
              <a:off x="4592" y="3875"/>
              <a:ext cx="1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3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-N</a:t>
              </a:r>
              <a:r>
                <a:rPr kumimoji="0" lang="en-US" sz="1300" b="0" i="0" u="none" strike="noStrike" cap="none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52" name="Rectangle 236"/>
            <p:cNvSpPr>
              <a:spLocks noChangeArrowheads="1"/>
            </p:cNvSpPr>
            <p:nvPr/>
          </p:nvSpPr>
          <p:spPr bwMode="auto">
            <a:xfrm>
              <a:off x="5713" y="3875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53" name="Rectangle 237"/>
            <p:cNvSpPr>
              <a:spLocks noChangeArrowheads="1"/>
            </p:cNvSpPr>
            <p:nvPr/>
          </p:nvSpPr>
          <p:spPr bwMode="auto">
            <a:xfrm>
              <a:off x="6079" y="3875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54" name="Rectangle 238"/>
            <p:cNvSpPr>
              <a:spLocks noChangeArrowheads="1"/>
            </p:cNvSpPr>
            <p:nvPr/>
          </p:nvSpPr>
          <p:spPr bwMode="auto">
            <a:xfrm>
              <a:off x="1813" y="3990"/>
              <a:ext cx="19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(estimated 100 cm irrigation of 2 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ppm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NO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57" name="Rectangle 241"/>
            <p:cNvSpPr>
              <a:spLocks noChangeArrowheads="1"/>
            </p:cNvSpPr>
            <p:nvPr/>
          </p:nvSpPr>
          <p:spPr bwMode="auto">
            <a:xfrm>
              <a:off x="3761" y="3990"/>
              <a:ext cx="43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-N water)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58" name="Rectangle 242"/>
            <p:cNvSpPr>
              <a:spLocks noChangeArrowheads="1"/>
            </p:cNvSpPr>
            <p:nvPr/>
          </p:nvSpPr>
          <p:spPr bwMode="auto">
            <a:xfrm>
              <a:off x="2751" y="3990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.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59" name="Rectangle 243"/>
            <p:cNvSpPr>
              <a:spLocks noChangeArrowheads="1"/>
            </p:cNvSpPr>
            <p:nvPr/>
          </p:nvSpPr>
          <p:spPr bwMode="auto">
            <a:xfrm>
              <a:off x="2779" y="3990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0" name="Rectangle 244"/>
            <p:cNvSpPr>
              <a:spLocks noChangeArrowheads="1"/>
            </p:cNvSpPr>
            <p:nvPr/>
          </p:nvSpPr>
          <p:spPr bwMode="auto">
            <a:xfrm>
              <a:off x="493" y="4104"/>
              <a:ext cx="10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‡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1" name="Rectangle 245"/>
            <p:cNvSpPr>
              <a:spLocks noChangeArrowheads="1"/>
            </p:cNvSpPr>
            <p:nvPr/>
          </p:nvSpPr>
          <p:spPr bwMode="auto">
            <a:xfrm>
              <a:off x="548" y="4104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2" name="Rectangle 246"/>
            <p:cNvSpPr>
              <a:spLocks noChangeArrowheads="1"/>
            </p:cNvSpPr>
            <p:nvPr/>
          </p:nvSpPr>
          <p:spPr bwMode="auto">
            <a:xfrm>
              <a:off x="577" y="4104"/>
              <a:ext cx="83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First split equals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3" name="Rectangle 247"/>
            <p:cNvSpPr>
              <a:spLocks noChangeArrowheads="1"/>
            </p:cNvSpPr>
            <p:nvPr/>
          </p:nvSpPr>
          <p:spPr bwMode="auto">
            <a:xfrm>
              <a:off x="1325" y="4104"/>
              <a:ext cx="31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50 %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4" name="Rectangle 248"/>
            <p:cNvSpPr>
              <a:spLocks noChangeArrowheads="1"/>
            </p:cNvSpPr>
            <p:nvPr/>
          </p:nvSpPr>
          <p:spPr bwMode="auto">
            <a:xfrm>
              <a:off x="1579" y="4104"/>
              <a:ext cx="334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treatment no. 2, second split based on NDVI relative to treatment no. 2.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5" name="Rectangle 249"/>
            <p:cNvSpPr>
              <a:spLocks noChangeArrowheads="1"/>
            </p:cNvSpPr>
            <p:nvPr/>
          </p:nvSpPr>
          <p:spPr bwMode="auto">
            <a:xfrm>
              <a:off x="4716" y="4104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6" name="Rectangle 250"/>
            <p:cNvSpPr>
              <a:spLocks noChangeArrowheads="1"/>
            </p:cNvSpPr>
            <p:nvPr/>
          </p:nvSpPr>
          <p:spPr bwMode="auto">
            <a:xfrm>
              <a:off x="493" y="4219"/>
              <a:ext cx="10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§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7" name="Rectangle 251"/>
            <p:cNvSpPr>
              <a:spLocks noChangeArrowheads="1"/>
            </p:cNvSpPr>
            <p:nvPr/>
          </p:nvSpPr>
          <p:spPr bwMode="auto">
            <a:xfrm>
              <a:off x="548" y="4219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8" name="Rectangle 252"/>
            <p:cNvSpPr>
              <a:spLocks noChangeArrowheads="1"/>
            </p:cNvSpPr>
            <p:nvPr/>
          </p:nvSpPr>
          <p:spPr bwMode="auto">
            <a:xfrm>
              <a:off x="577" y="4219"/>
              <a:ext cx="76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First fertigation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69" name="Rectangle 253"/>
            <p:cNvSpPr>
              <a:spLocks noChangeArrowheads="1"/>
            </p:cNvSpPr>
            <p:nvPr/>
          </p:nvSpPr>
          <p:spPr bwMode="auto">
            <a:xfrm>
              <a:off x="1264" y="4219"/>
              <a:ext cx="31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50 %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70" name="Rectangle 254"/>
            <p:cNvSpPr>
              <a:spLocks noChangeArrowheads="1"/>
            </p:cNvSpPr>
            <p:nvPr/>
          </p:nvSpPr>
          <p:spPr bwMode="auto">
            <a:xfrm>
              <a:off x="1517" y="4219"/>
              <a:ext cx="14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treatment no. 3, second fertigat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71" name="Rectangle 255"/>
            <p:cNvSpPr>
              <a:spLocks noChangeArrowheads="1"/>
            </p:cNvSpPr>
            <p:nvPr/>
          </p:nvSpPr>
          <p:spPr bwMode="auto">
            <a:xfrm>
              <a:off x="2965" y="4219"/>
              <a:ext cx="2167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ion based on NDVI relative to treatment no. 3.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472" name="Rectangle 256"/>
            <p:cNvSpPr>
              <a:spLocks noChangeArrowheads="1"/>
            </p:cNvSpPr>
            <p:nvPr/>
          </p:nvSpPr>
          <p:spPr bwMode="auto">
            <a:xfrm>
              <a:off x="4915" y="4219"/>
              <a:ext cx="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55" name="Rectangle 48"/>
          <p:cNvSpPr>
            <a:spLocks noChangeArrowheads="1"/>
          </p:cNvSpPr>
          <p:nvPr/>
        </p:nvSpPr>
        <p:spPr bwMode="auto">
          <a:xfrm>
            <a:off x="6670550" y="2438400"/>
            <a:ext cx="12888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(106 in 2013)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7" name="Rectangle 48"/>
          <p:cNvSpPr>
            <a:spLocks noChangeArrowheads="1"/>
          </p:cNvSpPr>
          <p:nvPr/>
        </p:nvSpPr>
        <p:spPr bwMode="auto">
          <a:xfrm>
            <a:off x="6896100" y="3276600"/>
            <a:ext cx="6203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or 106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8" name="Rectangle 48"/>
          <p:cNvSpPr>
            <a:spLocks noChangeArrowheads="1"/>
          </p:cNvSpPr>
          <p:nvPr/>
        </p:nvSpPr>
        <p:spPr bwMode="auto">
          <a:xfrm>
            <a:off x="6939990" y="4114800"/>
            <a:ext cx="6203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or 106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9" name="Rectangle 48"/>
          <p:cNvSpPr>
            <a:spLocks noChangeArrowheads="1"/>
          </p:cNvSpPr>
          <p:nvPr/>
        </p:nvSpPr>
        <p:spPr bwMode="auto">
          <a:xfrm>
            <a:off x="6994172" y="5867400"/>
            <a:ext cx="4985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or 53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60" name="Rectangle 48"/>
          <p:cNvSpPr>
            <a:spLocks noChangeArrowheads="1"/>
          </p:cNvSpPr>
          <p:nvPr/>
        </p:nvSpPr>
        <p:spPr bwMode="auto">
          <a:xfrm>
            <a:off x="6779060" y="5029200"/>
            <a:ext cx="11669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(53 in 2013)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4" name="Rectangle 234"/>
          <p:cNvSpPr>
            <a:spLocks noChangeArrowheads="1"/>
          </p:cNvSpPr>
          <p:nvPr/>
        </p:nvSpPr>
        <p:spPr bwMode="auto">
          <a:xfrm>
            <a:off x="781050" y="6324600"/>
            <a:ext cx="208069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irrigation input of 20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lb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N/ac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6" name="Rectangle 234"/>
          <p:cNvSpPr>
            <a:spLocks noChangeArrowheads="1"/>
          </p:cNvSpPr>
          <p:nvPr/>
        </p:nvSpPr>
        <p:spPr bwMode="auto">
          <a:xfrm>
            <a:off x="7581900" y="6153150"/>
            <a:ext cx="25423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20 and 50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lb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NO</a:t>
            </a:r>
            <a:r>
              <a:rPr kumimoji="0" lang="en-US" sz="1300" b="0" i="0" u="none" strike="noStrike" cap="none" normalizeH="0" baseline="-25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3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-N/ac, 2012&amp;13)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975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6600"/>
                </a:solidFill>
                <a:effectLst/>
              </a:rPr>
              <a:t>N Requirements (lb N/ac) vs. cotton lint yield (bale/ac)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011238" y="896938"/>
            <a:ext cx="8026400" cy="5473700"/>
            <a:chOff x="637" y="565"/>
            <a:chExt cx="5056" cy="3448"/>
          </a:xfrm>
        </p:grpSpPr>
        <p:sp>
          <p:nvSpPr>
            <p:cNvPr id="366596" name="Line 4"/>
            <p:cNvSpPr>
              <a:spLocks noChangeShapeType="1"/>
            </p:cNvSpPr>
            <p:nvPr/>
          </p:nvSpPr>
          <p:spPr bwMode="auto">
            <a:xfrm>
              <a:off x="916" y="3429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597" name="Line 5"/>
            <p:cNvSpPr>
              <a:spLocks noChangeShapeType="1"/>
            </p:cNvSpPr>
            <p:nvPr/>
          </p:nvSpPr>
          <p:spPr bwMode="auto">
            <a:xfrm>
              <a:off x="916" y="3120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598" name="Line 6"/>
            <p:cNvSpPr>
              <a:spLocks noChangeShapeType="1"/>
            </p:cNvSpPr>
            <p:nvPr/>
          </p:nvSpPr>
          <p:spPr bwMode="auto">
            <a:xfrm>
              <a:off x="916" y="2808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599" name="Line 7"/>
            <p:cNvSpPr>
              <a:spLocks noChangeShapeType="1"/>
            </p:cNvSpPr>
            <p:nvPr/>
          </p:nvSpPr>
          <p:spPr bwMode="auto">
            <a:xfrm>
              <a:off x="916" y="2498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0" name="Line 8"/>
            <p:cNvSpPr>
              <a:spLocks noChangeShapeType="1"/>
            </p:cNvSpPr>
            <p:nvPr/>
          </p:nvSpPr>
          <p:spPr bwMode="auto">
            <a:xfrm>
              <a:off x="916" y="2187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1" name="Line 9"/>
            <p:cNvSpPr>
              <a:spLocks noChangeShapeType="1"/>
            </p:cNvSpPr>
            <p:nvPr/>
          </p:nvSpPr>
          <p:spPr bwMode="auto">
            <a:xfrm>
              <a:off x="916" y="1875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2" name="Line 10"/>
            <p:cNvSpPr>
              <a:spLocks noChangeShapeType="1"/>
            </p:cNvSpPr>
            <p:nvPr/>
          </p:nvSpPr>
          <p:spPr bwMode="auto">
            <a:xfrm>
              <a:off x="916" y="1566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3" name="Line 11"/>
            <p:cNvSpPr>
              <a:spLocks noChangeShapeType="1"/>
            </p:cNvSpPr>
            <p:nvPr/>
          </p:nvSpPr>
          <p:spPr bwMode="auto">
            <a:xfrm>
              <a:off x="916" y="1254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4" name="Line 12"/>
            <p:cNvSpPr>
              <a:spLocks noChangeShapeType="1"/>
            </p:cNvSpPr>
            <p:nvPr/>
          </p:nvSpPr>
          <p:spPr bwMode="auto">
            <a:xfrm>
              <a:off x="916" y="944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5" name="Line 13"/>
            <p:cNvSpPr>
              <a:spLocks noChangeShapeType="1"/>
            </p:cNvSpPr>
            <p:nvPr/>
          </p:nvSpPr>
          <p:spPr bwMode="auto">
            <a:xfrm>
              <a:off x="916" y="633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6" name="Line 14"/>
            <p:cNvSpPr>
              <a:spLocks noChangeShapeType="1"/>
            </p:cNvSpPr>
            <p:nvPr/>
          </p:nvSpPr>
          <p:spPr bwMode="auto">
            <a:xfrm>
              <a:off x="916" y="633"/>
              <a:ext cx="1" cy="3108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7" name="Line 15"/>
            <p:cNvSpPr>
              <a:spLocks noChangeShapeType="1"/>
            </p:cNvSpPr>
            <p:nvPr/>
          </p:nvSpPr>
          <p:spPr bwMode="auto">
            <a:xfrm>
              <a:off x="880" y="3741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8" name="Line 16"/>
            <p:cNvSpPr>
              <a:spLocks noChangeShapeType="1"/>
            </p:cNvSpPr>
            <p:nvPr/>
          </p:nvSpPr>
          <p:spPr bwMode="auto">
            <a:xfrm>
              <a:off x="880" y="3429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09" name="Line 17"/>
            <p:cNvSpPr>
              <a:spLocks noChangeShapeType="1"/>
            </p:cNvSpPr>
            <p:nvPr/>
          </p:nvSpPr>
          <p:spPr bwMode="auto">
            <a:xfrm>
              <a:off x="880" y="3120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0" name="Line 18"/>
            <p:cNvSpPr>
              <a:spLocks noChangeShapeType="1"/>
            </p:cNvSpPr>
            <p:nvPr/>
          </p:nvSpPr>
          <p:spPr bwMode="auto">
            <a:xfrm>
              <a:off x="880" y="2808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1" name="Line 19"/>
            <p:cNvSpPr>
              <a:spLocks noChangeShapeType="1"/>
            </p:cNvSpPr>
            <p:nvPr/>
          </p:nvSpPr>
          <p:spPr bwMode="auto">
            <a:xfrm>
              <a:off x="880" y="2498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2" name="Line 20"/>
            <p:cNvSpPr>
              <a:spLocks noChangeShapeType="1"/>
            </p:cNvSpPr>
            <p:nvPr/>
          </p:nvSpPr>
          <p:spPr bwMode="auto">
            <a:xfrm>
              <a:off x="880" y="2187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3" name="Line 21"/>
            <p:cNvSpPr>
              <a:spLocks noChangeShapeType="1"/>
            </p:cNvSpPr>
            <p:nvPr/>
          </p:nvSpPr>
          <p:spPr bwMode="auto">
            <a:xfrm>
              <a:off x="880" y="1875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4" name="Line 22"/>
            <p:cNvSpPr>
              <a:spLocks noChangeShapeType="1"/>
            </p:cNvSpPr>
            <p:nvPr/>
          </p:nvSpPr>
          <p:spPr bwMode="auto">
            <a:xfrm>
              <a:off x="880" y="1566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5" name="Line 23"/>
            <p:cNvSpPr>
              <a:spLocks noChangeShapeType="1"/>
            </p:cNvSpPr>
            <p:nvPr/>
          </p:nvSpPr>
          <p:spPr bwMode="auto">
            <a:xfrm>
              <a:off x="880" y="1254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6" name="Line 24"/>
            <p:cNvSpPr>
              <a:spLocks noChangeShapeType="1"/>
            </p:cNvSpPr>
            <p:nvPr/>
          </p:nvSpPr>
          <p:spPr bwMode="auto">
            <a:xfrm>
              <a:off x="880" y="944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7" name="Line 25"/>
            <p:cNvSpPr>
              <a:spLocks noChangeShapeType="1"/>
            </p:cNvSpPr>
            <p:nvPr/>
          </p:nvSpPr>
          <p:spPr bwMode="auto">
            <a:xfrm>
              <a:off x="880" y="633"/>
              <a:ext cx="3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8" name="Line 26"/>
            <p:cNvSpPr>
              <a:spLocks noChangeShapeType="1"/>
            </p:cNvSpPr>
            <p:nvPr/>
          </p:nvSpPr>
          <p:spPr bwMode="auto">
            <a:xfrm>
              <a:off x="916" y="3741"/>
              <a:ext cx="477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19" name="Line 27"/>
            <p:cNvSpPr>
              <a:spLocks noChangeShapeType="1"/>
            </p:cNvSpPr>
            <p:nvPr/>
          </p:nvSpPr>
          <p:spPr bwMode="auto">
            <a:xfrm flipV="1">
              <a:off x="916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0" name="Line 28"/>
            <p:cNvSpPr>
              <a:spLocks noChangeShapeType="1"/>
            </p:cNvSpPr>
            <p:nvPr/>
          </p:nvSpPr>
          <p:spPr bwMode="auto">
            <a:xfrm flipV="1">
              <a:off x="1394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1" name="Line 29"/>
            <p:cNvSpPr>
              <a:spLocks noChangeShapeType="1"/>
            </p:cNvSpPr>
            <p:nvPr/>
          </p:nvSpPr>
          <p:spPr bwMode="auto">
            <a:xfrm flipV="1">
              <a:off x="1871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2" name="Line 30"/>
            <p:cNvSpPr>
              <a:spLocks noChangeShapeType="1"/>
            </p:cNvSpPr>
            <p:nvPr/>
          </p:nvSpPr>
          <p:spPr bwMode="auto">
            <a:xfrm flipV="1">
              <a:off x="2348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3" name="Line 31"/>
            <p:cNvSpPr>
              <a:spLocks noChangeShapeType="1"/>
            </p:cNvSpPr>
            <p:nvPr/>
          </p:nvSpPr>
          <p:spPr bwMode="auto">
            <a:xfrm flipV="1">
              <a:off x="2826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4" name="Line 32"/>
            <p:cNvSpPr>
              <a:spLocks noChangeShapeType="1"/>
            </p:cNvSpPr>
            <p:nvPr/>
          </p:nvSpPr>
          <p:spPr bwMode="auto">
            <a:xfrm flipV="1">
              <a:off x="3305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5" name="Line 33"/>
            <p:cNvSpPr>
              <a:spLocks noChangeShapeType="1"/>
            </p:cNvSpPr>
            <p:nvPr/>
          </p:nvSpPr>
          <p:spPr bwMode="auto">
            <a:xfrm flipV="1">
              <a:off x="3783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6" name="Line 34"/>
            <p:cNvSpPr>
              <a:spLocks noChangeShapeType="1"/>
            </p:cNvSpPr>
            <p:nvPr/>
          </p:nvSpPr>
          <p:spPr bwMode="auto">
            <a:xfrm flipV="1">
              <a:off x="4260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7" name="Line 35"/>
            <p:cNvSpPr>
              <a:spLocks noChangeShapeType="1"/>
            </p:cNvSpPr>
            <p:nvPr/>
          </p:nvSpPr>
          <p:spPr bwMode="auto">
            <a:xfrm flipV="1">
              <a:off x="4738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8" name="Line 36"/>
            <p:cNvSpPr>
              <a:spLocks noChangeShapeType="1"/>
            </p:cNvSpPr>
            <p:nvPr/>
          </p:nvSpPr>
          <p:spPr bwMode="auto">
            <a:xfrm flipV="1">
              <a:off x="5215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29" name="Line 37"/>
            <p:cNvSpPr>
              <a:spLocks noChangeShapeType="1"/>
            </p:cNvSpPr>
            <p:nvPr/>
          </p:nvSpPr>
          <p:spPr bwMode="auto">
            <a:xfrm flipV="1">
              <a:off x="5692" y="3741"/>
              <a:ext cx="1" cy="3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0" name="Freeform 38"/>
            <p:cNvSpPr>
              <a:spLocks/>
            </p:cNvSpPr>
            <p:nvPr/>
          </p:nvSpPr>
          <p:spPr bwMode="auto">
            <a:xfrm>
              <a:off x="1853" y="280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1" name="Freeform 39"/>
            <p:cNvSpPr>
              <a:spLocks/>
            </p:cNvSpPr>
            <p:nvPr/>
          </p:nvSpPr>
          <p:spPr bwMode="auto">
            <a:xfrm>
              <a:off x="1949" y="302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2" name="Freeform 40"/>
            <p:cNvSpPr>
              <a:spLocks/>
            </p:cNvSpPr>
            <p:nvPr/>
          </p:nvSpPr>
          <p:spPr bwMode="auto">
            <a:xfrm>
              <a:off x="2043" y="243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3" name="Freeform 41"/>
            <p:cNvSpPr>
              <a:spLocks/>
            </p:cNvSpPr>
            <p:nvPr/>
          </p:nvSpPr>
          <p:spPr bwMode="auto">
            <a:xfrm>
              <a:off x="1853" y="244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4" name="Freeform 42"/>
            <p:cNvSpPr>
              <a:spLocks/>
            </p:cNvSpPr>
            <p:nvPr/>
          </p:nvSpPr>
          <p:spPr bwMode="auto">
            <a:xfrm>
              <a:off x="1845" y="310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5" name="Freeform 43"/>
            <p:cNvSpPr>
              <a:spLocks/>
            </p:cNvSpPr>
            <p:nvPr/>
          </p:nvSpPr>
          <p:spPr bwMode="auto">
            <a:xfrm>
              <a:off x="2143" y="277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6" name="Freeform 44"/>
            <p:cNvSpPr>
              <a:spLocks/>
            </p:cNvSpPr>
            <p:nvPr/>
          </p:nvSpPr>
          <p:spPr bwMode="auto">
            <a:xfrm>
              <a:off x="1971" y="255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7" name="Freeform 45"/>
            <p:cNvSpPr>
              <a:spLocks/>
            </p:cNvSpPr>
            <p:nvPr/>
          </p:nvSpPr>
          <p:spPr bwMode="auto">
            <a:xfrm>
              <a:off x="2348" y="300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8" name="Freeform 46"/>
            <p:cNvSpPr>
              <a:spLocks/>
            </p:cNvSpPr>
            <p:nvPr/>
          </p:nvSpPr>
          <p:spPr bwMode="auto">
            <a:xfrm>
              <a:off x="2045" y="294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39" name="Freeform 47"/>
            <p:cNvSpPr>
              <a:spLocks/>
            </p:cNvSpPr>
            <p:nvPr/>
          </p:nvSpPr>
          <p:spPr bwMode="auto">
            <a:xfrm>
              <a:off x="2161" y="266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0" name="Freeform 48"/>
            <p:cNvSpPr>
              <a:spLocks/>
            </p:cNvSpPr>
            <p:nvPr/>
          </p:nvSpPr>
          <p:spPr bwMode="auto">
            <a:xfrm>
              <a:off x="1887" y="305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1" name="Freeform 49"/>
            <p:cNvSpPr>
              <a:spLocks/>
            </p:cNvSpPr>
            <p:nvPr/>
          </p:nvSpPr>
          <p:spPr bwMode="auto">
            <a:xfrm>
              <a:off x="2129" y="303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2" name="Freeform 50"/>
            <p:cNvSpPr>
              <a:spLocks/>
            </p:cNvSpPr>
            <p:nvPr/>
          </p:nvSpPr>
          <p:spPr bwMode="auto">
            <a:xfrm>
              <a:off x="1969" y="275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3" name="Freeform 51"/>
            <p:cNvSpPr>
              <a:spLocks/>
            </p:cNvSpPr>
            <p:nvPr/>
          </p:nvSpPr>
          <p:spPr bwMode="auto">
            <a:xfrm>
              <a:off x="2045" y="308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4" name="Freeform 52"/>
            <p:cNvSpPr>
              <a:spLocks/>
            </p:cNvSpPr>
            <p:nvPr/>
          </p:nvSpPr>
          <p:spPr bwMode="auto">
            <a:xfrm>
              <a:off x="2189" y="308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5" name="Freeform 53"/>
            <p:cNvSpPr>
              <a:spLocks/>
            </p:cNvSpPr>
            <p:nvPr/>
          </p:nvSpPr>
          <p:spPr bwMode="auto">
            <a:xfrm>
              <a:off x="1847" y="260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6" name="Freeform 54"/>
            <p:cNvSpPr>
              <a:spLocks/>
            </p:cNvSpPr>
            <p:nvPr/>
          </p:nvSpPr>
          <p:spPr bwMode="auto">
            <a:xfrm>
              <a:off x="2145" y="294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7" name="Freeform 55"/>
            <p:cNvSpPr>
              <a:spLocks/>
            </p:cNvSpPr>
            <p:nvPr/>
          </p:nvSpPr>
          <p:spPr bwMode="auto">
            <a:xfrm>
              <a:off x="2370" y="247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8" name="Freeform 56"/>
            <p:cNvSpPr>
              <a:spLocks/>
            </p:cNvSpPr>
            <p:nvPr/>
          </p:nvSpPr>
          <p:spPr bwMode="auto">
            <a:xfrm>
              <a:off x="2307" y="2648"/>
              <a:ext cx="39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49" name="Freeform 57"/>
            <p:cNvSpPr>
              <a:spLocks/>
            </p:cNvSpPr>
            <p:nvPr/>
          </p:nvSpPr>
          <p:spPr bwMode="auto">
            <a:xfrm>
              <a:off x="2247" y="247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0" name="Freeform 58"/>
            <p:cNvSpPr>
              <a:spLocks/>
            </p:cNvSpPr>
            <p:nvPr/>
          </p:nvSpPr>
          <p:spPr bwMode="auto">
            <a:xfrm>
              <a:off x="1841" y="300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1" name="Freeform 59"/>
            <p:cNvSpPr>
              <a:spLocks/>
            </p:cNvSpPr>
            <p:nvPr/>
          </p:nvSpPr>
          <p:spPr bwMode="auto">
            <a:xfrm>
              <a:off x="2187" y="282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2" name="Freeform 60"/>
            <p:cNvSpPr>
              <a:spLocks/>
            </p:cNvSpPr>
            <p:nvPr/>
          </p:nvSpPr>
          <p:spPr bwMode="auto">
            <a:xfrm>
              <a:off x="2127" y="3177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3" name="Freeform 61"/>
            <p:cNvSpPr>
              <a:spLocks/>
            </p:cNvSpPr>
            <p:nvPr/>
          </p:nvSpPr>
          <p:spPr bwMode="auto">
            <a:xfrm>
              <a:off x="2189" y="283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4" name="Freeform 62"/>
            <p:cNvSpPr>
              <a:spLocks/>
            </p:cNvSpPr>
            <p:nvPr/>
          </p:nvSpPr>
          <p:spPr bwMode="auto">
            <a:xfrm>
              <a:off x="2019" y="271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5" name="Freeform 63"/>
            <p:cNvSpPr>
              <a:spLocks/>
            </p:cNvSpPr>
            <p:nvPr/>
          </p:nvSpPr>
          <p:spPr bwMode="auto">
            <a:xfrm>
              <a:off x="1901" y="292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6" name="Freeform 64"/>
            <p:cNvSpPr>
              <a:spLocks/>
            </p:cNvSpPr>
            <p:nvPr/>
          </p:nvSpPr>
          <p:spPr bwMode="auto">
            <a:xfrm>
              <a:off x="1969" y="240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7" name="Freeform 65"/>
            <p:cNvSpPr>
              <a:spLocks/>
            </p:cNvSpPr>
            <p:nvPr/>
          </p:nvSpPr>
          <p:spPr bwMode="auto">
            <a:xfrm>
              <a:off x="2125" y="288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8" name="Freeform 66"/>
            <p:cNvSpPr>
              <a:spLocks/>
            </p:cNvSpPr>
            <p:nvPr/>
          </p:nvSpPr>
          <p:spPr bwMode="auto">
            <a:xfrm>
              <a:off x="1799" y="3130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39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59" name="Freeform 67"/>
            <p:cNvSpPr>
              <a:spLocks/>
            </p:cNvSpPr>
            <p:nvPr/>
          </p:nvSpPr>
          <p:spPr bwMode="auto">
            <a:xfrm>
              <a:off x="2231" y="263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0" name="Freeform 68"/>
            <p:cNvSpPr>
              <a:spLocks/>
            </p:cNvSpPr>
            <p:nvPr/>
          </p:nvSpPr>
          <p:spPr bwMode="auto">
            <a:xfrm>
              <a:off x="2606" y="274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1" name="Freeform 69"/>
            <p:cNvSpPr>
              <a:spLocks/>
            </p:cNvSpPr>
            <p:nvPr/>
          </p:nvSpPr>
          <p:spPr bwMode="auto">
            <a:xfrm>
              <a:off x="3269" y="257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2" name="Freeform 70"/>
            <p:cNvSpPr>
              <a:spLocks/>
            </p:cNvSpPr>
            <p:nvPr/>
          </p:nvSpPr>
          <p:spPr bwMode="auto">
            <a:xfrm>
              <a:off x="3307" y="244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3" name="Freeform 71"/>
            <p:cNvSpPr>
              <a:spLocks/>
            </p:cNvSpPr>
            <p:nvPr/>
          </p:nvSpPr>
          <p:spPr bwMode="auto">
            <a:xfrm>
              <a:off x="3359" y="190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4" name="Freeform 72"/>
            <p:cNvSpPr>
              <a:spLocks/>
            </p:cNvSpPr>
            <p:nvPr/>
          </p:nvSpPr>
          <p:spPr bwMode="auto">
            <a:xfrm>
              <a:off x="3154" y="1919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20"/>
                </a:cxn>
                <a:cxn ang="0">
                  <a:pos x="19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5" name="Freeform 73"/>
            <p:cNvSpPr>
              <a:spLocks/>
            </p:cNvSpPr>
            <p:nvPr/>
          </p:nvSpPr>
          <p:spPr bwMode="auto">
            <a:xfrm>
              <a:off x="3341" y="213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6" name="Freeform 74"/>
            <p:cNvSpPr>
              <a:spLocks/>
            </p:cNvSpPr>
            <p:nvPr/>
          </p:nvSpPr>
          <p:spPr bwMode="auto">
            <a:xfrm>
              <a:off x="3289" y="212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7" name="Freeform 75"/>
            <p:cNvSpPr>
              <a:spLocks/>
            </p:cNvSpPr>
            <p:nvPr/>
          </p:nvSpPr>
          <p:spPr bwMode="auto">
            <a:xfrm>
              <a:off x="3159" y="232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8" name="Freeform 76"/>
            <p:cNvSpPr>
              <a:spLocks/>
            </p:cNvSpPr>
            <p:nvPr/>
          </p:nvSpPr>
          <p:spPr bwMode="auto">
            <a:xfrm>
              <a:off x="3227" y="213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69" name="Freeform 77"/>
            <p:cNvSpPr>
              <a:spLocks/>
            </p:cNvSpPr>
            <p:nvPr/>
          </p:nvSpPr>
          <p:spPr bwMode="auto">
            <a:xfrm>
              <a:off x="2810" y="289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0" name="Freeform 78"/>
            <p:cNvSpPr>
              <a:spLocks/>
            </p:cNvSpPr>
            <p:nvPr/>
          </p:nvSpPr>
          <p:spPr bwMode="auto">
            <a:xfrm>
              <a:off x="3527" y="212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1" name="Freeform 79"/>
            <p:cNvSpPr>
              <a:spLocks/>
            </p:cNvSpPr>
            <p:nvPr/>
          </p:nvSpPr>
          <p:spPr bwMode="auto">
            <a:xfrm>
              <a:off x="4014" y="165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2" name="Freeform 80"/>
            <p:cNvSpPr>
              <a:spLocks/>
            </p:cNvSpPr>
            <p:nvPr/>
          </p:nvSpPr>
          <p:spPr bwMode="auto">
            <a:xfrm>
              <a:off x="3599" y="215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3" name="Freeform 81"/>
            <p:cNvSpPr>
              <a:spLocks/>
            </p:cNvSpPr>
            <p:nvPr/>
          </p:nvSpPr>
          <p:spPr bwMode="auto">
            <a:xfrm>
              <a:off x="3163" y="257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4" name="Freeform 82"/>
            <p:cNvSpPr>
              <a:spLocks/>
            </p:cNvSpPr>
            <p:nvPr/>
          </p:nvSpPr>
          <p:spPr bwMode="auto">
            <a:xfrm>
              <a:off x="2838" y="278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5" name="Freeform 83"/>
            <p:cNvSpPr>
              <a:spLocks/>
            </p:cNvSpPr>
            <p:nvPr/>
          </p:nvSpPr>
          <p:spPr bwMode="auto">
            <a:xfrm>
              <a:off x="3092" y="241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6" name="Freeform 84"/>
            <p:cNvSpPr>
              <a:spLocks/>
            </p:cNvSpPr>
            <p:nvPr/>
          </p:nvSpPr>
          <p:spPr bwMode="auto">
            <a:xfrm>
              <a:off x="3126" y="2353"/>
              <a:ext cx="39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0"/>
                </a:cxn>
                <a:cxn ang="0">
                  <a:pos x="20" y="39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7" name="Freeform 85"/>
            <p:cNvSpPr>
              <a:spLocks/>
            </p:cNvSpPr>
            <p:nvPr/>
          </p:nvSpPr>
          <p:spPr bwMode="auto">
            <a:xfrm>
              <a:off x="2802" y="272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8" name="Freeform 86"/>
            <p:cNvSpPr>
              <a:spLocks/>
            </p:cNvSpPr>
            <p:nvPr/>
          </p:nvSpPr>
          <p:spPr bwMode="auto">
            <a:xfrm>
              <a:off x="3110" y="187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79" name="Freeform 87"/>
            <p:cNvSpPr>
              <a:spLocks/>
            </p:cNvSpPr>
            <p:nvPr/>
          </p:nvSpPr>
          <p:spPr bwMode="auto">
            <a:xfrm>
              <a:off x="3022" y="2167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0" name="Freeform 88"/>
            <p:cNvSpPr>
              <a:spLocks/>
            </p:cNvSpPr>
            <p:nvPr/>
          </p:nvSpPr>
          <p:spPr bwMode="auto">
            <a:xfrm>
              <a:off x="3519" y="196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1" name="Freeform 89"/>
            <p:cNvSpPr>
              <a:spLocks/>
            </p:cNvSpPr>
            <p:nvPr/>
          </p:nvSpPr>
          <p:spPr bwMode="auto">
            <a:xfrm>
              <a:off x="3265" y="266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2" name="Freeform 90"/>
            <p:cNvSpPr>
              <a:spLocks/>
            </p:cNvSpPr>
            <p:nvPr/>
          </p:nvSpPr>
          <p:spPr bwMode="auto">
            <a:xfrm>
              <a:off x="3505" y="224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3" name="Freeform 91"/>
            <p:cNvSpPr>
              <a:spLocks/>
            </p:cNvSpPr>
            <p:nvPr/>
          </p:nvSpPr>
          <p:spPr bwMode="auto">
            <a:xfrm>
              <a:off x="3241" y="218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4" name="Freeform 92"/>
            <p:cNvSpPr>
              <a:spLocks/>
            </p:cNvSpPr>
            <p:nvPr/>
          </p:nvSpPr>
          <p:spPr bwMode="auto">
            <a:xfrm>
              <a:off x="3363" y="1637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5" name="Freeform 93"/>
            <p:cNvSpPr>
              <a:spLocks/>
            </p:cNvSpPr>
            <p:nvPr/>
          </p:nvSpPr>
          <p:spPr bwMode="auto">
            <a:xfrm>
              <a:off x="3371" y="2089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6" name="Freeform 94"/>
            <p:cNvSpPr>
              <a:spLocks/>
            </p:cNvSpPr>
            <p:nvPr/>
          </p:nvSpPr>
          <p:spPr bwMode="auto">
            <a:xfrm>
              <a:off x="3569" y="238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7" name="Freeform 95"/>
            <p:cNvSpPr>
              <a:spLocks/>
            </p:cNvSpPr>
            <p:nvPr/>
          </p:nvSpPr>
          <p:spPr bwMode="auto">
            <a:xfrm>
              <a:off x="3201" y="233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39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8" name="Freeform 96"/>
            <p:cNvSpPr>
              <a:spLocks/>
            </p:cNvSpPr>
            <p:nvPr/>
          </p:nvSpPr>
          <p:spPr bwMode="auto">
            <a:xfrm>
              <a:off x="2846" y="227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89" name="Freeform 97"/>
            <p:cNvSpPr>
              <a:spLocks/>
            </p:cNvSpPr>
            <p:nvPr/>
          </p:nvSpPr>
          <p:spPr bwMode="auto">
            <a:xfrm>
              <a:off x="2962" y="257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0" name="Freeform 98"/>
            <p:cNvSpPr>
              <a:spLocks/>
            </p:cNvSpPr>
            <p:nvPr/>
          </p:nvSpPr>
          <p:spPr bwMode="auto">
            <a:xfrm>
              <a:off x="2223" y="283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1" name="Freeform 99"/>
            <p:cNvSpPr>
              <a:spLocks/>
            </p:cNvSpPr>
            <p:nvPr/>
          </p:nvSpPr>
          <p:spPr bwMode="auto">
            <a:xfrm>
              <a:off x="2578" y="289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2" name="Freeform 100"/>
            <p:cNvSpPr>
              <a:spLocks/>
            </p:cNvSpPr>
            <p:nvPr/>
          </p:nvSpPr>
          <p:spPr bwMode="auto">
            <a:xfrm>
              <a:off x="2528" y="258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3" name="Freeform 101"/>
            <p:cNvSpPr>
              <a:spLocks/>
            </p:cNvSpPr>
            <p:nvPr/>
          </p:nvSpPr>
          <p:spPr bwMode="auto">
            <a:xfrm>
              <a:off x="2798" y="236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9"/>
                </a:cxn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4" name="Freeform 102"/>
            <p:cNvSpPr>
              <a:spLocks/>
            </p:cNvSpPr>
            <p:nvPr/>
          </p:nvSpPr>
          <p:spPr bwMode="auto">
            <a:xfrm>
              <a:off x="2724" y="255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5" name="Freeform 103"/>
            <p:cNvSpPr>
              <a:spLocks/>
            </p:cNvSpPr>
            <p:nvPr/>
          </p:nvSpPr>
          <p:spPr bwMode="auto">
            <a:xfrm>
              <a:off x="2616" y="250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6" name="Freeform 104"/>
            <p:cNvSpPr>
              <a:spLocks/>
            </p:cNvSpPr>
            <p:nvPr/>
          </p:nvSpPr>
          <p:spPr bwMode="auto">
            <a:xfrm>
              <a:off x="2486" y="254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7" name="Freeform 105"/>
            <p:cNvSpPr>
              <a:spLocks/>
            </p:cNvSpPr>
            <p:nvPr/>
          </p:nvSpPr>
          <p:spPr bwMode="auto">
            <a:xfrm>
              <a:off x="2560" y="280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8" name="Freeform 106"/>
            <p:cNvSpPr>
              <a:spLocks/>
            </p:cNvSpPr>
            <p:nvPr/>
          </p:nvSpPr>
          <p:spPr bwMode="auto">
            <a:xfrm>
              <a:off x="2364" y="236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9"/>
                </a:cxn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699" name="Freeform 107"/>
            <p:cNvSpPr>
              <a:spLocks/>
            </p:cNvSpPr>
            <p:nvPr/>
          </p:nvSpPr>
          <p:spPr bwMode="auto">
            <a:xfrm>
              <a:off x="2321" y="2742"/>
              <a:ext cx="39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0" name="Freeform 108"/>
            <p:cNvSpPr>
              <a:spLocks/>
            </p:cNvSpPr>
            <p:nvPr/>
          </p:nvSpPr>
          <p:spPr bwMode="auto">
            <a:xfrm>
              <a:off x="2706" y="264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1" name="Freeform 109"/>
            <p:cNvSpPr>
              <a:spLocks/>
            </p:cNvSpPr>
            <p:nvPr/>
          </p:nvSpPr>
          <p:spPr bwMode="auto">
            <a:xfrm>
              <a:off x="2966" y="190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2" name="Freeform 110"/>
            <p:cNvSpPr>
              <a:spLocks/>
            </p:cNvSpPr>
            <p:nvPr/>
          </p:nvSpPr>
          <p:spPr bwMode="auto">
            <a:xfrm>
              <a:off x="2836" y="243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3" name="Freeform 111"/>
            <p:cNvSpPr>
              <a:spLocks/>
            </p:cNvSpPr>
            <p:nvPr/>
          </p:nvSpPr>
          <p:spPr bwMode="auto">
            <a:xfrm>
              <a:off x="2760" y="249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4" name="Freeform 112"/>
            <p:cNvSpPr>
              <a:spLocks/>
            </p:cNvSpPr>
            <p:nvPr/>
          </p:nvSpPr>
          <p:spPr bwMode="auto">
            <a:xfrm>
              <a:off x="2382" y="283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5" name="Freeform 113"/>
            <p:cNvSpPr>
              <a:spLocks/>
            </p:cNvSpPr>
            <p:nvPr/>
          </p:nvSpPr>
          <p:spPr bwMode="auto">
            <a:xfrm>
              <a:off x="2642" y="274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6" name="Freeform 114"/>
            <p:cNvSpPr>
              <a:spLocks/>
            </p:cNvSpPr>
            <p:nvPr/>
          </p:nvSpPr>
          <p:spPr bwMode="auto">
            <a:xfrm>
              <a:off x="2506" y="257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7" name="Freeform 115"/>
            <p:cNvSpPr>
              <a:spLocks/>
            </p:cNvSpPr>
            <p:nvPr/>
          </p:nvSpPr>
          <p:spPr bwMode="auto">
            <a:xfrm>
              <a:off x="2378" y="300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8" name="Freeform 116"/>
            <p:cNvSpPr>
              <a:spLocks/>
            </p:cNvSpPr>
            <p:nvPr/>
          </p:nvSpPr>
          <p:spPr bwMode="auto">
            <a:xfrm>
              <a:off x="2614" y="218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09" name="Freeform 117"/>
            <p:cNvSpPr>
              <a:spLocks/>
            </p:cNvSpPr>
            <p:nvPr/>
          </p:nvSpPr>
          <p:spPr bwMode="auto">
            <a:xfrm>
              <a:off x="2524" y="246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0" name="Freeform 118"/>
            <p:cNvSpPr>
              <a:spLocks/>
            </p:cNvSpPr>
            <p:nvPr/>
          </p:nvSpPr>
          <p:spPr bwMode="auto">
            <a:xfrm>
              <a:off x="2740" y="246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1" name="Freeform 119"/>
            <p:cNvSpPr>
              <a:spLocks/>
            </p:cNvSpPr>
            <p:nvPr/>
          </p:nvSpPr>
          <p:spPr bwMode="auto">
            <a:xfrm>
              <a:off x="2574" y="254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2" name="Freeform 120"/>
            <p:cNvSpPr>
              <a:spLocks/>
            </p:cNvSpPr>
            <p:nvPr/>
          </p:nvSpPr>
          <p:spPr bwMode="auto">
            <a:xfrm>
              <a:off x="2540" y="236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9"/>
                </a:cxn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3" name="Freeform 121"/>
            <p:cNvSpPr>
              <a:spLocks/>
            </p:cNvSpPr>
            <p:nvPr/>
          </p:nvSpPr>
          <p:spPr bwMode="auto">
            <a:xfrm>
              <a:off x="2664" y="257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4" name="Freeform 122"/>
            <p:cNvSpPr>
              <a:spLocks/>
            </p:cNvSpPr>
            <p:nvPr/>
          </p:nvSpPr>
          <p:spPr bwMode="auto">
            <a:xfrm>
              <a:off x="2704" y="244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5" name="Freeform 123"/>
            <p:cNvSpPr>
              <a:spLocks/>
            </p:cNvSpPr>
            <p:nvPr/>
          </p:nvSpPr>
          <p:spPr bwMode="auto">
            <a:xfrm>
              <a:off x="2966" y="226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6" name="Freeform 124"/>
            <p:cNvSpPr>
              <a:spLocks/>
            </p:cNvSpPr>
            <p:nvPr/>
          </p:nvSpPr>
          <p:spPr bwMode="auto">
            <a:xfrm>
              <a:off x="3018" y="229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7" name="Freeform 125"/>
            <p:cNvSpPr>
              <a:spLocks/>
            </p:cNvSpPr>
            <p:nvPr/>
          </p:nvSpPr>
          <p:spPr bwMode="auto">
            <a:xfrm>
              <a:off x="2798" y="243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8" name="Freeform 126"/>
            <p:cNvSpPr>
              <a:spLocks/>
            </p:cNvSpPr>
            <p:nvPr/>
          </p:nvSpPr>
          <p:spPr bwMode="auto">
            <a:xfrm>
              <a:off x="2724" y="229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19" name="Freeform 127"/>
            <p:cNvSpPr>
              <a:spLocks/>
            </p:cNvSpPr>
            <p:nvPr/>
          </p:nvSpPr>
          <p:spPr bwMode="auto">
            <a:xfrm>
              <a:off x="2582" y="271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0" name="Freeform 128"/>
            <p:cNvSpPr>
              <a:spLocks/>
            </p:cNvSpPr>
            <p:nvPr/>
          </p:nvSpPr>
          <p:spPr bwMode="auto">
            <a:xfrm>
              <a:off x="3006" y="260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1" name="Freeform 129"/>
            <p:cNvSpPr>
              <a:spLocks/>
            </p:cNvSpPr>
            <p:nvPr/>
          </p:nvSpPr>
          <p:spPr bwMode="auto">
            <a:xfrm>
              <a:off x="3427" y="236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9"/>
                </a:cxn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2" name="Freeform 130"/>
            <p:cNvSpPr>
              <a:spLocks/>
            </p:cNvSpPr>
            <p:nvPr/>
          </p:nvSpPr>
          <p:spPr bwMode="auto">
            <a:xfrm>
              <a:off x="2780" y="263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3" name="Freeform 131"/>
            <p:cNvSpPr>
              <a:spLocks/>
            </p:cNvSpPr>
            <p:nvPr/>
          </p:nvSpPr>
          <p:spPr bwMode="auto">
            <a:xfrm>
              <a:off x="2994" y="261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4" name="Freeform 132"/>
            <p:cNvSpPr>
              <a:spLocks/>
            </p:cNvSpPr>
            <p:nvPr/>
          </p:nvSpPr>
          <p:spPr bwMode="auto">
            <a:xfrm>
              <a:off x="3064" y="236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9"/>
                </a:cxn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5" name="Freeform 133"/>
            <p:cNvSpPr>
              <a:spLocks/>
            </p:cNvSpPr>
            <p:nvPr/>
          </p:nvSpPr>
          <p:spPr bwMode="auto">
            <a:xfrm>
              <a:off x="3299" y="2369"/>
              <a:ext cx="40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9"/>
                </a:cxn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6" name="Freeform 134"/>
            <p:cNvSpPr>
              <a:spLocks/>
            </p:cNvSpPr>
            <p:nvPr/>
          </p:nvSpPr>
          <p:spPr bwMode="auto">
            <a:xfrm>
              <a:off x="2876" y="264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7" name="Freeform 135"/>
            <p:cNvSpPr>
              <a:spLocks/>
            </p:cNvSpPr>
            <p:nvPr/>
          </p:nvSpPr>
          <p:spPr bwMode="auto">
            <a:xfrm>
              <a:off x="3571" y="199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8" name="Freeform 136"/>
            <p:cNvSpPr>
              <a:spLocks/>
            </p:cNvSpPr>
            <p:nvPr/>
          </p:nvSpPr>
          <p:spPr bwMode="auto">
            <a:xfrm>
              <a:off x="3279" y="2089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29" name="Freeform 137"/>
            <p:cNvSpPr>
              <a:spLocks/>
            </p:cNvSpPr>
            <p:nvPr/>
          </p:nvSpPr>
          <p:spPr bwMode="auto">
            <a:xfrm>
              <a:off x="3100" y="272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0" name="Freeform 138"/>
            <p:cNvSpPr>
              <a:spLocks/>
            </p:cNvSpPr>
            <p:nvPr/>
          </p:nvSpPr>
          <p:spPr bwMode="auto">
            <a:xfrm>
              <a:off x="2984" y="2307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1" name="Freeform 139"/>
            <p:cNvSpPr>
              <a:spLocks/>
            </p:cNvSpPr>
            <p:nvPr/>
          </p:nvSpPr>
          <p:spPr bwMode="auto">
            <a:xfrm>
              <a:off x="3223" y="204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2" name="Freeform 140"/>
            <p:cNvSpPr>
              <a:spLocks/>
            </p:cNvSpPr>
            <p:nvPr/>
          </p:nvSpPr>
          <p:spPr bwMode="auto">
            <a:xfrm>
              <a:off x="2988" y="2059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3" name="Freeform 141"/>
            <p:cNvSpPr>
              <a:spLocks/>
            </p:cNvSpPr>
            <p:nvPr/>
          </p:nvSpPr>
          <p:spPr bwMode="auto">
            <a:xfrm>
              <a:off x="3118" y="2213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4" name="Freeform 142"/>
            <p:cNvSpPr>
              <a:spLocks/>
            </p:cNvSpPr>
            <p:nvPr/>
          </p:nvSpPr>
          <p:spPr bwMode="auto">
            <a:xfrm>
              <a:off x="2594" y="271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5" name="Freeform 143"/>
            <p:cNvSpPr>
              <a:spLocks/>
            </p:cNvSpPr>
            <p:nvPr/>
          </p:nvSpPr>
          <p:spPr bwMode="auto">
            <a:xfrm>
              <a:off x="3110" y="2556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6" name="Freeform 144"/>
            <p:cNvSpPr>
              <a:spLocks/>
            </p:cNvSpPr>
            <p:nvPr/>
          </p:nvSpPr>
          <p:spPr bwMode="auto">
            <a:xfrm>
              <a:off x="3887" y="124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7" name="Freeform 145"/>
            <p:cNvSpPr>
              <a:spLocks/>
            </p:cNvSpPr>
            <p:nvPr/>
          </p:nvSpPr>
          <p:spPr bwMode="auto">
            <a:xfrm>
              <a:off x="4478" y="155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8" name="Freeform 146"/>
            <p:cNvSpPr>
              <a:spLocks/>
            </p:cNvSpPr>
            <p:nvPr/>
          </p:nvSpPr>
          <p:spPr bwMode="auto">
            <a:xfrm>
              <a:off x="4230" y="141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39" name="Freeform 147"/>
            <p:cNvSpPr>
              <a:spLocks/>
            </p:cNvSpPr>
            <p:nvPr/>
          </p:nvSpPr>
          <p:spPr bwMode="auto">
            <a:xfrm>
              <a:off x="4516" y="745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0" name="Freeform 148"/>
            <p:cNvSpPr>
              <a:spLocks/>
            </p:cNvSpPr>
            <p:nvPr/>
          </p:nvSpPr>
          <p:spPr bwMode="auto">
            <a:xfrm>
              <a:off x="3811" y="117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1" name="Freeform 149"/>
            <p:cNvSpPr>
              <a:spLocks/>
            </p:cNvSpPr>
            <p:nvPr/>
          </p:nvSpPr>
          <p:spPr bwMode="auto">
            <a:xfrm>
              <a:off x="4058" y="137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2" name="Freeform 150"/>
            <p:cNvSpPr>
              <a:spLocks/>
            </p:cNvSpPr>
            <p:nvPr/>
          </p:nvSpPr>
          <p:spPr bwMode="auto">
            <a:xfrm>
              <a:off x="5081" y="1360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3" name="Freeform 151"/>
            <p:cNvSpPr>
              <a:spLocks/>
            </p:cNvSpPr>
            <p:nvPr/>
          </p:nvSpPr>
          <p:spPr bwMode="auto">
            <a:xfrm>
              <a:off x="4746" y="1234"/>
              <a:ext cx="39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4" name="Freeform 152"/>
            <p:cNvSpPr>
              <a:spLocks/>
            </p:cNvSpPr>
            <p:nvPr/>
          </p:nvSpPr>
          <p:spPr bwMode="auto">
            <a:xfrm>
              <a:off x="4430" y="105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5" name="Freeform 153"/>
            <p:cNvSpPr>
              <a:spLocks/>
            </p:cNvSpPr>
            <p:nvPr/>
          </p:nvSpPr>
          <p:spPr bwMode="auto">
            <a:xfrm>
              <a:off x="4048" y="1372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6" name="Freeform 154"/>
            <p:cNvSpPr>
              <a:spLocks/>
            </p:cNvSpPr>
            <p:nvPr/>
          </p:nvSpPr>
          <p:spPr bwMode="auto">
            <a:xfrm>
              <a:off x="3963" y="1100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20"/>
                </a:cxn>
                <a:cxn ang="0">
                  <a:pos x="19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7" name="Freeform 155"/>
            <p:cNvSpPr>
              <a:spLocks/>
            </p:cNvSpPr>
            <p:nvPr/>
          </p:nvSpPr>
          <p:spPr bwMode="auto">
            <a:xfrm>
              <a:off x="4546" y="1877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8" name="Freeform 156"/>
            <p:cNvSpPr>
              <a:spLocks/>
            </p:cNvSpPr>
            <p:nvPr/>
          </p:nvSpPr>
          <p:spPr bwMode="auto">
            <a:xfrm>
              <a:off x="4756" y="1258"/>
              <a:ext cx="39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49" name="Freeform 157"/>
            <p:cNvSpPr>
              <a:spLocks/>
            </p:cNvSpPr>
            <p:nvPr/>
          </p:nvSpPr>
          <p:spPr bwMode="auto">
            <a:xfrm>
              <a:off x="4144" y="146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0" name="Freeform 158"/>
            <p:cNvSpPr>
              <a:spLocks/>
            </p:cNvSpPr>
            <p:nvPr/>
          </p:nvSpPr>
          <p:spPr bwMode="auto">
            <a:xfrm>
              <a:off x="4182" y="1518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1" name="Freeform 159"/>
            <p:cNvSpPr>
              <a:spLocks/>
            </p:cNvSpPr>
            <p:nvPr/>
          </p:nvSpPr>
          <p:spPr bwMode="auto">
            <a:xfrm>
              <a:off x="4851" y="1534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2" name="Freeform 160"/>
            <p:cNvSpPr>
              <a:spLocks/>
            </p:cNvSpPr>
            <p:nvPr/>
          </p:nvSpPr>
          <p:spPr bwMode="auto">
            <a:xfrm>
              <a:off x="4440" y="1607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3" name="Freeform 161"/>
            <p:cNvSpPr>
              <a:spLocks/>
            </p:cNvSpPr>
            <p:nvPr/>
          </p:nvSpPr>
          <p:spPr bwMode="auto">
            <a:xfrm>
              <a:off x="3839" y="174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4" name="Freeform 162"/>
            <p:cNvSpPr>
              <a:spLocks/>
            </p:cNvSpPr>
            <p:nvPr/>
          </p:nvSpPr>
          <p:spPr bwMode="auto">
            <a:xfrm>
              <a:off x="4220" y="1899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5" name="Freeform 163"/>
            <p:cNvSpPr>
              <a:spLocks/>
            </p:cNvSpPr>
            <p:nvPr/>
          </p:nvSpPr>
          <p:spPr bwMode="auto">
            <a:xfrm>
              <a:off x="4048" y="2261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6" name="Freeform 164"/>
            <p:cNvSpPr>
              <a:spLocks/>
            </p:cNvSpPr>
            <p:nvPr/>
          </p:nvSpPr>
          <p:spPr bwMode="auto">
            <a:xfrm>
              <a:off x="3667" y="2199"/>
              <a:ext cx="40" cy="4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7" name="Rectangle 165"/>
            <p:cNvSpPr>
              <a:spLocks noChangeArrowheads="1"/>
            </p:cNvSpPr>
            <p:nvPr/>
          </p:nvSpPr>
          <p:spPr bwMode="auto">
            <a:xfrm>
              <a:off x="3887" y="124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8" name="Rectangle 166"/>
            <p:cNvSpPr>
              <a:spLocks noChangeArrowheads="1"/>
            </p:cNvSpPr>
            <p:nvPr/>
          </p:nvSpPr>
          <p:spPr bwMode="auto">
            <a:xfrm>
              <a:off x="4478" y="155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59" name="Rectangle 167"/>
            <p:cNvSpPr>
              <a:spLocks noChangeArrowheads="1"/>
            </p:cNvSpPr>
            <p:nvPr/>
          </p:nvSpPr>
          <p:spPr bwMode="auto">
            <a:xfrm>
              <a:off x="4230" y="141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0" name="Rectangle 168"/>
            <p:cNvSpPr>
              <a:spLocks noChangeArrowheads="1"/>
            </p:cNvSpPr>
            <p:nvPr/>
          </p:nvSpPr>
          <p:spPr bwMode="auto">
            <a:xfrm>
              <a:off x="4516" y="745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1" name="Rectangle 169"/>
            <p:cNvSpPr>
              <a:spLocks noChangeArrowheads="1"/>
            </p:cNvSpPr>
            <p:nvPr/>
          </p:nvSpPr>
          <p:spPr bwMode="auto">
            <a:xfrm>
              <a:off x="3811" y="11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2" name="Rectangle 170"/>
            <p:cNvSpPr>
              <a:spLocks noChangeArrowheads="1"/>
            </p:cNvSpPr>
            <p:nvPr/>
          </p:nvSpPr>
          <p:spPr bwMode="auto">
            <a:xfrm>
              <a:off x="4058" y="13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3" name="Rectangle 171"/>
            <p:cNvSpPr>
              <a:spLocks noChangeArrowheads="1"/>
            </p:cNvSpPr>
            <p:nvPr/>
          </p:nvSpPr>
          <p:spPr bwMode="auto">
            <a:xfrm>
              <a:off x="5081" y="136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4" name="Rectangle 172"/>
            <p:cNvSpPr>
              <a:spLocks noChangeArrowheads="1"/>
            </p:cNvSpPr>
            <p:nvPr/>
          </p:nvSpPr>
          <p:spPr bwMode="auto">
            <a:xfrm>
              <a:off x="4746" y="1234"/>
              <a:ext cx="39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5" name="Rectangle 173"/>
            <p:cNvSpPr>
              <a:spLocks noChangeArrowheads="1"/>
            </p:cNvSpPr>
            <p:nvPr/>
          </p:nvSpPr>
          <p:spPr bwMode="auto">
            <a:xfrm>
              <a:off x="4430" y="105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6" name="Rectangle 174"/>
            <p:cNvSpPr>
              <a:spLocks noChangeArrowheads="1"/>
            </p:cNvSpPr>
            <p:nvPr/>
          </p:nvSpPr>
          <p:spPr bwMode="auto">
            <a:xfrm>
              <a:off x="4048" y="13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7" name="Rectangle 175"/>
            <p:cNvSpPr>
              <a:spLocks noChangeArrowheads="1"/>
            </p:cNvSpPr>
            <p:nvPr/>
          </p:nvSpPr>
          <p:spPr bwMode="auto">
            <a:xfrm>
              <a:off x="3963" y="1100"/>
              <a:ext cx="39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8" name="Rectangle 176"/>
            <p:cNvSpPr>
              <a:spLocks noChangeArrowheads="1"/>
            </p:cNvSpPr>
            <p:nvPr/>
          </p:nvSpPr>
          <p:spPr bwMode="auto">
            <a:xfrm>
              <a:off x="4546" y="187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69" name="Rectangle 177"/>
            <p:cNvSpPr>
              <a:spLocks noChangeArrowheads="1"/>
            </p:cNvSpPr>
            <p:nvPr/>
          </p:nvSpPr>
          <p:spPr bwMode="auto">
            <a:xfrm>
              <a:off x="4756" y="1258"/>
              <a:ext cx="39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0" name="Rectangle 178"/>
            <p:cNvSpPr>
              <a:spLocks noChangeArrowheads="1"/>
            </p:cNvSpPr>
            <p:nvPr/>
          </p:nvSpPr>
          <p:spPr bwMode="auto">
            <a:xfrm>
              <a:off x="4144" y="146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1" name="Rectangle 179"/>
            <p:cNvSpPr>
              <a:spLocks noChangeArrowheads="1"/>
            </p:cNvSpPr>
            <p:nvPr/>
          </p:nvSpPr>
          <p:spPr bwMode="auto">
            <a:xfrm>
              <a:off x="4182" y="151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2" name="Rectangle 180"/>
            <p:cNvSpPr>
              <a:spLocks noChangeArrowheads="1"/>
            </p:cNvSpPr>
            <p:nvPr/>
          </p:nvSpPr>
          <p:spPr bwMode="auto">
            <a:xfrm>
              <a:off x="4851" y="153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3" name="Rectangle 181"/>
            <p:cNvSpPr>
              <a:spLocks noChangeArrowheads="1"/>
            </p:cNvSpPr>
            <p:nvPr/>
          </p:nvSpPr>
          <p:spPr bwMode="auto">
            <a:xfrm>
              <a:off x="4440" y="160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4" name="Rectangle 182"/>
            <p:cNvSpPr>
              <a:spLocks noChangeArrowheads="1"/>
            </p:cNvSpPr>
            <p:nvPr/>
          </p:nvSpPr>
          <p:spPr bwMode="auto">
            <a:xfrm>
              <a:off x="3839" y="174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5" name="Rectangle 183"/>
            <p:cNvSpPr>
              <a:spLocks noChangeArrowheads="1"/>
            </p:cNvSpPr>
            <p:nvPr/>
          </p:nvSpPr>
          <p:spPr bwMode="auto">
            <a:xfrm>
              <a:off x="4220" y="189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6" name="Rectangle 184"/>
            <p:cNvSpPr>
              <a:spLocks noChangeArrowheads="1"/>
            </p:cNvSpPr>
            <p:nvPr/>
          </p:nvSpPr>
          <p:spPr bwMode="auto">
            <a:xfrm>
              <a:off x="4048" y="226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7" name="Rectangle 185"/>
            <p:cNvSpPr>
              <a:spLocks noChangeArrowheads="1"/>
            </p:cNvSpPr>
            <p:nvPr/>
          </p:nvSpPr>
          <p:spPr bwMode="auto">
            <a:xfrm>
              <a:off x="3667" y="219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8" name="Line 186"/>
            <p:cNvSpPr>
              <a:spLocks noChangeShapeType="1"/>
            </p:cNvSpPr>
            <p:nvPr/>
          </p:nvSpPr>
          <p:spPr bwMode="auto">
            <a:xfrm flipV="1">
              <a:off x="1819" y="1004"/>
              <a:ext cx="3282" cy="214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6779" name="Rectangle 187"/>
            <p:cNvSpPr>
              <a:spLocks noChangeArrowheads="1"/>
            </p:cNvSpPr>
            <p:nvPr/>
          </p:nvSpPr>
          <p:spPr bwMode="auto">
            <a:xfrm>
              <a:off x="2400" y="1264"/>
              <a:ext cx="11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FFFF00"/>
                  </a:solidFill>
                  <a:effectLst/>
                  <a:latin typeface="Arial" charset="0"/>
                </a:rPr>
                <a:t>y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0" name="Rectangle 188"/>
            <p:cNvSpPr>
              <a:spLocks noChangeArrowheads="1"/>
            </p:cNvSpPr>
            <p:nvPr/>
          </p:nvSpPr>
          <p:spPr bwMode="auto">
            <a:xfrm>
              <a:off x="2454" y="1264"/>
              <a:ext cx="49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 = 40.2x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1" name="Rectangle 189"/>
            <p:cNvSpPr>
              <a:spLocks noChangeArrowheads="1"/>
            </p:cNvSpPr>
            <p:nvPr/>
          </p:nvSpPr>
          <p:spPr bwMode="auto">
            <a:xfrm>
              <a:off x="2394" y="1434"/>
              <a:ext cx="14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R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2" name="Rectangle 190"/>
            <p:cNvSpPr>
              <a:spLocks noChangeArrowheads="1"/>
            </p:cNvSpPr>
            <p:nvPr/>
          </p:nvSpPr>
          <p:spPr bwMode="auto">
            <a:xfrm>
              <a:off x="2478" y="1410"/>
              <a:ext cx="8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FFFF00"/>
                  </a:solidFill>
                  <a:effectLst/>
                  <a:latin typeface="Arial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3" name="Rectangle 191"/>
            <p:cNvSpPr>
              <a:spLocks noChangeArrowheads="1"/>
            </p:cNvSpPr>
            <p:nvPr/>
          </p:nvSpPr>
          <p:spPr bwMode="auto">
            <a:xfrm>
              <a:off x="2522" y="1434"/>
              <a:ext cx="42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 = 0.73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4" name="Rectangle 192"/>
            <p:cNvSpPr>
              <a:spLocks noChangeArrowheads="1"/>
            </p:cNvSpPr>
            <p:nvPr/>
          </p:nvSpPr>
          <p:spPr bwMode="auto">
            <a:xfrm>
              <a:off x="764" y="3673"/>
              <a:ext cx="12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5" name="Rectangle 193"/>
            <p:cNvSpPr>
              <a:spLocks noChangeArrowheads="1"/>
            </p:cNvSpPr>
            <p:nvPr/>
          </p:nvSpPr>
          <p:spPr bwMode="auto">
            <a:xfrm>
              <a:off x="701" y="3361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20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6" name="Rectangle 194"/>
            <p:cNvSpPr>
              <a:spLocks noChangeArrowheads="1"/>
            </p:cNvSpPr>
            <p:nvPr/>
          </p:nvSpPr>
          <p:spPr bwMode="auto">
            <a:xfrm>
              <a:off x="701" y="3052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40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7" name="Rectangle 195"/>
            <p:cNvSpPr>
              <a:spLocks noChangeArrowheads="1"/>
            </p:cNvSpPr>
            <p:nvPr/>
          </p:nvSpPr>
          <p:spPr bwMode="auto">
            <a:xfrm>
              <a:off x="701" y="2740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60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8" name="Rectangle 196"/>
            <p:cNvSpPr>
              <a:spLocks noChangeArrowheads="1"/>
            </p:cNvSpPr>
            <p:nvPr/>
          </p:nvSpPr>
          <p:spPr bwMode="auto">
            <a:xfrm>
              <a:off x="701" y="2430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80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89" name="Rectangle 197"/>
            <p:cNvSpPr>
              <a:spLocks noChangeArrowheads="1"/>
            </p:cNvSpPr>
            <p:nvPr/>
          </p:nvSpPr>
          <p:spPr bwMode="auto">
            <a:xfrm>
              <a:off x="637" y="2119"/>
              <a:ext cx="2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100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90" name="Rectangle 198"/>
            <p:cNvSpPr>
              <a:spLocks noChangeArrowheads="1"/>
            </p:cNvSpPr>
            <p:nvPr/>
          </p:nvSpPr>
          <p:spPr bwMode="auto">
            <a:xfrm>
              <a:off x="637" y="1807"/>
              <a:ext cx="2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120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91" name="Rectangle 199"/>
            <p:cNvSpPr>
              <a:spLocks noChangeArrowheads="1"/>
            </p:cNvSpPr>
            <p:nvPr/>
          </p:nvSpPr>
          <p:spPr bwMode="auto">
            <a:xfrm>
              <a:off x="637" y="1498"/>
              <a:ext cx="2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140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92" name="Rectangle 200"/>
            <p:cNvSpPr>
              <a:spLocks noChangeArrowheads="1"/>
            </p:cNvSpPr>
            <p:nvPr/>
          </p:nvSpPr>
          <p:spPr bwMode="auto">
            <a:xfrm>
              <a:off x="637" y="1186"/>
              <a:ext cx="2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160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93" name="Rectangle 201"/>
            <p:cNvSpPr>
              <a:spLocks noChangeArrowheads="1"/>
            </p:cNvSpPr>
            <p:nvPr/>
          </p:nvSpPr>
          <p:spPr bwMode="auto">
            <a:xfrm>
              <a:off x="637" y="876"/>
              <a:ext cx="2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180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94" name="Rectangle 202"/>
            <p:cNvSpPr>
              <a:spLocks noChangeArrowheads="1"/>
            </p:cNvSpPr>
            <p:nvPr/>
          </p:nvSpPr>
          <p:spPr bwMode="auto">
            <a:xfrm>
              <a:off x="637" y="565"/>
              <a:ext cx="2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200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66795" name="Rectangle 203"/>
            <p:cNvSpPr>
              <a:spLocks noChangeArrowheads="1"/>
            </p:cNvSpPr>
            <p:nvPr/>
          </p:nvSpPr>
          <p:spPr bwMode="auto">
            <a:xfrm>
              <a:off x="884" y="3845"/>
              <a:ext cx="12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>
                  <a:solidFill>
                    <a:srgbClr val="FFFF00"/>
                  </a:solidFill>
                  <a:effectLst/>
                  <a:latin typeface="Arial" charset="0"/>
                </a:rPr>
                <a:t>0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66796" name="Rectangle 204"/>
          <p:cNvSpPr>
            <a:spLocks noChangeArrowheads="1"/>
          </p:cNvSpPr>
          <p:nvPr/>
        </p:nvSpPr>
        <p:spPr bwMode="auto">
          <a:xfrm>
            <a:off x="2085975" y="6103938"/>
            <a:ext cx="35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0.5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797" name="Rectangle 205"/>
          <p:cNvSpPr>
            <a:spLocks noChangeArrowheads="1"/>
          </p:cNvSpPr>
          <p:nvPr/>
        </p:nvSpPr>
        <p:spPr bwMode="auto">
          <a:xfrm>
            <a:off x="2919413" y="6103938"/>
            <a:ext cx="196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1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798" name="Rectangle 206"/>
          <p:cNvSpPr>
            <a:spLocks noChangeArrowheads="1"/>
          </p:cNvSpPr>
          <p:nvPr/>
        </p:nvSpPr>
        <p:spPr bwMode="auto">
          <a:xfrm>
            <a:off x="3602038" y="6103938"/>
            <a:ext cx="35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1.5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799" name="Rectangle 207"/>
          <p:cNvSpPr>
            <a:spLocks noChangeArrowheads="1"/>
          </p:cNvSpPr>
          <p:nvPr/>
        </p:nvSpPr>
        <p:spPr bwMode="auto">
          <a:xfrm>
            <a:off x="4435475" y="6103938"/>
            <a:ext cx="196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2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0" name="Rectangle 208"/>
          <p:cNvSpPr>
            <a:spLocks noChangeArrowheads="1"/>
          </p:cNvSpPr>
          <p:nvPr/>
        </p:nvSpPr>
        <p:spPr bwMode="auto">
          <a:xfrm>
            <a:off x="5119688" y="6103938"/>
            <a:ext cx="35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2.5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1" name="Rectangle 209"/>
          <p:cNvSpPr>
            <a:spLocks noChangeArrowheads="1"/>
          </p:cNvSpPr>
          <p:nvPr/>
        </p:nvSpPr>
        <p:spPr bwMode="auto">
          <a:xfrm>
            <a:off x="5954713" y="6103938"/>
            <a:ext cx="196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3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2" name="Rectangle 210"/>
          <p:cNvSpPr>
            <a:spLocks noChangeArrowheads="1"/>
          </p:cNvSpPr>
          <p:nvPr/>
        </p:nvSpPr>
        <p:spPr bwMode="auto">
          <a:xfrm>
            <a:off x="6635750" y="6103938"/>
            <a:ext cx="35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3.5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3" name="Rectangle 211"/>
          <p:cNvSpPr>
            <a:spLocks noChangeArrowheads="1"/>
          </p:cNvSpPr>
          <p:nvPr/>
        </p:nvSpPr>
        <p:spPr bwMode="auto">
          <a:xfrm>
            <a:off x="7470775" y="6103938"/>
            <a:ext cx="196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4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4" name="Rectangle 212"/>
          <p:cNvSpPr>
            <a:spLocks noChangeArrowheads="1"/>
          </p:cNvSpPr>
          <p:nvPr/>
        </p:nvSpPr>
        <p:spPr bwMode="auto">
          <a:xfrm>
            <a:off x="8151813" y="6103938"/>
            <a:ext cx="35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4.5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5" name="Rectangle 213"/>
          <p:cNvSpPr>
            <a:spLocks noChangeArrowheads="1"/>
          </p:cNvSpPr>
          <p:nvPr/>
        </p:nvSpPr>
        <p:spPr bwMode="auto">
          <a:xfrm>
            <a:off x="8985250" y="6103938"/>
            <a:ext cx="196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5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6" name="Rectangle 214"/>
          <p:cNvSpPr>
            <a:spLocks noChangeArrowheads="1"/>
          </p:cNvSpPr>
          <p:nvPr/>
        </p:nvSpPr>
        <p:spPr bwMode="auto">
          <a:xfrm>
            <a:off x="4530725" y="6423025"/>
            <a:ext cx="1500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Lint yield (ba/ac)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7" name="Rectangle 215"/>
          <p:cNvSpPr>
            <a:spLocks noChangeArrowheads="1"/>
          </p:cNvSpPr>
          <p:nvPr/>
        </p:nvSpPr>
        <p:spPr bwMode="auto">
          <a:xfrm rot="16200000">
            <a:off x="86519" y="3258344"/>
            <a:ext cx="15097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rgbClr val="FFFF00"/>
                </a:solidFill>
                <a:effectLst/>
                <a:latin typeface="Arial" charset="0"/>
              </a:rPr>
              <a:t>N uptake (lb/ac)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08" name="Freeform 216"/>
          <p:cNvSpPr>
            <a:spLocks/>
          </p:cNvSpPr>
          <p:nvPr/>
        </p:nvSpPr>
        <p:spPr bwMode="auto">
          <a:xfrm>
            <a:off x="7092950" y="4073525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66809" name="Rectangle 217"/>
          <p:cNvSpPr>
            <a:spLocks noChangeArrowheads="1"/>
          </p:cNvSpPr>
          <p:nvPr/>
        </p:nvSpPr>
        <p:spPr bwMode="auto">
          <a:xfrm>
            <a:off x="7302500" y="3994150"/>
            <a:ext cx="7445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FFFF00"/>
                </a:solidFill>
                <a:effectLst/>
                <a:latin typeface="Arial" charset="0"/>
              </a:rPr>
              <a:t>Stripper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66810" name="Rectangle 218"/>
          <p:cNvSpPr>
            <a:spLocks noChangeArrowheads="1"/>
          </p:cNvSpPr>
          <p:nvPr/>
        </p:nvSpPr>
        <p:spPr bwMode="auto">
          <a:xfrm>
            <a:off x="7092950" y="4308475"/>
            <a:ext cx="63500" cy="63500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66811" name="Rectangle 219"/>
          <p:cNvSpPr>
            <a:spLocks noChangeArrowheads="1"/>
          </p:cNvSpPr>
          <p:nvPr/>
        </p:nvSpPr>
        <p:spPr bwMode="auto">
          <a:xfrm>
            <a:off x="7302500" y="4229100"/>
            <a:ext cx="612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FFFF00"/>
                </a:solidFill>
                <a:effectLst/>
                <a:latin typeface="Arial" charset="0"/>
              </a:rPr>
              <a:t>Picker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314325" y="93663"/>
            <a:ext cx="1013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effectLst/>
              </a:rPr>
              <a:t>Nitrogen 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Treatments for sprinkler-irrigated cotton,          Maricopa, AZ, 2014 &amp; 2015</a:t>
            </a:r>
            <a:endParaRPr lang="en-US" sz="2800" dirty="0">
              <a:solidFill>
                <a:srgbClr val="FF6600"/>
              </a:solidFill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23900" y="1034760"/>
          <a:ext cx="9029699" cy="604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Document" r:id="rId5" imgW="5937085" imgH="3976948" progId="Word.Document.12">
                  <p:embed/>
                </p:oleObj>
              </mc:Choice>
              <mc:Fallback>
                <p:oleObj name="Document" r:id="rId5" imgW="5937085" imgH="3976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" y="1034760"/>
                        <a:ext cx="9029699" cy="604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1104900" y="1034760"/>
            <a:ext cx="8229600" cy="130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>
            <a:off x="1078884" y="6029092"/>
            <a:ext cx="8229600" cy="130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>
            <a:off x="1119770" y="1587190"/>
            <a:ext cx="8229600" cy="130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40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-46823"/>
            <a:ext cx="874395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  <a:latin typeface="Arial" charset="0"/>
              </a:rPr>
              <a:t>Vegetation indices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24775"/>
            <a:ext cx="10139363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NDVI-Red (NDVIR)  (Tucker, 1979) was calculated as: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 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NDVI-Amber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(NDVIA) 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2008) was calculated 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 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red edge index (NDRE) 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Gitelson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Merzlyam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1994) was calculated by 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 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90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6546"/>
            <a:ext cx="874395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  <a:latin typeface="Arial" charset="0"/>
              </a:rPr>
              <a:t>Vegetation indices cont.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" y="1113622"/>
            <a:ext cx="10139363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Canopy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chlorophyll content index (CCCI) (red) (Long,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2009; Barnes, 2000,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Cammarano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2011) was calculated 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(NDRE)/ (Red NDVI)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CCCI was calculated as: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(NDRE)/ (Amber NDVI)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DATT VI 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1999) was calculated 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 (R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6546"/>
            <a:ext cx="874395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  <a:latin typeface="Arial" charset="0"/>
              </a:rPr>
              <a:t>Vegetation indices cont.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" y="1113622"/>
            <a:ext cx="10139363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Chlorophyll index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n-US" sz="2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2008)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calculated 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en-US" sz="2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- 1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Photochemical reflective index (PRI) (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Garbulsky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2011) was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as: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kevin.bronson\My Documents\My Pictures\2012 12 14\IMG_02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0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W:\ARS Photos\d1299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38862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6600"/>
                </a:solidFill>
                <a:latin typeface="Arial" charset="0"/>
              </a:rPr>
              <a:t>Introduction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746" y="2539310"/>
            <a:ext cx="10102850" cy="3940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Canal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</a:rPr>
              <a:t>infrastruture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, and level land means that level-basin surface irrigation in raised beds in the predominant irrigation system in Arizona for cotton production.  However, overhead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</a:rPr>
              <a:t>spinklers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are coming into central Arizona.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Nitrogen fertilizer is usually managed with early season ground applications followed by “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</a:rPr>
              <a:t>fertigations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” i.e. dribbling 32-0-0 UAN into the canal.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Proximal sensing can guide in-season N applications, and improve low NUE in cotton.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Amber 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2012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Red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2012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30754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CI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2012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Amber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2013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66383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Red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2013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94" y="566383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NDRE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2013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94" y="566383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CI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2013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66383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487957" y="7345"/>
            <a:ext cx="11201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7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Honeywell 943 ultrasonic height sensor as </a:t>
            </a:r>
            <a:r>
              <a:rPr lang="en-US" sz="27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affected by </a:t>
            </a:r>
            <a:r>
              <a:rPr lang="en-US" sz="27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N, 2013</a:t>
            </a:r>
            <a:endParaRPr lang="en-US" sz="27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46185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Amber 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2014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Red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2014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49600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158750"/>
            <a:ext cx="874395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  <a:latin typeface="Arial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" y="1447800"/>
            <a:ext cx="10139363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Compare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vegetations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indices for ability to detect early to mid-season N deficiencies in irrigated cotton.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Correlate various VIs with first open boll biomass, N uptake and lint yield.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Compare NDVI-based N management with soil profile NO</a:t>
            </a:r>
            <a:r>
              <a:rPr lang="en-US" sz="2800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recommendation.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Test UAN +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Agrotain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Plus vs. UAN alone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Test IRTs and ultrasonic height sensors in combo w/ AOS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Assess N uptake, RE, IE, AE, NO</a:t>
            </a:r>
            <a:r>
              <a:rPr lang="en-US" sz="2800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leaching and N</a:t>
            </a:r>
            <a:r>
              <a:rPr lang="en-US" sz="2800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 emissions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NDRE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2014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DATT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2014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CCCI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2014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94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683" y="31213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effectLst/>
              </a:rPr>
              <a:t>Petiole-NO</a:t>
            </a:r>
            <a:r>
              <a:rPr lang="en-US" sz="3200" baseline="-25000" dirty="0" smtClean="0">
                <a:solidFill>
                  <a:srgbClr val="FF6600"/>
                </a:solidFill>
                <a:effectLst/>
              </a:rPr>
              <a:t>3</a:t>
            </a:r>
            <a:r>
              <a:rPr lang="en-US" sz="3200" dirty="0" smtClean="0">
                <a:solidFill>
                  <a:srgbClr val="FF6600"/>
                </a:solidFill>
                <a:effectLst/>
              </a:rPr>
              <a:t>-N as affected by N management, DP1044B2RF, Maricopa, AZ,  2014</a:t>
            </a:r>
            <a:endParaRPr lang="en-US" sz="3200" dirty="0">
              <a:solidFill>
                <a:srgbClr val="FF66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" y="1041651"/>
            <a:ext cx="8001000" cy="5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683" y="31213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effectLst/>
              </a:rPr>
              <a:t>Petiole-NO</a:t>
            </a:r>
            <a:r>
              <a:rPr lang="en-US" sz="3200" baseline="-25000" dirty="0" smtClean="0">
                <a:solidFill>
                  <a:srgbClr val="FF6600"/>
                </a:solidFill>
                <a:effectLst/>
              </a:rPr>
              <a:t>3</a:t>
            </a:r>
            <a:r>
              <a:rPr lang="en-US" sz="3200" dirty="0" smtClean="0">
                <a:solidFill>
                  <a:srgbClr val="FF6600"/>
                </a:solidFill>
                <a:effectLst/>
              </a:rPr>
              <a:t>-N as affected by N management, DP1044B2RF, Maricopa, AZ,  2015</a:t>
            </a:r>
            <a:endParaRPr lang="en-US" sz="3200" dirty="0">
              <a:solidFill>
                <a:srgbClr val="FF66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097044"/>
            <a:ext cx="7924800" cy="57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73" y="9179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effectLst/>
              </a:rPr>
              <a:t>Leaf N as affected by N management, DP1044B2RF, Maricopa, AZ,  2014</a:t>
            </a:r>
            <a:endParaRPr lang="en-US" sz="3200" dirty="0">
              <a:solidFill>
                <a:srgbClr val="FF66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35" y="990601"/>
            <a:ext cx="808258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73" y="9179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effectLst/>
              </a:rPr>
              <a:t>Leaf N as affected by N management, DP1044B2RF, Maricopa, AZ,  2015</a:t>
            </a:r>
            <a:endParaRPr lang="en-US" sz="3200" dirty="0">
              <a:solidFill>
                <a:srgbClr val="FF66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73" y="1067356"/>
            <a:ext cx="8001000" cy="5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Amber 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2015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Red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2015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63158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Green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NDVI 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2015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560286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0100" y="-1828800"/>
            <a:ext cx="15925800" cy="1194435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" y="381000"/>
            <a:ext cx="874395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6600"/>
                </a:solidFill>
                <a:latin typeface="Arial" charset="0"/>
              </a:rPr>
              <a:t>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14478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194" y="73025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NDRE </a:t>
            </a:r>
            <a:r>
              <a:rPr lang="en-US" sz="2800" b="1" kern="0" dirty="0">
                <a:solidFill>
                  <a:srgbClr val="FF6600"/>
                </a:solidFill>
                <a:effectLst/>
                <a:ea typeface="+mj-ea"/>
                <a:cs typeface="+mj-cs"/>
              </a:rPr>
              <a:t>as affected by N </a:t>
            </a: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management, 2015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598500"/>
            <a:ext cx="8610600" cy="62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" y="228600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6600"/>
                </a:solidFill>
                <a:effectLst/>
                <a:ea typeface="+mj-ea"/>
                <a:cs typeface="+mj-cs"/>
              </a:rPr>
              <a:t>Correlations between VIs and soil/plant parameters, overhead sprinkler cotton, 2014-2015, Maricopa, AZ</a:t>
            </a:r>
            <a:endParaRPr lang="en-US" sz="2800" b="1" kern="0" dirty="0">
              <a:solidFill>
                <a:srgbClr val="FF6600"/>
              </a:solidFill>
              <a:effectLst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098411"/>
            <a:ext cx="1111029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05647"/>
            <a:ext cx="91821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latin typeface="Arial" charset="0"/>
              </a:rPr>
              <a:t>Fixed Nitrogen effects for various VIs by date from true leave stage to first open boll, surface irrigation, Maricopa, AZ 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9" y="1828800"/>
            <a:ext cx="9992582" cy="4495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97066" y="1676400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2177" y="2394332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42900" y="5953698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84" y="1928872"/>
            <a:ext cx="10208657" cy="4300233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16664"/>
            <a:ext cx="91821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latin typeface="Arial" charset="0"/>
              </a:rPr>
              <a:t>Fixed Nitrogen effects for various VIs by date from true leave stage to first open boll, surface irrigation, Maricopa, AZ 2013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6334" y="1676400"/>
            <a:ext cx="10172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56530" y="2644048"/>
            <a:ext cx="10172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44594" y="5791200"/>
            <a:ext cx="10172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73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10" y="1872868"/>
            <a:ext cx="10147063" cy="4274288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7681"/>
            <a:ext cx="91821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latin typeface="Arial" charset="0"/>
              </a:rPr>
              <a:t>Fixed Nitrogen effects for various VIs by date from true leave stage to first open boll, sprinkler irrigation, Maricopa, AZ 2014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7066" y="1698434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2177" y="2449417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42900" y="5766409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11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91821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latin typeface="Arial" charset="0"/>
              </a:rPr>
              <a:t>Correlation among peak bloom VIs, first open boll biomass, total N uptake and lint yield, Maricopa, AZ 2012-2014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9679" y="1759024"/>
            <a:ext cx="967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97843" y="2274983"/>
            <a:ext cx="967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07868" y="6172200"/>
            <a:ext cx="967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2" y="1828800"/>
            <a:ext cx="10616278" cy="465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3" name="Straight Connector 7"/>
          <p:cNvCxnSpPr>
            <a:cxnSpLocks noChangeShapeType="1"/>
          </p:cNvCxnSpPr>
          <p:nvPr/>
        </p:nvCxnSpPr>
        <p:spPr bwMode="auto">
          <a:xfrm>
            <a:off x="342900" y="1524000"/>
            <a:ext cx="9677400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Straight Connector 8"/>
          <p:cNvCxnSpPr>
            <a:cxnSpLocks noChangeShapeType="1"/>
          </p:cNvCxnSpPr>
          <p:nvPr/>
        </p:nvCxnSpPr>
        <p:spPr bwMode="auto">
          <a:xfrm>
            <a:off x="360363" y="2409825"/>
            <a:ext cx="9677400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Connector 9"/>
          <p:cNvCxnSpPr>
            <a:cxnSpLocks noChangeShapeType="1"/>
          </p:cNvCxnSpPr>
          <p:nvPr/>
        </p:nvCxnSpPr>
        <p:spPr bwMode="auto">
          <a:xfrm>
            <a:off x="433388" y="6246813"/>
            <a:ext cx="9677400" cy="1587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5122"/>
          <p:cNvSpPr txBox="1">
            <a:spLocks noChangeArrowheads="1"/>
          </p:cNvSpPr>
          <p:nvPr/>
        </p:nvSpPr>
        <p:spPr>
          <a:xfrm>
            <a:off x="0" y="138113"/>
            <a:ext cx="10287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FF6600"/>
                </a:solidFill>
                <a:latin typeface="Arial" charset="0"/>
              </a:rPr>
              <a:t>First open boll biomass, N uptake and recovery efficiency, as affected by N management in surface-irrigated cotton, Maricopa, AZ  2012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34950" y="1636713"/>
            <a:ext cx="9998076" cy="5105400"/>
            <a:chOff x="148" y="1031"/>
            <a:chExt cx="6298" cy="321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" y="1031"/>
              <a:ext cx="6281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1" y="1223"/>
              <a:ext cx="104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Nitrogen treatment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05" y="122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622" y="1155"/>
              <a:ext cx="70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Fertilization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622" y="1292"/>
              <a:ext cx="3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mode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919" y="1292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25" y="1155"/>
              <a:ext cx="5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Fertilizer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425" y="1292"/>
              <a:ext cx="41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source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782" y="1292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174" y="1155"/>
              <a:ext cx="5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Fertilizer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74" y="1292"/>
              <a:ext cx="45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rate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578" y="1292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869" y="1223"/>
              <a:ext cx="51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Biomass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325" y="122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511" y="103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511" y="1172"/>
              <a:ext cx="5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 uptake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987" y="1172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153" y="103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153" y="1172"/>
              <a:ext cx="58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Recovery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153" y="1309"/>
              <a:ext cx="55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efficiency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648" y="1309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849" y="1035"/>
              <a:ext cx="5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Seasonal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849" y="1172"/>
              <a:ext cx="14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5935" y="1226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5977" y="1172"/>
              <a:ext cx="36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O flux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6288" y="1172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35" y="165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622" y="154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425" y="154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272" y="1651"/>
              <a:ext cx="42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lb N/ac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642" y="165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000" y="1651"/>
              <a:ext cx="30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lb/ac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251" y="165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582" y="1651"/>
              <a:ext cx="42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lb N/ac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952" y="165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5382" y="1651"/>
              <a:ext cx="16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5488" y="165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5926" y="1548"/>
              <a:ext cx="24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g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6110" y="1603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153" y="1548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6246" y="1548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5850" y="1685"/>
              <a:ext cx="56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N/ac/96 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360" y="168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35" y="1994"/>
              <a:ext cx="30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Zero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679" y="1994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19" y="1994"/>
              <a:ext cx="14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804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622" y="189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425" y="189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424" y="1994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489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943" y="1994"/>
              <a:ext cx="32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6558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207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240" y="1994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307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618" y="1994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815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849" y="1994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916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5435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0" name="Rectangle 64"/>
            <p:cNvSpPr>
              <a:spLocks noChangeArrowheads="1"/>
            </p:cNvSpPr>
            <p:nvPr/>
          </p:nvSpPr>
          <p:spPr bwMode="auto">
            <a:xfrm>
              <a:off x="5990" y="1994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1" name="Rectangle 65"/>
            <p:cNvSpPr>
              <a:spLocks noChangeArrowheads="1"/>
            </p:cNvSpPr>
            <p:nvPr/>
          </p:nvSpPr>
          <p:spPr bwMode="auto">
            <a:xfrm>
              <a:off x="6121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6" name="Rectangle 66"/>
            <p:cNvSpPr>
              <a:spLocks noChangeArrowheads="1"/>
            </p:cNvSpPr>
            <p:nvPr/>
          </p:nvSpPr>
          <p:spPr bwMode="auto">
            <a:xfrm>
              <a:off x="6154" y="1994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7" name="Rectangle 67"/>
            <p:cNvSpPr>
              <a:spLocks noChangeArrowheads="1"/>
            </p:cNvSpPr>
            <p:nvPr/>
          </p:nvSpPr>
          <p:spPr bwMode="auto">
            <a:xfrm>
              <a:off x="6221" y="199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8" name="Rectangle 68"/>
            <p:cNvSpPr>
              <a:spLocks noChangeArrowheads="1"/>
            </p:cNvSpPr>
            <p:nvPr/>
          </p:nvSpPr>
          <p:spPr bwMode="auto">
            <a:xfrm>
              <a:off x="275" y="2336"/>
              <a:ext cx="4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Soil test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9" name="Rectangle 69"/>
            <p:cNvSpPr>
              <a:spLocks noChangeArrowheads="1"/>
            </p:cNvSpPr>
            <p:nvPr/>
          </p:nvSpPr>
          <p:spPr bwMode="auto">
            <a:xfrm>
              <a:off x="697" y="2336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0" name="Rectangle 70"/>
            <p:cNvSpPr>
              <a:spLocks noChangeArrowheads="1"/>
            </p:cNvSpPr>
            <p:nvPr/>
          </p:nvSpPr>
          <p:spPr bwMode="auto">
            <a:xfrm>
              <a:off x="737" y="2336"/>
              <a:ext cx="50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1" name="Rectangle 71"/>
            <p:cNvSpPr>
              <a:spLocks noChangeArrowheads="1"/>
            </p:cNvSpPr>
            <p:nvPr/>
          </p:nvSpPr>
          <p:spPr bwMode="auto">
            <a:xfrm>
              <a:off x="1180" y="2336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†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2" name="Rectangle 72"/>
            <p:cNvSpPr>
              <a:spLocks noChangeArrowheads="1"/>
            </p:cNvSpPr>
            <p:nvPr/>
          </p:nvSpPr>
          <p:spPr bwMode="auto">
            <a:xfrm>
              <a:off x="1247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3" name="Rectangle 73"/>
            <p:cNvSpPr>
              <a:spLocks noChangeArrowheads="1"/>
            </p:cNvSpPr>
            <p:nvPr/>
          </p:nvSpPr>
          <p:spPr bwMode="auto">
            <a:xfrm>
              <a:off x="1622" y="2336"/>
              <a:ext cx="36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Knife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4" name="Rectangle 74"/>
            <p:cNvSpPr>
              <a:spLocks noChangeArrowheads="1"/>
            </p:cNvSpPr>
            <p:nvPr/>
          </p:nvSpPr>
          <p:spPr bwMode="auto">
            <a:xfrm>
              <a:off x="1926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5" name="Rectangle 75"/>
            <p:cNvSpPr>
              <a:spLocks noChangeArrowheads="1"/>
            </p:cNvSpPr>
            <p:nvPr/>
          </p:nvSpPr>
          <p:spPr bwMode="auto">
            <a:xfrm>
              <a:off x="2425" y="2267"/>
              <a:ext cx="6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Urea amm.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6" name="Rectangle 76"/>
            <p:cNvSpPr>
              <a:spLocks noChangeArrowheads="1"/>
            </p:cNvSpPr>
            <p:nvPr/>
          </p:nvSpPr>
          <p:spPr bwMode="auto">
            <a:xfrm>
              <a:off x="2425" y="2404"/>
              <a:ext cx="3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nitrate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7" name="Rectangle 77"/>
            <p:cNvSpPr>
              <a:spLocks noChangeArrowheads="1"/>
            </p:cNvSpPr>
            <p:nvPr/>
          </p:nvSpPr>
          <p:spPr bwMode="auto">
            <a:xfrm>
              <a:off x="2756" y="240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8" name="Rectangle 78"/>
            <p:cNvSpPr>
              <a:spLocks noChangeArrowheads="1"/>
            </p:cNvSpPr>
            <p:nvPr/>
          </p:nvSpPr>
          <p:spPr bwMode="auto">
            <a:xfrm>
              <a:off x="3358" y="2336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132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9" name="Rectangle 79"/>
            <p:cNvSpPr>
              <a:spLocks noChangeArrowheads="1"/>
            </p:cNvSpPr>
            <p:nvPr/>
          </p:nvSpPr>
          <p:spPr bwMode="auto">
            <a:xfrm>
              <a:off x="3556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0" name="Rectangle 80"/>
            <p:cNvSpPr>
              <a:spLocks noChangeArrowheads="1"/>
            </p:cNvSpPr>
            <p:nvPr/>
          </p:nvSpPr>
          <p:spPr bwMode="auto">
            <a:xfrm>
              <a:off x="3910" y="2336"/>
              <a:ext cx="32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7026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1" name="Rectangle 81"/>
            <p:cNvSpPr>
              <a:spLocks noChangeArrowheads="1"/>
            </p:cNvSpPr>
            <p:nvPr/>
          </p:nvSpPr>
          <p:spPr bwMode="auto">
            <a:xfrm>
              <a:off x="4174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2" name="Rectangle 82"/>
            <p:cNvSpPr>
              <a:spLocks noChangeArrowheads="1"/>
            </p:cNvSpPr>
            <p:nvPr/>
          </p:nvSpPr>
          <p:spPr bwMode="auto">
            <a:xfrm>
              <a:off x="4207" y="2336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3" name="Rectangle 83"/>
            <p:cNvSpPr>
              <a:spLocks noChangeArrowheads="1"/>
            </p:cNvSpPr>
            <p:nvPr/>
          </p:nvSpPr>
          <p:spPr bwMode="auto">
            <a:xfrm>
              <a:off x="4273" y="2336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4" name="Rectangle 84"/>
            <p:cNvSpPr>
              <a:spLocks noChangeArrowheads="1"/>
            </p:cNvSpPr>
            <p:nvPr/>
          </p:nvSpPr>
          <p:spPr bwMode="auto">
            <a:xfrm>
              <a:off x="4340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5" name="Rectangle 85"/>
            <p:cNvSpPr>
              <a:spLocks noChangeArrowheads="1"/>
            </p:cNvSpPr>
            <p:nvPr/>
          </p:nvSpPr>
          <p:spPr bwMode="auto">
            <a:xfrm>
              <a:off x="4618" y="2336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149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6" name="Rectangle 86"/>
            <p:cNvSpPr>
              <a:spLocks noChangeArrowheads="1"/>
            </p:cNvSpPr>
            <p:nvPr/>
          </p:nvSpPr>
          <p:spPr bwMode="auto">
            <a:xfrm>
              <a:off x="4815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7" name="Rectangle 87"/>
            <p:cNvSpPr>
              <a:spLocks noChangeArrowheads="1"/>
            </p:cNvSpPr>
            <p:nvPr/>
          </p:nvSpPr>
          <p:spPr bwMode="auto">
            <a:xfrm>
              <a:off x="4849" y="2336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8" name="Rectangle 88"/>
            <p:cNvSpPr>
              <a:spLocks noChangeArrowheads="1"/>
            </p:cNvSpPr>
            <p:nvPr/>
          </p:nvSpPr>
          <p:spPr bwMode="auto">
            <a:xfrm>
              <a:off x="4916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9" name="Rectangle 89"/>
            <p:cNvSpPr>
              <a:spLocks noChangeArrowheads="1"/>
            </p:cNvSpPr>
            <p:nvPr/>
          </p:nvSpPr>
          <p:spPr bwMode="auto">
            <a:xfrm>
              <a:off x="5320" y="2336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0" name="Rectangle 90"/>
            <p:cNvSpPr>
              <a:spLocks noChangeArrowheads="1"/>
            </p:cNvSpPr>
            <p:nvPr/>
          </p:nvSpPr>
          <p:spPr bwMode="auto">
            <a:xfrm>
              <a:off x="5451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1" name="Rectangle 91"/>
            <p:cNvSpPr>
              <a:spLocks noChangeArrowheads="1"/>
            </p:cNvSpPr>
            <p:nvPr/>
          </p:nvSpPr>
          <p:spPr bwMode="auto">
            <a:xfrm>
              <a:off x="5484" y="2336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2" name="Rectangle 92"/>
            <p:cNvSpPr>
              <a:spLocks noChangeArrowheads="1"/>
            </p:cNvSpPr>
            <p:nvPr/>
          </p:nvSpPr>
          <p:spPr bwMode="auto">
            <a:xfrm>
              <a:off x="5551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3" name="Rectangle 93"/>
            <p:cNvSpPr>
              <a:spLocks noChangeArrowheads="1"/>
            </p:cNvSpPr>
            <p:nvPr/>
          </p:nvSpPr>
          <p:spPr bwMode="auto">
            <a:xfrm>
              <a:off x="5893" y="2336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139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4" name="Rectangle 94"/>
            <p:cNvSpPr>
              <a:spLocks noChangeArrowheads="1"/>
            </p:cNvSpPr>
            <p:nvPr/>
          </p:nvSpPr>
          <p:spPr bwMode="auto">
            <a:xfrm>
              <a:off x="6087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5" name="Rectangle 95"/>
            <p:cNvSpPr>
              <a:spLocks noChangeArrowheads="1"/>
            </p:cNvSpPr>
            <p:nvPr/>
          </p:nvSpPr>
          <p:spPr bwMode="auto">
            <a:xfrm>
              <a:off x="6120" y="2336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6" name="Rectangle 96"/>
            <p:cNvSpPr>
              <a:spLocks noChangeArrowheads="1"/>
            </p:cNvSpPr>
            <p:nvPr/>
          </p:nvSpPr>
          <p:spPr bwMode="auto">
            <a:xfrm>
              <a:off x="6254" y="2336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7" name="Rectangle 97"/>
            <p:cNvSpPr>
              <a:spLocks noChangeArrowheads="1"/>
            </p:cNvSpPr>
            <p:nvPr/>
          </p:nvSpPr>
          <p:spPr bwMode="auto">
            <a:xfrm>
              <a:off x="275" y="2678"/>
              <a:ext cx="4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Soil test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8" name="Rectangle 98"/>
            <p:cNvSpPr>
              <a:spLocks noChangeArrowheads="1"/>
            </p:cNvSpPr>
            <p:nvPr/>
          </p:nvSpPr>
          <p:spPr bwMode="auto">
            <a:xfrm>
              <a:off x="697" y="2678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9" name="Rectangle 99"/>
            <p:cNvSpPr>
              <a:spLocks noChangeArrowheads="1"/>
            </p:cNvSpPr>
            <p:nvPr/>
          </p:nvSpPr>
          <p:spPr bwMode="auto">
            <a:xfrm>
              <a:off x="737" y="2678"/>
              <a:ext cx="50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0" name="Rectangle 100"/>
            <p:cNvSpPr>
              <a:spLocks noChangeArrowheads="1"/>
            </p:cNvSpPr>
            <p:nvPr/>
          </p:nvSpPr>
          <p:spPr bwMode="auto">
            <a:xfrm>
              <a:off x="1180" y="2678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†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1" name="Rectangle 101"/>
            <p:cNvSpPr>
              <a:spLocks noChangeArrowheads="1"/>
            </p:cNvSpPr>
            <p:nvPr/>
          </p:nvSpPr>
          <p:spPr bwMode="auto">
            <a:xfrm>
              <a:off x="1247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2" name="Rectangle 102"/>
            <p:cNvSpPr>
              <a:spLocks noChangeArrowheads="1"/>
            </p:cNvSpPr>
            <p:nvPr/>
          </p:nvSpPr>
          <p:spPr bwMode="auto">
            <a:xfrm>
              <a:off x="1622" y="2678"/>
              <a:ext cx="52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Fertigate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3" name="Rectangle 103"/>
            <p:cNvSpPr>
              <a:spLocks noChangeArrowheads="1"/>
            </p:cNvSpPr>
            <p:nvPr/>
          </p:nvSpPr>
          <p:spPr bwMode="auto">
            <a:xfrm>
              <a:off x="2091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4" name="Rectangle 104"/>
            <p:cNvSpPr>
              <a:spLocks noChangeArrowheads="1"/>
            </p:cNvSpPr>
            <p:nvPr/>
          </p:nvSpPr>
          <p:spPr bwMode="auto">
            <a:xfrm>
              <a:off x="2425" y="2610"/>
              <a:ext cx="6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Urea amm.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5" name="Rectangle 105"/>
            <p:cNvSpPr>
              <a:spLocks noChangeArrowheads="1"/>
            </p:cNvSpPr>
            <p:nvPr/>
          </p:nvSpPr>
          <p:spPr bwMode="auto">
            <a:xfrm>
              <a:off x="2425" y="2747"/>
              <a:ext cx="3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nitrate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6" name="Rectangle 106"/>
            <p:cNvSpPr>
              <a:spLocks noChangeArrowheads="1"/>
            </p:cNvSpPr>
            <p:nvPr/>
          </p:nvSpPr>
          <p:spPr bwMode="auto">
            <a:xfrm>
              <a:off x="2756" y="2747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7" name="Rectangle 107"/>
            <p:cNvSpPr>
              <a:spLocks noChangeArrowheads="1"/>
            </p:cNvSpPr>
            <p:nvPr/>
          </p:nvSpPr>
          <p:spPr bwMode="auto">
            <a:xfrm>
              <a:off x="3358" y="2678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132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8" name="Rectangle 108"/>
            <p:cNvSpPr>
              <a:spLocks noChangeArrowheads="1"/>
            </p:cNvSpPr>
            <p:nvPr/>
          </p:nvSpPr>
          <p:spPr bwMode="auto">
            <a:xfrm>
              <a:off x="3556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9" name="Rectangle 109"/>
            <p:cNvSpPr>
              <a:spLocks noChangeArrowheads="1"/>
            </p:cNvSpPr>
            <p:nvPr/>
          </p:nvSpPr>
          <p:spPr bwMode="auto">
            <a:xfrm>
              <a:off x="3943" y="2678"/>
              <a:ext cx="32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7474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0" name="Rectangle 110"/>
            <p:cNvSpPr>
              <a:spLocks noChangeArrowheads="1"/>
            </p:cNvSpPr>
            <p:nvPr/>
          </p:nvSpPr>
          <p:spPr bwMode="auto">
            <a:xfrm>
              <a:off x="4207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1" name="Rectangle 111"/>
            <p:cNvSpPr>
              <a:spLocks noChangeArrowheads="1"/>
            </p:cNvSpPr>
            <p:nvPr/>
          </p:nvSpPr>
          <p:spPr bwMode="auto">
            <a:xfrm>
              <a:off x="4240" y="2678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2" name="Rectangle 112"/>
            <p:cNvSpPr>
              <a:spLocks noChangeArrowheads="1"/>
            </p:cNvSpPr>
            <p:nvPr/>
          </p:nvSpPr>
          <p:spPr bwMode="auto">
            <a:xfrm>
              <a:off x="4307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3" name="Rectangle 113"/>
            <p:cNvSpPr>
              <a:spLocks noChangeArrowheads="1"/>
            </p:cNvSpPr>
            <p:nvPr/>
          </p:nvSpPr>
          <p:spPr bwMode="auto">
            <a:xfrm>
              <a:off x="4618" y="2678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4" name="Rectangle 114"/>
            <p:cNvSpPr>
              <a:spLocks noChangeArrowheads="1"/>
            </p:cNvSpPr>
            <p:nvPr/>
          </p:nvSpPr>
          <p:spPr bwMode="auto">
            <a:xfrm>
              <a:off x="4815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5" name="Rectangle 115"/>
            <p:cNvSpPr>
              <a:spLocks noChangeArrowheads="1"/>
            </p:cNvSpPr>
            <p:nvPr/>
          </p:nvSpPr>
          <p:spPr bwMode="auto">
            <a:xfrm>
              <a:off x="4849" y="2678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6" name="Rectangle 116"/>
            <p:cNvSpPr>
              <a:spLocks noChangeArrowheads="1"/>
            </p:cNvSpPr>
            <p:nvPr/>
          </p:nvSpPr>
          <p:spPr bwMode="auto">
            <a:xfrm>
              <a:off x="4916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7" name="Rectangle 117"/>
            <p:cNvSpPr>
              <a:spLocks noChangeArrowheads="1"/>
            </p:cNvSpPr>
            <p:nvPr/>
          </p:nvSpPr>
          <p:spPr bwMode="auto">
            <a:xfrm>
              <a:off x="5320" y="2678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8" name="Rectangle 118"/>
            <p:cNvSpPr>
              <a:spLocks noChangeArrowheads="1"/>
            </p:cNvSpPr>
            <p:nvPr/>
          </p:nvSpPr>
          <p:spPr bwMode="auto">
            <a:xfrm>
              <a:off x="5451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9" name="Rectangle 119"/>
            <p:cNvSpPr>
              <a:spLocks noChangeArrowheads="1"/>
            </p:cNvSpPr>
            <p:nvPr/>
          </p:nvSpPr>
          <p:spPr bwMode="auto">
            <a:xfrm>
              <a:off x="5484" y="2678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0" name="Rectangle 120"/>
            <p:cNvSpPr>
              <a:spLocks noChangeArrowheads="1"/>
            </p:cNvSpPr>
            <p:nvPr/>
          </p:nvSpPr>
          <p:spPr bwMode="auto">
            <a:xfrm>
              <a:off x="5551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1" name="Rectangle 121"/>
            <p:cNvSpPr>
              <a:spLocks noChangeArrowheads="1"/>
            </p:cNvSpPr>
            <p:nvPr/>
          </p:nvSpPr>
          <p:spPr bwMode="auto">
            <a:xfrm>
              <a:off x="5942" y="2678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348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2" name="Rectangle 122"/>
            <p:cNvSpPr>
              <a:spLocks noChangeArrowheads="1"/>
            </p:cNvSpPr>
            <p:nvPr/>
          </p:nvSpPr>
          <p:spPr bwMode="auto">
            <a:xfrm>
              <a:off x="6153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3" name="Rectangle 123"/>
            <p:cNvSpPr>
              <a:spLocks noChangeArrowheads="1"/>
            </p:cNvSpPr>
            <p:nvPr/>
          </p:nvSpPr>
          <p:spPr bwMode="auto">
            <a:xfrm>
              <a:off x="6187" y="2678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4" name="Rectangle 124"/>
            <p:cNvSpPr>
              <a:spLocks noChangeArrowheads="1"/>
            </p:cNvSpPr>
            <p:nvPr/>
          </p:nvSpPr>
          <p:spPr bwMode="auto">
            <a:xfrm>
              <a:off x="6254" y="2678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5" name="Rectangle 125"/>
            <p:cNvSpPr>
              <a:spLocks noChangeArrowheads="1"/>
            </p:cNvSpPr>
            <p:nvPr/>
          </p:nvSpPr>
          <p:spPr bwMode="auto">
            <a:xfrm>
              <a:off x="275" y="3021"/>
              <a:ext cx="2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Soil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6" name="Rectangle 126"/>
            <p:cNvSpPr>
              <a:spLocks noChangeArrowheads="1"/>
            </p:cNvSpPr>
            <p:nvPr/>
          </p:nvSpPr>
          <p:spPr bwMode="auto">
            <a:xfrm>
              <a:off x="505" y="3021"/>
              <a:ext cx="24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test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7" name="Rectangle 127"/>
            <p:cNvSpPr>
              <a:spLocks noChangeArrowheads="1"/>
            </p:cNvSpPr>
            <p:nvPr/>
          </p:nvSpPr>
          <p:spPr bwMode="auto">
            <a:xfrm>
              <a:off x="697" y="3021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8" name="Rectangle 128"/>
            <p:cNvSpPr>
              <a:spLocks noChangeArrowheads="1"/>
            </p:cNvSpPr>
            <p:nvPr/>
          </p:nvSpPr>
          <p:spPr bwMode="auto">
            <a:xfrm>
              <a:off x="737" y="3021"/>
              <a:ext cx="50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9" name="Rectangle 129"/>
            <p:cNvSpPr>
              <a:spLocks noChangeArrowheads="1"/>
            </p:cNvSpPr>
            <p:nvPr/>
          </p:nvSpPr>
          <p:spPr bwMode="auto">
            <a:xfrm>
              <a:off x="1180" y="3021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†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0" name="Rectangle 130"/>
            <p:cNvSpPr>
              <a:spLocks noChangeArrowheads="1"/>
            </p:cNvSpPr>
            <p:nvPr/>
          </p:nvSpPr>
          <p:spPr bwMode="auto">
            <a:xfrm>
              <a:off x="1247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1" name="Rectangle 131"/>
            <p:cNvSpPr>
              <a:spLocks noChangeArrowheads="1"/>
            </p:cNvSpPr>
            <p:nvPr/>
          </p:nvSpPr>
          <p:spPr bwMode="auto">
            <a:xfrm>
              <a:off x="1622" y="3021"/>
              <a:ext cx="52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Fertigate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2" name="Rectangle 132"/>
            <p:cNvSpPr>
              <a:spLocks noChangeArrowheads="1"/>
            </p:cNvSpPr>
            <p:nvPr/>
          </p:nvSpPr>
          <p:spPr bwMode="auto">
            <a:xfrm>
              <a:off x="2091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3" name="Rectangle 133"/>
            <p:cNvSpPr>
              <a:spLocks noChangeArrowheads="1"/>
            </p:cNvSpPr>
            <p:nvPr/>
          </p:nvSpPr>
          <p:spPr bwMode="auto">
            <a:xfrm>
              <a:off x="2425" y="2952"/>
              <a:ext cx="39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Amm.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4" name="Rectangle 134"/>
            <p:cNvSpPr>
              <a:spLocks noChangeArrowheads="1"/>
            </p:cNvSpPr>
            <p:nvPr/>
          </p:nvSpPr>
          <p:spPr bwMode="auto">
            <a:xfrm>
              <a:off x="2425" y="3089"/>
              <a:ext cx="42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Sulfate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5" name="Rectangle 135"/>
            <p:cNvSpPr>
              <a:spLocks noChangeArrowheads="1"/>
            </p:cNvSpPr>
            <p:nvPr/>
          </p:nvSpPr>
          <p:spPr bwMode="auto">
            <a:xfrm>
              <a:off x="2794" y="3089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6" name="Rectangle 136"/>
            <p:cNvSpPr>
              <a:spLocks noChangeArrowheads="1"/>
            </p:cNvSpPr>
            <p:nvPr/>
          </p:nvSpPr>
          <p:spPr bwMode="auto">
            <a:xfrm>
              <a:off x="3358" y="3021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132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7" name="Rectangle 137"/>
            <p:cNvSpPr>
              <a:spLocks noChangeArrowheads="1"/>
            </p:cNvSpPr>
            <p:nvPr/>
          </p:nvSpPr>
          <p:spPr bwMode="auto">
            <a:xfrm>
              <a:off x="3556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8" name="Rectangle 138"/>
            <p:cNvSpPr>
              <a:spLocks noChangeArrowheads="1"/>
            </p:cNvSpPr>
            <p:nvPr/>
          </p:nvSpPr>
          <p:spPr bwMode="auto">
            <a:xfrm>
              <a:off x="3943" y="3021"/>
              <a:ext cx="32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7981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9" name="Rectangle 139"/>
            <p:cNvSpPr>
              <a:spLocks noChangeArrowheads="1"/>
            </p:cNvSpPr>
            <p:nvPr/>
          </p:nvSpPr>
          <p:spPr bwMode="auto">
            <a:xfrm>
              <a:off x="4207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0" name="Rectangle 140"/>
            <p:cNvSpPr>
              <a:spLocks noChangeArrowheads="1"/>
            </p:cNvSpPr>
            <p:nvPr/>
          </p:nvSpPr>
          <p:spPr bwMode="auto">
            <a:xfrm>
              <a:off x="4240" y="3021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1" name="Rectangle 141"/>
            <p:cNvSpPr>
              <a:spLocks noChangeArrowheads="1"/>
            </p:cNvSpPr>
            <p:nvPr/>
          </p:nvSpPr>
          <p:spPr bwMode="auto">
            <a:xfrm>
              <a:off x="4307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2" name="Rectangle 142"/>
            <p:cNvSpPr>
              <a:spLocks noChangeArrowheads="1"/>
            </p:cNvSpPr>
            <p:nvPr/>
          </p:nvSpPr>
          <p:spPr bwMode="auto">
            <a:xfrm>
              <a:off x="4618" y="3021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155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3" name="Rectangle 143"/>
            <p:cNvSpPr>
              <a:spLocks noChangeArrowheads="1"/>
            </p:cNvSpPr>
            <p:nvPr/>
          </p:nvSpPr>
          <p:spPr bwMode="auto">
            <a:xfrm>
              <a:off x="4815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4" name="Rectangle 144"/>
            <p:cNvSpPr>
              <a:spLocks noChangeArrowheads="1"/>
            </p:cNvSpPr>
            <p:nvPr/>
          </p:nvSpPr>
          <p:spPr bwMode="auto">
            <a:xfrm>
              <a:off x="4849" y="3021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5" name="Rectangle 145"/>
            <p:cNvSpPr>
              <a:spLocks noChangeArrowheads="1"/>
            </p:cNvSpPr>
            <p:nvPr/>
          </p:nvSpPr>
          <p:spPr bwMode="auto">
            <a:xfrm>
              <a:off x="4916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6" name="Rectangle 146"/>
            <p:cNvSpPr>
              <a:spLocks noChangeArrowheads="1"/>
            </p:cNvSpPr>
            <p:nvPr/>
          </p:nvSpPr>
          <p:spPr bwMode="auto">
            <a:xfrm>
              <a:off x="5320" y="3021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7" name="Rectangle 147"/>
            <p:cNvSpPr>
              <a:spLocks noChangeArrowheads="1"/>
            </p:cNvSpPr>
            <p:nvPr/>
          </p:nvSpPr>
          <p:spPr bwMode="auto">
            <a:xfrm>
              <a:off x="5451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8" name="Rectangle 148"/>
            <p:cNvSpPr>
              <a:spLocks noChangeArrowheads="1"/>
            </p:cNvSpPr>
            <p:nvPr/>
          </p:nvSpPr>
          <p:spPr bwMode="auto">
            <a:xfrm>
              <a:off x="5484" y="3021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9" name="Rectangle 149"/>
            <p:cNvSpPr>
              <a:spLocks noChangeArrowheads="1"/>
            </p:cNvSpPr>
            <p:nvPr/>
          </p:nvSpPr>
          <p:spPr bwMode="auto">
            <a:xfrm>
              <a:off x="5551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0" name="Rectangle 150"/>
            <p:cNvSpPr>
              <a:spLocks noChangeArrowheads="1"/>
            </p:cNvSpPr>
            <p:nvPr/>
          </p:nvSpPr>
          <p:spPr bwMode="auto">
            <a:xfrm>
              <a:off x="5937" y="3021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342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1" name="Rectangle 151"/>
            <p:cNvSpPr>
              <a:spLocks noChangeArrowheads="1"/>
            </p:cNvSpPr>
            <p:nvPr/>
          </p:nvSpPr>
          <p:spPr bwMode="auto">
            <a:xfrm>
              <a:off x="6154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2" name="Rectangle 152"/>
            <p:cNvSpPr>
              <a:spLocks noChangeArrowheads="1"/>
            </p:cNvSpPr>
            <p:nvPr/>
          </p:nvSpPr>
          <p:spPr bwMode="auto">
            <a:xfrm>
              <a:off x="6189" y="3021"/>
              <a:ext cx="15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3" name="Rectangle 153"/>
            <p:cNvSpPr>
              <a:spLocks noChangeArrowheads="1"/>
            </p:cNvSpPr>
            <p:nvPr/>
          </p:nvSpPr>
          <p:spPr bwMode="auto">
            <a:xfrm>
              <a:off x="6288" y="302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4" name="Rectangle 154"/>
            <p:cNvSpPr>
              <a:spLocks noChangeArrowheads="1"/>
            </p:cNvSpPr>
            <p:nvPr/>
          </p:nvSpPr>
          <p:spPr bwMode="auto">
            <a:xfrm>
              <a:off x="275" y="3363"/>
              <a:ext cx="6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Reflectance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5" name="Rectangle 155"/>
            <p:cNvSpPr>
              <a:spLocks noChangeArrowheads="1"/>
            </p:cNvSpPr>
            <p:nvPr/>
          </p:nvSpPr>
          <p:spPr bwMode="auto">
            <a:xfrm>
              <a:off x="901" y="3363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6" name="Rectangle 156"/>
            <p:cNvSpPr>
              <a:spLocks noChangeArrowheads="1"/>
            </p:cNvSpPr>
            <p:nvPr/>
          </p:nvSpPr>
          <p:spPr bwMode="auto">
            <a:xfrm>
              <a:off x="941" y="3363"/>
              <a:ext cx="56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N‡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7" name="Rectangle 157"/>
            <p:cNvSpPr>
              <a:spLocks noChangeArrowheads="1"/>
            </p:cNvSpPr>
            <p:nvPr/>
          </p:nvSpPr>
          <p:spPr bwMode="auto">
            <a:xfrm>
              <a:off x="1452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8" name="Rectangle 158"/>
            <p:cNvSpPr>
              <a:spLocks noChangeArrowheads="1"/>
            </p:cNvSpPr>
            <p:nvPr/>
          </p:nvSpPr>
          <p:spPr bwMode="auto">
            <a:xfrm>
              <a:off x="1622" y="3363"/>
              <a:ext cx="32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Knife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9" name="Rectangle 159"/>
            <p:cNvSpPr>
              <a:spLocks noChangeArrowheads="1"/>
            </p:cNvSpPr>
            <p:nvPr/>
          </p:nvSpPr>
          <p:spPr bwMode="auto">
            <a:xfrm>
              <a:off x="1893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0" name="Rectangle 160"/>
            <p:cNvSpPr>
              <a:spLocks noChangeArrowheads="1"/>
            </p:cNvSpPr>
            <p:nvPr/>
          </p:nvSpPr>
          <p:spPr bwMode="auto">
            <a:xfrm>
              <a:off x="2425" y="3295"/>
              <a:ext cx="6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Urea amm.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1" name="Rectangle 161"/>
            <p:cNvSpPr>
              <a:spLocks noChangeArrowheads="1"/>
            </p:cNvSpPr>
            <p:nvPr/>
          </p:nvSpPr>
          <p:spPr bwMode="auto">
            <a:xfrm>
              <a:off x="2425" y="3431"/>
              <a:ext cx="3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nitrate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2" name="Rectangle 162"/>
            <p:cNvSpPr>
              <a:spLocks noChangeArrowheads="1"/>
            </p:cNvSpPr>
            <p:nvPr/>
          </p:nvSpPr>
          <p:spPr bwMode="auto">
            <a:xfrm>
              <a:off x="2756" y="3431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3" name="Rectangle 163"/>
            <p:cNvSpPr>
              <a:spLocks noChangeArrowheads="1"/>
            </p:cNvSpPr>
            <p:nvPr/>
          </p:nvSpPr>
          <p:spPr bwMode="auto">
            <a:xfrm>
              <a:off x="3391" y="3363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4" name="Rectangle 164"/>
            <p:cNvSpPr>
              <a:spLocks noChangeArrowheads="1"/>
            </p:cNvSpPr>
            <p:nvPr/>
          </p:nvSpPr>
          <p:spPr bwMode="auto">
            <a:xfrm>
              <a:off x="3524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5" name="Rectangle 165"/>
            <p:cNvSpPr>
              <a:spLocks noChangeArrowheads="1"/>
            </p:cNvSpPr>
            <p:nvPr/>
          </p:nvSpPr>
          <p:spPr bwMode="auto">
            <a:xfrm>
              <a:off x="3943" y="3363"/>
              <a:ext cx="32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6103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6" name="Rectangle 166"/>
            <p:cNvSpPr>
              <a:spLocks noChangeArrowheads="1"/>
            </p:cNvSpPr>
            <p:nvPr/>
          </p:nvSpPr>
          <p:spPr bwMode="auto">
            <a:xfrm>
              <a:off x="4207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7" name="Rectangle 167"/>
            <p:cNvSpPr>
              <a:spLocks noChangeArrowheads="1"/>
            </p:cNvSpPr>
            <p:nvPr/>
          </p:nvSpPr>
          <p:spPr bwMode="auto">
            <a:xfrm>
              <a:off x="4240" y="3363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8" name="Rectangle 168"/>
            <p:cNvSpPr>
              <a:spLocks noChangeArrowheads="1"/>
            </p:cNvSpPr>
            <p:nvPr/>
          </p:nvSpPr>
          <p:spPr bwMode="auto">
            <a:xfrm>
              <a:off x="4307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9" name="Rectangle 169"/>
            <p:cNvSpPr>
              <a:spLocks noChangeArrowheads="1"/>
            </p:cNvSpPr>
            <p:nvPr/>
          </p:nvSpPr>
          <p:spPr bwMode="auto">
            <a:xfrm>
              <a:off x="4618" y="3363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0" name="Rectangle 170"/>
            <p:cNvSpPr>
              <a:spLocks noChangeArrowheads="1"/>
            </p:cNvSpPr>
            <p:nvPr/>
          </p:nvSpPr>
          <p:spPr bwMode="auto">
            <a:xfrm>
              <a:off x="4815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1" name="Rectangle 171"/>
            <p:cNvSpPr>
              <a:spLocks noChangeArrowheads="1"/>
            </p:cNvSpPr>
            <p:nvPr/>
          </p:nvSpPr>
          <p:spPr bwMode="auto">
            <a:xfrm>
              <a:off x="4849" y="3363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2" name="Rectangle 172"/>
            <p:cNvSpPr>
              <a:spLocks noChangeArrowheads="1"/>
            </p:cNvSpPr>
            <p:nvPr/>
          </p:nvSpPr>
          <p:spPr bwMode="auto">
            <a:xfrm>
              <a:off x="4916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3" name="Rectangle 173"/>
            <p:cNvSpPr>
              <a:spLocks noChangeArrowheads="1"/>
            </p:cNvSpPr>
            <p:nvPr/>
          </p:nvSpPr>
          <p:spPr bwMode="auto">
            <a:xfrm>
              <a:off x="5353" y="3363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4" name="Rectangle 174"/>
            <p:cNvSpPr>
              <a:spLocks noChangeArrowheads="1"/>
            </p:cNvSpPr>
            <p:nvPr/>
          </p:nvSpPr>
          <p:spPr bwMode="auto">
            <a:xfrm>
              <a:off x="5418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5" name="Rectangle 175"/>
            <p:cNvSpPr>
              <a:spLocks noChangeArrowheads="1"/>
            </p:cNvSpPr>
            <p:nvPr/>
          </p:nvSpPr>
          <p:spPr bwMode="auto">
            <a:xfrm>
              <a:off x="5451" y="3363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6" name="Rectangle 176"/>
            <p:cNvSpPr>
              <a:spLocks noChangeArrowheads="1"/>
            </p:cNvSpPr>
            <p:nvPr/>
          </p:nvSpPr>
          <p:spPr bwMode="auto">
            <a:xfrm>
              <a:off x="5518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7" name="Rectangle 177"/>
            <p:cNvSpPr>
              <a:spLocks noChangeArrowheads="1"/>
            </p:cNvSpPr>
            <p:nvPr/>
          </p:nvSpPr>
          <p:spPr bwMode="auto">
            <a:xfrm>
              <a:off x="6106" y="336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8" name="Rectangle 178"/>
            <p:cNvSpPr>
              <a:spLocks noChangeArrowheads="1"/>
            </p:cNvSpPr>
            <p:nvPr/>
          </p:nvSpPr>
          <p:spPr bwMode="auto">
            <a:xfrm>
              <a:off x="275" y="3705"/>
              <a:ext cx="6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Reflectance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9" name="Rectangle 179"/>
            <p:cNvSpPr>
              <a:spLocks noChangeArrowheads="1"/>
            </p:cNvSpPr>
            <p:nvPr/>
          </p:nvSpPr>
          <p:spPr bwMode="auto">
            <a:xfrm>
              <a:off x="901" y="3705"/>
              <a:ext cx="9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0" name="Rectangle 180"/>
            <p:cNvSpPr>
              <a:spLocks noChangeArrowheads="1"/>
            </p:cNvSpPr>
            <p:nvPr/>
          </p:nvSpPr>
          <p:spPr bwMode="auto">
            <a:xfrm>
              <a:off x="941" y="3705"/>
              <a:ext cx="50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1" name="Rectangle 181"/>
            <p:cNvSpPr>
              <a:spLocks noChangeArrowheads="1"/>
            </p:cNvSpPr>
            <p:nvPr/>
          </p:nvSpPr>
          <p:spPr bwMode="auto">
            <a:xfrm>
              <a:off x="1385" y="3705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§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2" name="Rectangle 182"/>
            <p:cNvSpPr>
              <a:spLocks noChangeArrowheads="1"/>
            </p:cNvSpPr>
            <p:nvPr/>
          </p:nvSpPr>
          <p:spPr bwMode="auto">
            <a:xfrm>
              <a:off x="1452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3" name="Rectangle 183"/>
            <p:cNvSpPr>
              <a:spLocks noChangeArrowheads="1"/>
            </p:cNvSpPr>
            <p:nvPr/>
          </p:nvSpPr>
          <p:spPr bwMode="auto">
            <a:xfrm>
              <a:off x="1622" y="3705"/>
              <a:ext cx="52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Fertigate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4" name="Rectangle 184"/>
            <p:cNvSpPr>
              <a:spLocks noChangeArrowheads="1"/>
            </p:cNvSpPr>
            <p:nvPr/>
          </p:nvSpPr>
          <p:spPr bwMode="auto">
            <a:xfrm>
              <a:off x="2091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5" name="Rectangle 185"/>
            <p:cNvSpPr>
              <a:spLocks noChangeArrowheads="1"/>
            </p:cNvSpPr>
            <p:nvPr/>
          </p:nvSpPr>
          <p:spPr bwMode="auto">
            <a:xfrm>
              <a:off x="2425" y="3637"/>
              <a:ext cx="6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Urea amm.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6" name="Rectangle 186"/>
            <p:cNvSpPr>
              <a:spLocks noChangeArrowheads="1"/>
            </p:cNvSpPr>
            <p:nvPr/>
          </p:nvSpPr>
          <p:spPr bwMode="auto">
            <a:xfrm>
              <a:off x="2425" y="3774"/>
              <a:ext cx="3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nitrate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7" name="Rectangle 187"/>
            <p:cNvSpPr>
              <a:spLocks noChangeArrowheads="1"/>
            </p:cNvSpPr>
            <p:nvPr/>
          </p:nvSpPr>
          <p:spPr bwMode="auto">
            <a:xfrm>
              <a:off x="2756" y="3774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8" name="Rectangle 188"/>
            <p:cNvSpPr>
              <a:spLocks noChangeArrowheads="1"/>
            </p:cNvSpPr>
            <p:nvPr/>
          </p:nvSpPr>
          <p:spPr bwMode="auto">
            <a:xfrm>
              <a:off x="3391" y="3705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9" name="Rectangle 189"/>
            <p:cNvSpPr>
              <a:spLocks noChangeArrowheads="1"/>
            </p:cNvSpPr>
            <p:nvPr/>
          </p:nvSpPr>
          <p:spPr bwMode="auto">
            <a:xfrm>
              <a:off x="3524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0" name="Rectangle 190"/>
            <p:cNvSpPr>
              <a:spLocks noChangeArrowheads="1"/>
            </p:cNvSpPr>
            <p:nvPr/>
          </p:nvSpPr>
          <p:spPr bwMode="auto">
            <a:xfrm>
              <a:off x="3910" y="3705"/>
              <a:ext cx="32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6970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1" name="Rectangle 191"/>
            <p:cNvSpPr>
              <a:spLocks noChangeArrowheads="1"/>
            </p:cNvSpPr>
            <p:nvPr/>
          </p:nvSpPr>
          <p:spPr bwMode="auto">
            <a:xfrm>
              <a:off x="4174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2" name="Rectangle 192"/>
            <p:cNvSpPr>
              <a:spLocks noChangeArrowheads="1"/>
            </p:cNvSpPr>
            <p:nvPr/>
          </p:nvSpPr>
          <p:spPr bwMode="auto">
            <a:xfrm>
              <a:off x="4207" y="3705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3" name="Rectangle 193"/>
            <p:cNvSpPr>
              <a:spLocks noChangeArrowheads="1"/>
            </p:cNvSpPr>
            <p:nvPr/>
          </p:nvSpPr>
          <p:spPr bwMode="auto">
            <a:xfrm>
              <a:off x="4340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4" name="Rectangle 194"/>
            <p:cNvSpPr>
              <a:spLocks noChangeArrowheads="1"/>
            </p:cNvSpPr>
            <p:nvPr/>
          </p:nvSpPr>
          <p:spPr bwMode="auto">
            <a:xfrm>
              <a:off x="4618" y="3705"/>
              <a:ext cx="2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5" name="Rectangle 195"/>
            <p:cNvSpPr>
              <a:spLocks noChangeArrowheads="1"/>
            </p:cNvSpPr>
            <p:nvPr/>
          </p:nvSpPr>
          <p:spPr bwMode="auto">
            <a:xfrm>
              <a:off x="4815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6" name="Rectangle 196"/>
            <p:cNvSpPr>
              <a:spLocks noChangeArrowheads="1"/>
            </p:cNvSpPr>
            <p:nvPr/>
          </p:nvSpPr>
          <p:spPr bwMode="auto">
            <a:xfrm>
              <a:off x="4849" y="3705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7" name="Rectangle 197"/>
            <p:cNvSpPr>
              <a:spLocks noChangeArrowheads="1"/>
            </p:cNvSpPr>
            <p:nvPr/>
          </p:nvSpPr>
          <p:spPr bwMode="auto">
            <a:xfrm>
              <a:off x="4916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8" name="Rectangle 198"/>
            <p:cNvSpPr>
              <a:spLocks noChangeArrowheads="1"/>
            </p:cNvSpPr>
            <p:nvPr/>
          </p:nvSpPr>
          <p:spPr bwMode="auto">
            <a:xfrm>
              <a:off x="5320" y="3705"/>
              <a:ext cx="1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9" name="Rectangle 199"/>
            <p:cNvSpPr>
              <a:spLocks noChangeArrowheads="1"/>
            </p:cNvSpPr>
            <p:nvPr/>
          </p:nvSpPr>
          <p:spPr bwMode="auto">
            <a:xfrm>
              <a:off x="5451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0" name="Rectangle 200"/>
            <p:cNvSpPr>
              <a:spLocks noChangeArrowheads="1"/>
            </p:cNvSpPr>
            <p:nvPr/>
          </p:nvSpPr>
          <p:spPr bwMode="auto">
            <a:xfrm>
              <a:off x="5484" y="3705"/>
              <a:ext cx="1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1" name="Rectangle 201"/>
            <p:cNvSpPr>
              <a:spLocks noChangeArrowheads="1"/>
            </p:cNvSpPr>
            <p:nvPr/>
          </p:nvSpPr>
          <p:spPr bwMode="auto">
            <a:xfrm>
              <a:off x="5551" y="3705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2" name="Rectangle 202"/>
            <p:cNvSpPr>
              <a:spLocks noChangeArrowheads="1"/>
            </p:cNvSpPr>
            <p:nvPr/>
          </p:nvSpPr>
          <p:spPr bwMode="auto">
            <a:xfrm>
              <a:off x="6106" y="3603"/>
              <a:ext cx="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3" name="Rectangle 203"/>
            <p:cNvSpPr>
              <a:spLocks noChangeArrowheads="1"/>
            </p:cNvSpPr>
            <p:nvPr/>
          </p:nvSpPr>
          <p:spPr bwMode="auto">
            <a:xfrm>
              <a:off x="221" y="3939"/>
              <a:ext cx="10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9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rvest_2013 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00" y="0"/>
            <a:ext cx="2565400" cy="1924050"/>
          </a:xfrm>
          <a:prstGeom prst="rect">
            <a:avLst/>
          </a:prstGeom>
        </p:spPr>
      </p:pic>
      <p:sp>
        <p:nvSpPr>
          <p:cNvPr id="11266" name="Rectangle 5122"/>
          <p:cNvSpPr txBox="1">
            <a:spLocks noChangeArrowheads="1"/>
          </p:cNvSpPr>
          <p:nvPr/>
        </p:nvSpPr>
        <p:spPr bwMode="auto">
          <a:xfrm>
            <a:off x="0" y="138113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6600"/>
                </a:solidFill>
                <a:effectLst/>
              </a:rPr>
              <a:t>Lint yield, agronomic and internal N use efficiency, as affected by N management in surface-irrigated cotton, Maricopa, AZ  2012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860550"/>
            <a:ext cx="9848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8" name="Straight Connector 7"/>
          <p:cNvCxnSpPr>
            <a:cxnSpLocks noChangeShapeType="1"/>
          </p:cNvCxnSpPr>
          <p:nvPr/>
        </p:nvCxnSpPr>
        <p:spPr bwMode="auto">
          <a:xfrm>
            <a:off x="320675" y="1676400"/>
            <a:ext cx="9525000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8"/>
          <p:cNvCxnSpPr>
            <a:cxnSpLocks noChangeShapeType="1"/>
          </p:cNvCxnSpPr>
          <p:nvPr/>
        </p:nvCxnSpPr>
        <p:spPr bwMode="auto">
          <a:xfrm>
            <a:off x="303213" y="2674938"/>
            <a:ext cx="9525000" cy="1587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9"/>
          <p:cNvCxnSpPr>
            <a:cxnSpLocks noChangeShapeType="1"/>
          </p:cNvCxnSpPr>
          <p:nvPr/>
        </p:nvCxnSpPr>
        <p:spPr bwMode="auto">
          <a:xfrm>
            <a:off x="400050" y="6729413"/>
            <a:ext cx="9525000" cy="1587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89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4" y="1447800"/>
            <a:ext cx="9765966" cy="563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132" y="1524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6600"/>
                </a:solidFill>
                <a:effectLst/>
              </a:rPr>
              <a:t>First open boll biomass, N uptake and recovery efficiency, as affected by N management in surface-irrigated cotton, Maricopa, AZ  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2013</a:t>
            </a:r>
            <a:endParaRPr lang="en-US" sz="2800" dirty="0">
              <a:solidFill>
                <a:srgbClr val="FF6600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0534" y="1600200"/>
            <a:ext cx="97659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50730" y="2457675"/>
            <a:ext cx="97659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19100" y="6553200"/>
            <a:ext cx="97659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42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83536"/>
            <a:ext cx="9628489" cy="5486400"/>
          </a:xfrm>
          <a:prstGeom prst="rect">
            <a:avLst/>
          </a:prstGeom>
        </p:spPr>
      </p:pic>
      <p:sp>
        <p:nvSpPr>
          <p:cNvPr id="11" name="Rectangle 5122"/>
          <p:cNvSpPr txBox="1">
            <a:spLocks noChangeArrowheads="1"/>
          </p:cNvSpPr>
          <p:nvPr/>
        </p:nvSpPr>
        <p:spPr bwMode="auto">
          <a:xfrm>
            <a:off x="0" y="109538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6600"/>
                </a:solidFill>
                <a:effectLst/>
              </a:rPr>
              <a:t>Lint yield, agronomic and internal N use efficiency, as affected by N management in surface-irrigated cotton, Maricopa, AZ  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2013</a:t>
            </a:r>
            <a:endParaRPr lang="en-US" sz="2800" dirty="0">
              <a:solidFill>
                <a:srgbClr val="FF6600"/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42900" y="1383536"/>
            <a:ext cx="95522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52079" y="2174911"/>
            <a:ext cx="95522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83292" y="6477000"/>
            <a:ext cx="95522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88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34" y="0"/>
            <a:ext cx="5486400" cy="41148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189"/>
            <a:ext cx="874395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6600"/>
                </a:solidFill>
                <a:latin typeface="Arial" charset="0"/>
              </a:rPr>
              <a:t>Methods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28956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 descr="harvest_2013 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076" y="0"/>
            <a:ext cx="2565400" cy="1924050"/>
          </a:xfrm>
          <a:prstGeom prst="rect">
            <a:avLst/>
          </a:prstGeom>
        </p:spPr>
      </p:pic>
      <p:sp>
        <p:nvSpPr>
          <p:cNvPr id="11266" name="Rectangle 5122"/>
          <p:cNvSpPr txBox="1">
            <a:spLocks noChangeArrowheads="1"/>
          </p:cNvSpPr>
          <p:nvPr/>
        </p:nvSpPr>
        <p:spPr bwMode="auto">
          <a:xfrm>
            <a:off x="0" y="37754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FF6600"/>
                </a:solidFill>
                <a:effectLst/>
              </a:rPr>
              <a:t>Lint yield, 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agronomic, </a:t>
            </a:r>
            <a:r>
              <a:rPr lang="en-US" sz="2800" dirty="0">
                <a:solidFill>
                  <a:srgbClr val="FF6600"/>
                </a:solidFill>
                <a:effectLst/>
              </a:rPr>
              <a:t>and internal N use efficiency, as affected by N management in 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sprinkler-irrigated </a:t>
            </a:r>
            <a:r>
              <a:rPr lang="en-US" sz="2800" dirty="0">
                <a:solidFill>
                  <a:srgbClr val="FF6600"/>
                </a:solidFill>
                <a:effectLst/>
              </a:rPr>
              <a:t>cotton, Maricopa</a:t>
            </a:r>
            <a:r>
              <a:rPr lang="en-US" sz="2800" dirty="0" smtClean="0">
                <a:solidFill>
                  <a:srgbClr val="FF6600"/>
                </a:solidFill>
                <a:effectLst/>
              </a:rPr>
              <a:t>, 2014</a:t>
            </a:r>
            <a:endParaRPr lang="en-US" sz="2800" dirty="0">
              <a:solidFill>
                <a:srgbClr val="FF66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78" y="1025910"/>
            <a:ext cx="8292679" cy="61921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649451" y="1025910"/>
            <a:ext cx="7543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1690341" y="1735864"/>
            <a:ext cx="7543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>
            <a:off x="1653174" y="6781800"/>
            <a:ext cx="7543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66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49682" y="1066800"/>
            <a:ext cx="8324850" cy="6192837"/>
            <a:chOff x="552" y="707"/>
            <a:chExt cx="5244" cy="390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2" y="707"/>
              <a:ext cx="5224" cy="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592" y="740"/>
              <a:ext cx="5204" cy="2791"/>
              <a:chOff x="592" y="740"/>
              <a:chExt cx="5204" cy="2791"/>
            </a:xfrm>
          </p:grpSpPr>
          <p:sp>
            <p:nvSpPr>
              <p:cNvPr id="90" name="Rectangle 5"/>
              <p:cNvSpPr>
                <a:spLocks noChangeArrowheads="1"/>
              </p:cNvSpPr>
              <p:nvPr/>
            </p:nvSpPr>
            <p:spPr bwMode="auto">
              <a:xfrm>
                <a:off x="592" y="881"/>
                <a:ext cx="111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Nitrogen treatment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6"/>
              <p:cNvSpPr>
                <a:spLocks noChangeArrowheads="1"/>
              </p:cNvSpPr>
              <p:nvPr/>
            </p:nvSpPr>
            <p:spPr bwMode="auto">
              <a:xfrm>
                <a:off x="1610" y="881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2199" y="811"/>
                <a:ext cx="58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Fertilizer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8"/>
              <p:cNvSpPr>
                <a:spLocks noChangeArrowheads="1"/>
              </p:cNvSpPr>
              <p:nvPr/>
            </p:nvSpPr>
            <p:spPr bwMode="auto">
              <a:xfrm>
                <a:off x="2250" y="952"/>
                <a:ext cx="44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source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9"/>
              <p:cNvSpPr>
                <a:spLocks noChangeArrowheads="1"/>
              </p:cNvSpPr>
              <p:nvPr/>
            </p:nvSpPr>
            <p:spPr bwMode="auto">
              <a:xfrm>
                <a:off x="2618" y="952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2877" y="811"/>
                <a:ext cx="50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Fertilize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11"/>
              <p:cNvSpPr>
                <a:spLocks noChangeArrowheads="1"/>
              </p:cNvSpPr>
              <p:nvPr/>
            </p:nvSpPr>
            <p:spPr bwMode="auto">
              <a:xfrm>
                <a:off x="3306" y="811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12"/>
              <p:cNvSpPr>
                <a:spLocks noChangeArrowheads="1"/>
              </p:cNvSpPr>
              <p:nvPr/>
            </p:nvSpPr>
            <p:spPr bwMode="auto">
              <a:xfrm>
                <a:off x="3348" y="811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13"/>
              <p:cNvSpPr>
                <a:spLocks noChangeArrowheads="1"/>
              </p:cNvSpPr>
              <p:nvPr/>
            </p:nvSpPr>
            <p:spPr bwMode="auto">
              <a:xfrm>
                <a:off x="3007" y="952"/>
                <a:ext cx="27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rate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14"/>
              <p:cNvSpPr>
                <a:spLocks noChangeArrowheads="1"/>
              </p:cNvSpPr>
              <p:nvPr/>
            </p:nvSpPr>
            <p:spPr bwMode="auto">
              <a:xfrm>
                <a:off x="3219" y="952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15"/>
              <p:cNvSpPr>
                <a:spLocks noChangeArrowheads="1"/>
              </p:cNvSpPr>
              <p:nvPr/>
            </p:nvSpPr>
            <p:spPr bwMode="auto">
              <a:xfrm>
                <a:off x="3482" y="881"/>
                <a:ext cx="54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Biomass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16"/>
              <p:cNvSpPr>
                <a:spLocks noChangeArrowheads="1"/>
              </p:cNvSpPr>
              <p:nvPr/>
            </p:nvSpPr>
            <p:spPr bwMode="auto">
              <a:xfrm>
                <a:off x="3954" y="881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17"/>
              <p:cNvSpPr>
                <a:spLocks noChangeArrowheads="1"/>
              </p:cNvSpPr>
              <p:nvPr/>
            </p:nvSpPr>
            <p:spPr bwMode="auto">
              <a:xfrm>
                <a:off x="4271" y="74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18"/>
              <p:cNvSpPr>
                <a:spLocks noChangeArrowheads="1"/>
              </p:cNvSpPr>
              <p:nvPr/>
            </p:nvSpPr>
            <p:spPr bwMode="auto">
              <a:xfrm>
                <a:off x="4226" y="881"/>
                <a:ext cx="1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9"/>
              <p:cNvSpPr>
                <a:spLocks noChangeArrowheads="1"/>
              </p:cNvSpPr>
              <p:nvPr/>
            </p:nvSpPr>
            <p:spPr bwMode="auto">
              <a:xfrm>
                <a:off x="4087" y="1023"/>
                <a:ext cx="44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uptake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20"/>
              <p:cNvSpPr>
                <a:spLocks noChangeArrowheads="1"/>
              </p:cNvSpPr>
              <p:nvPr/>
            </p:nvSpPr>
            <p:spPr bwMode="auto">
              <a:xfrm>
                <a:off x="4456" y="1023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21"/>
              <p:cNvSpPr>
                <a:spLocks noChangeArrowheads="1"/>
              </p:cNvSpPr>
              <p:nvPr/>
            </p:nvSpPr>
            <p:spPr bwMode="auto">
              <a:xfrm>
                <a:off x="4850" y="74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22"/>
              <p:cNvSpPr>
                <a:spLocks noChangeArrowheads="1"/>
              </p:cNvSpPr>
              <p:nvPr/>
            </p:nvSpPr>
            <p:spPr bwMode="auto">
              <a:xfrm>
                <a:off x="4591" y="881"/>
                <a:ext cx="6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Recovery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23"/>
              <p:cNvSpPr>
                <a:spLocks noChangeArrowheads="1"/>
              </p:cNvSpPr>
              <p:nvPr/>
            </p:nvSpPr>
            <p:spPr bwMode="auto">
              <a:xfrm>
                <a:off x="4594" y="1023"/>
                <a:ext cx="58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efficiency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5106" y="1023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5"/>
              <p:cNvSpPr>
                <a:spLocks noChangeArrowheads="1"/>
              </p:cNvSpPr>
              <p:nvPr/>
            </p:nvSpPr>
            <p:spPr bwMode="auto">
              <a:xfrm>
                <a:off x="5271" y="740"/>
                <a:ext cx="48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Season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6"/>
              <p:cNvSpPr>
                <a:spLocks noChangeArrowheads="1"/>
              </p:cNvSpPr>
              <p:nvPr/>
            </p:nvSpPr>
            <p:spPr bwMode="auto">
              <a:xfrm>
                <a:off x="5300" y="881"/>
                <a:ext cx="28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al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7"/>
              <p:cNvSpPr>
                <a:spLocks noChangeArrowheads="1"/>
              </p:cNvSpPr>
              <p:nvPr/>
            </p:nvSpPr>
            <p:spPr bwMode="auto">
              <a:xfrm>
                <a:off x="5519" y="931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8"/>
              <p:cNvSpPr>
                <a:spLocks noChangeArrowheads="1"/>
              </p:cNvSpPr>
              <p:nvPr/>
            </p:nvSpPr>
            <p:spPr bwMode="auto">
              <a:xfrm>
                <a:off x="5562" y="881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9"/>
              <p:cNvSpPr>
                <a:spLocks noChangeArrowheads="1"/>
              </p:cNvSpPr>
              <p:nvPr/>
            </p:nvSpPr>
            <p:spPr bwMode="auto">
              <a:xfrm>
                <a:off x="5384" y="1023"/>
                <a:ext cx="255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flux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30"/>
              <p:cNvSpPr>
                <a:spLocks noChangeArrowheads="1"/>
              </p:cNvSpPr>
              <p:nvPr/>
            </p:nvSpPr>
            <p:spPr bwMode="auto">
              <a:xfrm>
                <a:off x="5575" y="1023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31"/>
              <p:cNvSpPr>
                <a:spLocks noChangeArrowheads="1"/>
              </p:cNvSpPr>
              <p:nvPr/>
            </p:nvSpPr>
            <p:spPr bwMode="auto">
              <a:xfrm>
                <a:off x="592" y="1289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32"/>
              <p:cNvSpPr>
                <a:spLocks noChangeArrowheads="1"/>
              </p:cNvSpPr>
              <p:nvPr/>
            </p:nvSpPr>
            <p:spPr bwMode="auto">
              <a:xfrm>
                <a:off x="2118" y="119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33"/>
              <p:cNvSpPr>
                <a:spLocks noChangeArrowheads="1"/>
              </p:cNvSpPr>
              <p:nvPr/>
            </p:nvSpPr>
            <p:spPr bwMode="auto">
              <a:xfrm>
                <a:off x="2939" y="1289"/>
                <a:ext cx="39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lb N/ac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34"/>
              <p:cNvSpPr>
                <a:spLocks noChangeArrowheads="1"/>
              </p:cNvSpPr>
              <p:nvPr/>
            </p:nvSpPr>
            <p:spPr bwMode="auto">
              <a:xfrm>
                <a:off x="3286" y="1289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35"/>
              <p:cNvSpPr>
                <a:spLocks noChangeArrowheads="1"/>
              </p:cNvSpPr>
              <p:nvPr/>
            </p:nvSpPr>
            <p:spPr bwMode="auto">
              <a:xfrm>
                <a:off x="3600" y="1289"/>
                <a:ext cx="28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lb/ac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36"/>
              <p:cNvSpPr>
                <a:spLocks noChangeArrowheads="1"/>
              </p:cNvSpPr>
              <p:nvPr/>
            </p:nvSpPr>
            <p:spPr bwMode="auto">
              <a:xfrm>
                <a:off x="3836" y="1289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37"/>
              <p:cNvSpPr>
                <a:spLocks noChangeArrowheads="1"/>
              </p:cNvSpPr>
              <p:nvPr/>
            </p:nvSpPr>
            <p:spPr bwMode="auto">
              <a:xfrm>
                <a:off x="4098" y="1289"/>
                <a:ext cx="39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lb N/ac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38"/>
              <p:cNvSpPr>
                <a:spLocks noChangeArrowheads="1"/>
              </p:cNvSpPr>
              <p:nvPr/>
            </p:nvSpPr>
            <p:spPr bwMode="auto">
              <a:xfrm>
                <a:off x="4445" y="1289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39"/>
              <p:cNvSpPr>
                <a:spLocks noChangeArrowheads="1"/>
              </p:cNvSpPr>
              <p:nvPr/>
            </p:nvSpPr>
            <p:spPr bwMode="auto">
              <a:xfrm>
                <a:off x="4800" y="1289"/>
                <a:ext cx="15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%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40"/>
              <p:cNvSpPr>
                <a:spLocks noChangeArrowheads="1"/>
              </p:cNvSpPr>
              <p:nvPr/>
            </p:nvSpPr>
            <p:spPr bwMode="auto">
              <a:xfrm>
                <a:off x="4899" y="1289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41"/>
              <p:cNvSpPr>
                <a:spLocks noChangeArrowheads="1"/>
              </p:cNvSpPr>
              <p:nvPr/>
            </p:nvSpPr>
            <p:spPr bwMode="auto">
              <a:xfrm>
                <a:off x="5323" y="1193"/>
                <a:ext cx="224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g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42"/>
              <p:cNvSpPr>
                <a:spLocks noChangeArrowheads="1"/>
              </p:cNvSpPr>
              <p:nvPr/>
            </p:nvSpPr>
            <p:spPr bwMode="auto">
              <a:xfrm>
                <a:off x="5496" y="1231"/>
                <a:ext cx="7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43"/>
              <p:cNvSpPr>
                <a:spLocks noChangeArrowheads="1"/>
              </p:cNvSpPr>
              <p:nvPr/>
            </p:nvSpPr>
            <p:spPr bwMode="auto">
              <a:xfrm>
                <a:off x="5536" y="1193"/>
                <a:ext cx="13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44"/>
              <p:cNvSpPr>
                <a:spLocks noChangeArrowheads="1"/>
              </p:cNvSpPr>
              <p:nvPr/>
            </p:nvSpPr>
            <p:spPr bwMode="auto">
              <a:xfrm>
                <a:off x="5624" y="1193"/>
                <a:ext cx="8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45"/>
              <p:cNvSpPr>
                <a:spLocks noChangeArrowheads="1"/>
              </p:cNvSpPr>
              <p:nvPr/>
            </p:nvSpPr>
            <p:spPr bwMode="auto">
              <a:xfrm>
                <a:off x="5268" y="1321"/>
                <a:ext cx="3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N/ac/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46"/>
              <p:cNvSpPr>
                <a:spLocks noChangeArrowheads="1"/>
              </p:cNvSpPr>
              <p:nvPr/>
            </p:nvSpPr>
            <p:spPr bwMode="auto">
              <a:xfrm>
                <a:off x="5528" y="1321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91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5653" y="1321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48"/>
              <p:cNvSpPr>
                <a:spLocks noChangeArrowheads="1"/>
              </p:cNvSpPr>
              <p:nvPr/>
            </p:nvSpPr>
            <p:spPr bwMode="auto">
              <a:xfrm>
                <a:off x="5716" y="1321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49"/>
              <p:cNvSpPr>
                <a:spLocks noChangeArrowheads="1"/>
              </p:cNvSpPr>
              <p:nvPr/>
            </p:nvSpPr>
            <p:spPr bwMode="auto">
              <a:xfrm>
                <a:off x="592" y="1603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50"/>
              <p:cNvSpPr>
                <a:spLocks noChangeArrowheads="1"/>
              </p:cNvSpPr>
              <p:nvPr/>
            </p:nvSpPr>
            <p:spPr bwMode="auto">
              <a:xfrm>
                <a:off x="694" y="1603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51"/>
              <p:cNvSpPr>
                <a:spLocks noChangeArrowheads="1"/>
              </p:cNvSpPr>
              <p:nvPr/>
            </p:nvSpPr>
            <p:spPr bwMode="auto">
              <a:xfrm>
                <a:off x="704" y="1603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52"/>
              <p:cNvSpPr>
                <a:spLocks noChangeArrowheads="1"/>
              </p:cNvSpPr>
              <p:nvPr/>
            </p:nvSpPr>
            <p:spPr bwMode="auto">
              <a:xfrm>
                <a:off x="738" y="1603"/>
                <a:ext cx="31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Zero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53"/>
              <p:cNvSpPr>
                <a:spLocks noChangeArrowheads="1"/>
              </p:cNvSpPr>
              <p:nvPr/>
            </p:nvSpPr>
            <p:spPr bwMode="auto">
              <a:xfrm>
                <a:off x="991" y="1603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54"/>
              <p:cNvSpPr>
                <a:spLocks noChangeArrowheads="1"/>
              </p:cNvSpPr>
              <p:nvPr/>
            </p:nvSpPr>
            <p:spPr bwMode="auto">
              <a:xfrm>
                <a:off x="1032" y="1603"/>
                <a:ext cx="14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55"/>
              <p:cNvSpPr>
                <a:spLocks noChangeArrowheads="1"/>
              </p:cNvSpPr>
              <p:nvPr/>
            </p:nvSpPr>
            <p:spPr bwMode="auto">
              <a:xfrm>
                <a:off x="1121" y="1603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56"/>
              <p:cNvSpPr>
                <a:spLocks noChangeArrowheads="1"/>
              </p:cNvSpPr>
              <p:nvPr/>
            </p:nvSpPr>
            <p:spPr bwMode="auto">
              <a:xfrm>
                <a:off x="2118" y="15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57"/>
              <p:cNvSpPr>
                <a:spLocks noChangeArrowheads="1"/>
              </p:cNvSpPr>
              <p:nvPr/>
            </p:nvSpPr>
            <p:spPr bwMode="auto">
              <a:xfrm>
                <a:off x="3082" y="1610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3144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59"/>
              <p:cNvSpPr>
                <a:spLocks noChangeArrowheads="1"/>
              </p:cNvSpPr>
              <p:nvPr/>
            </p:nvSpPr>
            <p:spPr bwMode="auto">
              <a:xfrm>
                <a:off x="3546" y="1610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749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60"/>
              <p:cNvSpPr>
                <a:spLocks noChangeArrowheads="1"/>
              </p:cNvSpPr>
              <p:nvPr/>
            </p:nvSpPr>
            <p:spPr bwMode="auto">
              <a:xfrm>
                <a:off x="3731" y="1610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61"/>
              <p:cNvSpPr>
                <a:spLocks noChangeArrowheads="1"/>
              </p:cNvSpPr>
              <p:nvPr/>
            </p:nvSpPr>
            <p:spPr bwMode="auto">
              <a:xfrm>
                <a:off x="3794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62"/>
              <p:cNvSpPr>
                <a:spLocks noChangeArrowheads="1"/>
              </p:cNvSpPr>
              <p:nvPr/>
            </p:nvSpPr>
            <p:spPr bwMode="auto">
              <a:xfrm>
                <a:off x="3825" y="1610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63"/>
              <p:cNvSpPr>
                <a:spLocks noChangeArrowheads="1"/>
              </p:cNvSpPr>
              <p:nvPr/>
            </p:nvSpPr>
            <p:spPr bwMode="auto">
              <a:xfrm>
                <a:off x="3888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64"/>
              <p:cNvSpPr>
                <a:spLocks noChangeArrowheads="1"/>
              </p:cNvSpPr>
              <p:nvPr/>
            </p:nvSpPr>
            <p:spPr bwMode="auto">
              <a:xfrm>
                <a:off x="4131" y="1610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65"/>
              <p:cNvSpPr>
                <a:spLocks noChangeArrowheads="1"/>
              </p:cNvSpPr>
              <p:nvPr/>
            </p:nvSpPr>
            <p:spPr bwMode="auto">
              <a:xfrm>
                <a:off x="4193" y="1610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66"/>
              <p:cNvSpPr>
                <a:spLocks noChangeArrowheads="1"/>
              </p:cNvSpPr>
              <p:nvPr/>
            </p:nvSpPr>
            <p:spPr bwMode="auto">
              <a:xfrm>
                <a:off x="4316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67"/>
              <p:cNvSpPr>
                <a:spLocks noChangeArrowheads="1"/>
              </p:cNvSpPr>
              <p:nvPr/>
            </p:nvSpPr>
            <p:spPr bwMode="auto">
              <a:xfrm>
                <a:off x="4348" y="1610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68"/>
              <p:cNvSpPr>
                <a:spLocks noChangeArrowheads="1"/>
              </p:cNvSpPr>
              <p:nvPr/>
            </p:nvSpPr>
            <p:spPr bwMode="auto">
              <a:xfrm>
                <a:off x="4411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69"/>
              <p:cNvSpPr>
                <a:spLocks noChangeArrowheads="1"/>
              </p:cNvSpPr>
              <p:nvPr/>
            </p:nvSpPr>
            <p:spPr bwMode="auto">
              <a:xfrm>
                <a:off x="4831" y="1610"/>
                <a:ext cx="8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70"/>
              <p:cNvSpPr>
                <a:spLocks noChangeArrowheads="1"/>
              </p:cNvSpPr>
              <p:nvPr/>
            </p:nvSpPr>
            <p:spPr bwMode="auto">
              <a:xfrm>
                <a:off x="4869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71"/>
              <p:cNvSpPr>
                <a:spLocks noChangeArrowheads="1"/>
              </p:cNvSpPr>
              <p:nvPr/>
            </p:nvSpPr>
            <p:spPr bwMode="auto">
              <a:xfrm>
                <a:off x="5384" y="161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72"/>
              <p:cNvSpPr>
                <a:spLocks noChangeArrowheads="1"/>
              </p:cNvSpPr>
              <p:nvPr/>
            </p:nvSpPr>
            <p:spPr bwMode="auto">
              <a:xfrm>
                <a:off x="5421" y="1610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 smtClean="0">
                    <a:solidFill>
                      <a:srgbClr val="FFFF00"/>
                    </a:solidFill>
                    <a:effectLst/>
                  </a:rPr>
                  <a:t>30 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73"/>
              <p:cNvSpPr>
                <a:spLocks noChangeArrowheads="1"/>
              </p:cNvSpPr>
              <p:nvPr/>
            </p:nvSpPr>
            <p:spPr bwMode="auto">
              <a:xfrm>
                <a:off x="5577" y="1610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74"/>
              <p:cNvSpPr>
                <a:spLocks noChangeArrowheads="1"/>
              </p:cNvSpPr>
              <p:nvPr/>
            </p:nvSpPr>
            <p:spPr bwMode="auto">
              <a:xfrm>
                <a:off x="592" y="1925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75"/>
              <p:cNvSpPr>
                <a:spLocks noChangeArrowheads="1"/>
              </p:cNvSpPr>
              <p:nvPr/>
            </p:nvSpPr>
            <p:spPr bwMode="auto">
              <a:xfrm>
                <a:off x="694" y="1925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76"/>
              <p:cNvSpPr>
                <a:spLocks noChangeArrowheads="1"/>
              </p:cNvSpPr>
              <p:nvPr/>
            </p:nvSpPr>
            <p:spPr bwMode="auto">
              <a:xfrm>
                <a:off x="704" y="1925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77"/>
              <p:cNvSpPr>
                <a:spLocks noChangeArrowheads="1"/>
              </p:cNvSpPr>
              <p:nvPr/>
            </p:nvSpPr>
            <p:spPr bwMode="auto">
              <a:xfrm>
                <a:off x="738" y="1925"/>
                <a:ext cx="51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Soil test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78"/>
              <p:cNvSpPr>
                <a:spLocks noChangeArrowheads="1"/>
              </p:cNvSpPr>
              <p:nvPr/>
            </p:nvSpPr>
            <p:spPr bwMode="auto">
              <a:xfrm>
                <a:off x="1176" y="1925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79"/>
              <p:cNvSpPr>
                <a:spLocks noChangeArrowheads="1"/>
              </p:cNvSpPr>
              <p:nvPr/>
            </p:nvSpPr>
            <p:spPr bwMode="auto">
              <a:xfrm>
                <a:off x="1217" y="1925"/>
                <a:ext cx="53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based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80"/>
              <p:cNvSpPr>
                <a:spLocks noChangeArrowheads="1"/>
              </p:cNvSpPr>
              <p:nvPr/>
            </p:nvSpPr>
            <p:spPr bwMode="auto">
              <a:xfrm>
                <a:off x="1674" y="1925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†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81"/>
              <p:cNvSpPr>
                <a:spLocks noChangeArrowheads="1"/>
              </p:cNvSpPr>
              <p:nvPr/>
            </p:nvSpPr>
            <p:spPr bwMode="auto">
              <a:xfrm>
                <a:off x="1743" y="1925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82"/>
              <p:cNvSpPr>
                <a:spLocks noChangeArrowheads="1"/>
              </p:cNvSpPr>
              <p:nvPr/>
            </p:nvSpPr>
            <p:spPr bwMode="auto">
              <a:xfrm>
                <a:off x="2305" y="1925"/>
                <a:ext cx="32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UAN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83"/>
              <p:cNvSpPr>
                <a:spLocks noChangeArrowheads="1"/>
              </p:cNvSpPr>
              <p:nvPr/>
            </p:nvSpPr>
            <p:spPr bwMode="auto">
              <a:xfrm>
                <a:off x="2565" y="1925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84"/>
              <p:cNvSpPr>
                <a:spLocks noChangeArrowheads="1"/>
              </p:cNvSpPr>
              <p:nvPr/>
            </p:nvSpPr>
            <p:spPr bwMode="auto">
              <a:xfrm>
                <a:off x="3019" y="1932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85"/>
              <p:cNvSpPr>
                <a:spLocks noChangeArrowheads="1"/>
              </p:cNvSpPr>
              <p:nvPr/>
            </p:nvSpPr>
            <p:spPr bwMode="auto">
              <a:xfrm>
                <a:off x="3206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86"/>
              <p:cNvSpPr>
                <a:spLocks noChangeArrowheads="1"/>
              </p:cNvSpPr>
              <p:nvPr/>
            </p:nvSpPr>
            <p:spPr bwMode="auto">
              <a:xfrm>
                <a:off x="3546" y="1932"/>
                <a:ext cx="39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8310 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87"/>
              <p:cNvSpPr>
                <a:spLocks noChangeArrowheads="1"/>
              </p:cNvSpPr>
              <p:nvPr/>
            </p:nvSpPr>
            <p:spPr bwMode="auto">
              <a:xfrm>
                <a:off x="3888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88"/>
              <p:cNvSpPr>
                <a:spLocks noChangeArrowheads="1"/>
              </p:cNvSpPr>
              <p:nvPr/>
            </p:nvSpPr>
            <p:spPr bwMode="auto">
              <a:xfrm>
                <a:off x="4131" y="1932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89"/>
              <p:cNvSpPr>
                <a:spLocks noChangeArrowheads="1"/>
              </p:cNvSpPr>
              <p:nvPr/>
            </p:nvSpPr>
            <p:spPr bwMode="auto">
              <a:xfrm>
                <a:off x="4193" y="1932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90"/>
              <p:cNvSpPr>
                <a:spLocks noChangeArrowheads="1"/>
              </p:cNvSpPr>
              <p:nvPr/>
            </p:nvSpPr>
            <p:spPr bwMode="auto">
              <a:xfrm>
                <a:off x="4254" y="1932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91"/>
              <p:cNvSpPr>
                <a:spLocks noChangeArrowheads="1"/>
              </p:cNvSpPr>
              <p:nvPr/>
            </p:nvSpPr>
            <p:spPr bwMode="auto">
              <a:xfrm>
                <a:off x="4316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92"/>
              <p:cNvSpPr>
                <a:spLocks noChangeArrowheads="1"/>
              </p:cNvSpPr>
              <p:nvPr/>
            </p:nvSpPr>
            <p:spPr bwMode="auto">
              <a:xfrm>
                <a:off x="4348" y="1932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93"/>
              <p:cNvSpPr>
                <a:spLocks noChangeArrowheads="1"/>
              </p:cNvSpPr>
              <p:nvPr/>
            </p:nvSpPr>
            <p:spPr bwMode="auto">
              <a:xfrm>
                <a:off x="4411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94"/>
              <p:cNvSpPr>
                <a:spLocks noChangeArrowheads="1"/>
              </p:cNvSpPr>
              <p:nvPr/>
            </p:nvSpPr>
            <p:spPr bwMode="auto">
              <a:xfrm>
                <a:off x="4709" y="1932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95"/>
              <p:cNvSpPr>
                <a:spLocks noChangeArrowheads="1"/>
              </p:cNvSpPr>
              <p:nvPr/>
            </p:nvSpPr>
            <p:spPr bwMode="auto">
              <a:xfrm>
                <a:off x="4771" y="1932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96"/>
              <p:cNvSpPr>
                <a:spLocks noChangeArrowheads="1"/>
              </p:cNvSpPr>
              <p:nvPr/>
            </p:nvSpPr>
            <p:spPr bwMode="auto">
              <a:xfrm>
                <a:off x="4832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97"/>
              <p:cNvSpPr>
                <a:spLocks noChangeArrowheads="1"/>
              </p:cNvSpPr>
              <p:nvPr/>
            </p:nvSpPr>
            <p:spPr bwMode="auto">
              <a:xfrm>
                <a:off x="4863" y="1932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98"/>
              <p:cNvSpPr>
                <a:spLocks noChangeArrowheads="1"/>
              </p:cNvSpPr>
              <p:nvPr/>
            </p:nvSpPr>
            <p:spPr bwMode="auto">
              <a:xfrm>
                <a:off x="4989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99"/>
              <p:cNvSpPr>
                <a:spLocks noChangeArrowheads="1"/>
              </p:cNvSpPr>
              <p:nvPr/>
            </p:nvSpPr>
            <p:spPr bwMode="auto">
              <a:xfrm>
                <a:off x="5339" y="1932"/>
                <a:ext cx="3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449 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00"/>
              <p:cNvSpPr>
                <a:spLocks noChangeArrowheads="1"/>
              </p:cNvSpPr>
              <p:nvPr/>
            </p:nvSpPr>
            <p:spPr bwMode="auto">
              <a:xfrm>
                <a:off x="5620" y="1932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01"/>
              <p:cNvSpPr>
                <a:spLocks noChangeArrowheads="1"/>
              </p:cNvSpPr>
              <p:nvPr/>
            </p:nvSpPr>
            <p:spPr bwMode="auto">
              <a:xfrm>
                <a:off x="592" y="2246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3.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02"/>
              <p:cNvSpPr>
                <a:spLocks noChangeArrowheads="1"/>
              </p:cNvSpPr>
              <p:nvPr/>
            </p:nvSpPr>
            <p:spPr bwMode="auto">
              <a:xfrm>
                <a:off x="694" y="2246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103"/>
              <p:cNvSpPr>
                <a:spLocks noChangeArrowheads="1"/>
              </p:cNvSpPr>
              <p:nvPr/>
            </p:nvSpPr>
            <p:spPr bwMode="auto">
              <a:xfrm>
                <a:off x="704" y="2246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104"/>
              <p:cNvSpPr>
                <a:spLocks noChangeArrowheads="1"/>
              </p:cNvSpPr>
              <p:nvPr/>
            </p:nvSpPr>
            <p:spPr bwMode="auto">
              <a:xfrm>
                <a:off x="738" y="2246"/>
                <a:ext cx="73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1.3*Soil test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05"/>
              <p:cNvSpPr>
                <a:spLocks noChangeArrowheads="1"/>
              </p:cNvSpPr>
              <p:nvPr/>
            </p:nvSpPr>
            <p:spPr bwMode="auto">
              <a:xfrm>
                <a:off x="1394" y="2246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106"/>
              <p:cNvSpPr>
                <a:spLocks noChangeArrowheads="1"/>
              </p:cNvSpPr>
              <p:nvPr/>
            </p:nvSpPr>
            <p:spPr bwMode="auto">
              <a:xfrm>
                <a:off x="1436" y="2246"/>
                <a:ext cx="53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based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07"/>
              <p:cNvSpPr>
                <a:spLocks noChangeArrowheads="1"/>
              </p:cNvSpPr>
              <p:nvPr/>
            </p:nvSpPr>
            <p:spPr bwMode="auto">
              <a:xfrm>
                <a:off x="1893" y="224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†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08"/>
              <p:cNvSpPr>
                <a:spLocks noChangeArrowheads="1"/>
              </p:cNvSpPr>
              <p:nvPr/>
            </p:nvSpPr>
            <p:spPr bwMode="auto">
              <a:xfrm>
                <a:off x="1961" y="2246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09"/>
              <p:cNvSpPr>
                <a:spLocks noChangeArrowheads="1"/>
              </p:cNvSpPr>
              <p:nvPr/>
            </p:nvSpPr>
            <p:spPr bwMode="auto">
              <a:xfrm>
                <a:off x="2305" y="2246"/>
                <a:ext cx="32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UAN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10"/>
              <p:cNvSpPr>
                <a:spLocks noChangeArrowheads="1"/>
              </p:cNvSpPr>
              <p:nvPr/>
            </p:nvSpPr>
            <p:spPr bwMode="auto">
              <a:xfrm>
                <a:off x="2565" y="2246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11"/>
              <p:cNvSpPr>
                <a:spLocks noChangeArrowheads="1"/>
              </p:cNvSpPr>
              <p:nvPr/>
            </p:nvSpPr>
            <p:spPr bwMode="auto">
              <a:xfrm>
                <a:off x="3019" y="2253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208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12"/>
              <p:cNvSpPr>
                <a:spLocks noChangeArrowheads="1"/>
              </p:cNvSpPr>
              <p:nvPr/>
            </p:nvSpPr>
            <p:spPr bwMode="auto">
              <a:xfrm>
                <a:off x="3206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13"/>
              <p:cNvSpPr>
                <a:spLocks noChangeArrowheads="1"/>
              </p:cNvSpPr>
              <p:nvPr/>
            </p:nvSpPr>
            <p:spPr bwMode="auto">
              <a:xfrm>
                <a:off x="3546" y="2253"/>
                <a:ext cx="39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8015 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14"/>
              <p:cNvSpPr>
                <a:spLocks noChangeArrowheads="1"/>
              </p:cNvSpPr>
              <p:nvPr/>
            </p:nvSpPr>
            <p:spPr bwMode="auto">
              <a:xfrm>
                <a:off x="3888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15"/>
              <p:cNvSpPr>
                <a:spLocks noChangeArrowheads="1"/>
              </p:cNvSpPr>
              <p:nvPr/>
            </p:nvSpPr>
            <p:spPr bwMode="auto">
              <a:xfrm>
                <a:off x="4131" y="2253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116"/>
              <p:cNvSpPr>
                <a:spLocks noChangeArrowheads="1"/>
              </p:cNvSpPr>
              <p:nvPr/>
            </p:nvSpPr>
            <p:spPr bwMode="auto">
              <a:xfrm>
                <a:off x="4193" y="2253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17"/>
              <p:cNvSpPr>
                <a:spLocks noChangeArrowheads="1"/>
              </p:cNvSpPr>
              <p:nvPr/>
            </p:nvSpPr>
            <p:spPr bwMode="auto">
              <a:xfrm>
                <a:off x="4316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18"/>
              <p:cNvSpPr>
                <a:spLocks noChangeArrowheads="1"/>
              </p:cNvSpPr>
              <p:nvPr/>
            </p:nvSpPr>
            <p:spPr bwMode="auto">
              <a:xfrm>
                <a:off x="4348" y="2253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19"/>
              <p:cNvSpPr>
                <a:spLocks noChangeArrowheads="1"/>
              </p:cNvSpPr>
              <p:nvPr/>
            </p:nvSpPr>
            <p:spPr bwMode="auto">
              <a:xfrm>
                <a:off x="4411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20"/>
              <p:cNvSpPr>
                <a:spLocks noChangeArrowheads="1"/>
              </p:cNvSpPr>
              <p:nvPr/>
            </p:nvSpPr>
            <p:spPr bwMode="auto">
              <a:xfrm>
                <a:off x="4741" y="2253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21"/>
              <p:cNvSpPr>
                <a:spLocks noChangeArrowheads="1"/>
              </p:cNvSpPr>
              <p:nvPr/>
            </p:nvSpPr>
            <p:spPr bwMode="auto">
              <a:xfrm>
                <a:off x="4803" y="2253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22"/>
              <p:cNvSpPr>
                <a:spLocks noChangeArrowheads="1"/>
              </p:cNvSpPr>
              <p:nvPr/>
            </p:nvSpPr>
            <p:spPr bwMode="auto">
              <a:xfrm>
                <a:off x="4865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23"/>
              <p:cNvSpPr>
                <a:spLocks noChangeArrowheads="1"/>
              </p:cNvSpPr>
              <p:nvPr/>
            </p:nvSpPr>
            <p:spPr bwMode="auto">
              <a:xfrm>
                <a:off x="4895" y="2253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24"/>
              <p:cNvSpPr>
                <a:spLocks noChangeArrowheads="1"/>
              </p:cNvSpPr>
              <p:nvPr/>
            </p:nvSpPr>
            <p:spPr bwMode="auto">
              <a:xfrm>
                <a:off x="4958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25"/>
              <p:cNvSpPr>
                <a:spLocks noChangeArrowheads="1"/>
              </p:cNvSpPr>
              <p:nvPr/>
            </p:nvSpPr>
            <p:spPr bwMode="auto">
              <a:xfrm>
                <a:off x="5339" y="2253"/>
                <a:ext cx="3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496 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26"/>
              <p:cNvSpPr>
                <a:spLocks noChangeArrowheads="1"/>
              </p:cNvSpPr>
              <p:nvPr/>
            </p:nvSpPr>
            <p:spPr bwMode="auto">
              <a:xfrm>
                <a:off x="5620" y="2253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27"/>
              <p:cNvSpPr>
                <a:spLocks noChangeArrowheads="1"/>
              </p:cNvSpPr>
              <p:nvPr/>
            </p:nvSpPr>
            <p:spPr bwMode="auto">
              <a:xfrm>
                <a:off x="592" y="2607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4.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28"/>
              <p:cNvSpPr>
                <a:spLocks noChangeArrowheads="1"/>
              </p:cNvSpPr>
              <p:nvPr/>
            </p:nvSpPr>
            <p:spPr bwMode="auto">
              <a:xfrm>
                <a:off x="694" y="2607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29"/>
              <p:cNvSpPr>
                <a:spLocks noChangeArrowheads="1"/>
              </p:cNvSpPr>
              <p:nvPr/>
            </p:nvSpPr>
            <p:spPr bwMode="auto">
              <a:xfrm>
                <a:off x="704" y="2607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30"/>
              <p:cNvSpPr>
                <a:spLocks noChangeArrowheads="1"/>
              </p:cNvSpPr>
              <p:nvPr/>
            </p:nvSpPr>
            <p:spPr bwMode="auto">
              <a:xfrm>
                <a:off x="738" y="2607"/>
                <a:ext cx="51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Soil test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31"/>
              <p:cNvSpPr>
                <a:spLocks noChangeArrowheads="1"/>
              </p:cNvSpPr>
              <p:nvPr/>
            </p:nvSpPr>
            <p:spPr bwMode="auto">
              <a:xfrm>
                <a:off x="1176" y="2607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32"/>
              <p:cNvSpPr>
                <a:spLocks noChangeArrowheads="1"/>
              </p:cNvSpPr>
              <p:nvPr/>
            </p:nvSpPr>
            <p:spPr bwMode="auto">
              <a:xfrm>
                <a:off x="1217" y="2607"/>
                <a:ext cx="53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based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33"/>
              <p:cNvSpPr>
                <a:spLocks noChangeArrowheads="1"/>
              </p:cNvSpPr>
              <p:nvPr/>
            </p:nvSpPr>
            <p:spPr bwMode="auto">
              <a:xfrm>
                <a:off x="1674" y="2607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†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34"/>
              <p:cNvSpPr>
                <a:spLocks noChangeArrowheads="1"/>
              </p:cNvSpPr>
              <p:nvPr/>
            </p:nvSpPr>
            <p:spPr bwMode="auto">
              <a:xfrm>
                <a:off x="1743" y="2607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35"/>
              <p:cNvSpPr>
                <a:spLocks noChangeArrowheads="1"/>
              </p:cNvSpPr>
              <p:nvPr/>
            </p:nvSpPr>
            <p:spPr bwMode="auto">
              <a:xfrm>
                <a:off x="2251" y="2477"/>
                <a:ext cx="47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UAN 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136"/>
              <p:cNvSpPr>
                <a:spLocks noChangeArrowheads="1"/>
              </p:cNvSpPr>
              <p:nvPr/>
            </p:nvSpPr>
            <p:spPr bwMode="auto">
              <a:xfrm>
                <a:off x="2205" y="2618"/>
                <a:ext cx="56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Agrotain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37"/>
              <p:cNvSpPr>
                <a:spLocks noChangeArrowheads="1"/>
              </p:cNvSpPr>
              <p:nvPr/>
            </p:nvSpPr>
            <p:spPr bwMode="auto">
              <a:xfrm>
                <a:off x="2315" y="2760"/>
                <a:ext cx="30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Plus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38"/>
              <p:cNvSpPr>
                <a:spLocks noChangeArrowheads="1"/>
              </p:cNvSpPr>
              <p:nvPr/>
            </p:nvSpPr>
            <p:spPr bwMode="auto">
              <a:xfrm>
                <a:off x="2554" y="276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139"/>
              <p:cNvSpPr>
                <a:spLocks noChangeArrowheads="1"/>
              </p:cNvSpPr>
              <p:nvPr/>
            </p:nvSpPr>
            <p:spPr bwMode="auto">
              <a:xfrm>
                <a:off x="3019" y="2614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140"/>
              <p:cNvSpPr>
                <a:spLocks noChangeArrowheads="1"/>
              </p:cNvSpPr>
              <p:nvPr/>
            </p:nvSpPr>
            <p:spPr bwMode="auto">
              <a:xfrm>
                <a:off x="3206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141"/>
              <p:cNvSpPr>
                <a:spLocks noChangeArrowheads="1"/>
              </p:cNvSpPr>
              <p:nvPr/>
            </p:nvSpPr>
            <p:spPr bwMode="auto">
              <a:xfrm>
                <a:off x="3546" y="2614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788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42"/>
              <p:cNvSpPr>
                <a:spLocks noChangeArrowheads="1"/>
              </p:cNvSpPr>
              <p:nvPr/>
            </p:nvSpPr>
            <p:spPr bwMode="auto">
              <a:xfrm>
                <a:off x="3731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143"/>
              <p:cNvSpPr>
                <a:spLocks noChangeArrowheads="1"/>
              </p:cNvSpPr>
              <p:nvPr/>
            </p:nvSpPr>
            <p:spPr bwMode="auto">
              <a:xfrm>
                <a:off x="3794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144"/>
              <p:cNvSpPr>
                <a:spLocks noChangeArrowheads="1"/>
              </p:cNvSpPr>
              <p:nvPr/>
            </p:nvSpPr>
            <p:spPr bwMode="auto">
              <a:xfrm>
                <a:off x="3825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145"/>
              <p:cNvSpPr>
                <a:spLocks noChangeArrowheads="1"/>
              </p:cNvSpPr>
              <p:nvPr/>
            </p:nvSpPr>
            <p:spPr bwMode="auto">
              <a:xfrm>
                <a:off x="3888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146"/>
              <p:cNvSpPr>
                <a:spLocks noChangeArrowheads="1"/>
              </p:cNvSpPr>
              <p:nvPr/>
            </p:nvSpPr>
            <p:spPr bwMode="auto">
              <a:xfrm>
                <a:off x="4131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147"/>
              <p:cNvSpPr>
                <a:spLocks noChangeArrowheads="1"/>
              </p:cNvSpPr>
              <p:nvPr/>
            </p:nvSpPr>
            <p:spPr bwMode="auto">
              <a:xfrm>
                <a:off x="4193" y="2614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69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148"/>
              <p:cNvSpPr>
                <a:spLocks noChangeArrowheads="1"/>
              </p:cNvSpPr>
              <p:nvPr/>
            </p:nvSpPr>
            <p:spPr bwMode="auto">
              <a:xfrm>
                <a:off x="4316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149"/>
              <p:cNvSpPr>
                <a:spLocks noChangeArrowheads="1"/>
              </p:cNvSpPr>
              <p:nvPr/>
            </p:nvSpPr>
            <p:spPr bwMode="auto">
              <a:xfrm>
                <a:off x="4348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150"/>
              <p:cNvSpPr>
                <a:spLocks noChangeArrowheads="1"/>
              </p:cNvSpPr>
              <p:nvPr/>
            </p:nvSpPr>
            <p:spPr bwMode="auto">
              <a:xfrm>
                <a:off x="4411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151"/>
              <p:cNvSpPr>
                <a:spLocks noChangeArrowheads="1"/>
              </p:cNvSpPr>
              <p:nvPr/>
            </p:nvSpPr>
            <p:spPr bwMode="auto">
              <a:xfrm>
                <a:off x="4741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152"/>
              <p:cNvSpPr>
                <a:spLocks noChangeArrowheads="1"/>
              </p:cNvSpPr>
              <p:nvPr/>
            </p:nvSpPr>
            <p:spPr bwMode="auto">
              <a:xfrm>
                <a:off x="4803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153"/>
              <p:cNvSpPr>
                <a:spLocks noChangeArrowheads="1"/>
              </p:cNvSpPr>
              <p:nvPr/>
            </p:nvSpPr>
            <p:spPr bwMode="auto">
              <a:xfrm>
                <a:off x="4865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154"/>
              <p:cNvSpPr>
                <a:spLocks noChangeArrowheads="1"/>
              </p:cNvSpPr>
              <p:nvPr/>
            </p:nvSpPr>
            <p:spPr bwMode="auto">
              <a:xfrm>
                <a:off x="4895" y="2614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155"/>
              <p:cNvSpPr>
                <a:spLocks noChangeArrowheads="1"/>
              </p:cNvSpPr>
              <p:nvPr/>
            </p:nvSpPr>
            <p:spPr bwMode="auto">
              <a:xfrm>
                <a:off x="4958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156"/>
              <p:cNvSpPr>
                <a:spLocks noChangeArrowheads="1"/>
              </p:cNvSpPr>
              <p:nvPr/>
            </p:nvSpPr>
            <p:spPr bwMode="auto">
              <a:xfrm>
                <a:off x="5371" y="2614"/>
                <a:ext cx="2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107 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157"/>
              <p:cNvSpPr>
                <a:spLocks noChangeArrowheads="1"/>
              </p:cNvSpPr>
              <p:nvPr/>
            </p:nvSpPr>
            <p:spPr bwMode="auto">
              <a:xfrm>
                <a:off x="5589" y="2614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158"/>
              <p:cNvSpPr>
                <a:spLocks noChangeArrowheads="1"/>
              </p:cNvSpPr>
              <p:nvPr/>
            </p:nvSpPr>
            <p:spPr bwMode="auto">
              <a:xfrm>
                <a:off x="592" y="2899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5.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159"/>
              <p:cNvSpPr>
                <a:spLocks noChangeArrowheads="1"/>
              </p:cNvSpPr>
              <p:nvPr/>
            </p:nvSpPr>
            <p:spPr bwMode="auto">
              <a:xfrm>
                <a:off x="694" y="2899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160"/>
              <p:cNvSpPr>
                <a:spLocks noChangeArrowheads="1"/>
              </p:cNvSpPr>
              <p:nvPr/>
            </p:nvSpPr>
            <p:spPr bwMode="auto">
              <a:xfrm>
                <a:off x="704" y="2899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161"/>
              <p:cNvSpPr>
                <a:spLocks noChangeArrowheads="1"/>
              </p:cNvSpPr>
              <p:nvPr/>
            </p:nvSpPr>
            <p:spPr bwMode="auto">
              <a:xfrm>
                <a:off x="738" y="2899"/>
                <a:ext cx="73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Reflectance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162"/>
              <p:cNvSpPr>
                <a:spLocks noChangeArrowheads="1"/>
              </p:cNvSpPr>
              <p:nvPr/>
            </p:nvSpPr>
            <p:spPr bwMode="auto">
              <a:xfrm>
                <a:off x="1387" y="2899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163"/>
              <p:cNvSpPr>
                <a:spLocks noChangeArrowheads="1"/>
              </p:cNvSpPr>
              <p:nvPr/>
            </p:nvSpPr>
            <p:spPr bwMode="auto">
              <a:xfrm>
                <a:off x="1429" y="2899"/>
                <a:ext cx="53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based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164"/>
              <p:cNvSpPr>
                <a:spLocks noChangeArrowheads="1"/>
              </p:cNvSpPr>
              <p:nvPr/>
            </p:nvSpPr>
            <p:spPr bwMode="auto">
              <a:xfrm>
                <a:off x="1886" y="2899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165"/>
              <p:cNvSpPr>
                <a:spLocks noChangeArrowheads="1"/>
              </p:cNvSpPr>
              <p:nvPr/>
            </p:nvSpPr>
            <p:spPr bwMode="auto">
              <a:xfrm>
                <a:off x="704" y="3039"/>
                <a:ext cx="19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1‡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166"/>
              <p:cNvSpPr>
                <a:spLocks noChangeArrowheads="1"/>
              </p:cNvSpPr>
              <p:nvPr/>
            </p:nvSpPr>
            <p:spPr bwMode="auto">
              <a:xfrm>
                <a:off x="840" y="3039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167"/>
              <p:cNvSpPr>
                <a:spLocks noChangeArrowheads="1"/>
              </p:cNvSpPr>
              <p:nvPr/>
            </p:nvSpPr>
            <p:spPr bwMode="auto">
              <a:xfrm>
                <a:off x="2305" y="2968"/>
                <a:ext cx="32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UAN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168"/>
              <p:cNvSpPr>
                <a:spLocks noChangeArrowheads="1"/>
              </p:cNvSpPr>
              <p:nvPr/>
            </p:nvSpPr>
            <p:spPr bwMode="auto">
              <a:xfrm>
                <a:off x="2565" y="2968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169"/>
              <p:cNvSpPr>
                <a:spLocks noChangeArrowheads="1"/>
              </p:cNvSpPr>
              <p:nvPr/>
            </p:nvSpPr>
            <p:spPr bwMode="auto">
              <a:xfrm>
                <a:off x="3050" y="2975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170"/>
              <p:cNvSpPr>
                <a:spLocks noChangeArrowheads="1"/>
              </p:cNvSpPr>
              <p:nvPr/>
            </p:nvSpPr>
            <p:spPr bwMode="auto">
              <a:xfrm>
                <a:off x="3175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171"/>
              <p:cNvSpPr>
                <a:spLocks noChangeArrowheads="1"/>
              </p:cNvSpPr>
              <p:nvPr/>
            </p:nvSpPr>
            <p:spPr bwMode="auto">
              <a:xfrm>
                <a:off x="3546" y="2975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849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172"/>
              <p:cNvSpPr>
                <a:spLocks noChangeArrowheads="1"/>
              </p:cNvSpPr>
              <p:nvPr/>
            </p:nvSpPr>
            <p:spPr bwMode="auto">
              <a:xfrm>
                <a:off x="3731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173"/>
              <p:cNvSpPr>
                <a:spLocks noChangeArrowheads="1"/>
              </p:cNvSpPr>
              <p:nvPr/>
            </p:nvSpPr>
            <p:spPr bwMode="auto">
              <a:xfrm>
                <a:off x="3794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174"/>
              <p:cNvSpPr>
                <a:spLocks noChangeArrowheads="1"/>
              </p:cNvSpPr>
              <p:nvPr/>
            </p:nvSpPr>
            <p:spPr bwMode="auto">
              <a:xfrm>
                <a:off x="3825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175"/>
              <p:cNvSpPr>
                <a:spLocks noChangeArrowheads="1"/>
              </p:cNvSpPr>
              <p:nvPr/>
            </p:nvSpPr>
            <p:spPr bwMode="auto">
              <a:xfrm>
                <a:off x="3888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76"/>
              <p:cNvSpPr>
                <a:spLocks noChangeArrowheads="1"/>
              </p:cNvSpPr>
              <p:nvPr/>
            </p:nvSpPr>
            <p:spPr bwMode="auto">
              <a:xfrm>
                <a:off x="4131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77"/>
              <p:cNvSpPr>
                <a:spLocks noChangeArrowheads="1"/>
              </p:cNvSpPr>
              <p:nvPr/>
            </p:nvSpPr>
            <p:spPr bwMode="auto">
              <a:xfrm>
                <a:off x="4193" y="2975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74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78"/>
              <p:cNvSpPr>
                <a:spLocks noChangeArrowheads="1"/>
              </p:cNvSpPr>
              <p:nvPr/>
            </p:nvSpPr>
            <p:spPr bwMode="auto">
              <a:xfrm>
                <a:off x="4316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79"/>
              <p:cNvSpPr>
                <a:spLocks noChangeArrowheads="1"/>
              </p:cNvSpPr>
              <p:nvPr/>
            </p:nvSpPr>
            <p:spPr bwMode="auto">
              <a:xfrm>
                <a:off x="4348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80"/>
              <p:cNvSpPr>
                <a:spLocks noChangeArrowheads="1"/>
              </p:cNvSpPr>
              <p:nvPr/>
            </p:nvSpPr>
            <p:spPr bwMode="auto">
              <a:xfrm>
                <a:off x="4411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181"/>
              <p:cNvSpPr>
                <a:spLocks noChangeArrowheads="1"/>
              </p:cNvSpPr>
              <p:nvPr/>
            </p:nvSpPr>
            <p:spPr bwMode="auto">
              <a:xfrm>
                <a:off x="4741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182"/>
              <p:cNvSpPr>
                <a:spLocks noChangeArrowheads="1"/>
              </p:cNvSpPr>
              <p:nvPr/>
            </p:nvSpPr>
            <p:spPr bwMode="auto">
              <a:xfrm>
                <a:off x="4803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183"/>
              <p:cNvSpPr>
                <a:spLocks noChangeArrowheads="1"/>
              </p:cNvSpPr>
              <p:nvPr/>
            </p:nvSpPr>
            <p:spPr bwMode="auto">
              <a:xfrm>
                <a:off x="4865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184"/>
              <p:cNvSpPr>
                <a:spLocks noChangeArrowheads="1"/>
              </p:cNvSpPr>
              <p:nvPr/>
            </p:nvSpPr>
            <p:spPr bwMode="auto">
              <a:xfrm>
                <a:off x="4895" y="2975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185"/>
              <p:cNvSpPr>
                <a:spLocks noChangeArrowheads="1"/>
              </p:cNvSpPr>
              <p:nvPr/>
            </p:nvSpPr>
            <p:spPr bwMode="auto">
              <a:xfrm>
                <a:off x="4958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186"/>
              <p:cNvSpPr>
                <a:spLocks noChangeArrowheads="1"/>
              </p:cNvSpPr>
              <p:nvPr/>
            </p:nvSpPr>
            <p:spPr bwMode="auto">
              <a:xfrm>
                <a:off x="5308" y="2975"/>
                <a:ext cx="3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405 ab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187"/>
              <p:cNvSpPr>
                <a:spLocks noChangeArrowheads="1"/>
              </p:cNvSpPr>
              <p:nvPr/>
            </p:nvSpPr>
            <p:spPr bwMode="auto">
              <a:xfrm>
                <a:off x="5650" y="2975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188"/>
              <p:cNvSpPr>
                <a:spLocks noChangeArrowheads="1"/>
              </p:cNvSpPr>
              <p:nvPr/>
            </p:nvSpPr>
            <p:spPr bwMode="auto">
              <a:xfrm>
                <a:off x="592" y="3220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6.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189"/>
              <p:cNvSpPr>
                <a:spLocks noChangeArrowheads="1"/>
              </p:cNvSpPr>
              <p:nvPr/>
            </p:nvSpPr>
            <p:spPr bwMode="auto">
              <a:xfrm>
                <a:off x="694" y="322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190"/>
              <p:cNvSpPr>
                <a:spLocks noChangeArrowheads="1"/>
              </p:cNvSpPr>
              <p:nvPr/>
            </p:nvSpPr>
            <p:spPr bwMode="auto">
              <a:xfrm>
                <a:off x="704" y="322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191"/>
              <p:cNvSpPr>
                <a:spLocks noChangeArrowheads="1"/>
              </p:cNvSpPr>
              <p:nvPr/>
            </p:nvSpPr>
            <p:spPr bwMode="auto">
              <a:xfrm>
                <a:off x="738" y="3220"/>
                <a:ext cx="73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Reflectance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192"/>
              <p:cNvSpPr>
                <a:spLocks noChangeArrowheads="1"/>
              </p:cNvSpPr>
              <p:nvPr/>
            </p:nvSpPr>
            <p:spPr bwMode="auto">
              <a:xfrm>
                <a:off x="1387" y="3220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193"/>
              <p:cNvSpPr>
                <a:spLocks noChangeArrowheads="1"/>
              </p:cNvSpPr>
              <p:nvPr/>
            </p:nvSpPr>
            <p:spPr bwMode="auto">
              <a:xfrm>
                <a:off x="1429" y="3220"/>
                <a:ext cx="53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based 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194"/>
              <p:cNvSpPr>
                <a:spLocks noChangeArrowheads="1"/>
              </p:cNvSpPr>
              <p:nvPr/>
            </p:nvSpPr>
            <p:spPr bwMode="auto">
              <a:xfrm>
                <a:off x="1886" y="3220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195"/>
              <p:cNvSpPr>
                <a:spLocks noChangeArrowheads="1"/>
              </p:cNvSpPr>
              <p:nvPr/>
            </p:nvSpPr>
            <p:spPr bwMode="auto">
              <a:xfrm>
                <a:off x="704" y="336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196"/>
              <p:cNvSpPr>
                <a:spLocks noChangeArrowheads="1"/>
              </p:cNvSpPr>
              <p:nvPr/>
            </p:nvSpPr>
            <p:spPr bwMode="auto">
              <a:xfrm>
                <a:off x="772" y="336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§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197"/>
              <p:cNvSpPr>
                <a:spLocks noChangeArrowheads="1"/>
              </p:cNvSpPr>
              <p:nvPr/>
            </p:nvSpPr>
            <p:spPr bwMode="auto">
              <a:xfrm>
                <a:off x="840" y="336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198"/>
              <p:cNvSpPr>
                <a:spLocks noChangeArrowheads="1"/>
              </p:cNvSpPr>
              <p:nvPr/>
            </p:nvSpPr>
            <p:spPr bwMode="auto">
              <a:xfrm>
                <a:off x="2305" y="3290"/>
                <a:ext cx="32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UAN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199"/>
              <p:cNvSpPr>
                <a:spLocks noChangeArrowheads="1"/>
              </p:cNvSpPr>
              <p:nvPr/>
            </p:nvSpPr>
            <p:spPr bwMode="auto">
              <a:xfrm>
                <a:off x="2565" y="3290"/>
                <a:ext cx="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200"/>
              <p:cNvSpPr>
                <a:spLocks noChangeArrowheads="1"/>
              </p:cNvSpPr>
              <p:nvPr/>
            </p:nvSpPr>
            <p:spPr bwMode="auto">
              <a:xfrm>
                <a:off x="3019" y="3297"/>
                <a:ext cx="23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104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201"/>
              <p:cNvSpPr>
                <a:spLocks noChangeArrowheads="1"/>
              </p:cNvSpPr>
              <p:nvPr/>
            </p:nvSpPr>
            <p:spPr bwMode="auto">
              <a:xfrm>
                <a:off x="3206" y="3297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202"/>
              <p:cNvSpPr>
                <a:spLocks noChangeArrowheads="1"/>
              </p:cNvSpPr>
              <p:nvPr/>
            </p:nvSpPr>
            <p:spPr bwMode="auto">
              <a:xfrm>
                <a:off x="3546" y="3297"/>
                <a:ext cx="39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8076 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203"/>
              <p:cNvSpPr>
                <a:spLocks noChangeArrowheads="1"/>
              </p:cNvSpPr>
              <p:nvPr/>
            </p:nvSpPr>
            <p:spPr bwMode="auto">
              <a:xfrm>
                <a:off x="3888" y="3297"/>
                <a:ext cx="8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204"/>
              <p:cNvSpPr>
                <a:spLocks noChangeArrowheads="1"/>
              </p:cNvSpPr>
              <p:nvPr/>
            </p:nvSpPr>
            <p:spPr bwMode="auto">
              <a:xfrm>
                <a:off x="4131" y="3297"/>
                <a:ext cx="11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Rectangle 206"/>
            <p:cNvSpPr>
              <a:spLocks noChangeArrowheads="1"/>
            </p:cNvSpPr>
            <p:nvPr/>
          </p:nvSpPr>
          <p:spPr bwMode="auto">
            <a:xfrm>
              <a:off x="4193" y="3297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4316" y="3297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4348" y="3297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09"/>
            <p:cNvSpPr>
              <a:spLocks noChangeArrowheads="1"/>
            </p:cNvSpPr>
            <p:nvPr/>
          </p:nvSpPr>
          <p:spPr bwMode="auto">
            <a:xfrm>
              <a:off x="4411" y="3297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4709" y="3297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1"/>
            <p:cNvSpPr>
              <a:spLocks noChangeArrowheads="1"/>
            </p:cNvSpPr>
            <p:nvPr/>
          </p:nvSpPr>
          <p:spPr bwMode="auto">
            <a:xfrm>
              <a:off x="4832" y="3297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2"/>
            <p:cNvSpPr>
              <a:spLocks noChangeArrowheads="1"/>
            </p:cNvSpPr>
            <p:nvPr/>
          </p:nvSpPr>
          <p:spPr bwMode="auto">
            <a:xfrm>
              <a:off x="4863" y="3297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3"/>
            <p:cNvSpPr>
              <a:spLocks noChangeArrowheads="1"/>
            </p:cNvSpPr>
            <p:nvPr/>
          </p:nvSpPr>
          <p:spPr bwMode="auto">
            <a:xfrm>
              <a:off x="4926" y="3297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4"/>
            <p:cNvSpPr>
              <a:spLocks noChangeArrowheads="1"/>
            </p:cNvSpPr>
            <p:nvPr/>
          </p:nvSpPr>
          <p:spPr bwMode="auto">
            <a:xfrm>
              <a:off x="4989" y="3297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5"/>
            <p:cNvSpPr>
              <a:spLocks noChangeArrowheads="1"/>
            </p:cNvSpPr>
            <p:nvPr/>
          </p:nvSpPr>
          <p:spPr bwMode="auto">
            <a:xfrm>
              <a:off x="5308" y="3297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282 ab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6"/>
            <p:cNvSpPr>
              <a:spLocks noChangeArrowheads="1"/>
            </p:cNvSpPr>
            <p:nvPr/>
          </p:nvSpPr>
          <p:spPr bwMode="auto">
            <a:xfrm>
              <a:off x="5650" y="3297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7"/>
            <p:cNvSpPr>
              <a:spLocks noChangeArrowheads="1"/>
            </p:cNvSpPr>
            <p:nvPr/>
          </p:nvSpPr>
          <p:spPr bwMode="auto">
            <a:xfrm>
              <a:off x="592" y="3581"/>
              <a:ext cx="16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8"/>
            <p:cNvSpPr>
              <a:spLocks noChangeArrowheads="1"/>
            </p:cNvSpPr>
            <p:nvPr/>
          </p:nvSpPr>
          <p:spPr bwMode="auto">
            <a:xfrm>
              <a:off x="694" y="3581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9"/>
            <p:cNvSpPr>
              <a:spLocks noChangeArrowheads="1"/>
            </p:cNvSpPr>
            <p:nvPr/>
          </p:nvSpPr>
          <p:spPr bwMode="auto">
            <a:xfrm>
              <a:off x="704" y="3581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0"/>
            <p:cNvSpPr>
              <a:spLocks noChangeArrowheads="1"/>
            </p:cNvSpPr>
            <p:nvPr/>
          </p:nvSpPr>
          <p:spPr bwMode="auto">
            <a:xfrm>
              <a:off x="738" y="3581"/>
              <a:ext cx="73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Reflectance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1"/>
            <p:cNvSpPr>
              <a:spLocks noChangeArrowheads="1"/>
            </p:cNvSpPr>
            <p:nvPr/>
          </p:nvSpPr>
          <p:spPr bwMode="auto">
            <a:xfrm>
              <a:off x="1387" y="3581"/>
              <a:ext cx="9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2"/>
            <p:cNvSpPr>
              <a:spLocks noChangeArrowheads="1"/>
            </p:cNvSpPr>
            <p:nvPr/>
          </p:nvSpPr>
          <p:spPr bwMode="auto">
            <a:xfrm>
              <a:off x="1429" y="3581"/>
              <a:ext cx="5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3"/>
            <p:cNvSpPr>
              <a:spLocks noChangeArrowheads="1"/>
            </p:cNvSpPr>
            <p:nvPr/>
          </p:nvSpPr>
          <p:spPr bwMode="auto">
            <a:xfrm>
              <a:off x="1886" y="3581"/>
              <a:ext cx="9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4"/>
            <p:cNvSpPr>
              <a:spLocks noChangeArrowheads="1"/>
            </p:cNvSpPr>
            <p:nvPr/>
          </p:nvSpPr>
          <p:spPr bwMode="auto">
            <a:xfrm>
              <a:off x="704" y="3722"/>
              <a:ext cx="1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5"/>
            <p:cNvSpPr>
              <a:spLocks noChangeArrowheads="1"/>
            </p:cNvSpPr>
            <p:nvPr/>
          </p:nvSpPr>
          <p:spPr bwMode="auto">
            <a:xfrm>
              <a:off x="772" y="3722"/>
              <a:ext cx="1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‡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26"/>
            <p:cNvSpPr>
              <a:spLocks noChangeArrowheads="1"/>
            </p:cNvSpPr>
            <p:nvPr/>
          </p:nvSpPr>
          <p:spPr bwMode="auto">
            <a:xfrm>
              <a:off x="840" y="3722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27"/>
            <p:cNvSpPr>
              <a:spLocks noChangeArrowheads="1"/>
            </p:cNvSpPr>
            <p:nvPr/>
          </p:nvSpPr>
          <p:spPr bwMode="auto">
            <a:xfrm>
              <a:off x="2251" y="3521"/>
              <a:ext cx="47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UAN +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8"/>
            <p:cNvSpPr>
              <a:spLocks noChangeArrowheads="1"/>
            </p:cNvSpPr>
            <p:nvPr/>
          </p:nvSpPr>
          <p:spPr bwMode="auto">
            <a:xfrm>
              <a:off x="2205" y="3662"/>
              <a:ext cx="5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Agrotain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29"/>
            <p:cNvSpPr>
              <a:spLocks noChangeArrowheads="1"/>
            </p:cNvSpPr>
            <p:nvPr/>
          </p:nvSpPr>
          <p:spPr bwMode="auto">
            <a:xfrm>
              <a:off x="2664" y="3662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2315" y="3803"/>
              <a:ext cx="30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Plus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31"/>
            <p:cNvSpPr>
              <a:spLocks noChangeArrowheads="1"/>
            </p:cNvSpPr>
            <p:nvPr/>
          </p:nvSpPr>
          <p:spPr bwMode="auto">
            <a:xfrm>
              <a:off x="2554" y="3803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32"/>
            <p:cNvSpPr>
              <a:spLocks noChangeArrowheads="1"/>
            </p:cNvSpPr>
            <p:nvPr/>
          </p:nvSpPr>
          <p:spPr bwMode="auto">
            <a:xfrm>
              <a:off x="3050" y="3658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33"/>
            <p:cNvSpPr>
              <a:spLocks noChangeArrowheads="1"/>
            </p:cNvSpPr>
            <p:nvPr/>
          </p:nvSpPr>
          <p:spPr bwMode="auto">
            <a:xfrm>
              <a:off x="3175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34"/>
            <p:cNvSpPr>
              <a:spLocks noChangeArrowheads="1"/>
            </p:cNvSpPr>
            <p:nvPr/>
          </p:nvSpPr>
          <p:spPr bwMode="auto">
            <a:xfrm>
              <a:off x="3546" y="3658"/>
              <a:ext cx="23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855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35"/>
            <p:cNvSpPr>
              <a:spLocks noChangeArrowheads="1"/>
            </p:cNvSpPr>
            <p:nvPr/>
          </p:nvSpPr>
          <p:spPr bwMode="auto">
            <a:xfrm>
              <a:off x="3731" y="3658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36"/>
            <p:cNvSpPr>
              <a:spLocks noChangeArrowheads="1"/>
            </p:cNvSpPr>
            <p:nvPr/>
          </p:nvSpPr>
          <p:spPr bwMode="auto">
            <a:xfrm>
              <a:off x="3794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37"/>
            <p:cNvSpPr>
              <a:spLocks noChangeArrowheads="1"/>
            </p:cNvSpPr>
            <p:nvPr/>
          </p:nvSpPr>
          <p:spPr bwMode="auto">
            <a:xfrm>
              <a:off x="3825" y="3658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38"/>
            <p:cNvSpPr>
              <a:spLocks noChangeArrowheads="1"/>
            </p:cNvSpPr>
            <p:nvPr/>
          </p:nvSpPr>
          <p:spPr bwMode="auto">
            <a:xfrm>
              <a:off x="3888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39"/>
            <p:cNvSpPr>
              <a:spLocks noChangeArrowheads="1"/>
            </p:cNvSpPr>
            <p:nvPr/>
          </p:nvSpPr>
          <p:spPr bwMode="auto">
            <a:xfrm>
              <a:off x="4131" y="3658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40"/>
            <p:cNvSpPr>
              <a:spLocks noChangeArrowheads="1"/>
            </p:cNvSpPr>
            <p:nvPr/>
          </p:nvSpPr>
          <p:spPr bwMode="auto">
            <a:xfrm>
              <a:off x="4193" y="3658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41"/>
            <p:cNvSpPr>
              <a:spLocks noChangeArrowheads="1"/>
            </p:cNvSpPr>
            <p:nvPr/>
          </p:nvSpPr>
          <p:spPr bwMode="auto">
            <a:xfrm>
              <a:off x="4316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42"/>
            <p:cNvSpPr>
              <a:spLocks noChangeArrowheads="1"/>
            </p:cNvSpPr>
            <p:nvPr/>
          </p:nvSpPr>
          <p:spPr bwMode="auto">
            <a:xfrm>
              <a:off x="4348" y="3658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43"/>
            <p:cNvSpPr>
              <a:spLocks noChangeArrowheads="1"/>
            </p:cNvSpPr>
            <p:nvPr/>
          </p:nvSpPr>
          <p:spPr bwMode="auto">
            <a:xfrm>
              <a:off x="4411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44"/>
            <p:cNvSpPr>
              <a:spLocks noChangeArrowheads="1"/>
            </p:cNvSpPr>
            <p:nvPr/>
          </p:nvSpPr>
          <p:spPr bwMode="auto">
            <a:xfrm>
              <a:off x="4709" y="3658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45"/>
            <p:cNvSpPr>
              <a:spLocks noChangeArrowheads="1"/>
            </p:cNvSpPr>
            <p:nvPr/>
          </p:nvSpPr>
          <p:spPr bwMode="auto">
            <a:xfrm>
              <a:off x="4832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46"/>
            <p:cNvSpPr>
              <a:spLocks noChangeArrowheads="1"/>
            </p:cNvSpPr>
            <p:nvPr/>
          </p:nvSpPr>
          <p:spPr bwMode="auto">
            <a:xfrm>
              <a:off x="4863" y="3658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47"/>
            <p:cNvSpPr>
              <a:spLocks noChangeArrowheads="1"/>
            </p:cNvSpPr>
            <p:nvPr/>
          </p:nvSpPr>
          <p:spPr bwMode="auto">
            <a:xfrm>
              <a:off x="4926" y="3658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48"/>
            <p:cNvSpPr>
              <a:spLocks noChangeArrowheads="1"/>
            </p:cNvSpPr>
            <p:nvPr/>
          </p:nvSpPr>
          <p:spPr bwMode="auto">
            <a:xfrm>
              <a:off x="4989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49"/>
            <p:cNvSpPr>
              <a:spLocks noChangeArrowheads="1"/>
            </p:cNvSpPr>
            <p:nvPr/>
          </p:nvSpPr>
          <p:spPr bwMode="auto">
            <a:xfrm>
              <a:off x="5308" y="3658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 smtClean="0">
                  <a:solidFill>
                    <a:srgbClr val="FFFF00"/>
                  </a:solidFill>
                  <a:effectLst/>
                </a:rPr>
                <a:t> 259 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50"/>
            <p:cNvSpPr>
              <a:spLocks noChangeArrowheads="1"/>
            </p:cNvSpPr>
            <p:nvPr/>
          </p:nvSpPr>
          <p:spPr bwMode="auto">
            <a:xfrm>
              <a:off x="5650" y="3658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592" y="3983"/>
              <a:ext cx="16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8.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52"/>
            <p:cNvSpPr>
              <a:spLocks noChangeArrowheads="1"/>
            </p:cNvSpPr>
            <p:nvPr/>
          </p:nvSpPr>
          <p:spPr bwMode="auto">
            <a:xfrm>
              <a:off x="694" y="3983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53"/>
            <p:cNvSpPr>
              <a:spLocks noChangeArrowheads="1"/>
            </p:cNvSpPr>
            <p:nvPr/>
          </p:nvSpPr>
          <p:spPr bwMode="auto">
            <a:xfrm>
              <a:off x="704" y="3983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738" y="3983"/>
              <a:ext cx="73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Reflectance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55"/>
            <p:cNvSpPr>
              <a:spLocks noChangeArrowheads="1"/>
            </p:cNvSpPr>
            <p:nvPr/>
          </p:nvSpPr>
          <p:spPr bwMode="auto">
            <a:xfrm>
              <a:off x="1387" y="3983"/>
              <a:ext cx="9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256"/>
            <p:cNvSpPr>
              <a:spLocks noChangeArrowheads="1"/>
            </p:cNvSpPr>
            <p:nvPr/>
          </p:nvSpPr>
          <p:spPr bwMode="auto">
            <a:xfrm>
              <a:off x="1429" y="3983"/>
              <a:ext cx="5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based 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257"/>
            <p:cNvSpPr>
              <a:spLocks noChangeArrowheads="1"/>
            </p:cNvSpPr>
            <p:nvPr/>
          </p:nvSpPr>
          <p:spPr bwMode="auto">
            <a:xfrm>
              <a:off x="1886" y="3983"/>
              <a:ext cx="9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258"/>
            <p:cNvSpPr>
              <a:spLocks noChangeArrowheads="1"/>
            </p:cNvSpPr>
            <p:nvPr/>
          </p:nvSpPr>
          <p:spPr bwMode="auto">
            <a:xfrm>
              <a:off x="704" y="4123"/>
              <a:ext cx="1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59"/>
            <p:cNvSpPr>
              <a:spLocks noChangeArrowheads="1"/>
            </p:cNvSpPr>
            <p:nvPr/>
          </p:nvSpPr>
          <p:spPr bwMode="auto">
            <a:xfrm>
              <a:off x="772" y="4123"/>
              <a:ext cx="1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§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260"/>
            <p:cNvSpPr>
              <a:spLocks noChangeArrowheads="1"/>
            </p:cNvSpPr>
            <p:nvPr/>
          </p:nvSpPr>
          <p:spPr bwMode="auto">
            <a:xfrm>
              <a:off x="840" y="4123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61"/>
            <p:cNvSpPr>
              <a:spLocks noChangeArrowheads="1"/>
            </p:cNvSpPr>
            <p:nvPr/>
          </p:nvSpPr>
          <p:spPr bwMode="auto">
            <a:xfrm>
              <a:off x="2251" y="3923"/>
              <a:ext cx="47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UAN +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62"/>
            <p:cNvSpPr>
              <a:spLocks noChangeArrowheads="1"/>
            </p:cNvSpPr>
            <p:nvPr/>
          </p:nvSpPr>
          <p:spPr bwMode="auto">
            <a:xfrm>
              <a:off x="2205" y="4063"/>
              <a:ext cx="5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Agrotain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263"/>
            <p:cNvSpPr>
              <a:spLocks noChangeArrowheads="1"/>
            </p:cNvSpPr>
            <p:nvPr/>
          </p:nvSpPr>
          <p:spPr bwMode="auto">
            <a:xfrm>
              <a:off x="2664" y="4063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264"/>
            <p:cNvSpPr>
              <a:spLocks noChangeArrowheads="1"/>
            </p:cNvSpPr>
            <p:nvPr/>
          </p:nvSpPr>
          <p:spPr bwMode="auto">
            <a:xfrm>
              <a:off x="2315" y="4205"/>
              <a:ext cx="30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Plus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265"/>
            <p:cNvSpPr>
              <a:spLocks noChangeArrowheads="1"/>
            </p:cNvSpPr>
            <p:nvPr/>
          </p:nvSpPr>
          <p:spPr bwMode="auto">
            <a:xfrm>
              <a:off x="2554" y="4205"/>
              <a:ext cx="9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266"/>
            <p:cNvSpPr>
              <a:spLocks noChangeArrowheads="1"/>
            </p:cNvSpPr>
            <p:nvPr/>
          </p:nvSpPr>
          <p:spPr bwMode="auto">
            <a:xfrm>
              <a:off x="3019" y="4059"/>
              <a:ext cx="23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267"/>
            <p:cNvSpPr>
              <a:spLocks noChangeArrowheads="1"/>
            </p:cNvSpPr>
            <p:nvPr/>
          </p:nvSpPr>
          <p:spPr bwMode="auto">
            <a:xfrm>
              <a:off x="3206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268"/>
            <p:cNvSpPr>
              <a:spLocks noChangeArrowheads="1"/>
            </p:cNvSpPr>
            <p:nvPr/>
          </p:nvSpPr>
          <p:spPr bwMode="auto">
            <a:xfrm>
              <a:off x="3546" y="4059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269"/>
            <p:cNvSpPr>
              <a:spLocks noChangeArrowheads="1"/>
            </p:cNvSpPr>
            <p:nvPr/>
          </p:nvSpPr>
          <p:spPr bwMode="auto">
            <a:xfrm>
              <a:off x="3608" y="4059"/>
              <a:ext cx="23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757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270"/>
            <p:cNvSpPr>
              <a:spLocks noChangeArrowheads="1"/>
            </p:cNvSpPr>
            <p:nvPr/>
          </p:nvSpPr>
          <p:spPr bwMode="auto">
            <a:xfrm>
              <a:off x="3794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271"/>
            <p:cNvSpPr>
              <a:spLocks noChangeArrowheads="1"/>
            </p:cNvSpPr>
            <p:nvPr/>
          </p:nvSpPr>
          <p:spPr bwMode="auto">
            <a:xfrm>
              <a:off x="3825" y="4059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72"/>
            <p:cNvSpPr>
              <a:spLocks noChangeArrowheads="1"/>
            </p:cNvSpPr>
            <p:nvPr/>
          </p:nvSpPr>
          <p:spPr bwMode="auto">
            <a:xfrm>
              <a:off x="3888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273"/>
            <p:cNvSpPr>
              <a:spLocks noChangeArrowheads="1"/>
            </p:cNvSpPr>
            <p:nvPr/>
          </p:nvSpPr>
          <p:spPr bwMode="auto">
            <a:xfrm>
              <a:off x="4131" y="4059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274"/>
            <p:cNvSpPr>
              <a:spLocks noChangeArrowheads="1"/>
            </p:cNvSpPr>
            <p:nvPr/>
          </p:nvSpPr>
          <p:spPr bwMode="auto">
            <a:xfrm>
              <a:off x="4193" y="4059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63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275"/>
            <p:cNvSpPr>
              <a:spLocks noChangeArrowheads="1"/>
            </p:cNvSpPr>
            <p:nvPr/>
          </p:nvSpPr>
          <p:spPr bwMode="auto">
            <a:xfrm>
              <a:off x="4316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276"/>
            <p:cNvSpPr>
              <a:spLocks noChangeArrowheads="1"/>
            </p:cNvSpPr>
            <p:nvPr/>
          </p:nvSpPr>
          <p:spPr bwMode="auto">
            <a:xfrm>
              <a:off x="4348" y="4059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277"/>
            <p:cNvSpPr>
              <a:spLocks noChangeArrowheads="1"/>
            </p:cNvSpPr>
            <p:nvPr/>
          </p:nvSpPr>
          <p:spPr bwMode="auto">
            <a:xfrm>
              <a:off x="4411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278"/>
            <p:cNvSpPr>
              <a:spLocks noChangeArrowheads="1"/>
            </p:cNvSpPr>
            <p:nvPr/>
          </p:nvSpPr>
          <p:spPr bwMode="auto">
            <a:xfrm>
              <a:off x="4709" y="4059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79"/>
            <p:cNvSpPr>
              <a:spLocks noChangeArrowheads="1"/>
            </p:cNvSpPr>
            <p:nvPr/>
          </p:nvSpPr>
          <p:spPr bwMode="auto">
            <a:xfrm>
              <a:off x="4771" y="4059"/>
              <a:ext cx="1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80"/>
            <p:cNvSpPr>
              <a:spLocks noChangeArrowheads="1"/>
            </p:cNvSpPr>
            <p:nvPr/>
          </p:nvSpPr>
          <p:spPr bwMode="auto">
            <a:xfrm>
              <a:off x="4832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81"/>
            <p:cNvSpPr>
              <a:spLocks noChangeArrowheads="1"/>
            </p:cNvSpPr>
            <p:nvPr/>
          </p:nvSpPr>
          <p:spPr bwMode="auto">
            <a:xfrm>
              <a:off x="4863" y="4059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ab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282"/>
            <p:cNvSpPr>
              <a:spLocks noChangeArrowheads="1"/>
            </p:cNvSpPr>
            <p:nvPr/>
          </p:nvSpPr>
          <p:spPr bwMode="auto">
            <a:xfrm>
              <a:off x="4989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283"/>
            <p:cNvSpPr>
              <a:spLocks noChangeArrowheads="1"/>
            </p:cNvSpPr>
            <p:nvPr/>
          </p:nvSpPr>
          <p:spPr bwMode="auto">
            <a:xfrm>
              <a:off x="5371" y="4059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213 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284"/>
            <p:cNvSpPr>
              <a:spLocks noChangeArrowheads="1"/>
            </p:cNvSpPr>
            <p:nvPr/>
          </p:nvSpPr>
          <p:spPr bwMode="auto">
            <a:xfrm>
              <a:off x="5589" y="4059"/>
              <a:ext cx="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85"/>
            <p:cNvSpPr>
              <a:spLocks noChangeArrowheads="1"/>
            </p:cNvSpPr>
            <p:nvPr/>
          </p:nvSpPr>
          <p:spPr bwMode="auto">
            <a:xfrm>
              <a:off x="552" y="4321"/>
              <a:ext cx="9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3550" y="-44068"/>
            <a:ext cx="10025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6600"/>
                </a:solidFill>
                <a:effectLst/>
              </a:rPr>
              <a:t>First open boll biomass, N uptake and recovery efficiency, as affected by N management in </a:t>
            </a:r>
            <a:r>
              <a:rPr lang="en-US" sz="2700" dirty="0" smtClean="0">
                <a:solidFill>
                  <a:srgbClr val="FF6600"/>
                </a:solidFill>
                <a:effectLst/>
              </a:rPr>
              <a:t>sprinkler-irrigated </a:t>
            </a:r>
            <a:r>
              <a:rPr lang="en-US" sz="2700" dirty="0">
                <a:solidFill>
                  <a:srgbClr val="FF6600"/>
                </a:solidFill>
                <a:effectLst/>
              </a:rPr>
              <a:t>cotton, Maricopa, AZ  </a:t>
            </a:r>
            <a:r>
              <a:rPr lang="en-US" sz="2700" dirty="0" smtClean="0">
                <a:solidFill>
                  <a:srgbClr val="FF6600"/>
                </a:solidFill>
                <a:effectLst/>
              </a:rPr>
              <a:t>2014</a:t>
            </a:r>
            <a:endParaRPr lang="en-US" sz="2700" dirty="0">
              <a:solidFill>
                <a:srgbClr val="FF6600"/>
              </a:solidFill>
              <a:effectLst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76228" y="1167444"/>
            <a:ext cx="8216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63376" y="1845327"/>
            <a:ext cx="8216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49682" y="6815770"/>
            <a:ext cx="8216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49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218" y="479983"/>
            <a:ext cx="10363200" cy="4114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n-US" sz="38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436" name="Rectangle 1027"/>
          <p:cNvSpPr>
            <a:spLocks noChangeArrowheads="1"/>
          </p:cNvSpPr>
          <p:nvPr/>
        </p:nvSpPr>
        <p:spPr bwMode="auto">
          <a:xfrm>
            <a:off x="-266700" y="-45531"/>
            <a:ext cx="108203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dirty="0" smtClean="0">
                <a:solidFill>
                  <a:srgbClr val="FF6600"/>
                </a:solidFill>
                <a:effectLst/>
              </a:rPr>
              <a:t>Cotton canopy temperature as affected by N management, surface irrigation, Maricopa, AZ 2014</a:t>
            </a:r>
            <a:endParaRPr lang="en-US" sz="3000" dirty="0">
              <a:solidFill>
                <a:srgbClr val="FF66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19" y="1020349"/>
            <a:ext cx="8065346" cy="58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155" y="3358308"/>
            <a:ext cx="4673600" cy="3505200"/>
          </a:xfrm>
          <a:prstGeom prst="rect">
            <a:avLst/>
          </a:prstGeom>
        </p:spPr>
      </p:pic>
      <p:sp>
        <p:nvSpPr>
          <p:cNvPr id="17411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874395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N fertilizer response in lint yield and TNU all three years was observed, but not different among N treats.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NDVI amber, red, and green showed N deficiency late in 2012 and in 2014.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NDRE showed N deficiency much earlier than NDVI.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CCCI and CI have potential, but were not consistent.</a:t>
            </a:r>
          </a:p>
        </p:txBody>
      </p:sp>
      <p:sp>
        <p:nvSpPr>
          <p:cNvPr id="17412" name="Rectangle 1027"/>
          <p:cNvSpPr>
            <a:spLocks noChangeArrowheads="1"/>
          </p:cNvSpPr>
          <p:nvPr/>
        </p:nvSpPr>
        <p:spPr bwMode="auto">
          <a:xfrm>
            <a:off x="838200" y="3810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FF6600"/>
                </a:solidFill>
                <a:effectLst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769" y="3064109"/>
            <a:ext cx="5086231" cy="3814673"/>
          </a:xfrm>
          <a:prstGeom prst="rect">
            <a:avLst/>
          </a:prstGeom>
        </p:spPr>
      </p:pic>
      <p:sp>
        <p:nvSpPr>
          <p:cNvPr id="1843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-123655" y="1143000"/>
            <a:ext cx="874395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All NDVIS and CI showed high correlation with lint yield all three years.</a:t>
            </a:r>
            <a:endParaRPr lang="en-US" sz="38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NDVI-based N </a:t>
            </a:r>
            <a:r>
              <a:rPr lang="en-US" b="1" dirty="0" err="1" smtClean="0">
                <a:solidFill>
                  <a:srgbClr val="FFFF00"/>
                </a:solidFill>
                <a:latin typeface="Arial" charset="0"/>
              </a:rPr>
              <a:t>mgt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 saves N without hurting lint yields.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The Honeywell height sensor                  correlation with NDVI was                      very high.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  <a:p>
            <a:endParaRPr lang="en-US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436" name="Rectangle 1027"/>
          <p:cNvSpPr>
            <a:spLocks noChangeArrowheads="1"/>
          </p:cNvSpPr>
          <p:nvPr/>
        </p:nvSpPr>
        <p:spPr bwMode="auto">
          <a:xfrm>
            <a:off x="828794" y="1524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FF6600"/>
                </a:solidFill>
                <a:effectLst/>
              </a:rPr>
              <a:t>Summary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439" y="3124200"/>
            <a:ext cx="5105400" cy="3829050"/>
          </a:xfrm>
          <a:prstGeom prst="rect">
            <a:avLst/>
          </a:prstGeom>
        </p:spPr>
      </p:pic>
      <p:sp>
        <p:nvSpPr>
          <p:cNvPr id="1843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53845" y="728030"/>
            <a:ext cx="874395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Move to farmers’ fields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Try NDRE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Add IRTS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(low NDVI &lt; </a:t>
            </a:r>
            <a:r>
              <a:rPr lang="en-US" sz="2800" b="1" dirty="0" err="1" smtClean="0">
                <a:solidFill>
                  <a:srgbClr val="FFFF00"/>
                </a:solidFill>
                <a:latin typeface="Arial" charset="0"/>
              </a:rPr>
              <a:t>NDVI</a:t>
            </a:r>
            <a:r>
              <a:rPr lang="en-US" sz="2800" b="1" baseline="-25000" dirty="0" err="1" smtClean="0">
                <a:solidFill>
                  <a:srgbClr val="FFFF00"/>
                </a:solidFill>
                <a:latin typeface="Arial" charset="0"/>
              </a:rPr>
              <a:t>ref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 with hot leafs = sandy/dry not needs N)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Add height sensors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Measure plant N uptake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Measure soil water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If irrigation is in your area, do N x water, and also </a:t>
            </a:r>
            <a:r>
              <a:rPr lang="en-US" b="1" dirty="0" err="1" smtClean="0">
                <a:solidFill>
                  <a:srgbClr val="FFFF00"/>
                </a:solidFill>
                <a:latin typeface="Arial" charset="0"/>
              </a:rPr>
              <a:t>fertigation</a:t>
            </a:r>
            <a:endParaRPr lang="en-US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Measure NO</a:t>
            </a:r>
            <a:r>
              <a:rPr lang="en-US" b="1" baseline="-25000" dirty="0" smtClean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 leaching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Get involved with HTP</a:t>
            </a:r>
          </a:p>
        </p:txBody>
      </p:sp>
      <p:sp>
        <p:nvSpPr>
          <p:cNvPr id="18436" name="Rectangle 1027"/>
          <p:cNvSpPr>
            <a:spLocks noChangeArrowheads="1"/>
          </p:cNvSpPr>
          <p:nvPr/>
        </p:nvSpPr>
        <p:spPr bwMode="auto">
          <a:xfrm>
            <a:off x="821464" y="-14597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rgbClr val="FF6600"/>
                </a:solidFill>
                <a:effectLst/>
              </a:rPr>
              <a:t>Suggestions for NUE Group</a:t>
            </a:r>
            <a:endParaRPr lang="en-US" sz="4800" b="1" dirty="0"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83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W:\Soil Chemistry\Pictures, early 2011\DSC00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00" y="3762375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218" y="479983"/>
            <a:ext cx="10363200" cy="4114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Cotton Inc, IPNI, and Koch Agronomic Services</a:t>
            </a:r>
            <a:endParaRPr lang="en-US" sz="38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436" name="Rectangle 1027"/>
          <p:cNvSpPr>
            <a:spLocks noChangeArrowheads="1"/>
          </p:cNvSpPr>
          <p:nvPr/>
        </p:nvSpPr>
        <p:spPr bwMode="auto">
          <a:xfrm>
            <a:off x="723900" y="-1524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effectLst/>
              </a:rPr>
              <a:t>Acknowledgements</a:t>
            </a:r>
            <a:endParaRPr lang="en-US" sz="3600" b="1" dirty="0"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1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74395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6600"/>
                </a:solidFill>
                <a:latin typeface="Arial" charset="0"/>
              </a:rPr>
              <a:t>Methods cont.</a:t>
            </a:r>
          </a:p>
        </p:txBody>
      </p:sp>
    </p:spTree>
    <p:extLst>
      <p:ext uri="{BB962C8B-B14F-4D97-AF65-F5344CB8AC3E}">
        <p14:creationId xmlns:p14="http://schemas.microsoft.com/office/powerpoint/2010/main" val="35694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-127690"/>
            <a:ext cx="874395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  <a:latin typeface="Arial" charset="0"/>
              </a:rPr>
              <a:t>Methods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" y="825345"/>
            <a:ext cx="10139363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Randomized block design, three or four replicates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Six N management treatments in 2012-13, 8 in 2014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Plots 8, 40-in. rows x 550’ in 2012-13, 6 rows x 120’ in 2014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Planted DP 1044 B2RF on May 1, 2013 and 2014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Irrigated 740 to 850 mm for 85 -100% ET replacement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Active optical sensor used weekly from pinhead square to first open boll, one 1 m above canopy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Apogee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IRR-P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IRTs at 0.8 m, nadir and 30</a:t>
            </a:r>
            <a:r>
              <a:rPr lang="en-US" sz="2800" baseline="30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Honeywell 943 or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MaxBotix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HRXL-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MaxSonar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®-WR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ultrasonic height sensors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Neutron probe soil moisture measured weekly to 180 cm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Harvest on early November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4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:\Soil Chemistry\Pictures, early 2011\DSC003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036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Soil Chemistry\Photos_2012 06 19\IMG_0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2900" y="-1114425"/>
            <a:ext cx="10629900" cy="79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9999</TotalTime>
  <Words>2182</Words>
  <Application>Microsoft Office PowerPoint</Application>
  <PresentationFormat>35mm Slides</PresentationFormat>
  <Paragraphs>874</Paragraphs>
  <Slides>56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Default Design</vt:lpstr>
      <vt:lpstr>Document</vt:lpstr>
      <vt:lpstr>PowerPoint Presentation</vt:lpstr>
      <vt:lpstr>Introduction</vt:lpstr>
      <vt:lpstr>Objectives</vt:lpstr>
      <vt:lpstr>Methods</vt:lpstr>
      <vt:lpstr>Methods cont.</vt:lpstr>
      <vt:lpstr>Methods cont.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Vegetation indices </vt:lpstr>
      <vt:lpstr>Vegetation indices cont. </vt:lpstr>
      <vt:lpstr>Vegetation indices cont.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Fixed Nitrogen effects for various VIs by date from true leave stage to first open boll, surface irrigation, Maricopa, AZ 2012</vt:lpstr>
      <vt:lpstr>Fixed Nitrogen effects for various VIs by date from true leave stage to first open boll, surface irrigation, Maricopa, AZ 2013</vt:lpstr>
      <vt:lpstr>Fixed Nitrogen effects for various VIs by date from true leave stage to first open boll, sprinkler irrigation, Maricopa, AZ 2014</vt:lpstr>
      <vt:lpstr>Correlation among peak bloom VIs, first open boll biomass, total N uptake and lint yield, Maricopa, AZ 2012-2014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Kevin Bronson</dc:creator>
  <cp:lastModifiedBy>bill raun</cp:lastModifiedBy>
  <cp:revision>766</cp:revision>
  <dcterms:created xsi:type="dcterms:W3CDTF">2000-11-30T22:01:54Z</dcterms:created>
  <dcterms:modified xsi:type="dcterms:W3CDTF">2015-08-10T14:05:09Z</dcterms:modified>
</cp:coreProperties>
</file>