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8120-4B91-4A80-A6F8-32FC36E0E132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7568-FE1D-463C-8190-6047A093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1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Niño Southern Oscillation is the driving force of the climate variability in the Winter and Spring Months in</a:t>
            </a:r>
            <a:r>
              <a:rPr lang="en-US" baseline="0" dirty="0" smtClean="0"/>
              <a:t> the Southeast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warming above normal of the sea surface temperatures  (defined as El NINO)in the eastern pacific will result in a wet and cold climatic conditions during Fall, Winter and Spring. Cloudy days are another characteristic of El Nino years.</a:t>
            </a:r>
          </a:p>
          <a:p>
            <a:pPr defTabSz="914381">
              <a:defRPr/>
            </a:pPr>
            <a:endParaRPr lang="en-US" dirty="0" smtClean="0"/>
          </a:p>
          <a:p>
            <a:pPr marL="282635" indent="-28263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/>
              <a:t>Decrease in </a:t>
            </a:r>
            <a:r>
              <a:rPr lang="en-US" b="1" dirty="0" err="1"/>
              <a:t>Tmax</a:t>
            </a:r>
            <a:r>
              <a:rPr lang="en-US" b="1" dirty="0"/>
              <a:t> across the SE</a:t>
            </a:r>
          </a:p>
          <a:p>
            <a:pPr marL="282635" indent="-28263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/>
              <a:t>Tmin</a:t>
            </a:r>
            <a:r>
              <a:rPr lang="en-US" b="1" dirty="0"/>
              <a:t> lower in Florida  but higher </a:t>
            </a:r>
            <a:r>
              <a:rPr lang="en-US" b="1" dirty="0" err="1"/>
              <a:t>elsewere</a:t>
            </a:r>
            <a:endParaRPr lang="en-US" b="1" dirty="0"/>
          </a:p>
          <a:p>
            <a:pPr marL="282635" indent="-28263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u="sng" dirty="0"/>
              <a:t>More days </a:t>
            </a:r>
            <a:r>
              <a:rPr lang="en-US" b="1" dirty="0"/>
              <a:t>with </a:t>
            </a:r>
            <a:r>
              <a:rPr lang="en-US" b="1" dirty="0" err="1"/>
              <a:t>Tmax</a:t>
            </a:r>
            <a:r>
              <a:rPr lang="en-US" b="1" dirty="0"/>
              <a:t> and </a:t>
            </a:r>
            <a:r>
              <a:rPr lang="en-US" b="1" dirty="0" err="1"/>
              <a:t>Tmin</a:t>
            </a:r>
            <a:r>
              <a:rPr lang="en-US" b="1" dirty="0"/>
              <a:t> </a:t>
            </a:r>
            <a:r>
              <a:rPr lang="en-US" b="1" u="sng" dirty="0"/>
              <a:t>below</a:t>
            </a:r>
            <a:r>
              <a:rPr lang="en-US" b="1" dirty="0"/>
              <a:t> than the Neutral years  mean</a:t>
            </a:r>
            <a:endParaRPr lang="en-US" dirty="0"/>
          </a:p>
          <a:p>
            <a:pPr defTabSz="914381">
              <a:defRPr/>
            </a:pPr>
            <a:endParaRPr lang="en-US" dirty="0" smtClean="0"/>
          </a:p>
          <a:p>
            <a:pPr defTabSz="914381">
              <a:defRPr/>
            </a:pPr>
            <a:r>
              <a:rPr lang="en-US" dirty="0" smtClean="0"/>
              <a:t>During</a:t>
            </a:r>
            <a:r>
              <a:rPr lang="en-US" baseline="0" dirty="0" smtClean="0"/>
              <a:t> Summer under EL Nino phase, we can expect a dry climate. However, the forecast for ENSO in the Summer is not as accurate as for the winter and Spring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03C3-630F-42C8-A67A-ACA1DA320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0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opposite of El</a:t>
            </a:r>
            <a:r>
              <a:rPr lang="en-US" baseline="0" dirty="0" smtClean="0"/>
              <a:t> Nino phase is La Nina. And it is characterized by a cooling of the waters in the pacific. During La Nina phase of ENSO, the climate in the Southeast is warm and dry during Fall, Winter and Spring months. </a:t>
            </a:r>
            <a:endParaRPr lang="en-US" dirty="0" smtClean="0"/>
          </a:p>
          <a:p>
            <a:endParaRPr lang="en-US" dirty="0" smtClean="0"/>
          </a:p>
          <a:p>
            <a:pPr marL="282635" indent="-28263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Increase in Daily mean Temperature</a:t>
            </a:r>
          </a:p>
          <a:p>
            <a:pPr marL="282635" indent="-28263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Increase in </a:t>
            </a:r>
            <a:r>
              <a:rPr lang="en-US" dirty="0" err="1"/>
              <a:t>Tmax</a:t>
            </a:r>
            <a:r>
              <a:rPr lang="en-US" dirty="0"/>
              <a:t> &amp; </a:t>
            </a:r>
            <a:r>
              <a:rPr lang="en-US" dirty="0" err="1"/>
              <a:t>Tmin</a:t>
            </a:r>
            <a:r>
              <a:rPr lang="en-US" dirty="0"/>
              <a:t> respect to Neutral conditions</a:t>
            </a:r>
          </a:p>
          <a:p>
            <a:pPr marL="282635" indent="-28263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u="sng" dirty="0"/>
              <a:t>More days </a:t>
            </a:r>
            <a:r>
              <a:rPr lang="en-US" b="1" dirty="0"/>
              <a:t>with </a:t>
            </a:r>
            <a:r>
              <a:rPr lang="en-US" b="1" dirty="0" err="1"/>
              <a:t>Tmax</a:t>
            </a:r>
            <a:r>
              <a:rPr lang="en-US" b="1" dirty="0"/>
              <a:t> and T min </a:t>
            </a:r>
            <a:r>
              <a:rPr lang="en-US" b="1" u="sng" dirty="0"/>
              <a:t>above t</a:t>
            </a:r>
            <a:r>
              <a:rPr lang="en-US" b="1" dirty="0"/>
              <a:t>he Neutral years mean</a:t>
            </a:r>
            <a:endParaRPr lang="en-US" dirty="0"/>
          </a:p>
          <a:p>
            <a:pPr defTabSz="91438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03C3-630F-42C8-A67A-ACA1DA320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03C3-630F-42C8-A67A-ACA1DA320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98830-B8D3-4FED-88B2-6B0611532F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www.AlabamaPrecisionAgOnline.com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A9B3C66-FD48-4869-AFE3-4B88FF8E9253}" type="datetime1">
              <a:rPr lang="en-US" smtClean="0"/>
              <a:t>8/10/2015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88" y="6261097"/>
            <a:ext cx="1086612" cy="5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6B6C-3355-4332-BA63-A9FC66D44B8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957D-0B75-47B7-A422-B3C0BFE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rmmanagement.pro/wp-content/uploads/2015/02/wheat-nitrogendifficiency1802-620x3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6200" y="0"/>
            <a:ext cx="9220200" cy="35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762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Use of Climate Forecast as a Tool to Increase Nitrogen Use Efficiency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in Wheat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169" y="3666478"/>
            <a:ext cx="697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Brenda V. Ortiz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1</a:t>
            </a:r>
            <a:r>
              <a:rPr lang="en-US" sz="2400" dirty="0" smtClean="0">
                <a:latin typeface="Trebuchet MS" panose="020B0603020202020204" pitchFamily="34" charset="0"/>
              </a:rPr>
              <a:t>, Reshmi Sarkar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1</a:t>
            </a:r>
            <a:r>
              <a:rPr lang="en-US" sz="2400" dirty="0" smtClean="0">
                <a:latin typeface="Trebuchet MS" panose="020B0603020202020204" pitchFamily="34" charset="0"/>
              </a:rPr>
              <a:t>, Kip Balkcom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latin typeface="Trebuchet MS" panose="020B0603020202020204" pitchFamily="34" charset="0"/>
              </a:rPr>
              <a:t>, Melissa Rodriguez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3</a:t>
            </a:r>
            <a:r>
              <a:rPr lang="en-US" sz="2400" dirty="0" smtClean="0">
                <a:latin typeface="Trebuchet MS" panose="020B0603020202020204" pitchFamily="34" charset="0"/>
              </a:rPr>
              <a:t>, Mathew Tapley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447" y="4724400"/>
            <a:ext cx="703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latin typeface="Trebuchet MS" panose="020B0603020202020204" pitchFamily="34" charset="0"/>
              </a:rPr>
              <a:t>1</a:t>
            </a:r>
            <a:r>
              <a:rPr lang="en-US" sz="1600" dirty="0" smtClean="0">
                <a:latin typeface="Trebuchet MS" panose="020B0603020202020204" pitchFamily="34" charset="0"/>
              </a:rPr>
              <a:t>Auburn University, </a:t>
            </a:r>
            <a:r>
              <a:rPr lang="en-US" sz="16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1600" dirty="0" smtClean="0">
                <a:latin typeface="Trebuchet MS" panose="020B0603020202020204" pitchFamily="34" charset="0"/>
              </a:rPr>
              <a:t>USDA-ARS, National Tillage Lab, </a:t>
            </a:r>
            <a:r>
              <a:rPr lang="en-US" sz="1600" baseline="30000" dirty="0" smtClean="0">
                <a:latin typeface="Trebuchet MS" panose="020B0603020202020204" pitchFamily="34" charset="0"/>
              </a:rPr>
              <a:t>3</a:t>
            </a:r>
            <a:r>
              <a:rPr lang="en-US" sz="1600" dirty="0" smtClean="0">
                <a:latin typeface="Trebuchet MS" panose="020B0603020202020204" pitchFamily="34" charset="0"/>
              </a:rPr>
              <a:t>University of Florida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138" y="5486400"/>
            <a:ext cx="390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2015 NUE Workshop</a:t>
            </a:r>
          </a:p>
          <a:p>
            <a:pPr algn="ctr"/>
            <a:r>
              <a:rPr lang="en-US" dirty="0" smtClean="0">
                <a:latin typeface="Trebuchet MS" panose="020B0603020202020204" pitchFamily="34" charset="0"/>
              </a:rPr>
              <a:t>August 4-5, 2015</a:t>
            </a:r>
          </a:p>
          <a:p>
            <a:pPr algn="ctr"/>
            <a:r>
              <a:rPr lang="en-US" dirty="0" smtClean="0">
                <a:latin typeface="Trebuchet MS" panose="020B0603020202020204" pitchFamily="34" charset="0"/>
              </a:rPr>
              <a:t>Auburn University, Auburn, Alabama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1012"/>
            <a:ext cx="667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RESULTS – Southeast AL site (loamy sand soil)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764232"/>
            <a:ext cx="5941624" cy="59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7520" y="1600200"/>
            <a:ext cx="201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planting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57520" y="2743200"/>
            <a:ext cx="20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</a:t>
            </a:r>
            <a:r>
              <a:rPr lang="en-US" sz="2000" b="1" dirty="0" err="1" smtClean="0"/>
              <a:t>Feekes</a:t>
            </a:r>
            <a:r>
              <a:rPr lang="en-US" sz="2000" b="1" dirty="0" smtClean="0"/>
              <a:t> 6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7653" y="554349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F4 &gt; F6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7653" y="592449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F4 &gt;&gt; F6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7653" y="4025175"/>
            <a:ext cx="20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</a:t>
            </a:r>
            <a:r>
              <a:rPr lang="en-US" sz="2000" b="1" dirty="0" err="1" smtClean="0"/>
              <a:t>Feekes</a:t>
            </a:r>
            <a:r>
              <a:rPr lang="en-US" sz="2000" b="1" dirty="0" smtClean="0"/>
              <a:t> 4</a:t>
            </a:r>
            <a:endParaRPr lang="en-US" sz="2000" b="1" dirty="0"/>
          </a:p>
        </p:txBody>
      </p:sp>
      <p:sp>
        <p:nvSpPr>
          <p:cNvPr id="9" name="Right Brace 8"/>
          <p:cNvSpPr/>
          <p:nvPr/>
        </p:nvSpPr>
        <p:spPr>
          <a:xfrm>
            <a:off x="6401167" y="1524000"/>
            <a:ext cx="156353" cy="6096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393261" y="2503230"/>
            <a:ext cx="156353" cy="9257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397347" y="3891885"/>
            <a:ext cx="156353" cy="9257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405253" y="5638800"/>
            <a:ext cx="148447" cy="2762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405253" y="5972145"/>
            <a:ext cx="148447" cy="2762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48200" y="3657600"/>
            <a:ext cx="2743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2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25214"/>
            <a:ext cx="608856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41012"/>
            <a:ext cx="581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RESULTS – North AL site (silt loam soil)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3597" y="1428690"/>
            <a:ext cx="201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planting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3597" y="2743200"/>
            <a:ext cx="20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</a:t>
            </a:r>
            <a:r>
              <a:rPr lang="en-US" sz="2000" b="1" dirty="0" err="1" smtClean="0"/>
              <a:t>Feekes</a:t>
            </a:r>
            <a:r>
              <a:rPr lang="en-US" sz="2000" b="1" dirty="0" smtClean="0"/>
              <a:t> 6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3730" y="554349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F4 &gt; F6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3730" y="592449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F4 &gt;&gt; F6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3730" y="4008120"/>
            <a:ext cx="20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</a:t>
            </a:r>
            <a:r>
              <a:rPr lang="en-US" sz="2000" b="1" dirty="0" err="1" smtClean="0"/>
              <a:t>Feekes</a:t>
            </a:r>
            <a:r>
              <a:rPr lang="en-US" sz="2000" b="1" dirty="0" smtClean="0"/>
              <a:t> 4</a:t>
            </a:r>
            <a:endParaRPr lang="en-US" sz="2000" b="1" dirty="0"/>
          </a:p>
        </p:txBody>
      </p:sp>
      <p:sp>
        <p:nvSpPr>
          <p:cNvPr id="9" name="Right Brace 8"/>
          <p:cNvSpPr/>
          <p:nvPr/>
        </p:nvSpPr>
        <p:spPr>
          <a:xfrm>
            <a:off x="6627244" y="1352490"/>
            <a:ext cx="156353" cy="6096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619338" y="2503230"/>
            <a:ext cx="156353" cy="9257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623424" y="3874830"/>
            <a:ext cx="156353" cy="9257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631330" y="5638800"/>
            <a:ext cx="148447" cy="2762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631330" y="5972145"/>
            <a:ext cx="148447" cy="2762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5982355"/>
            <a:ext cx="6019800" cy="87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269983"/>
            <a:ext cx="5715000" cy="5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308738"/>
            <a:ext cx="2410811" cy="3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9499" y="5982355"/>
            <a:ext cx="570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Tt </a:t>
            </a:r>
            <a:r>
              <a:rPr lang="en-US" sz="1600" dirty="0"/>
              <a:t>5 = </a:t>
            </a:r>
            <a:r>
              <a:rPr lang="en-US" sz="1600" dirty="0" smtClean="0"/>
              <a:t>0-50-50   Tt </a:t>
            </a:r>
            <a:r>
              <a:rPr lang="en-US" sz="1600" dirty="0"/>
              <a:t>7 = </a:t>
            </a:r>
            <a:r>
              <a:rPr lang="en-US" sz="1600" dirty="0" smtClean="0"/>
              <a:t>22-45-0    Tt </a:t>
            </a:r>
            <a:r>
              <a:rPr lang="en-US" sz="1600" dirty="0"/>
              <a:t>10 = 22-0-45 </a:t>
            </a:r>
            <a:r>
              <a:rPr lang="en-US" sz="1600" dirty="0" smtClean="0"/>
              <a:t>    Tt </a:t>
            </a:r>
            <a:r>
              <a:rPr lang="en-US" sz="1600" dirty="0"/>
              <a:t>13 = 22-56-56</a:t>
            </a:r>
          </a:p>
          <a:p>
            <a:r>
              <a:rPr lang="en-US" sz="1600" dirty="0" smtClean="0"/>
              <a:t>Tt </a:t>
            </a:r>
            <a:r>
              <a:rPr lang="en-US" sz="1600" dirty="0"/>
              <a:t>6 = </a:t>
            </a:r>
            <a:r>
              <a:rPr lang="en-US" sz="1600" dirty="0" smtClean="0"/>
              <a:t>0-67-67   </a:t>
            </a:r>
            <a:r>
              <a:rPr lang="en-US" sz="1600" dirty="0"/>
              <a:t>Tt 8 = 22-78-0 </a:t>
            </a:r>
            <a:r>
              <a:rPr lang="en-US" sz="1600" dirty="0" smtClean="0"/>
              <a:t>   Tt </a:t>
            </a:r>
            <a:r>
              <a:rPr lang="en-US" sz="1600" dirty="0"/>
              <a:t>11 </a:t>
            </a:r>
            <a:r>
              <a:rPr lang="en-US" sz="1600" dirty="0" smtClean="0"/>
              <a:t>= </a:t>
            </a:r>
            <a:r>
              <a:rPr lang="en-US" sz="1600" dirty="0"/>
              <a:t>22-0-78 </a:t>
            </a:r>
            <a:r>
              <a:rPr lang="en-US" sz="1600" dirty="0" smtClean="0"/>
              <a:t>    Tt </a:t>
            </a:r>
            <a:r>
              <a:rPr lang="en-US" sz="1600" dirty="0"/>
              <a:t>14 = 22-67-11</a:t>
            </a:r>
          </a:p>
          <a:p>
            <a:r>
              <a:rPr lang="en-US" sz="1600" dirty="0" smtClean="0"/>
              <a:t>                            Tt </a:t>
            </a:r>
            <a:r>
              <a:rPr lang="en-US" sz="1600" dirty="0"/>
              <a:t>9 = </a:t>
            </a:r>
            <a:r>
              <a:rPr lang="en-US" sz="1600" dirty="0" smtClean="0"/>
              <a:t>22-112-0  Tt </a:t>
            </a:r>
            <a:r>
              <a:rPr lang="en-US" sz="1600" dirty="0"/>
              <a:t>12 = 22-0-112 </a:t>
            </a:r>
            <a:r>
              <a:rPr lang="en-US" sz="1600" dirty="0" smtClean="0"/>
              <a:t>  Tt </a:t>
            </a:r>
            <a:r>
              <a:rPr lang="en-US" sz="1600" dirty="0"/>
              <a:t>15 = </a:t>
            </a:r>
            <a:r>
              <a:rPr lang="en-US" sz="1600" dirty="0" smtClean="0"/>
              <a:t>22-90-22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7905"/>
            <a:ext cx="269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Southeast AL site</a:t>
            </a:r>
            <a:b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(loamy sand soil)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Wheat Yield 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El Niño &gt; La Niña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7209" y="77906"/>
            <a:ext cx="6815770" cy="59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0" y="315311"/>
            <a:ext cx="313733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7905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North AL site</a:t>
            </a:r>
            <a:b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silt loam soil)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982355"/>
            <a:ext cx="6019800" cy="87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9499" y="5982355"/>
            <a:ext cx="570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Tt </a:t>
            </a:r>
            <a:r>
              <a:rPr lang="en-US" sz="1600" dirty="0"/>
              <a:t>5 = </a:t>
            </a:r>
            <a:r>
              <a:rPr lang="en-US" sz="1600" dirty="0" smtClean="0"/>
              <a:t>0-50-50   Tt </a:t>
            </a:r>
            <a:r>
              <a:rPr lang="en-US" sz="1600" dirty="0"/>
              <a:t>7 = </a:t>
            </a:r>
            <a:r>
              <a:rPr lang="en-US" sz="1600" dirty="0" smtClean="0"/>
              <a:t>22-45-0    Tt </a:t>
            </a:r>
            <a:r>
              <a:rPr lang="en-US" sz="1600" dirty="0"/>
              <a:t>10 = 22-0-45 </a:t>
            </a:r>
            <a:r>
              <a:rPr lang="en-US" sz="1600" dirty="0" smtClean="0"/>
              <a:t>    Tt </a:t>
            </a:r>
            <a:r>
              <a:rPr lang="en-US" sz="1600" dirty="0"/>
              <a:t>13 = 22-56-56</a:t>
            </a:r>
          </a:p>
          <a:p>
            <a:r>
              <a:rPr lang="en-US" sz="1600" dirty="0" smtClean="0"/>
              <a:t>Tt </a:t>
            </a:r>
            <a:r>
              <a:rPr lang="en-US" sz="1600" dirty="0"/>
              <a:t>6 = </a:t>
            </a:r>
            <a:r>
              <a:rPr lang="en-US" sz="1600" dirty="0" smtClean="0"/>
              <a:t>0-67-67   </a:t>
            </a:r>
            <a:r>
              <a:rPr lang="en-US" sz="1600" dirty="0"/>
              <a:t>Tt 8 = 22-78-0 </a:t>
            </a:r>
            <a:r>
              <a:rPr lang="en-US" sz="1600" dirty="0" smtClean="0"/>
              <a:t>   Tt </a:t>
            </a:r>
            <a:r>
              <a:rPr lang="en-US" sz="1600" dirty="0"/>
              <a:t>11 </a:t>
            </a:r>
            <a:r>
              <a:rPr lang="en-US" sz="1600" dirty="0" smtClean="0"/>
              <a:t>= </a:t>
            </a:r>
            <a:r>
              <a:rPr lang="en-US" sz="1600" dirty="0"/>
              <a:t>22-0-78 </a:t>
            </a:r>
            <a:r>
              <a:rPr lang="en-US" sz="1600" dirty="0" smtClean="0"/>
              <a:t>    Tt </a:t>
            </a:r>
            <a:r>
              <a:rPr lang="en-US" sz="1600" dirty="0"/>
              <a:t>14 = 22-67-11</a:t>
            </a:r>
          </a:p>
          <a:p>
            <a:r>
              <a:rPr lang="en-US" sz="1600" dirty="0" smtClean="0"/>
              <a:t>                            Tt </a:t>
            </a:r>
            <a:r>
              <a:rPr lang="en-US" sz="1600" dirty="0"/>
              <a:t>9 = </a:t>
            </a:r>
            <a:r>
              <a:rPr lang="en-US" sz="1600" dirty="0" smtClean="0"/>
              <a:t>22-112-0  Tt </a:t>
            </a:r>
            <a:r>
              <a:rPr lang="en-US" sz="1600" dirty="0"/>
              <a:t>12 = 22-0-112 </a:t>
            </a:r>
            <a:r>
              <a:rPr lang="en-US" sz="1600" dirty="0" smtClean="0"/>
              <a:t>  Tt </a:t>
            </a:r>
            <a:r>
              <a:rPr lang="en-US" sz="1600" dirty="0"/>
              <a:t>15 = </a:t>
            </a:r>
            <a:r>
              <a:rPr lang="en-US" sz="1600" dirty="0" smtClean="0"/>
              <a:t>22-90-22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8356" y="1204823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Wheat Yield 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La </a:t>
            </a:r>
            <a:r>
              <a:rPr lang="en-US" sz="2000" dirty="0" smtClean="0">
                <a:latin typeface="Trebuchet MS" panose="020B0603020202020204" pitchFamily="34" charset="0"/>
              </a:rPr>
              <a:t>Niña &gt; El Niño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8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2276" y="152400"/>
            <a:ext cx="7292700" cy="60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54702" y="3043569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leached  (kg/ha)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91258" y="6248400"/>
            <a:ext cx="271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uptake (kg/ha)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73" y="-21756"/>
            <a:ext cx="202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Southeast AL site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87" y="805934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Highest leaching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El Ni</a:t>
            </a:r>
            <a:r>
              <a:rPr lang="en-US" dirty="0">
                <a:latin typeface="Trebuchet MS" panose="020B0603020202020204" pitchFamily="34" charset="0"/>
              </a:rPr>
              <a:t>ñ</a:t>
            </a:r>
            <a:r>
              <a:rPr lang="en-US" dirty="0" smtClean="0">
                <a:latin typeface="Trebuchet MS" panose="020B0603020202020204" pitchFamily="34" charset="0"/>
              </a:rPr>
              <a:t>o &gt; La Ni</a:t>
            </a:r>
            <a:r>
              <a:rPr lang="en-US" dirty="0">
                <a:latin typeface="Trebuchet MS" panose="020B0603020202020204" pitchFamily="34" charset="0"/>
              </a:rPr>
              <a:t>ñ</a:t>
            </a:r>
            <a:r>
              <a:rPr lang="en-US" dirty="0" smtClean="0">
                <a:latin typeface="Trebuchet MS" panose="020B0603020202020204" pitchFamily="34" charset="0"/>
              </a:rPr>
              <a:t>a 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87" y="6352191"/>
            <a:ext cx="279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Standard Deviation for </a:t>
            </a:r>
            <a:r>
              <a:rPr lang="en-US" sz="1200" i="1" dirty="0">
                <a:latin typeface="Trebuchet MS" panose="020B0603020202020204" pitchFamily="34" charset="0"/>
              </a:rPr>
              <a:t>uptake and leached N </a:t>
            </a:r>
            <a:r>
              <a:rPr lang="en-US" sz="1200" i="1" dirty="0" smtClean="0">
                <a:latin typeface="Trebuchet MS" panose="020B0603020202020204" pitchFamily="34" charset="0"/>
              </a:rPr>
              <a:t>are in parenthesis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10400" y="621269"/>
            <a:ext cx="609600" cy="2608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10400" y="882134"/>
            <a:ext cx="457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72176" y="528934"/>
            <a:ext cx="96202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rebuchet MS" panose="020B0603020202020204" pitchFamily="34" charset="0"/>
              </a:rPr>
              <a:t>Highest leaching @ F4 N </a:t>
            </a:r>
            <a:endParaRPr 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6075192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Treatments and N rates : </a:t>
            </a:r>
            <a:r>
              <a:rPr lang="en-US" sz="1200" b="1" dirty="0"/>
              <a:t>8 </a:t>
            </a:r>
            <a:r>
              <a:rPr lang="en-US" sz="1200" dirty="0"/>
              <a:t>= 22-78-0; </a:t>
            </a:r>
            <a:r>
              <a:rPr lang="en-US" sz="1200" b="1" dirty="0"/>
              <a:t>9 </a:t>
            </a:r>
            <a:r>
              <a:rPr lang="en-US" sz="1200" dirty="0"/>
              <a:t>= 22-112-0 ; </a:t>
            </a:r>
            <a:r>
              <a:rPr lang="en-US" sz="1200" b="1" dirty="0"/>
              <a:t>12 </a:t>
            </a:r>
            <a:r>
              <a:rPr lang="en-US" sz="1200" dirty="0"/>
              <a:t>= 22-0-112 ; </a:t>
            </a:r>
            <a:r>
              <a:rPr lang="en-US" sz="1200" b="1" dirty="0"/>
              <a:t>13 </a:t>
            </a:r>
            <a:r>
              <a:rPr lang="en-US" sz="1200" dirty="0"/>
              <a:t>= 22-56-56; </a:t>
            </a:r>
            <a:r>
              <a:rPr lang="en-US" sz="1200" b="1" dirty="0"/>
              <a:t>14 </a:t>
            </a:r>
            <a:r>
              <a:rPr lang="en-US" sz="1200" dirty="0"/>
              <a:t>= 22-67-11and </a:t>
            </a:r>
            <a:r>
              <a:rPr lang="en-US" sz="1200" b="1" dirty="0"/>
              <a:t>15 </a:t>
            </a:r>
            <a:r>
              <a:rPr lang="en-US" sz="1200" dirty="0"/>
              <a:t>= 22-90-22</a:t>
            </a:r>
          </a:p>
        </p:txBody>
      </p:sp>
    </p:spTree>
    <p:extLst>
      <p:ext uri="{BB962C8B-B14F-4D97-AF65-F5344CB8AC3E}">
        <p14:creationId xmlns:p14="http://schemas.microsoft.com/office/powerpoint/2010/main" val="324553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0" y="1287452"/>
            <a:ext cx="7100693" cy="43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360" y="5552420"/>
            <a:ext cx="415684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Higher leaching </a:t>
            </a:r>
            <a:r>
              <a:rPr lang="en-US" sz="2400" b="1" dirty="0" smtClean="0">
                <a:sym typeface="Wingdings" panose="05000000000000000000" pitchFamily="2" charset="2"/>
              </a:rPr>
              <a:t> High rainfall well distributed @ F4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8057" y="751820"/>
            <a:ext cx="719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AWDR </a:t>
            </a:r>
            <a:r>
              <a:rPr lang="en-US" sz="2400" b="1" dirty="0" smtClean="0">
                <a:sym typeface="Wingdings" panose="05000000000000000000" pitchFamily="2" charset="2"/>
              </a:rPr>
              <a:t> 10 days pre-</a:t>
            </a:r>
            <a:r>
              <a:rPr lang="en-US" sz="2400" b="1" dirty="0" err="1" smtClean="0">
                <a:sym typeface="Wingdings" panose="05000000000000000000" pitchFamily="2" charset="2"/>
              </a:rPr>
              <a:t>sidress</a:t>
            </a:r>
            <a:r>
              <a:rPr lang="en-US" sz="2400" b="1" dirty="0" smtClean="0">
                <a:sym typeface="Wingdings" panose="05000000000000000000" pitchFamily="2" charset="2"/>
              </a:rPr>
              <a:t> N &amp; 20 day post-</a:t>
            </a:r>
            <a:r>
              <a:rPr lang="en-US" sz="2400" b="1" dirty="0" err="1" smtClean="0">
                <a:sym typeface="Wingdings" panose="05000000000000000000" pitchFamily="2" charset="2"/>
              </a:rPr>
              <a:t>sidress</a:t>
            </a:r>
            <a:r>
              <a:rPr lang="en-US" sz="2400" b="1" dirty="0" smtClean="0">
                <a:sym typeface="Wingdings" panose="05000000000000000000" pitchFamily="2" charset="2"/>
              </a:rPr>
              <a:t> 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6400800"/>
            <a:ext cx="733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AWDR introduced by Trembley et al. (2012). </a:t>
            </a:r>
            <a:r>
              <a:rPr lang="en-US" dirty="0" err="1" smtClean="0"/>
              <a:t>Agron</a:t>
            </a:r>
            <a:r>
              <a:rPr lang="en-US" dirty="0"/>
              <a:t>. J. 104:1658–1671 (2012)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256" y="228600"/>
            <a:ext cx="78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AWDR: Abundant </a:t>
            </a:r>
            <a:r>
              <a:rPr lang="en-US" sz="2800" b="1" dirty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well distributed rainfall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2556" y="366626"/>
            <a:ext cx="7264140" cy="58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3" y="-21756"/>
            <a:ext cx="157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North AL site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25" y="805932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Highest leaching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La Niña &gt; El Niño </a:t>
            </a:r>
            <a:endParaRPr lang="en-US" dirty="0">
              <a:latin typeface="Trebuchet MS" panose="020B0603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05200" y="3962400"/>
            <a:ext cx="786058" cy="351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71176" y="3886200"/>
            <a:ext cx="180102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rebuchet MS" panose="020B0603020202020204" pitchFamily="34" charset="0"/>
              </a:rPr>
              <a:t>Highest leaching and lowest uptake @ F6 N </a:t>
            </a:r>
            <a:endParaRPr 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4702" y="3228235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leached  (kg/ha)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91258" y="6248400"/>
            <a:ext cx="271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uptake (kg/ha)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8687" y="6352191"/>
            <a:ext cx="279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ebuchet MS" panose="020B0603020202020204" pitchFamily="34" charset="0"/>
              </a:rPr>
              <a:t>Standard Deviation for </a:t>
            </a:r>
            <a:r>
              <a:rPr lang="en-US" sz="1200" i="1" dirty="0">
                <a:latin typeface="Trebuchet MS" panose="020B0603020202020204" pitchFamily="34" charset="0"/>
              </a:rPr>
              <a:t>uptake and leached N </a:t>
            </a:r>
            <a:r>
              <a:rPr lang="en-US" sz="1200" i="1" dirty="0" smtClean="0">
                <a:latin typeface="Trebuchet MS" panose="020B0603020202020204" pitchFamily="34" charset="0"/>
              </a:rPr>
              <a:t>are in parenthesis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6075192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Treatments and N rates : </a:t>
            </a:r>
            <a:r>
              <a:rPr lang="en-US" sz="1200" b="1" dirty="0"/>
              <a:t>8 </a:t>
            </a:r>
            <a:r>
              <a:rPr lang="en-US" sz="1200" dirty="0"/>
              <a:t>= 22-78-0; </a:t>
            </a:r>
            <a:r>
              <a:rPr lang="en-US" sz="1200" b="1" dirty="0"/>
              <a:t>9 </a:t>
            </a:r>
            <a:r>
              <a:rPr lang="en-US" sz="1200" dirty="0"/>
              <a:t>= 22-112-0 ; </a:t>
            </a:r>
            <a:r>
              <a:rPr lang="en-US" sz="1200" b="1" dirty="0"/>
              <a:t>12 </a:t>
            </a:r>
            <a:r>
              <a:rPr lang="en-US" sz="1200" dirty="0"/>
              <a:t>= 22-0-112 ; </a:t>
            </a:r>
            <a:r>
              <a:rPr lang="en-US" sz="1200" b="1" dirty="0"/>
              <a:t>13 </a:t>
            </a:r>
            <a:r>
              <a:rPr lang="en-US" sz="1200" dirty="0"/>
              <a:t>= 22-56-56; </a:t>
            </a:r>
            <a:r>
              <a:rPr lang="en-US" sz="1200" b="1" dirty="0"/>
              <a:t>14 </a:t>
            </a:r>
            <a:r>
              <a:rPr lang="en-US" sz="1200" dirty="0"/>
              <a:t>= 22-67-11and </a:t>
            </a:r>
            <a:r>
              <a:rPr lang="en-US" sz="1200" b="1" dirty="0"/>
              <a:t>15 </a:t>
            </a:r>
            <a:r>
              <a:rPr lang="en-US" sz="1200" dirty="0"/>
              <a:t>= 22-90-22</a:t>
            </a:r>
          </a:p>
        </p:txBody>
      </p:sp>
    </p:spTree>
    <p:extLst>
      <p:ext uri="{BB962C8B-B14F-4D97-AF65-F5344CB8AC3E}">
        <p14:creationId xmlns:p14="http://schemas.microsoft.com/office/powerpoint/2010/main" val="135021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96" y="1371600"/>
            <a:ext cx="897350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057" y="751820"/>
            <a:ext cx="719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AWDR </a:t>
            </a:r>
            <a:r>
              <a:rPr lang="en-US" sz="2400" b="1" dirty="0" smtClean="0">
                <a:sym typeface="Wingdings" panose="05000000000000000000" pitchFamily="2" charset="2"/>
              </a:rPr>
              <a:t> 10 days pre-</a:t>
            </a:r>
            <a:r>
              <a:rPr lang="en-US" sz="2400" b="1" dirty="0" err="1" smtClean="0">
                <a:sym typeface="Wingdings" panose="05000000000000000000" pitchFamily="2" charset="2"/>
              </a:rPr>
              <a:t>sidress</a:t>
            </a:r>
            <a:r>
              <a:rPr lang="en-US" sz="2400" b="1" dirty="0" smtClean="0">
                <a:sym typeface="Wingdings" panose="05000000000000000000" pitchFamily="2" charset="2"/>
              </a:rPr>
              <a:t> N &amp; 20 day post-</a:t>
            </a:r>
            <a:r>
              <a:rPr lang="en-US" sz="2400" b="1" dirty="0" err="1" smtClean="0">
                <a:sym typeface="Wingdings" panose="05000000000000000000" pitchFamily="2" charset="2"/>
              </a:rPr>
              <a:t>sidress</a:t>
            </a:r>
            <a:r>
              <a:rPr lang="en-US" sz="2400" b="1" dirty="0" smtClean="0">
                <a:sym typeface="Wingdings" panose="05000000000000000000" pitchFamily="2" charset="2"/>
              </a:rPr>
              <a:t> 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95256" y="228600"/>
            <a:ext cx="78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AWDR: Abundant </a:t>
            </a:r>
            <a:r>
              <a:rPr lang="en-US" sz="2800" b="1" dirty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well distributed rainfall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6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ak.picdn.net/shutterstock/videos/347389/preview/stock-footage-big-water-drop-on-gras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53512"/>
            <a:ext cx="9144000" cy="39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33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428714"/>
            <a:ext cx="9144000" cy="64633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Agriculture: Nitrogen Use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Efficency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9" descr="AU_logo_large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6412230"/>
            <a:ext cx="365760" cy="32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7680" y="6381988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Advancing Science &amp;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8896350" cy="897466"/>
          </a:xfrm>
        </p:spPr>
        <p:txBody>
          <a:bodyPr>
            <a:noAutofit/>
          </a:bodyPr>
          <a:lstStyle/>
          <a:p>
            <a:r>
              <a:rPr lang="en-US" sz="2200" dirty="0" smtClean="0"/>
              <a:t>Precision Ag technologies simultaneously enhance production efficiency and environmental stewardship.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339850" y="6003925"/>
            <a:ext cx="3454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29167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bg1"/>
                </a:solidFill>
              </a:rPr>
              <a:t>AL_Prec_Ag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Alabama Precision Ag Online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hubspot.com/Portals/53/images/facebook-ic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080" y="5677698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ubspot.com/Portals/53/images/twitteric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080" y="5361903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7315200" y="6137910"/>
            <a:ext cx="1596044" cy="548640"/>
            <a:chOff x="6553199" y="4419597"/>
            <a:chExt cx="2438400" cy="838200"/>
          </a:xfrm>
        </p:grpSpPr>
        <p:sp>
          <p:nvSpPr>
            <p:cNvPr id="11" name="Rectangle 10"/>
            <p:cNvSpPr/>
            <p:nvPr/>
          </p:nvSpPr>
          <p:spPr>
            <a:xfrm>
              <a:off x="6553199" y="4419597"/>
              <a:ext cx="24384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" name="Picture 7" descr="PRECISION AG-AL&amp;EXT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497494"/>
              <a:ext cx="2286000" cy="68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-7575" y="4114800"/>
            <a:ext cx="9144000" cy="533400"/>
          </a:xfrm>
          <a:prstGeom prst="rect">
            <a:avLst/>
          </a:prstGeom>
          <a:noFill/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www.AlabamaPrecisionAgOnline.com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4568396"/>
            <a:ext cx="43733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Brenda V. Ortiz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bortiz@auburn.edu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024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5" y="152399"/>
            <a:ext cx="4449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in the Southeast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23" y="751820"/>
            <a:ext cx="336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Niño phase of ENSO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372" y="5181600"/>
            <a:ext cx="33726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ea typeface="ヒラギノ角ゴ ProN W3" pitchFamily="106" charset="-128"/>
                <a:sym typeface="Gill Sans" pitchFamily="106" charset="0"/>
              </a:rPr>
              <a:t>Above </a:t>
            </a:r>
            <a:r>
              <a:rPr lang="en-US" sz="2200" dirty="0">
                <a:ea typeface="ヒラギノ角ゴ ProN W3" pitchFamily="106" charset="-128"/>
                <a:sym typeface="Gill Sans" pitchFamily="106" charset="0"/>
              </a:rPr>
              <a:t>average sea surface temperature (SST) across the eastern tropical Pacific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830924" y="4581435"/>
            <a:ext cx="1529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influence on Winter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Spring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057" y="163285"/>
            <a:ext cx="2971800" cy="316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70320" y="2953512"/>
            <a:ext cx="10156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Winter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519057" y="3509002"/>
            <a:ext cx="2983640" cy="322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172200" y="6364224"/>
            <a:ext cx="11817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Summer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12" name="Picture 8" descr="Contact the instructor if you have difficulty viewing this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947"/>
          <a:stretch/>
        </p:blipFill>
        <p:spPr bwMode="auto">
          <a:xfrm>
            <a:off x="112740" y="1512457"/>
            <a:ext cx="4750923" cy="288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588759" y="1072725"/>
            <a:ext cx="771607" cy="1244381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86" y="167045"/>
            <a:ext cx="4449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in the Southeast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23" y="751820"/>
            <a:ext cx="340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La Niña phase of ENSO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972" y="5257800"/>
            <a:ext cx="3372612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ea typeface="ヒラギノ角ゴ ProN W3" pitchFamily="106" charset="-128"/>
                <a:sym typeface="Gill Sans" pitchFamily="106" charset="0"/>
              </a:rPr>
              <a:t> </a:t>
            </a:r>
            <a:r>
              <a:rPr lang="en-US" sz="2200" dirty="0" smtClean="0">
                <a:ea typeface="ヒラギノ角ゴ ProN W3" pitchFamily="106" charset="-128"/>
                <a:sym typeface="Gill Sans" pitchFamily="106" charset="0"/>
              </a:rPr>
              <a:t>Below </a:t>
            </a:r>
            <a:r>
              <a:rPr lang="en-US" sz="2200" dirty="0">
                <a:ea typeface="ヒラギノ角ゴ ProN W3" pitchFamily="106" charset="-128"/>
                <a:sym typeface="Gill Sans" pitchFamily="106" charset="0"/>
              </a:rPr>
              <a:t>than normal sea surface </a:t>
            </a:r>
            <a:r>
              <a:rPr lang="en-US" sz="2200" dirty="0" smtClean="0">
                <a:ea typeface="ヒラギノ角ゴ ProN W3" pitchFamily="106" charset="-128"/>
                <a:sym typeface="Gill Sans" pitchFamily="106" charset="0"/>
              </a:rPr>
              <a:t>temp. (</a:t>
            </a:r>
            <a:r>
              <a:rPr lang="en-US" sz="2200" dirty="0">
                <a:ea typeface="ヒラギノ角ゴ ProN W3" pitchFamily="106" charset="-128"/>
                <a:sym typeface="Gill Sans" pitchFamily="106" charset="0"/>
              </a:rPr>
              <a:t>SST) across the eastern tropical Pacific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162" y="304800"/>
            <a:ext cx="2939143" cy="314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77000" y="3078188"/>
            <a:ext cx="10156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Winter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161" y="3644481"/>
            <a:ext cx="2939143" cy="313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62066" y="6412468"/>
            <a:ext cx="11817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Summer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14" name="Picture 8" descr="Contact the instructor if you have difficulty viewing this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83837" y="1502274"/>
            <a:ext cx="5201035" cy="315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648200" y="819371"/>
            <a:ext cx="771607" cy="1244381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0518" y="152400"/>
            <a:ext cx="9242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dirty="0">
                <a:latin typeface="+mn-lt"/>
              </a:rPr>
              <a:t>ENSO and </a:t>
            </a:r>
            <a:r>
              <a:rPr lang="en-US" sz="3600" b="1" dirty="0" smtClean="0">
                <a:latin typeface="+mn-lt"/>
              </a:rPr>
              <a:t>Precipitation Anomalies </a:t>
            </a:r>
            <a:r>
              <a:rPr lang="en-US" sz="3600" b="1" dirty="0">
                <a:latin typeface="+mn-lt"/>
              </a:rPr>
              <a:t>in Alabama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66850"/>
            <a:ext cx="35067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763" y="1466850"/>
            <a:ext cx="362743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4953000"/>
            <a:ext cx="1577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N W3" pitchFamily="106" charset="-128"/>
                <a:sym typeface="Gill Sans" pitchFamily="106" charset="0"/>
              </a:rPr>
              <a:t>El Niño</a:t>
            </a:r>
            <a:endParaRPr lang="en-US" sz="3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6675" y="4992688"/>
            <a:ext cx="1606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N W3" pitchFamily="106" charset="-128"/>
                <a:sym typeface="Gill Sans" pitchFamily="106" charset="0"/>
              </a:rPr>
              <a:t>La Niña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487" y="882650"/>
            <a:ext cx="42957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January-February-March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86185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Location and ENSO phase specific differences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518" y="6513513"/>
            <a:ext cx="49434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Source: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Vaishali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Sharda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Biosystems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Engineering – Auburn)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0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0733" y="762000"/>
            <a:ext cx="40378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rebuchet MS" panose="020B0603020202020204" pitchFamily="34" charset="0"/>
              </a:rPr>
              <a:t>Does wheat nitrogen response change between ENSO phases?</a:t>
            </a:r>
          </a:p>
          <a:p>
            <a:endParaRPr lang="en-US" sz="3200" i="1" dirty="0">
              <a:latin typeface="Trebuchet MS" panose="020B0603020202020204" pitchFamily="34" charset="0"/>
            </a:endParaRPr>
          </a:p>
          <a:p>
            <a:r>
              <a:rPr lang="en-US" sz="3200" i="1" dirty="0" smtClean="0">
                <a:latin typeface="Trebuchet MS" panose="020B0603020202020204" pitchFamily="34" charset="0"/>
              </a:rPr>
              <a:t>Can we tailor nitrogen fertilization (rate and timing) based on the ENSO forecast?</a:t>
            </a:r>
            <a:endParaRPr lang="en-US" sz="3200" i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www2.ucar.edu/sites/default/files/news/2014/400px-DI02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81" y="-45110"/>
            <a:ext cx="49911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5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838200"/>
            <a:ext cx="7696200" cy="53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772" y="304800"/>
            <a:ext cx="830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Rates and times of N application </a:t>
            </a:r>
            <a:r>
              <a:rPr lang="en-US" dirty="0" smtClean="0"/>
              <a:t>study conducted at multiple locations across Alabama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36268"/>
            <a:ext cx="595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Balkcom </a:t>
            </a:r>
            <a:r>
              <a:rPr lang="en-US" dirty="0"/>
              <a:t>&amp; Burmester - </a:t>
            </a:r>
            <a:r>
              <a:rPr lang="en-US" dirty="0" err="1"/>
              <a:t>Agron</a:t>
            </a:r>
            <a:r>
              <a:rPr lang="en-US" dirty="0"/>
              <a:t>. J. 107:425–434 (2015)</a:t>
            </a:r>
          </a:p>
        </p:txBody>
      </p:sp>
    </p:spTree>
    <p:extLst>
      <p:ext uri="{BB962C8B-B14F-4D97-AF65-F5344CB8AC3E}">
        <p14:creationId xmlns:p14="http://schemas.microsoft.com/office/powerpoint/2010/main" val="305244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6546"/>
            <a:ext cx="314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Simulation Modeling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802" y="685806"/>
            <a:ext cx="8630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Crop </a:t>
            </a:r>
            <a:r>
              <a:rPr lang="en-US" dirty="0"/>
              <a:t>simulation models </a:t>
            </a:r>
            <a:r>
              <a:rPr lang="en-US" dirty="0" smtClean="0"/>
              <a:t> </a:t>
            </a:r>
            <a:r>
              <a:rPr lang="en-US" dirty="0"/>
              <a:t>simulate growth, development and yield as a function of the soil-plant-atmosphere dynamics, and they have been used for many applications ranging from on-farm and precision management to regional assessments of the impact of climate variability and climate change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28800"/>
            <a:ext cx="558670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1600200"/>
            <a:ext cx="3008952" cy="34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990" y="5638800"/>
            <a:ext cx="327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CERES-Wheat Model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1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72953" y="1042902"/>
            <a:ext cx="2282440" cy="3169956"/>
            <a:chOff x="9258612" y="640044"/>
            <a:chExt cx="2030555" cy="2766216"/>
          </a:xfrm>
        </p:grpSpPr>
        <p:pic>
          <p:nvPicPr>
            <p:cNvPr id="3076" name="Picture 4" descr="https://upload.wikimedia.org/wikipedia/commons/thumb/d/d0/Alabama_counties_map.png/275px-Alabama_counties_map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0" y="705506"/>
              <a:ext cx="1764167" cy="2630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5-Point Star 1"/>
            <p:cNvSpPr/>
            <p:nvPr/>
          </p:nvSpPr>
          <p:spPr>
            <a:xfrm>
              <a:off x="10088089" y="1049719"/>
              <a:ext cx="91440" cy="9144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1002489" y="2497519"/>
              <a:ext cx="91440" cy="9144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endCxn id="2" idx="1"/>
            </p:cNvCxnSpPr>
            <p:nvPr/>
          </p:nvCxnSpPr>
          <p:spPr>
            <a:xfrm>
              <a:off x="9445127" y="1009376"/>
              <a:ext cx="642962" cy="7527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5" idx="2"/>
            </p:cNvCxnSpPr>
            <p:nvPr/>
          </p:nvCxnSpPr>
          <p:spPr>
            <a:xfrm flipV="1">
              <a:off x="10816727" y="2588959"/>
              <a:ext cx="203226" cy="478747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258612" y="640044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TVS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6508" y="3067706"/>
              <a:ext cx="5973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WGS</a:t>
              </a:r>
              <a:endParaRPr lang="en-US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47958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Crop Simulation Modeling Study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95400"/>
            <a:ext cx="64847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Two locations: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North (TVS), Silt loam soil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Southeast (WGS), loamy sand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Seasonal Analysis - 61yrs (</a:t>
            </a:r>
            <a:r>
              <a:rPr lang="en-US" sz="2000" dirty="0">
                <a:latin typeface="Trebuchet MS" panose="020B0603020202020204" pitchFamily="34" charset="0"/>
              </a:rPr>
              <a:t>1950-2010</a:t>
            </a:r>
            <a:r>
              <a:rPr lang="en-US" sz="2000" dirty="0" smtClean="0">
                <a:latin typeface="Trebuchet MS" panose="020B0603020202020204" pitchFamily="34" charset="0"/>
              </a:rPr>
              <a:t>) weather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12 Niña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10 Ni</a:t>
            </a:r>
            <a:r>
              <a:rPr lang="en-US" sz="2000" dirty="0">
                <a:latin typeface="Trebuchet MS" panose="020B0603020202020204" pitchFamily="34" charset="0"/>
              </a:rPr>
              <a:t>ñ</a:t>
            </a:r>
            <a:r>
              <a:rPr lang="en-US" sz="2000" dirty="0" smtClean="0">
                <a:latin typeface="Trebuchet MS" panose="020B0603020202020204" pitchFamily="34" charset="0"/>
              </a:rPr>
              <a:t>o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15 N treatments (rate and timing)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Variables under study: yield and N leaching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1400" y="1847193"/>
            <a:ext cx="514117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4572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Different combination of N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rates </a:t>
            </a:r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used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in the </a:t>
            </a:r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Seasonal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Analysis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80665"/>
              </p:ext>
            </p:extLst>
          </p:nvPr>
        </p:nvGraphicFramePr>
        <p:xfrm>
          <a:off x="457200" y="1618594"/>
          <a:ext cx="6324601" cy="4248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321"/>
                <a:gridCol w="1130655"/>
                <a:gridCol w="1130655"/>
                <a:gridCol w="1130655"/>
                <a:gridCol w="1678315"/>
              </a:tblGrid>
              <a:tr h="3255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</a:rPr>
                        <a:t>Treatment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</a:rPr>
                        <a:t>N rate (kg/ha)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>
                          <a:effectLst/>
                          <a:latin typeface="Trebuchet MS" panose="020B0603020202020204" pitchFamily="34" charset="0"/>
                        </a:rPr>
                        <a:t>Total N (kg/ha)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planting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</a:rPr>
                        <a:t>F4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</a:rPr>
                        <a:t>F6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50.4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50.4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100.8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134.4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44.8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78.5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100.9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112.1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134.5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44.8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78.5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100.9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112.1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134.5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56.1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56.1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134.6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100.9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89.7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134.5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2362200"/>
            <a:ext cx="201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planting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4353" y="3200400"/>
            <a:ext cx="20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</a:t>
            </a:r>
            <a:r>
              <a:rPr lang="en-US" sz="2000" b="1" dirty="0" err="1" smtClean="0"/>
              <a:t>Feekes</a:t>
            </a:r>
            <a:r>
              <a:rPr lang="en-US" sz="2000" b="1" dirty="0" smtClean="0"/>
              <a:t> 6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16249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F4 &gt; F6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554349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F4 &gt;&gt; F6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4095690"/>
            <a:ext cx="20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None at </a:t>
            </a:r>
            <a:r>
              <a:rPr lang="en-US" sz="2000" b="1" dirty="0" err="1" smtClean="0"/>
              <a:t>Feekes</a:t>
            </a:r>
            <a:r>
              <a:rPr lang="en-US" sz="2000" b="1" dirty="0" smtClean="0"/>
              <a:t> 4</a:t>
            </a:r>
            <a:endParaRPr lang="en-US" sz="2000" b="1" dirty="0"/>
          </a:p>
        </p:txBody>
      </p:sp>
      <p:sp>
        <p:nvSpPr>
          <p:cNvPr id="7" name="Right Brace 6"/>
          <p:cNvSpPr/>
          <p:nvPr/>
        </p:nvSpPr>
        <p:spPr>
          <a:xfrm>
            <a:off x="6854047" y="2286000"/>
            <a:ext cx="156353" cy="6096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850094" y="2960430"/>
            <a:ext cx="156353" cy="9257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850094" y="3962400"/>
            <a:ext cx="156353" cy="92577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6858000" y="5257800"/>
            <a:ext cx="148447" cy="2762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6858000" y="5591145"/>
            <a:ext cx="148447" cy="2762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983</Words>
  <Application>Microsoft Office PowerPoint</Application>
  <PresentationFormat>On-screen Show (4:3)</PresentationFormat>
  <Paragraphs>187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Cooper Black</vt:lpstr>
      <vt:lpstr>Gill Sans</vt:lpstr>
      <vt:lpstr>Gill Sans MT</vt:lpstr>
      <vt:lpstr>Times New Roman</vt:lpstr>
      <vt:lpstr>Trebuchet MS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Precision Ag technologies simultaneously enhance production efficiency and environmental stewardship.</vt:lpstr>
    </vt:vector>
  </TitlesOfParts>
  <Company>ACES/CoAg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Ortiz</dc:creator>
  <cp:lastModifiedBy>bill raun</cp:lastModifiedBy>
  <cp:revision>51</cp:revision>
  <dcterms:created xsi:type="dcterms:W3CDTF">2015-08-03T18:36:15Z</dcterms:created>
  <dcterms:modified xsi:type="dcterms:W3CDTF">2015-08-10T14:06:43Z</dcterms:modified>
</cp:coreProperties>
</file>