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7" r:id="rId1"/>
    <p:sldMasterId id="2147483785" r:id="rId2"/>
  </p:sldMasterIdLst>
  <p:notesMasterIdLst>
    <p:notesMasterId r:id="rId64"/>
  </p:notesMasterIdLst>
  <p:handoutMasterIdLst>
    <p:handoutMasterId r:id="rId65"/>
  </p:handoutMasterIdLst>
  <p:sldIdLst>
    <p:sldId id="298" r:id="rId3"/>
    <p:sldId id="355" r:id="rId4"/>
    <p:sldId id="332" r:id="rId5"/>
    <p:sldId id="337" r:id="rId6"/>
    <p:sldId id="344" r:id="rId7"/>
    <p:sldId id="276" r:id="rId8"/>
    <p:sldId id="258" r:id="rId9"/>
    <p:sldId id="259" r:id="rId10"/>
    <p:sldId id="358" r:id="rId11"/>
    <p:sldId id="277" r:id="rId12"/>
    <p:sldId id="359" r:id="rId13"/>
    <p:sldId id="281" r:id="rId14"/>
    <p:sldId id="346" r:id="rId15"/>
    <p:sldId id="363" r:id="rId16"/>
    <p:sldId id="349" r:id="rId17"/>
    <p:sldId id="350" r:id="rId18"/>
    <p:sldId id="347" r:id="rId19"/>
    <p:sldId id="353" r:id="rId20"/>
    <p:sldId id="352" r:id="rId21"/>
    <p:sldId id="362" r:id="rId22"/>
    <p:sldId id="361" r:id="rId23"/>
    <p:sldId id="319" r:id="rId24"/>
    <p:sldId id="320" r:id="rId25"/>
    <p:sldId id="283" r:id="rId26"/>
    <p:sldId id="364" r:id="rId27"/>
    <p:sldId id="285" r:id="rId28"/>
    <p:sldId id="282" r:id="rId29"/>
    <p:sldId id="306" r:id="rId30"/>
    <p:sldId id="307" r:id="rId31"/>
    <p:sldId id="274" r:id="rId32"/>
    <p:sldId id="266" r:id="rId33"/>
    <p:sldId id="279" r:id="rId34"/>
    <p:sldId id="339" r:id="rId35"/>
    <p:sldId id="278" r:id="rId36"/>
    <p:sldId id="273" r:id="rId37"/>
    <p:sldId id="345" r:id="rId38"/>
    <p:sldId id="299" r:id="rId39"/>
    <p:sldId id="295" r:id="rId40"/>
    <p:sldId id="324" r:id="rId41"/>
    <p:sldId id="296" r:id="rId42"/>
    <p:sldId id="310" r:id="rId43"/>
    <p:sldId id="311" r:id="rId44"/>
    <p:sldId id="293" r:id="rId45"/>
    <p:sldId id="291" r:id="rId46"/>
    <p:sldId id="292" r:id="rId47"/>
    <p:sldId id="297" r:id="rId48"/>
    <p:sldId id="336" r:id="rId49"/>
    <p:sldId id="287" r:id="rId50"/>
    <p:sldId id="280" r:id="rId51"/>
    <p:sldId id="351" r:id="rId52"/>
    <p:sldId id="308" r:id="rId53"/>
    <p:sldId id="300" r:id="rId54"/>
    <p:sldId id="333" r:id="rId55"/>
    <p:sldId id="342" r:id="rId56"/>
    <p:sldId id="284" r:id="rId57"/>
    <p:sldId id="301" r:id="rId58"/>
    <p:sldId id="269" r:id="rId59"/>
    <p:sldId id="338" r:id="rId60"/>
    <p:sldId id="365" r:id="rId61"/>
    <p:sldId id="288" r:id="rId62"/>
    <p:sldId id="356" r:id="rId63"/>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3300"/>
    <a:srgbClr val="FF0000"/>
    <a:srgbClr val="FF6600"/>
    <a:srgbClr val="FF9933"/>
    <a:srgbClr val="DDDDDD"/>
    <a:srgbClr val="FFFFFF"/>
    <a:srgbClr val="92D050"/>
    <a:srgbClr val="3F3947"/>
    <a:srgbClr val="3F3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0929"/>
  </p:normalViewPr>
  <p:slideViewPr>
    <p:cSldViewPr snapToGrid="0" snapToObjects="1">
      <p:cViewPr>
        <p:scale>
          <a:sx n="75" d="100"/>
          <a:sy n="75" d="100"/>
        </p:scale>
        <p:origin x="10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file:///C:\Manuscripts\Check_PlotYields\Check_Plot%20(Autosav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Manuscripts\Check_PlotYields\Check_Plot%20(Autosav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Magruder Plots, 1930-2015</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78937007874017"/>
          <c:y val="6.5231481481481501E-2"/>
          <c:w val="0.831321741032371"/>
          <c:h val="0.71898950131233585"/>
        </c:manualLayout>
      </c:layout>
      <c:scatterChart>
        <c:scatterStyle val="lineMarker"/>
        <c:varyColors val="0"/>
        <c:ser>
          <c:idx val="0"/>
          <c:order val="0"/>
          <c:tx>
            <c:strRef>
              <c:f>'Magruder 3 &amp; 4'!$T$12</c:f>
              <c:strCache>
                <c:ptCount val="1"/>
                <c:pt idx="0">
                  <c:v>Observed yield</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44421850393700785"/>
                  <c:y val="-0.13685148731408575"/>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dirty="0"/>
                      <a:t>y = 0.4965x + 0.8328</a:t>
                    </a:r>
                    <a:br>
                      <a:rPr lang="en-US" baseline="0" dirty="0"/>
                    </a:br>
                    <a:r>
                      <a:rPr lang="en-US" baseline="0" dirty="0"/>
                      <a:t>R² = </a:t>
                    </a:r>
                    <a:r>
                      <a:rPr lang="en-US" baseline="0" dirty="0" smtClean="0"/>
                      <a:t>0.14</a:t>
                    </a:r>
                    <a:endParaRPr lang="en-US"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'Magruder 3 &amp; 4'!$S$13:$S$93</c:f>
              <c:numCache>
                <c:formatCode>General</c:formatCode>
                <c:ptCount val="81"/>
                <c:pt idx="0">
                  <c:v>1.6837632000000005</c:v>
                </c:pt>
                <c:pt idx="1">
                  <c:v>1.9998720000000003</c:v>
                </c:pt>
                <c:pt idx="2">
                  <c:v>1.8676224000000001</c:v>
                </c:pt>
                <c:pt idx="3">
                  <c:v>1.8950399999999998</c:v>
                </c:pt>
                <c:pt idx="4">
                  <c:v>1.7144063999999999</c:v>
                </c:pt>
                <c:pt idx="5">
                  <c:v>1.8176256</c:v>
                </c:pt>
                <c:pt idx="6">
                  <c:v>1.8902015999999997</c:v>
                </c:pt>
                <c:pt idx="7">
                  <c:v>1.7047296000000001</c:v>
                </c:pt>
                <c:pt idx="8">
                  <c:v>1.3918463999999999</c:v>
                </c:pt>
                <c:pt idx="9">
                  <c:v>1.3950720000000005</c:v>
                </c:pt>
                <c:pt idx="10">
                  <c:v>1.3902336</c:v>
                </c:pt>
                <c:pt idx="11">
                  <c:v>0.99509760000000003</c:v>
                </c:pt>
                <c:pt idx="12">
                  <c:v>1.1918592000000001</c:v>
                </c:pt>
                <c:pt idx="13">
                  <c:v>1.3837823999999999</c:v>
                </c:pt>
                <c:pt idx="14">
                  <c:v>1.7466624000000004</c:v>
                </c:pt>
                <c:pt idx="15">
                  <c:v>1.6386048</c:v>
                </c:pt>
                <c:pt idx="16">
                  <c:v>1.9660032000000005</c:v>
                </c:pt>
                <c:pt idx="17">
                  <c:v>1.9740671999999999</c:v>
                </c:pt>
                <c:pt idx="18">
                  <c:v>1.8821376000000001</c:v>
                </c:pt>
                <c:pt idx="19">
                  <c:v>1.8434303999999997</c:v>
                </c:pt>
                <c:pt idx="20">
                  <c:v>1.7644032000000003</c:v>
                </c:pt>
                <c:pt idx="21">
                  <c:v>1.4257152</c:v>
                </c:pt>
                <c:pt idx="22">
                  <c:v>1.3241087999999999</c:v>
                </c:pt>
                <c:pt idx="23">
                  <c:v>1.3031424000000003</c:v>
                </c:pt>
                <c:pt idx="24">
                  <c:v>1.3821695999999999</c:v>
                </c:pt>
                <c:pt idx="25">
                  <c:v>1.8176256</c:v>
                </c:pt>
                <c:pt idx="26">
                  <c:v>2.2788864000000002</c:v>
                </c:pt>
                <c:pt idx="27">
                  <c:v>2.4562944000000004</c:v>
                </c:pt>
                <c:pt idx="28">
                  <c:v>2.6611200000000004</c:v>
                </c:pt>
                <c:pt idx="29">
                  <c:v>2.7353088000000008</c:v>
                </c:pt>
                <c:pt idx="30">
                  <c:v>2.4321024000000002</c:v>
                </c:pt>
                <c:pt idx="31">
                  <c:v>2.3788800000000001</c:v>
                </c:pt>
                <c:pt idx="32">
                  <c:v>2.7530496000000007</c:v>
                </c:pt>
                <c:pt idx="33">
                  <c:v>2.4562943999999995</c:v>
                </c:pt>
                <c:pt idx="34">
                  <c:v>2.1659903999999996</c:v>
                </c:pt>
                <c:pt idx="35">
                  <c:v>2.2417919999999998</c:v>
                </c:pt>
                <c:pt idx="36">
                  <c:v>2.1256704000000002</c:v>
                </c:pt>
                <c:pt idx="37">
                  <c:v>1.9143936000000004</c:v>
                </c:pt>
                <c:pt idx="38">
                  <c:v>2.3788800000000001</c:v>
                </c:pt>
                <c:pt idx="39">
                  <c:v>2.7111167999999997</c:v>
                </c:pt>
                <c:pt idx="40">
                  <c:v>2.9272320000000001</c:v>
                </c:pt>
                <c:pt idx="41">
                  <c:v>3.3772032000000007</c:v>
                </c:pt>
                <c:pt idx="42">
                  <c:v>3.5288064000000001</c:v>
                </c:pt>
                <c:pt idx="43">
                  <c:v>3.4223615999999999</c:v>
                </c:pt>
                <c:pt idx="44">
                  <c:v>3.2304383999999997</c:v>
                </c:pt>
                <c:pt idx="45">
                  <c:v>3.4530048</c:v>
                </c:pt>
                <c:pt idx="46">
                  <c:v>3.3175295999999999</c:v>
                </c:pt>
                <c:pt idx="47">
                  <c:v>3.1997952000000001</c:v>
                </c:pt>
                <c:pt idx="48">
                  <c:v>3.1981824000000003</c:v>
                </c:pt>
                <c:pt idx="49">
                  <c:v>3.1288320000000005</c:v>
                </c:pt>
                <c:pt idx="50">
                  <c:v>2.7933696000000006</c:v>
                </c:pt>
                <c:pt idx="51">
                  <c:v>2.4579072000000002</c:v>
                </c:pt>
                <c:pt idx="52">
                  <c:v>2.0530944</c:v>
                </c:pt>
                <c:pt idx="53">
                  <c:v>1.7224704000000002</c:v>
                </c:pt>
                <c:pt idx="54">
                  <c:v>1.6756992000000004</c:v>
                </c:pt>
                <c:pt idx="55">
                  <c:v>1.4257152</c:v>
                </c:pt>
                <c:pt idx="56">
                  <c:v>1.5821567999999997</c:v>
                </c:pt>
                <c:pt idx="57">
                  <c:v>1.7515008000000003</c:v>
                </c:pt>
                <c:pt idx="58">
                  <c:v>1.9504687104</c:v>
                </c:pt>
                <c:pt idx="59">
                  <c:v>2.0174257152000004</c:v>
                </c:pt>
                <c:pt idx="60">
                  <c:v>2.2697644031999999</c:v>
                </c:pt>
                <c:pt idx="61">
                  <c:v>1.9045942272000003</c:v>
                </c:pt>
                <c:pt idx="62">
                  <c:v>1.8802409471999999</c:v>
                </c:pt>
                <c:pt idx="63">
                  <c:v>2.4731578368</c:v>
                </c:pt>
                <c:pt idx="64">
                  <c:v>2.5482885120000005</c:v>
                </c:pt>
                <c:pt idx="65">
                  <c:v>2.8728161279999997</c:v>
                </c:pt>
                <c:pt idx="66">
                  <c:v>3.2574028032000006</c:v>
                </c:pt>
                <c:pt idx="67">
                  <c:v>3.3006984192000002</c:v>
                </c:pt>
                <c:pt idx="68">
                  <c:v>2.9920891392000004</c:v>
                </c:pt>
                <c:pt idx="69">
                  <c:v>3.2790062591999996</c:v>
                </c:pt>
                <c:pt idx="70">
                  <c:v>3.3209922816000002</c:v>
                </c:pt>
                <c:pt idx="71">
                  <c:v>3.2870605824000001</c:v>
                </c:pt>
                <c:pt idx="72">
                  <c:v>3.5955166464000006</c:v>
                </c:pt>
                <c:pt idx="73">
                  <c:v>3.0214082304000005</c:v>
                </c:pt>
                <c:pt idx="74">
                  <c:v>2.9263497984000004</c:v>
                </c:pt>
                <c:pt idx="75">
                  <c:v>2.0867051520000004</c:v>
                </c:pt>
                <c:pt idx="76">
                  <c:v>2.1621261312000004</c:v>
                </c:pt>
                <c:pt idx="77">
                  <c:v>1.8258186240000001</c:v>
                </c:pt>
                <c:pt idx="78">
                  <c:v>2.4435532800000002</c:v>
                </c:pt>
                <c:pt idx="79">
                  <c:v>2.5463531520000005</c:v>
                </c:pt>
                <c:pt idx="80">
                  <c:v>3.0356766719999997</c:v>
                </c:pt>
              </c:numCache>
            </c:numRef>
          </c:xVal>
          <c:yVal>
            <c:numRef>
              <c:f>'Magruder 3 &amp; 4'!$T$13:$T$93</c:f>
              <c:numCache>
                <c:formatCode>General</c:formatCode>
                <c:ptCount val="81"/>
                <c:pt idx="0">
                  <c:v>1.7539200000000001</c:v>
                </c:pt>
                <c:pt idx="1">
                  <c:v>1.35744</c:v>
                </c:pt>
                <c:pt idx="2">
                  <c:v>2.0361600000000002</c:v>
                </c:pt>
                <c:pt idx="3">
                  <c:v>0.78624000000000016</c:v>
                </c:pt>
                <c:pt idx="4">
                  <c:v>1.63968</c:v>
                </c:pt>
                <c:pt idx="5">
                  <c:v>2.0563200000000004</c:v>
                </c:pt>
                <c:pt idx="6">
                  <c:v>0.58464000000000005</c:v>
                </c:pt>
                <c:pt idx="7">
                  <c:v>0.73248000000000002</c:v>
                </c:pt>
                <c:pt idx="8">
                  <c:v>0.79968000000000006</c:v>
                </c:pt>
                <c:pt idx="9">
                  <c:v>1.6195200000000003</c:v>
                </c:pt>
                <c:pt idx="10">
                  <c:v>0.40992000000000001</c:v>
                </c:pt>
                <c:pt idx="11">
                  <c:v>1.4044800000000002</c:v>
                </c:pt>
                <c:pt idx="12">
                  <c:v>1.5321600000000002</c:v>
                </c:pt>
                <c:pt idx="13">
                  <c:v>2.3116800000000004</c:v>
                </c:pt>
                <c:pt idx="14">
                  <c:v>1.1692800000000001</c:v>
                </c:pt>
                <c:pt idx="15">
                  <c:v>1.7740800000000001</c:v>
                </c:pt>
                <c:pt idx="16">
                  <c:v>1.4380800000000002</c:v>
                </c:pt>
                <c:pt idx="17">
                  <c:v>1.1491200000000001</c:v>
                </c:pt>
                <c:pt idx="18">
                  <c:v>2.1504000000000003</c:v>
                </c:pt>
                <c:pt idx="19">
                  <c:v>0.84000000000000008</c:v>
                </c:pt>
                <c:pt idx="20">
                  <c:v>0.36288000000000004</c:v>
                </c:pt>
                <c:pt idx="21">
                  <c:v>1.0147200000000001</c:v>
                </c:pt>
                <c:pt idx="22">
                  <c:v>1.06176</c:v>
                </c:pt>
                <c:pt idx="23">
                  <c:v>2.4796800000000001</c:v>
                </c:pt>
                <c:pt idx="24">
                  <c:v>2.6543999999999999</c:v>
                </c:pt>
                <c:pt idx="25">
                  <c:v>2.2848000000000002</c:v>
                </c:pt>
                <c:pt idx="26">
                  <c:v>1.7539200000000001</c:v>
                </c:pt>
                <c:pt idx="27">
                  <c:v>1.9152000000000002</c:v>
                </c:pt>
                <c:pt idx="28">
                  <c:v>2.7888000000000002</c:v>
                </c:pt>
                <c:pt idx="29">
                  <c:v>1.3910400000000003</c:v>
                </c:pt>
                <c:pt idx="30">
                  <c:v>2.0630400000000004</c:v>
                </c:pt>
                <c:pt idx="31">
                  <c:v>3.3129600000000003</c:v>
                </c:pt>
                <c:pt idx="32">
                  <c:v>0.67871999999999999</c:v>
                </c:pt>
                <c:pt idx="33">
                  <c:v>1.5791999999999999</c:v>
                </c:pt>
                <c:pt idx="34">
                  <c:v>1.7068800000000002</c:v>
                </c:pt>
                <c:pt idx="35">
                  <c:v>1.5791999999999999</c:v>
                </c:pt>
                <c:pt idx="36">
                  <c:v>2.4326400000000001</c:v>
                </c:pt>
                <c:pt idx="37">
                  <c:v>2.6140800000000004</c:v>
                </c:pt>
                <c:pt idx="38">
                  <c:v>2.9635200000000004</c:v>
                </c:pt>
                <c:pt idx="39">
                  <c:v>2.6073600000000003</c:v>
                </c:pt>
                <c:pt idx="40">
                  <c:v>3.4540800000000003</c:v>
                </c:pt>
                <c:pt idx="41">
                  <c:v>3.0643200000000004</c:v>
                </c:pt>
                <c:pt idx="42">
                  <c:v>2.17056</c:v>
                </c:pt>
                <c:pt idx="43">
                  <c:v>2.1638400000000004</c:v>
                </c:pt>
                <c:pt idx="44">
                  <c:v>3.5347200000000001</c:v>
                </c:pt>
                <c:pt idx="45">
                  <c:v>2.8896000000000002</c:v>
                </c:pt>
                <c:pt idx="46">
                  <c:v>2.57376</c:v>
                </c:pt>
                <c:pt idx="47">
                  <c:v>2.1638400000000004</c:v>
                </c:pt>
                <c:pt idx="48">
                  <c:v>1.8748800000000001</c:v>
                </c:pt>
                <c:pt idx="49">
                  <c:v>2.1369600000000002</c:v>
                </c:pt>
                <c:pt idx="50">
                  <c:v>1.4918400000000001</c:v>
                </c:pt>
                <c:pt idx="51">
                  <c:v>0.88704000000000005</c:v>
                </c:pt>
                <c:pt idx="52">
                  <c:v>0.78624000000000016</c:v>
                </c:pt>
                <c:pt idx="53">
                  <c:v>1.6800000000000002</c:v>
                </c:pt>
                <c:pt idx="54">
                  <c:v>1.0953600000000001</c:v>
                </c:pt>
                <c:pt idx="55">
                  <c:v>2.1436800000000003</c:v>
                </c:pt>
                <c:pt idx="56">
                  <c:v>1.5926400000000001</c:v>
                </c:pt>
                <c:pt idx="57">
                  <c:v>1.6152729600000002</c:v>
                </c:pt>
                <c:pt idx="58">
                  <c:v>1.9589875200000002</c:v>
                </c:pt>
                <c:pt idx="59">
                  <c:v>2.1467712000000003</c:v>
                </c:pt>
                <c:pt idx="60">
                  <c:v>0.62213759999999996</c:v>
                </c:pt>
                <c:pt idx="61">
                  <c:v>1.4911680000000003</c:v>
                </c:pt>
                <c:pt idx="62">
                  <c:v>4.0857600000000005</c:v>
                </c:pt>
                <c:pt idx="63">
                  <c:v>2.2720320000000003</c:v>
                </c:pt>
                <c:pt idx="64">
                  <c:v>3.4989696000000006</c:v>
                </c:pt>
                <c:pt idx="65">
                  <c:v>2.2245820800000007</c:v>
                </c:pt>
                <c:pt idx="66">
                  <c:v>1.6715664000000001</c:v>
                </c:pt>
                <c:pt idx="67">
                  <c:v>2.7998880000000002</c:v>
                </c:pt>
                <c:pt idx="68">
                  <c:v>3.4675200000000004</c:v>
                </c:pt>
                <c:pt idx="69">
                  <c:v>3.6739113600000004</c:v>
                </c:pt>
                <c:pt idx="70">
                  <c:v>2.0832000000000002</c:v>
                </c:pt>
                <c:pt idx="71">
                  <c:v>2.9568000000000003</c:v>
                </c:pt>
                <c:pt idx="72">
                  <c:v>0.40776960000000001</c:v>
                </c:pt>
                <c:pt idx="73">
                  <c:v>3.0714432000000005</c:v>
                </c:pt>
                <c:pt idx="74">
                  <c:v>0.17539200000000002</c:v>
                </c:pt>
                <c:pt idx="75">
                  <c:v>2.3974540800000002</c:v>
                </c:pt>
                <c:pt idx="76">
                  <c:v>1.55551872</c:v>
                </c:pt>
                <c:pt idx="77">
                  <c:v>2.9816640000000003</c:v>
                </c:pt>
                <c:pt idx="78">
                  <c:v>3.4997759999999998</c:v>
                </c:pt>
                <c:pt idx="79">
                  <c:v>2.2142400000000007</c:v>
                </c:pt>
                <c:pt idx="80">
                  <c:v>4.0976073599999996</c:v>
                </c:pt>
              </c:numCache>
            </c:numRef>
          </c:yVal>
          <c:smooth val="0"/>
        </c:ser>
        <c:dLbls>
          <c:showLegendKey val="0"/>
          <c:showVal val="0"/>
          <c:showCatName val="0"/>
          <c:showSerName val="0"/>
          <c:showPercent val="0"/>
          <c:showBubbleSize val="0"/>
        </c:dLbls>
        <c:axId val="1852228960"/>
        <c:axId val="1852223520"/>
      </c:scatterChart>
      <c:valAx>
        <c:axId val="1852228960"/>
        <c:scaling>
          <c:orientation val="minMax"/>
          <c:min val="0.5"/>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tx1"/>
                    </a:solidFill>
                    <a:latin typeface="+mn-lt"/>
                    <a:ea typeface="+mn-ea"/>
                    <a:cs typeface="+mn-cs"/>
                  </a:defRPr>
                </a:pPr>
                <a:r>
                  <a:rPr lang="en-US" sz="1000" b="0" i="0" baseline="0">
                    <a:solidFill>
                      <a:schemeClr val="tx1"/>
                    </a:solidFill>
                    <a:effectLst/>
                  </a:rPr>
                  <a:t>"Yield Goal", Average yield, previous 5 years +20%, Mg/ha  </a:t>
                </a:r>
                <a:endParaRPr lang="en-US" sz="1000" b="0">
                  <a:solidFill>
                    <a:schemeClr val="tx1"/>
                  </a:solidFill>
                </a:endParaRPr>
              </a:p>
            </c:rich>
          </c:tx>
          <c:layout>
            <c:manualLayout>
              <c:xMode val="edge"/>
              <c:yMode val="edge"/>
              <c:x val="0.13107316441733466"/>
              <c:y val="0.90087962962962964"/>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2223520"/>
        <c:crosses val="autoZero"/>
        <c:crossBetween val="midCat"/>
      </c:valAx>
      <c:valAx>
        <c:axId val="18522235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Observed</a:t>
                </a:r>
                <a:r>
                  <a:rPr lang="en-US" baseline="0"/>
                  <a:t> yield, Mg/ha</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2228960"/>
        <c:crosses val="autoZero"/>
        <c:crossBetween val="midCat"/>
      </c:valAx>
      <c:spPr>
        <a:noFill/>
        <a:ln>
          <a:noFill/>
        </a:ln>
        <a:effectLst/>
      </c:spPr>
    </c:plotArea>
    <c:plotVisOnly val="1"/>
    <c:dispBlanksAs val="gap"/>
    <c:showDLblsOverMax val="0"/>
  </c:chart>
  <c:spPr>
    <a:solidFill>
      <a:schemeClr val="accent5">
        <a:lumMod val="75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Experiment 502,</a:t>
            </a:r>
            <a:r>
              <a:rPr lang="en-US" sz="1200" b="1" baseline="0"/>
              <a:t> 1971-2015</a:t>
            </a:r>
            <a:endParaRPr lang="en-US" sz="1200" b="1"/>
          </a:p>
        </c:rich>
      </c:tx>
      <c:layout>
        <c:manualLayout>
          <c:xMode val="edge"/>
          <c:yMode val="edge"/>
          <c:x val="0.29215966754155737"/>
          <c:y val="2.314814814814814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81706088925764"/>
          <c:y val="2.2979635584137192E-2"/>
          <c:w val="0.84080796150481185"/>
          <c:h val="0.80790135608048996"/>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40043066491688539"/>
                  <c:y val="-0.184860746573345"/>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0.4284x + 1.7319</a:t>
                    </a:r>
                    <a:br>
                      <a:rPr lang="en-US" baseline="0"/>
                    </a:br>
                    <a:r>
                      <a:rPr lang="en-US" baseline="0"/>
                      <a:t>R² = 0.04</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'Experiment 502'!$Q$13:$Q$51</c:f>
              <c:numCache>
                <c:formatCode>0.00</c:formatCode>
                <c:ptCount val="39"/>
                <c:pt idx="0">
                  <c:v>2.9731790592000005</c:v>
                </c:pt>
                <c:pt idx="1">
                  <c:v>2.3621095680000002</c:v>
                </c:pt>
                <c:pt idx="2">
                  <c:v>2.58694464</c:v>
                </c:pt>
                <c:pt idx="3">
                  <c:v>2.7453041279999999</c:v>
                </c:pt>
                <c:pt idx="4">
                  <c:v>2.8091400960000001</c:v>
                </c:pt>
                <c:pt idx="5">
                  <c:v>2.702241024000001</c:v>
                </c:pt>
                <c:pt idx="6">
                  <c:v>2.6884206720000008</c:v>
                </c:pt>
                <c:pt idx="7">
                  <c:v>2.6729471999999999</c:v>
                </c:pt>
                <c:pt idx="8">
                  <c:v>2.6832624000000003</c:v>
                </c:pt>
                <c:pt idx="9">
                  <c:v>2.3462208000000007</c:v>
                </c:pt>
                <c:pt idx="10">
                  <c:v>2.4433584000000002</c:v>
                </c:pt>
                <c:pt idx="11">
                  <c:v>2.6275200000000005</c:v>
                </c:pt>
                <c:pt idx="12">
                  <c:v>2.9734991999999996</c:v>
                </c:pt>
                <c:pt idx="13">
                  <c:v>2.9731296</c:v>
                </c:pt>
                <c:pt idx="14">
                  <c:v>3.1564847999999999</c:v>
                </c:pt>
                <c:pt idx="15">
                  <c:v>2.934456</c:v>
                </c:pt>
                <c:pt idx="16">
                  <c:v>2.897424768</c:v>
                </c:pt>
                <c:pt idx="17">
                  <c:v>2.5366709760000004</c:v>
                </c:pt>
                <c:pt idx="18">
                  <c:v>2.6037634560000003</c:v>
                </c:pt>
                <c:pt idx="19">
                  <c:v>2.6319041279999995</c:v>
                </c:pt>
                <c:pt idx="20">
                  <c:v>2.756531904</c:v>
                </c:pt>
                <c:pt idx="21">
                  <c:v>2.9503420800000004</c:v>
                </c:pt>
                <c:pt idx="22">
                  <c:v>3.218249664</c:v>
                </c:pt>
                <c:pt idx="23">
                  <c:v>3.3353456640000005</c:v>
                </c:pt>
                <c:pt idx="24">
                  <c:v>3.2471873280000003</c:v>
                </c:pt>
                <c:pt idx="25">
                  <c:v>3.0106634880000001</c:v>
                </c:pt>
                <c:pt idx="26">
                  <c:v>2.886316608</c:v>
                </c:pt>
                <c:pt idx="27">
                  <c:v>3.3174355200000001</c:v>
                </c:pt>
                <c:pt idx="28">
                  <c:v>3.4083987840000001</c:v>
                </c:pt>
                <c:pt idx="29">
                  <c:v>3.4538609280000006</c:v>
                </c:pt>
                <c:pt idx="30">
                  <c:v>3.7166183040000003</c:v>
                </c:pt>
                <c:pt idx="31">
                  <c:v>3.8025590400000002</c:v>
                </c:pt>
                <c:pt idx="32">
                  <c:v>3.8024999040000003</c:v>
                </c:pt>
                <c:pt idx="33">
                  <c:v>3.9670041600000006</c:v>
                </c:pt>
                <c:pt idx="34">
                  <c:v>3.8130825600000002</c:v>
                </c:pt>
                <c:pt idx="35">
                  <c:v>3.8665428480000008</c:v>
                </c:pt>
                <c:pt idx="36">
                  <c:v>4.0132404480000003</c:v>
                </c:pt>
                <c:pt idx="37">
                  <c:v>3.362216256</c:v>
                </c:pt>
                <c:pt idx="38">
                  <c:v>2.7601297920000007</c:v>
                </c:pt>
              </c:numCache>
            </c:numRef>
          </c:xVal>
          <c:yVal>
            <c:numRef>
              <c:f>'Experiment 502'!$I$13:$I$51</c:f>
              <c:numCache>
                <c:formatCode>General</c:formatCode>
                <c:ptCount val="39"/>
                <c:pt idx="0">
                  <c:v>1.9372617600000002</c:v>
                </c:pt>
                <c:pt idx="1">
                  <c:v>2.5918233600000002</c:v>
                </c:pt>
                <c:pt idx="2">
                  <c:v>2.6599440000000003</c:v>
                </c:pt>
                <c:pt idx="3">
                  <c:v>3.7159920000000004</c:v>
                </c:pt>
                <c:pt idx="4">
                  <c:v>2.6061840000000003</c:v>
                </c:pt>
                <c:pt idx="5">
                  <c:v>1.86816</c:v>
                </c:pt>
                <c:pt idx="6">
                  <c:v>2.514456</c:v>
                </c:pt>
                <c:pt idx="7">
                  <c:v>2.7115200000000006</c:v>
                </c:pt>
                <c:pt idx="8">
                  <c:v>2.0307839999999997</c:v>
                </c:pt>
                <c:pt idx="9">
                  <c:v>3.0918720000000004</c:v>
                </c:pt>
                <c:pt idx="10">
                  <c:v>2.7889679999999997</c:v>
                </c:pt>
                <c:pt idx="11">
                  <c:v>4.2443520000000001</c:v>
                </c:pt>
                <c:pt idx="12">
                  <c:v>2.7096719999999999</c:v>
                </c:pt>
                <c:pt idx="13">
                  <c:v>2.9475600000000002</c:v>
                </c:pt>
                <c:pt idx="14">
                  <c:v>1.9817280000000002</c:v>
                </c:pt>
                <c:pt idx="15">
                  <c:v>2.6038118400000001</c:v>
                </c:pt>
                <c:pt idx="16">
                  <c:v>2.4405830399999999</c:v>
                </c:pt>
                <c:pt idx="17">
                  <c:v>3.0451344000000007</c:v>
                </c:pt>
                <c:pt idx="18">
                  <c:v>3.08826336</c:v>
                </c:pt>
                <c:pt idx="19">
                  <c:v>2.6048668800000003</c:v>
                </c:pt>
                <c:pt idx="20">
                  <c:v>3.5728627200000007</c:v>
                </c:pt>
                <c:pt idx="21">
                  <c:v>3.7801209600000005</c:v>
                </c:pt>
                <c:pt idx="22">
                  <c:v>3.6306144000000002</c:v>
                </c:pt>
                <c:pt idx="23">
                  <c:v>2.6474716800000007</c:v>
                </c:pt>
                <c:pt idx="24">
                  <c:v>1.4222476800000001</c:v>
                </c:pt>
                <c:pt idx="25">
                  <c:v>2.9511283199999996</c:v>
                </c:pt>
                <c:pt idx="26">
                  <c:v>5.9357155200000005</c:v>
                </c:pt>
                <c:pt idx="27">
                  <c:v>4.0854307199999997</c:v>
                </c:pt>
                <c:pt idx="28">
                  <c:v>2.8747824</c:v>
                </c:pt>
                <c:pt idx="29">
                  <c:v>2.7360345600000002</c:v>
                </c:pt>
                <c:pt idx="30">
                  <c:v>3.3808320000000007</c:v>
                </c:pt>
                <c:pt idx="31">
                  <c:v>5.9354198400000007</c:v>
                </c:pt>
                <c:pt idx="32">
                  <c:v>4.9079519999999999</c:v>
                </c:pt>
                <c:pt idx="33">
                  <c:v>2.1051744000000001</c:v>
                </c:pt>
                <c:pt idx="34">
                  <c:v>3.0033360000000009</c:v>
                </c:pt>
                <c:pt idx="35">
                  <c:v>4.1143200000000002</c:v>
                </c:pt>
                <c:pt idx="36">
                  <c:v>2.6802988799999996</c:v>
                </c:pt>
                <c:pt idx="37">
                  <c:v>1.89751968</c:v>
                </c:pt>
                <c:pt idx="38">
                  <c:v>2.6943839999999999</c:v>
                </c:pt>
              </c:numCache>
            </c:numRef>
          </c:yVal>
          <c:smooth val="0"/>
        </c:ser>
        <c:dLbls>
          <c:showLegendKey val="0"/>
          <c:showVal val="0"/>
          <c:showCatName val="0"/>
          <c:showSerName val="0"/>
          <c:showPercent val="0"/>
          <c:showBubbleSize val="0"/>
        </c:dLbls>
        <c:axId val="44009392"/>
        <c:axId val="44013744"/>
      </c:scatterChart>
      <c:valAx>
        <c:axId val="44009392"/>
        <c:scaling>
          <c:orientation val="minMax"/>
          <c:min val="2"/>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dirty="0"/>
                  <a:t>"Yield Goal",</a:t>
                </a:r>
                <a:r>
                  <a:rPr lang="en-US" sz="1050" b="0" baseline="0" dirty="0"/>
                  <a:t> </a:t>
                </a:r>
                <a:r>
                  <a:rPr lang="en-US" sz="1050" b="0" dirty="0"/>
                  <a:t>Average yield, previous </a:t>
                </a:r>
                <a:r>
                  <a:rPr lang="en-US" sz="1600" b="1" dirty="0">
                    <a:solidFill>
                      <a:srgbClr val="FF0000"/>
                    </a:solidFill>
                  </a:rPr>
                  <a:t>5</a:t>
                </a:r>
                <a:r>
                  <a:rPr lang="en-US" sz="1050" b="0" dirty="0"/>
                  <a:t> years +20</a:t>
                </a:r>
                <a:r>
                  <a:rPr lang="en-US" sz="1050" b="0" dirty="0" smtClean="0"/>
                  <a:t>%</a:t>
                </a:r>
                <a:endParaRPr lang="en-US" sz="1050" b="0" dirty="0"/>
              </a:p>
            </c:rich>
          </c:tx>
          <c:layout>
            <c:manualLayout>
              <c:xMode val="edge"/>
              <c:yMode val="edge"/>
              <c:x val="0.19612571291411635"/>
              <c:y val="0.8992709994851931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13744"/>
        <c:crosses val="autoZero"/>
        <c:crossBetween val="midCat"/>
      </c:valAx>
      <c:valAx>
        <c:axId val="44013744"/>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baseline="0"/>
                  <a:t>Observed yield, Mg/ha</a:t>
                </a:r>
                <a:endParaRPr lang="en-US" sz="1050" b="0"/>
              </a:p>
            </c:rich>
          </c:tx>
          <c:layout>
            <c:manualLayout>
              <c:xMode val="edge"/>
              <c:yMode val="edge"/>
              <c:x val="1.6031683912274386E-2"/>
              <c:y val="0.1902237300723261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093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Experiment 502,</a:t>
            </a:r>
            <a:r>
              <a:rPr lang="en-US" sz="1200" b="1" baseline="0"/>
              <a:t> 1971-2015</a:t>
            </a:r>
            <a:endParaRPr lang="en-US" sz="1200" b="1"/>
          </a:p>
        </c:rich>
      </c:tx>
      <c:layout>
        <c:manualLayout>
          <c:xMode val="edge"/>
          <c:yMode val="edge"/>
          <c:x val="0.29215966754155737"/>
          <c:y val="2.314814814814814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21401251284941"/>
          <c:y val="2.5428429163396375E-2"/>
          <c:w val="0.84080796150481185"/>
          <c:h val="0.80790135608048996"/>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2.9384784729621635E-2"/>
                  <c:y val="0.1996036829801419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'Experiment 502'!$Q$11:$Q$51</c:f>
              <c:numCache>
                <c:formatCode>0.00</c:formatCode>
                <c:ptCount val="41"/>
                <c:pt idx="0">
                  <c:v>2.3403018240000004</c:v>
                </c:pt>
                <c:pt idx="1">
                  <c:v>2.6930426880000002</c:v>
                </c:pt>
                <c:pt idx="2">
                  <c:v>3.3622552320000012</c:v>
                </c:pt>
                <c:pt idx="3">
                  <c:v>3.3899013120000006</c:v>
                </c:pt>
                <c:pt idx="4">
                  <c:v>3.0679057919999999</c:v>
                </c:pt>
                <c:pt idx="5">
                  <c:v>2.875611648</c:v>
                </c:pt>
                <c:pt idx="6">
                  <c:v>3.5871037440000002</c:v>
                </c:pt>
                <c:pt idx="7">
                  <c:v>3.5928480000000005</c:v>
                </c:pt>
                <c:pt idx="8">
                  <c:v>3.2761344000000001</c:v>
                </c:pt>
                <c:pt idx="9">
                  <c:v>2.7955200000000007</c:v>
                </c:pt>
                <c:pt idx="10">
                  <c:v>2.8376543999999999</c:v>
                </c:pt>
                <c:pt idx="11">
                  <c:v>2.902704</c:v>
                </c:pt>
                <c:pt idx="12">
                  <c:v>3.1336703999999997</c:v>
                </c:pt>
                <c:pt idx="13">
                  <c:v>3.1646496000000006</c:v>
                </c:pt>
                <c:pt idx="14">
                  <c:v>4.0500768000000003</c:v>
                </c:pt>
                <c:pt idx="15">
                  <c:v>3.8971967999999997</c:v>
                </c:pt>
                <c:pt idx="16">
                  <c:v>3.9606335999999991</c:v>
                </c:pt>
                <c:pt idx="17">
                  <c:v>3.0555840000000001</c:v>
                </c:pt>
                <c:pt idx="18">
                  <c:v>3.0132399359999997</c:v>
                </c:pt>
                <c:pt idx="19">
                  <c:v>2.8104491519999999</c:v>
                </c:pt>
                <c:pt idx="20">
                  <c:v>3.2358117120000007</c:v>
                </c:pt>
                <c:pt idx="21">
                  <c:v>3.4295923199999998</c:v>
                </c:pt>
                <c:pt idx="22">
                  <c:v>3.4953058560000012</c:v>
                </c:pt>
                <c:pt idx="23">
                  <c:v>3.7063971840000001</c:v>
                </c:pt>
                <c:pt idx="24">
                  <c:v>3.9831402240000005</c:v>
                </c:pt>
                <c:pt idx="25">
                  <c:v>4.3934392319999995</c:v>
                </c:pt>
                <c:pt idx="26">
                  <c:v>4.0232828160000009</c:v>
                </c:pt>
                <c:pt idx="27">
                  <c:v>3.0801335040000004</c:v>
                </c:pt>
                <c:pt idx="28">
                  <c:v>2.8083390719999999</c:v>
                </c:pt>
                <c:pt idx="29">
                  <c:v>4.123636608</c:v>
                </c:pt>
                <c:pt idx="30">
                  <c:v>5.1889098239999996</c:v>
                </c:pt>
                <c:pt idx="31">
                  <c:v>5.1583714560000011</c:v>
                </c:pt>
                <c:pt idx="32">
                  <c:v>3.8784990720000003</c:v>
                </c:pt>
                <c:pt idx="33">
                  <c:v>3.5966595840000006</c:v>
                </c:pt>
                <c:pt idx="34">
                  <c:v>4.8209145600000003</c:v>
                </c:pt>
                <c:pt idx="35">
                  <c:v>5.689681536000001</c:v>
                </c:pt>
                <c:pt idx="36">
                  <c:v>5.1794184960000011</c:v>
                </c:pt>
                <c:pt idx="37">
                  <c:v>4.0065849599999996</c:v>
                </c:pt>
                <c:pt idx="38">
                  <c:v>3.6891321600000007</c:v>
                </c:pt>
                <c:pt idx="39">
                  <c:v>3.9191819520000002</c:v>
                </c:pt>
                <c:pt idx="40">
                  <c:v>3.4768554239999996</c:v>
                </c:pt>
              </c:numCache>
            </c:numRef>
          </c:xVal>
          <c:yVal>
            <c:numRef>
              <c:f>'Experiment 502'!$I$11:$I$51</c:f>
              <c:numCache>
                <c:formatCode>General</c:formatCode>
                <c:ptCount val="41"/>
                <c:pt idx="0">
                  <c:v>3.3968121600000005</c:v>
                </c:pt>
                <c:pt idx="1">
                  <c:v>3.14067936</c:v>
                </c:pt>
                <c:pt idx="2">
                  <c:v>1.9372617600000002</c:v>
                </c:pt>
                <c:pt idx="3">
                  <c:v>2.5918233600000002</c:v>
                </c:pt>
                <c:pt idx="4">
                  <c:v>2.6599440000000003</c:v>
                </c:pt>
                <c:pt idx="5">
                  <c:v>3.7159920000000004</c:v>
                </c:pt>
                <c:pt idx="6">
                  <c:v>2.6061840000000003</c:v>
                </c:pt>
                <c:pt idx="7">
                  <c:v>1.86816</c:v>
                </c:pt>
                <c:pt idx="8">
                  <c:v>2.514456</c:v>
                </c:pt>
                <c:pt idx="9">
                  <c:v>2.7115200000000006</c:v>
                </c:pt>
                <c:pt idx="10">
                  <c:v>2.0307839999999997</c:v>
                </c:pt>
                <c:pt idx="11">
                  <c:v>3.0918720000000004</c:v>
                </c:pt>
                <c:pt idx="12">
                  <c:v>2.7889679999999997</c:v>
                </c:pt>
                <c:pt idx="13">
                  <c:v>4.2443520000000001</c:v>
                </c:pt>
                <c:pt idx="14">
                  <c:v>2.7096719999999999</c:v>
                </c:pt>
                <c:pt idx="15">
                  <c:v>2.9475600000000002</c:v>
                </c:pt>
                <c:pt idx="16">
                  <c:v>1.9817280000000002</c:v>
                </c:pt>
                <c:pt idx="17">
                  <c:v>2.6038118400000001</c:v>
                </c:pt>
                <c:pt idx="18">
                  <c:v>2.4405830399999999</c:v>
                </c:pt>
                <c:pt idx="19">
                  <c:v>3.0451344000000007</c:v>
                </c:pt>
                <c:pt idx="20">
                  <c:v>3.08826336</c:v>
                </c:pt>
                <c:pt idx="21">
                  <c:v>2.6048668800000003</c:v>
                </c:pt>
                <c:pt idx="22">
                  <c:v>3.5728627200000007</c:v>
                </c:pt>
                <c:pt idx="23">
                  <c:v>3.7801209600000005</c:v>
                </c:pt>
                <c:pt idx="24">
                  <c:v>3.6306144000000002</c:v>
                </c:pt>
                <c:pt idx="25">
                  <c:v>2.6474716800000007</c:v>
                </c:pt>
                <c:pt idx="26">
                  <c:v>1.4222476800000001</c:v>
                </c:pt>
                <c:pt idx="27">
                  <c:v>2.9511283199999996</c:v>
                </c:pt>
                <c:pt idx="28">
                  <c:v>5.9357155200000005</c:v>
                </c:pt>
                <c:pt idx="29">
                  <c:v>4.0854307199999997</c:v>
                </c:pt>
                <c:pt idx="30">
                  <c:v>2.8747824</c:v>
                </c:pt>
                <c:pt idx="31">
                  <c:v>2.7360345600000002</c:v>
                </c:pt>
                <c:pt idx="32">
                  <c:v>3.3808320000000007</c:v>
                </c:pt>
                <c:pt idx="33">
                  <c:v>5.9354198400000007</c:v>
                </c:pt>
                <c:pt idx="34">
                  <c:v>4.9079519999999999</c:v>
                </c:pt>
                <c:pt idx="35">
                  <c:v>2.1051744000000001</c:v>
                </c:pt>
                <c:pt idx="36">
                  <c:v>3.0033360000000009</c:v>
                </c:pt>
                <c:pt idx="37">
                  <c:v>4.1143200000000002</c:v>
                </c:pt>
                <c:pt idx="38">
                  <c:v>2.6802988799999996</c:v>
                </c:pt>
                <c:pt idx="39">
                  <c:v>1.89751968</c:v>
                </c:pt>
                <c:pt idx="40">
                  <c:v>2.6943839999999999</c:v>
                </c:pt>
              </c:numCache>
            </c:numRef>
          </c:yVal>
          <c:smooth val="0"/>
        </c:ser>
        <c:dLbls>
          <c:showLegendKey val="0"/>
          <c:showVal val="0"/>
          <c:showCatName val="0"/>
          <c:showSerName val="0"/>
          <c:showPercent val="0"/>
          <c:showBubbleSize val="0"/>
        </c:dLbls>
        <c:axId val="44009936"/>
        <c:axId val="44001232"/>
      </c:scatterChart>
      <c:valAx>
        <c:axId val="44009936"/>
        <c:scaling>
          <c:orientation val="minMax"/>
          <c:min val="2"/>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dirty="0"/>
                  <a:t>"Yield Goal",</a:t>
                </a:r>
                <a:r>
                  <a:rPr lang="en-US" sz="1050" b="0" baseline="0" dirty="0"/>
                  <a:t> </a:t>
                </a:r>
                <a:r>
                  <a:rPr lang="en-US" sz="1050" b="0" dirty="0"/>
                  <a:t>Average yield, previous </a:t>
                </a:r>
                <a:r>
                  <a:rPr lang="en-US" sz="1600" b="1" dirty="0">
                    <a:solidFill>
                      <a:srgbClr val="FF0000"/>
                    </a:solidFill>
                  </a:rPr>
                  <a:t>3</a:t>
                </a:r>
                <a:r>
                  <a:rPr lang="en-US" sz="1050" b="0" dirty="0"/>
                  <a:t> years +</a:t>
                </a:r>
                <a:r>
                  <a:rPr lang="en-US" sz="1050" b="0" dirty="0" smtClean="0"/>
                  <a:t>20%</a:t>
                </a:r>
                <a:endParaRPr lang="en-US" sz="1050" b="0" dirty="0"/>
              </a:p>
            </c:rich>
          </c:tx>
          <c:layout>
            <c:manualLayout>
              <c:xMode val="edge"/>
              <c:yMode val="edge"/>
              <c:x val="0.18022113243469387"/>
              <c:y val="0.9030225080385851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01232"/>
        <c:crosses val="autoZero"/>
        <c:crossBetween val="midCat"/>
      </c:valAx>
      <c:valAx>
        <c:axId val="44001232"/>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baseline="0"/>
                  <a:t>Observed yield, Mg/ha</a:t>
                </a:r>
                <a:endParaRPr lang="en-US" sz="1050" b="0"/>
              </a:p>
            </c:rich>
          </c:tx>
          <c:layout>
            <c:manualLayout>
              <c:xMode val="edge"/>
              <c:yMode val="edge"/>
              <c:x val="2.7777777777777779E-3"/>
              <c:y val="0.19022382618839309"/>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09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44D84-EC9A-4D5F-A67C-BE923F4B4496}"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A3634787-280A-4703-BA84-7C51FCBE8AB3}">
      <dgm:prSet/>
      <dgm:spPr/>
      <dgm:t>
        <a:bodyPr/>
        <a:lstStyle/>
        <a:p>
          <a:pPr rtl="0"/>
          <a:r>
            <a:rPr lang="en-US" dirty="0" smtClean="0">
              <a:solidFill>
                <a:srgbClr val="FF6600"/>
              </a:solidFill>
            </a:rPr>
            <a:t>Cattle, USA</a:t>
          </a:r>
          <a:br>
            <a:rPr lang="en-US" dirty="0" smtClean="0">
              <a:solidFill>
                <a:srgbClr val="FF6600"/>
              </a:solidFill>
            </a:rPr>
          </a:br>
          <a:r>
            <a:rPr lang="en-US" b="1" dirty="0" smtClean="0">
              <a:solidFill>
                <a:schemeClr val="accent6">
                  <a:lumMod val="50000"/>
                </a:schemeClr>
              </a:solidFill>
            </a:rPr>
            <a:t>95 million</a:t>
          </a:r>
          <a:r>
            <a:rPr lang="en-US" b="1" dirty="0" smtClean="0">
              <a:solidFill>
                <a:schemeClr val="accent3">
                  <a:lumMod val="60000"/>
                  <a:lumOff val="40000"/>
                </a:schemeClr>
              </a:solidFill>
            </a:rPr>
            <a:t/>
          </a:r>
          <a:br>
            <a:rPr lang="en-US" b="1" dirty="0" smtClean="0">
              <a:solidFill>
                <a:schemeClr val="accent3">
                  <a:lumMod val="60000"/>
                  <a:lumOff val="40000"/>
                </a:schemeClr>
              </a:solidFill>
            </a:rPr>
          </a:br>
          <a:r>
            <a:rPr lang="en-US" b="1" dirty="0" smtClean="0">
              <a:solidFill>
                <a:schemeClr val="accent3">
                  <a:lumMod val="60000"/>
                  <a:lumOff val="40000"/>
                </a:schemeClr>
              </a:solidFill>
            </a:rPr>
            <a:t> </a:t>
          </a:r>
          <a:r>
            <a:rPr lang="en-US" dirty="0" smtClean="0">
              <a:solidFill>
                <a:srgbClr val="FF6600"/>
              </a:solidFill>
            </a:rPr>
            <a:t>NCBA, 2014</a:t>
          </a:r>
          <a:endParaRPr lang="en-US" dirty="0">
            <a:solidFill>
              <a:srgbClr val="FF6600"/>
            </a:solidFill>
          </a:endParaRPr>
        </a:p>
      </dgm:t>
    </dgm:pt>
    <dgm:pt modelId="{D8483725-306F-4927-A216-656E609D4F7D}" type="parTrans" cxnId="{D097865F-7870-429D-86CB-924205679A5A}">
      <dgm:prSet/>
      <dgm:spPr/>
      <dgm:t>
        <a:bodyPr/>
        <a:lstStyle/>
        <a:p>
          <a:endParaRPr lang="en-US"/>
        </a:p>
      </dgm:t>
    </dgm:pt>
    <dgm:pt modelId="{DC4D5243-792C-403A-954C-82ECD7D430C6}" type="sibTrans" cxnId="{D097865F-7870-429D-86CB-924205679A5A}">
      <dgm:prSet/>
      <dgm:spPr/>
      <dgm:t>
        <a:bodyPr/>
        <a:lstStyle/>
        <a:p>
          <a:endParaRPr lang="en-US"/>
        </a:p>
      </dgm:t>
    </dgm:pt>
    <dgm:pt modelId="{C57007DE-6FCF-4CC4-BDD7-B524041AF94F}">
      <dgm:prSet/>
      <dgm:spPr/>
      <dgm:t>
        <a:bodyPr/>
        <a:lstStyle/>
        <a:p>
          <a:pPr rtl="0"/>
          <a:r>
            <a:rPr lang="en-US" dirty="0" smtClean="0"/>
            <a:t>&gt;</a:t>
          </a:r>
          <a:r>
            <a:rPr lang="en-US" b="1" dirty="0" smtClean="0">
              <a:solidFill>
                <a:schemeClr val="accent6">
                  <a:lumMod val="50000"/>
                </a:schemeClr>
              </a:solidFill>
            </a:rPr>
            <a:t>50 percent</a:t>
          </a:r>
          <a:r>
            <a:rPr lang="en-US" dirty="0" smtClean="0"/>
            <a:t>, </a:t>
          </a:r>
          <a:r>
            <a:rPr lang="en-US" dirty="0" smtClean="0">
              <a:solidFill>
                <a:srgbClr val="FF6600"/>
              </a:solidFill>
            </a:rPr>
            <a:t>TX, NE, KS, CA, OK</a:t>
          </a:r>
          <a:endParaRPr lang="en-US" dirty="0">
            <a:solidFill>
              <a:srgbClr val="FF6600"/>
            </a:solidFill>
          </a:endParaRPr>
        </a:p>
      </dgm:t>
    </dgm:pt>
    <dgm:pt modelId="{CA744DD6-F50A-4BBD-9AD5-F1AB684C9ABA}" type="parTrans" cxnId="{5BAB86F9-1008-4A11-8F4C-FC3A37A947C0}">
      <dgm:prSet/>
      <dgm:spPr/>
      <dgm:t>
        <a:bodyPr/>
        <a:lstStyle/>
        <a:p>
          <a:endParaRPr lang="en-US"/>
        </a:p>
      </dgm:t>
    </dgm:pt>
    <dgm:pt modelId="{F5151715-8827-4EB7-8852-AB42A6CDBCF2}" type="sibTrans" cxnId="{5BAB86F9-1008-4A11-8F4C-FC3A37A947C0}">
      <dgm:prSet/>
      <dgm:spPr/>
      <dgm:t>
        <a:bodyPr/>
        <a:lstStyle/>
        <a:p>
          <a:endParaRPr lang="en-US"/>
        </a:p>
      </dgm:t>
    </dgm:pt>
    <dgm:pt modelId="{C3D18E76-608E-4006-85A7-26838E37B3C8}">
      <dgm:prSet/>
      <dgm:spPr/>
      <dgm:t>
        <a:bodyPr/>
        <a:lstStyle/>
        <a:p>
          <a:pPr rtl="0"/>
          <a:r>
            <a:rPr lang="en-US" dirty="0" smtClean="0"/>
            <a:t>Population, USA, </a:t>
          </a:r>
          <a:r>
            <a:rPr lang="en-US" b="1" dirty="0" smtClean="0">
              <a:solidFill>
                <a:schemeClr val="accent6">
                  <a:lumMod val="50000"/>
                </a:schemeClr>
              </a:solidFill>
            </a:rPr>
            <a:t>316 million</a:t>
          </a:r>
          <a:r>
            <a:rPr lang="en-US" dirty="0" smtClean="0">
              <a:solidFill>
                <a:schemeClr val="accent6">
                  <a:lumMod val="50000"/>
                </a:schemeClr>
              </a:solidFill>
            </a:rPr>
            <a:t> </a:t>
          </a:r>
          <a:r>
            <a:rPr lang="en-US" dirty="0" smtClean="0">
              <a:solidFill>
                <a:schemeClr val="bg2"/>
              </a:solidFill>
            </a:rPr>
            <a:t>census.gov, 2013</a:t>
          </a:r>
          <a:endParaRPr lang="en-US" dirty="0">
            <a:solidFill>
              <a:schemeClr val="bg2"/>
            </a:solidFill>
          </a:endParaRPr>
        </a:p>
      </dgm:t>
    </dgm:pt>
    <dgm:pt modelId="{83AF746D-9F6B-4AF4-804B-3A688308946D}" type="parTrans" cxnId="{3C87BA7A-09A5-499C-B2BC-6A4E8563CA4E}">
      <dgm:prSet/>
      <dgm:spPr/>
      <dgm:t>
        <a:bodyPr/>
        <a:lstStyle/>
        <a:p>
          <a:endParaRPr lang="en-US"/>
        </a:p>
      </dgm:t>
    </dgm:pt>
    <dgm:pt modelId="{B1149D14-D291-49ED-B0F0-1F0A656B68E4}" type="sibTrans" cxnId="{3C87BA7A-09A5-499C-B2BC-6A4E8563CA4E}">
      <dgm:prSet/>
      <dgm:spPr/>
      <dgm:t>
        <a:bodyPr/>
        <a:lstStyle/>
        <a:p>
          <a:endParaRPr lang="en-US"/>
        </a:p>
      </dgm:t>
    </dgm:pt>
    <dgm:pt modelId="{3CA9D468-6DD5-4101-AC03-DCEF5ECD0F94}">
      <dgm:prSet/>
      <dgm:spPr/>
      <dgm:t>
        <a:bodyPr/>
        <a:lstStyle/>
        <a:p>
          <a:pPr rtl="0"/>
          <a:r>
            <a:rPr lang="en-US" dirty="0" smtClean="0">
              <a:solidFill>
                <a:srgbClr val="FF6600"/>
              </a:solidFill>
            </a:rPr>
            <a:t>USA, </a:t>
          </a:r>
          <a:r>
            <a:rPr lang="en-US" b="1" dirty="0" smtClean="0">
              <a:solidFill>
                <a:schemeClr val="accent6">
                  <a:lumMod val="50000"/>
                </a:schemeClr>
              </a:solidFill>
            </a:rPr>
            <a:t>5 %</a:t>
          </a:r>
          <a:r>
            <a:rPr lang="en-US" dirty="0" smtClean="0"/>
            <a:t> of </a:t>
          </a:r>
          <a:r>
            <a:rPr lang="en-US" dirty="0" smtClean="0">
              <a:solidFill>
                <a:srgbClr val="FF6600"/>
              </a:solidFill>
            </a:rPr>
            <a:t>world pop</a:t>
          </a:r>
          <a:r>
            <a:rPr lang="en-US" dirty="0" smtClean="0">
              <a:solidFill>
                <a:srgbClr val="FF0000"/>
              </a:solidFill>
            </a:rPr>
            <a:t/>
          </a:r>
          <a:br>
            <a:rPr lang="en-US" dirty="0" smtClean="0">
              <a:solidFill>
                <a:srgbClr val="FF0000"/>
              </a:solidFill>
            </a:rPr>
          </a:br>
          <a:endParaRPr lang="en-US" dirty="0">
            <a:solidFill>
              <a:srgbClr val="FF0000"/>
            </a:solidFill>
          </a:endParaRPr>
        </a:p>
      </dgm:t>
    </dgm:pt>
    <dgm:pt modelId="{64A52B6F-3500-4BEF-856C-B0A4FDF13748}" type="parTrans" cxnId="{35305EC5-3AB8-40D5-9566-99760732ECB4}">
      <dgm:prSet/>
      <dgm:spPr/>
      <dgm:t>
        <a:bodyPr/>
        <a:lstStyle/>
        <a:p>
          <a:endParaRPr lang="en-US"/>
        </a:p>
      </dgm:t>
    </dgm:pt>
    <dgm:pt modelId="{97CFD982-3BB3-406A-9736-AA2D220F3884}" type="sibTrans" cxnId="{35305EC5-3AB8-40D5-9566-99760732ECB4}">
      <dgm:prSet/>
      <dgm:spPr/>
      <dgm:t>
        <a:bodyPr/>
        <a:lstStyle/>
        <a:p>
          <a:endParaRPr lang="en-US"/>
        </a:p>
      </dgm:t>
    </dgm:pt>
    <dgm:pt modelId="{EC722E59-EF27-47D0-91AE-83609CD75252}">
      <dgm:prSet/>
      <dgm:spPr/>
      <dgm:t>
        <a:bodyPr/>
        <a:lstStyle/>
        <a:p>
          <a:pPr rtl="0"/>
          <a:r>
            <a:rPr lang="en-US" dirty="0" smtClean="0">
              <a:solidFill>
                <a:srgbClr val="FF6600"/>
              </a:solidFill>
            </a:rPr>
            <a:t>USA,</a:t>
          </a:r>
          <a:r>
            <a:rPr lang="en-US" dirty="0" smtClean="0">
              <a:solidFill>
                <a:srgbClr val="FF0000"/>
              </a:solidFill>
            </a:rPr>
            <a:t> </a:t>
          </a:r>
          <a:r>
            <a:rPr lang="en-US" b="1" dirty="0" smtClean="0">
              <a:solidFill>
                <a:schemeClr val="accent6">
                  <a:lumMod val="50000"/>
                </a:schemeClr>
              </a:solidFill>
            </a:rPr>
            <a:t>12 %</a:t>
          </a:r>
          <a:r>
            <a:rPr lang="en-US" dirty="0" smtClean="0"/>
            <a:t> of </a:t>
          </a:r>
          <a:r>
            <a:rPr lang="en-US" dirty="0" smtClean="0">
              <a:solidFill>
                <a:srgbClr val="FF6600"/>
              </a:solidFill>
            </a:rPr>
            <a:t>worlds N consumed</a:t>
          </a:r>
          <a:endParaRPr lang="en-US" dirty="0">
            <a:solidFill>
              <a:srgbClr val="FF6600"/>
            </a:solidFill>
          </a:endParaRPr>
        </a:p>
      </dgm:t>
    </dgm:pt>
    <dgm:pt modelId="{ACEBD3EA-FEDD-441F-A0A3-B7F499D3E399}" type="parTrans" cxnId="{87C061D1-910C-4A71-81F7-9156497259CD}">
      <dgm:prSet/>
      <dgm:spPr/>
      <dgm:t>
        <a:bodyPr/>
        <a:lstStyle/>
        <a:p>
          <a:endParaRPr lang="en-US"/>
        </a:p>
      </dgm:t>
    </dgm:pt>
    <dgm:pt modelId="{881C8156-CE2D-403A-8C96-103CDC502EF1}" type="sibTrans" cxnId="{87C061D1-910C-4A71-81F7-9156497259CD}">
      <dgm:prSet/>
      <dgm:spPr/>
      <dgm:t>
        <a:bodyPr/>
        <a:lstStyle/>
        <a:p>
          <a:endParaRPr lang="en-US"/>
        </a:p>
      </dgm:t>
    </dgm:pt>
    <dgm:pt modelId="{DA776A1F-FD45-40B7-98DC-B2155D0CFCAD}" type="pres">
      <dgm:prSet presAssocID="{59D44D84-EC9A-4D5F-A67C-BE923F4B4496}" presName="diagram" presStyleCnt="0">
        <dgm:presLayoutVars>
          <dgm:dir/>
          <dgm:resizeHandles val="exact"/>
        </dgm:presLayoutVars>
      </dgm:prSet>
      <dgm:spPr/>
      <dgm:t>
        <a:bodyPr/>
        <a:lstStyle/>
        <a:p>
          <a:endParaRPr lang="en-US"/>
        </a:p>
      </dgm:t>
    </dgm:pt>
    <dgm:pt modelId="{D115F6C2-E00F-421C-B775-2B03DC773004}" type="pres">
      <dgm:prSet presAssocID="{A3634787-280A-4703-BA84-7C51FCBE8AB3}" presName="node" presStyleLbl="node1" presStyleIdx="0" presStyleCnt="5">
        <dgm:presLayoutVars>
          <dgm:bulletEnabled val="1"/>
        </dgm:presLayoutVars>
      </dgm:prSet>
      <dgm:spPr/>
      <dgm:t>
        <a:bodyPr/>
        <a:lstStyle/>
        <a:p>
          <a:endParaRPr lang="en-US"/>
        </a:p>
      </dgm:t>
    </dgm:pt>
    <dgm:pt modelId="{9AB4D604-A74D-4145-B5D8-EBD9902D8AF5}" type="pres">
      <dgm:prSet presAssocID="{DC4D5243-792C-403A-954C-82ECD7D430C6}" presName="sibTrans" presStyleCnt="0"/>
      <dgm:spPr/>
    </dgm:pt>
    <dgm:pt modelId="{B15F960F-2154-4E3A-8669-9BDC1194B659}" type="pres">
      <dgm:prSet presAssocID="{C57007DE-6FCF-4CC4-BDD7-B524041AF94F}" presName="node" presStyleLbl="node1" presStyleIdx="1" presStyleCnt="5">
        <dgm:presLayoutVars>
          <dgm:bulletEnabled val="1"/>
        </dgm:presLayoutVars>
      </dgm:prSet>
      <dgm:spPr/>
      <dgm:t>
        <a:bodyPr/>
        <a:lstStyle/>
        <a:p>
          <a:endParaRPr lang="en-US"/>
        </a:p>
      </dgm:t>
    </dgm:pt>
    <dgm:pt modelId="{00384BE0-A822-4377-A024-91E7AF08DE99}" type="pres">
      <dgm:prSet presAssocID="{F5151715-8827-4EB7-8852-AB42A6CDBCF2}" presName="sibTrans" presStyleCnt="0"/>
      <dgm:spPr/>
    </dgm:pt>
    <dgm:pt modelId="{8867C0EA-F524-42C7-BAA0-24E4BE7E30A4}" type="pres">
      <dgm:prSet presAssocID="{C3D18E76-608E-4006-85A7-26838E37B3C8}" presName="node" presStyleLbl="node1" presStyleIdx="2" presStyleCnt="5">
        <dgm:presLayoutVars>
          <dgm:bulletEnabled val="1"/>
        </dgm:presLayoutVars>
      </dgm:prSet>
      <dgm:spPr/>
      <dgm:t>
        <a:bodyPr/>
        <a:lstStyle/>
        <a:p>
          <a:endParaRPr lang="en-US"/>
        </a:p>
      </dgm:t>
    </dgm:pt>
    <dgm:pt modelId="{D914FAE2-0903-42BE-AF49-B57BDE0FB253}" type="pres">
      <dgm:prSet presAssocID="{B1149D14-D291-49ED-B0F0-1F0A656B68E4}" presName="sibTrans" presStyleCnt="0"/>
      <dgm:spPr/>
    </dgm:pt>
    <dgm:pt modelId="{38D3E3EE-F555-46DF-89E5-8DFEDA87AF5A}" type="pres">
      <dgm:prSet presAssocID="{3CA9D468-6DD5-4101-AC03-DCEF5ECD0F94}" presName="node" presStyleLbl="node1" presStyleIdx="3" presStyleCnt="5">
        <dgm:presLayoutVars>
          <dgm:bulletEnabled val="1"/>
        </dgm:presLayoutVars>
      </dgm:prSet>
      <dgm:spPr/>
      <dgm:t>
        <a:bodyPr/>
        <a:lstStyle/>
        <a:p>
          <a:endParaRPr lang="en-US"/>
        </a:p>
      </dgm:t>
    </dgm:pt>
    <dgm:pt modelId="{424F952B-7A79-4C6A-84A4-F456F2CE1C6C}" type="pres">
      <dgm:prSet presAssocID="{97CFD982-3BB3-406A-9736-AA2D220F3884}" presName="sibTrans" presStyleCnt="0"/>
      <dgm:spPr/>
    </dgm:pt>
    <dgm:pt modelId="{60D27959-8757-4F9D-96E0-9BDB019BEE57}" type="pres">
      <dgm:prSet presAssocID="{EC722E59-EF27-47D0-91AE-83609CD75252}" presName="node" presStyleLbl="node1" presStyleIdx="4" presStyleCnt="5" custLinFactNeighborX="1731" custLinFactNeighborY="721">
        <dgm:presLayoutVars>
          <dgm:bulletEnabled val="1"/>
        </dgm:presLayoutVars>
      </dgm:prSet>
      <dgm:spPr/>
      <dgm:t>
        <a:bodyPr/>
        <a:lstStyle/>
        <a:p>
          <a:endParaRPr lang="en-US"/>
        </a:p>
      </dgm:t>
    </dgm:pt>
  </dgm:ptLst>
  <dgm:cxnLst>
    <dgm:cxn modelId="{87C061D1-910C-4A71-81F7-9156497259CD}" srcId="{59D44D84-EC9A-4D5F-A67C-BE923F4B4496}" destId="{EC722E59-EF27-47D0-91AE-83609CD75252}" srcOrd="4" destOrd="0" parTransId="{ACEBD3EA-FEDD-441F-A0A3-B7F499D3E399}" sibTransId="{881C8156-CE2D-403A-8C96-103CDC502EF1}"/>
    <dgm:cxn modelId="{05D2D08E-A6C2-43FD-BE27-48B01FA2FA52}" type="presOf" srcId="{C57007DE-6FCF-4CC4-BDD7-B524041AF94F}" destId="{B15F960F-2154-4E3A-8669-9BDC1194B659}" srcOrd="0" destOrd="0" presId="urn:microsoft.com/office/officeart/2005/8/layout/default"/>
    <dgm:cxn modelId="{D097865F-7870-429D-86CB-924205679A5A}" srcId="{59D44D84-EC9A-4D5F-A67C-BE923F4B4496}" destId="{A3634787-280A-4703-BA84-7C51FCBE8AB3}" srcOrd="0" destOrd="0" parTransId="{D8483725-306F-4927-A216-656E609D4F7D}" sibTransId="{DC4D5243-792C-403A-954C-82ECD7D430C6}"/>
    <dgm:cxn modelId="{6699B3C4-E0B1-4653-9971-036BB3E3F7B3}" type="presOf" srcId="{A3634787-280A-4703-BA84-7C51FCBE8AB3}" destId="{D115F6C2-E00F-421C-B775-2B03DC773004}" srcOrd="0" destOrd="0" presId="urn:microsoft.com/office/officeart/2005/8/layout/default"/>
    <dgm:cxn modelId="{5BAB86F9-1008-4A11-8F4C-FC3A37A947C0}" srcId="{59D44D84-EC9A-4D5F-A67C-BE923F4B4496}" destId="{C57007DE-6FCF-4CC4-BDD7-B524041AF94F}" srcOrd="1" destOrd="0" parTransId="{CA744DD6-F50A-4BBD-9AD5-F1AB684C9ABA}" sibTransId="{F5151715-8827-4EB7-8852-AB42A6CDBCF2}"/>
    <dgm:cxn modelId="{39C8296B-B0C3-43B3-BD41-0355522A11AE}" type="presOf" srcId="{59D44D84-EC9A-4D5F-A67C-BE923F4B4496}" destId="{DA776A1F-FD45-40B7-98DC-B2155D0CFCAD}" srcOrd="0" destOrd="0" presId="urn:microsoft.com/office/officeart/2005/8/layout/default"/>
    <dgm:cxn modelId="{3C87BA7A-09A5-499C-B2BC-6A4E8563CA4E}" srcId="{59D44D84-EC9A-4D5F-A67C-BE923F4B4496}" destId="{C3D18E76-608E-4006-85A7-26838E37B3C8}" srcOrd="2" destOrd="0" parTransId="{83AF746D-9F6B-4AF4-804B-3A688308946D}" sibTransId="{B1149D14-D291-49ED-B0F0-1F0A656B68E4}"/>
    <dgm:cxn modelId="{17C42C26-F249-4649-903D-D0F6A90EC498}" type="presOf" srcId="{EC722E59-EF27-47D0-91AE-83609CD75252}" destId="{60D27959-8757-4F9D-96E0-9BDB019BEE57}" srcOrd="0" destOrd="0" presId="urn:microsoft.com/office/officeart/2005/8/layout/default"/>
    <dgm:cxn modelId="{35305EC5-3AB8-40D5-9566-99760732ECB4}" srcId="{59D44D84-EC9A-4D5F-A67C-BE923F4B4496}" destId="{3CA9D468-6DD5-4101-AC03-DCEF5ECD0F94}" srcOrd="3" destOrd="0" parTransId="{64A52B6F-3500-4BEF-856C-B0A4FDF13748}" sibTransId="{97CFD982-3BB3-406A-9736-AA2D220F3884}"/>
    <dgm:cxn modelId="{6ED90464-ECA7-403D-B916-31F2CD8C5320}" type="presOf" srcId="{3CA9D468-6DD5-4101-AC03-DCEF5ECD0F94}" destId="{38D3E3EE-F555-46DF-89E5-8DFEDA87AF5A}" srcOrd="0" destOrd="0" presId="urn:microsoft.com/office/officeart/2005/8/layout/default"/>
    <dgm:cxn modelId="{C63EB615-1312-4AC9-B6F5-0BFD3BDEA5BA}" type="presOf" srcId="{C3D18E76-608E-4006-85A7-26838E37B3C8}" destId="{8867C0EA-F524-42C7-BAA0-24E4BE7E30A4}" srcOrd="0" destOrd="0" presId="urn:microsoft.com/office/officeart/2005/8/layout/default"/>
    <dgm:cxn modelId="{CF739149-7E34-49BA-891B-D393952824B8}" type="presParOf" srcId="{DA776A1F-FD45-40B7-98DC-B2155D0CFCAD}" destId="{D115F6C2-E00F-421C-B775-2B03DC773004}" srcOrd="0" destOrd="0" presId="urn:microsoft.com/office/officeart/2005/8/layout/default"/>
    <dgm:cxn modelId="{6179DE26-7F7F-4609-AC69-FA9BE4548FB3}" type="presParOf" srcId="{DA776A1F-FD45-40B7-98DC-B2155D0CFCAD}" destId="{9AB4D604-A74D-4145-B5D8-EBD9902D8AF5}" srcOrd="1" destOrd="0" presId="urn:microsoft.com/office/officeart/2005/8/layout/default"/>
    <dgm:cxn modelId="{0E005AAD-5C34-44B6-97FD-A7558F65E3BE}" type="presParOf" srcId="{DA776A1F-FD45-40B7-98DC-B2155D0CFCAD}" destId="{B15F960F-2154-4E3A-8669-9BDC1194B659}" srcOrd="2" destOrd="0" presId="urn:microsoft.com/office/officeart/2005/8/layout/default"/>
    <dgm:cxn modelId="{7D5D889F-536B-4D0B-B037-FF9B583C144D}" type="presParOf" srcId="{DA776A1F-FD45-40B7-98DC-B2155D0CFCAD}" destId="{00384BE0-A822-4377-A024-91E7AF08DE99}" srcOrd="3" destOrd="0" presId="urn:microsoft.com/office/officeart/2005/8/layout/default"/>
    <dgm:cxn modelId="{B761B9FA-D5EC-44C3-89D6-686F887612CA}" type="presParOf" srcId="{DA776A1F-FD45-40B7-98DC-B2155D0CFCAD}" destId="{8867C0EA-F524-42C7-BAA0-24E4BE7E30A4}" srcOrd="4" destOrd="0" presId="urn:microsoft.com/office/officeart/2005/8/layout/default"/>
    <dgm:cxn modelId="{EA2501CD-5D3B-4C8D-B484-D122992F676C}" type="presParOf" srcId="{DA776A1F-FD45-40B7-98DC-B2155D0CFCAD}" destId="{D914FAE2-0903-42BE-AF49-B57BDE0FB253}" srcOrd="5" destOrd="0" presId="urn:microsoft.com/office/officeart/2005/8/layout/default"/>
    <dgm:cxn modelId="{9F65A6D7-AD79-45E0-97A8-71B9F614F4F3}" type="presParOf" srcId="{DA776A1F-FD45-40B7-98DC-B2155D0CFCAD}" destId="{38D3E3EE-F555-46DF-89E5-8DFEDA87AF5A}" srcOrd="6" destOrd="0" presId="urn:microsoft.com/office/officeart/2005/8/layout/default"/>
    <dgm:cxn modelId="{3922DAF8-1B2D-449B-A8AA-80D364294F15}" type="presParOf" srcId="{DA776A1F-FD45-40B7-98DC-B2155D0CFCAD}" destId="{424F952B-7A79-4C6A-84A4-F456F2CE1C6C}" srcOrd="7" destOrd="0" presId="urn:microsoft.com/office/officeart/2005/8/layout/default"/>
    <dgm:cxn modelId="{685E2530-6E13-4AD5-9C33-2F88F65B8FD0}" type="presParOf" srcId="{DA776A1F-FD45-40B7-98DC-B2155D0CFCAD}" destId="{60D27959-8757-4F9D-96E0-9BDB019BEE5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44</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175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43F50E28-60B9-4E35-8615-A8C871D8D958}" type="slidenum">
              <a:rPr lang="en-US" altLang="en-US" sz="1200">
                <a:solidFill>
                  <a:srgbClr val="000000"/>
                </a:solidFill>
                <a:latin typeface="Times New Roman" panose="02020603050405020304" pitchFamily="18" charset="0"/>
              </a:rPr>
              <a:pPr/>
              <a:t>53</a:t>
            </a:fld>
            <a:endParaRPr lang="en-US" altLang="en-US" sz="1200">
              <a:solidFill>
                <a:srgbClr val="000000"/>
              </a:solidFill>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77164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152389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1540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19278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6663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38734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9683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5291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309700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2638418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59EA24-E4E3-41A9-8D99-3336674A0E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0059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3B46E9-E988-471C-9D1C-152B12F6E5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031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749494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D18D3B-5797-40A8-8C1F-4674550B05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352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3F0872-F3B3-4998-A561-0D10839D0D8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9983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A40818-6431-47D9-B9EB-D13AD9780C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05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E01863-7801-45B1-9952-5D9F70AFC2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1899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856030-083B-4C95-8EF1-8E168A417E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6459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2BBAB-C329-4437-B699-6458F4546E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9354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BB8997-8451-46D7-8F8D-9FC87DA275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2078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AF9BF3-355F-4790-B800-1F556077A0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35422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61F9BE-CFF3-4B59-9095-5115820E4C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9872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4036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3874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92601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346776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48983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44486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18095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22888923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Times New Roman" panose="02020603050405020304" pitchFamily="18" charset="0"/>
              </a:defRPr>
            </a:lvl1pPr>
          </a:lstStyle>
          <a:p>
            <a:pPr>
              <a:defRPr/>
            </a:pPr>
            <a:fld id="{45C7724E-545A-40D0-B0F7-505F14470C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490002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gif"/><Relationship Id="rId18" Type="http://schemas.openxmlformats.org/officeDocument/2006/relationships/image" Target="../media/image18.png"/><Relationship Id="rId3" Type="http://schemas.openxmlformats.org/officeDocument/2006/relationships/image" Target="../media/image3.jpg"/><Relationship Id="rId21" Type="http://schemas.openxmlformats.org/officeDocument/2006/relationships/image" Target="../media/image21.gif"/><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gif"/><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jpeg"/><Relationship Id="rId19" Type="http://schemas.openxmlformats.org/officeDocument/2006/relationships/image" Target="../media/image19.jp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oiltesting.okstate.edu/sensor-based-n-rate-calculator"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9.png"/><Relationship Id="rId4" Type="http://schemas.openxmlformats.org/officeDocument/2006/relationships/image" Target="../media/image3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2.emf"/><Relationship Id="rId4" Type="http://schemas.openxmlformats.org/officeDocument/2006/relationships/package" Target="../embeddings/Microsoft_Excel_Worksheet2.xlsx"/></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g"/></Relationships>
</file>

<file path=ppt/slides/_rels/slide38.xml.rels><?xml version="1.0" encoding="UTF-8" standalone="yes"?>
<Relationships xmlns="http://schemas.openxmlformats.org/package/2006/relationships"><Relationship Id="rId3" Type="http://schemas.openxmlformats.org/officeDocument/2006/relationships/hyperlink" Target="http://okstate.edu/" TargetMode="External"/><Relationship Id="rId7" Type="http://schemas.openxmlformats.org/officeDocument/2006/relationships/image" Target="../media/image45.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4.jpe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82.gif"/></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5.png"/><Relationship Id="rId5" Type="http://schemas.openxmlformats.org/officeDocument/2006/relationships/oleObject" Target="../embeddings/Microsoft_Excel_97-2003_Worksheet1.xls"/><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okstate.com/" TargetMode="External"/><Relationship Id="rId2" Type="http://schemas.openxmlformats.org/officeDocument/2006/relationships/image" Target="../media/image88.JP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7" name="Picture 9" descr="corn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2657"/>
            <a:ext cx="8839200" cy="2322513"/>
          </a:xfrm>
          <a:prstGeom prst="rect">
            <a:avLst/>
          </a:prstGeom>
          <a:ln w="28575">
            <a:solidFill>
              <a:srgbClr val="FF6600"/>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06" y="2798152"/>
            <a:ext cx="2076450" cy="3837671"/>
          </a:xfrm>
          <a:prstGeom prst="rect">
            <a:avLst/>
          </a:prstGeom>
          <a:ln w="28575">
            <a:solidFill>
              <a:srgbClr val="7030A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673" y="2798153"/>
            <a:ext cx="2083831" cy="3837671"/>
          </a:xfrm>
          <a:prstGeom prst="rect">
            <a:avLst/>
          </a:prstGeom>
          <a:ln w="28575">
            <a:solidFill>
              <a:srgbClr val="FF3300"/>
            </a:solidFill>
          </a:ln>
        </p:spPr>
      </p:pic>
      <p:sp>
        <p:nvSpPr>
          <p:cNvPr id="2050" name="Rectangle 2"/>
          <p:cNvSpPr>
            <a:spLocks noGrp="1" noChangeArrowheads="1"/>
          </p:cNvSpPr>
          <p:nvPr>
            <p:ph type="ctrTitle"/>
          </p:nvPr>
        </p:nvSpPr>
        <p:spPr>
          <a:xfrm>
            <a:off x="2448694" y="2725618"/>
            <a:ext cx="4164601" cy="1916293"/>
          </a:xfrm>
        </p:spPr>
        <p:txBody>
          <a:bodyPr vert="horz" lIns="91440" tIns="45720" rIns="91440" bIns="45720" rtlCol="0" anchor="t">
            <a:noAutofit/>
          </a:bodyPr>
          <a:lstStyle/>
          <a:p>
            <a:pPr algn="ctr"/>
            <a:r>
              <a:rPr lang="en-US" altLang="en-US" sz="2400" dirty="0" smtClean="0">
                <a:solidFill>
                  <a:srgbClr val="FF6600"/>
                </a:solidFill>
              </a:rPr>
              <a:t>13</a:t>
            </a:r>
            <a:r>
              <a:rPr lang="en-US" altLang="en-US" sz="2400" baseline="30000" dirty="0" smtClean="0">
                <a:solidFill>
                  <a:srgbClr val="FF6600"/>
                </a:solidFill>
              </a:rPr>
              <a:t>th</a:t>
            </a:r>
            <a:r>
              <a:rPr lang="en-US" altLang="en-US" sz="2400" dirty="0" smtClean="0">
                <a:solidFill>
                  <a:srgbClr val="FF6600"/>
                </a:solidFill>
              </a:rPr>
              <a:t> annual nitrogen use efficiency conference</a:t>
            </a:r>
            <a:r>
              <a:rPr lang="en-US" altLang="en-US" sz="2400" dirty="0">
                <a:solidFill>
                  <a:srgbClr val="FF6600"/>
                </a:solidFill>
              </a:rPr>
              <a:t/>
            </a:r>
            <a:br>
              <a:rPr lang="en-US" altLang="en-US" sz="2400" dirty="0">
                <a:solidFill>
                  <a:srgbClr val="FF6600"/>
                </a:solidFill>
              </a:rPr>
            </a:br>
            <a:r>
              <a:rPr lang="en-US" altLang="en-US" sz="2400" dirty="0" smtClean="0">
                <a:solidFill>
                  <a:srgbClr val="FF6600"/>
                </a:solidFill>
              </a:rPr>
              <a:t/>
            </a:r>
            <a:br>
              <a:rPr lang="en-US" altLang="en-US" sz="2400" dirty="0" smtClean="0">
                <a:solidFill>
                  <a:srgbClr val="FF6600"/>
                </a:solidFill>
              </a:rPr>
            </a:br>
            <a:r>
              <a:rPr lang="en-US" altLang="en-US" sz="2400" dirty="0" smtClean="0">
                <a:solidFill>
                  <a:srgbClr val="FF6600"/>
                </a:solidFill>
              </a:rPr>
              <a:t>auburn, </a:t>
            </a:r>
            <a:r>
              <a:rPr lang="en-US" altLang="en-US" sz="2400" dirty="0" err="1" smtClean="0">
                <a:solidFill>
                  <a:srgbClr val="FF6600"/>
                </a:solidFill>
              </a:rPr>
              <a:t>alabama</a:t>
            </a:r>
            <a:r>
              <a:rPr lang="en-US" altLang="en-US" sz="2400" dirty="0" smtClean="0">
                <a:solidFill>
                  <a:srgbClr val="FF6600"/>
                </a:solidFill>
              </a:rPr>
              <a:t> </a:t>
            </a:r>
            <a:br>
              <a:rPr lang="en-US" altLang="en-US" sz="2400" dirty="0" smtClean="0">
                <a:solidFill>
                  <a:srgbClr val="FF6600"/>
                </a:solidFill>
              </a:rPr>
            </a:br>
            <a:r>
              <a:rPr lang="en-US" altLang="en-US" sz="2400" dirty="0" err="1" smtClean="0">
                <a:solidFill>
                  <a:srgbClr val="FF6600"/>
                </a:solidFill>
              </a:rPr>
              <a:t>aug</a:t>
            </a:r>
            <a:r>
              <a:rPr lang="en-US" altLang="en-US" sz="2400" dirty="0" smtClean="0">
                <a:solidFill>
                  <a:srgbClr val="FF6600"/>
                </a:solidFill>
              </a:rPr>
              <a:t> 4, 2015</a:t>
            </a:r>
            <a:endParaRPr lang="en-US" altLang="en-US" sz="2400" dirty="0">
              <a:solidFill>
                <a:srgbClr val="FF6600"/>
              </a:solidFill>
            </a:endParaRPr>
          </a:p>
        </p:txBody>
      </p:sp>
      <p:pic>
        <p:nvPicPr>
          <p:cNvPr id="7" name="Picture 6" descr="http://www.writing.eng.vt.edu/vt_logo_.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655" y="1790017"/>
            <a:ext cx="1025978" cy="5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hoopedia.nba.com/images/8/82/University-of-Nebraska-Lincoln-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3852" y="2935749"/>
            <a:ext cx="561975" cy="5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www.rmiproductions.com/images/UniversityOfMissouri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8549" y="1777113"/>
            <a:ext cx="609600" cy="5197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os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8273" y="4816056"/>
            <a:ext cx="975816" cy="691523"/>
          </a:xfrm>
          <a:prstGeom prst="rect">
            <a:avLst/>
          </a:prstGeom>
          <a:noFill/>
          <a:ln w="19050">
            <a:solidFill>
              <a:srgbClr val="FF66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267907" dir="3514226" algn="ctr" rotWithShape="0">
                    <a:schemeClr val="bg2">
                      <a:alpha val="50000"/>
                    </a:schemeClr>
                  </a:outerShdw>
                </a:effectLst>
              </a14:hiddenEffects>
            </a:ext>
          </a:extLst>
        </p:spPr>
      </p:pic>
      <p:pic>
        <p:nvPicPr>
          <p:cNvPr id="23554" name="Picture 2" descr="https://pbs.twimg.com/profile_images/378800000629040142/51c436c5e660e2acf449f72f5ec4b4d0_400x4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9136" y="5814874"/>
            <a:ext cx="693938" cy="693938"/>
          </a:xfrm>
          <a:prstGeom prst="rect">
            <a:avLst/>
          </a:prstGeom>
          <a:noFill/>
          <a:ln w="19050">
            <a:solidFill>
              <a:srgbClr val="FF3300"/>
            </a:solidFill>
          </a:ln>
          <a:extLst>
            <a:ext uri="{909E8E84-426E-40DD-AFC4-6F175D3DCCD1}">
              <a14:hiddenFill xmlns:a14="http://schemas.microsoft.com/office/drawing/2010/main">
                <a:solidFill>
                  <a:srgbClr val="FFFFFF"/>
                </a:solidFill>
              </a14:hiddenFill>
            </a:ext>
          </a:extLst>
        </p:spPr>
      </p:pic>
      <p:pic>
        <p:nvPicPr>
          <p:cNvPr id="23556" name="Picture 4" descr="https://pbs.twimg.com/profile_images/378800000571364890/21943cce068459cdbe514fb500d8bf62_400x400.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4633" y="5743853"/>
            <a:ext cx="764959" cy="7649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3558" name="Picture 6" descr="South Dakota State Universit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1981" y="1701738"/>
            <a:ext cx="651060" cy="699287"/>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practice-right.com/wp-content/uploads/2012/12/Univeristy-of-Minnesot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1546" y="2870268"/>
            <a:ext cx="862969" cy="7078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3562" name="Picture 10" descr="https://fantasticsportsstore.com/images/AUBURN-LOGO.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1546" y="244873"/>
            <a:ext cx="1123087" cy="11230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14" cstate="print">
            <a:extLst>
              <a:ext uri="{28A0092B-C50C-407E-A947-70E740481C1C}">
                <a14:useLocalDpi xmlns:a14="http://schemas.microsoft.com/office/drawing/2010/main" val="0"/>
              </a:ext>
            </a:extLst>
          </a:blip>
          <a:srcRect l="70718" t="10293"/>
          <a:stretch/>
        </p:blipFill>
        <p:spPr bwMode="auto">
          <a:xfrm>
            <a:off x="3793236" y="5870753"/>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3566" name="Picture 14" descr="Holland Scientifi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8395" y="131705"/>
            <a:ext cx="1913973" cy="469794"/>
          </a:xfrm>
          <a:prstGeom prst="rect">
            <a:avLst/>
          </a:prstGeom>
          <a:solidFill>
            <a:schemeClr val="tx1"/>
          </a:solidFill>
          <a:ln w="19050">
            <a:solidFill>
              <a:schemeClr val="bg2"/>
            </a:solidFill>
          </a:ln>
        </p:spPr>
      </p:pic>
      <p:pic>
        <p:nvPicPr>
          <p:cNvPr id="23568" name="Picture 16" descr="Trimbl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85005" y="131704"/>
            <a:ext cx="2061926" cy="463935"/>
          </a:xfrm>
          <a:prstGeom prst="rect">
            <a:avLst/>
          </a:prstGeom>
          <a:solidFill>
            <a:schemeClr val="tx1"/>
          </a:solidFill>
          <a:ln w="19050">
            <a:solidFill>
              <a:schemeClr val="bg2"/>
            </a:solidFill>
          </a:ln>
        </p:spPr>
      </p:pic>
      <p:pic>
        <p:nvPicPr>
          <p:cNvPr id="23570" name="Picture 18" descr="https://chem.duke.edu/sites/chem.duke.edu/themes/dukechem/images/duke-footer-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39049" y="2998493"/>
            <a:ext cx="1038591" cy="451424"/>
          </a:xfrm>
          <a:prstGeom prst="rect">
            <a:avLst/>
          </a:prstGeom>
          <a:noFill/>
          <a:extLst>
            <a:ext uri="{909E8E84-426E-40DD-AFC4-6F175D3DCCD1}">
              <a14:hiddenFill xmlns:a14="http://schemas.microsoft.com/office/drawing/2010/main">
                <a:solidFill>
                  <a:srgbClr val="FFFFFF"/>
                </a:solidFill>
              </a14:hiddenFill>
            </a:ext>
          </a:extLst>
        </p:spPr>
      </p:pic>
      <p:pic>
        <p:nvPicPr>
          <p:cNvPr id="23572" name="Picture 20" descr="https://upload.wikimedia.org/wikipedia/en/thumb/3/3e/Mississippi_State_Bulldogs.svg/1280px-Mississippi_State_Bulldogs.sv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24930" y="2935749"/>
            <a:ext cx="783959" cy="48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99814" y="389438"/>
            <a:ext cx="1364895" cy="393439"/>
          </a:xfrm>
          <a:prstGeom prst="rect">
            <a:avLst/>
          </a:prstGeom>
          <a:ln w="19050">
            <a:solidFill>
              <a:srgbClr val="FF3300"/>
            </a:solidFill>
          </a:ln>
        </p:spPr>
      </p:pic>
      <p:pic>
        <p:nvPicPr>
          <p:cNvPr id="23576" name="Picture 24" descr="http://www.brandsoftheworld.com/sites/default/files/styles/logo-thumbnail/public/0025/3595/brand.gif?itok=ravz4GvZ"/>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36766" y="5824182"/>
            <a:ext cx="626796" cy="626796"/>
          </a:xfrm>
          <a:prstGeom prst="rect">
            <a:avLst/>
          </a:prstGeom>
          <a:noFill/>
          <a:ln w="19050">
            <a:solidFill>
              <a:srgbClr val="FF6600"/>
            </a:solidFill>
          </a:ln>
          <a:extLst>
            <a:ext uri="{909E8E84-426E-40DD-AFC4-6F175D3DCCD1}">
              <a14:hiddenFill xmlns:a14="http://schemas.microsoft.com/office/drawing/2010/main">
                <a:solidFill>
                  <a:srgbClr val="FFFFFF"/>
                </a:solidFill>
              </a14:hiddenFill>
            </a:ext>
          </a:extLst>
        </p:spPr>
      </p:pic>
      <p:pic>
        <p:nvPicPr>
          <p:cNvPr id="23578" name="Picture 26" descr="http://agwired.com/wp-content/uploads/2012/06/pioneer-new-logo.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6837" y="4850373"/>
            <a:ext cx="1149992" cy="634796"/>
          </a:xfrm>
          <a:prstGeom prst="rect">
            <a:avLst/>
          </a:prstGeom>
          <a:noFill/>
          <a:ln w="19050">
            <a:solidFill>
              <a:srgbClr val="92D05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2"/>
          <a:stretch>
            <a:fillRect/>
          </a:stretch>
        </p:blipFill>
        <p:spPr>
          <a:xfrm>
            <a:off x="304376" y="5494693"/>
            <a:ext cx="722572" cy="1023643"/>
          </a:xfrm>
          <a:prstGeom prst="rect">
            <a:avLst/>
          </a:prstGeom>
        </p:spPr>
      </p:pic>
    </p:spTree>
    <p:extLst>
      <p:ext uri="{BB962C8B-B14F-4D97-AF65-F5344CB8AC3E}">
        <p14:creationId xmlns:p14="http://schemas.microsoft.com/office/powerpoint/2010/main" val="1044617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0"/>
            <a:ext cx="7772400" cy="1143000"/>
          </a:xfrm>
        </p:spPr>
        <p:txBody>
          <a:bodyPr>
            <a:noAutofit/>
          </a:bodyPr>
          <a:lstStyle/>
          <a:p>
            <a:r>
              <a:rPr lang="en-US" sz="2800" cap="none" dirty="0" smtClean="0">
                <a:cs typeface="Arial" panose="020B0604020202020204" pitchFamily="34" charset="0"/>
              </a:rPr>
              <a:t>Independence of yield potential and nitrogen response </a:t>
            </a:r>
            <a:r>
              <a:rPr lang="en-US" sz="2800" dirty="0"/>
              <a:t>(</a:t>
            </a:r>
            <a:r>
              <a:rPr lang="en-US" sz="2800" dirty="0" err="1">
                <a:solidFill>
                  <a:srgbClr val="FFFF00"/>
                </a:solidFill>
              </a:rPr>
              <a:t>Agron</a:t>
            </a:r>
            <a:r>
              <a:rPr lang="en-US" sz="2800" dirty="0">
                <a:solidFill>
                  <a:srgbClr val="FFFF00"/>
                </a:solidFill>
              </a:rPr>
              <a:t> J. 105:1335-1344</a:t>
            </a:r>
            <a:r>
              <a:rPr lang="en-US" sz="2800" dirty="0"/>
              <a:t>)</a:t>
            </a:r>
            <a:br>
              <a:rPr lang="en-US" sz="2800" dirty="0"/>
            </a:br>
            <a:endParaRPr lang="en-US" sz="2800" cap="none" dirty="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02" y="1441450"/>
            <a:ext cx="4724400" cy="284120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688" y="3684234"/>
            <a:ext cx="4773017" cy="286381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43600" y="1718608"/>
            <a:ext cx="2667000" cy="1323439"/>
          </a:xfrm>
          <a:prstGeom prst="rect">
            <a:avLst/>
          </a:prstGeom>
          <a:noFill/>
        </p:spPr>
        <p:txBody>
          <a:bodyPr wrap="square" rtlCol="0">
            <a:spAutoFit/>
          </a:bodyPr>
          <a:lstStyle/>
          <a:p>
            <a:r>
              <a:rPr lang="en-US" sz="2000" dirty="0" smtClean="0"/>
              <a:t>Iowa</a:t>
            </a:r>
            <a:br>
              <a:rPr lang="en-US" sz="2000" dirty="0" smtClean="0"/>
            </a:br>
            <a:r>
              <a:rPr lang="en-US" sz="2000" dirty="0" smtClean="0"/>
              <a:t>Nebraska</a:t>
            </a:r>
            <a:br>
              <a:rPr lang="en-US" sz="2000" dirty="0" smtClean="0"/>
            </a:br>
            <a:r>
              <a:rPr lang="en-US" sz="2000" dirty="0" smtClean="0"/>
              <a:t>Wisconsin</a:t>
            </a:r>
            <a:br>
              <a:rPr lang="en-US" sz="2000" dirty="0" smtClean="0"/>
            </a:br>
            <a:r>
              <a:rPr lang="en-US" sz="2000" dirty="0" smtClean="0"/>
              <a:t>Oklahoma</a:t>
            </a:r>
            <a:endParaRPr lang="en-US" sz="2000" dirty="0"/>
          </a:p>
        </p:txBody>
      </p:sp>
      <p:sp>
        <p:nvSpPr>
          <p:cNvPr id="7" name="TextBox 6"/>
          <p:cNvSpPr txBox="1"/>
          <p:nvPr/>
        </p:nvSpPr>
        <p:spPr>
          <a:xfrm>
            <a:off x="390617" y="4554245"/>
            <a:ext cx="3604334" cy="2031325"/>
          </a:xfrm>
          <a:prstGeom prst="rect">
            <a:avLst/>
          </a:prstGeom>
          <a:noFill/>
        </p:spPr>
        <p:txBody>
          <a:bodyPr wrap="square" rtlCol="0">
            <a:spAutoFit/>
          </a:bodyPr>
          <a:lstStyle/>
          <a:p>
            <a:r>
              <a:rPr lang="en-US" sz="1800" dirty="0"/>
              <a:t>Because yield and response to N were consistently independent of one another, and as both affect the demand for fertilizer N, estimates of both should be combined to calculate realistic in-season N rates</a:t>
            </a:r>
          </a:p>
        </p:txBody>
      </p:sp>
    </p:spTree>
    <p:extLst>
      <p:ext uri="{BB962C8B-B14F-4D97-AF65-F5344CB8AC3E}">
        <p14:creationId xmlns:p14="http://schemas.microsoft.com/office/powerpoint/2010/main" val="1096899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
            <a:ext cx="7055380" cy="648117"/>
          </a:xfrm>
        </p:spPr>
        <p:txBody>
          <a:bodyPr/>
          <a:lstStyle/>
          <a:p>
            <a:r>
              <a:rPr lang="en-US" sz="3600" dirty="0" smtClean="0"/>
              <a:t>Value of yield goals?</a:t>
            </a:r>
            <a:endParaRPr lang="en-US" sz="3600" dirty="0"/>
          </a:p>
        </p:txBody>
      </p:sp>
      <p:graphicFrame>
        <p:nvGraphicFramePr>
          <p:cNvPr id="7" name="Chart 6"/>
          <p:cNvGraphicFramePr>
            <a:graphicFrameLocks/>
          </p:cNvGraphicFramePr>
          <p:nvPr>
            <p:extLst>
              <p:ext uri="{D42A27DB-BD31-4B8C-83A1-F6EECF244321}">
                <p14:modId xmlns:p14="http://schemas.microsoft.com/office/powerpoint/2010/main" val="76212739"/>
              </p:ext>
            </p:extLst>
          </p:nvPr>
        </p:nvGraphicFramePr>
        <p:xfrm>
          <a:off x="245013" y="727705"/>
          <a:ext cx="468153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53122867"/>
              </p:ext>
            </p:extLst>
          </p:nvPr>
        </p:nvGraphicFramePr>
        <p:xfrm>
          <a:off x="-66687" y="3770996"/>
          <a:ext cx="4791075" cy="2962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624646663"/>
              </p:ext>
            </p:extLst>
          </p:nvPr>
        </p:nvGraphicFramePr>
        <p:xfrm>
          <a:off x="5473778" y="1122354"/>
          <a:ext cx="2336800" cy="1724025"/>
        </p:xfrm>
        <a:graphic>
          <a:graphicData uri="http://schemas.openxmlformats.org/drawingml/2006/table">
            <a:tbl>
              <a:tblPr/>
              <a:tblGrid>
                <a:gridCol w="584200"/>
                <a:gridCol w="876300"/>
                <a:gridCol w="876300"/>
              </a:tblGrid>
              <a:tr h="190500">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92D050"/>
                    </a:solidFill>
                  </a:tcPr>
                </a:tc>
                <a:tc>
                  <a:txBody>
                    <a:bodyPr/>
                    <a:lstStyle/>
                    <a:p>
                      <a:pPr algn="r" fontAlgn="b"/>
                      <a:r>
                        <a:rPr lang="en-US" sz="1100" b="1" i="0" u="none" strike="noStrike">
                          <a:solidFill>
                            <a:srgbClr val="000000"/>
                          </a:solidFill>
                          <a:effectLst/>
                          <a:latin typeface="Calibri" panose="020F0502020204030204" pitchFamily="34" charset="0"/>
                        </a:rPr>
                        <a:t>Trt 7</a:t>
                      </a:r>
                    </a:p>
                  </a:txBody>
                  <a:tcPr marL="9525" marR="9525" marT="9525" marB="0" anchor="b">
                    <a:lnL>
                      <a:noFill/>
                    </a:lnL>
                    <a:lnR>
                      <a:noFill/>
                    </a:lnR>
                    <a:lnT>
                      <a:noFill/>
                    </a:lnT>
                    <a:lnB>
                      <a:noFill/>
                    </a:lnB>
                    <a:solidFill>
                      <a:srgbClr val="92D050"/>
                    </a:solidFill>
                  </a:tcPr>
                </a:tc>
                <a:tc>
                  <a:txBody>
                    <a:bodyPr/>
                    <a:lstStyle/>
                    <a:p>
                      <a:pPr algn="r" fontAlgn="b"/>
                      <a:r>
                        <a:rPr lang="en-US" sz="1100" b="1" i="0" u="none" strike="noStrike">
                          <a:solidFill>
                            <a:srgbClr val="000000"/>
                          </a:solidFill>
                          <a:effectLst/>
                          <a:latin typeface="Calibri" panose="020F0502020204030204" pitchFamily="34" charset="0"/>
                        </a:rPr>
                        <a:t>Avg. Yield</a:t>
                      </a:r>
                    </a:p>
                  </a:txBody>
                  <a:tcPr marL="9525" marR="9525" marT="9525" marB="0" anchor="b">
                    <a:lnL>
                      <a:noFill/>
                    </a:lnL>
                    <a:lnR>
                      <a:noFill/>
                    </a:lnR>
                    <a:lnT>
                      <a:noFill/>
                    </a:lnT>
                    <a:lnB>
                      <a:noFill/>
                    </a:lnB>
                    <a:solidFill>
                      <a:srgbClr val="92D050"/>
                    </a:solidFill>
                  </a:tcPr>
                </a:tc>
              </a:tr>
              <a:tr h="200025">
                <a:tc>
                  <a:txBody>
                    <a:bodyPr/>
                    <a:lstStyle/>
                    <a:p>
                      <a:pPr algn="r" fontAlgn="b"/>
                      <a:r>
                        <a:rPr lang="en-US" sz="1100" b="1" i="0" u="sng" strike="noStrike">
                          <a:solidFill>
                            <a:srgbClr val="000000"/>
                          </a:solidFill>
                          <a:effectLst/>
                          <a:latin typeface="Calibri" panose="020F0502020204030204" pitchFamily="34" charset="0"/>
                        </a:rPr>
                        <a:t>Year</a:t>
                      </a:r>
                    </a:p>
                  </a:txBody>
                  <a:tcPr marL="9525" marR="9525" marT="9525" marB="0" anchor="b">
                    <a:lnL>
                      <a:noFill/>
                    </a:lnL>
                    <a:lnR>
                      <a:noFill/>
                    </a:lnR>
                    <a:lnT>
                      <a:noFill/>
                    </a:lnT>
                    <a:lnB>
                      <a:noFill/>
                    </a:lnB>
                    <a:solidFill>
                      <a:srgbClr val="92D050"/>
                    </a:solidFill>
                  </a:tcPr>
                </a:tc>
                <a:tc>
                  <a:txBody>
                    <a:bodyPr/>
                    <a:lstStyle/>
                    <a:p>
                      <a:pPr algn="r" fontAlgn="b"/>
                      <a:r>
                        <a:rPr lang="en-US" sz="1100" b="1" i="0" u="sng" strike="noStrike">
                          <a:solidFill>
                            <a:srgbClr val="000000"/>
                          </a:solidFill>
                          <a:effectLst/>
                          <a:latin typeface="Calibri" panose="020F0502020204030204" pitchFamily="34" charset="0"/>
                        </a:rPr>
                        <a:t>112-20-55</a:t>
                      </a:r>
                    </a:p>
                  </a:txBody>
                  <a:tcPr marL="9525" marR="9525" marT="9525" marB="0" anchor="b">
                    <a:lnL>
                      <a:noFill/>
                    </a:lnL>
                    <a:lnR>
                      <a:noFill/>
                    </a:lnR>
                    <a:lnT>
                      <a:noFill/>
                    </a:lnT>
                    <a:lnB>
                      <a:noFill/>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last 5 yr +20%</a:t>
                      </a:r>
                    </a:p>
                  </a:txBody>
                  <a:tcPr marL="9525" marR="9525" marT="9525" marB="0" anchor="b">
                    <a:lnL>
                      <a:noFill/>
                    </a:lnL>
                    <a:lnR>
                      <a:noFill/>
                    </a:lnR>
                    <a:lnT>
                      <a:noFill/>
                    </a:lnT>
                    <a:lnB>
                      <a:noFill/>
                    </a:lnB>
                    <a:solidFill>
                      <a:srgbClr val="92D050"/>
                    </a:solidFill>
                  </a:tcPr>
                </a:tc>
              </a:tr>
              <a:tr h="190500">
                <a:tc>
                  <a:txBody>
                    <a:bodyPr/>
                    <a:lstStyle/>
                    <a:p>
                      <a:pPr algn="r" fontAlgn="t"/>
                      <a:r>
                        <a:rPr lang="en-US" sz="1100" b="0" i="0" u="none" strike="noStrike">
                          <a:solidFill>
                            <a:srgbClr val="000000"/>
                          </a:solidFill>
                          <a:effectLst/>
                          <a:latin typeface="Arial" panose="020B0604020202020204" pitchFamily="34" charset="0"/>
                        </a:rPr>
                        <a:t>1971</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2.51</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1972</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1.47</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1974</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1.87</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1975</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3.40</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1976</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3.14</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1977</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1.94</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2.97</a:t>
                      </a:r>
                    </a:p>
                  </a:txBody>
                  <a:tcPr marL="9525" marR="9525" marT="9525" marB="0">
                    <a:lnL>
                      <a:noFill/>
                    </a:lnL>
                    <a:lnR>
                      <a:noFill/>
                    </a:lnR>
                    <a:lnT>
                      <a:noFill/>
                    </a:lnT>
                    <a:lnB>
                      <a:noFill/>
                    </a:lnB>
                    <a:solidFill>
                      <a:srgbClr val="FFE699"/>
                    </a:solidFill>
                  </a:tcPr>
                </a:tc>
              </a:tr>
              <a:tr h="190500">
                <a:tc>
                  <a:txBody>
                    <a:bodyPr/>
                    <a:lstStyle/>
                    <a:p>
                      <a:pPr algn="r" fontAlgn="t"/>
                      <a:r>
                        <a:rPr lang="en-US" sz="1100" b="0" i="0" u="none" strike="noStrike">
                          <a:solidFill>
                            <a:srgbClr val="000000"/>
                          </a:solidFill>
                          <a:effectLst/>
                          <a:latin typeface="Arial" panose="020B0604020202020204" pitchFamily="34" charset="0"/>
                        </a:rPr>
                        <a:t>1978</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2.59</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dirty="0">
                          <a:solidFill>
                            <a:srgbClr val="000000"/>
                          </a:solidFill>
                          <a:effectLst/>
                          <a:latin typeface="Arial" panose="020B0604020202020204" pitchFamily="34" charset="0"/>
                        </a:rPr>
                        <a:t>2.36</a:t>
                      </a:r>
                    </a:p>
                  </a:txBody>
                  <a:tcPr marL="9525" marR="9525" marT="9525" marB="0">
                    <a:lnL>
                      <a:noFill/>
                    </a:lnL>
                    <a:lnR>
                      <a:noFill/>
                    </a:lnR>
                    <a:lnT>
                      <a:noFill/>
                    </a:lnT>
                    <a:lnB>
                      <a:noFill/>
                    </a:lnB>
                    <a:solidFill>
                      <a:srgbClr val="D0CECE"/>
                    </a:solidFill>
                  </a:tcPr>
                </a:tc>
              </a:tr>
            </a:tbl>
          </a:graphicData>
        </a:graphic>
      </p:graphicFrame>
      <p:sp>
        <p:nvSpPr>
          <p:cNvPr id="24" name="Rectangle 23"/>
          <p:cNvSpPr/>
          <p:nvPr/>
        </p:nvSpPr>
        <p:spPr>
          <a:xfrm>
            <a:off x="6294269" y="1713390"/>
            <a:ext cx="763480" cy="932156"/>
          </a:xfrm>
          <a:prstGeom prst="rect">
            <a:avLst/>
          </a:prstGeom>
          <a:solidFill>
            <a:srgbClr val="DDDDDD">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6968971" y="1873188"/>
            <a:ext cx="571119" cy="577049"/>
          </a:xfrm>
          <a:prstGeom prst="straightConnector1">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945286" y="2179468"/>
            <a:ext cx="571119" cy="577049"/>
          </a:xfrm>
          <a:prstGeom prst="straightConnector1">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a:graphicFrameLocks/>
          </p:cNvGraphicFramePr>
          <p:nvPr>
            <p:extLst>
              <p:ext uri="{D42A27DB-BD31-4B8C-83A1-F6EECF244321}">
                <p14:modId xmlns:p14="http://schemas.microsoft.com/office/powerpoint/2010/main" val="3292807474"/>
              </p:ext>
            </p:extLst>
          </p:nvPr>
        </p:nvGraphicFramePr>
        <p:xfrm>
          <a:off x="4424867" y="3770996"/>
          <a:ext cx="4939393" cy="29622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2024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9911" y="21537"/>
            <a:ext cx="7055380" cy="783497"/>
          </a:xfrm>
        </p:spPr>
        <p:txBody>
          <a:bodyPr/>
          <a:lstStyle/>
          <a:p>
            <a:r>
              <a:rPr lang="en-US" b="1" cap="none" dirty="0" smtClean="0">
                <a:solidFill>
                  <a:srgbClr val="FF6600"/>
                </a:solidFill>
              </a:rPr>
              <a:t>OSU Corn Algorithm</a:t>
            </a:r>
            <a:endParaRPr lang="en-US" b="1" cap="none" dirty="0">
              <a:solidFill>
                <a:srgbClr val="FF6600"/>
              </a:solidFill>
            </a:endParaRPr>
          </a:p>
        </p:txBody>
      </p:sp>
      <p:sp>
        <p:nvSpPr>
          <p:cNvPr id="3" name="Content Placeholder 2"/>
          <p:cNvSpPr>
            <a:spLocks noGrp="1"/>
          </p:cNvSpPr>
          <p:nvPr>
            <p:ph idx="1"/>
          </p:nvPr>
        </p:nvSpPr>
        <p:spPr>
          <a:xfrm>
            <a:off x="319436" y="634052"/>
            <a:ext cx="7915275" cy="4395158"/>
          </a:xfrm>
        </p:spPr>
        <p:txBody>
          <a:bodyPr>
            <a:normAutofit/>
          </a:bodyPr>
          <a:lstStyle/>
          <a:p>
            <a:pPr marL="0" indent="0">
              <a:buNone/>
            </a:pPr>
            <a:r>
              <a:rPr lang="en-US" sz="2400" b="1" dirty="0"/>
              <a:t>YP</a:t>
            </a:r>
            <a:r>
              <a:rPr lang="en-US" sz="2400" b="1" baseline="-25000" dirty="0"/>
              <a:t>0</a:t>
            </a:r>
            <a:r>
              <a:rPr lang="en-US" sz="2400" dirty="0"/>
              <a:t>=1291*(EXP(NDVI/Sum of GDD*2649.9</a:t>
            </a:r>
            <a:r>
              <a:rPr lang="en-US" sz="2400" dirty="0" smtClean="0"/>
              <a:t>)  V8 to V12</a:t>
            </a:r>
          </a:p>
          <a:p>
            <a:pPr marL="0" indent="0">
              <a:buNone/>
            </a:pPr>
            <a:r>
              <a:rPr lang="en-US" sz="2400" b="1" dirty="0" smtClean="0"/>
              <a:t>RI</a:t>
            </a:r>
            <a:r>
              <a:rPr lang="en-US" sz="2400" dirty="0" smtClean="0"/>
              <a:t> = NDVI- N Rich Strip/ NDVI – Farmer Practice</a:t>
            </a:r>
          </a:p>
          <a:p>
            <a:pPr marL="0" indent="0">
              <a:buNone/>
            </a:pPr>
            <a:r>
              <a:rPr lang="en-US" sz="2400" b="1" dirty="0" smtClean="0"/>
              <a:t>YP</a:t>
            </a:r>
            <a:r>
              <a:rPr lang="en-US" sz="2400" b="1" baseline="-25000" dirty="0" smtClean="0"/>
              <a:t>N</a:t>
            </a:r>
            <a:r>
              <a:rPr lang="en-US" sz="2400" b="1" dirty="0" smtClean="0"/>
              <a:t> </a:t>
            </a:r>
            <a:r>
              <a:rPr lang="en-US" sz="2400" dirty="0" smtClean="0"/>
              <a:t>= YP</a:t>
            </a:r>
            <a:r>
              <a:rPr lang="en-US" sz="2400" baseline="-25000" dirty="0" smtClean="0"/>
              <a:t>0</a:t>
            </a:r>
            <a:r>
              <a:rPr lang="en-US" sz="2400" dirty="0" smtClean="0"/>
              <a:t> * RI</a:t>
            </a:r>
          </a:p>
          <a:p>
            <a:pPr marL="0" indent="0">
              <a:buNone/>
            </a:pPr>
            <a:r>
              <a:rPr lang="en-US" sz="2400" b="1" dirty="0" smtClean="0"/>
              <a:t>N </a:t>
            </a:r>
            <a:r>
              <a:rPr lang="en-US" sz="2400" dirty="0" smtClean="0"/>
              <a:t>Rate = ((YP</a:t>
            </a:r>
            <a:r>
              <a:rPr lang="en-US" sz="2400" baseline="-25000" dirty="0" smtClean="0"/>
              <a:t>N</a:t>
            </a:r>
            <a:r>
              <a:rPr lang="en-US" sz="2400" dirty="0" smtClean="0"/>
              <a:t> – YP</a:t>
            </a:r>
            <a:r>
              <a:rPr lang="en-US" sz="2400" baseline="-25000" dirty="0" smtClean="0"/>
              <a:t>0</a:t>
            </a:r>
            <a:r>
              <a:rPr lang="en-US" sz="2400" dirty="0" smtClean="0"/>
              <a:t>)* 0.0125)/expected NUE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01" y="2555371"/>
            <a:ext cx="8636737" cy="4127730"/>
          </a:xfrm>
          <a:prstGeom prst="rect">
            <a:avLst/>
          </a:prstGeom>
          <a:ln w="19050">
            <a:solidFill>
              <a:srgbClr val="FF6600"/>
            </a:solidFill>
          </a:ln>
        </p:spPr>
      </p:pic>
      <p:sp>
        <p:nvSpPr>
          <p:cNvPr id="21" name="Oval 11"/>
          <p:cNvSpPr>
            <a:spLocks noChangeArrowheads="1"/>
          </p:cNvSpPr>
          <p:nvPr/>
        </p:nvSpPr>
        <p:spPr bwMode="auto">
          <a:xfrm>
            <a:off x="332676" y="4876800"/>
            <a:ext cx="381000" cy="381000"/>
          </a:xfrm>
          <a:prstGeom prst="ellipse">
            <a:avLst/>
          </a:prstGeom>
          <a:solidFill>
            <a:srgbClr val="FF6600"/>
          </a:solidFill>
          <a:ln w="9525">
            <a:solidFill>
              <a:schemeClr val="bg2"/>
            </a:solidFill>
            <a:round/>
            <a:headEnd/>
            <a:tailEnd/>
          </a:ln>
          <a:effectLst/>
          <a:extLst/>
        </p:spPr>
        <p:txBody>
          <a:bodyPr wrap="none" anchor="ctr"/>
          <a:lstStyle/>
          <a:p>
            <a:endParaRPr lang="en-US"/>
          </a:p>
        </p:txBody>
      </p:sp>
      <p:sp>
        <p:nvSpPr>
          <p:cNvPr id="22" name="Text Box 12"/>
          <p:cNvSpPr txBox="1">
            <a:spLocks noChangeArrowheads="1"/>
          </p:cNvSpPr>
          <p:nvPr/>
        </p:nvSpPr>
        <p:spPr bwMode="auto">
          <a:xfrm>
            <a:off x="309911" y="4464553"/>
            <a:ext cx="2262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b="1" dirty="0">
                <a:solidFill>
                  <a:schemeClr val="bg1"/>
                </a:solidFill>
              </a:rPr>
              <a:t>Planting date</a:t>
            </a:r>
          </a:p>
        </p:txBody>
      </p:sp>
      <p:sp>
        <p:nvSpPr>
          <p:cNvPr id="23" name="Oval 13"/>
          <p:cNvSpPr>
            <a:spLocks noChangeArrowheads="1"/>
          </p:cNvSpPr>
          <p:nvPr/>
        </p:nvSpPr>
        <p:spPr bwMode="auto">
          <a:xfrm>
            <a:off x="3200400" y="5424488"/>
            <a:ext cx="381000" cy="381000"/>
          </a:xfrm>
          <a:prstGeom prst="ellipse">
            <a:avLst/>
          </a:prstGeom>
          <a:solidFill>
            <a:srgbClr val="92D050"/>
          </a:solidFill>
          <a:ln w="9525">
            <a:solidFill>
              <a:schemeClr val="bg2"/>
            </a:solidFill>
            <a:round/>
            <a:headEnd/>
            <a:tailEnd/>
          </a:ln>
          <a:effectLst/>
          <a:extLst/>
        </p:spPr>
        <p:txBody>
          <a:bodyPr wrap="none" anchor="ctr"/>
          <a:lstStyle/>
          <a:p>
            <a:endParaRPr lang="en-US"/>
          </a:p>
        </p:txBody>
      </p:sp>
      <p:sp>
        <p:nvSpPr>
          <p:cNvPr id="24" name="Text Box 14"/>
          <p:cNvSpPr txBox="1">
            <a:spLocks noChangeArrowheads="1"/>
          </p:cNvSpPr>
          <p:nvPr/>
        </p:nvSpPr>
        <p:spPr bwMode="auto">
          <a:xfrm>
            <a:off x="3020122" y="5829435"/>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dirty="0"/>
              <a:t>NDVI (sensing date)</a:t>
            </a:r>
          </a:p>
        </p:txBody>
      </p:sp>
      <p:sp>
        <p:nvSpPr>
          <p:cNvPr id="25" name="Freeform 15"/>
          <p:cNvSpPr>
            <a:spLocks/>
          </p:cNvSpPr>
          <p:nvPr/>
        </p:nvSpPr>
        <p:spPr bwMode="auto">
          <a:xfrm>
            <a:off x="715536" y="4800600"/>
            <a:ext cx="2438400" cy="1093788"/>
          </a:xfrm>
          <a:custGeom>
            <a:avLst/>
            <a:gdLst>
              <a:gd name="T0" fmla="*/ 0 w 1440"/>
              <a:gd name="T1" fmla="*/ 184 h 1152"/>
              <a:gd name="T2" fmla="*/ 624 w 1440"/>
              <a:gd name="T3" fmla="*/ 136 h 1152"/>
              <a:gd name="T4" fmla="*/ 1056 w 1440"/>
              <a:gd name="T5" fmla="*/ 1000 h 1152"/>
              <a:gd name="T6" fmla="*/ 1440 w 1440"/>
              <a:gd name="T7" fmla="*/ 1048 h 1152"/>
            </a:gdLst>
            <a:ahLst/>
            <a:cxnLst>
              <a:cxn ang="0">
                <a:pos x="T0" y="T1"/>
              </a:cxn>
              <a:cxn ang="0">
                <a:pos x="T2" y="T3"/>
              </a:cxn>
              <a:cxn ang="0">
                <a:pos x="T4" y="T5"/>
              </a:cxn>
              <a:cxn ang="0">
                <a:pos x="T6" y="T7"/>
              </a:cxn>
            </a:cxnLst>
            <a:rect l="0" t="0" r="r" b="b"/>
            <a:pathLst>
              <a:path w="1440" h="1152">
                <a:moveTo>
                  <a:pt x="0" y="184"/>
                </a:moveTo>
                <a:cubicBezTo>
                  <a:pt x="224" y="92"/>
                  <a:pt x="448" y="0"/>
                  <a:pt x="624" y="136"/>
                </a:cubicBezTo>
                <a:cubicBezTo>
                  <a:pt x="800" y="272"/>
                  <a:pt x="920" y="848"/>
                  <a:pt x="1056" y="1000"/>
                </a:cubicBezTo>
                <a:cubicBezTo>
                  <a:pt x="1192" y="1152"/>
                  <a:pt x="1316" y="1100"/>
                  <a:pt x="1440" y="10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16"/>
          <p:cNvSpPr txBox="1">
            <a:spLocks noChangeArrowheads="1"/>
          </p:cNvSpPr>
          <p:nvPr/>
        </p:nvSpPr>
        <p:spPr bwMode="auto">
          <a:xfrm>
            <a:off x="1441063" y="5165725"/>
            <a:ext cx="2286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b="1" dirty="0" smtClean="0"/>
              <a:t>GDD </a:t>
            </a:r>
            <a:r>
              <a:rPr lang="en-US" altLang="en-US" sz="1200" b="1" dirty="0"/>
              <a:t>from planting to sensing</a:t>
            </a:r>
          </a:p>
        </p:txBody>
      </p:sp>
      <p:sp>
        <p:nvSpPr>
          <p:cNvPr id="27" name="Oval 17"/>
          <p:cNvSpPr>
            <a:spLocks noChangeArrowheads="1"/>
          </p:cNvSpPr>
          <p:nvPr/>
        </p:nvSpPr>
        <p:spPr bwMode="auto">
          <a:xfrm>
            <a:off x="8303946" y="4724400"/>
            <a:ext cx="381000" cy="381000"/>
          </a:xfrm>
          <a:prstGeom prst="ellipse">
            <a:avLst/>
          </a:prstGeom>
          <a:solidFill>
            <a:srgbClr val="FF6600"/>
          </a:solidFill>
          <a:ln w="9525">
            <a:solidFill>
              <a:schemeClr val="bg1"/>
            </a:solidFill>
            <a:round/>
            <a:headEnd/>
            <a:tailEnd/>
          </a:ln>
          <a:effectLst/>
          <a:extLst/>
        </p:spPr>
        <p:txBody>
          <a:bodyPr wrap="none" anchor="ctr"/>
          <a:lstStyle/>
          <a:p>
            <a:endParaRPr lang="en-US"/>
          </a:p>
        </p:txBody>
      </p:sp>
      <p:sp>
        <p:nvSpPr>
          <p:cNvPr id="28" name="Freeform 18"/>
          <p:cNvSpPr>
            <a:spLocks/>
          </p:cNvSpPr>
          <p:nvPr/>
        </p:nvSpPr>
        <p:spPr bwMode="auto">
          <a:xfrm>
            <a:off x="3733800" y="4953000"/>
            <a:ext cx="4572000" cy="6096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19"/>
          <p:cNvSpPr txBox="1">
            <a:spLocks noChangeArrowheads="1"/>
          </p:cNvSpPr>
          <p:nvPr/>
        </p:nvSpPr>
        <p:spPr bwMode="auto">
          <a:xfrm>
            <a:off x="8227746" y="50292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0</a:t>
            </a:r>
          </a:p>
        </p:txBody>
      </p:sp>
      <p:sp>
        <p:nvSpPr>
          <p:cNvPr id="30" name="Oval 22"/>
          <p:cNvSpPr>
            <a:spLocks noChangeArrowheads="1"/>
          </p:cNvSpPr>
          <p:nvPr/>
        </p:nvSpPr>
        <p:spPr bwMode="auto">
          <a:xfrm>
            <a:off x="8303946" y="3810000"/>
            <a:ext cx="381000" cy="381000"/>
          </a:xfrm>
          <a:prstGeom prst="ellipse">
            <a:avLst/>
          </a:prstGeom>
          <a:solidFill>
            <a:srgbClr val="FF6600"/>
          </a:solidFill>
          <a:ln w="9525">
            <a:solidFill>
              <a:schemeClr val="bg2"/>
            </a:solidFill>
            <a:round/>
            <a:headEnd/>
            <a:tailEnd/>
          </a:ln>
          <a:effectLst>
            <a:outerShdw dist="35921" dir="2700000" algn="ctr" rotWithShape="0">
              <a:schemeClr val="bg1"/>
            </a:outerShdw>
          </a:effectLst>
        </p:spPr>
        <p:txBody>
          <a:bodyPr wrap="none" anchor="ctr"/>
          <a:lstStyle/>
          <a:p>
            <a:endParaRPr lang="en-US"/>
          </a:p>
        </p:txBody>
      </p:sp>
      <p:sp>
        <p:nvSpPr>
          <p:cNvPr id="31" name="Line 23"/>
          <p:cNvSpPr>
            <a:spLocks noChangeShapeType="1"/>
          </p:cNvSpPr>
          <p:nvPr/>
        </p:nvSpPr>
        <p:spPr bwMode="auto">
          <a:xfrm>
            <a:off x="8504048" y="3924300"/>
            <a:ext cx="0" cy="1066800"/>
          </a:xfrm>
          <a:prstGeom prst="line">
            <a:avLst/>
          </a:prstGeom>
          <a:noFill/>
          <a:ln w="9525">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00" b="1" dirty="0"/>
          </a:p>
        </p:txBody>
      </p:sp>
      <p:sp>
        <p:nvSpPr>
          <p:cNvPr id="32" name="Text Box 24"/>
          <p:cNvSpPr txBox="1">
            <a:spLocks noChangeArrowheads="1"/>
          </p:cNvSpPr>
          <p:nvPr/>
        </p:nvSpPr>
        <p:spPr bwMode="auto">
          <a:xfrm>
            <a:off x="8075346" y="4236244"/>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RI</a:t>
            </a:r>
          </a:p>
        </p:txBody>
      </p:sp>
      <p:sp>
        <p:nvSpPr>
          <p:cNvPr id="33" name="Text Box 25"/>
          <p:cNvSpPr txBox="1">
            <a:spLocks noChangeArrowheads="1"/>
          </p:cNvSpPr>
          <p:nvPr/>
        </p:nvSpPr>
        <p:spPr bwMode="auto">
          <a:xfrm>
            <a:off x="8227746" y="3519487"/>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N</a:t>
            </a:r>
          </a:p>
        </p:txBody>
      </p:sp>
      <p:sp>
        <p:nvSpPr>
          <p:cNvPr id="34" name="Freeform 26"/>
          <p:cNvSpPr>
            <a:spLocks/>
          </p:cNvSpPr>
          <p:nvPr/>
        </p:nvSpPr>
        <p:spPr bwMode="auto">
          <a:xfrm>
            <a:off x="3733800" y="3962400"/>
            <a:ext cx="4572000" cy="15240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58943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728382"/>
          </a:xfrm>
        </p:spPr>
        <p:txBody>
          <a:bodyPr/>
          <a:lstStyle/>
          <a:p>
            <a:r>
              <a:rPr lang="en-US" sz="3600" dirty="0" smtClean="0"/>
              <a:t>2008, Manhattan, KS</a:t>
            </a: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75" y="1181100"/>
            <a:ext cx="8860236" cy="3924300"/>
          </a:xfrm>
        </p:spPr>
      </p:pic>
    </p:spTree>
    <p:extLst>
      <p:ext uri="{BB962C8B-B14F-4D97-AF65-F5344CB8AC3E}">
        <p14:creationId xmlns:p14="http://schemas.microsoft.com/office/powerpoint/2010/main" val="1978586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INSEY_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609600"/>
            <a:ext cx="8686800" cy="583565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7"/>
          <p:cNvSpPr txBox="1">
            <a:spLocks noChangeArrowheads="1"/>
          </p:cNvSpPr>
          <p:nvPr/>
        </p:nvSpPr>
        <p:spPr bwMode="auto">
          <a:xfrm>
            <a:off x="685800" y="4876800"/>
            <a:ext cx="4648200" cy="83099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600" dirty="0"/>
              <a:t>Ciudad Obregon, MX</a:t>
            </a:r>
            <a:br>
              <a:rPr lang="en-US" altLang="en-US" sz="1600" dirty="0"/>
            </a:br>
            <a:r>
              <a:rPr lang="en-US" altLang="en-US" sz="1600" dirty="0"/>
              <a:t>Courtesy, Ivan Ortiz-</a:t>
            </a:r>
            <a:r>
              <a:rPr lang="en-US" altLang="en-US" sz="1600" dirty="0" err="1"/>
              <a:t>Monasterio</a:t>
            </a:r>
            <a:r>
              <a:rPr lang="en-US" altLang="en-US" sz="1600" dirty="0"/>
              <a:t/>
            </a:r>
            <a:br>
              <a:rPr lang="en-US" altLang="en-US" sz="1600" dirty="0"/>
            </a:br>
            <a:r>
              <a:rPr lang="en-US" altLang="en-US" sz="1600" dirty="0"/>
              <a:t>CIMMYT</a:t>
            </a:r>
          </a:p>
        </p:txBody>
      </p:sp>
      <p:pic>
        <p:nvPicPr>
          <p:cNvPr id="87049" name="Picture 9" descr="INSEY_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152400"/>
            <a:ext cx="40386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0702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381000" y="1295400"/>
            <a:ext cx="8382000"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97932" tIns="48966" rIns="97932" bIns="48966">
            <a:spAutoFit/>
          </a:bodyPr>
          <a:lstStyle>
            <a:lvl1pPr marL="517525" indent="-517525" defTabSz="979488">
              <a:spcBef>
                <a:spcPct val="20000"/>
              </a:spcBef>
              <a:buChar char="•"/>
              <a:tabLst>
                <a:tab pos="514350" algn="l"/>
              </a:tabLst>
              <a:defRPr sz="3200">
                <a:solidFill>
                  <a:schemeClr val="tx1"/>
                </a:solidFill>
                <a:latin typeface="Arial" panose="020B0604020202020204" pitchFamily="34" charset="0"/>
              </a:defRPr>
            </a:lvl1pPr>
            <a:lvl2pPr marL="742950" indent="-285750" defTabSz="979488">
              <a:spcBef>
                <a:spcPct val="20000"/>
              </a:spcBef>
              <a:buChar char="–"/>
              <a:tabLst>
                <a:tab pos="514350" algn="l"/>
              </a:tabLst>
              <a:defRPr sz="2800">
                <a:solidFill>
                  <a:schemeClr val="tx1"/>
                </a:solidFill>
                <a:latin typeface="Arial" panose="020B0604020202020204" pitchFamily="34" charset="0"/>
              </a:defRPr>
            </a:lvl2pPr>
            <a:lvl3pPr marL="1143000" indent="-228600" defTabSz="979488">
              <a:spcBef>
                <a:spcPct val="20000"/>
              </a:spcBef>
              <a:buChar char="•"/>
              <a:tabLst>
                <a:tab pos="514350" algn="l"/>
              </a:tabLst>
              <a:defRPr sz="2400">
                <a:solidFill>
                  <a:schemeClr val="tx1"/>
                </a:solidFill>
                <a:latin typeface="Arial" panose="020B0604020202020204" pitchFamily="34" charset="0"/>
              </a:defRPr>
            </a:lvl3pPr>
            <a:lvl4pPr marL="1600200" indent="-228600" defTabSz="979488">
              <a:spcBef>
                <a:spcPct val="20000"/>
              </a:spcBef>
              <a:buChar char="–"/>
              <a:tabLst>
                <a:tab pos="514350" algn="l"/>
              </a:tabLst>
              <a:defRPr sz="2000">
                <a:solidFill>
                  <a:schemeClr val="tx1"/>
                </a:solidFill>
                <a:latin typeface="Arial" panose="020B0604020202020204" pitchFamily="34" charset="0"/>
              </a:defRPr>
            </a:lvl4pPr>
            <a:lvl5pPr marL="2057400" indent="-228600" defTabSz="979488">
              <a:spcBef>
                <a:spcPct val="20000"/>
              </a:spcBef>
              <a:buChar char="»"/>
              <a:tabLst>
                <a:tab pos="514350" algn="l"/>
              </a:tabLst>
              <a:defRPr sz="2000">
                <a:solidFill>
                  <a:schemeClr val="tx1"/>
                </a:solidFill>
                <a:latin typeface="Arial" panose="020B0604020202020204" pitchFamily="34" charset="0"/>
              </a:defRPr>
            </a:lvl5pPr>
            <a:lvl6pPr marL="2514600" indent="-228600" defTabSz="979488" eaLnBrk="0" fontAlgn="base" hangingPunct="0">
              <a:spcBef>
                <a:spcPct val="20000"/>
              </a:spcBef>
              <a:spcAft>
                <a:spcPct val="0"/>
              </a:spcAft>
              <a:buChar char="»"/>
              <a:tabLst>
                <a:tab pos="514350" algn="l"/>
              </a:tabLst>
              <a:defRPr sz="2000">
                <a:solidFill>
                  <a:schemeClr val="tx1"/>
                </a:solidFill>
                <a:latin typeface="Arial" panose="020B0604020202020204" pitchFamily="34" charset="0"/>
              </a:defRPr>
            </a:lvl6pPr>
            <a:lvl7pPr marL="2971800" indent="-228600" defTabSz="979488" eaLnBrk="0" fontAlgn="base" hangingPunct="0">
              <a:spcBef>
                <a:spcPct val="20000"/>
              </a:spcBef>
              <a:spcAft>
                <a:spcPct val="0"/>
              </a:spcAft>
              <a:buChar char="»"/>
              <a:tabLst>
                <a:tab pos="514350" algn="l"/>
              </a:tabLst>
              <a:defRPr sz="2000">
                <a:solidFill>
                  <a:schemeClr val="tx1"/>
                </a:solidFill>
                <a:latin typeface="Arial" panose="020B0604020202020204" pitchFamily="34" charset="0"/>
              </a:defRPr>
            </a:lvl7pPr>
            <a:lvl8pPr marL="3429000" indent="-228600" defTabSz="979488" eaLnBrk="0" fontAlgn="base" hangingPunct="0">
              <a:spcBef>
                <a:spcPct val="20000"/>
              </a:spcBef>
              <a:spcAft>
                <a:spcPct val="0"/>
              </a:spcAft>
              <a:buChar char="»"/>
              <a:tabLst>
                <a:tab pos="514350" algn="l"/>
              </a:tabLst>
              <a:defRPr sz="2000">
                <a:solidFill>
                  <a:schemeClr val="tx1"/>
                </a:solidFill>
                <a:latin typeface="Arial" panose="020B0604020202020204" pitchFamily="34" charset="0"/>
              </a:defRPr>
            </a:lvl8pPr>
            <a:lvl9pPr marL="3886200" indent="-228600" defTabSz="979488" eaLnBrk="0" fontAlgn="base" hangingPunct="0">
              <a:spcBef>
                <a:spcPct val="20000"/>
              </a:spcBef>
              <a:spcAft>
                <a:spcPct val="0"/>
              </a:spcAft>
              <a:buChar char="»"/>
              <a:tabLst>
                <a:tab pos="514350" algn="l"/>
              </a:tabLst>
              <a:defRPr sz="2000">
                <a:solidFill>
                  <a:schemeClr val="tx1"/>
                </a:solidFill>
                <a:latin typeface="Arial" panose="020B0604020202020204" pitchFamily="34" charset="0"/>
              </a:defRPr>
            </a:lvl9pPr>
          </a:lstStyle>
          <a:p>
            <a:pPr>
              <a:spcBef>
                <a:spcPct val="100000"/>
              </a:spcBef>
              <a:buClr>
                <a:srgbClr val="FF3300"/>
              </a:buClr>
              <a:buSzPct val="80000"/>
              <a:buFont typeface="Monotype Sorts" panose="05010101010101010101" pitchFamily="2" charset="2"/>
              <a:buChar char="l"/>
            </a:pPr>
            <a:endParaRPr lang="en-US" altLang="en-US" sz="3000" b="1"/>
          </a:p>
        </p:txBody>
      </p:sp>
      <p:pic>
        <p:nvPicPr>
          <p:cNvPr id="1843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437" y="942335"/>
            <a:ext cx="8493125" cy="5739414"/>
          </a:xfrm>
          <a:prstGeom prst="rect">
            <a:avLst/>
          </a:prstGeom>
          <a:solidFill>
            <a:schemeClr val="tx1"/>
          </a:solidFill>
          <a:ln>
            <a:noFill/>
          </a:ln>
          <a:effectLst/>
        </p:spPr>
      </p:pic>
      <p:pic>
        <p:nvPicPr>
          <p:cNvPr id="5" name="Picture 4" descr="http://www.writing.eng.vt.edu/vt_logo_.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25" y="212876"/>
            <a:ext cx="1025978" cy="5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76668" y="366269"/>
            <a:ext cx="5255581" cy="338554"/>
          </a:xfrm>
          <a:prstGeom prst="rect">
            <a:avLst/>
          </a:prstGeom>
          <a:noFill/>
        </p:spPr>
        <p:txBody>
          <a:bodyPr wrap="square" rtlCol="0">
            <a:spAutoFit/>
          </a:bodyPr>
          <a:lstStyle/>
          <a:p>
            <a:r>
              <a:rPr lang="en-US" sz="1600" b="1" dirty="0" smtClean="0"/>
              <a:t>Relies on mid-season yield prediction </a:t>
            </a:r>
            <a:endParaRPr lang="en-US" sz="1600" b="1" dirty="0"/>
          </a:p>
        </p:txBody>
      </p:sp>
    </p:spTree>
    <p:extLst>
      <p:ext uri="{BB962C8B-B14F-4D97-AF65-F5344CB8AC3E}">
        <p14:creationId xmlns:p14="http://schemas.microsoft.com/office/powerpoint/2010/main" val="3180091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Sensors 2008 105"/>
          <p:cNvPicPr>
            <a:picLocks noChangeAspect="1" noChangeArrowheads="1"/>
          </p:cNvPicPr>
          <p:nvPr/>
        </p:nvPicPr>
        <p:blipFill>
          <a:blip r:embed="rId2" cstate="print">
            <a:extLst>
              <a:ext uri="{28A0092B-C50C-407E-A947-70E740481C1C}">
                <a14:useLocalDpi xmlns:a14="http://schemas.microsoft.com/office/drawing/2010/main" val="0"/>
              </a:ext>
            </a:extLst>
          </a:blip>
          <a:srcRect b="2065"/>
          <a:stretch>
            <a:fillRect/>
          </a:stretch>
        </p:blipFill>
        <p:spPr bwMode="auto">
          <a:xfrm>
            <a:off x="370648" y="228600"/>
            <a:ext cx="8427128" cy="618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4038600" y="990600"/>
            <a:ext cx="1582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2"/>
                </a:solidFill>
              </a:rPr>
              <a:t>“N-Rich” Strip</a:t>
            </a:r>
          </a:p>
        </p:txBody>
      </p:sp>
      <p:sp>
        <p:nvSpPr>
          <p:cNvPr id="32772" name="Line 6"/>
          <p:cNvSpPr>
            <a:spLocks noChangeShapeType="1"/>
          </p:cNvSpPr>
          <p:nvPr/>
        </p:nvSpPr>
        <p:spPr bwMode="auto">
          <a:xfrm>
            <a:off x="4038600" y="1981200"/>
            <a:ext cx="16764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pic>
        <p:nvPicPr>
          <p:cNvPr id="5" name="Picture 4" descr="http://www.writing.eng.vt.edu/vt_logo_.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466" y="461283"/>
            <a:ext cx="1025978" cy="5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hoopedia.nba.com/images/8/82/University-of-Nebraska-Lincoln-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4456" y="461283"/>
            <a:ext cx="561975" cy="5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816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700" y="1875365"/>
            <a:ext cx="6711654" cy="4195481"/>
          </a:xfrm>
        </p:spPr>
        <p:txBody>
          <a:bodyPr>
            <a:normAutofit fontScale="62500" lnSpcReduction="20000"/>
          </a:bodyPr>
          <a:lstStyle/>
          <a:p>
            <a:r>
              <a:rPr lang="en-US" dirty="0" smtClean="0"/>
              <a:t>Optical Sensors using red NDVI</a:t>
            </a:r>
          </a:p>
          <a:p>
            <a:pPr lvl="1"/>
            <a:r>
              <a:rPr lang="en-US" dirty="0" smtClean="0"/>
              <a:t>Trimble </a:t>
            </a:r>
            <a:r>
              <a:rPr lang="en-US" dirty="0" err="1" smtClean="0"/>
              <a:t>Greenseeker</a:t>
            </a:r>
            <a:endParaRPr lang="en-US" dirty="0" smtClean="0"/>
          </a:p>
          <a:p>
            <a:pPr lvl="1"/>
            <a:r>
              <a:rPr lang="en-US" dirty="0" smtClean="0"/>
              <a:t>Holland Scientific Crop Circle ACS-470</a:t>
            </a:r>
          </a:p>
          <a:p>
            <a:pPr lvl="1"/>
            <a:r>
              <a:rPr lang="en-US" dirty="0" smtClean="0"/>
              <a:t>Ag Leader  </a:t>
            </a:r>
            <a:r>
              <a:rPr lang="en-US" dirty="0" err="1" smtClean="0"/>
              <a:t>Optrx</a:t>
            </a:r>
            <a:endParaRPr lang="en-US" dirty="0" smtClean="0"/>
          </a:p>
          <a:p>
            <a:r>
              <a:rPr lang="en-US" dirty="0" smtClean="0"/>
              <a:t>Components of Algorithm</a:t>
            </a:r>
          </a:p>
          <a:p>
            <a:pPr lvl="1"/>
            <a:r>
              <a:rPr lang="en-US" dirty="0" smtClean="0"/>
              <a:t>Nitrogen Reference Strip, 134-168 kg N/ha applied pre-plant</a:t>
            </a:r>
          </a:p>
          <a:p>
            <a:pPr lvl="1"/>
            <a:r>
              <a:rPr lang="en-US" dirty="0" smtClean="0"/>
              <a:t>Designed to be used 35 to 50 days after planting</a:t>
            </a:r>
          </a:p>
          <a:p>
            <a:pPr lvl="1"/>
            <a:r>
              <a:rPr lang="en-US" dirty="0" smtClean="0"/>
              <a:t>Compare N Reference NDVI to Target Area NDVI</a:t>
            </a:r>
          </a:p>
          <a:p>
            <a:pPr lvl="1"/>
            <a:r>
              <a:rPr lang="en-US" dirty="0" smtClean="0"/>
              <a:t>Calculate Response Index (NDVI N Ref/NDVI Target)</a:t>
            </a:r>
          </a:p>
          <a:p>
            <a:pPr lvl="1"/>
            <a:r>
              <a:rPr lang="en-US" dirty="0" smtClean="0"/>
              <a:t>Calculate In-season Estimate Yield for N Reference and Target Area</a:t>
            </a:r>
          </a:p>
          <a:p>
            <a:pPr lvl="1"/>
            <a:r>
              <a:rPr lang="en-US" dirty="0" smtClean="0"/>
              <a:t>Determine Expected Yield increase based on Response Index</a:t>
            </a:r>
          </a:p>
          <a:p>
            <a:pPr lvl="1"/>
            <a:r>
              <a:rPr lang="en-US" dirty="0" smtClean="0"/>
              <a:t>Estimate N Uptake</a:t>
            </a:r>
          </a:p>
          <a:p>
            <a:pPr lvl="1"/>
            <a:r>
              <a:rPr lang="en-US" dirty="0" smtClean="0"/>
              <a:t>Apply expected Nitrogen Use Efficiency to N Recommendation</a:t>
            </a:r>
          </a:p>
          <a:p>
            <a:r>
              <a:rPr lang="en-US" dirty="0" smtClean="0"/>
              <a:t>Available for </a:t>
            </a:r>
            <a:r>
              <a:rPr lang="en-US" dirty="0" err="1" smtClean="0"/>
              <a:t>download</a:t>
            </a:r>
            <a:r>
              <a:rPr lang="en-US" dirty="0" err="1" smtClean="0">
                <a:hlinkClick r:id="rId2"/>
              </a:rPr>
              <a:t>http</a:t>
            </a:r>
            <a:r>
              <a:rPr lang="en-US" dirty="0" smtClean="0">
                <a:hlinkClick r:id="rId2"/>
              </a:rPr>
              <a:t>://soiltesting.okstate.edu/sensor-based-n-rate-calculator</a:t>
            </a:r>
            <a:endParaRPr lang="en-US" dirty="0" smtClean="0"/>
          </a:p>
          <a:p>
            <a:r>
              <a:rPr lang="en-US" dirty="0" smtClean="0"/>
              <a:t>Currently undergoing updates and new version will be available 2016</a:t>
            </a:r>
          </a:p>
          <a:p>
            <a:pPr marL="457200" lvl="1" indent="0">
              <a:buNone/>
            </a:pPr>
            <a:endParaRPr lang="en-US" dirty="0"/>
          </a:p>
        </p:txBody>
      </p:sp>
      <p:pic>
        <p:nvPicPr>
          <p:cNvPr id="5" name="Picture 4" descr="KSU_logo4000pxR81_G40_B136.png"/>
          <p:cNvPicPr>
            <a:picLocks noChangeAspect="1"/>
          </p:cNvPicPr>
          <p:nvPr/>
        </p:nvPicPr>
        <p:blipFill>
          <a:blip r:embed="rId3" cstate="print"/>
          <a:stretch>
            <a:fillRect/>
          </a:stretch>
        </p:blipFill>
        <p:spPr>
          <a:xfrm>
            <a:off x="6261100" y="6122839"/>
            <a:ext cx="2688518" cy="631802"/>
          </a:xfrm>
          <a:prstGeom prst="rect">
            <a:avLst/>
          </a:prstGeom>
        </p:spPr>
      </p:pic>
      <p:pic>
        <p:nvPicPr>
          <p:cNvPr id="7" name="Picture 6"/>
          <p:cNvPicPr>
            <a:picLocks noChangeAspect="1"/>
          </p:cNvPicPr>
          <p:nvPr/>
        </p:nvPicPr>
        <p:blipFill>
          <a:blip r:embed="rId4"/>
          <a:stretch>
            <a:fillRect/>
          </a:stretch>
        </p:blipFill>
        <p:spPr>
          <a:xfrm>
            <a:off x="7605359" y="227120"/>
            <a:ext cx="1219200" cy="1219200"/>
          </a:xfrm>
          <a:prstGeom prst="rect">
            <a:avLst/>
          </a:prstGeom>
        </p:spPr>
      </p:pic>
      <p:sp>
        <p:nvSpPr>
          <p:cNvPr id="2" name="Title 1"/>
          <p:cNvSpPr>
            <a:spLocks noGrp="1"/>
          </p:cNvSpPr>
          <p:nvPr>
            <p:ph type="title"/>
          </p:nvPr>
        </p:nvSpPr>
        <p:spPr>
          <a:xfrm>
            <a:off x="245013" y="452718"/>
            <a:ext cx="8295306" cy="1400530"/>
          </a:xfrm>
        </p:spPr>
        <p:txBody>
          <a:bodyPr>
            <a:noAutofit/>
          </a:bodyPr>
          <a:lstStyle/>
          <a:p>
            <a:r>
              <a:rPr lang="en-US" sz="2800" dirty="0" smtClean="0"/>
              <a:t>KSU Mid-Season Nitrogen Recommendation Algorithm for Grain Sorghum</a:t>
            </a:r>
            <a:br>
              <a:rPr lang="en-US" sz="2800" dirty="0" smtClean="0"/>
            </a:br>
            <a:r>
              <a:rPr lang="en-US" sz="1800" dirty="0" smtClean="0"/>
              <a:t>Ray Asebedo, Drew Tucker, Dave </a:t>
            </a:r>
            <a:r>
              <a:rPr lang="en-US" sz="1800" dirty="0" err="1" smtClean="0"/>
              <a:t>Mengel</a:t>
            </a:r>
            <a:endParaRPr lang="en-US" sz="1800" dirty="0"/>
          </a:p>
        </p:txBody>
      </p:sp>
    </p:spTree>
    <p:extLst>
      <p:ext uri="{BB962C8B-B14F-4D97-AF65-F5344CB8AC3E}">
        <p14:creationId xmlns:p14="http://schemas.microsoft.com/office/powerpoint/2010/main" val="609337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799033"/>
          </a:xfrm>
        </p:spPr>
        <p:txBody>
          <a:bodyPr/>
          <a:lstStyle/>
          <a:p>
            <a:r>
              <a:rPr lang="en-US" dirty="0" smtClean="0"/>
              <a:t>University of Missouri</a:t>
            </a:r>
            <a:endParaRPr lang="en-US" dirty="0"/>
          </a:p>
        </p:txBody>
      </p:sp>
      <p:sp>
        <p:nvSpPr>
          <p:cNvPr id="3" name="Content Placeholder 2"/>
          <p:cNvSpPr>
            <a:spLocks noGrp="1"/>
          </p:cNvSpPr>
          <p:nvPr>
            <p:ph idx="1"/>
          </p:nvPr>
        </p:nvSpPr>
        <p:spPr>
          <a:xfrm>
            <a:off x="605758" y="1333832"/>
            <a:ext cx="8058848" cy="4303486"/>
          </a:xfrm>
        </p:spPr>
        <p:txBody>
          <a:bodyPr>
            <a:noAutofit/>
          </a:bodyPr>
          <a:lstStyle/>
          <a:p>
            <a:r>
              <a:rPr lang="pt-BR" sz="1600" b="1" dirty="0" smtClean="0"/>
              <a:t>Sensor </a:t>
            </a:r>
            <a:r>
              <a:rPr lang="pt-BR" sz="1600" b="1" dirty="0"/>
              <a:t>N demo cheat sheet</a:t>
            </a:r>
          </a:p>
          <a:p>
            <a:r>
              <a:rPr lang="en-US" sz="1600" dirty="0"/>
              <a:t>1. Install sensors directly over rows, 20 inches from canopy</a:t>
            </a:r>
          </a:p>
          <a:p>
            <a:r>
              <a:rPr lang="en-US" sz="1600" dirty="0"/>
              <a:t>2. Hook power box into power source (battery, cab outlet, or cigarette lighter outlet)</a:t>
            </a:r>
          </a:p>
          <a:p>
            <a:r>
              <a:rPr lang="en-US" sz="1600" dirty="0"/>
              <a:t>3. Run sensor lines into serial &amp; power boxes</a:t>
            </a:r>
          </a:p>
          <a:p>
            <a:r>
              <a:rPr lang="en-US" sz="1600" dirty="0"/>
              <a:t>4. Put </a:t>
            </a:r>
            <a:r>
              <a:rPr lang="en-US" sz="1600" dirty="0" smtClean="0"/>
              <a:t>GPS </a:t>
            </a:r>
            <a:r>
              <a:rPr lang="en-US" sz="1600" dirty="0"/>
              <a:t>up high, power up, run into serial box, verify </a:t>
            </a:r>
            <a:r>
              <a:rPr lang="en-US" sz="1600" dirty="0" smtClean="0"/>
              <a:t>performance</a:t>
            </a:r>
            <a:endParaRPr lang="en-US" sz="1600" dirty="0"/>
          </a:p>
          <a:p>
            <a:r>
              <a:rPr lang="en-US" sz="1600" dirty="0"/>
              <a:t>5. Run control line from serial box to controller</a:t>
            </a:r>
          </a:p>
          <a:p>
            <a:r>
              <a:rPr lang="en-US" sz="1600" dirty="0"/>
              <a:t>6. Install computer on stand, attach power, power up, hook to serial box (via USB)</a:t>
            </a:r>
          </a:p>
          <a:p>
            <a:r>
              <a:rPr lang="en-US" sz="1600" dirty="0"/>
              <a:t>a. We’ve had some </a:t>
            </a:r>
            <a:r>
              <a:rPr lang="en-US" sz="1600" dirty="0" err="1"/>
              <a:t>bootup</a:t>
            </a:r>
            <a:r>
              <a:rPr lang="en-US" sz="1600" dirty="0"/>
              <a:t> problems if USB cable is attached prior to boot</a:t>
            </a:r>
          </a:p>
          <a:p>
            <a:r>
              <a:rPr lang="en-US" sz="1600" dirty="0"/>
              <a:t>7. Start software (VRA09MT2)</a:t>
            </a:r>
          </a:p>
          <a:p>
            <a:r>
              <a:rPr lang="en-US" sz="1600" dirty="0"/>
              <a:t>8. Verify </a:t>
            </a:r>
            <a:r>
              <a:rPr lang="en-US" sz="1600" dirty="0" smtClean="0"/>
              <a:t>sensor type </a:t>
            </a:r>
            <a:r>
              <a:rPr lang="en-US" sz="1600" dirty="0"/>
              <a:t>(H = Holland = Crop Circle; G = </a:t>
            </a:r>
            <a:r>
              <a:rPr lang="en-US" sz="1600" dirty="0" err="1"/>
              <a:t>Greenseeker</a:t>
            </a:r>
            <a:r>
              <a:rPr lang="en-US" sz="1600" dirty="0"/>
              <a:t>)</a:t>
            </a:r>
          </a:p>
          <a:p>
            <a:r>
              <a:rPr lang="en-US" sz="1600" dirty="0"/>
              <a:t>a. If not, change in display box</a:t>
            </a:r>
          </a:p>
          <a:p>
            <a:r>
              <a:rPr lang="en-US" sz="1600" dirty="0"/>
              <a:t>9. Put in equation </a:t>
            </a:r>
            <a:r>
              <a:rPr lang="en-US" sz="1600" dirty="0" smtClean="0"/>
              <a:t>parameters</a:t>
            </a:r>
            <a:br>
              <a:rPr lang="en-US" sz="1600" dirty="0" smtClean="0"/>
            </a:br>
            <a:r>
              <a:rPr lang="en-US" sz="1600" dirty="0" smtClean="0"/>
              <a:t/>
            </a:r>
            <a:br>
              <a:rPr lang="en-US" sz="1600" dirty="0" smtClean="0"/>
            </a:br>
            <a:r>
              <a:rPr lang="en-US" sz="1600" dirty="0" err="1" smtClean="0"/>
              <a:t>Greenseeker</a:t>
            </a:r>
            <a:r>
              <a:rPr lang="en-US" sz="1600" dirty="0" smtClean="0"/>
              <a:t> </a:t>
            </a:r>
            <a:r>
              <a:rPr lang="en-US" sz="1600" dirty="0"/>
              <a:t>V8 to V10 is N rate = [170 * (Vis/NIR)target / (Vis/NIR)ref] – 120</a:t>
            </a:r>
            <a:br>
              <a:rPr lang="en-US" sz="1600" dirty="0"/>
            </a:br>
            <a:endParaRPr lang="en-US" sz="1600" dirty="0"/>
          </a:p>
          <a:p>
            <a:endParaRPr lang="en-US" sz="1600" dirty="0" smtClean="0"/>
          </a:p>
        </p:txBody>
      </p:sp>
      <p:pic>
        <p:nvPicPr>
          <p:cNvPr id="5" name="Picture 4" descr="http://www.rmiproductions.com/images/UniversityOfMissouri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155" y="452718"/>
            <a:ext cx="911140" cy="7769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985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36865" name="Object 1"/>
          <p:cNvGraphicFramePr>
            <a:graphicFrameLocks noChangeAspect="1"/>
          </p:cNvGraphicFramePr>
          <p:nvPr>
            <p:extLst>
              <p:ext uri="{D42A27DB-BD31-4B8C-83A1-F6EECF244321}">
                <p14:modId xmlns:p14="http://schemas.microsoft.com/office/powerpoint/2010/main" val="2294065492"/>
              </p:ext>
            </p:extLst>
          </p:nvPr>
        </p:nvGraphicFramePr>
        <p:xfrm>
          <a:off x="461962" y="675620"/>
          <a:ext cx="8377238" cy="1162050"/>
        </p:xfrm>
        <a:graphic>
          <a:graphicData uri="http://schemas.openxmlformats.org/presentationml/2006/ole">
            <mc:AlternateContent xmlns:mc="http://schemas.openxmlformats.org/markup-compatibility/2006">
              <mc:Choice xmlns:v="urn:schemas-microsoft-com:vml" Requires="v">
                <p:oleObj spid="_x0000_s22812" name="Equation" r:id="rId3" imgW="2641320" imgH="507960" progId="Equation.DSMT4">
                  <p:embed/>
                </p:oleObj>
              </mc:Choice>
              <mc:Fallback>
                <p:oleObj name="Equation" r:id="rId3" imgW="2641320" imgH="507960" progId="Equation.DSMT4">
                  <p:embed/>
                  <p:pic>
                    <p:nvPicPr>
                      <p:cNvPr id="0" name=""/>
                      <p:cNvPicPr>
                        <a:picLocks noChangeAspect="1" noChangeArrowheads="1"/>
                      </p:cNvPicPr>
                      <p:nvPr/>
                    </p:nvPicPr>
                    <p:blipFill>
                      <a:blip r:embed="rId4"/>
                      <a:srcRect/>
                      <a:stretch>
                        <a:fillRect/>
                      </a:stretch>
                    </p:blipFill>
                    <p:spPr bwMode="auto">
                      <a:xfrm>
                        <a:off x="461962" y="675620"/>
                        <a:ext cx="8377238" cy="116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304800" y="152400"/>
            <a:ext cx="8534400" cy="523220"/>
          </a:xfrm>
          <a:prstGeom prst="rect">
            <a:avLst/>
          </a:prstGeom>
          <a:noFill/>
        </p:spPr>
        <p:txBody>
          <a:bodyPr wrap="square" rtlCol="0">
            <a:spAutoFit/>
          </a:bodyPr>
          <a:lstStyle/>
          <a:p>
            <a:r>
              <a:rPr lang="en-US" sz="2800" b="1" dirty="0" smtClean="0">
                <a:solidFill>
                  <a:srgbClr val="92D050"/>
                </a:solidFill>
                <a:latin typeface="Comic Sans MS" pitchFamily="66" charset="0"/>
                <a:cs typeface="Arial" pitchFamily="34" charset="0"/>
              </a:rPr>
              <a:t>*Holland-Schepers Generalized N-Rate Model:</a:t>
            </a:r>
            <a:endParaRPr lang="en-US" sz="2800" b="1" dirty="0">
              <a:solidFill>
                <a:srgbClr val="92D050"/>
              </a:solidFill>
              <a:latin typeface="Comic Sans MS" pitchFamily="66" charset="0"/>
              <a:cs typeface="Arial" pitchFamily="34" charset="0"/>
            </a:endParaRPr>
          </a:p>
        </p:txBody>
      </p:sp>
      <p:grpSp>
        <p:nvGrpSpPr>
          <p:cNvPr id="4" name="Group 11"/>
          <p:cNvGrpSpPr/>
          <p:nvPr/>
        </p:nvGrpSpPr>
        <p:grpSpPr>
          <a:xfrm>
            <a:off x="3276600" y="1821176"/>
            <a:ext cx="3429000" cy="704611"/>
            <a:chOff x="2743200" y="1821176"/>
            <a:chExt cx="3429000" cy="704611"/>
          </a:xfrm>
        </p:grpSpPr>
        <p:sp>
          <p:nvSpPr>
            <p:cNvPr id="8" name="Left Brace 7"/>
            <p:cNvSpPr/>
            <p:nvPr/>
          </p:nvSpPr>
          <p:spPr>
            <a:xfrm rot="16200000">
              <a:off x="4076700" y="563876"/>
              <a:ext cx="304800" cy="2819400"/>
            </a:xfrm>
            <a:prstGeom prst="leftBrace">
              <a:avLst>
                <a:gd name="adj1" fmla="val 8333"/>
                <a:gd name="adj2" fmla="val 48739"/>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2743200" y="2156455"/>
              <a:ext cx="3429000" cy="369332"/>
            </a:xfrm>
            <a:prstGeom prst="rect">
              <a:avLst/>
            </a:prstGeom>
            <a:noFill/>
          </p:spPr>
          <p:txBody>
            <a:bodyPr wrap="square" rtlCol="0">
              <a:spAutoFit/>
            </a:bodyPr>
            <a:lstStyle/>
            <a:p>
              <a:r>
                <a:rPr lang="en-US" dirty="0" smtClean="0">
                  <a:solidFill>
                    <a:srgbClr val="008000"/>
                  </a:solidFill>
                </a:rPr>
                <a:t>Management Inputs and Credits</a:t>
              </a:r>
              <a:endParaRPr lang="en-US" dirty="0">
                <a:solidFill>
                  <a:srgbClr val="008000"/>
                </a:solidFill>
              </a:endParaRPr>
            </a:p>
          </p:txBody>
        </p:sp>
      </p:grpSp>
      <p:grpSp>
        <p:nvGrpSpPr>
          <p:cNvPr id="5" name="Group 12"/>
          <p:cNvGrpSpPr/>
          <p:nvPr/>
        </p:nvGrpSpPr>
        <p:grpSpPr>
          <a:xfrm>
            <a:off x="6705600" y="1912855"/>
            <a:ext cx="1676401" cy="520244"/>
            <a:chOff x="6324600" y="1981200"/>
            <a:chExt cx="1676401" cy="520244"/>
          </a:xfrm>
        </p:grpSpPr>
        <p:sp>
          <p:nvSpPr>
            <p:cNvPr id="9" name="Left Brace 8"/>
            <p:cNvSpPr/>
            <p:nvPr/>
          </p:nvSpPr>
          <p:spPr>
            <a:xfrm rot="16200000">
              <a:off x="7010400" y="1295400"/>
              <a:ext cx="304800" cy="1676400"/>
            </a:xfrm>
            <a:prstGeom prst="leftBrace">
              <a:avLst>
                <a:gd name="adj1" fmla="val 8333"/>
                <a:gd name="adj2" fmla="val 487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00"/>
                </a:solidFill>
              </a:endParaRPr>
            </a:p>
          </p:txBody>
        </p:sp>
        <p:sp>
          <p:nvSpPr>
            <p:cNvPr id="11" name="TextBox 10"/>
            <p:cNvSpPr txBox="1"/>
            <p:nvPr/>
          </p:nvSpPr>
          <p:spPr>
            <a:xfrm>
              <a:off x="6477001" y="2286000"/>
              <a:ext cx="1524000" cy="215444"/>
            </a:xfrm>
            <a:prstGeom prst="rect">
              <a:avLst/>
            </a:prstGeom>
            <a:noFill/>
          </p:spPr>
          <p:txBody>
            <a:bodyPr wrap="square" rtlCol="0">
              <a:spAutoFit/>
            </a:bodyPr>
            <a:lstStyle/>
            <a:p>
              <a:r>
                <a:rPr lang="en-US" dirty="0" smtClean="0">
                  <a:solidFill>
                    <a:srgbClr val="FFFF00"/>
                  </a:solidFill>
                </a:rPr>
                <a:t>Sensor Data</a:t>
              </a:r>
              <a:endParaRPr lang="en-US" dirty="0">
                <a:solidFill>
                  <a:srgbClr val="FFFF00"/>
                </a:solidFill>
              </a:endParaRPr>
            </a:p>
          </p:txBody>
        </p:sp>
      </p:grpSp>
      <p:sp>
        <p:nvSpPr>
          <p:cNvPr id="14" name="TextBox 13"/>
          <p:cNvSpPr txBox="1"/>
          <p:nvPr/>
        </p:nvSpPr>
        <p:spPr>
          <a:xfrm>
            <a:off x="685800" y="6400800"/>
            <a:ext cx="184731" cy="369332"/>
          </a:xfrm>
          <a:prstGeom prst="rect">
            <a:avLst/>
          </a:prstGeom>
          <a:noFill/>
        </p:spPr>
        <p:txBody>
          <a:bodyPr wrap="square" rtlCol="0">
            <a:spAutoFit/>
          </a:bodyPr>
          <a:lstStyle/>
          <a:p>
            <a:endParaRPr lang="en-US" dirty="0"/>
          </a:p>
        </p:txBody>
      </p:sp>
      <p:sp>
        <p:nvSpPr>
          <p:cNvPr id="3" name="Rectangle 2"/>
          <p:cNvSpPr>
            <a:spLocks noChangeArrowheads="1"/>
          </p:cNvSpPr>
          <p:nvPr/>
        </p:nvSpPr>
        <p:spPr bwMode="auto">
          <a:xfrm>
            <a:off x="870531" y="6403654"/>
            <a:ext cx="7625806"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*Holland, K. H., &amp; Schepers, J. S. (2010). Derivation of a variable rate nitrogen application model for in-season fertilization of corn.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Agronomy Journal 102</a:t>
            </a:r>
            <a:r>
              <a:rPr kumimoji="0" lang="en-US"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:1415-1424.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5" name="Group 12"/>
          <p:cNvGrpSpPr/>
          <p:nvPr/>
        </p:nvGrpSpPr>
        <p:grpSpPr>
          <a:xfrm>
            <a:off x="1600200" y="1554716"/>
            <a:ext cx="1524000" cy="596444"/>
            <a:chOff x="6477000" y="1905000"/>
            <a:chExt cx="1524000" cy="596444"/>
          </a:xfrm>
        </p:grpSpPr>
        <p:sp>
          <p:nvSpPr>
            <p:cNvPr id="16" name="Left Brace 15"/>
            <p:cNvSpPr/>
            <p:nvPr/>
          </p:nvSpPr>
          <p:spPr>
            <a:xfrm rot="16200000">
              <a:off x="6972300" y="1638300"/>
              <a:ext cx="304800" cy="838200"/>
            </a:xfrm>
            <a:prstGeom prst="leftBrace">
              <a:avLst>
                <a:gd name="adj1" fmla="val 8333"/>
                <a:gd name="adj2" fmla="val 48739"/>
              </a:avLst>
            </a:prstGeom>
            <a:noFill/>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00"/>
                </a:solidFill>
              </a:endParaRPr>
            </a:p>
          </p:txBody>
        </p:sp>
        <p:sp>
          <p:nvSpPr>
            <p:cNvPr id="17" name="TextBox 16"/>
            <p:cNvSpPr txBox="1"/>
            <p:nvPr/>
          </p:nvSpPr>
          <p:spPr>
            <a:xfrm>
              <a:off x="6477000" y="2286000"/>
              <a:ext cx="1524000" cy="215444"/>
            </a:xfrm>
            <a:prstGeom prst="rect">
              <a:avLst/>
            </a:prstGeom>
            <a:noFill/>
            <a:ln>
              <a:noFill/>
            </a:ln>
          </p:spPr>
          <p:txBody>
            <a:bodyPr wrap="square" rtlCol="0">
              <a:spAutoFit/>
            </a:bodyPr>
            <a:lstStyle/>
            <a:p>
              <a:r>
                <a:rPr lang="en-US" dirty="0" smtClean="0">
                  <a:solidFill>
                    <a:srgbClr val="FFFF00"/>
                  </a:solidFill>
                </a:rPr>
                <a:t>Zone Scaling</a:t>
              </a:r>
              <a:endParaRPr lang="en-US" dirty="0">
                <a:solidFill>
                  <a:srgbClr val="FFFF00"/>
                </a:solidFill>
              </a:endParaRPr>
            </a:p>
          </p:txBody>
        </p:sp>
      </p:grpSp>
      <p:sp>
        <p:nvSpPr>
          <p:cNvPr id="12" name="TextBox 11"/>
          <p:cNvSpPr txBox="1"/>
          <p:nvPr/>
        </p:nvSpPr>
        <p:spPr>
          <a:xfrm>
            <a:off x="5105400" y="2769044"/>
            <a:ext cx="3733800" cy="3354765"/>
          </a:xfrm>
          <a:prstGeom prst="rect">
            <a:avLst/>
          </a:prstGeom>
          <a:noFill/>
          <a:ln w="12700">
            <a:solidFill>
              <a:srgbClr val="0070C0"/>
            </a:solidFill>
          </a:ln>
        </p:spPr>
        <p:txBody>
          <a:bodyPr wrap="square" rtlCol="0">
            <a:spAutoFit/>
          </a:bodyPr>
          <a:lstStyle/>
          <a:p>
            <a:r>
              <a:rPr lang="en-US" dirty="0" smtClean="0">
                <a:solidFill>
                  <a:srgbClr val="FFFF00"/>
                </a:solidFill>
              </a:rPr>
              <a:t>Comments:</a:t>
            </a:r>
          </a:p>
          <a:p>
            <a:pPr marL="285750" indent="-285750">
              <a:buFont typeface="Arial" panose="020B0604020202020204" pitchFamily="34" charset="0"/>
              <a:buChar char="•"/>
            </a:pPr>
            <a:r>
              <a:rPr lang="en-US" sz="1700" dirty="0" smtClean="0">
                <a:solidFill>
                  <a:srgbClr val="FFFF00"/>
                </a:solidFill>
              </a:rPr>
              <a:t>Calibration via VRS, PV or NRS techniques</a:t>
            </a:r>
          </a:p>
          <a:p>
            <a:pPr marL="285750" indent="-285750">
              <a:buFont typeface="Arial" panose="020B0604020202020204" pitchFamily="34" charset="0"/>
              <a:buChar char="•"/>
            </a:pPr>
            <a:r>
              <a:rPr lang="en-US" sz="1700" dirty="0" smtClean="0">
                <a:solidFill>
                  <a:srgbClr val="FFFF00"/>
                </a:solidFill>
              </a:rPr>
              <a:t>Management inputs include climate and cropping history (e.g. yield, previous crop, etc..)</a:t>
            </a:r>
          </a:p>
          <a:p>
            <a:pPr marL="285750" indent="-285750">
              <a:buFont typeface="Arial" panose="020B0604020202020204" pitchFamily="34" charset="0"/>
              <a:buChar char="•"/>
            </a:pPr>
            <a:r>
              <a:rPr lang="en-US" sz="1700" dirty="0" smtClean="0">
                <a:solidFill>
                  <a:srgbClr val="FFFF00"/>
                </a:solidFill>
              </a:rPr>
              <a:t>Algorithm  now implements a decision support system for optimizing inputs (beta)</a:t>
            </a:r>
          </a:p>
          <a:p>
            <a:pPr marL="285750" indent="-285750">
              <a:buFont typeface="Arial" panose="020B0604020202020204" pitchFamily="34" charset="0"/>
              <a:buChar char="•"/>
            </a:pPr>
            <a:r>
              <a:rPr lang="en-US" sz="1700" dirty="0" smtClean="0">
                <a:solidFill>
                  <a:srgbClr val="FFFF00"/>
                </a:solidFill>
              </a:rPr>
              <a:t>Gamma exponent can modify shape to crop nutrient response</a:t>
            </a:r>
          </a:p>
          <a:p>
            <a:pPr marL="285750" indent="-285750">
              <a:buFont typeface="Arial" panose="020B0604020202020204" pitchFamily="34" charset="0"/>
              <a:buChar char="•"/>
            </a:pPr>
            <a:r>
              <a:rPr lang="en-US" sz="1700" dirty="0" smtClean="0">
                <a:solidFill>
                  <a:srgbClr val="FFFF00"/>
                </a:solidFill>
              </a:rPr>
              <a:t>N conservation using back-off function</a:t>
            </a:r>
          </a:p>
        </p:txBody>
      </p:sp>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04" y="2769043"/>
            <a:ext cx="4835796"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Object 1"/>
          <p:cNvGraphicFramePr>
            <a:graphicFrameLocks noChangeAspect="1"/>
          </p:cNvGraphicFramePr>
          <p:nvPr>
            <p:extLst>
              <p:ext uri="{D42A27DB-BD31-4B8C-83A1-F6EECF244321}">
                <p14:modId xmlns:p14="http://schemas.microsoft.com/office/powerpoint/2010/main" val="3517198535"/>
              </p:ext>
            </p:extLst>
          </p:nvPr>
        </p:nvGraphicFramePr>
        <p:xfrm>
          <a:off x="461962" y="659125"/>
          <a:ext cx="8377238" cy="1162050"/>
        </p:xfrm>
        <a:graphic>
          <a:graphicData uri="http://schemas.openxmlformats.org/presentationml/2006/ole">
            <mc:AlternateContent xmlns:mc="http://schemas.openxmlformats.org/markup-compatibility/2006">
              <mc:Choice xmlns:v="urn:schemas-microsoft-com:vml" Requires="v">
                <p:oleObj spid="_x0000_s22813" name="Equation" r:id="rId6" imgW="2641320" imgH="507960" progId="Equation.DSMT4">
                  <p:embed/>
                </p:oleObj>
              </mc:Choice>
              <mc:Fallback>
                <p:oleObj name="Equation" r:id="rId6" imgW="2641320" imgH="507960" progId="Equation.DSMT4">
                  <p:embed/>
                  <p:pic>
                    <p:nvPicPr>
                      <p:cNvPr id="0" name=""/>
                      <p:cNvPicPr>
                        <a:picLocks noChangeAspect="1" noChangeArrowheads="1"/>
                      </p:cNvPicPr>
                      <p:nvPr/>
                    </p:nvPicPr>
                    <p:blipFill>
                      <a:blip r:embed="rId4"/>
                      <a:srcRect/>
                      <a:stretch>
                        <a:fillRect/>
                      </a:stretch>
                    </p:blipFill>
                    <p:spPr bwMode="auto">
                      <a:xfrm>
                        <a:off x="461962" y="659125"/>
                        <a:ext cx="8377238" cy="1162050"/>
                      </a:xfrm>
                      <a:prstGeom prst="rect">
                        <a:avLst/>
                      </a:prstGeom>
                      <a:solidFill>
                        <a:schemeClr val="tx1"/>
                      </a:solidFill>
                      <a:extLst/>
                    </p:spPr>
                  </p:pic>
                </p:oleObj>
              </mc:Fallback>
            </mc:AlternateContent>
          </a:graphicData>
        </a:graphic>
      </p:graphicFrame>
      <p:grpSp>
        <p:nvGrpSpPr>
          <p:cNvPr id="20" name="Group 11"/>
          <p:cNvGrpSpPr/>
          <p:nvPr/>
        </p:nvGrpSpPr>
        <p:grpSpPr>
          <a:xfrm>
            <a:off x="3276600" y="1804681"/>
            <a:ext cx="3429000" cy="550723"/>
            <a:chOff x="2743200" y="1821176"/>
            <a:chExt cx="3429000" cy="550723"/>
          </a:xfrm>
        </p:grpSpPr>
        <p:sp>
          <p:nvSpPr>
            <p:cNvPr id="21" name="Left Brace 20"/>
            <p:cNvSpPr/>
            <p:nvPr/>
          </p:nvSpPr>
          <p:spPr>
            <a:xfrm rot="16200000">
              <a:off x="4076700" y="563876"/>
              <a:ext cx="304800" cy="2819400"/>
            </a:xfrm>
            <a:prstGeom prst="leftBrace">
              <a:avLst>
                <a:gd name="adj1" fmla="val 8333"/>
                <a:gd name="adj2" fmla="val 48739"/>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00"/>
                </a:solidFill>
              </a:endParaRPr>
            </a:p>
          </p:txBody>
        </p:sp>
        <p:sp>
          <p:nvSpPr>
            <p:cNvPr id="22" name="TextBox 21"/>
            <p:cNvSpPr txBox="1"/>
            <p:nvPr/>
          </p:nvSpPr>
          <p:spPr>
            <a:xfrm>
              <a:off x="2743200" y="2156455"/>
              <a:ext cx="3429000" cy="215444"/>
            </a:xfrm>
            <a:prstGeom prst="rect">
              <a:avLst/>
            </a:prstGeom>
            <a:noFill/>
          </p:spPr>
          <p:txBody>
            <a:bodyPr wrap="square" rtlCol="0">
              <a:spAutoFit/>
            </a:bodyPr>
            <a:lstStyle/>
            <a:p>
              <a:r>
                <a:rPr lang="en-US" dirty="0" smtClean="0">
                  <a:solidFill>
                    <a:srgbClr val="FFFF00"/>
                  </a:solidFill>
                </a:rPr>
                <a:t>Management Inputs and Credits</a:t>
              </a:r>
              <a:endParaRPr lang="en-US" dirty="0">
                <a:solidFill>
                  <a:srgbClr val="FFFF00"/>
                </a:solidFill>
              </a:endParaRPr>
            </a:p>
          </p:txBody>
        </p:sp>
      </p:grpSp>
    </p:spTree>
    <p:extLst>
      <p:ext uri="{BB962C8B-B14F-4D97-AF65-F5344CB8AC3E}">
        <p14:creationId xmlns:p14="http://schemas.microsoft.com/office/powerpoint/2010/main" val="4254878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878932"/>
          </a:xfrm>
        </p:spPr>
        <p:txBody>
          <a:bodyPr/>
          <a:lstStyle/>
          <a:p>
            <a:r>
              <a:rPr lang="en-US" dirty="0" smtClean="0"/>
              <a:t>Connect/new ideas</a:t>
            </a:r>
            <a:endParaRPr lang="en-US" dirty="0"/>
          </a:p>
        </p:txBody>
      </p:sp>
      <p:sp>
        <p:nvSpPr>
          <p:cNvPr id="3" name="Content Placeholder 2"/>
          <p:cNvSpPr>
            <a:spLocks noGrp="1"/>
          </p:cNvSpPr>
          <p:nvPr>
            <p:ph idx="1"/>
          </p:nvPr>
        </p:nvSpPr>
        <p:spPr>
          <a:xfrm>
            <a:off x="925353" y="1751084"/>
            <a:ext cx="7535065" cy="4195481"/>
          </a:xfrm>
        </p:spPr>
        <p:txBody>
          <a:bodyPr>
            <a:normAutofit/>
          </a:bodyPr>
          <a:lstStyle/>
          <a:p>
            <a:r>
              <a:rPr lang="en-US" sz="2400" dirty="0" smtClean="0"/>
              <a:t>workshop started in 1996, Lincoln, NE</a:t>
            </a:r>
          </a:p>
          <a:p>
            <a:r>
              <a:rPr lang="en-US" sz="2400" dirty="0" smtClean="0"/>
              <a:t>international by 2002</a:t>
            </a:r>
          </a:p>
          <a:p>
            <a:r>
              <a:rPr lang="en-US" sz="2400" dirty="0" smtClean="0"/>
              <a:t>obligated to share everything we know</a:t>
            </a:r>
          </a:p>
          <a:p>
            <a:r>
              <a:rPr lang="en-US" sz="2400" dirty="0" smtClean="0"/>
              <a:t>common sense approach</a:t>
            </a:r>
          </a:p>
          <a:p>
            <a:r>
              <a:rPr lang="en-US" sz="2400" dirty="0" smtClean="0"/>
              <a:t>young scientists</a:t>
            </a:r>
          </a:p>
          <a:p>
            <a:r>
              <a:rPr lang="en-US" sz="2400" dirty="0"/>
              <a:t>u</a:t>
            </a:r>
            <a:r>
              <a:rPr lang="en-US" sz="2400" dirty="0" smtClean="0"/>
              <a:t>ncomfortable/products</a:t>
            </a:r>
          </a:p>
          <a:p>
            <a:r>
              <a:rPr lang="en-US" sz="2400" dirty="0" smtClean="0"/>
              <a:t>future</a:t>
            </a:r>
          </a:p>
        </p:txBody>
      </p:sp>
    </p:spTree>
    <p:extLst>
      <p:ext uri="{BB962C8B-B14F-4D97-AF65-F5344CB8AC3E}">
        <p14:creationId xmlns:p14="http://schemas.microsoft.com/office/powerpoint/2010/main" val="2603875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17914"/>
            <a:ext cx="3892309" cy="44053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17914"/>
            <a:ext cx="4214468" cy="440531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t>Corn and Cotton SBN</a:t>
            </a:r>
            <a:br>
              <a:rPr lang="en-US" dirty="0" smtClean="0"/>
            </a:br>
            <a:r>
              <a:rPr lang="en-US" sz="2000" dirty="0" smtClean="0"/>
              <a:t>also sugarcane and rice</a:t>
            </a:r>
            <a:endParaRPr lang="en-US" sz="2000" dirty="0"/>
          </a:p>
        </p:txBody>
      </p:sp>
    </p:spTree>
    <p:extLst>
      <p:ext uri="{BB962C8B-B14F-4D97-AF65-F5344CB8AC3E}">
        <p14:creationId xmlns:p14="http://schemas.microsoft.com/office/powerpoint/2010/main" val="758105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20081"/>
            <a:ext cx="403803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12030"/>
            <a:ext cx="4056509" cy="369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Sugarcane and Rice SBN</a:t>
            </a:r>
            <a:endParaRPr lang="en-US" dirty="0"/>
          </a:p>
        </p:txBody>
      </p:sp>
    </p:spTree>
    <p:extLst>
      <p:ext uri="{BB962C8B-B14F-4D97-AF65-F5344CB8AC3E}">
        <p14:creationId xmlns:p14="http://schemas.microsoft.com/office/powerpoint/2010/main" val="36797760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6" y="57149"/>
            <a:ext cx="5691673" cy="6734175"/>
          </a:xfrm>
          <a:prstGeom prst="rect">
            <a:avLst/>
          </a:prstGeom>
        </p:spPr>
      </p:pic>
      <p:sp>
        <p:nvSpPr>
          <p:cNvPr id="5" name="Right Arrow 4"/>
          <p:cNvSpPr/>
          <p:nvPr/>
        </p:nvSpPr>
        <p:spPr>
          <a:xfrm>
            <a:off x="5772785" y="3708400"/>
            <a:ext cx="1503680" cy="223520"/>
          </a:xfrm>
          <a:prstGeom prst="righ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84720" y="3457843"/>
            <a:ext cx="1645920" cy="2646878"/>
          </a:xfrm>
          <a:prstGeom prst="rect">
            <a:avLst/>
          </a:prstGeom>
          <a:noFill/>
        </p:spPr>
        <p:txBody>
          <a:bodyPr wrap="square" rtlCol="0">
            <a:spAutoFit/>
          </a:bodyPr>
          <a:lstStyle/>
          <a:p>
            <a:r>
              <a:rPr lang="en-US" sz="1400" b="1" dirty="0" smtClean="0"/>
              <a:t>Sensor Based Nitrogen Rate Calculator</a:t>
            </a:r>
            <a:br>
              <a:rPr lang="en-US" sz="1400" b="1" dirty="0" smtClean="0"/>
            </a:br>
            <a:r>
              <a:rPr lang="en-US" sz="1400" b="1" dirty="0" smtClean="0"/>
              <a:t/>
            </a:r>
            <a:br>
              <a:rPr lang="en-US" sz="1400" b="1" dirty="0" smtClean="0"/>
            </a:br>
            <a:r>
              <a:rPr lang="en-US" sz="1400" b="1" u="sng" dirty="0" smtClean="0"/>
              <a:t>32 options</a:t>
            </a:r>
            <a:r>
              <a:rPr lang="en-US" sz="1400" b="1" dirty="0" smtClean="0"/>
              <a:t/>
            </a:r>
            <a:br>
              <a:rPr lang="en-US" sz="1400" b="1" dirty="0" smtClean="0"/>
            </a:br>
            <a:r>
              <a:rPr lang="en-US" sz="1200" dirty="0" smtClean="0"/>
              <a:t>maize</a:t>
            </a:r>
            <a:br>
              <a:rPr lang="en-US" sz="1200" dirty="0" smtClean="0"/>
            </a:br>
            <a:r>
              <a:rPr lang="en-US" sz="1200" dirty="0" smtClean="0"/>
              <a:t>winter wheat</a:t>
            </a:r>
            <a:br>
              <a:rPr lang="en-US" sz="1200" dirty="0" smtClean="0"/>
            </a:br>
            <a:r>
              <a:rPr lang="en-US" sz="1200" dirty="0" smtClean="0"/>
              <a:t>spring wheat</a:t>
            </a:r>
            <a:br>
              <a:rPr lang="en-US" sz="1200" dirty="0" smtClean="0"/>
            </a:br>
            <a:r>
              <a:rPr lang="en-US" sz="1200" dirty="0" smtClean="0"/>
              <a:t>rice</a:t>
            </a:r>
          </a:p>
          <a:p>
            <a:r>
              <a:rPr lang="en-US" sz="1200" dirty="0" smtClean="0"/>
              <a:t>canola</a:t>
            </a:r>
          </a:p>
          <a:p>
            <a:r>
              <a:rPr lang="en-US" sz="1200" dirty="0" err="1" smtClean="0"/>
              <a:t>bermudagrass</a:t>
            </a:r>
            <a:endParaRPr lang="en-US" sz="1200" dirty="0"/>
          </a:p>
          <a:p>
            <a:r>
              <a:rPr lang="en-US" sz="1200" dirty="0" smtClean="0"/>
              <a:t>sorghum</a:t>
            </a:r>
            <a:br>
              <a:rPr lang="en-US" sz="1200" dirty="0" smtClean="0"/>
            </a:br>
            <a:r>
              <a:rPr lang="en-US" sz="1200" dirty="0" smtClean="0"/>
              <a:t>protein (wheat)</a:t>
            </a:r>
            <a:endParaRPr lang="en-US" sz="1200" dirty="0"/>
          </a:p>
        </p:txBody>
      </p:sp>
      <p:sp>
        <p:nvSpPr>
          <p:cNvPr id="7" name="TextBox 6"/>
          <p:cNvSpPr txBox="1"/>
          <p:nvPr/>
        </p:nvSpPr>
        <p:spPr>
          <a:xfrm>
            <a:off x="6831526" y="139700"/>
            <a:ext cx="2971800" cy="338554"/>
          </a:xfrm>
          <a:prstGeom prst="rect">
            <a:avLst/>
          </a:prstGeom>
          <a:noFill/>
        </p:spPr>
        <p:txBody>
          <a:bodyPr wrap="square" rtlCol="0">
            <a:spAutoFit/>
          </a:bodyPr>
          <a:lstStyle/>
          <a:p>
            <a:r>
              <a:rPr lang="en-US" sz="1600" dirty="0" smtClean="0"/>
              <a:t>www.nue.okstate.edu</a:t>
            </a:r>
            <a:endParaRPr lang="en-US" sz="1600" dirty="0"/>
          </a:p>
        </p:txBody>
      </p:sp>
      <p:pic>
        <p:nvPicPr>
          <p:cNvPr id="8" name="Picture 7"/>
          <p:cNvPicPr>
            <a:picLocks noChangeAspect="1"/>
          </p:cNvPicPr>
          <p:nvPr/>
        </p:nvPicPr>
        <p:blipFill>
          <a:blip r:embed="rId3"/>
          <a:stretch>
            <a:fillRect/>
          </a:stretch>
        </p:blipFill>
        <p:spPr>
          <a:xfrm>
            <a:off x="7915619" y="453827"/>
            <a:ext cx="923925" cy="571500"/>
          </a:xfrm>
          <a:prstGeom prst="rect">
            <a:avLst/>
          </a:prstGeom>
        </p:spPr>
      </p:pic>
    </p:spTree>
    <p:extLst>
      <p:ext uri="{BB962C8B-B14F-4D97-AF65-F5344CB8AC3E}">
        <p14:creationId xmlns:p14="http://schemas.microsoft.com/office/powerpoint/2010/main" val="29107665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69964" cy="6858000"/>
          </a:xfrm>
          <a:prstGeom prst="rect">
            <a:avLst/>
          </a:prstGeom>
          <a:ln w="28575">
            <a:solidFill>
              <a:srgbClr val="92D050"/>
            </a:solidFill>
          </a:ln>
        </p:spPr>
      </p:pic>
      <p:sp>
        <p:nvSpPr>
          <p:cNvPr id="5" name="TextBox 4"/>
          <p:cNvSpPr txBox="1"/>
          <p:nvPr/>
        </p:nvSpPr>
        <p:spPr>
          <a:xfrm>
            <a:off x="6654800" y="3750315"/>
            <a:ext cx="1767840" cy="954107"/>
          </a:xfrm>
          <a:prstGeom prst="rect">
            <a:avLst/>
          </a:prstGeom>
          <a:solidFill>
            <a:srgbClr val="92D050"/>
          </a:solidFill>
          <a:ln w="28575">
            <a:solidFill>
              <a:schemeClr val="bg1"/>
            </a:solidFill>
          </a:ln>
        </p:spPr>
        <p:txBody>
          <a:bodyPr wrap="square" rtlCol="0">
            <a:spAutoFit/>
          </a:bodyPr>
          <a:lstStyle/>
          <a:p>
            <a:r>
              <a:rPr lang="en-US" sz="1400" b="1" dirty="0" smtClean="0">
                <a:solidFill>
                  <a:schemeClr val="bg1"/>
                </a:solidFill>
              </a:rPr>
              <a:t>PHP code</a:t>
            </a:r>
            <a:br>
              <a:rPr lang="en-US" sz="1400" b="1" dirty="0" smtClean="0">
                <a:solidFill>
                  <a:schemeClr val="bg1"/>
                </a:solidFill>
              </a:rPr>
            </a:br>
            <a:r>
              <a:rPr lang="en-US" sz="1400" b="1" dirty="0" smtClean="0">
                <a:solidFill>
                  <a:schemeClr val="bg1"/>
                </a:solidFill>
              </a:rPr>
              <a:t/>
            </a:r>
            <a:br>
              <a:rPr lang="en-US" sz="1400" b="1" dirty="0" smtClean="0">
                <a:solidFill>
                  <a:schemeClr val="bg1"/>
                </a:solidFill>
              </a:rPr>
            </a:br>
            <a:r>
              <a:rPr lang="en-US" sz="1400" b="1" dirty="0" smtClean="0">
                <a:solidFill>
                  <a:schemeClr val="bg1"/>
                </a:solidFill>
              </a:rPr>
              <a:t>editor</a:t>
            </a:r>
            <a:br>
              <a:rPr lang="en-US" sz="1400" b="1" dirty="0" smtClean="0">
                <a:solidFill>
                  <a:schemeClr val="bg1"/>
                </a:solidFill>
              </a:rPr>
            </a:br>
            <a:r>
              <a:rPr lang="en-US" sz="1400" b="1" dirty="0" smtClean="0">
                <a:solidFill>
                  <a:schemeClr val="bg1"/>
                </a:solidFill>
              </a:rPr>
              <a:t>expression web  </a:t>
            </a:r>
            <a:endParaRPr lang="en-US" sz="1400" b="1" dirty="0">
              <a:solidFill>
                <a:schemeClr val="bg1"/>
              </a:solidFill>
            </a:endParaRPr>
          </a:p>
        </p:txBody>
      </p:sp>
    </p:spTree>
    <p:extLst>
      <p:ext uri="{BB962C8B-B14F-4D97-AF65-F5344CB8AC3E}">
        <p14:creationId xmlns:p14="http://schemas.microsoft.com/office/powerpoint/2010/main" val="27829807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441" y="0"/>
            <a:ext cx="5304570" cy="6858000"/>
          </a:xfrm>
          <a:prstGeom prst="rect">
            <a:avLst/>
          </a:prstGeom>
        </p:spPr>
      </p:pic>
      <p:sp>
        <p:nvSpPr>
          <p:cNvPr id="10" name="Right Arrow 9"/>
          <p:cNvSpPr/>
          <p:nvPr/>
        </p:nvSpPr>
        <p:spPr>
          <a:xfrm>
            <a:off x="6165058" y="3334798"/>
            <a:ext cx="1852895" cy="449550"/>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94615">
            <a:off x="746952" y="2361140"/>
            <a:ext cx="2846713" cy="455414"/>
          </a:xfrm>
          <a:prstGeom prst="rightArrow">
            <a:avLst>
              <a:gd name="adj1" fmla="val 55597"/>
              <a:gd name="adj2" fmla="val 3494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87" y="836414"/>
            <a:ext cx="1571625" cy="1133475"/>
          </a:xfrm>
          <a:prstGeom prst="rect">
            <a:avLst/>
          </a:prstGeom>
        </p:spPr>
      </p:pic>
      <p:sp>
        <p:nvSpPr>
          <p:cNvPr id="8" name="TextBox 7"/>
          <p:cNvSpPr txBox="1"/>
          <p:nvPr/>
        </p:nvSpPr>
        <p:spPr>
          <a:xfrm>
            <a:off x="7636840" y="1580241"/>
            <a:ext cx="1232882" cy="1569660"/>
          </a:xfrm>
          <a:prstGeom prst="rect">
            <a:avLst/>
          </a:prstGeom>
          <a:noFill/>
        </p:spPr>
        <p:txBody>
          <a:bodyPr wrap="square" rtlCol="0">
            <a:spAutoFit/>
          </a:bodyPr>
          <a:lstStyle/>
          <a:p>
            <a:endParaRPr lang="en-US" sz="1600" b="1" dirty="0" smtClean="0"/>
          </a:p>
          <a:p>
            <a:endParaRPr lang="en-US" sz="1600" b="1" dirty="0"/>
          </a:p>
          <a:p>
            <a:endParaRPr lang="en-US" sz="1600" b="1" dirty="0" smtClean="0"/>
          </a:p>
          <a:p>
            <a:r>
              <a:rPr lang="en-US" sz="1600" b="1" dirty="0" smtClean="0"/>
              <a:t>#1 Winter Wheat-US Grain Belt</a:t>
            </a:r>
            <a:endParaRPr lang="en-US" sz="1600" b="1" dirty="0"/>
          </a:p>
        </p:txBody>
      </p:sp>
      <p:sp>
        <p:nvSpPr>
          <p:cNvPr id="6" name="TextBox 5"/>
          <p:cNvSpPr txBox="1"/>
          <p:nvPr/>
        </p:nvSpPr>
        <p:spPr>
          <a:xfrm>
            <a:off x="191370" y="2728710"/>
            <a:ext cx="2062431" cy="369332"/>
          </a:xfrm>
          <a:prstGeom prst="rect">
            <a:avLst/>
          </a:prstGeom>
          <a:noFill/>
        </p:spPr>
        <p:txBody>
          <a:bodyPr wrap="square" rtlCol="0">
            <a:spAutoFit/>
          </a:bodyPr>
          <a:lstStyle/>
          <a:p>
            <a:r>
              <a:rPr lang="en-US" sz="1800" b="1" dirty="0"/>
              <a:t>n</a:t>
            </a:r>
            <a:r>
              <a:rPr lang="en-US" sz="1800" b="1" dirty="0" smtClean="0"/>
              <a:t>ue.okstate.edu</a:t>
            </a:r>
            <a:endParaRPr lang="en-US" sz="1800" b="1" dirty="0"/>
          </a:p>
        </p:txBody>
      </p:sp>
    </p:spTree>
    <p:extLst>
      <p:ext uri="{BB962C8B-B14F-4D97-AF65-F5344CB8AC3E}">
        <p14:creationId xmlns:p14="http://schemas.microsoft.com/office/powerpoint/2010/main" val="185743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039"/>
            <a:ext cx="9144000" cy="5958921"/>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3933" y="2486747"/>
            <a:ext cx="5778525" cy="4195762"/>
          </a:xfrm>
        </p:spPr>
      </p:pic>
    </p:spTree>
    <p:extLst>
      <p:ext uri="{BB962C8B-B14F-4D97-AF65-F5344CB8AC3E}">
        <p14:creationId xmlns:p14="http://schemas.microsoft.com/office/powerpoint/2010/main" val="100855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6908800" y="139700"/>
            <a:ext cx="2971800" cy="338554"/>
          </a:xfrm>
          <a:prstGeom prst="rect">
            <a:avLst/>
          </a:prstGeom>
          <a:noFill/>
        </p:spPr>
        <p:txBody>
          <a:bodyPr wrap="square" rtlCol="0">
            <a:spAutoFit/>
          </a:bodyPr>
          <a:lstStyle/>
          <a:p>
            <a:r>
              <a:rPr lang="en-US" sz="1600" dirty="0" smtClean="0"/>
              <a:t>www.nue.okstate.edu</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40" y="1358900"/>
            <a:ext cx="8887159" cy="5335806"/>
          </a:xfrm>
          <a:prstGeom prst="rect">
            <a:avLst/>
          </a:prstGeom>
        </p:spPr>
      </p:pic>
      <p:sp>
        <p:nvSpPr>
          <p:cNvPr id="6" name="TextBox 5"/>
          <p:cNvSpPr txBox="1"/>
          <p:nvPr/>
        </p:nvSpPr>
        <p:spPr>
          <a:xfrm>
            <a:off x="117140" y="550218"/>
            <a:ext cx="8267006" cy="673276"/>
          </a:xfrm>
          <a:prstGeom prst="rect">
            <a:avLst/>
          </a:prstGeom>
        </p:spPr>
        <p:txBody>
          <a:bodyPr vert="horz" lIns="91440" tIns="45720" rIns="91440" bIns="45720" rtlCol="0" anchor="t">
            <a:noAutofit/>
          </a:bodyPr>
          <a:lstStyle>
            <a:defPPr>
              <a:defRPr lang="en-US"/>
            </a:defPPr>
            <a:lvl1pPr defTabSz="457200" eaLnBrk="1" fontAlgn="auto" latinLnBrk="0" hangingPunct="1">
              <a:spcAft>
                <a:spcPts val="0"/>
              </a:spcAft>
              <a:buNone/>
              <a:defRPr sz="4200" b="0" i="0">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800" b="1" dirty="0"/>
              <a:t>120 Automated Stations, in 77 counties</a:t>
            </a:r>
          </a:p>
        </p:txBody>
      </p:sp>
      <p:pic>
        <p:nvPicPr>
          <p:cNvPr id="7" name="Picture 6"/>
          <p:cNvPicPr>
            <a:picLocks noChangeAspect="1"/>
          </p:cNvPicPr>
          <p:nvPr/>
        </p:nvPicPr>
        <p:blipFill>
          <a:blip r:embed="rId3"/>
          <a:stretch>
            <a:fillRect/>
          </a:stretch>
        </p:blipFill>
        <p:spPr>
          <a:xfrm>
            <a:off x="7992893" y="453827"/>
            <a:ext cx="923925" cy="571500"/>
          </a:xfrm>
          <a:prstGeom prst="rect">
            <a:avLst/>
          </a:prstGeom>
        </p:spPr>
      </p:pic>
    </p:spTree>
    <p:extLst>
      <p:ext uri="{BB962C8B-B14F-4D97-AF65-F5344CB8AC3E}">
        <p14:creationId xmlns:p14="http://schemas.microsoft.com/office/powerpoint/2010/main" val="2127838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929868944"/>
              </p:ext>
            </p:extLst>
          </p:nvPr>
        </p:nvGraphicFramePr>
        <p:xfrm>
          <a:off x="917852" y="473834"/>
          <a:ext cx="7414777" cy="6074055"/>
        </p:xfrm>
        <a:graphic>
          <a:graphicData uri="http://schemas.openxmlformats.org/presentationml/2006/ole">
            <mc:AlternateContent xmlns:mc="http://schemas.openxmlformats.org/markup-compatibility/2006">
              <mc:Choice xmlns:v="urn:schemas-microsoft-com:vml" Requires="v">
                <p:oleObj spid="_x0000_s17781" name="Worksheet" r:id="rId4" imgW="6057808" imgH="4962652" progId="Excel.Sheet.12">
                  <p:embed/>
                </p:oleObj>
              </mc:Choice>
              <mc:Fallback>
                <p:oleObj name="Worksheet" r:id="rId4" imgW="6057808" imgH="4962652" progId="Excel.Sheet.12">
                  <p:embed/>
                  <p:pic>
                    <p:nvPicPr>
                      <p:cNvPr id="0" name=""/>
                      <p:cNvPicPr/>
                      <p:nvPr/>
                    </p:nvPicPr>
                    <p:blipFill>
                      <a:blip r:embed="rId5"/>
                      <a:stretch>
                        <a:fillRect/>
                      </a:stretch>
                    </p:blipFill>
                    <p:spPr>
                      <a:xfrm>
                        <a:off x="917852" y="473834"/>
                        <a:ext cx="7414777" cy="6074055"/>
                      </a:xfrm>
                      <a:prstGeom prst="rect">
                        <a:avLst/>
                      </a:prstGeom>
                      <a:solidFill>
                        <a:schemeClr val="accent1">
                          <a:lumMod val="40000"/>
                          <a:lumOff val="60000"/>
                        </a:schemeClr>
                      </a:solidFill>
                    </p:spPr>
                  </p:pic>
                </p:oleObj>
              </mc:Fallback>
            </mc:AlternateContent>
          </a:graphicData>
        </a:graphic>
      </p:graphicFrame>
      <p:sp>
        <p:nvSpPr>
          <p:cNvPr id="7" name="TextBox 6"/>
          <p:cNvSpPr txBox="1"/>
          <p:nvPr/>
        </p:nvSpPr>
        <p:spPr>
          <a:xfrm>
            <a:off x="2438400" y="104502"/>
            <a:ext cx="4800600" cy="369332"/>
          </a:xfrm>
          <a:prstGeom prst="rect">
            <a:avLst/>
          </a:prstGeom>
          <a:noFill/>
        </p:spPr>
        <p:txBody>
          <a:bodyPr wrap="square" rtlCol="0">
            <a:spAutoFit/>
          </a:bodyPr>
          <a:lstStyle/>
          <a:p>
            <a:r>
              <a:rPr lang="en-US" sz="1800" b="1" dirty="0" smtClean="0">
                <a:latin typeface="+mj-lt"/>
              </a:rPr>
              <a:t>Regional Yield Prediction Equations</a:t>
            </a:r>
            <a:endParaRPr lang="en-US" sz="1800" b="1" dirty="0">
              <a:latin typeface="+mj-lt"/>
            </a:endParaRPr>
          </a:p>
        </p:txBody>
      </p:sp>
      <p:sp>
        <p:nvSpPr>
          <p:cNvPr id="2" name="TextBox 1"/>
          <p:cNvSpPr txBox="1"/>
          <p:nvPr/>
        </p:nvSpPr>
        <p:spPr>
          <a:xfrm>
            <a:off x="-29310" y="6564508"/>
            <a:ext cx="7708900" cy="276999"/>
          </a:xfrm>
          <a:prstGeom prst="rect">
            <a:avLst/>
          </a:prstGeom>
          <a:noFill/>
        </p:spPr>
        <p:txBody>
          <a:bodyPr wrap="square" rtlCol="0">
            <a:spAutoFit/>
          </a:bodyPr>
          <a:lstStyle/>
          <a:p>
            <a:r>
              <a:rPr lang="en-US" sz="1200" dirty="0"/>
              <a:t>http://nue.okstate.edu/Yield_Potential.htm</a:t>
            </a:r>
          </a:p>
        </p:txBody>
      </p:sp>
    </p:spTree>
    <p:extLst>
      <p:ext uri="{BB962C8B-B14F-4D97-AF65-F5344CB8AC3E}">
        <p14:creationId xmlns:p14="http://schemas.microsoft.com/office/powerpoint/2010/main" val="2390855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2" y="101696"/>
            <a:ext cx="7104993" cy="40263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841" y="2847389"/>
            <a:ext cx="7115504" cy="3817987"/>
          </a:xfrm>
          <a:prstGeom prst="rect">
            <a:avLst/>
          </a:prstGeom>
        </p:spPr>
      </p:pic>
    </p:spTree>
    <p:extLst>
      <p:ext uri="{BB962C8B-B14F-4D97-AF65-F5344CB8AC3E}">
        <p14:creationId xmlns:p14="http://schemas.microsoft.com/office/powerpoint/2010/main" val="1266372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reenSeeker N Appli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73" y="188117"/>
            <a:ext cx="6451272" cy="48384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967" y="3412084"/>
            <a:ext cx="6105525" cy="3228975"/>
          </a:xfrm>
          <a:prstGeom prst="rect">
            <a:avLst/>
          </a:prstGeom>
        </p:spPr>
      </p:pic>
    </p:spTree>
    <p:extLst>
      <p:ext uri="{BB962C8B-B14F-4D97-AF65-F5344CB8AC3E}">
        <p14:creationId xmlns:p14="http://schemas.microsoft.com/office/powerpoint/2010/main" val="616957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05144" y="100584"/>
            <a:ext cx="6743700" cy="6743700"/>
          </a:xfrm>
          <a:prstGeom prst="rect">
            <a:avLst/>
          </a:prstGeom>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7143264" y="1609266"/>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7" name="Picture 6" descr="http://hoopedia.nba.com/images/8/82/University-of-Nebraska-Lincoln-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10" y="2724394"/>
            <a:ext cx="561975" cy="5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450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780" y="1"/>
            <a:ext cx="5122332" cy="6858000"/>
          </a:xfrm>
          <a:prstGeom prst="rect">
            <a:avLst/>
          </a:prstGeom>
        </p:spPr>
      </p:pic>
      <p:sp>
        <p:nvSpPr>
          <p:cNvPr id="4" name="TextBox 3"/>
          <p:cNvSpPr txBox="1"/>
          <p:nvPr/>
        </p:nvSpPr>
        <p:spPr>
          <a:xfrm>
            <a:off x="2082801" y="309093"/>
            <a:ext cx="5194300" cy="400110"/>
          </a:xfrm>
          <a:prstGeom prst="rect">
            <a:avLst/>
          </a:prstGeom>
          <a:noFill/>
        </p:spPr>
        <p:txBody>
          <a:bodyPr wrap="square" rtlCol="0">
            <a:spAutoFit/>
          </a:bodyPr>
          <a:lstStyle/>
          <a:p>
            <a:r>
              <a:rPr lang="en-US" sz="2000" dirty="0" smtClean="0">
                <a:solidFill>
                  <a:schemeClr val="bg1"/>
                </a:solidFill>
                <a:latin typeface="+mj-lt"/>
              </a:rPr>
              <a:t>Agricultural technology driven by corn</a:t>
            </a:r>
            <a:endParaRPr lang="en-US" sz="2000" dirty="0">
              <a:solidFill>
                <a:schemeClr val="bg1"/>
              </a:solidFill>
              <a:latin typeface="+mj-lt"/>
            </a:endParaRPr>
          </a:p>
        </p:txBody>
      </p:sp>
    </p:spTree>
    <p:extLst>
      <p:ext uri="{BB962C8B-B14F-4D97-AF65-F5344CB8AC3E}">
        <p14:creationId xmlns:p14="http://schemas.microsoft.com/office/powerpoint/2010/main" val="4036169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9"/>
            <a:ext cx="9144000" cy="685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8352" y="109966"/>
            <a:ext cx="8807295" cy="2031325"/>
          </a:xfrm>
          <a:prstGeom prst="rect">
            <a:avLst/>
          </a:prstGeom>
        </p:spPr>
        <p:txBody>
          <a:bodyPr vert="horz" lIns="91440" tIns="45720" rIns="91440" bIns="45720" rtlCol="0" anchor="t">
            <a:noAutofit/>
          </a:bodyPr>
          <a:lstStyle>
            <a:defPPr>
              <a:defRPr lang="en-US"/>
            </a:defPPr>
            <a:lvl1pPr defTabSz="457200" eaLnBrk="1" fontAlgn="auto" latinLnBrk="0" hangingPunct="1">
              <a:spcAft>
                <a:spcPts val="0"/>
              </a:spcAft>
              <a:buNone/>
              <a:defRPr sz="4200" b="0" i="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smtClean="0"/>
              <a:t>Long-term Experiment</a:t>
            </a:r>
            <a:r>
              <a:rPr lang="en-US" dirty="0"/>
              <a:t/>
            </a:r>
            <a:br>
              <a:rPr lang="en-US" dirty="0"/>
            </a:br>
            <a:r>
              <a:rPr lang="en-US" dirty="0"/>
              <a:t>#222, </a:t>
            </a:r>
            <a:r>
              <a:rPr lang="en-US" dirty="0" smtClean="0"/>
              <a:t>Stillwater</a:t>
            </a:r>
            <a:r>
              <a:rPr lang="en-US" dirty="0"/>
              <a:t>, </a:t>
            </a:r>
            <a:r>
              <a:rPr lang="en-US" dirty="0" smtClean="0"/>
              <a:t>Ok</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Pictures\Corn_Experiments\HPIM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26639" y="220833"/>
            <a:ext cx="7413451"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chemeClr val="bg1"/>
                </a:solidFill>
              </a:rPr>
              <a:t>N Rich Strips, Dr. Brian Arnall</a:t>
            </a:r>
            <a:endParaRPr lang="en-US" dirty="0">
              <a:solidFill>
                <a:schemeClr val="bg1"/>
              </a:solidFill>
            </a:endParaRPr>
          </a:p>
        </p:txBody>
      </p:sp>
    </p:spTree>
    <p:extLst>
      <p:ext uri="{BB962C8B-B14F-4D97-AF65-F5344CB8AC3E}">
        <p14:creationId xmlns:p14="http://schemas.microsoft.com/office/powerpoint/2010/main" val="744106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45216"/>
            <a:ext cx="9144000" cy="5712785"/>
          </a:xfrm>
        </p:spPr>
      </p:pic>
      <p:pic>
        <p:nvPicPr>
          <p:cNvPr id="5" name="Picture 4" descr="C:\Documents and Settings\yanqi\My Documents\My Pictures\OSU LOGOs\osuLogoFloa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205" y="6010983"/>
            <a:ext cx="1047894" cy="6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84710" y="180172"/>
            <a:ext cx="7413451"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chemeClr val="tx1"/>
                </a:solidFill>
              </a:rPr>
              <a:t>N Ramps</a:t>
            </a:r>
            <a:endParaRPr lang="en-US" dirty="0">
              <a:solidFill>
                <a:schemeClr val="tx1"/>
              </a:solidFill>
            </a:endParaRPr>
          </a:p>
        </p:txBody>
      </p:sp>
      <p:sp>
        <p:nvSpPr>
          <p:cNvPr id="7" name="TextBox 6"/>
          <p:cNvSpPr txBox="1"/>
          <p:nvPr/>
        </p:nvSpPr>
        <p:spPr>
          <a:xfrm>
            <a:off x="6958526" y="50800"/>
            <a:ext cx="2971800" cy="338554"/>
          </a:xfrm>
          <a:prstGeom prst="rect">
            <a:avLst/>
          </a:prstGeom>
          <a:noFill/>
        </p:spPr>
        <p:txBody>
          <a:bodyPr wrap="square" rtlCol="0">
            <a:spAutoFit/>
          </a:bodyPr>
          <a:lstStyle/>
          <a:p>
            <a:r>
              <a:rPr lang="en-US" sz="1600" dirty="0" smtClean="0"/>
              <a:t>www.nue.okstate.edu</a:t>
            </a:r>
            <a:endParaRPr lang="en-US" sz="1600" dirty="0"/>
          </a:p>
        </p:txBody>
      </p:sp>
      <p:pic>
        <p:nvPicPr>
          <p:cNvPr id="8" name="Picture 7"/>
          <p:cNvPicPr>
            <a:picLocks noChangeAspect="1"/>
          </p:cNvPicPr>
          <p:nvPr/>
        </p:nvPicPr>
        <p:blipFill>
          <a:blip r:embed="rId4"/>
          <a:stretch>
            <a:fillRect/>
          </a:stretch>
        </p:blipFill>
        <p:spPr>
          <a:xfrm>
            <a:off x="8042619" y="364927"/>
            <a:ext cx="923925" cy="571500"/>
          </a:xfrm>
          <a:prstGeom prst="rect">
            <a:avLst/>
          </a:prstGeom>
        </p:spPr>
      </p:pic>
    </p:spTree>
    <p:extLst>
      <p:ext uri="{BB962C8B-B14F-4D97-AF65-F5344CB8AC3E}">
        <p14:creationId xmlns:p14="http://schemas.microsoft.com/office/powerpoint/2010/main" val="3350094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http://nue.okstate.edu/Irrigation_FieldTrials/LCB/DSCN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 y="0"/>
            <a:ext cx="9141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nue.okstate.edu/Long_Term_Experiments/DSCN03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 y="0"/>
            <a:ext cx="9141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3732" y="490178"/>
            <a:ext cx="7857336"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600" dirty="0" smtClean="0">
                <a:solidFill>
                  <a:schemeClr val="bg1"/>
                </a:solidFill>
              </a:rPr>
              <a:t>Indicator Crops, Dr. Eric Miller</a:t>
            </a:r>
            <a:endParaRPr lang="en-US" sz="3600" dirty="0">
              <a:solidFill>
                <a:schemeClr val="bg1"/>
              </a:solidFill>
            </a:endParaRPr>
          </a:p>
        </p:txBody>
      </p:sp>
      <p:sp>
        <p:nvSpPr>
          <p:cNvPr id="7" name="TextBox 6"/>
          <p:cNvSpPr txBox="1"/>
          <p:nvPr/>
        </p:nvSpPr>
        <p:spPr>
          <a:xfrm>
            <a:off x="6831526" y="139700"/>
            <a:ext cx="2971800" cy="338554"/>
          </a:xfrm>
          <a:prstGeom prst="rect">
            <a:avLst/>
          </a:prstGeom>
          <a:noFill/>
        </p:spPr>
        <p:txBody>
          <a:bodyPr wrap="square" rtlCol="0">
            <a:spAutoFit/>
          </a:bodyPr>
          <a:lstStyle/>
          <a:p>
            <a:r>
              <a:rPr lang="en-US" sz="1600" dirty="0" smtClean="0">
                <a:solidFill>
                  <a:schemeClr val="bg1"/>
                </a:solidFill>
              </a:rPr>
              <a:t>www.nue.okstate.edu</a:t>
            </a:r>
            <a:endParaRPr lang="en-US" sz="1600" dirty="0">
              <a:solidFill>
                <a:schemeClr val="bg1"/>
              </a:solidFill>
            </a:endParaRPr>
          </a:p>
        </p:txBody>
      </p:sp>
      <p:pic>
        <p:nvPicPr>
          <p:cNvPr id="8" name="Picture 7"/>
          <p:cNvPicPr>
            <a:picLocks noChangeAspect="1"/>
          </p:cNvPicPr>
          <p:nvPr/>
        </p:nvPicPr>
        <p:blipFill>
          <a:blip r:embed="rId4"/>
          <a:stretch>
            <a:fillRect/>
          </a:stretch>
        </p:blipFill>
        <p:spPr>
          <a:xfrm>
            <a:off x="7915619" y="428427"/>
            <a:ext cx="923925" cy="571500"/>
          </a:xfrm>
          <a:prstGeom prst="rect">
            <a:avLst/>
          </a:prstGeom>
        </p:spPr>
      </p:pic>
    </p:spTree>
    <p:extLst>
      <p:ext uri="{BB962C8B-B14F-4D97-AF65-F5344CB8AC3E}">
        <p14:creationId xmlns:p14="http://schemas.microsoft.com/office/powerpoint/2010/main" val="30012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81246" y="388257"/>
            <a:ext cx="7918253" cy="923330"/>
          </a:xfrm>
          <a:prstGeom prst="rect">
            <a:avLst/>
          </a:prstGeom>
          <a:noFill/>
        </p:spPr>
        <p:txBody>
          <a:bodyPr wrap="square" rtlCol="0">
            <a:spAutoFit/>
          </a:bodyPr>
          <a:lstStyle/>
          <a:p>
            <a:r>
              <a:rPr lang="en-US" sz="1800" dirty="0" smtClean="0"/>
              <a:t>“</a:t>
            </a:r>
            <a:r>
              <a:rPr lang="en-US" sz="1800" u="sng" dirty="0" smtClean="0"/>
              <a:t>Again</a:t>
            </a:r>
            <a:r>
              <a:rPr lang="en-US" sz="1800" u="sng" dirty="0"/>
              <a:t>, the results provide no clear indication of a change in N rates over </a:t>
            </a:r>
            <a:r>
              <a:rPr lang="en-US" sz="1800" u="sng" dirty="0" smtClean="0"/>
              <a:t>time” </a:t>
            </a:r>
            <a:r>
              <a:rPr lang="en-US" sz="1800" dirty="0" smtClean="0"/>
              <a:t>(Page 11, Concepts and Rationale for Regional Nitrogen Rate Guidelines for Corn, ISU Extension, 2006)</a:t>
            </a:r>
            <a:endParaRPr lang="en-US" sz="1800" dirty="0"/>
          </a:p>
        </p:txBody>
      </p:sp>
      <p:pic>
        <p:nvPicPr>
          <p:cNvPr id="2" name="Picture 1"/>
          <p:cNvPicPr>
            <a:picLocks noChangeAspect="1"/>
          </p:cNvPicPr>
          <p:nvPr/>
        </p:nvPicPr>
        <p:blipFill>
          <a:blip r:embed="rId2"/>
          <a:stretch>
            <a:fillRect/>
          </a:stretch>
        </p:blipFill>
        <p:spPr>
          <a:xfrm>
            <a:off x="1443961" y="1586883"/>
            <a:ext cx="6330836" cy="3526655"/>
          </a:xfrm>
          <a:prstGeom prst="rect">
            <a:avLst/>
          </a:prstGeom>
        </p:spPr>
      </p:pic>
      <p:sp>
        <p:nvSpPr>
          <p:cNvPr id="4" name="Rectangle 3"/>
          <p:cNvSpPr/>
          <p:nvPr/>
        </p:nvSpPr>
        <p:spPr>
          <a:xfrm>
            <a:off x="2911876" y="967666"/>
            <a:ext cx="461639" cy="343921"/>
          </a:xfrm>
          <a:prstGeom prst="rect">
            <a:avLst/>
          </a:prstGeom>
          <a:solidFill>
            <a:srgbClr val="FF0000">
              <a:alpha val="9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02637" y="1547075"/>
            <a:ext cx="1090474" cy="343921"/>
          </a:xfrm>
          <a:prstGeom prst="rect">
            <a:avLst/>
          </a:prstGeom>
          <a:solidFill>
            <a:srgbClr val="FF0000">
              <a:alpha val="9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4743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36" y="211418"/>
            <a:ext cx="8556864" cy="829982"/>
          </a:xfrm>
          <a:solidFill>
            <a:srgbClr val="006600"/>
          </a:solidFill>
        </p:spPr>
        <p:txBody>
          <a:bodyPr vert="horz" lIns="91440" tIns="45720" rIns="91440" bIns="45720" rtlCol="0" anchor="t">
            <a:noAutofit/>
          </a:bodyPr>
          <a:lstStyle/>
          <a:p>
            <a:r>
              <a:rPr lang="en-US" dirty="0" smtClean="0">
                <a:solidFill>
                  <a:schemeClr val="tx1"/>
                </a:solidFill>
              </a:rPr>
              <a:t>Conclusions</a:t>
            </a:r>
            <a:endParaRPr lang="en-US" dirty="0">
              <a:solidFill>
                <a:schemeClr val="tx1"/>
              </a:solidFill>
            </a:endParaRPr>
          </a:p>
        </p:txBody>
      </p:sp>
      <p:sp>
        <p:nvSpPr>
          <p:cNvPr id="3" name="Content Placeholder 2"/>
          <p:cNvSpPr>
            <a:spLocks noGrp="1"/>
          </p:cNvSpPr>
          <p:nvPr>
            <p:ph idx="1"/>
          </p:nvPr>
        </p:nvSpPr>
        <p:spPr>
          <a:xfrm>
            <a:off x="320436" y="1316325"/>
            <a:ext cx="8556864" cy="4195481"/>
          </a:xfrm>
        </p:spPr>
        <p:txBody>
          <a:bodyPr>
            <a:noAutofit/>
          </a:bodyPr>
          <a:lstStyle/>
          <a:p>
            <a:r>
              <a:rPr lang="en-US" sz="3200" dirty="0" smtClean="0"/>
              <a:t>This group has data, experience, sensors, equipment, and robust field results that document the benefits of mid-season, sensor based N fertilizer methods for corn, wheat, rice, sorghum, sugarcane, and cotton</a:t>
            </a:r>
          </a:p>
          <a:p>
            <a:r>
              <a:rPr lang="en-US" sz="3200" dirty="0" smtClean="0"/>
              <a:t>Group recommendation/publication</a:t>
            </a:r>
            <a:endParaRPr lang="en-US" sz="3200" dirty="0"/>
          </a:p>
          <a:p>
            <a:r>
              <a:rPr lang="en-US" sz="3200" dirty="0" smtClean="0"/>
              <a:t>Focus on common components that are needed</a:t>
            </a:r>
          </a:p>
        </p:txBody>
      </p:sp>
      <p:sp>
        <p:nvSpPr>
          <p:cNvPr id="4" name="TextBox 3"/>
          <p:cNvSpPr txBox="1"/>
          <p:nvPr/>
        </p:nvSpPr>
        <p:spPr>
          <a:xfrm>
            <a:off x="6831526" y="139700"/>
            <a:ext cx="2971800" cy="338554"/>
          </a:xfrm>
          <a:prstGeom prst="rect">
            <a:avLst/>
          </a:prstGeom>
          <a:noFill/>
        </p:spPr>
        <p:txBody>
          <a:bodyPr wrap="square" rtlCol="0">
            <a:spAutoFit/>
          </a:bodyPr>
          <a:lstStyle/>
          <a:p>
            <a:r>
              <a:rPr lang="en-US" sz="1600" dirty="0" smtClean="0"/>
              <a:t>www.nue.okstate.edu</a:t>
            </a:r>
            <a:endParaRPr lang="en-US" sz="1600" dirty="0"/>
          </a:p>
        </p:txBody>
      </p:sp>
      <p:pic>
        <p:nvPicPr>
          <p:cNvPr id="5" name="Picture 4"/>
          <p:cNvPicPr>
            <a:picLocks noChangeAspect="1"/>
          </p:cNvPicPr>
          <p:nvPr/>
        </p:nvPicPr>
        <p:blipFill>
          <a:blip r:embed="rId2"/>
          <a:stretch>
            <a:fillRect/>
          </a:stretch>
        </p:blipFill>
        <p:spPr>
          <a:xfrm>
            <a:off x="7915619" y="453827"/>
            <a:ext cx="923925" cy="571500"/>
          </a:xfrm>
          <a:prstGeom prst="rect">
            <a:avLst/>
          </a:prstGeom>
        </p:spPr>
      </p:pic>
    </p:spTree>
    <p:extLst>
      <p:ext uri="{BB962C8B-B14F-4D97-AF65-F5344CB8AC3E}">
        <p14:creationId xmlns:p14="http://schemas.microsoft.com/office/powerpoint/2010/main" val="1163427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428625"/>
            <a:ext cx="3143250" cy="59245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675" y="428626"/>
            <a:ext cx="3628543" cy="2247899"/>
          </a:xfrm>
          <a:prstGeom prst="rect">
            <a:avLst/>
          </a:prstGeom>
          <a:ln w="19050">
            <a:solidFill>
              <a:srgbClr val="FF66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49" y="438150"/>
            <a:ext cx="2346313" cy="4867275"/>
          </a:xfrm>
          <a:prstGeom prst="rect">
            <a:avLst/>
          </a:prstGeom>
          <a:ln w="28575">
            <a:solidFill>
              <a:srgbClr val="FF6600"/>
            </a:solidFill>
          </a:ln>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094" y="2919412"/>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907094" y="2369713"/>
            <a:ext cx="1154303" cy="369332"/>
          </a:xfrm>
          <a:prstGeom prst="rect">
            <a:avLst/>
          </a:prstGeom>
          <a:noFill/>
        </p:spPr>
        <p:txBody>
          <a:bodyPr wrap="square" rtlCol="0">
            <a:spAutoFit/>
          </a:bodyPr>
          <a:lstStyle/>
          <a:p>
            <a:r>
              <a:rPr lang="en-US" sz="1800" b="1" dirty="0" smtClean="0">
                <a:solidFill>
                  <a:srgbClr val="4D5041"/>
                </a:solidFill>
              </a:rPr>
              <a:t>Drums</a:t>
            </a:r>
            <a:endParaRPr lang="en-US" sz="1800" b="1" dirty="0">
              <a:solidFill>
                <a:srgbClr val="4D5041"/>
              </a:solidFill>
            </a:endParaRPr>
          </a:p>
        </p:txBody>
      </p:sp>
    </p:spTree>
    <p:extLst>
      <p:ext uri="{BB962C8B-B14F-4D97-AF65-F5344CB8AC3E}">
        <p14:creationId xmlns:p14="http://schemas.microsoft.com/office/powerpoint/2010/main" val="21267479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37169"/>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311" y="4696691"/>
            <a:ext cx="3104382" cy="1958686"/>
          </a:xfrm>
          <a:prstGeom prst="rect">
            <a:avLst/>
          </a:prstGeom>
          <a:noFill/>
          <a:ln w="63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397622" y="238356"/>
            <a:ext cx="7032702" cy="720648"/>
          </a:xfrm>
        </p:spPr>
        <p:txBody>
          <a:bodyPr>
            <a:noAutofit/>
          </a:bodyPr>
          <a:lstStyle/>
          <a:p>
            <a:r>
              <a:rPr lang="en-US" sz="3200" cap="none" dirty="0" smtClean="0">
                <a:cs typeface="Arial" panose="020B0604020202020204" pitchFamily="34" charset="0"/>
              </a:rPr>
              <a:t>Service</a:t>
            </a:r>
            <a:endParaRPr lang="en-US" sz="3200" cap="none" dirty="0">
              <a:cs typeface="Arial" panose="020B0604020202020204" pitchFamily="34" charset="0"/>
            </a:endParaRPr>
          </a:p>
        </p:txBody>
      </p:sp>
      <p:sp>
        <p:nvSpPr>
          <p:cNvPr id="8" name="TextBox 7"/>
          <p:cNvSpPr txBox="1"/>
          <p:nvPr/>
        </p:nvSpPr>
        <p:spPr>
          <a:xfrm>
            <a:off x="6908800" y="139700"/>
            <a:ext cx="2971800" cy="338554"/>
          </a:xfrm>
          <a:prstGeom prst="rect">
            <a:avLst/>
          </a:prstGeom>
          <a:noFill/>
        </p:spPr>
        <p:txBody>
          <a:bodyPr wrap="square" rtlCol="0">
            <a:spAutoFit/>
          </a:bodyPr>
          <a:lstStyle/>
          <a:p>
            <a:r>
              <a:rPr lang="en-US" sz="1600" dirty="0" smtClean="0"/>
              <a:t>www.nue.okstate.edu</a:t>
            </a:r>
            <a:endParaRPr lang="en-US" sz="1600" dirty="0"/>
          </a:p>
        </p:txBody>
      </p:sp>
      <p:pic>
        <p:nvPicPr>
          <p:cNvPr id="9" name="Picture 8"/>
          <p:cNvPicPr>
            <a:picLocks noChangeAspect="1"/>
          </p:cNvPicPr>
          <p:nvPr/>
        </p:nvPicPr>
        <p:blipFill>
          <a:blip r:embed="rId7"/>
          <a:stretch>
            <a:fillRect/>
          </a:stretch>
        </p:blipFill>
        <p:spPr>
          <a:xfrm>
            <a:off x="7992893" y="453827"/>
            <a:ext cx="923925" cy="571500"/>
          </a:xfrm>
          <a:prstGeom prst="rect">
            <a:avLst/>
          </a:prstGeom>
        </p:spPr>
      </p:pic>
    </p:spTree>
    <p:extLst>
      <p:ext uri="{BB962C8B-B14F-4D97-AF65-F5344CB8AC3E}">
        <p14:creationId xmlns:p14="http://schemas.microsoft.com/office/powerpoint/2010/main" val="425763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0025"/>
            <a:ext cx="7620000" cy="19335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5" y="4810125"/>
            <a:ext cx="7620000" cy="1857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12" y="3090862"/>
            <a:ext cx="2790825" cy="666750"/>
          </a:xfrm>
          <a:prstGeom prst="rect">
            <a:avLst/>
          </a:prstGeom>
        </p:spPr>
      </p:pic>
      <p:sp>
        <p:nvSpPr>
          <p:cNvPr id="5" name="TextBox 4"/>
          <p:cNvSpPr txBox="1"/>
          <p:nvPr/>
        </p:nvSpPr>
        <p:spPr>
          <a:xfrm>
            <a:off x="3348037" y="3313071"/>
            <a:ext cx="4970773" cy="253916"/>
          </a:xfrm>
          <a:prstGeom prst="rect">
            <a:avLst/>
          </a:prstGeom>
          <a:noFill/>
        </p:spPr>
        <p:txBody>
          <a:bodyPr wrap="square" rtlCol="0">
            <a:spAutoFit/>
          </a:bodyPr>
          <a:lstStyle/>
          <a:p>
            <a:r>
              <a:rPr lang="en-US" sz="1050" dirty="0" smtClean="0">
                <a:latin typeface="+mj-lt"/>
              </a:rPr>
              <a:t>Centro </a:t>
            </a:r>
            <a:r>
              <a:rPr lang="en-US" sz="1050" dirty="0" err="1" smtClean="0">
                <a:latin typeface="+mj-lt"/>
              </a:rPr>
              <a:t>Internacional</a:t>
            </a:r>
            <a:r>
              <a:rPr lang="en-US" sz="1050" dirty="0" smtClean="0">
                <a:latin typeface="+mj-lt"/>
              </a:rPr>
              <a:t> de </a:t>
            </a:r>
            <a:r>
              <a:rPr lang="en-US" sz="1050" dirty="0" err="1" smtClean="0">
                <a:latin typeface="+mj-lt"/>
              </a:rPr>
              <a:t>Mejoramiento</a:t>
            </a:r>
            <a:r>
              <a:rPr lang="en-US" sz="1050" dirty="0" smtClean="0">
                <a:latin typeface="+mj-lt"/>
              </a:rPr>
              <a:t> de </a:t>
            </a:r>
            <a:r>
              <a:rPr lang="en-US" sz="1050" dirty="0" err="1" smtClean="0">
                <a:latin typeface="+mj-lt"/>
              </a:rPr>
              <a:t>Maiz</a:t>
            </a:r>
            <a:r>
              <a:rPr lang="en-US" sz="1050" dirty="0" smtClean="0">
                <a:latin typeface="+mj-lt"/>
              </a:rPr>
              <a:t> y </a:t>
            </a:r>
            <a:r>
              <a:rPr lang="en-US" sz="1050" dirty="0" err="1" smtClean="0">
                <a:latin typeface="+mj-lt"/>
              </a:rPr>
              <a:t>Trigo</a:t>
            </a:r>
            <a:endParaRPr lang="en-US" sz="1050" dirty="0">
              <a:latin typeface="+mj-lt"/>
            </a:endParaRPr>
          </a:p>
        </p:txBody>
      </p:sp>
    </p:spTree>
    <p:extLst>
      <p:ext uri="{BB962C8B-B14F-4D97-AF65-F5344CB8AC3E}">
        <p14:creationId xmlns:p14="http://schemas.microsoft.com/office/powerpoint/2010/main" val="2500894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3558746"/>
          </a:xfrm>
        </p:spPr>
      </p:pic>
      <p:sp>
        <p:nvSpPr>
          <p:cNvPr id="5" name="TextBox 4"/>
          <p:cNvSpPr txBox="1"/>
          <p:nvPr/>
        </p:nvSpPr>
        <p:spPr>
          <a:xfrm>
            <a:off x="322409" y="1581254"/>
            <a:ext cx="5343413" cy="5309146"/>
          </a:xfrm>
          <a:prstGeom prst="rect">
            <a:avLst/>
          </a:prstGeom>
          <a:solidFill>
            <a:srgbClr val="92D050">
              <a:alpha val="30980"/>
            </a:srgbClr>
          </a:solidFill>
          <a:ln w="12700">
            <a:solidFill>
              <a:schemeClr val="tx1">
                <a:lumMod val="50000"/>
              </a:schemeClr>
            </a:solidFill>
          </a:ln>
        </p:spPr>
        <p:txBody>
          <a:bodyPr wrap="square" rtlCol="0">
            <a:spAutoFit/>
          </a:bodyPr>
          <a:lstStyle/>
          <a:p>
            <a:pPr>
              <a:lnSpc>
                <a:spcPct val="150000"/>
              </a:lnSpc>
              <a:defRPr/>
            </a:pPr>
            <a:r>
              <a:rPr lang="en-US" sz="1800" b="1" dirty="0">
                <a:solidFill>
                  <a:srgbClr val="FFFF00"/>
                </a:solidFill>
              </a:rPr>
              <a:t>Yield influences N demand</a:t>
            </a:r>
          </a:p>
          <a:p>
            <a:pPr>
              <a:lnSpc>
                <a:spcPct val="150000"/>
              </a:lnSpc>
              <a:defRPr/>
            </a:pPr>
            <a:r>
              <a:rPr lang="en-US" sz="1600" dirty="0"/>
              <a:t>	</a:t>
            </a:r>
            <a:r>
              <a:rPr lang="en-US" sz="1600" dirty="0" err="1"/>
              <a:t>Lory</a:t>
            </a:r>
            <a:r>
              <a:rPr lang="en-US" sz="1600" dirty="0"/>
              <a:t> and Scharf (2003),  </a:t>
            </a:r>
            <a:r>
              <a:rPr lang="en-US" sz="1600" dirty="0" err="1"/>
              <a:t>Agron</a:t>
            </a:r>
            <a:r>
              <a:rPr lang="en-US" sz="1600" dirty="0"/>
              <a:t>. J</a:t>
            </a:r>
            <a:r>
              <a:rPr lang="en-US" sz="1600" dirty="0" smtClean="0"/>
              <a:t>.</a:t>
            </a:r>
            <a:r>
              <a:rPr lang="en-US" sz="1600" dirty="0"/>
              <a:t> </a:t>
            </a:r>
            <a:r>
              <a:rPr lang="en-US" sz="1600" dirty="0" smtClean="0"/>
              <a:t/>
            </a:r>
            <a:br>
              <a:rPr lang="en-US" sz="1600" dirty="0" smtClean="0"/>
            </a:br>
            <a:r>
              <a:rPr lang="en-US" sz="1600" dirty="0" smtClean="0"/>
              <a:t>	</a:t>
            </a:r>
            <a:r>
              <a:rPr lang="en-US" sz="1600" dirty="0" err="1" smtClean="0"/>
              <a:t>Spiertz</a:t>
            </a:r>
            <a:r>
              <a:rPr lang="en-US" sz="1600" dirty="0" smtClean="0"/>
              <a:t> </a:t>
            </a:r>
            <a:r>
              <a:rPr lang="en-US" sz="1600" dirty="0"/>
              <a:t>and </a:t>
            </a:r>
            <a:r>
              <a:rPr lang="en-US" sz="1600" dirty="0" err="1"/>
              <a:t>DeVos</a:t>
            </a:r>
            <a:r>
              <a:rPr lang="en-US" sz="1600" dirty="0"/>
              <a:t> (1983), Plant and Soil</a:t>
            </a:r>
            <a:endParaRPr lang="en-US" sz="1800" dirty="0"/>
          </a:p>
          <a:p>
            <a:pPr>
              <a:lnSpc>
                <a:spcPct val="150000"/>
              </a:lnSpc>
              <a:defRPr/>
            </a:pPr>
            <a:r>
              <a:rPr lang="en-US" sz="1600" dirty="0"/>
              <a:t>	</a:t>
            </a:r>
            <a:r>
              <a:rPr lang="en-US" sz="1600" dirty="0" smtClean="0"/>
              <a:t>Arnall </a:t>
            </a:r>
            <a:r>
              <a:rPr lang="en-US" sz="1600" dirty="0"/>
              <a:t>et al. (2009),  </a:t>
            </a:r>
            <a:r>
              <a:rPr lang="en-US" sz="1600" dirty="0" err="1"/>
              <a:t>Agron</a:t>
            </a:r>
            <a:r>
              <a:rPr lang="en-US" sz="1600" dirty="0"/>
              <a:t>. J</a:t>
            </a:r>
            <a:r>
              <a:rPr lang="en-US" sz="1600" dirty="0" smtClean="0"/>
              <a:t>.</a:t>
            </a:r>
            <a:endParaRPr lang="en-US" sz="1600" dirty="0"/>
          </a:p>
          <a:p>
            <a:pPr>
              <a:lnSpc>
                <a:spcPct val="150000"/>
              </a:lnSpc>
              <a:defRPr/>
            </a:pPr>
            <a:r>
              <a:rPr lang="en-US" sz="1600" dirty="0"/>
              <a:t>	Fowler (2003),  </a:t>
            </a:r>
            <a:r>
              <a:rPr lang="en-US" sz="1600" dirty="0" err="1"/>
              <a:t>Agron</a:t>
            </a:r>
            <a:r>
              <a:rPr lang="en-US" sz="1600" dirty="0"/>
              <a:t>. J.</a:t>
            </a:r>
          </a:p>
          <a:p>
            <a:pPr>
              <a:lnSpc>
                <a:spcPct val="150000"/>
              </a:lnSpc>
              <a:defRPr/>
            </a:pPr>
            <a:r>
              <a:rPr lang="en-US" sz="1800" b="1" dirty="0" smtClean="0">
                <a:solidFill>
                  <a:srgbClr val="FFFF00"/>
                </a:solidFill>
              </a:rPr>
              <a:t>N </a:t>
            </a:r>
            <a:r>
              <a:rPr lang="en-US" sz="1800" b="1" dirty="0">
                <a:solidFill>
                  <a:srgbClr val="FFFF00"/>
                </a:solidFill>
              </a:rPr>
              <a:t>response (N demand) changes each year</a:t>
            </a:r>
          </a:p>
          <a:p>
            <a:pPr>
              <a:lnSpc>
                <a:spcPct val="150000"/>
              </a:lnSpc>
              <a:defRPr/>
            </a:pPr>
            <a:r>
              <a:rPr lang="en-US" sz="1800" dirty="0"/>
              <a:t>	Mullen et al. (2003), </a:t>
            </a:r>
            <a:r>
              <a:rPr lang="en-US" sz="1800" dirty="0" err="1" smtClean="0"/>
              <a:t>Agron</a:t>
            </a:r>
            <a:r>
              <a:rPr lang="en-US" sz="1800" dirty="0"/>
              <a:t>. J.</a:t>
            </a:r>
          </a:p>
          <a:p>
            <a:pPr>
              <a:lnSpc>
                <a:spcPct val="150000"/>
              </a:lnSpc>
              <a:defRPr/>
            </a:pPr>
            <a:r>
              <a:rPr lang="en-US" sz="1800" dirty="0"/>
              <a:t>	</a:t>
            </a:r>
            <a:r>
              <a:rPr lang="en-US" sz="1800" dirty="0" err="1"/>
              <a:t>Varvel</a:t>
            </a:r>
            <a:r>
              <a:rPr lang="en-US" sz="1800" dirty="0"/>
              <a:t> et al. (1997), </a:t>
            </a:r>
            <a:r>
              <a:rPr lang="en-US" sz="1800" dirty="0" smtClean="0"/>
              <a:t>SSSAJ</a:t>
            </a:r>
            <a:r>
              <a:rPr lang="en-US" sz="1800" dirty="0"/>
              <a:t>.</a:t>
            </a:r>
          </a:p>
          <a:p>
            <a:pPr>
              <a:lnSpc>
                <a:spcPct val="150000"/>
              </a:lnSpc>
              <a:defRPr/>
            </a:pPr>
            <a:r>
              <a:rPr lang="en-US" sz="1800" dirty="0"/>
              <a:t>	Bundy and </a:t>
            </a:r>
            <a:r>
              <a:rPr lang="en-US" sz="1800" dirty="0" err="1"/>
              <a:t>Andraski</a:t>
            </a:r>
            <a:r>
              <a:rPr lang="en-US" sz="1800" dirty="0"/>
              <a:t> (2004</a:t>
            </a:r>
            <a:r>
              <a:rPr lang="en-US" sz="1800" dirty="0" smtClean="0"/>
              <a:t>), </a:t>
            </a:r>
            <a:r>
              <a:rPr lang="en-US" sz="1800" dirty="0" err="1"/>
              <a:t>Agron</a:t>
            </a:r>
            <a:r>
              <a:rPr lang="en-US" sz="1800" dirty="0"/>
              <a:t>. J.</a:t>
            </a:r>
          </a:p>
          <a:p>
            <a:pPr>
              <a:lnSpc>
                <a:spcPct val="150000"/>
              </a:lnSpc>
              <a:defRPr/>
            </a:pPr>
            <a:r>
              <a:rPr lang="en-US" sz="1800" b="1" dirty="0">
                <a:solidFill>
                  <a:srgbClr val="FFFF00"/>
                </a:solidFill>
              </a:rPr>
              <a:t>YP0 and RI are </a:t>
            </a:r>
            <a:r>
              <a:rPr lang="en-US" sz="1800" b="1" dirty="0" smtClean="0">
                <a:solidFill>
                  <a:srgbClr val="FFFF00"/>
                </a:solidFill>
              </a:rPr>
              <a:t>independent</a:t>
            </a:r>
          </a:p>
          <a:p>
            <a:pPr>
              <a:lnSpc>
                <a:spcPct val="150000"/>
              </a:lnSpc>
              <a:defRPr/>
            </a:pPr>
            <a:r>
              <a:rPr lang="en-US" sz="1800" b="1" dirty="0" smtClean="0">
                <a:solidFill>
                  <a:srgbClr val="FFFF00"/>
                </a:solidFill>
              </a:rPr>
              <a:t>	</a:t>
            </a:r>
            <a:r>
              <a:rPr lang="en-US" sz="1800" dirty="0" smtClean="0"/>
              <a:t>Arnall et al. </a:t>
            </a:r>
            <a:r>
              <a:rPr lang="en-US" sz="1800" dirty="0" err="1" smtClean="0"/>
              <a:t>Agron</a:t>
            </a:r>
            <a:r>
              <a:rPr lang="en-US" sz="1800" dirty="0" smtClean="0"/>
              <a:t>. J. (2013)</a:t>
            </a:r>
          </a:p>
          <a:p>
            <a:pPr>
              <a:lnSpc>
                <a:spcPct val="150000"/>
              </a:lnSpc>
              <a:defRPr/>
            </a:pPr>
            <a:r>
              <a:rPr lang="en-US" sz="1800" dirty="0"/>
              <a:t>	</a:t>
            </a:r>
            <a:r>
              <a:rPr lang="en-US" sz="1800" dirty="0" smtClean="0"/>
              <a:t>Raun et al. Prec. Agric. (2011)</a:t>
            </a:r>
          </a:p>
          <a:p>
            <a:pPr>
              <a:lnSpc>
                <a:spcPct val="150000"/>
              </a:lnSpc>
              <a:defRPr/>
            </a:pPr>
            <a:r>
              <a:rPr lang="en-US" sz="1800" b="1" dirty="0" smtClean="0">
                <a:solidFill>
                  <a:srgbClr val="FFFF00"/>
                </a:solidFill>
              </a:rPr>
              <a:t>Can yield goals be used?</a:t>
            </a:r>
            <a:endParaRPr lang="en-US" sz="1800" b="1" dirty="0">
              <a:solidFill>
                <a:srgbClr val="FFFF00"/>
              </a:solidFill>
            </a:endParaRPr>
          </a:p>
        </p:txBody>
      </p:sp>
      <p:sp>
        <p:nvSpPr>
          <p:cNvPr id="6" name="TextBox 5"/>
          <p:cNvSpPr txBox="1"/>
          <p:nvPr/>
        </p:nvSpPr>
        <p:spPr>
          <a:xfrm>
            <a:off x="274796" y="167427"/>
            <a:ext cx="8589121" cy="446276"/>
          </a:xfrm>
          <a:prstGeom prst="rect">
            <a:avLst/>
          </a:prstGeom>
          <a:solidFill>
            <a:srgbClr val="006600"/>
          </a:solidFill>
          <a:ln>
            <a:solidFill>
              <a:schemeClr val="bg2"/>
            </a:solidFill>
          </a:ln>
          <a:effectLst>
            <a:outerShdw blurRad="184150" dist="241300" dir="11520000" sx="110000" sy="110000" algn="ctr">
              <a:srgbClr val="000000">
                <a:alpha val="18000"/>
              </a:srgbClr>
            </a:outerShdw>
          </a:effectLst>
        </p:spPr>
        <p:txBody>
          <a:bodyPr wrap="square" rtlCol="0">
            <a:spAutoFit/>
          </a:bodyPr>
          <a:lstStyle/>
          <a:p>
            <a:r>
              <a:rPr lang="en-US" sz="2300" b="1" dirty="0" smtClean="0">
                <a:latin typeface="Verdana" panose="020B0604030504040204" pitchFamily="34" charset="0"/>
                <a:ea typeface="Verdana" panose="020B0604030504040204" pitchFamily="34" charset="0"/>
                <a:cs typeface="Verdana" panose="020B0604030504040204" pitchFamily="34" charset="0"/>
              </a:rPr>
              <a:t>Present State of Sensor Based Nitrogen Algorithms</a:t>
            </a:r>
            <a:endParaRPr lang="en-US" sz="23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18624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3045"/>
            <a:ext cx="4648200" cy="523220"/>
          </a:xfrm>
          <a:prstGeom prst="rect">
            <a:avLst/>
          </a:prstGeom>
          <a:noFill/>
          <a:ln>
            <a:noFill/>
          </a:ln>
        </p:spPr>
        <p:txBody>
          <a:bodyPr wrap="square" rtlCol="0">
            <a:sp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070331" y="89953"/>
            <a:ext cx="8073669" cy="2015936"/>
          </a:xfrm>
          <a:prstGeom prst="rect">
            <a:avLst/>
          </a:prstGeom>
          <a:noFill/>
        </p:spPr>
        <p:txBody>
          <a:bodyPr wrap="square" rtlCol="0">
            <a:spAutoFit/>
          </a:bodyPr>
          <a:lstStyle/>
          <a:p>
            <a:pPr>
              <a:buClr>
                <a:srgbClr val="FF6600"/>
              </a:buCl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World area planted by hand ≈ corn area in the USA</a:t>
            </a:r>
          </a:p>
          <a:p>
            <a:pPr>
              <a:buClr>
                <a:srgbClr val="FF6600"/>
              </a:buCl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Developing world, avg. farm size = 1 ha</a:t>
            </a:r>
          </a:p>
          <a:p>
            <a:pPr>
              <a:buClr>
                <a:srgbClr val="FF6600"/>
              </a:buCl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potential planters ?</a:t>
            </a:r>
          </a:p>
          <a:p>
            <a:pPr>
              <a:spcBef>
                <a:spcPct val="50000"/>
              </a:spcBef>
            </a:pPr>
            <a:r>
              <a:rPr lang="en-US" sz="1800" b="1" dirty="0">
                <a:solidFill>
                  <a:srgbClr val="FF6600"/>
                </a:solidFill>
                <a:latin typeface="Verdana" panose="020B0604030504040204" pitchFamily="34" charset="0"/>
                <a:ea typeface="Verdana" panose="020B0604030504040204" pitchFamily="34" charset="0"/>
                <a:cs typeface="Verdana" panose="020B0604030504040204" pitchFamily="34" charset="0"/>
              </a:rPr>
              <a:t>By 2050 there will be 9.1 billion people</a:t>
            </a:r>
            <a:r>
              <a:rPr lang="en-US" sz="18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18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95</a:t>
            </a:r>
            <a:r>
              <a:rPr lang="en-US" sz="1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rgbClr val="FF6600"/>
                </a:solidFill>
                <a:latin typeface="Verdana" panose="020B0604030504040204" pitchFamily="34" charset="0"/>
                <a:ea typeface="Verdana" panose="020B0604030504040204" pitchFamily="34" charset="0"/>
                <a:cs typeface="Verdana" panose="020B0604030504040204" pitchFamily="34" charset="0"/>
              </a:rPr>
              <a:t> of the increased population will be in the developing </a:t>
            </a:r>
            <a:r>
              <a:rPr lang="en-US" sz="18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world</a:t>
            </a:r>
            <a:endParaRPr lang="en-US" sz="1800" b="1"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endParaRPr lang="en-US" sz="2000" dirty="0"/>
          </a:p>
        </p:txBody>
      </p:sp>
      <p:sp>
        <p:nvSpPr>
          <p:cNvPr id="4" name="TextBox 3"/>
          <p:cNvSpPr txBox="1"/>
          <p:nvPr/>
        </p:nvSpPr>
        <p:spPr>
          <a:xfrm>
            <a:off x="1211579" y="5761458"/>
            <a:ext cx="7776304" cy="1138773"/>
          </a:xfrm>
          <a:prstGeom prst="rect">
            <a:avLst/>
          </a:prstGeom>
          <a:noFill/>
        </p:spPr>
        <p:txBody>
          <a:bodyPr wrap="square" rtlCol="0">
            <a:spAutoFit/>
          </a:bodyPr>
          <a:lstStyle/>
          <a:p>
            <a:r>
              <a:rPr lang="en-US" sz="2000" i="1" dirty="0" err="1">
                <a:solidFill>
                  <a:schemeClr val="bg2"/>
                </a:solidFill>
              </a:rPr>
              <a:t>Alexandratos</a:t>
            </a:r>
            <a:r>
              <a:rPr lang="en-US" sz="2000" i="1" dirty="0">
                <a:solidFill>
                  <a:schemeClr val="bg2"/>
                </a:solidFill>
              </a:rPr>
              <a:t>, N. and J. </a:t>
            </a:r>
            <a:r>
              <a:rPr lang="en-US" sz="2000" i="1" dirty="0" err="1">
                <a:solidFill>
                  <a:schemeClr val="bg2"/>
                </a:solidFill>
              </a:rPr>
              <a:t>Bruinsma</a:t>
            </a:r>
            <a:r>
              <a:rPr lang="en-US" sz="2000" i="1" dirty="0">
                <a:solidFill>
                  <a:schemeClr val="bg2"/>
                </a:solidFill>
              </a:rPr>
              <a:t>. 2012. World agriculture towards 2030/2050: the 2012 revision. ESA Working paper No. 12-03. Rome, FAO. </a:t>
            </a:r>
          </a:p>
          <a:p>
            <a:endParaRPr lang="en-US" dirty="0">
              <a:solidFill>
                <a:schemeClr val="bg2"/>
              </a:solidFill>
            </a:endParaRPr>
          </a:p>
        </p:txBody>
      </p:sp>
    </p:spTree>
    <p:extLst>
      <p:ext uri="{BB962C8B-B14F-4D97-AF65-F5344CB8AC3E}">
        <p14:creationId xmlns:p14="http://schemas.microsoft.com/office/powerpoint/2010/main" val="290373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4395"/>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
        <p:nvSpPr>
          <p:cNvPr id="3" name="Oval 2"/>
          <p:cNvSpPr/>
          <p:nvPr/>
        </p:nvSpPr>
        <p:spPr>
          <a:xfrm>
            <a:off x="914402" y="4881087"/>
            <a:ext cx="373487" cy="360608"/>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56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fontScale="90000"/>
          </a:bodyPr>
          <a:lstStyle/>
          <a:p>
            <a:r>
              <a:rPr lang="en-US" sz="2800" b="1"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b="1"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564369007"/>
              </p:ext>
            </p:extLst>
          </p:nvPr>
        </p:nvGraphicFramePr>
        <p:xfrm>
          <a:off x="2809743" y="1570146"/>
          <a:ext cx="6324600" cy="5170115"/>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pic>
        <p:nvPicPr>
          <p:cNvPr id="6" name="Picture 5"/>
          <p:cNvPicPr>
            <a:picLocks noChangeAspect="1"/>
          </p:cNvPicPr>
          <p:nvPr/>
        </p:nvPicPr>
        <p:blipFill>
          <a:blip r:embed="rId4"/>
          <a:stretch>
            <a:fillRect/>
          </a:stretch>
        </p:blipFill>
        <p:spPr>
          <a:xfrm>
            <a:off x="7366714" y="197962"/>
            <a:ext cx="1244591" cy="1118011"/>
          </a:xfrm>
          <a:prstGeom prst="rect">
            <a:avLst/>
          </a:prstGeom>
        </p:spPr>
      </p:pic>
    </p:spTree>
    <p:extLst>
      <p:ext uri="{BB962C8B-B14F-4D97-AF65-F5344CB8AC3E}">
        <p14:creationId xmlns:p14="http://schemas.microsoft.com/office/powerpoint/2010/main" val="3919057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219200"/>
            <a:ext cx="8610600" cy="4724400"/>
          </a:xfrm>
          <a:prstGeom prst="rect">
            <a:avLst/>
          </a:prstGeo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095655" y="5767205"/>
            <a:ext cx="3200400" cy="261610"/>
          </a:xfrm>
          <a:prstGeom prst="rect">
            <a:avLst/>
          </a:prstGeom>
          <a:noFill/>
        </p:spPr>
        <p:txBody>
          <a:bodyPr wrap="square" rtlCol="0">
            <a:spAutoFit/>
          </a:bodyPr>
          <a:lstStyle/>
          <a:p>
            <a:r>
              <a:rPr lang="en-US" sz="1100" dirty="0" smtClean="0"/>
              <a:t>USA 2014,  37,125,000 ha’s</a:t>
            </a:r>
            <a:endParaRPr lang="en-US" sz="1100" dirty="0"/>
          </a:p>
        </p:txBody>
      </p:sp>
    </p:spTree>
    <p:extLst>
      <p:ext uri="{BB962C8B-B14F-4D97-AF65-F5344CB8AC3E}">
        <p14:creationId xmlns:p14="http://schemas.microsoft.com/office/powerpoint/2010/main" val="26718984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700" y="-60325"/>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3" name="Rectangle 2"/>
          <p:cNvSpPr>
            <a:spLocks noGrp="1" noChangeArrowheads="1"/>
          </p:cNvSpPr>
          <p:nvPr>
            <p:ph type="title"/>
          </p:nvPr>
        </p:nvSpPr>
        <p:spPr>
          <a:xfrm>
            <a:off x="899420" y="604838"/>
            <a:ext cx="2795588" cy="441325"/>
          </a:xfrm>
        </p:spPr>
        <p:txBody>
          <a:bodyPr>
            <a:normAutofit fontScale="90000"/>
          </a:bodyPr>
          <a:lstStyle/>
          <a:p>
            <a:pPr eaLnBrk="1" hangingPunct="1"/>
            <a:r>
              <a:rPr lang="en-GB" altLang="en-US" sz="1800" dirty="0" smtClean="0">
                <a:solidFill>
                  <a:schemeClr val="tx1"/>
                </a:solidFill>
                <a:latin typeface="Arial" panose="020B0604020202020204" pitchFamily="34" charset="0"/>
              </a:rPr>
              <a:t>Hand Planters</a:t>
            </a:r>
            <a:r>
              <a:rPr lang="en-GB" altLang="en-US" sz="700" dirty="0" smtClean="0">
                <a:solidFill>
                  <a:schemeClr val="tx1"/>
                </a:solidFill>
                <a:latin typeface="Arial" panose="020B0604020202020204" pitchFamily="34" charset="0"/>
              </a:rPr>
              <a:t/>
            </a:r>
            <a:br>
              <a:rPr lang="en-GB" altLang="en-US" sz="700" dirty="0" smtClean="0">
                <a:solidFill>
                  <a:schemeClr val="tx1"/>
                </a:solidFill>
                <a:latin typeface="Arial" panose="020B0604020202020204" pitchFamily="34" charset="0"/>
              </a:rPr>
            </a:br>
            <a:endParaRPr lang="en-GB" altLang="en-US" sz="700" dirty="0" smtClean="0">
              <a:solidFill>
                <a:schemeClr val="tx1"/>
              </a:solidFill>
              <a:latin typeface="Arial" panose="020B0604020202020204" pitchFamily="34" charset="0"/>
            </a:endParaRPr>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78806"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rgbClr val="92D050"/>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073532999"/>
              </p:ext>
            </p:extLst>
          </p:nvPr>
        </p:nvGraphicFramePr>
        <p:xfrm>
          <a:off x="3438976" y="46673"/>
          <a:ext cx="5233092" cy="3221355"/>
        </p:xfrm>
        <a:graphic>
          <a:graphicData uri="http://schemas.openxmlformats.org/drawingml/2006/table">
            <a:tbl>
              <a:tblPr/>
              <a:tblGrid>
                <a:gridCol w="1467449"/>
                <a:gridCol w="1227927"/>
                <a:gridCol w="1227927"/>
                <a:gridCol w="1309789"/>
              </a:tblGrid>
              <a:tr h="151549">
                <a:tc>
                  <a:txBody>
                    <a:bodyPr/>
                    <a:lstStyle/>
                    <a:p>
                      <a:pPr algn="l" fontAlgn="b"/>
                      <a:r>
                        <a:rPr lang="en-US" sz="105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5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5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050" b="1" i="0" u="none" strike="noStrike" dirty="0">
                          <a:solidFill>
                            <a:srgbClr val="000000"/>
                          </a:solidFill>
                          <a:effectLst/>
                          <a:latin typeface="Calibri"/>
                        </a:rPr>
                        <a:t>No. of Hand Planters</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r>
              <a:tr h="151549">
                <a:tc>
                  <a:txBody>
                    <a:bodyPr/>
                    <a:lstStyle/>
                    <a:p>
                      <a:pPr algn="l" fontAlgn="b"/>
                      <a:r>
                        <a:rPr lang="en-US" sz="1050" b="0" i="0" u="none" strike="noStrike" dirty="0">
                          <a:solidFill>
                            <a:srgbClr val="000000"/>
                          </a:solidFill>
                          <a:effectLst/>
                          <a:latin typeface="Calibri"/>
                        </a:rPr>
                        <a:t>Dr. </a:t>
                      </a:r>
                      <a:r>
                        <a:rPr lang="en-US" sz="105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r>
              <a:tr h="151549">
                <a:tc>
                  <a:txBody>
                    <a:bodyPr/>
                    <a:lstStyle/>
                    <a:p>
                      <a:pPr algn="l" fontAlgn="b"/>
                      <a:r>
                        <a:rPr lang="en-US" sz="1050" b="0" i="0" u="none" strike="noStrike" dirty="0">
                          <a:solidFill>
                            <a:srgbClr val="000000"/>
                          </a:solidFill>
                          <a:effectLst/>
                          <a:latin typeface="Calibri"/>
                        </a:rPr>
                        <a:t>Dr. Pascal </a:t>
                      </a:r>
                      <a:r>
                        <a:rPr lang="en-US" sz="1050" b="0" i="0" u="none" strike="noStrike" dirty="0" err="1">
                          <a:solidFill>
                            <a:srgbClr val="000000"/>
                          </a:solidFill>
                          <a:effectLst/>
                          <a:latin typeface="Calibri"/>
                        </a:rPr>
                        <a:t>Kaumbutho</a:t>
                      </a:r>
                      <a:endParaRPr lang="en-US" sz="105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Ethiopia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Peter Omara</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dirty="0">
                          <a:solidFill>
                            <a:srgbClr val="000000"/>
                          </a:solidFill>
                          <a:effectLst/>
                          <a:latin typeface="Calibri"/>
                        </a:rPr>
                        <a:t>3</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050" b="0" i="0" u="none" strike="noStrike" dirty="0" smtClean="0">
                          <a:solidFill>
                            <a:srgbClr val="000000"/>
                          </a:solidFill>
                          <a:effectLst/>
                          <a:latin typeface="Calibri"/>
                        </a:rPr>
                        <a:t>IITA, </a:t>
                      </a:r>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050" b="0" i="0" u="none" strike="noStrike" dirty="0" err="1">
                          <a:solidFill>
                            <a:srgbClr val="000000"/>
                          </a:solidFill>
                          <a:effectLst/>
                          <a:latin typeface="Calibri"/>
                        </a:rPr>
                        <a:t>Semilla</a:t>
                      </a:r>
                      <a:r>
                        <a:rPr lang="en-US" sz="105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40</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10</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25</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MAG</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dirty="0" err="1">
                          <a:solidFill>
                            <a:srgbClr val="000000"/>
                          </a:solidFill>
                          <a:effectLst/>
                          <a:latin typeface="Calibri"/>
                        </a:rPr>
                        <a:t>Mali</a:t>
                      </a:r>
                      <a:endParaRPr lang="en-US" sz="105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1" i="0" u="none" strike="noStrike" dirty="0">
                          <a:solidFill>
                            <a:srgbClr val="000000"/>
                          </a:solidFill>
                          <a:effectLst/>
                          <a:latin typeface="Calibri"/>
                        </a:rPr>
                        <a:t>Total</a:t>
                      </a:r>
                    </a:p>
                  </a:txBody>
                  <a:tcPr marL="9524" marR="9524" marT="9525" marB="0" anchor="b">
                    <a:lnL>
                      <a:noFill/>
                    </a:lnL>
                    <a:lnR>
                      <a:noFill/>
                    </a:lnR>
                    <a:lnT>
                      <a:noFill/>
                    </a:lnT>
                    <a:lnB>
                      <a:noFill/>
                    </a:lnB>
                    <a:solidFill>
                      <a:srgbClr val="92D050"/>
                    </a:solidFill>
                  </a:tcPr>
                </a:tc>
                <a:tc>
                  <a:txBody>
                    <a:bodyPr/>
                    <a:lstStyle/>
                    <a:p>
                      <a:pPr algn="l" fontAlgn="b"/>
                      <a:r>
                        <a:rPr lang="en-US" sz="105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050" b="0" i="0" u="none" strike="noStrike" dirty="0">
                          <a:solidFill>
                            <a:srgbClr val="000000"/>
                          </a:solidFill>
                          <a:effectLst/>
                          <a:latin typeface="Calibri"/>
                        </a:rPr>
                        <a:t> </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1" i="0" u="none" strike="noStrike" dirty="0">
                          <a:solidFill>
                            <a:srgbClr val="000000"/>
                          </a:solidFill>
                          <a:effectLst/>
                          <a:latin typeface="Calibri"/>
                        </a:rPr>
                        <a:t>101</a:t>
                      </a:r>
                    </a:p>
                  </a:txBody>
                  <a:tcPr marL="9524" marR="9524" marT="9525" marB="0" anchor="b">
                    <a:lnL>
                      <a:noFill/>
                    </a:lnL>
                    <a:lnR>
                      <a:noFill/>
                    </a:lnR>
                    <a:lnT>
                      <a:noFill/>
                    </a:lnT>
                    <a:lnB>
                      <a:noFill/>
                    </a:lnB>
                    <a:solidFill>
                      <a:srgbClr val="92D050"/>
                    </a:solidFill>
                  </a:tcPr>
                </a:tc>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573088"/>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4" name="Rectangle 7"/>
          <p:cNvSpPr>
            <a:spLocks noChangeArrowheads="1"/>
          </p:cNvSpPr>
          <p:nvPr/>
        </p:nvSpPr>
        <p:spPr bwMode="auto">
          <a:xfrm>
            <a:off x="828675" y="906463"/>
            <a:ext cx="1541463" cy="46037"/>
          </a:xfrm>
          <a:prstGeom prst="rect">
            <a:avLst/>
          </a:prstGeom>
          <a:solidFill>
            <a:schemeClr val="tx1"/>
          </a:solidFill>
          <a:ln w="9525" algn="ctr">
            <a:solidFill>
              <a:schemeClr val="tx1"/>
            </a:solidFill>
            <a:round/>
            <a:headEnd/>
            <a:tailEnd/>
          </a:ln>
        </p:spPr>
        <p:txBody>
          <a:bodyPr wrap="none"/>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sz="2000"/>
          </a:p>
        </p:txBody>
      </p:sp>
    </p:spTree>
    <p:extLst>
      <p:ext uri="{BB962C8B-B14F-4D97-AF65-F5344CB8AC3E}">
        <p14:creationId xmlns:p14="http://schemas.microsoft.com/office/powerpoint/2010/main" val="609430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52426" y="496229"/>
            <a:ext cx="8258174" cy="457200"/>
          </a:xfrm>
        </p:spPr>
        <p:txBody>
          <a:bodyPr>
            <a:normAutofit fontScale="90000"/>
          </a:bodyPr>
          <a:lstStyle/>
          <a:p>
            <a:r>
              <a:rPr lang="en-US" sz="2000" dirty="0"/>
              <a:t>Borlaug: Volume 3, Bread Winner. 1960-1969. Copyright 2004, 2010 by Noel </a:t>
            </a:r>
            <a:r>
              <a:rPr lang="en-US" sz="2000" dirty="0" err="1"/>
              <a:t>Vietmeyer</a:t>
            </a:r>
            <a:endParaRPr lang="en-US" sz="2000" dirty="0"/>
          </a:p>
        </p:txBody>
      </p:sp>
      <p:sp>
        <p:nvSpPr>
          <p:cNvPr id="2" name="Content Placeholder 1"/>
          <p:cNvSpPr>
            <a:spLocks noGrp="1"/>
          </p:cNvSpPr>
          <p:nvPr>
            <p:ph idx="1"/>
          </p:nvPr>
        </p:nvSpPr>
        <p:spPr>
          <a:xfrm>
            <a:off x="352426" y="1463040"/>
            <a:ext cx="8334374" cy="4724400"/>
          </a:xfrm>
          <a:prstGeom prst="rect">
            <a:avLst/>
          </a:prstGeom>
        </p:spPr>
        <p:txBody>
          <a:bodyPr>
            <a:normAutofit/>
          </a:bodyPr>
          <a:lstStyle/>
          <a:p>
            <a:r>
              <a:rPr lang="en-US" dirty="0" smtClean="0"/>
              <a:t>…But the technology package was only one aspect.  Once we had the package and had checked it for its validity, we still had to </a:t>
            </a:r>
            <a:r>
              <a:rPr lang="en-US" b="1" dirty="0" smtClean="0">
                <a:solidFill>
                  <a:srgbClr val="FFFF00"/>
                </a:solidFill>
              </a:rPr>
              <a:t>harness it to political policies</a:t>
            </a:r>
            <a:r>
              <a:rPr lang="en-US" dirty="0" smtClean="0"/>
              <a:t>.  Otherwise, nothing would have happened and the technology, as good as it was, would never have been applied and food production would have stayed unchanged.  We had to see that the credit was available for small farmers to buy the inputs needed to obtain these yields.  We also had to see that pricing at the time of harvest was enough to stimulate farmers to adopt this package.</a:t>
            </a:r>
          </a:p>
          <a:p>
            <a:r>
              <a:rPr lang="en-US" dirty="0" smtClean="0"/>
              <a:t>“Then, can man use honest work, God’s best medicine to gain his own livelihood.”</a:t>
            </a:r>
          </a:p>
          <a:p>
            <a:r>
              <a:rPr lang="en-US" dirty="0" smtClean="0"/>
              <a:t>Norman E. Borlaug</a:t>
            </a:r>
          </a:p>
          <a:p>
            <a:endParaRPr lang="en-US" dirty="0"/>
          </a:p>
          <a:p>
            <a:endParaRPr lang="en-US" dirty="0" smtClean="0"/>
          </a:p>
        </p:txBody>
      </p:sp>
    </p:spTree>
    <p:extLst>
      <p:ext uri="{BB962C8B-B14F-4D97-AF65-F5344CB8AC3E}">
        <p14:creationId xmlns:p14="http://schemas.microsoft.com/office/powerpoint/2010/main" val="4197251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786" y="2127709"/>
            <a:ext cx="6988005" cy="4332563"/>
          </a:xfrm>
          <a:prstGeom prst="rect">
            <a:avLst/>
          </a:prstGeom>
          <a:ln w="57150">
            <a:solidFill>
              <a:srgbClr val="4D504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68" y="203024"/>
            <a:ext cx="1495425" cy="2476500"/>
          </a:xfrm>
          <a:prstGeom prst="rect">
            <a:avLst/>
          </a:prstGeom>
          <a:ln w="38100">
            <a:solidFill>
              <a:srgbClr val="876649"/>
            </a:solidFill>
          </a:ln>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2602" y="605206"/>
            <a:ext cx="1496291" cy="3117853"/>
          </a:xfrm>
        </p:spPr>
      </p:pic>
      <p:sp>
        <p:nvSpPr>
          <p:cNvPr id="2" name="TextBox 1"/>
          <p:cNvSpPr txBox="1"/>
          <p:nvPr/>
        </p:nvSpPr>
        <p:spPr>
          <a:xfrm>
            <a:off x="4148051" y="523702"/>
            <a:ext cx="1845425" cy="523220"/>
          </a:xfrm>
          <a:prstGeom prst="rect">
            <a:avLst/>
          </a:prstGeom>
          <a:noFill/>
        </p:spPr>
        <p:txBody>
          <a:bodyPr wrap="square" rtlCol="0">
            <a:spAutoFit/>
          </a:bodyPr>
          <a:lstStyle/>
          <a:p>
            <a:r>
              <a:rPr lang="en-US" sz="2800" dirty="0" smtClean="0"/>
              <a:t>Teosinte </a:t>
            </a:r>
            <a:endParaRPr lang="en-US" sz="2800" dirty="0"/>
          </a:p>
        </p:txBody>
      </p:sp>
    </p:spTree>
    <p:extLst>
      <p:ext uri="{BB962C8B-B14F-4D97-AF65-F5344CB8AC3E}">
        <p14:creationId xmlns:p14="http://schemas.microsoft.com/office/powerpoint/2010/main" val="25593263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0"/>
            <a:ext cx="9144000" cy="6858000"/>
          </a:xfrm>
          <a:prstGeom prst="rect">
            <a:avLst/>
          </a:prstGeom>
        </p:spPr>
      </p:pic>
      <p:sp>
        <p:nvSpPr>
          <p:cNvPr id="5" name="Content Placeholder 2"/>
          <p:cNvSpPr txBox="1">
            <a:spLocks/>
          </p:cNvSpPr>
          <p:nvPr/>
        </p:nvSpPr>
        <p:spPr>
          <a:xfrm>
            <a:off x="276682" y="3838108"/>
            <a:ext cx="8590638" cy="327625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fontAlgn="auto">
              <a:buNone/>
            </a:pPr>
            <a:r>
              <a:rPr lang="en-US" sz="2400" b="1" dirty="0" smtClean="0"/>
              <a:t>Today’s corn crop is mainly used for biofuels (</a:t>
            </a:r>
            <a:r>
              <a:rPr lang="en-US" sz="2400" b="1" dirty="0" smtClean="0">
                <a:solidFill>
                  <a:srgbClr val="FFFF00"/>
                </a:solidFill>
              </a:rPr>
              <a:t>roughly 40 percent of U.S. corn is used for ethanol</a:t>
            </a:r>
            <a:r>
              <a:rPr lang="en-US" sz="2400" b="1" dirty="0" smtClean="0"/>
              <a:t>) and as animal feed (roughly </a:t>
            </a:r>
            <a:r>
              <a:rPr lang="en-US" sz="2400" b="1" dirty="0" smtClean="0">
                <a:solidFill>
                  <a:srgbClr val="FFFF00"/>
                </a:solidFill>
              </a:rPr>
              <a:t>36 percent of U.S. corn, plus distillers grains left over from ethanol production, is fed to cattle, pigs and chickens</a:t>
            </a:r>
            <a:r>
              <a:rPr lang="en-US" sz="2400" b="1" dirty="0" smtClean="0"/>
              <a:t>). Much of the rest is exported.  Small fraction of the national corn crop is directly used for food for Americans, much of that for high-fructose corn syrup. </a:t>
            </a:r>
            <a:endParaRPr lang="en-US" sz="2400" b="1" i="1" dirty="0" smtClean="0"/>
          </a:p>
          <a:p>
            <a:pPr marL="0" indent="0" fontAlgn="auto">
              <a:buNone/>
            </a:pPr>
            <a:endParaRPr lang="en-US" sz="2400" b="1" i="1" dirty="0" smtClean="0"/>
          </a:p>
          <a:p>
            <a:pPr marL="0" indent="0" fontAlgn="auto">
              <a:buNone/>
            </a:pPr>
            <a:endParaRPr lang="en-US" b="1" dirty="0"/>
          </a:p>
        </p:txBody>
      </p:sp>
      <p:sp>
        <p:nvSpPr>
          <p:cNvPr id="6" name="TextBox 5"/>
          <p:cNvSpPr txBox="1"/>
          <p:nvPr/>
        </p:nvSpPr>
        <p:spPr>
          <a:xfrm>
            <a:off x="296918" y="113960"/>
            <a:ext cx="8643539" cy="1477328"/>
          </a:xfrm>
          <a:prstGeom prst="rect">
            <a:avLst/>
          </a:prstGeom>
          <a:noFill/>
        </p:spPr>
        <p:txBody>
          <a:bodyPr wrap="square" rtlCol="0">
            <a:spAutoFit/>
          </a:bodyPr>
          <a:lstStyle/>
          <a:p>
            <a:pPr marL="0" indent="0" algn="r" fontAlgn="auto">
              <a:buNone/>
            </a:pPr>
            <a:r>
              <a:rPr lang="en-US" sz="3000" b="1" dirty="0">
                <a:solidFill>
                  <a:schemeClr val="bg1"/>
                </a:solidFill>
              </a:rPr>
              <a:t>It’s Time to Rethink America’s Corn System</a:t>
            </a:r>
          </a:p>
          <a:p>
            <a:pPr marL="0" indent="0" algn="r" fontAlgn="auto">
              <a:buNone/>
            </a:pPr>
            <a:r>
              <a:rPr lang="en-US" sz="2000" dirty="0">
                <a:solidFill>
                  <a:schemeClr val="bg1"/>
                </a:solidFill>
              </a:rPr>
              <a:t>March 5, </a:t>
            </a:r>
            <a:r>
              <a:rPr lang="en-US" sz="2000" dirty="0" smtClean="0">
                <a:solidFill>
                  <a:schemeClr val="bg1"/>
                </a:solidFill>
              </a:rPr>
              <a:t>2013, Jonathan Foley </a:t>
            </a:r>
            <a:br>
              <a:rPr lang="en-US" sz="2000" dirty="0" smtClean="0">
                <a:solidFill>
                  <a:schemeClr val="bg1"/>
                </a:solidFill>
              </a:rPr>
            </a:br>
            <a:r>
              <a:rPr lang="en-US" sz="2000" dirty="0" smtClean="0">
                <a:solidFill>
                  <a:schemeClr val="bg1"/>
                </a:solidFill>
              </a:rPr>
              <a:t>Director</a:t>
            </a:r>
            <a:r>
              <a:rPr lang="en-US" sz="2000" dirty="0">
                <a:solidFill>
                  <a:schemeClr val="bg1"/>
                </a:solidFill>
              </a:rPr>
              <a:t>, Inst. </a:t>
            </a:r>
            <a:r>
              <a:rPr lang="en-US" sz="2000" dirty="0" err="1">
                <a:solidFill>
                  <a:schemeClr val="bg1"/>
                </a:solidFill>
              </a:rPr>
              <a:t>Env</a:t>
            </a:r>
            <a:r>
              <a:rPr lang="en-US" sz="2000" dirty="0">
                <a:solidFill>
                  <a:schemeClr val="bg1"/>
                </a:solidFill>
              </a:rPr>
              <a:t>. Univ. </a:t>
            </a:r>
            <a:r>
              <a:rPr lang="en-US" sz="2000" dirty="0" smtClean="0">
                <a:solidFill>
                  <a:schemeClr val="bg1"/>
                </a:solidFill>
              </a:rPr>
              <a:t>Minnesota</a:t>
            </a:r>
            <a:r>
              <a:rPr lang="en-US" sz="2000" dirty="0">
                <a:solidFill>
                  <a:schemeClr val="bg1"/>
                </a:solidFill>
              </a:rPr>
              <a:t/>
            </a:r>
            <a:br>
              <a:rPr lang="en-US" sz="2000" dirty="0">
                <a:solidFill>
                  <a:schemeClr val="bg1"/>
                </a:solidFill>
              </a:rPr>
            </a:br>
            <a:r>
              <a:rPr lang="en-US" sz="2000" dirty="0">
                <a:solidFill>
                  <a:schemeClr val="bg1"/>
                </a:solidFill>
              </a:rPr>
              <a:t>Scientific </a:t>
            </a:r>
            <a:r>
              <a:rPr lang="en-US" sz="2000" dirty="0" smtClean="0">
                <a:solidFill>
                  <a:schemeClr val="bg1"/>
                </a:solidFill>
              </a:rPr>
              <a:t>American</a:t>
            </a:r>
            <a:endParaRPr lang="en-US" sz="2000" dirty="0">
              <a:solidFill>
                <a:schemeClr val="bg1"/>
              </a:solidFill>
            </a:endParaRPr>
          </a:p>
        </p:txBody>
      </p:sp>
      <p:sp>
        <p:nvSpPr>
          <p:cNvPr id="10" name="TextBox 9"/>
          <p:cNvSpPr txBox="1"/>
          <p:nvPr/>
        </p:nvSpPr>
        <p:spPr>
          <a:xfrm>
            <a:off x="7099826" y="6519597"/>
            <a:ext cx="2131081" cy="215444"/>
          </a:xfrm>
          <a:prstGeom prst="rect">
            <a:avLst/>
          </a:prstGeom>
          <a:noFill/>
        </p:spPr>
        <p:txBody>
          <a:bodyPr wrap="square" rtlCol="0">
            <a:spAutoFit/>
          </a:bodyPr>
          <a:lstStyle/>
          <a:p>
            <a:r>
              <a:rPr lang="en-US" dirty="0" smtClean="0"/>
              <a:t>Pete Shively</a:t>
            </a:r>
            <a:r>
              <a:rPr lang="en-US" smtClean="0"/>
              <a:t>, National Geographic</a:t>
            </a:r>
            <a:endParaRPr lang="en-US" dirty="0"/>
          </a:p>
        </p:txBody>
      </p:sp>
    </p:spTree>
    <p:extLst>
      <p:ext uri="{BB962C8B-B14F-4D97-AF65-F5344CB8AC3E}">
        <p14:creationId xmlns:p14="http://schemas.microsoft.com/office/powerpoint/2010/main" val="24656835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ue.okstate.edu/Irrigation_FieldTrials/IMG_04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0"/>
            <a:ext cx="11163300" cy="8372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1200" y="277968"/>
            <a:ext cx="3533104" cy="1477328"/>
          </a:xfrm>
          <a:prstGeom prst="rect">
            <a:avLst/>
          </a:prstGeom>
          <a:noFill/>
        </p:spPr>
        <p:txBody>
          <a:bodyPr wrap="square" rtlCol="0">
            <a:spAutoFit/>
          </a:bodyPr>
          <a:lstStyle/>
          <a:p>
            <a:r>
              <a:rPr lang="en-US" sz="1800" b="1" dirty="0" smtClean="0">
                <a:solidFill>
                  <a:schemeClr val="bg1"/>
                </a:solidFill>
              </a:rPr>
              <a:t>1. Feral hogs</a:t>
            </a:r>
          </a:p>
          <a:p>
            <a:r>
              <a:rPr lang="en-US" sz="1800" b="1" dirty="0" smtClean="0">
                <a:solidFill>
                  <a:schemeClr val="bg1"/>
                </a:solidFill>
              </a:rPr>
              <a:t>2. Deer</a:t>
            </a:r>
          </a:p>
          <a:p>
            <a:r>
              <a:rPr lang="en-US" sz="1800" b="1" dirty="0" smtClean="0">
                <a:solidFill>
                  <a:schemeClr val="bg1"/>
                </a:solidFill>
              </a:rPr>
              <a:t>3. Raccoons</a:t>
            </a:r>
          </a:p>
          <a:p>
            <a:r>
              <a:rPr lang="en-US" sz="1800" b="1" dirty="0" smtClean="0">
                <a:solidFill>
                  <a:schemeClr val="bg1"/>
                </a:solidFill>
              </a:rPr>
              <a:t>4. 100F heat</a:t>
            </a:r>
          </a:p>
          <a:p>
            <a:endParaRPr lang="en-US" sz="1800" b="1" dirty="0">
              <a:solidFill>
                <a:schemeClr val="bg1"/>
              </a:solidFill>
            </a:endParaRPr>
          </a:p>
        </p:txBody>
      </p:sp>
      <p:sp>
        <p:nvSpPr>
          <p:cNvPr id="5" name="TextBox 4"/>
          <p:cNvSpPr txBox="1"/>
          <p:nvPr/>
        </p:nvSpPr>
        <p:spPr>
          <a:xfrm>
            <a:off x="484711" y="5832907"/>
            <a:ext cx="8401838" cy="830997"/>
          </a:xfrm>
          <a:prstGeom prst="rect">
            <a:avLst/>
          </a:prstGeom>
          <a:noFill/>
        </p:spPr>
        <p:txBody>
          <a:bodyPr wrap="square" rtlCol="0">
            <a:spAutoFit/>
          </a:bodyPr>
          <a:lstStyle/>
          <a:p>
            <a:r>
              <a:rPr lang="en-US" sz="2400" dirty="0" smtClean="0"/>
              <a:t>Corn Research at Oklahoma State University is difficult, </a:t>
            </a:r>
          </a:p>
          <a:p>
            <a:r>
              <a:rPr lang="en-US" sz="2400" dirty="0" smtClean="0"/>
              <a:t>nonetheless we believe it is the right thing to do</a:t>
            </a:r>
            <a:endParaRPr lang="en-US" sz="2400" dirty="0"/>
          </a:p>
        </p:txBody>
      </p:sp>
    </p:spTree>
    <p:extLst>
      <p:ext uri="{BB962C8B-B14F-4D97-AF65-F5344CB8AC3E}">
        <p14:creationId xmlns:p14="http://schemas.microsoft.com/office/powerpoint/2010/main" val="35775940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83" name="Oval 11"/>
          <p:cNvSpPr>
            <a:spLocks noChangeArrowheads="1"/>
          </p:cNvSpPr>
          <p:nvPr/>
        </p:nvSpPr>
        <p:spPr bwMode="auto">
          <a:xfrm>
            <a:off x="332676" y="4876800"/>
            <a:ext cx="381000" cy="381000"/>
          </a:xfrm>
          <a:prstGeom prst="ellipse">
            <a:avLst/>
          </a:prstGeom>
          <a:solidFill>
            <a:srgbClr val="FF6600"/>
          </a:solidFill>
          <a:ln w="9525">
            <a:solidFill>
              <a:schemeClr val="bg2"/>
            </a:solidFill>
            <a:round/>
            <a:headEnd/>
            <a:tailEnd/>
          </a:ln>
          <a:effectLst/>
          <a:extLst/>
        </p:spPr>
        <p:txBody>
          <a:bodyPr wrap="none" anchor="ctr"/>
          <a:lstStyle/>
          <a:p>
            <a:endParaRPr lang="en-US"/>
          </a:p>
        </p:txBody>
      </p:sp>
      <p:sp>
        <p:nvSpPr>
          <p:cNvPr id="79884" name="Text Box 12"/>
          <p:cNvSpPr txBox="1">
            <a:spLocks noChangeArrowheads="1"/>
          </p:cNvSpPr>
          <p:nvPr/>
        </p:nvSpPr>
        <p:spPr bwMode="auto">
          <a:xfrm>
            <a:off x="294576" y="52197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Planting date</a:t>
            </a:r>
          </a:p>
        </p:txBody>
      </p:sp>
      <p:sp>
        <p:nvSpPr>
          <p:cNvPr id="79885" name="Oval 13"/>
          <p:cNvSpPr>
            <a:spLocks noChangeArrowheads="1"/>
          </p:cNvSpPr>
          <p:nvPr/>
        </p:nvSpPr>
        <p:spPr bwMode="auto">
          <a:xfrm>
            <a:off x="3200400" y="5424488"/>
            <a:ext cx="381000" cy="381000"/>
          </a:xfrm>
          <a:prstGeom prst="ellipse">
            <a:avLst/>
          </a:prstGeom>
          <a:solidFill>
            <a:srgbClr val="00B0F0"/>
          </a:solidFill>
          <a:ln w="9525">
            <a:solidFill>
              <a:schemeClr val="bg2"/>
            </a:solidFill>
            <a:round/>
            <a:headEnd/>
            <a:tailEnd/>
          </a:ln>
          <a:effectLst/>
          <a:extLst/>
        </p:spPr>
        <p:txBody>
          <a:bodyPr wrap="none" anchor="ctr"/>
          <a:lstStyle/>
          <a:p>
            <a:endParaRPr lang="en-US"/>
          </a:p>
        </p:txBody>
      </p:sp>
      <p:sp>
        <p:nvSpPr>
          <p:cNvPr id="79886" name="Text Box 14"/>
          <p:cNvSpPr txBox="1">
            <a:spLocks noChangeArrowheads="1"/>
          </p:cNvSpPr>
          <p:nvPr/>
        </p:nvSpPr>
        <p:spPr bwMode="auto">
          <a:xfrm>
            <a:off x="3124200" y="5805488"/>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dirty="0"/>
              <a:t>NDVI (sensing date)</a:t>
            </a:r>
          </a:p>
        </p:txBody>
      </p:sp>
      <p:sp>
        <p:nvSpPr>
          <p:cNvPr id="79887" name="Freeform 15"/>
          <p:cNvSpPr>
            <a:spLocks/>
          </p:cNvSpPr>
          <p:nvPr/>
        </p:nvSpPr>
        <p:spPr bwMode="auto">
          <a:xfrm>
            <a:off x="715536" y="4800600"/>
            <a:ext cx="2438400" cy="1093788"/>
          </a:xfrm>
          <a:custGeom>
            <a:avLst/>
            <a:gdLst>
              <a:gd name="T0" fmla="*/ 0 w 1440"/>
              <a:gd name="T1" fmla="*/ 184 h 1152"/>
              <a:gd name="T2" fmla="*/ 624 w 1440"/>
              <a:gd name="T3" fmla="*/ 136 h 1152"/>
              <a:gd name="T4" fmla="*/ 1056 w 1440"/>
              <a:gd name="T5" fmla="*/ 1000 h 1152"/>
              <a:gd name="T6" fmla="*/ 1440 w 1440"/>
              <a:gd name="T7" fmla="*/ 1048 h 1152"/>
            </a:gdLst>
            <a:ahLst/>
            <a:cxnLst>
              <a:cxn ang="0">
                <a:pos x="T0" y="T1"/>
              </a:cxn>
              <a:cxn ang="0">
                <a:pos x="T2" y="T3"/>
              </a:cxn>
              <a:cxn ang="0">
                <a:pos x="T4" y="T5"/>
              </a:cxn>
              <a:cxn ang="0">
                <a:pos x="T6" y="T7"/>
              </a:cxn>
            </a:cxnLst>
            <a:rect l="0" t="0" r="r" b="b"/>
            <a:pathLst>
              <a:path w="1440" h="1152">
                <a:moveTo>
                  <a:pt x="0" y="184"/>
                </a:moveTo>
                <a:cubicBezTo>
                  <a:pt x="224" y="92"/>
                  <a:pt x="448" y="0"/>
                  <a:pt x="624" y="136"/>
                </a:cubicBezTo>
                <a:cubicBezTo>
                  <a:pt x="800" y="272"/>
                  <a:pt x="920" y="848"/>
                  <a:pt x="1056" y="1000"/>
                </a:cubicBezTo>
                <a:cubicBezTo>
                  <a:pt x="1192" y="1152"/>
                  <a:pt x="1316" y="1100"/>
                  <a:pt x="1440" y="10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8" name="Text Box 16"/>
          <p:cNvSpPr txBox="1">
            <a:spLocks noChangeArrowheads="1"/>
          </p:cNvSpPr>
          <p:nvPr/>
        </p:nvSpPr>
        <p:spPr bwMode="auto">
          <a:xfrm>
            <a:off x="1981200" y="4739481"/>
            <a:ext cx="2286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b="1" dirty="0" smtClean="0"/>
              <a:t>GDD </a:t>
            </a:r>
            <a:r>
              <a:rPr lang="en-US" altLang="en-US" sz="1200" b="1" dirty="0"/>
              <a:t>from planting to sensing</a:t>
            </a:r>
          </a:p>
        </p:txBody>
      </p:sp>
      <p:sp>
        <p:nvSpPr>
          <p:cNvPr id="79889" name="Oval 17"/>
          <p:cNvSpPr>
            <a:spLocks noChangeArrowheads="1"/>
          </p:cNvSpPr>
          <p:nvPr/>
        </p:nvSpPr>
        <p:spPr bwMode="auto">
          <a:xfrm>
            <a:off x="8303946" y="4724400"/>
            <a:ext cx="381000" cy="381000"/>
          </a:xfrm>
          <a:prstGeom prst="ellipse">
            <a:avLst/>
          </a:prstGeom>
          <a:solidFill>
            <a:srgbClr val="FFCC66"/>
          </a:solidFill>
          <a:ln w="9525">
            <a:solidFill>
              <a:schemeClr val="bg1"/>
            </a:solidFill>
            <a:round/>
            <a:headEnd/>
            <a:tailEnd/>
          </a:ln>
          <a:effectLst/>
          <a:extLst/>
        </p:spPr>
        <p:txBody>
          <a:bodyPr wrap="none" anchor="ctr"/>
          <a:lstStyle/>
          <a:p>
            <a:endParaRPr lang="en-US"/>
          </a:p>
        </p:txBody>
      </p:sp>
      <p:sp>
        <p:nvSpPr>
          <p:cNvPr id="79890" name="Freeform 18"/>
          <p:cNvSpPr>
            <a:spLocks/>
          </p:cNvSpPr>
          <p:nvPr/>
        </p:nvSpPr>
        <p:spPr bwMode="auto">
          <a:xfrm>
            <a:off x="3733800" y="4953000"/>
            <a:ext cx="4572000" cy="6096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1" name="Text Box 19"/>
          <p:cNvSpPr txBox="1">
            <a:spLocks noChangeArrowheads="1"/>
          </p:cNvSpPr>
          <p:nvPr/>
        </p:nvSpPr>
        <p:spPr bwMode="auto">
          <a:xfrm>
            <a:off x="8227746" y="50292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0</a:t>
            </a:r>
          </a:p>
        </p:txBody>
      </p:sp>
      <p:sp>
        <p:nvSpPr>
          <p:cNvPr id="79894" name="Oval 22"/>
          <p:cNvSpPr>
            <a:spLocks noChangeArrowheads="1"/>
          </p:cNvSpPr>
          <p:nvPr/>
        </p:nvSpPr>
        <p:spPr bwMode="auto">
          <a:xfrm>
            <a:off x="8303946" y="3810000"/>
            <a:ext cx="381000" cy="381000"/>
          </a:xfrm>
          <a:prstGeom prst="ellipse">
            <a:avLst/>
          </a:prstGeom>
          <a:solidFill>
            <a:srgbClr val="FFCC66"/>
          </a:solidFill>
          <a:ln w="9525">
            <a:solidFill>
              <a:schemeClr val="bg2"/>
            </a:solidFill>
            <a:round/>
            <a:headEnd/>
            <a:tailEnd/>
          </a:ln>
          <a:effectLst>
            <a:outerShdw dist="35921" dir="2700000" algn="ctr" rotWithShape="0">
              <a:schemeClr val="bg1"/>
            </a:outerShdw>
          </a:effectLst>
        </p:spPr>
        <p:txBody>
          <a:bodyPr wrap="none" anchor="ctr"/>
          <a:lstStyle/>
          <a:p>
            <a:endParaRPr lang="en-US"/>
          </a:p>
        </p:txBody>
      </p:sp>
      <p:sp>
        <p:nvSpPr>
          <p:cNvPr id="79895" name="Line 23"/>
          <p:cNvSpPr>
            <a:spLocks noChangeShapeType="1"/>
          </p:cNvSpPr>
          <p:nvPr/>
        </p:nvSpPr>
        <p:spPr bwMode="auto">
          <a:xfrm>
            <a:off x="8481746" y="3924300"/>
            <a:ext cx="0" cy="1066800"/>
          </a:xfrm>
          <a:prstGeom prst="line">
            <a:avLst/>
          </a:prstGeom>
          <a:noFill/>
          <a:ln w="9525">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00" b="1" dirty="0"/>
          </a:p>
        </p:txBody>
      </p:sp>
      <p:sp>
        <p:nvSpPr>
          <p:cNvPr id="79896" name="Text Box 24"/>
          <p:cNvSpPr txBox="1">
            <a:spLocks noChangeArrowheads="1"/>
          </p:cNvSpPr>
          <p:nvPr/>
        </p:nvSpPr>
        <p:spPr bwMode="auto">
          <a:xfrm>
            <a:off x="8075346" y="4236244"/>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RI</a:t>
            </a:r>
          </a:p>
        </p:txBody>
      </p:sp>
      <p:sp>
        <p:nvSpPr>
          <p:cNvPr id="79897" name="Text Box 25"/>
          <p:cNvSpPr txBox="1">
            <a:spLocks noChangeArrowheads="1"/>
          </p:cNvSpPr>
          <p:nvPr/>
        </p:nvSpPr>
        <p:spPr bwMode="auto">
          <a:xfrm>
            <a:off x="8227746" y="3519487"/>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N</a:t>
            </a:r>
          </a:p>
        </p:txBody>
      </p:sp>
      <p:sp>
        <p:nvSpPr>
          <p:cNvPr id="79898" name="Freeform 26"/>
          <p:cNvSpPr>
            <a:spLocks/>
          </p:cNvSpPr>
          <p:nvPr/>
        </p:nvSpPr>
        <p:spPr bwMode="auto">
          <a:xfrm>
            <a:off x="3733800" y="3962400"/>
            <a:ext cx="4572000" cy="15240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762000" y="228600"/>
            <a:ext cx="7050350" cy="1384995"/>
          </a:xfrm>
          <a:prstGeom prst="rect">
            <a:avLst/>
          </a:prstGeom>
        </p:spPr>
        <p:txBody>
          <a:bodyPr vert="horz" lIns="91440" tIns="45720" rIns="91440" bIns="45720" rtlCol="0" anchor="t">
            <a:noAutofit/>
          </a:bodyPr>
          <a:lstStyle>
            <a:defPPr>
              <a:defRPr lang="en-US"/>
            </a:defPPr>
            <a:lvl1pPr defTabSz="457200" eaLnBrk="1" fontAlgn="auto" latinLnBrk="0" hangingPunct="1">
              <a:spcAft>
                <a:spcPts val="0"/>
              </a:spcAft>
              <a:buNone/>
              <a:defRPr sz="4200" b="0" i="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en-US" dirty="0"/>
              <a:t>Nitrogen Algorithm Corn</a:t>
            </a:r>
          </a:p>
        </p:txBody>
      </p:sp>
      <p:sp>
        <p:nvSpPr>
          <p:cNvPr id="4" name="TextBox 3"/>
          <p:cNvSpPr txBox="1"/>
          <p:nvPr/>
        </p:nvSpPr>
        <p:spPr>
          <a:xfrm>
            <a:off x="228600" y="549683"/>
            <a:ext cx="7648575" cy="2554545"/>
          </a:xfrm>
          <a:prstGeom prst="rect">
            <a:avLst/>
          </a:prstGeom>
          <a:noFill/>
        </p:spPr>
        <p:txBody>
          <a:bodyPr wrap="square" rtlCol="0">
            <a:spAutoFit/>
          </a:bodyPr>
          <a:lstStyle/>
          <a:p>
            <a:r>
              <a:rPr lang="en-US" sz="1800" b="1" dirty="0" smtClean="0">
                <a:latin typeface="+mj-lt"/>
              </a:rPr>
              <a:t>1. Establish </a:t>
            </a:r>
            <a:r>
              <a:rPr lang="en-US" sz="1800" b="1" dirty="0" err="1">
                <a:latin typeface="+mj-lt"/>
              </a:rPr>
              <a:t>preplant</a:t>
            </a:r>
            <a:r>
              <a:rPr lang="en-US" sz="1800" b="1" dirty="0">
                <a:latin typeface="+mj-lt"/>
              </a:rPr>
              <a:t> N Rich Strip (NRS)    </a:t>
            </a:r>
          </a:p>
          <a:p>
            <a:r>
              <a:rPr lang="en-US" sz="1800" b="1" dirty="0" smtClean="0">
                <a:latin typeface="+mj-lt"/>
              </a:rPr>
              <a:t>2. Collect </a:t>
            </a:r>
            <a:r>
              <a:rPr lang="en-US" sz="1800" b="1" dirty="0">
                <a:latin typeface="+mj-lt"/>
              </a:rPr>
              <a:t>NDVI readings, 6-12 leaf                </a:t>
            </a:r>
          </a:p>
          <a:p>
            <a:r>
              <a:rPr lang="en-US" sz="1800" b="1" dirty="0" smtClean="0">
                <a:latin typeface="+mj-lt"/>
              </a:rPr>
              <a:t>3. Predict </a:t>
            </a:r>
            <a:r>
              <a:rPr lang="en-US" sz="1800" b="1" dirty="0">
                <a:latin typeface="+mj-lt"/>
              </a:rPr>
              <a:t>potential yield (YP0, yield prediction equation).  </a:t>
            </a:r>
            <a:br>
              <a:rPr lang="en-US" sz="1800" b="1" dirty="0">
                <a:latin typeface="+mj-lt"/>
              </a:rPr>
            </a:br>
            <a:r>
              <a:rPr lang="en-US" sz="1800" b="1" dirty="0" smtClean="0">
                <a:latin typeface="+mj-lt"/>
              </a:rPr>
              <a:t>4. Need </a:t>
            </a:r>
            <a:r>
              <a:rPr lang="en-US" sz="1800" b="1" dirty="0">
                <a:latin typeface="+mj-lt"/>
              </a:rPr>
              <a:t>NDVI and cumulative GDD from planting to sensing</a:t>
            </a:r>
          </a:p>
          <a:p>
            <a:r>
              <a:rPr lang="en-US" sz="1800" b="1" dirty="0" smtClean="0">
                <a:latin typeface="+mj-lt"/>
              </a:rPr>
              <a:t>5. Determine </a:t>
            </a:r>
            <a:r>
              <a:rPr lang="en-US" sz="1800" b="1" dirty="0">
                <a:latin typeface="+mj-lt"/>
              </a:rPr>
              <a:t>Response Index (RI) = NDVINRS/</a:t>
            </a:r>
            <a:r>
              <a:rPr lang="en-US" sz="1800" b="1" dirty="0" err="1">
                <a:latin typeface="+mj-lt"/>
              </a:rPr>
              <a:t>NDVIFarmer</a:t>
            </a:r>
            <a:endParaRPr lang="en-US" sz="1800" b="1" dirty="0">
              <a:latin typeface="+mj-lt"/>
            </a:endParaRPr>
          </a:p>
          <a:p>
            <a:r>
              <a:rPr lang="en-US" sz="1800" b="1" dirty="0" smtClean="0">
                <a:latin typeface="+mj-lt"/>
              </a:rPr>
              <a:t>6. Yield </a:t>
            </a:r>
            <a:r>
              <a:rPr lang="en-US" sz="1800" b="1" dirty="0">
                <a:latin typeface="+mj-lt"/>
              </a:rPr>
              <a:t>potential with added N, YPN =(YP0*RI)</a:t>
            </a:r>
          </a:p>
          <a:p>
            <a:r>
              <a:rPr lang="en-US" sz="1800" b="1" dirty="0" smtClean="0">
                <a:latin typeface="+mj-lt"/>
              </a:rPr>
              <a:t>7. Fertilizer </a:t>
            </a:r>
            <a:r>
              <a:rPr lang="en-US" sz="1800" b="1" dirty="0">
                <a:latin typeface="+mj-lt"/>
              </a:rPr>
              <a:t>Rec = (grain N uptake YPN – grain N uptake YP0/expected efficiency)</a:t>
            </a:r>
          </a:p>
          <a:p>
            <a:endParaRPr lang="en-US" sz="1600" dirty="0">
              <a:solidFill>
                <a:schemeClr val="bg2"/>
              </a:solidFill>
              <a:latin typeface="+mj-lt"/>
            </a:endParaRPr>
          </a:p>
        </p:txBody>
      </p:sp>
    </p:spTree>
    <p:extLst>
      <p:ext uri="{BB962C8B-B14F-4D97-AF65-F5344CB8AC3E}">
        <p14:creationId xmlns:p14="http://schemas.microsoft.com/office/powerpoint/2010/main" val="1862670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126686"/>
            <a:ext cx="7055380" cy="815909"/>
          </a:xfrm>
        </p:spPr>
        <p:txBody>
          <a:bodyPr/>
          <a:lstStyle/>
          <a:p>
            <a:r>
              <a:rPr lang="en-US" dirty="0" smtClean="0"/>
              <a:t>Algorithm status</a:t>
            </a:r>
            <a:endParaRPr lang="en-US" dirty="0"/>
          </a:p>
        </p:txBody>
      </p:sp>
      <p:sp>
        <p:nvSpPr>
          <p:cNvPr id="3" name="Content Placeholder 2"/>
          <p:cNvSpPr>
            <a:spLocks noGrp="1"/>
          </p:cNvSpPr>
          <p:nvPr>
            <p:ph idx="1"/>
          </p:nvPr>
        </p:nvSpPr>
        <p:spPr>
          <a:xfrm>
            <a:off x="144707" y="958922"/>
            <a:ext cx="8830618" cy="4195481"/>
          </a:xfrm>
        </p:spPr>
        <p:txBody>
          <a:bodyPr>
            <a:noAutofit/>
          </a:bodyPr>
          <a:lstStyle/>
          <a:p>
            <a:pPr marL="0" indent="0">
              <a:buNone/>
              <a:tabLst>
                <a:tab pos="2513013" algn="l"/>
                <a:tab pos="4975225" algn="l"/>
                <a:tab pos="6172200" algn="l"/>
                <a:tab pos="7146925" algn="l"/>
              </a:tabLst>
            </a:pPr>
            <a:r>
              <a:rPr lang="en-US" sz="1400" b="1" dirty="0">
                <a:solidFill>
                  <a:srgbClr val="FFFF00"/>
                </a:solidFill>
              </a:rPr>
              <a:t>Peter </a:t>
            </a:r>
            <a:r>
              <a:rPr lang="en-US" sz="1400" b="1" dirty="0" smtClean="0">
                <a:solidFill>
                  <a:srgbClr val="FFFF00"/>
                </a:solidFill>
              </a:rPr>
              <a:t>Scharf	Univ. Missouri	High N Ref	Sufficiency</a:t>
            </a:r>
            <a:endParaRPr lang="en-US" sz="1400" b="1" dirty="0">
              <a:solidFill>
                <a:srgbClr val="FFFF00"/>
              </a:solidFill>
            </a:endParaRPr>
          </a:p>
          <a:p>
            <a:pPr marL="0" indent="0">
              <a:buNone/>
              <a:tabLst>
                <a:tab pos="2513013" algn="l"/>
                <a:tab pos="4975225" algn="l"/>
                <a:tab pos="6172200" algn="l"/>
                <a:tab pos="7146925" algn="l"/>
              </a:tabLst>
            </a:pPr>
            <a:r>
              <a:rPr lang="en-US" sz="1400" b="1" dirty="0" smtClean="0">
                <a:solidFill>
                  <a:srgbClr val="FFFF00"/>
                </a:solidFill>
              </a:rPr>
              <a:t>Ray </a:t>
            </a:r>
            <a:r>
              <a:rPr lang="en-US" sz="1400" b="1" dirty="0" err="1" smtClean="0">
                <a:solidFill>
                  <a:srgbClr val="FFFF00"/>
                </a:solidFill>
              </a:rPr>
              <a:t>Asebedo</a:t>
            </a:r>
            <a:r>
              <a:rPr lang="en-US" sz="1400" b="1" dirty="0" smtClean="0">
                <a:solidFill>
                  <a:srgbClr val="FFFF00"/>
                </a:solidFill>
              </a:rPr>
              <a:t>	Kansas </a:t>
            </a:r>
            <a:r>
              <a:rPr lang="en-US" sz="1400" b="1" dirty="0">
                <a:solidFill>
                  <a:srgbClr val="FFFF00"/>
                </a:solidFill>
              </a:rPr>
              <a:t>State </a:t>
            </a:r>
            <a:r>
              <a:rPr lang="en-US" sz="1400" b="1" dirty="0" smtClean="0">
                <a:solidFill>
                  <a:srgbClr val="FFFF00"/>
                </a:solidFill>
              </a:rPr>
              <a:t>Univ.	N Rich, YP0</a:t>
            </a:r>
          </a:p>
          <a:p>
            <a:pPr marL="0" indent="0">
              <a:buNone/>
              <a:tabLst>
                <a:tab pos="2513013" algn="l"/>
                <a:tab pos="4975225" algn="l"/>
                <a:tab pos="6172200" algn="l"/>
                <a:tab pos="7146925" algn="l"/>
              </a:tabLst>
            </a:pPr>
            <a:r>
              <a:rPr lang="en-US" sz="1400" b="1" dirty="0" smtClean="0">
                <a:solidFill>
                  <a:srgbClr val="FFFF00"/>
                </a:solidFill>
              </a:rPr>
              <a:t>Olga Walsh	Univ. Idaho	N Rich, YP0, 	NUE 0.50	dryland/irrigated</a:t>
            </a:r>
            <a:endParaRPr lang="en-US" sz="1400" b="1" dirty="0">
              <a:solidFill>
                <a:srgbClr val="FFFF00"/>
              </a:solidFill>
            </a:endParaRPr>
          </a:p>
          <a:p>
            <a:pPr marL="0" indent="0">
              <a:buNone/>
              <a:tabLst>
                <a:tab pos="2513013" algn="l"/>
                <a:tab pos="4975225" algn="l"/>
                <a:tab pos="6172200" algn="l"/>
                <a:tab pos="7146925" algn="l"/>
              </a:tabLst>
            </a:pPr>
            <a:r>
              <a:rPr lang="en-US" sz="1400" b="1" dirty="0">
                <a:solidFill>
                  <a:srgbClr val="FFFF00"/>
                </a:solidFill>
              </a:rPr>
              <a:t>Wade </a:t>
            </a:r>
            <a:r>
              <a:rPr lang="en-US" sz="1400" b="1" dirty="0" smtClean="0">
                <a:solidFill>
                  <a:srgbClr val="FFFF00"/>
                </a:solidFill>
              </a:rPr>
              <a:t>Thomason	Virginia Tech	N Rich, YPN using RI</a:t>
            </a:r>
          </a:p>
          <a:p>
            <a:pPr marL="0" indent="0">
              <a:buNone/>
              <a:tabLst>
                <a:tab pos="2513013" algn="l"/>
                <a:tab pos="4975225" algn="l"/>
                <a:tab pos="6172200" algn="l"/>
                <a:tab pos="7146925" algn="l"/>
              </a:tabLst>
            </a:pPr>
            <a:r>
              <a:rPr lang="en-US" sz="1400" b="1" dirty="0" smtClean="0">
                <a:solidFill>
                  <a:srgbClr val="FFFF00"/>
                </a:solidFill>
              </a:rPr>
              <a:t>Josh </a:t>
            </a:r>
            <a:r>
              <a:rPr lang="en-US" sz="1400" b="1" dirty="0">
                <a:solidFill>
                  <a:srgbClr val="FFFF00"/>
                </a:solidFill>
              </a:rPr>
              <a:t>McGrath	University of Kentucky	N Rich, YPN using RI</a:t>
            </a:r>
          </a:p>
          <a:p>
            <a:pPr marL="0" indent="0">
              <a:buNone/>
              <a:tabLst>
                <a:tab pos="2513013" algn="l"/>
                <a:tab pos="4975225" algn="l"/>
                <a:tab pos="6172200" algn="l"/>
                <a:tab pos="7146925" algn="l"/>
              </a:tabLst>
            </a:pPr>
            <a:r>
              <a:rPr lang="en-US" sz="1400" b="1" dirty="0" smtClean="0">
                <a:solidFill>
                  <a:srgbClr val="FFFF00"/>
                </a:solidFill>
              </a:rPr>
              <a:t>Brenda Ortiz	Auburn Univ.	N Rich</a:t>
            </a:r>
            <a:r>
              <a:rPr lang="en-US" sz="1400" b="1" dirty="0">
                <a:solidFill>
                  <a:srgbClr val="FFFF00"/>
                </a:solidFill>
              </a:rPr>
              <a:t>, </a:t>
            </a:r>
            <a:r>
              <a:rPr lang="en-US" sz="1400" b="1" dirty="0" smtClean="0">
                <a:solidFill>
                  <a:srgbClr val="FFFF00"/>
                </a:solidFill>
              </a:rPr>
              <a:t>YP0</a:t>
            </a:r>
          </a:p>
          <a:p>
            <a:pPr marL="0" indent="0">
              <a:buNone/>
              <a:tabLst>
                <a:tab pos="2513013" algn="l"/>
                <a:tab pos="4975225" algn="l"/>
                <a:tab pos="6172200" algn="l"/>
                <a:tab pos="7146925" algn="l"/>
              </a:tabLst>
            </a:pPr>
            <a:r>
              <a:rPr lang="en-US" sz="1400" b="1" dirty="0" smtClean="0">
                <a:solidFill>
                  <a:srgbClr val="FFFF00"/>
                </a:solidFill>
              </a:rPr>
              <a:t>Brian </a:t>
            </a:r>
            <a:r>
              <a:rPr lang="en-US" sz="1400" b="1" dirty="0">
                <a:solidFill>
                  <a:srgbClr val="FFFF00"/>
                </a:solidFill>
              </a:rPr>
              <a:t>Arnall	Oklahoma State University	N Rich, </a:t>
            </a:r>
            <a:r>
              <a:rPr lang="en-US" sz="1400" b="1" dirty="0" smtClean="0">
                <a:solidFill>
                  <a:srgbClr val="FFFF00"/>
                </a:solidFill>
              </a:rPr>
              <a:t>YP0</a:t>
            </a:r>
          </a:p>
          <a:p>
            <a:pPr marL="0" indent="0">
              <a:buNone/>
              <a:tabLst>
                <a:tab pos="2513013" algn="l"/>
                <a:tab pos="4975225" algn="l"/>
                <a:tab pos="6172200" algn="l"/>
                <a:tab pos="7146925" algn="l"/>
              </a:tabLst>
            </a:pPr>
            <a:r>
              <a:rPr lang="en-US" sz="1400" b="1" dirty="0" smtClean="0">
                <a:solidFill>
                  <a:srgbClr val="FFFF00"/>
                </a:solidFill>
              </a:rPr>
              <a:t>Ivan Ortiz-</a:t>
            </a:r>
            <a:r>
              <a:rPr lang="en-US" sz="1400" b="1" dirty="0" err="1" smtClean="0">
                <a:solidFill>
                  <a:srgbClr val="FFFF00"/>
                </a:solidFill>
              </a:rPr>
              <a:t>Monasterio</a:t>
            </a:r>
            <a:r>
              <a:rPr lang="en-US" sz="1400" b="1" dirty="0" smtClean="0">
                <a:solidFill>
                  <a:srgbClr val="FFFF00"/>
                </a:solidFill>
              </a:rPr>
              <a:t>	CIMMYT	N Rich, YP0, RI</a:t>
            </a:r>
          </a:p>
          <a:p>
            <a:pPr marL="0" indent="0">
              <a:buNone/>
              <a:tabLst>
                <a:tab pos="2513013" algn="l"/>
                <a:tab pos="4975225" algn="l"/>
                <a:tab pos="6172200" algn="l"/>
                <a:tab pos="7146925" algn="l"/>
              </a:tabLst>
            </a:pPr>
            <a:r>
              <a:rPr lang="en-US" sz="1400" b="1" dirty="0">
                <a:solidFill>
                  <a:srgbClr val="FFFF00"/>
                </a:solidFill>
              </a:rPr>
              <a:t>Brenda Tubana	Louisiana State </a:t>
            </a:r>
            <a:r>
              <a:rPr lang="en-US" sz="1400" b="1" dirty="0" smtClean="0">
                <a:solidFill>
                  <a:srgbClr val="FFFF00"/>
                </a:solidFill>
              </a:rPr>
              <a:t>University	N Rich, YP0	Sugarcane, cotton, rice</a:t>
            </a:r>
          </a:p>
          <a:p>
            <a:pPr marL="0" indent="0">
              <a:buNone/>
              <a:tabLst>
                <a:tab pos="2513013" algn="l"/>
                <a:tab pos="4975225" algn="l"/>
                <a:tab pos="6172200" algn="l"/>
                <a:tab pos="7146925" algn="l"/>
              </a:tabLst>
            </a:pPr>
            <a:r>
              <a:rPr lang="en-US" sz="1400" b="1" dirty="0" smtClean="0">
                <a:solidFill>
                  <a:srgbClr val="FFFF00"/>
                </a:solidFill>
              </a:rPr>
              <a:t>John </a:t>
            </a:r>
            <a:r>
              <a:rPr lang="en-US" sz="1400" b="1" dirty="0">
                <a:solidFill>
                  <a:srgbClr val="FFFF00"/>
                </a:solidFill>
              </a:rPr>
              <a:t>Solie	Auburn NE	N Rich, YP0	Continuous function</a:t>
            </a:r>
          </a:p>
          <a:p>
            <a:pPr marL="0" indent="0">
              <a:buNone/>
              <a:tabLst>
                <a:tab pos="2513013" algn="l"/>
                <a:tab pos="4975225" algn="l"/>
                <a:tab pos="6172200" algn="l"/>
                <a:tab pos="7146925" algn="l"/>
              </a:tabLst>
            </a:pPr>
            <a:r>
              <a:rPr lang="en-US" sz="1400" b="1" dirty="0" smtClean="0">
                <a:solidFill>
                  <a:srgbClr val="FFFF00"/>
                </a:solidFill>
              </a:rPr>
              <a:t>Kyle </a:t>
            </a:r>
            <a:r>
              <a:rPr lang="en-US" sz="1400" b="1" dirty="0">
                <a:solidFill>
                  <a:srgbClr val="FFFF00"/>
                </a:solidFill>
              </a:rPr>
              <a:t>Holland, Jim </a:t>
            </a:r>
            <a:r>
              <a:rPr lang="en-US" sz="1400" b="1" dirty="0" err="1" smtClean="0">
                <a:solidFill>
                  <a:srgbClr val="FFFF00"/>
                </a:solidFill>
              </a:rPr>
              <a:t>Schepers</a:t>
            </a:r>
            <a:r>
              <a:rPr lang="en-US" sz="1400" b="1" dirty="0" smtClean="0">
                <a:solidFill>
                  <a:srgbClr val="FFFF00"/>
                </a:solidFill>
              </a:rPr>
              <a:t>	Holland Scientific, UNL</a:t>
            </a:r>
            <a:r>
              <a:rPr lang="en-US" sz="1400" b="1" dirty="0">
                <a:solidFill>
                  <a:srgbClr val="FFFF00"/>
                </a:solidFill>
              </a:rPr>
              <a:t>	</a:t>
            </a:r>
            <a:r>
              <a:rPr lang="en-US" sz="1400" b="1" dirty="0" smtClean="0">
                <a:solidFill>
                  <a:srgbClr val="FFFF00"/>
                </a:solidFill>
              </a:rPr>
              <a:t>Virtual Rich Strip, Sufficiency</a:t>
            </a:r>
          </a:p>
          <a:p>
            <a:pPr marL="0" indent="0">
              <a:buNone/>
              <a:tabLst>
                <a:tab pos="2513013" algn="l"/>
                <a:tab pos="4975225" algn="l"/>
                <a:tab pos="6172200" algn="l"/>
                <a:tab pos="7146925" algn="l"/>
              </a:tabLst>
            </a:pPr>
            <a:r>
              <a:rPr lang="en-US" sz="1400" b="1" dirty="0" smtClean="0">
                <a:solidFill>
                  <a:srgbClr val="FFFF00"/>
                </a:solidFill>
              </a:rPr>
              <a:t>Harold </a:t>
            </a:r>
            <a:r>
              <a:rPr lang="en-US" sz="1400" b="1" dirty="0">
                <a:solidFill>
                  <a:srgbClr val="FFFF00"/>
                </a:solidFill>
              </a:rPr>
              <a:t>van Es</a:t>
            </a:r>
            <a:r>
              <a:rPr lang="en-US" sz="1400" b="1" dirty="0"/>
              <a:t>	</a:t>
            </a:r>
            <a:r>
              <a:rPr lang="en-US" sz="1400" b="1" dirty="0">
                <a:solidFill>
                  <a:srgbClr val="FFFF00"/>
                </a:solidFill>
              </a:rPr>
              <a:t>Cornell </a:t>
            </a:r>
            <a:r>
              <a:rPr lang="en-US" sz="1400" b="1" dirty="0" smtClean="0">
                <a:solidFill>
                  <a:srgbClr val="FFFF00"/>
                </a:solidFill>
              </a:rPr>
              <a:t>University	Crop Model</a:t>
            </a:r>
          </a:p>
          <a:p>
            <a:pPr marL="0" indent="0">
              <a:buNone/>
              <a:tabLst>
                <a:tab pos="2513013" algn="l"/>
                <a:tab pos="4975225" algn="l"/>
                <a:tab pos="6172200" algn="l"/>
                <a:tab pos="7146925" algn="l"/>
              </a:tabLst>
            </a:pPr>
            <a:r>
              <a:rPr lang="en-US" sz="1400" b="1" dirty="0" smtClean="0">
                <a:solidFill>
                  <a:srgbClr val="FFFF00"/>
                </a:solidFill>
              </a:rPr>
              <a:t>Jeff </a:t>
            </a:r>
            <a:r>
              <a:rPr lang="en-US" sz="1400" b="1" dirty="0" err="1">
                <a:solidFill>
                  <a:srgbClr val="FFFF00"/>
                </a:solidFill>
              </a:rPr>
              <a:t>Vetsch</a:t>
            </a:r>
            <a:r>
              <a:rPr lang="en-US" sz="1400" b="1" dirty="0">
                <a:solidFill>
                  <a:srgbClr val="FFFF00"/>
                </a:solidFill>
              </a:rPr>
              <a:t>	Univ. Minnesota	MRTN</a:t>
            </a:r>
          </a:p>
          <a:p>
            <a:pPr marL="0" indent="0">
              <a:buNone/>
              <a:tabLst>
                <a:tab pos="2513013" algn="l"/>
                <a:tab pos="4975225" algn="l"/>
                <a:tab pos="6172200" algn="l"/>
                <a:tab pos="7146925" algn="l"/>
              </a:tabLst>
            </a:pPr>
            <a:r>
              <a:rPr lang="en-US" sz="1400" b="1" dirty="0" smtClean="0">
                <a:solidFill>
                  <a:srgbClr val="FFFF00"/>
                </a:solidFill>
              </a:rPr>
              <a:t>David </a:t>
            </a:r>
            <a:r>
              <a:rPr lang="en-US" sz="1400" b="1" dirty="0">
                <a:solidFill>
                  <a:srgbClr val="FFFF00"/>
                </a:solidFill>
              </a:rPr>
              <a:t>Clay	South Dakota State Univ</a:t>
            </a:r>
            <a:r>
              <a:rPr lang="en-US" sz="1400" b="1" dirty="0" smtClean="0">
                <a:solidFill>
                  <a:srgbClr val="FFFF00"/>
                </a:solidFill>
              </a:rPr>
              <a:t>.	N Rate=1.2*(</a:t>
            </a:r>
            <a:r>
              <a:rPr lang="en-US" sz="1400" b="1" dirty="0" err="1" smtClean="0">
                <a:solidFill>
                  <a:srgbClr val="FFFF00"/>
                </a:solidFill>
              </a:rPr>
              <a:t>yld</a:t>
            </a:r>
            <a:r>
              <a:rPr lang="en-US" sz="1400" b="1" dirty="0" smtClean="0">
                <a:solidFill>
                  <a:srgbClr val="FFFF00"/>
                </a:solidFill>
              </a:rPr>
              <a:t> goal)-credits</a:t>
            </a:r>
          </a:p>
          <a:p>
            <a:pPr marL="0" indent="0">
              <a:buNone/>
              <a:tabLst>
                <a:tab pos="2513013" algn="l"/>
                <a:tab pos="4975225" algn="l"/>
                <a:tab pos="6172200" algn="l"/>
                <a:tab pos="7146925" algn="l"/>
              </a:tabLst>
            </a:pPr>
            <a:r>
              <a:rPr lang="en-US" sz="1400" b="1" dirty="0">
                <a:solidFill>
                  <a:srgbClr val="FFFF00"/>
                </a:solidFill>
              </a:rPr>
              <a:t>Raj Khosla	Colorado State Univ</a:t>
            </a:r>
            <a:r>
              <a:rPr lang="en-US" sz="1400" b="1" dirty="0" smtClean="0">
                <a:solidFill>
                  <a:srgbClr val="FFFF00"/>
                </a:solidFill>
              </a:rPr>
              <a:t>.	Managements Zones, N Rich</a:t>
            </a:r>
            <a:endParaRPr lang="en-US" sz="1400" b="1" dirty="0">
              <a:solidFill>
                <a:srgbClr val="FFFF00"/>
              </a:solidFill>
            </a:endParaRPr>
          </a:p>
          <a:p>
            <a:pPr marL="0" indent="0">
              <a:buNone/>
              <a:tabLst>
                <a:tab pos="2513013" algn="l"/>
                <a:tab pos="4975225" algn="l"/>
                <a:tab pos="6172200" algn="l"/>
                <a:tab pos="7146925" algn="l"/>
              </a:tabLst>
            </a:pPr>
            <a:r>
              <a:rPr lang="en-US" sz="1400" b="1" dirty="0" smtClean="0">
                <a:solidFill>
                  <a:srgbClr val="FFFF00"/>
                </a:solidFill>
              </a:rPr>
              <a:t>Richard </a:t>
            </a:r>
            <a:r>
              <a:rPr lang="en-US" sz="1400" b="1" dirty="0">
                <a:solidFill>
                  <a:srgbClr val="FFFF00"/>
                </a:solidFill>
              </a:rPr>
              <a:t>Ferguson	Univ. </a:t>
            </a:r>
            <a:r>
              <a:rPr lang="en-US" sz="1400" b="1" dirty="0" smtClean="0">
                <a:solidFill>
                  <a:srgbClr val="FFFF00"/>
                </a:solidFill>
              </a:rPr>
              <a:t>Nebraska	N Rate= 1.2*(</a:t>
            </a:r>
            <a:r>
              <a:rPr lang="en-US" sz="1400" b="1" dirty="0" err="1" smtClean="0">
                <a:solidFill>
                  <a:srgbClr val="FFFF00"/>
                </a:solidFill>
              </a:rPr>
              <a:t>yld</a:t>
            </a:r>
            <a:r>
              <a:rPr lang="en-US" sz="1400" b="1" dirty="0" smtClean="0">
                <a:solidFill>
                  <a:srgbClr val="FFFF00"/>
                </a:solidFill>
              </a:rPr>
              <a:t> goal)-credits EC117</a:t>
            </a:r>
            <a:endParaRPr lang="en-US" sz="1400" b="1" dirty="0">
              <a:solidFill>
                <a:srgbClr val="FFFF00"/>
              </a:solidFill>
            </a:endParaRPr>
          </a:p>
          <a:p>
            <a:pPr marL="0" indent="0">
              <a:buNone/>
              <a:tabLst>
                <a:tab pos="2513013" algn="l"/>
                <a:tab pos="4975225" algn="l"/>
                <a:tab pos="6172200" algn="l"/>
                <a:tab pos="7146925" algn="l"/>
              </a:tabLst>
            </a:pPr>
            <a:endParaRPr lang="en-US" sz="1400" b="1" dirty="0">
              <a:solidFill>
                <a:srgbClr val="FFFF00"/>
              </a:solidFill>
            </a:endParaRPr>
          </a:p>
          <a:p>
            <a:pPr marL="0" indent="0">
              <a:buNone/>
              <a:tabLst>
                <a:tab pos="2513013" algn="l"/>
                <a:tab pos="4975225" algn="l"/>
                <a:tab pos="6172200" algn="l"/>
                <a:tab pos="7146925" algn="l"/>
              </a:tabLst>
            </a:pPr>
            <a:endParaRPr lang="en-US" sz="1400" b="1" dirty="0"/>
          </a:p>
          <a:p>
            <a:pPr>
              <a:tabLst>
                <a:tab pos="2513013" algn="l"/>
                <a:tab pos="4975225" algn="l"/>
                <a:tab pos="6172200" algn="l"/>
                <a:tab pos="7146925" algn="l"/>
              </a:tabLst>
            </a:pPr>
            <a:endParaRPr lang="en-US" sz="1400" b="1" dirty="0"/>
          </a:p>
        </p:txBody>
      </p:sp>
    </p:spTree>
    <p:extLst>
      <p:ext uri="{BB962C8B-B14F-4D97-AF65-F5344CB8AC3E}">
        <p14:creationId xmlns:p14="http://schemas.microsoft.com/office/powerpoint/2010/main" val="11165459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dirty="0" smtClean="0"/>
              <a:t>Response Index</a:t>
            </a:r>
          </a:p>
        </p:txBody>
      </p:sp>
      <p:grpSp>
        <p:nvGrpSpPr>
          <p:cNvPr id="4099" name="Group 8"/>
          <p:cNvGrpSpPr>
            <a:grpSpLocks/>
          </p:cNvGrpSpPr>
          <p:nvPr/>
        </p:nvGrpSpPr>
        <p:grpSpPr bwMode="auto">
          <a:xfrm>
            <a:off x="457200" y="2057400"/>
            <a:ext cx="3454400" cy="646113"/>
            <a:chOff x="2667000" y="2057400"/>
            <a:chExt cx="3454792" cy="646331"/>
          </a:xfrm>
        </p:grpSpPr>
        <p:sp>
          <p:nvSpPr>
            <p:cNvPr id="4108" name="TextBox 5"/>
            <p:cNvSpPr txBox="1">
              <a:spLocks noChangeArrowheads="1"/>
            </p:cNvSpPr>
            <p:nvPr/>
          </p:nvSpPr>
          <p:spPr bwMode="auto">
            <a:xfrm>
              <a:off x="2667000" y="2057400"/>
              <a:ext cx="3454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N uptake in N-Rich area </a:t>
              </a:r>
            </a:p>
            <a:p>
              <a:pPr algn="ctr" eaLnBrk="1" hangingPunct="1">
                <a:spcBef>
                  <a:spcPct val="0"/>
                </a:spcBef>
                <a:buFontTx/>
                <a:buNone/>
              </a:pPr>
              <a:r>
                <a:rPr lang="en-US" altLang="en-US" sz="1800"/>
                <a:t>N uptake in area to be Fertilized</a:t>
              </a:r>
            </a:p>
          </p:txBody>
        </p:sp>
        <p:cxnSp>
          <p:nvCxnSpPr>
            <p:cNvPr id="8" name="Straight Connector 7"/>
            <p:cNvCxnSpPr>
              <a:stCxn id="4108" idx="1"/>
              <a:endCxn id="4108" idx="3"/>
            </p:cNvCxnSpPr>
            <p:nvPr/>
          </p:nvCxnSpPr>
          <p:spPr>
            <a:xfrm>
              <a:off x="2667000" y="2381359"/>
              <a:ext cx="3454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00" name="TextBox 9"/>
          <p:cNvSpPr txBox="1">
            <a:spLocks noChangeArrowheads="1"/>
          </p:cNvSpPr>
          <p:nvPr/>
        </p:nvSpPr>
        <p:spPr bwMode="auto">
          <a:xfrm>
            <a:off x="4265613" y="2195513"/>
            <a:ext cx="612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RI</a:t>
            </a:r>
          </a:p>
        </p:txBody>
      </p:sp>
      <p:grpSp>
        <p:nvGrpSpPr>
          <p:cNvPr id="4101" name="Group 10"/>
          <p:cNvGrpSpPr>
            <a:grpSpLocks/>
          </p:cNvGrpSpPr>
          <p:nvPr/>
        </p:nvGrpSpPr>
        <p:grpSpPr bwMode="auto">
          <a:xfrm>
            <a:off x="1746250" y="3343275"/>
            <a:ext cx="915988" cy="646113"/>
            <a:chOff x="3936579" y="2057400"/>
            <a:chExt cx="915635" cy="646331"/>
          </a:xfrm>
        </p:grpSpPr>
        <p:sp>
          <p:nvSpPr>
            <p:cNvPr id="4106" name="TextBox 11"/>
            <p:cNvSpPr txBox="1">
              <a:spLocks noChangeArrowheads="1"/>
            </p:cNvSpPr>
            <p:nvPr/>
          </p:nvSpPr>
          <p:spPr bwMode="auto">
            <a:xfrm>
              <a:off x="3936579" y="2057400"/>
              <a:ext cx="9156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60 lb N</a:t>
              </a:r>
            </a:p>
            <a:p>
              <a:pPr algn="ctr" eaLnBrk="1" hangingPunct="1">
                <a:spcBef>
                  <a:spcPct val="0"/>
                </a:spcBef>
                <a:buFontTx/>
                <a:buNone/>
              </a:pPr>
              <a:r>
                <a:rPr lang="en-US" altLang="en-US" sz="1800"/>
                <a:t>40 lb N</a:t>
              </a:r>
            </a:p>
          </p:txBody>
        </p:sp>
        <p:cxnSp>
          <p:nvCxnSpPr>
            <p:cNvPr id="13" name="Straight Connector 12"/>
            <p:cNvCxnSpPr>
              <a:stCxn id="4106" idx="1"/>
              <a:endCxn id="4106" idx="3"/>
            </p:cNvCxnSpPr>
            <p:nvPr/>
          </p:nvCxnSpPr>
          <p:spPr>
            <a:xfrm>
              <a:off x="3936579" y="2381359"/>
              <a:ext cx="915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02" name="TextBox 13"/>
          <p:cNvSpPr txBox="1">
            <a:spLocks noChangeArrowheads="1"/>
          </p:cNvSpPr>
          <p:nvPr/>
        </p:nvSpPr>
        <p:spPr bwMode="auto">
          <a:xfrm>
            <a:off x="2743200" y="3481388"/>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1.5</a:t>
            </a:r>
          </a:p>
        </p:txBody>
      </p:sp>
      <p:sp>
        <p:nvSpPr>
          <p:cNvPr id="4104" name="TextBox 15"/>
          <p:cNvSpPr txBox="1">
            <a:spLocks noChangeArrowheads="1"/>
          </p:cNvSpPr>
          <p:nvPr/>
        </p:nvSpPr>
        <p:spPr bwMode="auto">
          <a:xfrm>
            <a:off x="6629400" y="41148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No in-season N</a:t>
            </a:r>
          </a:p>
        </p:txBody>
      </p:sp>
      <p:sp>
        <p:nvSpPr>
          <p:cNvPr id="4105" name="TextBox 16"/>
          <p:cNvSpPr txBox="1">
            <a:spLocks noChangeArrowheads="1"/>
          </p:cNvSpPr>
          <p:nvPr/>
        </p:nvSpPr>
        <p:spPr bwMode="auto">
          <a:xfrm>
            <a:off x="5248275" y="2982913"/>
            <a:ext cx="189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Add in-season N</a:t>
            </a:r>
          </a:p>
        </p:txBody>
      </p:sp>
      <p:pic>
        <p:nvPicPr>
          <p:cNvPr id="14" name="Picture 13" descr="http://www.writing.eng.vt.edu/vt_logo_.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631" y="5366758"/>
            <a:ext cx="1025978" cy="5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3" name="Chart 14"/>
          <p:cNvGraphicFramePr>
            <a:graphicFrameLocks/>
          </p:cNvGraphicFramePr>
          <p:nvPr>
            <p:extLst>
              <p:ext uri="{D42A27DB-BD31-4B8C-83A1-F6EECF244321}">
                <p14:modId xmlns:p14="http://schemas.microsoft.com/office/powerpoint/2010/main" val="2878484828"/>
              </p:ext>
            </p:extLst>
          </p:nvPr>
        </p:nvGraphicFramePr>
        <p:xfrm>
          <a:off x="3987800" y="2844800"/>
          <a:ext cx="4978400" cy="3616325"/>
        </p:xfrm>
        <a:graphic>
          <a:graphicData uri="http://schemas.openxmlformats.org/presentationml/2006/ole">
            <mc:AlternateContent xmlns:mc="http://schemas.openxmlformats.org/markup-compatibility/2006">
              <mc:Choice xmlns:v="urn:schemas-microsoft-com:vml" Requires="v">
                <p:oleObj spid="_x0000_s19603" name="Chart" r:id="rId5" imgW="4980864" imgH="3621338" progId="Excel.Chart.8">
                  <p:embed/>
                </p:oleObj>
              </mc:Choice>
              <mc:Fallback>
                <p:oleObj name="Chart" r:id="rId5" imgW="4980864" imgH="3621338"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7800" y="2844800"/>
                        <a:ext cx="4978400" cy="3616325"/>
                      </a:xfrm>
                      <a:prstGeom prst="rect">
                        <a:avLst/>
                      </a:prstGeom>
                      <a:solidFill>
                        <a:schemeClr val="tx2"/>
                      </a:solidFill>
                      <a:ln>
                        <a:noFill/>
                      </a:ln>
                    </p:spPr>
                  </p:pic>
                </p:oleObj>
              </mc:Fallback>
            </mc:AlternateContent>
          </a:graphicData>
        </a:graphic>
      </p:graphicFrame>
    </p:spTree>
    <p:extLst>
      <p:ext uri="{BB962C8B-B14F-4D97-AF65-F5344CB8AC3E}">
        <p14:creationId xmlns:p14="http://schemas.microsoft.com/office/powerpoint/2010/main" val="11777104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95300"/>
            <a:ext cx="8839200" cy="5892800"/>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1734" y="3175000"/>
            <a:ext cx="2396066" cy="3594100"/>
          </a:xfrm>
          <a:ln w="28575">
            <a:solidFill>
              <a:schemeClr val="bg2"/>
            </a:solidFill>
          </a:ln>
        </p:spPr>
      </p:pic>
      <p:sp>
        <p:nvSpPr>
          <p:cNvPr id="8" name="TextBox 7"/>
          <p:cNvSpPr txBox="1"/>
          <p:nvPr/>
        </p:nvSpPr>
        <p:spPr>
          <a:xfrm>
            <a:off x="355599" y="584200"/>
            <a:ext cx="6946721"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000" i="1" dirty="0" smtClean="0">
                <a:solidFill>
                  <a:srgbClr val="FF6600"/>
                </a:solidFill>
                <a:latin typeface="Impact" panose="020B0806030902050204" pitchFamily="34" charset="0"/>
              </a:rPr>
              <a:t>By-plant N Fertilization </a:t>
            </a:r>
            <a:endParaRPr lang="en-US" sz="4000" i="1" dirty="0">
              <a:solidFill>
                <a:srgbClr val="FF6600"/>
              </a:solidFill>
              <a:latin typeface="Impact" panose="020B0806030902050204" pitchFamily="34" charset="0"/>
            </a:endParaRPr>
          </a:p>
        </p:txBody>
      </p:sp>
      <p:sp>
        <p:nvSpPr>
          <p:cNvPr id="9" name="TextBox 8"/>
          <p:cNvSpPr txBox="1"/>
          <p:nvPr/>
        </p:nvSpPr>
        <p:spPr>
          <a:xfrm>
            <a:off x="3556000" y="6400800"/>
            <a:ext cx="3238500" cy="369332"/>
          </a:xfrm>
          <a:prstGeom prst="rect">
            <a:avLst/>
          </a:prstGeom>
          <a:noFill/>
        </p:spPr>
        <p:txBody>
          <a:bodyPr wrap="square" rtlCol="0">
            <a:spAutoFit/>
          </a:bodyPr>
          <a:lstStyle/>
          <a:p>
            <a:r>
              <a:rPr lang="en-US" sz="1800" dirty="0" smtClean="0"/>
              <a:t>By plant statistical properties</a:t>
            </a:r>
            <a:endParaRPr lang="en-US" sz="1800" dirty="0"/>
          </a:p>
        </p:txBody>
      </p:sp>
      <p:cxnSp>
        <p:nvCxnSpPr>
          <p:cNvPr id="11" name="Straight Connector 10"/>
          <p:cNvCxnSpPr/>
          <p:nvPr/>
        </p:nvCxnSpPr>
        <p:spPr>
          <a:xfrm>
            <a:off x="3289300" y="6464300"/>
            <a:ext cx="4330700" cy="0"/>
          </a:xfrm>
          <a:prstGeom prst="line">
            <a:avLst/>
          </a:prstGeom>
          <a:ln>
            <a:solidFill>
              <a:srgbClr val="FF6600"/>
            </a:solidFill>
            <a:prstDash val="solid"/>
          </a:ln>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a:off x="11671300" y="223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547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00" y="787687"/>
            <a:ext cx="8724900" cy="5816600"/>
          </a:xfrm>
          <a:prstGeom prst="rect">
            <a:avLst/>
          </a:prstGeom>
        </p:spPr>
      </p:pic>
      <p:sp>
        <p:nvSpPr>
          <p:cNvPr id="2056" name="Text Box 8"/>
          <p:cNvSpPr txBox="1">
            <a:spLocks noChangeArrowheads="1"/>
          </p:cNvSpPr>
          <p:nvPr/>
        </p:nvSpPr>
        <p:spPr bwMode="auto">
          <a:xfrm>
            <a:off x="239154" y="-50800"/>
            <a:ext cx="5132946" cy="46166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400" i="1" dirty="0">
                <a:solidFill>
                  <a:srgbClr val="FF6600"/>
                </a:solidFill>
                <a:latin typeface="Impact" panose="020B0806030902050204" pitchFamily="34" charset="0"/>
              </a:rPr>
              <a:t>precision SENSING</a:t>
            </a:r>
          </a:p>
        </p:txBody>
      </p:sp>
      <p:sp>
        <p:nvSpPr>
          <p:cNvPr id="2057" name="Text Box 9"/>
          <p:cNvSpPr txBox="1">
            <a:spLocks noChangeArrowheads="1"/>
          </p:cNvSpPr>
          <p:nvPr/>
        </p:nvSpPr>
        <p:spPr bwMode="auto">
          <a:xfrm>
            <a:off x="101600" y="304800"/>
            <a:ext cx="535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i="1" dirty="0">
                <a:latin typeface="Impact" panose="020B0806030902050204" pitchFamily="34" charset="0"/>
              </a:rPr>
              <a:t>Oklahoma State University </a:t>
            </a:r>
            <a:r>
              <a:rPr lang="en-US" altLang="en-US" sz="2800" i="1" dirty="0" smtClean="0">
                <a:latin typeface="Impact" panose="020B0806030902050204" pitchFamily="34" charset="0"/>
              </a:rPr>
              <a:t> 2001</a:t>
            </a:r>
            <a:endParaRPr lang="en-US" altLang="en-US" sz="2800" i="1" dirty="0">
              <a:latin typeface="Impact" panose="020B0806030902050204" pitchFamily="34" charset="0"/>
            </a:endParaRPr>
          </a:p>
        </p:txBody>
      </p:sp>
      <p:pic>
        <p:nvPicPr>
          <p:cNvPr id="2059" name="Picture 11" descr="Oklahoma State Universi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563" y="252699"/>
            <a:ext cx="1176337" cy="10699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635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reeform 292"/>
          <p:cNvSpPr>
            <a:spLocks/>
          </p:cNvSpPr>
          <p:nvPr/>
        </p:nvSpPr>
        <p:spPr bwMode="auto">
          <a:xfrm>
            <a:off x="1435100" y="2671763"/>
            <a:ext cx="2709863" cy="2436812"/>
          </a:xfrm>
          <a:custGeom>
            <a:avLst/>
            <a:gdLst>
              <a:gd name="T0" fmla="*/ 2147483646 w 1927"/>
              <a:gd name="T1" fmla="*/ 2147483646 h 1664"/>
              <a:gd name="T2" fmla="*/ 970985960 w 1927"/>
              <a:gd name="T3" fmla="*/ 2147483646 h 1664"/>
              <a:gd name="T4" fmla="*/ 0 w 1927"/>
              <a:gd name="T5" fmla="*/ 0 h 1664"/>
              <a:gd name="T6" fmla="*/ 0 60000 65536"/>
              <a:gd name="T7" fmla="*/ 0 60000 65536"/>
              <a:gd name="T8" fmla="*/ 0 60000 65536"/>
            </a:gdLst>
            <a:ahLst/>
            <a:cxnLst>
              <a:cxn ang="T6">
                <a:pos x="T0" y="T1"/>
              </a:cxn>
              <a:cxn ang="T7">
                <a:pos x="T2" y="T3"/>
              </a:cxn>
              <a:cxn ang="T8">
                <a:pos x="T4" y="T5"/>
              </a:cxn>
            </a:cxnLst>
            <a:rect l="0" t="0" r="r" b="b"/>
            <a:pathLst>
              <a:path w="1927" h="1664">
                <a:moveTo>
                  <a:pt x="1927" y="1664"/>
                </a:moveTo>
                <a:cubicBezTo>
                  <a:pt x="1369" y="1480"/>
                  <a:pt x="812" y="1296"/>
                  <a:pt x="491" y="1019"/>
                </a:cubicBezTo>
                <a:cubicBezTo>
                  <a:pt x="170" y="742"/>
                  <a:pt x="85" y="371"/>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099" name="Freeform 259"/>
          <p:cNvSpPr>
            <a:spLocks/>
          </p:cNvSpPr>
          <p:nvPr/>
        </p:nvSpPr>
        <p:spPr bwMode="auto">
          <a:xfrm rot="-10559531">
            <a:off x="4665663" y="3502025"/>
            <a:ext cx="415925" cy="1406525"/>
          </a:xfrm>
          <a:custGeom>
            <a:avLst/>
            <a:gdLst>
              <a:gd name="T0" fmla="*/ 489664568 w 296"/>
              <a:gd name="T1" fmla="*/ 0 h 960"/>
              <a:gd name="T2" fmla="*/ 15795314 w 296"/>
              <a:gd name="T3" fmla="*/ 927333654 h 960"/>
              <a:gd name="T4" fmla="*/ 584437857 w 296"/>
              <a:gd name="T5" fmla="*/ 206074226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0" name="Oval 256"/>
          <p:cNvSpPr>
            <a:spLocks noChangeArrowheads="1"/>
          </p:cNvSpPr>
          <p:nvPr/>
        </p:nvSpPr>
        <p:spPr bwMode="auto">
          <a:xfrm>
            <a:off x="4127500" y="2730500"/>
            <a:ext cx="809625" cy="771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01" name="Text Box 6"/>
          <p:cNvSpPr txBox="1">
            <a:spLocks noChangeArrowheads="1"/>
          </p:cNvSpPr>
          <p:nvPr/>
        </p:nvSpPr>
        <p:spPr bwMode="auto">
          <a:xfrm>
            <a:off x="4117975" y="2955925"/>
            <a:ext cx="803275" cy="3651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ORGANIC</a:t>
            </a:r>
          </a:p>
          <a:p>
            <a:pPr algn="ctr">
              <a:spcBef>
                <a:spcPct val="0"/>
              </a:spcBef>
              <a:buFontTx/>
              <a:buNone/>
            </a:pPr>
            <a:r>
              <a:rPr lang="en-US" altLang="en-US" sz="900" b="1" smtClean="0">
                <a:solidFill>
                  <a:srgbClr val="000000"/>
                </a:solidFill>
                <a:latin typeface="Arial" panose="020B0604020202020204" pitchFamily="34" charset="0"/>
              </a:rPr>
              <a:t>MATTER</a:t>
            </a:r>
            <a:endParaRPr lang="en-US" altLang="en-US" sz="2000" b="1" smtClean="0">
              <a:solidFill>
                <a:srgbClr val="000000"/>
              </a:solidFill>
              <a:latin typeface="Arial" panose="020B0604020202020204" pitchFamily="34" charset="0"/>
            </a:endParaRPr>
          </a:p>
        </p:txBody>
      </p:sp>
      <p:sp>
        <p:nvSpPr>
          <p:cNvPr id="4102" name="Text Box 56"/>
          <p:cNvSpPr txBox="1">
            <a:spLocks noChangeArrowheads="1"/>
          </p:cNvSpPr>
          <p:nvPr/>
        </p:nvSpPr>
        <p:spPr bwMode="auto">
          <a:xfrm>
            <a:off x="1730375" y="1404938"/>
            <a:ext cx="682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MESQUITE</a:t>
            </a:r>
          </a:p>
          <a:p>
            <a:pPr>
              <a:spcBef>
                <a:spcPct val="0"/>
              </a:spcBef>
              <a:buFontTx/>
              <a:buNone/>
            </a:pPr>
            <a:r>
              <a:rPr lang="en-US" altLang="en-US" sz="700" smtClean="0">
                <a:solidFill>
                  <a:srgbClr val="3333CC"/>
                </a:solidFill>
                <a:latin typeface="Arial" panose="020B0604020202020204" pitchFamily="34" charset="0"/>
              </a:rPr>
              <a:t>RHIZOBIUM</a:t>
            </a:r>
          </a:p>
          <a:p>
            <a:pPr>
              <a:spcBef>
                <a:spcPct val="0"/>
              </a:spcBef>
              <a:buFontTx/>
              <a:buNone/>
            </a:pPr>
            <a:r>
              <a:rPr lang="en-US" altLang="en-US" sz="700" smtClean="0">
                <a:solidFill>
                  <a:srgbClr val="3333CC"/>
                </a:solidFill>
                <a:latin typeface="Arial" panose="020B0604020202020204" pitchFamily="34" charset="0"/>
              </a:rPr>
              <a:t>ALFALFA</a:t>
            </a:r>
          </a:p>
          <a:p>
            <a:pPr>
              <a:spcBef>
                <a:spcPct val="0"/>
              </a:spcBef>
              <a:buFontTx/>
              <a:buNone/>
            </a:pPr>
            <a:r>
              <a:rPr lang="en-US" altLang="en-US" sz="700" smtClean="0">
                <a:solidFill>
                  <a:srgbClr val="3333CC"/>
                </a:solidFill>
                <a:latin typeface="Arial" panose="020B0604020202020204" pitchFamily="34" charset="0"/>
              </a:rPr>
              <a:t>SOYBEAN</a:t>
            </a:r>
            <a:endParaRPr lang="en-US" altLang="en-US" sz="2000" smtClean="0">
              <a:solidFill>
                <a:srgbClr val="000000"/>
              </a:solidFill>
              <a:latin typeface="Arial" panose="020B0604020202020204" pitchFamily="34" charset="0"/>
            </a:endParaRPr>
          </a:p>
        </p:txBody>
      </p:sp>
      <p:sp>
        <p:nvSpPr>
          <p:cNvPr id="4103" name="Text Box 57"/>
          <p:cNvSpPr txBox="1">
            <a:spLocks noChangeArrowheads="1"/>
          </p:cNvSpPr>
          <p:nvPr/>
        </p:nvSpPr>
        <p:spPr bwMode="auto">
          <a:xfrm>
            <a:off x="2438400" y="1404938"/>
            <a:ext cx="10795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BLUE-GREEN ALGAE</a:t>
            </a:r>
          </a:p>
          <a:p>
            <a:pPr>
              <a:spcBef>
                <a:spcPct val="0"/>
              </a:spcBef>
              <a:buFontTx/>
              <a:buNone/>
            </a:pPr>
            <a:r>
              <a:rPr lang="en-US" altLang="en-US" sz="700" smtClean="0">
                <a:solidFill>
                  <a:srgbClr val="3333CC"/>
                </a:solidFill>
                <a:latin typeface="Arial" panose="020B0604020202020204" pitchFamily="34" charset="0"/>
              </a:rPr>
              <a:t>AZOTOBACTER</a:t>
            </a:r>
          </a:p>
          <a:p>
            <a:pPr>
              <a:spcBef>
                <a:spcPct val="0"/>
              </a:spcBef>
              <a:buFontTx/>
              <a:buNone/>
            </a:pPr>
            <a:r>
              <a:rPr lang="en-US" altLang="en-US" sz="700" smtClean="0">
                <a:solidFill>
                  <a:srgbClr val="3333CC"/>
                </a:solidFill>
                <a:latin typeface="Arial" panose="020B0604020202020204" pitchFamily="34" charset="0"/>
              </a:rPr>
              <a:t>CLOSTRIDIUM</a:t>
            </a:r>
            <a:endParaRPr lang="en-US" altLang="en-US" sz="2000" smtClean="0">
              <a:solidFill>
                <a:srgbClr val="000000"/>
              </a:solidFill>
              <a:latin typeface="Arial" panose="020B0604020202020204" pitchFamily="34" charset="0"/>
            </a:endParaRPr>
          </a:p>
        </p:txBody>
      </p:sp>
      <p:sp>
        <p:nvSpPr>
          <p:cNvPr id="4104" name="Rectangle 58"/>
          <p:cNvSpPr>
            <a:spLocks noChangeArrowheads="1"/>
          </p:cNvSpPr>
          <p:nvPr/>
        </p:nvSpPr>
        <p:spPr bwMode="auto">
          <a:xfrm>
            <a:off x="6353175" y="1041400"/>
            <a:ext cx="946150" cy="28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smtClean="0">
              <a:solidFill>
                <a:srgbClr val="000000"/>
              </a:solidFill>
              <a:latin typeface="Arial" panose="020B0604020202020204" pitchFamily="34" charset="0"/>
            </a:endParaRPr>
          </a:p>
        </p:txBody>
      </p:sp>
      <p:sp>
        <p:nvSpPr>
          <p:cNvPr id="4105" name="Text Box 61"/>
          <p:cNvSpPr txBox="1">
            <a:spLocks noChangeArrowheads="1"/>
          </p:cNvSpPr>
          <p:nvPr/>
        </p:nvSpPr>
        <p:spPr bwMode="auto">
          <a:xfrm>
            <a:off x="6284913" y="1031875"/>
            <a:ext cx="1255712" cy="354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PLANT AND ANIMAL</a:t>
            </a:r>
          </a:p>
          <a:p>
            <a:pPr algn="ctr">
              <a:spcBef>
                <a:spcPct val="0"/>
              </a:spcBef>
              <a:buFontTx/>
              <a:buNone/>
            </a:pPr>
            <a:r>
              <a:rPr lang="en-US" altLang="en-US" sz="900" b="1" smtClean="0">
                <a:solidFill>
                  <a:srgbClr val="000000"/>
                </a:solidFill>
                <a:latin typeface="Arial" panose="020B0604020202020204" pitchFamily="34" charset="0"/>
              </a:rPr>
              <a:t>        RESIDUES</a:t>
            </a:r>
          </a:p>
        </p:txBody>
      </p:sp>
      <p:sp>
        <p:nvSpPr>
          <p:cNvPr id="4106" name="Rectangle 109"/>
          <p:cNvSpPr>
            <a:spLocks noChangeArrowheads="1"/>
          </p:cNvSpPr>
          <p:nvPr/>
        </p:nvSpPr>
        <p:spPr bwMode="auto">
          <a:xfrm>
            <a:off x="6016625" y="3011488"/>
            <a:ext cx="10033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R-NH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 ENERGY + CO</a:t>
            </a:r>
            <a:r>
              <a:rPr lang="en-US" altLang="en-US" sz="700" baseline="-25000" smtClean="0">
                <a:solidFill>
                  <a:srgbClr val="000000"/>
                </a:solidFill>
                <a:latin typeface="Arial" panose="020B0604020202020204" pitchFamily="34" charset="0"/>
              </a:rPr>
              <a:t>2</a:t>
            </a:r>
            <a:endParaRPr lang="en-US" altLang="en-US" sz="700" smtClean="0">
              <a:solidFill>
                <a:srgbClr val="000000"/>
              </a:solidFill>
              <a:latin typeface="Arial" panose="020B0604020202020204" pitchFamily="34" charset="0"/>
            </a:endParaRPr>
          </a:p>
        </p:txBody>
      </p:sp>
      <p:sp>
        <p:nvSpPr>
          <p:cNvPr id="4107" name="Text Box 69"/>
          <p:cNvSpPr txBox="1">
            <a:spLocks noChangeArrowheads="1"/>
          </p:cNvSpPr>
          <p:nvPr/>
        </p:nvSpPr>
        <p:spPr bwMode="auto">
          <a:xfrm>
            <a:off x="6853238" y="3186113"/>
            <a:ext cx="7112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R-NH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 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O</a:t>
            </a:r>
          </a:p>
        </p:txBody>
      </p:sp>
      <p:sp>
        <p:nvSpPr>
          <p:cNvPr id="4108" name="Text Box 71"/>
          <p:cNvSpPr txBox="1">
            <a:spLocks noChangeArrowheads="1"/>
          </p:cNvSpPr>
          <p:nvPr/>
        </p:nvSpPr>
        <p:spPr bwMode="auto">
          <a:xfrm>
            <a:off x="7434263" y="3725863"/>
            <a:ext cx="12017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R-OH + ENERGY + 2NH</a:t>
            </a:r>
            <a:r>
              <a:rPr lang="en-US" altLang="en-US" sz="700" baseline="-25000" smtClean="0">
                <a:solidFill>
                  <a:srgbClr val="000000"/>
                </a:solidFill>
                <a:latin typeface="Arial" panose="020B0604020202020204" pitchFamily="34" charset="0"/>
              </a:rPr>
              <a:t>3</a:t>
            </a:r>
            <a:endParaRPr lang="en-US" altLang="en-US" sz="700" smtClean="0">
              <a:solidFill>
                <a:srgbClr val="000000"/>
              </a:solidFill>
              <a:latin typeface="Arial" panose="020B0604020202020204" pitchFamily="34" charset="0"/>
            </a:endParaRPr>
          </a:p>
        </p:txBody>
      </p:sp>
      <p:sp>
        <p:nvSpPr>
          <p:cNvPr id="4109" name="Oval 77"/>
          <p:cNvSpPr>
            <a:spLocks noChangeArrowheads="1"/>
          </p:cNvSpPr>
          <p:nvPr/>
        </p:nvSpPr>
        <p:spPr bwMode="auto">
          <a:xfrm>
            <a:off x="3922713" y="128588"/>
            <a:ext cx="1149350" cy="422275"/>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smtClean="0">
              <a:solidFill>
                <a:srgbClr val="000000"/>
              </a:solidFill>
              <a:latin typeface="Arial" panose="020B0604020202020204" pitchFamily="34" charset="0"/>
            </a:endParaRPr>
          </a:p>
        </p:txBody>
      </p:sp>
      <p:sp>
        <p:nvSpPr>
          <p:cNvPr id="4110" name="Text Box 98"/>
          <p:cNvSpPr txBox="1">
            <a:spLocks noChangeArrowheads="1"/>
          </p:cNvSpPr>
          <p:nvPr/>
        </p:nvSpPr>
        <p:spPr bwMode="auto">
          <a:xfrm>
            <a:off x="6757988" y="1404938"/>
            <a:ext cx="1027112"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MATERIALS WITH N</a:t>
            </a:r>
          </a:p>
          <a:p>
            <a:pPr>
              <a:spcBef>
                <a:spcPct val="0"/>
              </a:spcBef>
              <a:buFontTx/>
              <a:buNone/>
            </a:pPr>
            <a:r>
              <a:rPr lang="en-US" altLang="en-US" sz="700" smtClean="0">
                <a:solidFill>
                  <a:srgbClr val="000000"/>
                </a:solidFill>
                <a:latin typeface="Arial" panose="020B0604020202020204" pitchFamily="34" charset="0"/>
              </a:rPr>
              <a:t>CONTENT &lt; 1.5%</a:t>
            </a:r>
          </a:p>
          <a:p>
            <a:pPr>
              <a:spcBef>
                <a:spcPct val="0"/>
              </a:spcBef>
              <a:buFontTx/>
              <a:buNone/>
            </a:pPr>
            <a:r>
              <a:rPr lang="en-US" altLang="en-US" sz="700" smtClean="0">
                <a:solidFill>
                  <a:srgbClr val="000000"/>
                </a:solidFill>
                <a:latin typeface="Arial" panose="020B0604020202020204" pitchFamily="34" charset="0"/>
              </a:rPr>
              <a:t> (WHEAT STRAW)</a:t>
            </a:r>
            <a:endParaRPr lang="en-US" altLang="en-US" sz="900" smtClean="0">
              <a:solidFill>
                <a:srgbClr val="000000"/>
              </a:solidFill>
              <a:latin typeface="Arial" panose="020B0604020202020204" pitchFamily="34" charset="0"/>
            </a:endParaRPr>
          </a:p>
        </p:txBody>
      </p:sp>
      <p:sp>
        <p:nvSpPr>
          <p:cNvPr id="4111" name="Text Box 99"/>
          <p:cNvSpPr txBox="1">
            <a:spLocks noChangeArrowheads="1"/>
          </p:cNvSpPr>
          <p:nvPr/>
        </p:nvSpPr>
        <p:spPr bwMode="auto">
          <a:xfrm>
            <a:off x="5813425" y="1404938"/>
            <a:ext cx="1027113"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MATERIALS WITH N</a:t>
            </a:r>
          </a:p>
          <a:p>
            <a:pPr>
              <a:spcBef>
                <a:spcPct val="0"/>
              </a:spcBef>
              <a:buFontTx/>
              <a:buNone/>
            </a:pPr>
            <a:r>
              <a:rPr lang="en-US" altLang="en-US" sz="700" smtClean="0">
                <a:solidFill>
                  <a:srgbClr val="000000"/>
                </a:solidFill>
                <a:latin typeface="Arial" panose="020B0604020202020204" pitchFamily="34" charset="0"/>
              </a:rPr>
              <a:t>CONTENT &gt; 1.5%</a:t>
            </a:r>
          </a:p>
          <a:p>
            <a:pPr>
              <a:spcBef>
                <a:spcPct val="0"/>
              </a:spcBef>
              <a:buFontTx/>
              <a:buNone/>
            </a:pPr>
            <a:r>
              <a:rPr lang="en-US" altLang="en-US" sz="700" smtClean="0">
                <a:solidFill>
                  <a:srgbClr val="000000"/>
                </a:solidFill>
                <a:latin typeface="Arial" panose="020B0604020202020204" pitchFamily="34" charset="0"/>
              </a:rPr>
              <a:t>(COW MANURE)</a:t>
            </a:r>
          </a:p>
        </p:txBody>
      </p:sp>
      <p:sp>
        <p:nvSpPr>
          <p:cNvPr id="4112" name="Text Box 107"/>
          <p:cNvSpPr txBox="1">
            <a:spLocks noChangeArrowheads="1"/>
          </p:cNvSpPr>
          <p:nvPr/>
        </p:nvSpPr>
        <p:spPr bwMode="auto">
          <a:xfrm rot="-1721391">
            <a:off x="5075238" y="2170113"/>
            <a:ext cx="93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10000"/>
                </a:solidFill>
                <a:latin typeface="Arial" panose="020B0604020202020204" pitchFamily="34" charset="0"/>
              </a:rPr>
              <a:t>MICROBIAL</a:t>
            </a:r>
          </a:p>
          <a:p>
            <a:pPr>
              <a:spcBef>
                <a:spcPct val="0"/>
              </a:spcBef>
              <a:buFontTx/>
              <a:buNone/>
            </a:pPr>
            <a:r>
              <a:rPr lang="en-US" altLang="en-US" sz="700" smtClean="0">
                <a:solidFill>
                  <a:srgbClr val="010000"/>
                </a:solidFill>
                <a:latin typeface="Arial" panose="020B0604020202020204" pitchFamily="34" charset="0"/>
              </a:rPr>
              <a:t>DECOMPOSITION</a:t>
            </a:r>
            <a:endParaRPr lang="en-US" altLang="en-US" sz="700" smtClean="0">
              <a:solidFill>
                <a:srgbClr val="000000"/>
              </a:solidFill>
              <a:latin typeface="Arial" panose="020B0604020202020204" pitchFamily="34" charset="0"/>
            </a:endParaRPr>
          </a:p>
        </p:txBody>
      </p:sp>
      <p:sp>
        <p:nvSpPr>
          <p:cNvPr id="4113" name="Line 114"/>
          <p:cNvSpPr>
            <a:spLocks noChangeShapeType="1"/>
          </p:cNvSpPr>
          <p:nvPr/>
        </p:nvSpPr>
        <p:spPr bwMode="auto">
          <a:xfrm>
            <a:off x="5072063" y="3081338"/>
            <a:ext cx="9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14" name="Text Box 115"/>
          <p:cNvSpPr txBox="1">
            <a:spLocks noChangeArrowheads="1"/>
          </p:cNvSpPr>
          <p:nvPr/>
        </p:nvSpPr>
        <p:spPr bwMode="auto">
          <a:xfrm>
            <a:off x="5046663" y="2930525"/>
            <a:ext cx="9509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HETEROTROPHIC</a:t>
            </a:r>
            <a:endParaRPr lang="en-US" altLang="en-US" sz="700" smtClean="0">
              <a:solidFill>
                <a:srgbClr val="000000"/>
              </a:solidFill>
              <a:latin typeface="Arial" panose="020B0604020202020204" pitchFamily="34" charset="0"/>
            </a:endParaRPr>
          </a:p>
        </p:txBody>
      </p:sp>
      <p:sp>
        <p:nvSpPr>
          <p:cNvPr id="4115" name="Text Box 116"/>
          <p:cNvSpPr txBox="1">
            <a:spLocks noChangeArrowheads="1"/>
          </p:cNvSpPr>
          <p:nvPr/>
        </p:nvSpPr>
        <p:spPr bwMode="auto">
          <a:xfrm>
            <a:off x="5637213" y="2784475"/>
            <a:ext cx="920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AMINIZATION</a:t>
            </a:r>
            <a:endParaRPr lang="en-US" altLang="en-US" sz="900" smtClean="0">
              <a:solidFill>
                <a:srgbClr val="000000"/>
              </a:solidFill>
              <a:latin typeface="Arial" panose="020B0604020202020204" pitchFamily="34" charset="0"/>
            </a:endParaRPr>
          </a:p>
        </p:txBody>
      </p:sp>
      <p:sp>
        <p:nvSpPr>
          <p:cNvPr id="4116" name="Text Box 118"/>
          <p:cNvSpPr txBox="1">
            <a:spLocks noChangeArrowheads="1"/>
          </p:cNvSpPr>
          <p:nvPr/>
        </p:nvSpPr>
        <p:spPr bwMode="auto">
          <a:xfrm>
            <a:off x="4989513" y="3100388"/>
            <a:ext cx="1000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BACTERIA (pH&gt;6.0)</a:t>
            </a:r>
          </a:p>
          <a:p>
            <a:pPr>
              <a:spcBef>
                <a:spcPct val="0"/>
              </a:spcBef>
              <a:buFontTx/>
              <a:buNone/>
            </a:pPr>
            <a:r>
              <a:rPr lang="en-US" altLang="en-US" sz="700" smtClean="0">
                <a:solidFill>
                  <a:srgbClr val="000000"/>
                </a:solidFill>
                <a:latin typeface="Arial" panose="020B0604020202020204" pitchFamily="34" charset="0"/>
              </a:rPr>
              <a:t>FUNGI (pH&lt;6.0)</a:t>
            </a:r>
          </a:p>
        </p:txBody>
      </p:sp>
      <p:sp>
        <p:nvSpPr>
          <p:cNvPr id="4117" name="Text Box 125"/>
          <p:cNvSpPr txBox="1">
            <a:spLocks noChangeArrowheads="1"/>
          </p:cNvSpPr>
          <p:nvPr/>
        </p:nvSpPr>
        <p:spPr bwMode="auto">
          <a:xfrm>
            <a:off x="6810375" y="3303588"/>
            <a:ext cx="1187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AMMONIFICATION</a:t>
            </a:r>
            <a:endParaRPr lang="en-US" altLang="en-US" sz="900" smtClean="0">
              <a:solidFill>
                <a:srgbClr val="000000"/>
              </a:solidFill>
              <a:latin typeface="Arial" panose="020B0604020202020204" pitchFamily="34" charset="0"/>
            </a:endParaRPr>
          </a:p>
        </p:txBody>
      </p:sp>
      <p:sp>
        <p:nvSpPr>
          <p:cNvPr id="4118" name="Text Box 133"/>
          <p:cNvSpPr txBox="1">
            <a:spLocks noChangeArrowheads="1"/>
          </p:cNvSpPr>
          <p:nvPr/>
        </p:nvSpPr>
        <p:spPr bwMode="auto">
          <a:xfrm>
            <a:off x="5543550" y="211138"/>
            <a:ext cx="10048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GLOBAL WARMING</a:t>
            </a:r>
          </a:p>
        </p:txBody>
      </p:sp>
      <p:sp>
        <p:nvSpPr>
          <p:cNvPr id="4119" name="Line 144"/>
          <p:cNvSpPr>
            <a:spLocks noChangeShapeType="1"/>
          </p:cNvSpPr>
          <p:nvPr/>
        </p:nvSpPr>
        <p:spPr bwMode="auto">
          <a:xfrm flipV="1">
            <a:off x="8378825" y="2870200"/>
            <a:ext cx="0" cy="844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20" name="Text Box 145"/>
          <p:cNvSpPr txBox="1">
            <a:spLocks noChangeArrowheads="1"/>
          </p:cNvSpPr>
          <p:nvPr/>
        </p:nvSpPr>
        <p:spPr bwMode="auto">
          <a:xfrm>
            <a:off x="7959725" y="3170238"/>
            <a:ext cx="4730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pH&gt;7.0</a:t>
            </a:r>
          </a:p>
        </p:txBody>
      </p:sp>
      <p:sp>
        <p:nvSpPr>
          <p:cNvPr id="4121" name="Line 146"/>
          <p:cNvSpPr>
            <a:spLocks noChangeShapeType="1"/>
          </p:cNvSpPr>
          <p:nvPr/>
        </p:nvSpPr>
        <p:spPr bwMode="auto">
          <a:xfrm>
            <a:off x="8378825" y="3854450"/>
            <a:ext cx="0" cy="350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22" name="Text Box 147"/>
          <p:cNvSpPr txBox="1">
            <a:spLocks noChangeArrowheads="1"/>
          </p:cNvSpPr>
          <p:nvPr/>
        </p:nvSpPr>
        <p:spPr bwMode="auto">
          <a:xfrm>
            <a:off x="8029575" y="4217988"/>
            <a:ext cx="7381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2NH</a:t>
            </a:r>
            <a:r>
              <a:rPr lang="en-US" altLang="en-US" sz="700" baseline="-25000" smtClean="0">
                <a:solidFill>
                  <a:srgbClr val="000000"/>
                </a:solidFill>
                <a:latin typeface="Arial" panose="020B0604020202020204" pitchFamily="34" charset="0"/>
              </a:rPr>
              <a:t>4</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+ 2OH</a:t>
            </a:r>
            <a:r>
              <a:rPr lang="en-US" altLang="en-US" sz="700" baseline="30000" smtClean="0">
                <a:solidFill>
                  <a:srgbClr val="000000"/>
                </a:solidFill>
                <a:latin typeface="Arial" panose="020B0604020202020204" pitchFamily="34" charset="0"/>
              </a:rPr>
              <a:t>-</a:t>
            </a:r>
            <a:endParaRPr lang="en-US" altLang="en-US" sz="700" smtClean="0">
              <a:solidFill>
                <a:srgbClr val="000000"/>
              </a:solidFill>
              <a:latin typeface="Arial" panose="020B0604020202020204" pitchFamily="34" charset="0"/>
            </a:endParaRPr>
          </a:p>
        </p:txBody>
      </p:sp>
      <p:sp>
        <p:nvSpPr>
          <p:cNvPr id="4123" name="Text Box 150"/>
          <p:cNvSpPr txBox="1">
            <a:spLocks noChangeArrowheads="1"/>
          </p:cNvSpPr>
          <p:nvPr/>
        </p:nvSpPr>
        <p:spPr bwMode="auto">
          <a:xfrm>
            <a:off x="8407400" y="3284538"/>
            <a:ext cx="704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FIXED ON</a:t>
            </a:r>
          </a:p>
          <a:p>
            <a:pPr>
              <a:spcBef>
                <a:spcPct val="0"/>
              </a:spcBef>
              <a:buFontTx/>
              <a:buNone/>
            </a:pPr>
            <a:r>
              <a:rPr lang="en-US" altLang="en-US" sz="700" smtClean="0">
                <a:solidFill>
                  <a:srgbClr val="000000"/>
                </a:solidFill>
                <a:latin typeface="Arial" panose="020B0604020202020204" pitchFamily="34" charset="0"/>
              </a:rPr>
              <a:t>EXCHANGE </a:t>
            </a:r>
          </a:p>
          <a:p>
            <a:pPr>
              <a:spcBef>
                <a:spcPct val="0"/>
              </a:spcBef>
              <a:buFontTx/>
              <a:buNone/>
            </a:pPr>
            <a:r>
              <a:rPr lang="en-US" altLang="en-US" sz="700" smtClean="0">
                <a:solidFill>
                  <a:srgbClr val="000000"/>
                </a:solidFill>
                <a:latin typeface="Arial" panose="020B0604020202020204" pitchFamily="34" charset="0"/>
              </a:rPr>
              <a:t>SITES</a:t>
            </a:r>
          </a:p>
        </p:txBody>
      </p:sp>
      <p:sp>
        <p:nvSpPr>
          <p:cNvPr id="4124" name="Text Box 156"/>
          <p:cNvSpPr txBox="1">
            <a:spLocks noChangeArrowheads="1"/>
          </p:cNvSpPr>
          <p:nvPr/>
        </p:nvSpPr>
        <p:spPr bwMode="auto">
          <a:xfrm>
            <a:off x="8364538" y="4576763"/>
            <a:ext cx="34131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+O</a:t>
            </a:r>
            <a:r>
              <a:rPr lang="en-US" altLang="en-US" sz="700" baseline="-25000" smtClean="0">
                <a:solidFill>
                  <a:srgbClr val="000000"/>
                </a:solidFill>
                <a:latin typeface="Arial" panose="020B0604020202020204" pitchFamily="34" charset="0"/>
              </a:rPr>
              <a:t>2</a:t>
            </a:r>
            <a:endParaRPr lang="en-US" altLang="en-US" sz="700" smtClean="0">
              <a:solidFill>
                <a:srgbClr val="000000"/>
              </a:solidFill>
              <a:latin typeface="Arial" panose="020B0604020202020204" pitchFamily="34" charset="0"/>
            </a:endParaRPr>
          </a:p>
        </p:txBody>
      </p:sp>
      <p:sp>
        <p:nvSpPr>
          <p:cNvPr id="4125" name="Text Box 157"/>
          <p:cNvSpPr txBox="1">
            <a:spLocks noChangeArrowheads="1"/>
          </p:cNvSpPr>
          <p:nvPr/>
        </p:nvSpPr>
        <p:spPr bwMode="auto">
          <a:xfrm rot="-3698155">
            <a:off x="7813675" y="4783138"/>
            <a:ext cx="731837"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Nitrosomonas</a:t>
            </a:r>
            <a:endParaRPr lang="en-US" altLang="en-US" sz="700" smtClean="0">
              <a:solidFill>
                <a:srgbClr val="000000"/>
              </a:solidFill>
              <a:latin typeface="Arial" panose="020B0604020202020204" pitchFamily="34" charset="0"/>
            </a:endParaRPr>
          </a:p>
        </p:txBody>
      </p:sp>
      <p:sp>
        <p:nvSpPr>
          <p:cNvPr id="4126" name="Text Box 158"/>
          <p:cNvSpPr txBox="1">
            <a:spLocks noChangeArrowheads="1"/>
          </p:cNvSpPr>
          <p:nvPr/>
        </p:nvSpPr>
        <p:spPr bwMode="auto">
          <a:xfrm>
            <a:off x="7635875" y="5272088"/>
            <a:ext cx="94615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2NO</a:t>
            </a:r>
            <a:r>
              <a:rPr lang="en-US" altLang="en-US" sz="700" baseline="-25000" smtClean="0">
                <a:solidFill>
                  <a:srgbClr val="000000"/>
                </a:solidFill>
                <a:latin typeface="Arial" panose="020B0604020202020204" pitchFamily="34" charset="0"/>
              </a:rPr>
              <a:t>2</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 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O + 4H</a:t>
            </a:r>
            <a:r>
              <a:rPr lang="en-US" altLang="en-US" sz="700" baseline="30000" smtClean="0">
                <a:solidFill>
                  <a:srgbClr val="000000"/>
                </a:solidFill>
                <a:latin typeface="Arial" panose="020B0604020202020204" pitchFamily="34" charset="0"/>
              </a:rPr>
              <a:t>+</a:t>
            </a:r>
            <a:endParaRPr lang="en-US" altLang="en-US" sz="700" smtClean="0">
              <a:solidFill>
                <a:srgbClr val="000000"/>
              </a:solidFill>
              <a:latin typeface="Arial" panose="020B0604020202020204" pitchFamily="34" charset="0"/>
            </a:endParaRPr>
          </a:p>
        </p:txBody>
      </p:sp>
      <p:sp>
        <p:nvSpPr>
          <p:cNvPr id="4127" name="Text Box 160"/>
          <p:cNvSpPr txBox="1">
            <a:spLocks noChangeArrowheads="1"/>
          </p:cNvSpPr>
          <p:nvPr/>
        </p:nvSpPr>
        <p:spPr bwMode="auto">
          <a:xfrm rot="-921826">
            <a:off x="5411788" y="2533650"/>
            <a:ext cx="9128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10000"/>
                </a:solidFill>
                <a:latin typeface="Arial" panose="020B0604020202020204" pitchFamily="34" charset="0"/>
              </a:rPr>
              <a:t>IMMOBILIZATION</a:t>
            </a:r>
          </a:p>
        </p:txBody>
      </p:sp>
      <p:sp>
        <p:nvSpPr>
          <p:cNvPr id="4128" name="Freeform 184"/>
          <p:cNvSpPr>
            <a:spLocks/>
          </p:cNvSpPr>
          <p:nvPr/>
        </p:nvSpPr>
        <p:spPr bwMode="auto">
          <a:xfrm>
            <a:off x="5138738" y="338138"/>
            <a:ext cx="3656012" cy="2673350"/>
          </a:xfrm>
          <a:custGeom>
            <a:avLst/>
            <a:gdLst>
              <a:gd name="T0" fmla="*/ 2147483646 w 2600"/>
              <a:gd name="T1" fmla="*/ 2147483646 h 1824"/>
              <a:gd name="T2" fmla="*/ 2147483646 w 2600"/>
              <a:gd name="T3" fmla="*/ 824885300 h 1824"/>
              <a:gd name="T4" fmla="*/ 0 w 2600"/>
              <a:gd name="T5" fmla="*/ 0 h 1824"/>
              <a:gd name="T6" fmla="*/ 0 60000 65536"/>
              <a:gd name="T7" fmla="*/ 0 60000 65536"/>
              <a:gd name="T8" fmla="*/ 0 60000 65536"/>
            </a:gdLst>
            <a:ahLst/>
            <a:cxnLst>
              <a:cxn ang="T6">
                <a:pos x="T0" y="T1"/>
              </a:cxn>
              <a:cxn ang="T7">
                <a:pos x="T2" y="T3"/>
              </a:cxn>
              <a:cxn ang="T8">
                <a:pos x="T4" y="T5"/>
              </a:cxn>
            </a:cxnLst>
            <a:rect l="0" t="0" r="r" b="b"/>
            <a:pathLst>
              <a:path w="2600" h="1824">
                <a:moveTo>
                  <a:pt x="1200" y="1824"/>
                </a:moveTo>
                <a:cubicBezTo>
                  <a:pt x="1900" y="1256"/>
                  <a:pt x="2600" y="688"/>
                  <a:pt x="2400" y="384"/>
                </a:cubicBezTo>
                <a:cubicBezTo>
                  <a:pt x="2200" y="80"/>
                  <a:pt x="1100" y="40"/>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29" name="Freeform 189"/>
          <p:cNvSpPr>
            <a:spLocks/>
          </p:cNvSpPr>
          <p:nvPr/>
        </p:nvSpPr>
        <p:spPr bwMode="auto">
          <a:xfrm>
            <a:off x="5003800" y="1816100"/>
            <a:ext cx="2092325" cy="1123950"/>
          </a:xfrm>
          <a:custGeom>
            <a:avLst/>
            <a:gdLst>
              <a:gd name="T0" fmla="*/ 2147483646 w 1488"/>
              <a:gd name="T1" fmla="*/ 0 h 768"/>
              <a:gd name="T2" fmla="*/ 2147483646 w 1488"/>
              <a:gd name="T3" fmla="*/ 822437241 h 768"/>
              <a:gd name="T4" fmla="*/ 0 w 1488"/>
              <a:gd name="T5" fmla="*/ 1644874482 h 768"/>
              <a:gd name="T6" fmla="*/ 0 60000 65536"/>
              <a:gd name="T7" fmla="*/ 0 60000 65536"/>
              <a:gd name="T8" fmla="*/ 0 60000 65536"/>
            </a:gdLst>
            <a:ahLst/>
            <a:cxnLst>
              <a:cxn ang="T6">
                <a:pos x="T0" y="T1"/>
              </a:cxn>
              <a:cxn ang="T7">
                <a:pos x="T2" y="T3"/>
              </a:cxn>
              <a:cxn ang="T8">
                <a:pos x="T4" y="T5"/>
              </a:cxn>
            </a:cxnLst>
            <a:rect l="0" t="0" r="r" b="b"/>
            <a:pathLst>
              <a:path w="1488" h="768">
                <a:moveTo>
                  <a:pt x="1440" y="0"/>
                </a:moveTo>
                <a:cubicBezTo>
                  <a:pt x="1464" y="128"/>
                  <a:pt x="1488" y="256"/>
                  <a:pt x="1248" y="384"/>
                </a:cubicBezTo>
                <a:cubicBezTo>
                  <a:pt x="1008" y="512"/>
                  <a:pt x="208" y="704"/>
                  <a:pt x="0" y="76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30" name="Freeform 191"/>
          <p:cNvSpPr>
            <a:spLocks/>
          </p:cNvSpPr>
          <p:nvPr/>
        </p:nvSpPr>
        <p:spPr bwMode="auto">
          <a:xfrm>
            <a:off x="4937125" y="1816100"/>
            <a:ext cx="1270000" cy="982663"/>
          </a:xfrm>
          <a:custGeom>
            <a:avLst/>
            <a:gdLst>
              <a:gd name="T0" fmla="*/ 1610500487 w 904"/>
              <a:gd name="T1" fmla="*/ 0 h 672"/>
              <a:gd name="T2" fmla="*/ 1515764668 w 904"/>
              <a:gd name="T3" fmla="*/ 513194289 h 672"/>
              <a:gd name="T4" fmla="*/ 0 w 904"/>
              <a:gd name="T5" fmla="*/ 1436944303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31" name="Freeform 195"/>
          <p:cNvSpPr>
            <a:spLocks/>
          </p:cNvSpPr>
          <p:nvPr/>
        </p:nvSpPr>
        <p:spPr bwMode="auto">
          <a:xfrm>
            <a:off x="8108950" y="4418013"/>
            <a:ext cx="314325" cy="841375"/>
          </a:xfrm>
          <a:custGeom>
            <a:avLst/>
            <a:gdLst>
              <a:gd name="T0" fmla="*/ 378061410 w 224"/>
              <a:gd name="T1" fmla="*/ 0 h 576"/>
              <a:gd name="T2" fmla="*/ 378061410 w 224"/>
              <a:gd name="T3" fmla="*/ 512089163 h 576"/>
              <a:gd name="T4" fmla="*/ 0 w 224"/>
              <a:gd name="T5" fmla="*/ 1229013699 h 576"/>
              <a:gd name="T6" fmla="*/ 0 60000 65536"/>
              <a:gd name="T7" fmla="*/ 0 60000 65536"/>
              <a:gd name="T8" fmla="*/ 0 60000 65536"/>
            </a:gdLst>
            <a:ahLst/>
            <a:cxnLst>
              <a:cxn ang="T6">
                <a:pos x="T0" y="T1"/>
              </a:cxn>
              <a:cxn ang="T7">
                <a:pos x="T2" y="T3"/>
              </a:cxn>
              <a:cxn ang="T8">
                <a:pos x="T4" y="T5"/>
              </a:cxn>
            </a:cxnLst>
            <a:rect l="0" t="0" r="r" b="b"/>
            <a:pathLst>
              <a:path w="224" h="576">
                <a:moveTo>
                  <a:pt x="192" y="0"/>
                </a:moveTo>
                <a:cubicBezTo>
                  <a:pt x="208" y="72"/>
                  <a:pt x="224" y="144"/>
                  <a:pt x="192" y="240"/>
                </a:cubicBezTo>
                <a:cubicBezTo>
                  <a:pt x="160" y="336"/>
                  <a:pt x="80" y="456"/>
                  <a:pt x="0" y="576"/>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32" name="Line 199"/>
          <p:cNvSpPr>
            <a:spLocks noChangeShapeType="1"/>
          </p:cNvSpPr>
          <p:nvPr/>
        </p:nvSpPr>
        <p:spPr bwMode="auto">
          <a:xfrm flipH="1">
            <a:off x="4867275" y="5330825"/>
            <a:ext cx="276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33" name="Text Box 172"/>
          <p:cNvSpPr txBox="1">
            <a:spLocks noChangeArrowheads="1"/>
          </p:cNvSpPr>
          <p:nvPr/>
        </p:nvSpPr>
        <p:spPr bwMode="auto">
          <a:xfrm>
            <a:off x="615950" y="5594350"/>
            <a:ext cx="1495425"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028700" algn="r"/>
              </a:tabLst>
              <a:defRPr sz="3200">
                <a:solidFill>
                  <a:schemeClr val="tx1"/>
                </a:solidFill>
                <a:latin typeface="Times New Roman" panose="02020603050405020304" pitchFamily="18" charset="0"/>
              </a:defRPr>
            </a:lvl1pPr>
            <a:lvl2pPr marL="742950" indent="-285750">
              <a:spcBef>
                <a:spcPct val="20000"/>
              </a:spcBef>
              <a:buChar char="–"/>
              <a:tabLst>
                <a:tab pos="1028700" algn="r"/>
              </a:tabLst>
              <a:defRPr sz="2800">
                <a:solidFill>
                  <a:schemeClr val="tx1"/>
                </a:solidFill>
                <a:latin typeface="Times New Roman" panose="02020603050405020304" pitchFamily="18" charset="0"/>
              </a:defRPr>
            </a:lvl2pPr>
            <a:lvl3pPr marL="1143000" indent="-228600">
              <a:spcBef>
                <a:spcPct val="20000"/>
              </a:spcBef>
              <a:buChar char="•"/>
              <a:tabLst>
                <a:tab pos="1028700" algn="r"/>
              </a:tabLst>
              <a:defRPr sz="2400">
                <a:solidFill>
                  <a:schemeClr val="tx1"/>
                </a:solidFill>
                <a:latin typeface="Times New Roman" panose="02020603050405020304" pitchFamily="18" charset="0"/>
              </a:defRPr>
            </a:lvl3pPr>
            <a:lvl4pPr marL="1600200" indent="-228600">
              <a:spcBef>
                <a:spcPct val="20000"/>
              </a:spcBef>
              <a:buChar char="–"/>
              <a:tabLst>
                <a:tab pos="1028700" algn="r"/>
              </a:tabLst>
              <a:defRPr sz="2000">
                <a:solidFill>
                  <a:schemeClr val="tx1"/>
                </a:solidFill>
                <a:latin typeface="Times New Roman" panose="02020603050405020304" pitchFamily="18" charset="0"/>
              </a:defRPr>
            </a:lvl4pPr>
            <a:lvl5pPr marL="2057400" indent="-228600">
              <a:spcBef>
                <a:spcPct val="20000"/>
              </a:spcBef>
              <a:buChar char="»"/>
              <a:tabLst>
                <a:tab pos="1028700"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NH</a:t>
            </a:r>
            <a:r>
              <a:rPr lang="en-US" altLang="en-US" sz="700" baseline="-25000" smtClean="0">
                <a:solidFill>
                  <a:srgbClr val="000000"/>
                </a:solidFill>
                <a:latin typeface="Arial" panose="020B0604020202020204" pitchFamily="34" charset="0"/>
              </a:rPr>
              <a:t>3</a:t>
            </a:r>
            <a:r>
              <a:rPr lang="en-US" altLang="en-US" sz="700" smtClean="0">
                <a:solidFill>
                  <a:srgbClr val="000000"/>
                </a:solidFill>
                <a:latin typeface="Arial" panose="020B0604020202020204" pitchFamily="34" charset="0"/>
              </a:rPr>
              <a:t> AMMONIA	-3</a:t>
            </a:r>
          </a:p>
          <a:p>
            <a:pPr>
              <a:spcBef>
                <a:spcPct val="0"/>
              </a:spcBef>
              <a:buFontTx/>
              <a:buNone/>
            </a:pPr>
            <a:r>
              <a:rPr lang="en-US" altLang="en-US" sz="700" smtClean="0">
                <a:solidFill>
                  <a:srgbClr val="000000"/>
                </a:solidFill>
                <a:latin typeface="Arial" panose="020B0604020202020204" pitchFamily="34" charset="0"/>
              </a:rPr>
              <a:t>NH</a:t>
            </a:r>
            <a:r>
              <a:rPr lang="en-US" altLang="en-US" sz="700" baseline="-25000" smtClean="0">
                <a:solidFill>
                  <a:srgbClr val="000000"/>
                </a:solidFill>
                <a:latin typeface="Arial" panose="020B0604020202020204" pitchFamily="34" charset="0"/>
              </a:rPr>
              <a:t>4</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AMMONIUM	-3</a:t>
            </a:r>
          </a:p>
          <a:p>
            <a:pPr>
              <a:spcBef>
                <a:spcPct val="0"/>
              </a:spcBef>
              <a:buFontTx/>
              <a:buNone/>
            </a:pPr>
            <a:r>
              <a:rPr lang="en-US" altLang="en-US" sz="700" smtClean="0">
                <a:solidFill>
                  <a:srgbClr val="000000"/>
                </a:solidFill>
                <a:latin typeface="Arial" panose="020B0604020202020204" pitchFamily="34" charset="0"/>
              </a:rPr>
              <a:t>N</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DIATOMIC N	0</a:t>
            </a:r>
          </a:p>
          <a:p>
            <a:pPr>
              <a:spcBef>
                <a:spcPct val="0"/>
              </a:spcBef>
              <a:buFontTx/>
              <a:buNone/>
            </a:pPr>
            <a:r>
              <a:rPr lang="en-US" altLang="en-US" sz="700" smtClean="0">
                <a:solidFill>
                  <a:srgbClr val="000000"/>
                </a:solidFill>
                <a:latin typeface="Arial" panose="020B0604020202020204" pitchFamily="34" charset="0"/>
              </a:rPr>
              <a:t>N</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O NITROUS OXIDE	1</a:t>
            </a:r>
          </a:p>
          <a:p>
            <a:pPr>
              <a:spcBef>
                <a:spcPct val="0"/>
              </a:spcBef>
              <a:buFontTx/>
              <a:buNone/>
            </a:pPr>
            <a:r>
              <a:rPr lang="en-US" altLang="en-US" sz="700" smtClean="0">
                <a:solidFill>
                  <a:srgbClr val="000000"/>
                </a:solidFill>
                <a:latin typeface="Arial" panose="020B0604020202020204" pitchFamily="34" charset="0"/>
              </a:rPr>
              <a:t>NO NITRIC OXIDE	2</a:t>
            </a:r>
          </a:p>
          <a:p>
            <a:pPr>
              <a:spcBef>
                <a:spcPct val="0"/>
              </a:spcBef>
              <a:buFontTx/>
              <a:buNone/>
            </a:pPr>
            <a:r>
              <a:rPr lang="en-US" altLang="en-US" sz="700" smtClean="0">
                <a:solidFill>
                  <a:srgbClr val="000000"/>
                </a:solidFill>
                <a:latin typeface="Arial" panose="020B0604020202020204" pitchFamily="34" charset="0"/>
              </a:rPr>
              <a:t>NO</a:t>
            </a:r>
            <a:r>
              <a:rPr lang="en-US" altLang="en-US" sz="700" baseline="-25000" smtClean="0">
                <a:solidFill>
                  <a:srgbClr val="000000"/>
                </a:solidFill>
                <a:latin typeface="Arial" panose="020B0604020202020204" pitchFamily="34" charset="0"/>
              </a:rPr>
              <a:t>2</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NITRITE	3</a:t>
            </a:r>
          </a:p>
          <a:p>
            <a:pPr>
              <a:spcBef>
                <a:spcPct val="0"/>
              </a:spcBef>
              <a:buFontTx/>
              <a:buNone/>
            </a:pPr>
            <a:r>
              <a:rPr lang="en-US" altLang="en-US" sz="700" smtClean="0">
                <a:solidFill>
                  <a:srgbClr val="000000"/>
                </a:solidFill>
                <a:latin typeface="Arial" panose="020B0604020202020204" pitchFamily="34" charset="0"/>
              </a:rPr>
              <a:t>NO</a:t>
            </a:r>
            <a:r>
              <a:rPr lang="en-US" altLang="en-US" sz="700" baseline="-25000" smtClean="0">
                <a:solidFill>
                  <a:srgbClr val="000000"/>
                </a:solidFill>
                <a:latin typeface="Arial" panose="020B0604020202020204" pitchFamily="34" charset="0"/>
              </a:rPr>
              <a:t>3</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NITRATE	5</a:t>
            </a:r>
          </a:p>
        </p:txBody>
      </p:sp>
      <p:sp>
        <p:nvSpPr>
          <p:cNvPr id="4134" name="Text Box 200"/>
          <p:cNvSpPr txBox="1">
            <a:spLocks noChangeArrowheads="1"/>
          </p:cNvSpPr>
          <p:nvPr/>
        </p:nvSpPr>
        <p:spPr bwMode="auto">
          <a:xfrm>
            <a:off x="615950" y="5324475"/>
            <a:ext cx="14081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smtClean="0">
                <a:solidFill>
                  <a:srgbClr val="FF0000"/>
                </a:solidFill>
                <a:latin typeface="Arial" panose="020B0604020202020204" pitchFamily="34" charset="0"/>
              </a:rPr>
              <a:t>OXIDATION STATES</a:t>
            </a:r>
          </a:p>
        </p:txBody>
      </p:sp>
      <p:sp>
        <p:nvSpPr>
          <p:cNvPr id="4135" name="Text Box 206"/>
          <p:cNvSpPr txBox="1">
            <a:spLocks noChangeArrowheads="1"/>
          </p:cNvSpPr>
          <p:nvPr/>
        </p:nvSpPr>
        <p:spPr bwMode="auto">
          <a:xfrm>
            <a:off x="4079875" y="2540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ATMOSPHERE</a:t>
            </a:r>
            <a:endParaRPr lang="en-US" altLang="en-US" sz="700" b="1" smtClean="0">
              <a:solidFill>
                <a:srgbClr val="000000"/>
              </a:solidFill>
              <a:latin typeface="Arial" panose="020B0604020202020204" pitchFamily="34" charset="0"/>
            </a:endParaRPr>
          </a:p>
        </p:txBody>
      </p:sp>
      <p:sp>
        <p:nvSpPr>
          <p:cNvPr id="4136" name="Text Box 212"/>
          <p:cNvSpPr txBox="1">
            <a:spLocks noChangeArrowheads="1"/>
          </p:cNvSpPr>
          <p:nvPr/>
        </p:nvSpPr>
        <p:spPr bwMode="auto">
          <a:xfrm>
            <a:off x="696913" y="701675"/>
            <a:ext cx="407987" cy="511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N</a:t>
            </a:r>
            <a:r>
              <a:rPr lang="en-US" altLang="en-US" sz="900" b="1" baseline="-25000" smtClean="0">
                <a:solidFill>
                  <a:srgbClr val="000000"/>
                </a:solidFill>
                <a:latin typeface="Arial" panose="020B0604020202020204" pitchFamily="34" charset="0"/>
              </a:rPr>
              <a:t>2</a:t>
            </a:r>
            <a:r>
              <a:rPr lang="en-US" altLang="en-US" sz="900" b="1" smtClean="0">
                <a:solidFill>
                  <a:srgbClr val="000000"/>
                </a:solidFill>
                <a:latin typeface="Arial" panose="020B0604020202020204" pitchFamily="34" charset="0"/>
              </a:rPr>
              <a:t>O</a:t>
            </a:r>
          </a:p>
          <a:p>
            <a:pPr>
              <a:spcBef>
                <a:spcPct val="0"/>
              </a:spcBef>
              <a:buFontTx/>
              <a:buNone/>
            </a:pPr>
            <a:r>
              <a:rPr lang="en-US" altLang="en-US" sz="900" b="1" smtClean="0">
                <a:solidFill>
                  <a:srgbClr val="000000"/>
                </a:solidFill>
                <a:latin typeface="Arial" panose="020B0604020202020204" pitchFamily="34" charset="0"/>
              </a:rPr>
              <a:t>NO</a:t>
            </a:r>
          </a:p>
          <a:p>
            <a:pPr>
              <a:spcBef>
                <a:spcPct val="0"/>
              </a:spcBef>
              <a:buFontTx/>
              <a:buNone/>
            </a:pPr>
            <a:r>
              <a:rPr lang="en-US" altLang="en-US" sz="900" b="1" smtClean="0">
                <a:solidFill>
                  <a:srgbClr val="000000"/>
                </a:solidFill>
                <a:latin typeface="Arial" panose="020B0604020202020204" pitchFamily="34" charset="0"/>
              </a:rPr>
              <a:t>N</a:t>
            </a:r>
            <a:r>
              <a:rPr lang="en-US" altLang="en-US" sz="900" b="1" baseline="-25000" smtClean="0">
                <a:solidFill>
                  <a:srgbClr val="000000"/>
                </a:solidFill>
                <a:latin typeface="Arial" panose="020B0604020202020204" pitchFamily="34" charset="0"/>
              </a:rPr>
              <a:t>2</a:t>
            </a:r>
            <a:endParaRPr lang="en-US" altLang="en-US" sz="900" b="1" smtClean="0">
              <a:solidFill>
                <a:srgbClr val="000000"/>
              </a:solidFill>
              <a:latin typeface="Arial" panose="020B0604020202020204" pitchFamily="34" charset="0"/>
            </a:endParaRPr>
          </a:p>
        </p:txBody>
      </p:sp>
      <p:sp>
        <p:nvSpPr>
          <p:cNvPr id="4137" name="Text Box 218"/>
          <p:cNvSpPr txBox="1">
            <a:spLocks noChangeArrowheads="1"/>
          </p:cNvSpPr>
          <p:nvPr/>
        </p:nvSpPr>
        <p:spPr bwMode="auto">
          <a:xfrm>
            <a:off x="2176463" y="4124325"/>
            <a:ext cx="466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N</a:t>
            </a:r>
            <a:r>
              <a:rPr lang="en-US" altLang="en-US" sz="900" baseline="-25000" smtClean="0">
                <a:solidFill>
                  <a:srgbClr val="000000"/>
                </a:solidFill>
                <a:latin typeface="Arial" panose="020B0604020202020204" pitchFamily="34" charset="0"/>
              </a:rPr>
              <a:t>2</a:t>
            </a:r>
            <a:r>
              <a:rPr lang="en-US" altLang="en-US" sz="900" smtClean="0">
                <a:solidFill>
                  <a:srgbClr val="000000"/>
                </a:solidFill>
                <a:latin typeface="Arial" panose="020B0604020202020204" pitchFamily="34" charset="0"/>
              </a:rPr>
              <a:t>O</a:t>
            </a:r>
            <a:r>
              <a:rPr lang="en-US" altLang="en-US" sz="900" baseline="-25000" smtClean="0">
                <a:solidFill>
                  <a:srgbClr val="000000"/>
                </a:solidFill>
                <a:latin typeface="Arial" panose="020B0604020202020204" pitchFamily="34" charset="0"/>
              </a:rPr>
              <a:t>2</a:t>
            </a:r>
            <a:r>
              <a:rPr lang="en-US" altLang="en-US" sz="900" baseline="30000" smtClean="0">
                <a:solidFill>
                  <a:srgbClr val="000000"/>
                </a:solidFill>
                <a:latin typeface="Arial" panose="020B0604020202020204" pitchFamily="34" charset="0"/>
              </a:rPr>
              <a:t>-</a:t>
            </a:r>
            <a:endParaRPr lang="en-US" altLang="en-US" sz="900" smtClean="0">
              <a:solidFill>
                <a:srgbClr val="000000"/>
              </a:solidFill>
              <a:latin typeface="Arial" panose="020B0604020202020204" pitchFamily="34" charset="0"/>
            </a:endParaRPr>
          </a:p>
        </p:txBody>
      </p:sp>
      <p:sp>
        <p:nvSpPr>
          <p:cNvPr id="4138" name="Text Box 220"/>
          <p:cNvSpPr txBox="1">
            <a:spLocks noChangeArrowheads="1"/>
          </p:cNvSpPr>
          <p:nvPr/>
        </p:nvSpPr>
        <p:spPr bwMode="auto">
          <a:xfrm>
            <a:off x="1323975" y="2506663"/>
            <a:ext cx="3921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NH</a:t>
            </a:r>
            <a:r>
              <a:rPr lang="en-US" altLang="en-US" sz="900" baseline="-25000" smtClean="0">
                <a:solidFill>
                  <a:srgbClr val="000000"/>
                </a:solidFill>
                <a:latin typeface="Arial" panose="020B0604020202020204" pitchFamily="34" charset="0"/>
              </a:rPr>
              <a:t>3</a:t>
            </a:r>
            <a:endParaRPr lang="en-US" altLang="en-US" sz="900" smtClean="0">
              <a:solidFill>
                <a:srgbClr val="000000"/>
              </a:solidFill>
              <a:latin typeface="Arial" panose="020B0604020202020204" pitchFamily="34" charset="0"/>
            </a:endParaRPr>
          </a:p>
        </p:txBody>
      </p:sp>
      <p:sp>
        <p:nvSpPr>
          <p:cNvPr id="4139" name="Rectangle 234"/>
          <p:cNvSpPr>
            <a:spLocks noChangeArrowheads="1"/>
          </p:cNvSpPr>
          <p:nvPr/>
        </p:nvSpPr>
        <p:spPr bwMode="auto">
          <a:xfrm>
            <a:off x="1730375" y="1265238"/>
            <a:ext cx="6731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SYMBIOTIC</a:t>
            </a:r>
          </a:p>
        </p:txBody>
      </p:sp>
      <p:sp>
        <p:nvSpPr>
          <p:cNvPr id="4140" name="Rectangle 235"/>
          <p:cNvSpPr>
            <a:spLocks noChangeArrowheads="1"/>
          </p:cNvSpPr>
          <p:nvPr/>
        </p:nvSpPr>
        <p:spPr bwMode="auto">
          <a:xfrm>
            <a:off x="2438400" y="1265238"/>
            <a:ext cx="9001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NON-SYMBIOTIC</a:t>
            </a:r>
            <a:endParaRPr lang="en-US" altLang="en-US" sz="700" smtClean="0">
              <a:solidFill>
                <a:srgbClr val="FF0000"/>
              </a:solidFill>
              <a:latin typeface="Arial" panose="020B0604020202020204" pitchFamily="34" charset="0"/>
            </a:endParaRPr>
          </a:p>
        </p:txBody>
      </p:sp>
      <p:sp>
        <p:nvSpPr>
          <p:cNvPr id="4141" name="Freeform 258"/>
          <p:cNvSpPr>
            <a:spLocks/>
          </p:cNvSpPr>
          <p:nvPr/>
        </p:nvSpPr>
        <p:spPr bwMode="auto">
          <a:xfrm>
            <a:off x="3979863" y="3502025"/>
            <a:ext cx="415925" cy="1406525"/>
          </a:xfrm>
          <a:custGeom>
            <a:avLst/>
            <a:gdLst>
              <a:gd name="T0" fmla="*/ 489664568 w 296"/>
              <a:gd name="T1" fmla="*/ 0 h 960"/>
              <a:gd name="T2" fmla="*/ 15795314 w 296"/>
              <a:gd name="T3" fmla="*/ 927333654 h 960"/>
              <a:gd name="T4" fmla="*/ 584437857 w 296"/>
              <a:gd name="T5" fmla="*/ 206074226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42" name="Text Box 263"/>
          <p:cNvSpPr txBox="1">
            <a:spLocks noChangeArrowheads="1"/>
          </p:cNvSpPr>
          <p:nvPr/>
        </p:nvSpPr>
        <p:spPr bwMode="auto">
          <a:xfrm>
            <a:off x="6810375" y="5376863"/>
            <a:ext cx="3667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 O</a:t>
            </a:r>
            <a:r>
              <a:rPr lang="en-US" altLang="en-US" sz="700" baseline="-25000" smtClean="0">
                <a:solidFill>
                  <a:srgbClr val="000000"/>
                </a:solidFill>
                <a:latin typeface="Arial" panose="020B0604020202020204" pitchFamily="34" charset="0"/>
              </a:rPr>
              <a:t>2</a:t>
            </a:r>
          </a:p>
        </p:txBody>
      </p:sp>
      <p:sp>
        <p:nvSpPr>
          <p:cNvPr id="4143" name="Text Box 264"/>
          <p:cNvSpPr txBox="1">
            <a:spLocks noChangeArrowheads="1"/>
          </p:cNvSpPr>
          <p:nvPr/>
        </p:nvSpPr>
        <p:spPr bwMode="auto">
          <a:xfrm>
            <a:off x="6045200" y="5375275"/>
            <a:ext cx="619125"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Nitrobacter</a:t>
            </a:r>
            <a:endParaRPr lang="en-US" altLang="en-US" sz="700" smtClean="0">
              <a:solidFill>
                <a:srgbClr val="000000"/>
              </a:solidFill>
              <a:latin typeface="Arial" panose="020B0604020202020204" pitchFamily="34" charset="0"/>
            </a:endParaRPr>
          </a:p>
        </p:txBody>
      </p:sp>
      <p:sp>
        <p:nvSpPr>
          <p:cNvPr id="4144" name="Freeform 269"/>
          <p:cNvSpPr>
            <a:spLocks/>
          </p:cNvSpPr>
          <p:nvPr/>
        </p:nvSpPr>
        <p:spPr bwMode="auto">
          <a:xfrm flipH="1">
            <a:off x="2832100" y="1816100"/>
            <a:ext cx="1270000" cy="982663"/>
          </a:xfrm>
          <a:custGeom>
            <a:avLst/>
            <a:gdLst>
              <a:gd name="T0" fmla="*/ 1610500487 w 904"/>
              <a:gd name="T1" fmla="*/ 0 h 672"/>
              <a:gd name="T2" fmla="*/ 1515764668 w 904"/>
              <a:gd name="T3" fmla="*/ 513194289 h 672"/>
              <a:gd name="T4" fmla="*/ 0 w 904"/>
              <a:gd name="T5" fmla="*/ 1436944303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45" name="Freeform 272"/>
          <p:cNvSpPr>
            <a:spLocks/>
          </p:cNvSpPr>
          <p:nvPr/>
        </p:nvSpPr>
        <p:spPr bwMode="auto">
          <a:xfrm>
            <a:off x="1830388" y="1898650"/>
            <a:ext cx="2217737" cy="1054100"/>
          </a:xfrm>
          <a:custGeom>
            <a:avLst/>
            <a:gdLst>
              <a:gd name="T0" fmla="*/ 255121320 w 1577"/>
              <a:gd name="T1" fmla="*/ 0 h 720"/>
              <a:gd name="T2" fmla="*/ 476622198 w 1577"/>
              <a:gd name="T3" fmla="*/ 823057384 h 720"/>
              <a:gd name="T4" fmla="*/ 2147483646 w 1577"/>
              <a:gd name="T5" fmla="*/ 1543231681 h 720"/>
              <a:gd name="T6" fmla="*/ 0 60000 65536"/>
              <a:gd name="T7" fmla="*/ 0 60000 65536"/>
              <a:gd name="T8" fmla="*/ 0 60000 65536"/>
            </a:gdLst>
            <a:ahLst/>
            <a:cxnLst>
              <a:cxn ang="T6">
                <a:pos x="T0" y="T1"/>
              </a:cxn>
              <a:cxn ang="T7">
                <a:pos x="T2" y="T3"/>
              </a:cxn>
              <a:cxn ang="T8">
                <a:pos x="T4" y="T5"/>
              </a:cxn>
            </a:cxnLst>
            <a:rect l="0" t="0" r="r" b="b"/>
            <a:pathLst>
              <a:path w="1577" h="720">
                <a:moveTo>
                  <a:pt x="129" y="0"/>
                </a:moveTo>
                <a:cubicBezTo>
                  <a:pt x="64" y="132"/>
                  <a:pt x="0" y="264"/>
                  <a:pt x="241" y="384"/>
                </a:cubicBezTo>
                <a:cubicBezTo>
                  <a:pt x="482" y="504"/>
                  <a:pt x="1029" y="612"/>
                  <a:pt x="1577" y="72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46" name="Line 275"/>
          <p:cNvSpPr>
            <a:spLocks noChangeShapeType="1"/>
          </p:cNvSpPr>
          <p:nvPr/>
        </p:nvSpPr>
        <p:spPr bwMode="auto">
          <a:xfrm>
            <a:off x="4508500" y="1944688"/>
            <a:ext cx="0" cy="714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47" name="Rectangle 277"/>
          <p:cNvSpPr>
            <a:spLocks noChangeArrowheads="1"/>
          </p:cNvSpPr>
          <p:nvPr/>
        </p:nvSpPr>
        <p:spPr bwMode="auto">
          <a:xfrm>
            <a:off x="4048125" y="1663700"/>
            <a:ext cx="944563" cy="246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smtClean="0">
              <a:solidFill>
                <a:srgbClr val="000000"/>
              </a:solidFill>
              <a:latin typeface="Arial" panose="020B0604020202020204" pitchFamily="34" charset="0"/>
            </a:endParaRPr>
          </a:p>
        </p:txBody>
      </p:sp>
      <p:sp>
        <p:nvSpPr>
          <p:cNvPr id="4148" name="Text Box 276"/>
          <p:cNvSpPr txBox="1">
            <a:spLocks noChangeArrowheads="1"/>
          </p:cNvSpPr>
          <p:nvPr/>
        </p:nvSpPr>
        <p:spPr bwMode="auto">
          <a:xfrm>
            <a:off x="4003675" y="1693863"/>
            <a:ext cx="1041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FERTILIZATION</a:t>
            </a:r>
            <a:endParaRPr lang="en-US" altLang="en-US" sz="700" b="1" smtClean="0">
              <a:solidFill>
                <a:srgbClr val="000000"/>
              </a:solidFill>
              <a:latin typeface="Arial" panose="020B0604020202020204" pitchFamily="34" charset="0"/>
            </a:endParaRPr>
          </a:p>
        </p:txBody>
      </p:sp>
      <p:sp>
        <p:nvSpPr>
          <p:cNvPr id="4149" name="Rectangle 279"/>
          <p:cNvSpPr>
            <a:spLocks noChangeArrowheads="1"/>
          </p:cNvSpPr>
          <p:nvPr/>
        </p:nvSpPr>
        <p:spPr bwMode="auto">
          <a:xfrm>
            <a:off x="4575175" y="701675"/>
            <a:ext cx="811213"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50" name="Text Box 90"/>
          <p:cNvSpPr txBox="1">
            <a:spLocks noChangeArrowheads="1"/>
          </p:cNvSpPr>
          <p:nvPr/>
        </p:nvSpPr>
        <p:spPr bwMode="auto">
          <a:xfrm>
            <a:off x="4529138" y="714375"/>
            <a:ext cx="8445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LIGHTNING,</a:t>
            </a:r>
          </a:p>
          <a:p>
            <a:pPr algn="ctr">
              <a:spcBef>
                <a:spcPct val="0"/>
              </a:spcBef>
              <a:buFontTx/>
              <a:buNone/>
            </a:pPr>
            <a:r>
              <a:rPr lang="en-US" altLang="en-US" sz="900" b="1" smtClean="0">
                <a:solidFill>
                  <a:srgbClr val="000000"/>
                </a:solidFill>
                <a:latin typeface="Arial" panose="020B0604020202020204" pitchFamily="34" charset="0"/>
              </a:rPr>
              <a:t>RAINFALL</a:t>
            </a:r>
          </a:p>
        </p:txBody>
      </p:sp>
      <p:sp>
        <p:nvSpPr>
          <p:cNvPr id="4151" name="Rectangle 280"/>
          <p:cNvSpPr>
            <a:spLocks noChangeArrowheads="1"/>
          </p:cNvSpPr>
          <p:nvPr/>
        </p:nvSpPr>
        <p:spPr bwMode="auto">
          <a:xfrm>
            <a:off x="2078038" y="1031875"/>
            <a:ext cx="75406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N2 FIXATION</a:t>
            </a:r>
          </a:p>
        </p:txBody>
      </p:sp>
      <p:sp>
        <p:nvSpPr>
          <p:cNvPr id="4152" name="Freeform 287"/>
          <p:cNvSpPr>
            <a:spLocks/>
          </p:cNvSpPr>
          <p:nvPr/>
        </p:nvSpPr>
        <p:spPr bwMode="auto">
          <a:xfrm>
            <a:off x="822325" y="1193800"/>
            <a:ext cx="3322638" cy="4141788"/>
          </a:xfrm>
          <a:custGeom>
            <a:avLst/>
            <a:gdLst>
              <a:gd name="T0" fmla="*/ 2147483646 w 2362"/>
              <a:gd name="T1" fmla="*/ 2147483646 h 2828"/>
              <a:gd name="T2" fmla="*/ 769760413 w 2362"/>
              <a:gd name="T3" fmla="*/ 2147483646 h 2828"/>
              <a:gd name="T4" fmla="*/ 51448841 w 2362"/>
              <a:gd name="T5" fmla="*/ 0 h 2828"/>
              <a:gd name="T6" fmla="*/ 0 60000 65536"/>
              <a:gd name="T7" fmla="*/ 0 60000 65536"/>
              <a:gd name="T8" fmla="*/ 0 60000 65536"/>
            </a:gdLst>
            <a:ahLst/>
            <a:cxnLst>
              <a:cxn ang="T6">
                <a:pos x="T0" y="T1"/>
              </a:cxn>
              <a:cxn ang="T7">
                <a:pos x="T2" y="T3"/>
              </a:cxn>
              <a:cxn ang="T8">
                <a:pos x="T4" y="T5"/>
              </a:cxn>
            </a:cxnLst>
            <a:rect l="0" t="0" r="r" b="b"/>
            <a:pathLst>
              <a:path w="2362" h="2828">
                <a:moveTo>
                  <a:pt x="2362" y="2828"/>
                </a:moveTo>
                <a:cubicBezTo>
                  <a:pt x="1570" y="2772"/>
                  <a:pt x="778" y="2717"/>
                  <a:pt x="389" y="2246"/>
                </a:cubicBezTo>
                <a:cubicBezTo>
                  <a:pt x="0" y="1775"/>
                  <a:pt x="13" y="887"/>
                  <a:pt x="26"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53" name="Text Box 288"/>
          <p:cNvSpPr txBox="1">
            <a:spLocks noChangeArrowheads="1"/>
          </p:cNvSpPr>
          <p:nvPr/>
        </p:nvSpPr>
        <p:spPr bwMode="auto">
          <a:xfrm rot="1048958">
            <a:off x="1844675" y="4892675"/>
            <a:ext cx="1174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800080"/>
                </a:solidFill>
                <a:latin typeface="Arial" panose="020B0604020202020204" pitchFamily="34" charset="0"/>
              </a:rPr>
              <a:t>DENITRIFICATION</a:t>
            </a:r>
          </a:p>
        </p:txBody>
      </p:sp>
      <p:sp>
        <p:nvSpPr>
          <p:cNvPr id="4154" name="Text Box 295"/>
          <p:cNvSpPr txBox="1">
            <a:spLocks noChangeArrowheads="1"/>
          </p:cNvSpPr>
          <p:nvPr/>
        </p:nvSpPr>
        <p:spPr bwMode="auto">
          <a:xfrm>
            <a:off x="906463" y="1982788"/>
            <a:ext cx="579437" cy="374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PLANT</a:t>
            </a:r>
          </a:p>
          <a:p>
            <a:pPr>
              <a:spcBef>
                <a:spcPct val="0"/>
              </a:spcBef>
              <a:buFontTx/>
              <a:buNone/>
            </a:pPr>
            <a:r>
              <a:rPr lang="en-US" altLang="en-US" sz="900" b="1" smtClean="0">
                <a:solidFill>
                  <a:srgbClr val="000000"/>
                </a:solidFill>
                <a:latin typeface="Arial" panose="020B0604020202020204" pitchFamily="34" charset="0"/>
              </a:rPr>
              <a:t>LOSS</a:t>
            </a:r>
            <a:endParaRPr lang="en-US" altLang="en-US" sz="700" b="1" smtClean="0">
              <a:solidFill>
                <a:srgbClr val="000000"/>
              </a:solidFill>
              <a:latin typeface="Arial" panose="020B0604020202020204" pitchFamily="34" charset="0"/>
            </a:endParaRPr>
          </a:p>
        </p:txBody>
      </p:sp>
      <p:sp>
        <p:nvSpPr>
          <p:cNvPr id="4155" name="Text Box 297"/>
          <p:cNvSpPr txBox="1">
            <a:spLocks noChangeArrowheads="1"/>
          </p:cNvSpPr>
          <p:nvPr/>
        </p:nvSpPr>
        <p:spPr bwMode="auto">
          <a:xfrm>
            <a:off x="1435100" y="1992313"/>
            <a:ext cx="565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AMINO</a:t>
            </a:r>
            <a:endParaRPr lang="en-US" altLang="en-US" sz="900" smtClean="0">
              <a:solidFill>
                <a:srgbClr val="000000"/>
              </a:solidFill>
              <a:latin typeface="Arial" panose="020B0604020202020204" pitchFamily="34" charset="0"/>
            </a:endParaRPr>
          </a:p>
          <a:p>
            <a:pPr>
              <a:spcBef>
                <a:spcPct val="0"/>
              </a:spcBef>
              <a:buFontTx/>
              <a:buNone/>
            </a:pPr>
            <a:r>
              <a:rPr lang="en-US" altLang="en-US" sz="900" b="1" smtClean="0">
                <a:solidFill>
                  <a:srgbClr val="000000"/>
                </a:solidFill>
                <a:latin typeface="Arial" panose="020B0604020202020204" pitchFamily="34" charset="0"/>
              </a:rPr>
              <a:t>ACIDS</a:t>
            </a:r>
            <a:endParaRPr lang="en-US" altLang="en-US" sz="700" smtClean="0">
              <a:solidFill>
                <a:srgbClr val="000000"/>
              </a:solidFill>
              <a:latin typeface="Arial" panose="020B0604020202020204" pitchFamily="34" charset="0"/>
            </a:endParaRPr>
          </a:p>
        </p:txBody>
      </p:sp>
      <p:sp>
        <p:nvSpPr>
          <p:cNvPr id="4156" name="Oval 299"/>
          <p:cNvSpPr>
            <a:spLocks noChangeArrowheads="1"/>
          </p:cNvSpPr>
          <p:nvPr/>
        </p:nvSpPr>
        <p:spPr bwMode="auto">
          <a:xfrm>
            <a:off x="4246563" y="4935538"/>
            <a:ext cx="563562" cy="7318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NO</a:t>
            </a:r>
            <a:r>
              <a:rPr lang="en-US" altLang="en-US" sz="900" b="1" baseline="-25000" smtClean="0">
                <a:solidFill>
                  <a:srgbClr val="000000"/>
                </a:solidFill>
                <a:latin typeface="Arial" panose="020B0604020202020204" pitchFamily="34" charset="0"/>
              </a:rPr>
              <a:t>3</a:t>
            </a:r>
            <a:r>
              <a:rPr lang="en-US" altLang="en-US" sz="900" b="1" baseline="30000" smtClean="0">
                <a:solidFill>
                  <a:srgbClr val="000000"/>
                </a:solidFill>
                <a:latin typeface="Arial" panose="020B0604020202020204" pitchFamily="34" charset="0"/>
              </a:rPr>
              <a:t>-</a:t>
            </a:r>
            <a:endParaRPr lang="en-US" altLang="en-US" sz="900" b="1" smtClean="0">
              <a:solidFill>
                <a:srgbClr val="000000"/>
              </a:solidFill>
              <a:latin typeface="Arial" panose="020B0604020202020204" pitchFamily="34" charset="0"/>
            </a:endParaRPr>
          </a:p>
          <a:p>
            <a:pPr algn="ctr">
              <a:spcBef>
                <a:spcPct val="0"/>
              </a:spcBef>
              <a:buFontTx/>
              <a:buNone/>
            </a:pPr>
            <a:r>
              <a:rPr lang="en-US" altLang="en-US" sz="900" b="1" smtClean="0">
                <a:solidFill>
                  <a:srgbClr val="000000"/>
                </a:solidFill>
                <a:latin typeface="Arial" panose="020B0604020202020204" pitchFamily="34" charset="0"/>
              </a:rPr>
              <a:t>POOL</a:t>
            </a:r>
            <a:endParaRPr lang="en-US" altLang="en-US" sz="700" b="1" smtClean="0">
              <a:solidFill>
                <a:srgbClr val="000000"/>
              </a:solidFill>
              <a:latin typeface="Arial" panose="020B0604020202020204" pitchFamily="34" charset="0"/>
            </a:endParaRPr>
          </a:p>
        </p:txBody>
      </p:sp>
      <p:sp>
        <p:nvSpPr>
          <p:cNvPr id="4157" name="Rectangle 301"/>
          <p:cNvSpPr>
            <a:spLocks noChangeArrowheads="1"/>
          </p:cNvSpPr>
          <p:nvPr/>
        </p:nvSpPr>
        <p:spPr bwMode="auto">
          <a:xfrm>
            <a:off x="4195763" y="6121400"/>
            <a:ext cx="762000" cy="1936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58" name="Text Box 101"/>
          <p:cNvSpPr txBox="1">
            <a:spLocks noChangeArrowheads="1"/>
          </p:cNvSpPr>
          <p:nvPr/>
        </p:nvSpPr>
        <p:spPr bwMode="auto">
          <a:xfrm>
            <a:off x="4203700" y="6094413"/>
            <a:ext cx="7810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LEACHING</a:t>
            </a:r>
            <a:endParaRPr lang="en-US" altLang="en-US" sz="700" b="1" smtClean="0">
              <a:solidFill>
                <a:srgbClr val="000000"/>
              </a:solidFill>
              <a:latin typeface="Arial" panose="020B0604020202020204" pitchFamily="34" charset="0"/>
            </a:endParaRPr>
          </a:p>
        </p:txBody>
      </p:sp>
      <p:sp>
        <p:nvSpPr>
          <p:cNvPr id="4159" name="Rectangle 302"/>
          <p:cNvSpPr>
            <a:spLocks noChangeArrowheads="1"/>
          </p:cNvSpPr>
          <p:nvPr/>
        </p:nvSpPr>
        <p:spPr bwMode="auto">
          <a:xfrm>
            <a:off x="7532688" y="2519363"/>
            <a:ext cx="1047750" cy="3476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AMMONIA</a:t>
            </a:r>
          </a:p>
          <a:p>
            <a:pPr algn="ctr">
              <a:spcBef>
                <a:spcPct val="0"/>
              </a:spcBef>
              <a:buFontTx/>
              <a:buNone/>
            </a:pPr>
            <a:r>
              <a:rPr lang="en-US" altLang="en-US" sz="900" b="1" smtClean="0">
                <a:solidFill>
                  <a:srgbClr val="000000"/>
                </a:solidFill>
                <a:latin typeface="Arial" panose="020B0604020202020204" pitchFamily="34" charset="0"/>
              </a:rPr>
              <a:t>VOLATILIZATION</a:t>
            </a:r>
            <a:endParaRPr lang="en-US" altLang="en-US" sz="700" b="1" smtClean="0">
              <a:solidFill>
                <a:srgbClr val="000000"/>
              </a:solidFill>
              <a:latin typeface="Arial" panose="020B0604020202020204" pitchFamily="34" charset="0"/>
            </a:endParaRPr>
          </a:p>
        </p:txBody>
      </p:sp>
      <p:sp>
        <p:nvSpPr>
          <p:cNvPr id="4160" name="Line 306"/>
          <p:cNvSpPr>
            <a:spLocks noChangeShapeType="1"/>
          </p:cNvSpPr>
          <p:nvPr/>
        </p:nvSpPr>
        <p:spPr bwMode="auto">
          <a:xfrm flipH="1" flipV="1">
            <a:off x="4922838" y="3376613"/>
            <a:ext cx="831850" cy="614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61" name="Line 309"/>
          <p:cNvSpPr>
            <a:spLocks noChangeShapeType="1"/>
          </p:cNvSpPr>
          <p:nvPr/>
        </p:nvSpPr>
        <p:spPr bwMode="auto">
          <a:xfrm flipV="1">
            <a:off x="8401050" y="3662363"/>
            <a:ext cx="347663"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62" name="Text Box 310"/>
          <p:cNvSpPr txBox="1">
            <a:spLocks noChangeArrowheads="1"/>
          </p:cNvSpPr>
          <p:nvPr/>
        </p:nvSpPr>
        <p:spPr bwMode="auto">
          <a:xfrm>
            <a:off x="5864225" y="5122863"/>
            <a:ext cx="101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NITRIFICATION</a:t>
            </a:r>
            <a:endParaRPr lang="en-US" altLang="en-US" sz="900" smtClean="0">
              <a:solidFill>
                <a:srgbClr val="FFCC00"/>
              </a:solidFill>
              <a:latin typeface="Arial" panose="020B0604020202020204" pitchFamily="34" charset="0"/>
            </a:endParaRPr>
          </a:p>
        </p:txBody>
      </p:sp>
      <p:sp>
        <p:nvSpPr>
          <p:cNvPr id="4163" name="Text Box 219"/>
          <p:cNvSpPr txBox="1">
            <a:spLocks noChangeArrowheads="1"/>
          </p:cNvSpPr>
          <p:nvPr/>
        </p:nvSpPr>
        <p:spPr bwMode="auto">
          <a:xfrm>
            <a:off x="1593850" y="3335338"/>
            <a:ext cx="5635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NH</a:t>
            </a:r>
            <a:r>
              <a:rPr lang="en-US" altLang="en-US" sz="900" baseline="-25000" smtClean="0">
                <a:solidFill>
                  <a:srgbClr val="000000"/>
                </a:solidFill>
                <a:latin typeface="Arial" panose="020B0604020202020204" pitchFamily="34" charset="0"/>
              </a:rPr>
              <a:t>2</a:t>
            </a:r>
            <a:r>
              <a:rPr lang="en-US" altLang="en-US" sz="900" smtClean="0">
                <a:solidFill>
                  <a:srgbClr val="000000"/>
                </a:solidFill>
                <a:latin typeface="Arial" panose="020B0604020202020204" pitchFamily="34" charset="0"/>
              </a:rPr>
              <a:t>OH</a:t>
            </a:r>
          </a:p>
        </p:txBody>
      </p:sp>
      <p:sp>
        <p:nvSpPr>
          <p:cNvPr id="4164" name="Text Box 262"/>
          <p:cNvSpPr txBox="1">
            <a:spLocks noChangeArrowheads="1"/>
          </p:cNvSpPr>
          <p:nvPr/>
        </p:nvSpPr>
        <p:spPr bwMode="auto">
          <a:xfrm>
            <a:off x="615950" y="4154488"/>
            <a:ext cx="11874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Pseudomonas, Bacillus,</a:t>
            </a:r>
          </a:p>
          <a:p>
            <a:pPr>
              <a:spcBef>
                <a:spcPct val="0"/>
              </a:spcBef>
              <a:buFontTx/>
              <a:buNone/>
            </a:pPr>
            <a:r>
              <a:rPr lang="en-US" altLang="en-US" sz="700" smtClean="0">
                <a:solidFill>
                  <a:srgbClr val="3333CC"/>
                </a:solidFill>
                <a:latin typeface="Arial" panose="020B0604020202020204" pitchFamily="34" charset="0"/>
              </a:rPr>
              <a:t>Thiobacillus Denitrificans,</a:t>
            </a:r>
          </a:p>
          <a:p>
            <a:pPr>
              <a:spcBef>
                <a:spcPct val="0"/>
              </a:spcBef>
              <a:buFontTx/>
              <a:buNone/>
            </a:pPr>
            <a:r>
              <a:rPr lang="en-US" altLang="en-US" sz="700" smtClean="0">
                <a:solidFill>
                  <a:srgbClr val="3333CC"/>
                </a:solidFill>
                <a:latin typeface="Arial" panose="020B0604020202020204" pitchFamily="34" charset="0"/>
              </a:rPr>
              <a:t>and T. thioparus</a:t>
            </a:r>
            <a:endParaRPr lang="en-US" altLang="en-US" sz="700" smtClean="0">
              <a:solidFill>
                <a:srgbClr val="000000"/>
              </a:solidFill>
              <a:latin typeface="Arial" panose="020B0604020202020204" pitchFamily="34" charset="0"/>
            </a:endParaRPr>
          </a:p>
        </p:txBody>
      </p:sp>
      <p:sp>
        <p:nvSpPr>
          <p:cNvPr id="4165" name="Text Box 237"/>
          <p:cNvSpPr txBox="1">
            <a:spLocks noChangeArrowheads="1"/>
          </p:cNvSpPr>
          <p:nvPr/>
        </p:nvSpPr>
        <p:spPr bwMode="auto">
          <a:xfrm>
            <a:off x="4530725" y="4335463"/>
            <a:ext cx="1174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MINERALIZATION </a:t>
            </a:r>
          </a:p>
          <a:p>
            <a:pPr>
              <a:spcBef>
                <a:spcPct val="0"/>
              </a:spcBef>
              <a:buFontTx/>
              <a:buNone/>
            </a:pPr>
            <a:r>
              <a:rPr lang="en-US" altLang="en-US" sz="900" smtClean="0">
                <a:solidFill>
                  <a:srgbClr val="FF6600"/>
                </a:solidFill>
                <a:latin typeface="Arial" panose="020B0604020202020204" pitchFamily="34" charset="0"/>
              </a:rPr>
              <a:t>+ NITRIFICATION</a:t>
            </a:r>
            <a:endParaRPr lang="en-US" altLang="en-US" sz="900" smtClean="0">
              <a:solidFill>
                <a:srgbClr val="000000"/>
              </a:solidFill>
              <a:latin typeface="Arial" panose="020B0604020202020204" pitchFamily="34" charset="0"/>
            </a:endParaRPr>
          </a:p>
        </p:txBody>
      </p:sp>
      <p:sp>
        <p:nvSpPr>
          <p:cNvPr id="4166" name="Text Box 222"/>
          <p:cNvSpPr txBox="1">
            <a:spLocks noChangeArrowheads="1"/>
          </p:cNvSpPr>
          <p:nvPr/>
        </p:nvSpPr>
        <p:spPr bwMode="auto">
          <a:xfrm>
            <a:off x="3721100" y="3632200"/>
            <a:ext cx="111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800080"/>
                </a:solidFill>
                <a:latin typeface="Arial" panose="020B0604020202020204" pitchFamily="34" charset="0"/>
              </a:rPr>
              <a:t>IMMOBILIZATION</a:t>
            </a:r>
            <a:endParaRPr lang="en-US" altLang="en-US" sz="900" smtClean="0">
              <a:solidFill>
                <a:srgbClr val="010000"/>
              </a:solidFill>
              <a:latin typeface="Arial" panose="020B0604020202020204" pitchFamily="34" charset="0"/>
            </a:endParaRPr>
          </a:p>
        </p:txBody>
      </p:sp>
      <p:sp>
        <p:nvSpPr>
          <p:cNvPr id="4167" name="Text Box 215"/>
          <p:cNvSpPr txBox="1">
            <a:spLocks noChangeArrowheads="1"/>
          </p:cNvSpPr>
          <p:nvPr/>
        </p:nvSpPr>
        <p:spPr bwMode="auto">
          <a:xfrm>
            <a:off x="3160713" y="4638675"/>
            <a:ext cx="4238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NO</a:t>
            </a:r>
            <a:r>
              <a:rPr lang="en-US" altLang="en-US" sz="900" baseline="-25000" smtClean="0">
                <a:solidFill>
                  <a:srgbClr val="000000"/>
                </a:solidFill>
                <a:latin typeface="Arial" panose="020B0604020202020204" pitchFamily="34" charset="0"/>
              </a:rPr>
              <a:t>2</a:t>
            </a:r>
            <a:r>
              <a:rPr lang="en-US" altLang="en-US" sz="900" baseline="30000" smtClean="0">
                <a:solidFill>
                  <a:srgbClr val="000000"/>
                </a:solidFill>
                <a:latin typeface="Arial" panose="020B0604020202020204" pitchFamily="34" charset="0"/>
              </a:rPr>
              <a:t>-</a:t>
            </a:r>
            <a:endParaRPr lang="en-US" altLang="en-US" sz="900" smtClean="0">
              <a:solidFill>
                <a:srgbClr val="000000"/>
              </a:solidFill>
              <a:latin typeface="Arial" panose="020B0604020202020204" pitchFamily="34" charset="0"/>
            </a:endParaRPr>
          </a:p>
        </p:txBody>
      </p:sp>
      <p:grpSp>
        <p:nvGrpSpPr>
          <p:cNvPr id="4168" name="Group 344"/>
          <p:cNvGrpSpPr>
            <a:grpSpLocks/>
          </p:cNvGrpSpPr>
          <p:nvPr/>
        </p:nvGrpSpPr>
        <p:grpSpPr bwMode="auto">
          <a:xfrm>
            <a:off x="5554663" y="3943350"/>
            <a:ext cx="1654175" cy="658813"/>
            <a:chOff x="3552" y="2580"/>
            <a:chExt cx="1177" cy="450"/>
          </a:xfrm>
        </p:grpSpPr>
        <p:sp>
          <p:nvSpPr>
            <p:cNvPr id="4209" name="Oval 317"/>
            <p:cNvSpPr>
              <a:spLocks noChangeArrowheads="1"/>
            </p:cNvSpPr>
            <p:nvPr/>
          </p:nvSpPr>
          <p:spPr bwMode="auto">
            <a:xfrm>
              <a:off x="3558" y="2580"/>
              <a:ext cx="868" cy="450"/>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smtClean="0">
                <a:solidFill>
                  <a:srgbClr val="33CCFF"/>
                </a:solidFill>
                <a:latin typeface="Arial" panose="020B0604020202020204" pitchFamily="34" charset="0"/>
              </a:endParaRPr>
            </a:p>
          </p:txBody>
        </p:sp>
        <p:sp>
          <p:nvSpPr>
            <p:cNvPr id="4210" name="Text Box 249"/>
            <p:cNvSpPr txBox="1">
              <a:spLocks noChangeArrowheads="1"/>
            </p:cNvSpPr>
            <p:nvPr/>
          </p:nvSpPr>
          <p:spPr bwMode="auto">
            <a:xfrm>
              <a:off x="3552" y="2701"/>
              <a:ext cx="1177"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MICROBIAL/PLANT </a:t>
              </a:r>
            </a:p>
            <a:p>
              <a:pPr>
                <a:spcBef>
                  <a:spcPct val="0"/>
                </a:spcBef>
                <a:buFontTx/>
                <a:buNone/>
              </a:pPr>
              <a:r>
                <a:rPr lang="en-US" altLang="en-US" sz="900" b="1" smtClean="0">
                  <a:solidFill>
                    <a:srgbClr val="000000"/>
                  </a:solidFill>
                  <a:latin typeface="Arial" panose="020B0604020202020204" pitchFamily="34" charset="0"/>
                </a:rPr>
                <a:t>             SINK</a:t>
              </a:r>
            </a:p>
          </p:txBody>
        </p:sp>
      </p:grpSp>
      <p:sp>
        <p:nvSpPr>
          <p:cNvPr id="4169" name="Text Box 324"/>
          <p:cNvSpPr txBox="1">
            <a:spLocks noChangeArrowheads="1"/>
          </p:cNvSpPr>
          <p:nvPr/>
        </p:nvSpPr>
        <p:spPr bwMode="auto">
          <a:xfrm>
            <a:off x="3830638" y="5713413"/>
            <a:ext cx="6429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TEMP 50°F</a:t>
            </a:r>
          </a:p>
        </p:txBody>
      </p:sp>
      <p:sp>
        <p:nvSpPr>
          <p:cNvPr id="4170" name="Text Box 325"/>
          <p:cNvSpPr txBox="1">
            <a:spLocks noChangeArrowheads="1"/>
          </p:cNvSpPr>
          <p:nvPr/>
        </p:nvSpPr>
        <p:spPr bwMode="auto">
          <a:xfrm>
            <a:off x="2828925" y="6269038"/>
            <a:ext cx="4460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pH 7.0</a:t>
            </a:r>
          </a:p>
        </p:txBody>
      </p:sp>
      <p:sp>
        <p:nvSpPr>
          <p:cNvPr id="4171" name="Text Box 326"/>
          <p:cNvSpPr txBox="1">
            <a:spLocks noChangeArrowheads="1"/>
          </p:cNvSpPr>
          <p:nvPr/>
        </p:nvSpPr>
        <p:spPr bwMode="auto">
          <a:xfrm>
            <a:off x="2222500"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LEACHING</a:t>
            </a:r>
          </a:p>
        </p:txBody>
      </p:sp>
      <p:sp>
        <p:nvSpPr>
          <p:cNvPr id="4172" name="Text Box 327"/>
          <p:cNvSpPr txBox="1">
            <a:spLocks noChangeArrowheads="1"/>
          </p:cNvSpPr>
          <p:nvPr/>
        </p:nvSpPr>
        <p:spPr bwMode="auto">
          <a:xfrm>
            <a:off x="3076575"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LEACHING</a:t>
            </a:r>
          </a:p>
        </p:txBody>
      </p:sp>
      <p:sp>
        <p:nvSpPr>
          <p:cNvPr id="4173" name="Text Box 328"/>
          <p:cNvSpPr txBox="1">
            <a:spLocks noChangeArrowheads="1"/>
          </p:cNvSpPr>
          <p:nvPr/>
        </p:nvSpPr>
        <p:spPr bwMode="auto">
          <a:xfrm>
            <a:off x="2120900" y="5397500"/>
            <a:ext cx="952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DENITRIFICATION</a:t>
            </a:r>
          </a:p>
          <a:p>
            <a:pPr>
              <a:spcBef>
                <a:spcPct val="0"/>
              </a:spcBef>
              <a:buFontTx/>
              <a:buNone/>
            </a:pPr>
            <a:r>
              <a:rPr lang="en-US" altLang="en-US" sz="700" smtClean="0">
                <a:solidFill>
                  <a:srgbClr val="000000"/>
                </a:solidFill>
                <a:latin typeface="Arial" panose="020B0604020202020204" pitchFamily="34" charset="0"/>
              </a:rPr>
              <a:t>LEACHING</a:t>
            </a:r>
          </a:p>
        </p:txBody>
      </p:sp>
      <p:sp>
        <p:nvSpPr>
          <p:cNvPr id="4174" name="Text Box 330"/>
          <p:cNvSpPr txBox="1">
            <a:spLocks noChangeArrowheads="1"/>
          </p:cNvSpPr>
          <p:nvPr/>
        </p:nvSpPr>
        <p:spPr bwMode="auto">
          <a:xfrm>
            <a:off x="3032125" y="5397500"/>
            <a:ext cx="900113"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LEACHING</a:t>
            </a:r>
          </a:p>
          <a:p>
            <a:pPr>
              <a:spcBef>
                <a:spcPct val="0"/>
              </a:spcBef>
              <a:buFontTx/>
              <a:buNone/>
            </a:pPr>
            <a:r>
              <a:rPr lang="en-US" altLang="en-US" sz="700" smtClean="0">
                <a:solidFill>
                  <a:srgbClr val="000000"/>
                </a:solidFill>
                <a:latin typeface="Arial" panose="020B0604020202020204" pitchFamily="34" charset="0"/>
              </a:rPr>
              <a:t>VOLATILIZATION</a:t>
            </a:r>
          </a:p>
          <a:p>
            <a:pPr>
              <a:spcBef>
                <a:spcPct val="0"/>
              </a:spcBef>
              <a:buFontTx/>
              <a:buNone/>
            </a:pPr>
            <a:r>
              <a:rPr lang="en-US" altLang="en-US" sz="700" smtClean="0">
                <a:solidFill>
                  <a:srgbClr val="000000"/>
                </a:solidFill>
                <a:latin typeface="Arial" panose="020B0604020202020204" pitchFamily="34" charset="0"/>
              </a:rPr>
              <a:t>NITRIFICATION</a:t>
            </a:r>
          </a:p>
        </p:txBody>
      </p:sp>
      <p:sp>
        <p:nvSpPr>
          <p:cNvPr id="4175" name="Line 331"/>
          <p:cNvSpPr>
            <a:spLocks noChangeShapeType="1"/>
          </p:cNvSpPr>
          <p:nvPr/>
        </p:nvSpPr>
        <p:spPr bwMode="auto">
          <a:xfrm>
            <a:off x="2203450" y="5799138"/>
            <a:ext cx="1709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76" name="Line 332"/>
          <p:cNvSpPr>
            <a:spLocks noChangeShapeType="1"/>
          </p:cNvSpPr>
          <p:nvPr/>
        </p:nvSpPr>
        <p:spPr bwMode="auto">
          <a:xfrm>
            <a:off x="3022600" y="5307013"/>
            <a:ext cx="0" cy="984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77" name="Rectangle 281"/>
          <p:cNvSpPr>
            <a:spLocks noChangeArrowheads="1"/>
          </p:cNvSpPr>
          <p:nvPr/>
        </p:nvSpPr>
        <p:spPr bwMode="auto">
          <a:xfrm>
            <a:off x="7443788" y="5589588"/>
            <a:ext cx="742950" cy="1984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ADDITIONS</a:t>
            </a:r>
            <a:endParaRPr lang="en-US" altLang="en-US" sz="700" b="1" smtClean="0">
              <a:solidFill>
                <a:srgbClr val="FFFFFF"/>
              </a:solidFill>
              <a:latin typeface="Arial" panose="020B0604020202020204" pitchFamily="34" charset="0"/>
            </a:endParaRPr>
          </a:p>
        </p:txBody>
      </p:sp>
      <p:sp>
        <p:nvSpPr>
          <p:cNvPr id="4178" name="Rectangle 283"/>
          <p:cNvSpPr>
            <a:spLocks noChangeArrowheads="1"/>
          </p:cNvSpPr>
          <p:nvPr/>
        </p:nvSpPr>
        <p:spPr bwMode="auto">
          <a:xfrm>
            <a:off x="7443788" y="5834063"/>
            <a:ext cx="742950" cy="200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LOSSES</a:t>
            </a:r>
            <a:endParaRPr lang="en-US" altLang="en-US" sz="900" b="1" smtClean="0">
              <a:solidFill>
                <a:srgbClr val="FFFFFF"/>
              </a:solidFill>
              <a:latin typeface="Arial" panose="020B0604020202020204" pitchFamily="34" charset="0"/>
            </a:endParaRPr>
          </a:p>
        </p:txBody>
      </p:sp>
      <p:sp>
        <p:nvSpPr>
          <p:cNvPr id="4179" name="Text Box 304"/>
          <p:cNvSpPr txBox="1">
            <a:spLocks noChangeArrowheads="1"/>
          </p:cNvSpPr>
          <p:nvPr/>
        </p:nvSpPr>
        <p:spPr bwMode="auto">
          <a:xfrm>
            <a:off x="7088188" y="6056313"/>
            <a:ext cx="1511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OXIDATION REACTIONS</a:t>
            </a:r>
            <a:endParaRPr lang="en-US" altLang="en-US" sz="900" smtClean="0">
              <a:solidFill>
                <a:srgbClr val="000000"/>
              </a:solidFill>
              <a:latin typeface="Arial" panose="020B0604020202020204" pitchFamily="34" charset="0"/>
            </a:endParaRPr>
          </a:p>
        </p:txBody>
      </p:sp>
      <p:sp>
        <p:nvSpPr>
          <p:cNvPr id="4180" name="Text Box 311"/>
          <p:cNvSpPr txBox="1">
            <a:spLocks noChangeArrowheads="1"/>
          </p:cNvSpPr>
          <p:nvPr/>
        </p:nvSpPr>
        <p:spPr bwMode="auto">
          <a:xfrm>
            <a:off x="7078663" y="6240463"/>
            <a:ext cx="1562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800080"/>
                </a:solidFill>
                <a:latin typeface="Arial" panose="020B0604020202020204" pitchFamily="34" charset="0"/>
              </a:rPr>
              <a:t>REDUCTION REACTIONS</a:t>
            </a:r>
            <a:endParaRPr lang="en-US" altLang="en-US" sz="900" smtClean="0">
              <a:solidFill>
                <a:srgbClr val="000000"/>
              </a:solidFill>
              <a:latin typeface="Arial" panose="020B0604020202020204" pitchFamily="34" charset="0"/>
            </a:endParaRPr>
          </a:p>
        </p:txBody>
      </p:sp>
      <p:sp>
        <p:nvSpPr>
          <p:cNvPr id="4181" name="Rectangle 335"/>
          <p:cNvSpPr>
            <a:spLocks noChangeArrowheads="1"/>
          </p:cNvSpPr>
          <p:nvPr/>
        </p:nvSpPr>
        <p:spPr bwMode="auto">
          <a:xfrm>
            <a:off x="7107238" y="5507038"/>
            <a:ext cx="1450975" cy="94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82" name="Line 338"/>
          <p:cNvSpPr>
            <a:spLocks noChangeShapeType="1"/>
          </p:cNvSpPr>
          <p:nvPr/>
        </p:nvSpPr>
        <p:spPr bwMode="auto">
          <a:xfrm flipH="1" flipV="1">
            <a:off x="1201738" y="2378075"/>
            <a:ext cx="157162" cy="165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3" name="Line 339"/>
          <p:cNvSpPr>
            <a:spLocks noChangeShapeType="1"/>
          </p:cNvSpPr>
          <p:nvPr/>
        </p:nvSpPr>
        <p:spPr bwMode="auto">
          <a:xfrm rot="4781710" flipH="1" flipV="1">
            <a:off x="1557338" y="2357438"/>
            <a:ext cx="163512"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4" name="Line 340"/>
          <p:cNvSpPr>
            <a:spLocks noChangeShapeType="1"/>
          </p:cNvSpPr>
          <p:nvPr/>
        </p:nvSpPr>
        <p:spPr bwMode="auto">
          <a:xfrm flipV="1">
            <a:off x="4789488" y="4533900"/>
            <a:ext cx="9572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5" name="Line 343"/>
          <p:cNvSpPr>
            <a:spLocks noChangeShapeType="1"/>
          </p:cNvSpPr>
          <p:nvPr/>
        </p:nvSpPr>
        <p:spPr bwMode="auto">
          <a:xfrm>
            <a:off x="4543425" y="5694363"/>
            <a:ext cx="0" cy="398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6" name="Line 345"/>
          <p:cNvSpPr>
            <a:spLocks noChangeShapeType="1"/>
          </p:cNvSpPr>
          <p:nvPr/>
        </p:nvSpPr>
        <p:spPr bwMode="auto">
          <a:xfrm flipH="1">
            <a:off x="6835775" y="4300538"/>
            <a:ext cx="1238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4187" name="Group 354"/>
          <p:cNvGrpSpPr>
            <a:grpSpLocks/>
          </p:cNvGrpSpPr>
          <p:nvPr/>
        </p:nvGrpSpPr>
        <p:grpSpPr bwMode="auto">
          <a:xfrm>
            <a:off x="3563938" y="1120775"/>
            <a:ext cx="1100137" cy="446088"/>
            <a:chOff x="2234" y="660"/>
            <a:chExt cx="783" cy="303"/>
          </a:xfrm>
        </p:grpSpPr>
        <p:sp>
          <p:nvSpPr>
            <p:cNvPr id="4203" name="Text Box 136"/>
            <p:cNvSpPr txBox="1">
              <a:spLocks noChangeArrowheads="1"/>
            </p:cNvSpPr>
            <p:nvPr/>
          </p:nvSpPr>
          <p:spPr bwMode="auto">
            <a:xfrm>
              <a:off x="2309" y="660"/>
              <a:ext cx="58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HABER BOSCH</a:t>
              </a:r>
            </a:p>
          </p:txBody>
        </p:sp>
        <p:grpSp>
          <p:nvGrpSpPr>
            <p:cNvPr id="4204" name="Group 351"/>
            <p:cNvGrpSpPr>
              <a:grpSpLocks/>
            </p:cNvGrpSpPr>
            <p:nvPr/>
          </p:nvGrpSpPr>
          <p:grpSpPr bwMode="auto">
            <a:xfrm>
              <a:off x="2234" y="750"/>
              <a:ext cx="783" cy="213"/>
              <a:chOff x="2294" y="762"/>
              <a:chExt cx="783" cy="213"/>
            </a:xfrm>
          </p:grpSpPr>
          <p:grpSp>
            <p:nvGrpSpPr>
              <p:cNvPr id="4205" name="Group 349"/>
              <p:cNvGrpSpPr>
                <a:grpSpLocks/>
              </p:cNvGrpSpPr>
              <p:nvPr/>
            </p:nvGrpSpPr>
            <p:grpSpPr bwMode="auto">
              <a:xfrm>
                <a:off x="2294" y="840"/>
                <a:ext cx="783" cy="135"/>
                <a:chOff x="494" y="84"/>
                <a:chExt cx="783" cy="135"/>
              </a:xfrm>
            </p:grpSpPr>
            <p:sp>
              <p:nvSpPr>
                <p:cNvPr id="4207" name="Text Box 346"/>
                <p:cNvSpPr txBox="1">
                  <a:spLocks noChangeArrowheads="1"/>
                </p:cNvSpPr>
                <p:nvPr/>
              </p:nvSpPr>
              <p:spPr bwMode="auto">
                <a:xfrm>
                  <a:off x="494" y="84"/>
                  <a:ext cx="78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3H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 N</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2NH</a:t>
                  </a:r>
                  <a:r>
                    <a:rPr lang="en-US" altLang="en-US" sz="700" baseline="-25000" smtClean="0">
                      <a:solidFill>
                        <a:srgbClr val="000000"/>
                      </a:solidFill>
                      <a:latin typeface="Arial" panose="020B0604020202020204" pitchFamily="34" charset="0"/>
                    </a:rPr>
                    <a:t>3</a:t>
                  </a:r>
                  <a:endParaRPr lang="en-US" altLang="en-US" sz="700" smtClean="0">
                    <a:solidFill>
                      <a:srgbClr val="000000"/>
                    </a:solidFill>
                    <a:latin typeface="Arial" panose="020B0604020202020204" pitchFamily="34" charset="0"/>
                  </a:endParaRPr>
                </a:p>
              </p:txBody>
            </p:sp>
            <p:sp>
              <p:nvSpPr>
                <p:cNvPr id="4208" name="Line 348"/>
                <p:cNvSpPr>
                  <a:spLocks noChangeShapeType="1"/>
                </p:cNvSpPr>
                <p:nvPr/>
              </p:nvSpPr>
              <p:spPr bwMode="auto">
                <a:xfrm>
                  <a:off x="786" y="138"/>
                  <a:ext cx="20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206" name="Text Box 350"/>
              <p:cNvSpPr txBox="1">
                <a:spLocks noChangeArrowheads="1"/>
              </p:cNvSpPr>
              <p:nvPr/>
            </p:nvSpPr>
            <p:spPr bwMode="auto">
              <a:xfrm>
                <a:off x="2360" y="762"/>
                <a:ext cx="64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(1200°C, 500 atm)</a:t>
                </a:r>
              </a:p>
            </p:txBody>
          </p:sp>
        </p:grpSp>
      </p:grpSp>
      <p:sp>
        <p:nvSpPr>
          <p:cNvPr id="4188" name="Freeform 353"/>
          <p:cNvSpPr>
            <a:spLocks/>
          </p:cNvSpPr>
          <p:nvPr/>
        </p:nvSpPr>
        <p:spPr bwMode="auto">
          <a:xfrm>
            <a:off x="3557588" y="1093788"/>
            <a:ext cx="695325" cy="1600200"/>
          </a:xfrm>
          <a:custGeom>
            <a:avLst/>
            <a:gdLst>
              <a:gd name="T0" fmla="*/ 241702852 w 494"/>
              <a:gd name="T1" fmla="*/ 0 h 1092"/>
              <a:gd name="T2" fmla="*/ 122833243 w 494"/>
              <a:gd name="T3" fmla="*/ 811698519 h 1092"/>
              <a:gd name="T4" fmla="*/ 978698088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9" name="Freeform 355"/>
          <p:cNvSpPr>
            <a:spLocks/>
          </p:cNvSpPr>
          <p:nvPr/>
        </p:nvSpPr>
        <p:spPr bwMode="auto">
          <a:xfrm flipH="1">
            <a:off x="4773613" y="1103313"/>
            <a:ext cx="693737" cy="1600200"/>
          </a:xfrm>
          <a:custGeom>
            <a:avLst/>
            <a:gdLst>
              <a:gd name="T0" fmla="*/ 240600350 w 494"/>
              <a:gd name="T1" fmla="*/ 0 h 1092"/>
              <a:gd name="T2" fmla="*/ 122271848 w 494"/>
              <a:gd name="T3" fmla="*/ 811698519 h 1092"/>
              <a:gd name="T4" fmla="*/ 974232844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90" name="Text Box 361"/>
          <p:cNvSpPr txBox="1">
            <a:spLocks noChangeArrowheads="1"/>
          </p:cNvSpPr>
          <p:nvPr/>
        </p:nvSpPr>
        <p:spPr bwMode="auto">
          <a:xfrm>
            <a:off x="5076825" y="5608638"/>
            <a:ext cx="204946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b="1" smtClean="0">
                <a:solidFill>
                  <a:srgbClr val="000000"/>
                </a:solidFill>
                <a:latin typeface="Arial" panose="020B0604020202020204" pitchFamily="34" charset="0"/>
              </a:rPr>
              <a:t>Joanne LaRuffa</a:t>
            </a:r>
          </a:p>
          <a:p>
            <a:pPr>
              <a:spcBef>
                <a:spcPct val="0"/>
              </a:spcBef>
              <a:buFontTx/>
              <a:buNone/>
            </a:pPr>
            <a:r>
              <a:rPr lang="en-US" altLang="en-US" sz="800" b="1" smtClean="0">
                <a:solidFill>
                  <a:srgbClr val="000000"/>
                </a:solidFill>
                <a:latin typeface="Arial" panose="020B0604020202020204" pitchFamily="34" charset="0"/>
              </a:rPr>
              <a:t>Wade Thomason</a:t>
            </a:r>
          </a:p>
          <a:p>
            <a:pPr>
              <a:spcBef>
                <a:spcPct val="0"/>
              </a:spcBef>
              <a:buFontTx/>
              <a:buNone/>
            </a:pPr>
            <a:r>
              <a:rPr lang="en-US" altLang="en-US" sz="800" b="1" smtClean="0">
                <a:solidFill>
                  <a:srgbClr val="000000"/>
                </a:solidFill>
                <a:latin typeface="Arial" panose="020B0604020202020204" pitchFamily="34" charset="0"/>
              </a:rPr>
              <a:t>Shannon Taylor</a:t>
            </a:r>
          </a:p>
          <a:p>
            <a:pPr>
              <a:spcBef>
                <a:spcPct val="0"/>
              </a:spcBef>
              <a:buFontTx/>
              <a:buNone/>
            </a:pPr>
            <a:r>
              <a:rPr lang="en-US" altLang="en-US" sz="800" b="1" smtClean="0">
                <a:solidFill>
                  <a:srgbClr val="000000"/>
                </a:solidFill>
                <a:latin typeface="Arial" panose="020B0604020202020204" pitchFamily="34" charset="0"/>
              </a:rPr>
              <a:t>Heather Lees</a:t>
            </a:r>
          </a:p>
          <a:p>
            <a:pPr>
              <a:spcBef>
                <a:spcPct val="0"/>
              </a:spcBef>
              <a:buFontTx/>
              <a:buNone/>
            </a:pPr>
            <a:endParaRPr lang="en-US" altLang="en-US" sz="800" b="1" smtClean="0">
              <a:solidFill>
                <a:srgbClr val="000000"/>
              </a:solidFill>
              <a:latin typeface="Arial" panose="020B0604020202020204" pitchFamily="34" charset="0"/>
            </a:endParaRPr>
          </a:p>
          <a:p>
            <a:pPr>
              <a:spcBef>
                <a:spcPct val="0"/>
              </a:spcBef>
              <a:buFontTx/>
              <a:buNone/>
            </a:pPr>
            <a:r>
              <a:rPr lang="en-US" altLang="en-US" sz="800" b="1" smtClean="0">
                <a:solidFill>
                  <a:srgbClr val="000000"/>
                </a:solidFill>
                <a:latin typeface="Arial" panose="020B0604020202020204" pitchFamily="34" charset="0"/>
              </a:rPr>
              <a:t>Department of Plant and Soil Sciences</a:t>
            </a:r>
          </a:p>
          <a:p>
            <a:pPr>
              <a:spcBef>
                <a:spcPct val="0"/>
              </a:spcBef>
              <a:buFontTx/>
              <a:buNone/>
            </a:pPr>
            <a:r>
              <a:rPr lang="en-US" altLang="en-US" sz="800" b="1" smtClean="0">
                <a:solidFill>
                  <a:srgbClr val="000000"/>
                </a:solidFill>
                <a:latin typeface="Arial" panose="020B0604020202020204" pitchFamily="34" charset="0"/>
              </a:rPr>
              <a:t>Oklahoma State University</a:t>
            </a:r>
          </a:p>
        </p:txBody>
      </p:sp>
      <p:sp>
        <p:nvSpPr>
          <p:cNvPr id="4191" name="Rectangle 278"/>
          <p:cNvSpPr>
            <a:spLocks noChangeArrowheads="1"/>
          </p:cNvSpPr>
          <p:nvPr/>
        </p:nvSpPr>
        <p:spPr bwMode="auto">
          <a:xfrm>
            <a:off x="3468688" y="696913"/>
            <a:ext cx="754062" cy="363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92" name="Text Box 93"/>
          <p:cNvSpPr txBox="1">
            <a:spLocks noChangeArrowheads="1"/>
          </p:cNvSpPr>
          <p:nvPr/>
        </p:nvSpPr>
        <p:spPr bwMode="auto">
          <a:xfrm>
            <a:off x="3409950" y="703263"/>
            <a:ext cx="8763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INDUSTRIAL</a:t>
            </a:r>
          </a:p>
          <a:p>
            <a:pPr algn="ctr">
              <a:spcBef>
                <a:spcPct val="0"/>
              </a:spcBef>
              <a:buFontTx/>
              <a:buNone/>
            </a:pPr>
            <a:r>
              <a:rPr lang="en-US" altLang="en-US" sz="900" b="1" smtClean="0">
                <a:solidFill>
                  <a:srgbClr val="000000"/>
                </a:solidFill>
                <a:latin typeface="Arial" panose="020B0604020202020204" pitchFamily="34" charset="0"/>
              </a:rPr>
              <a:t>FIXATION</a:t>
            </a:r>
          </a:p>
        </p:txBody>
      </p:sp>
      <p:sp>
        <p:nvSpPr>
          <p:cNvPr id="4193" name="Line 366"/>
          <p:cNvSpPr>
            <a:spLocks noChangeShapeType="1"/>
          </p:cNvSpPr>
          <p:nvPr/>
        </p:nvSpPr>
        <p:spPr bwMode="auto">
          <a:xfrm>
            <a:off x="6340475" y="3117850"/>
            <a:ext cx="512763" cy="182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94" name="Line 367"/>
          <p:cNvSpPr>
            <a:spLocks noChangeShapeType="1"/>
          </p:cNvSpPr>
          <p:nvPr/>
        </p:nvSpPr>
        <p:spPr bwMode="auto">
          <a:xfrm>
            <a:off x="7454900" y="3502025"/>
            <a:ext cx="731838" cy="22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95" name="Freeform 375"/>
          <p:cNvSpPr>
            <a:spLocks/>
          </p:cNvSpPr>
          <p:nvPr/>
        </p:nvSpPr>
        <p:spPr bwMode="auto">
          <a:xfrm>
            <a:off x="4665663" y="1949450"/>
            <a:ext cx="1209675" cy="1982788"/>
          </a:xfrm>
          <a:custGeom>
            <a:avLst/>
            <a:gdLst>
              <a:gd name="T0" fmla="*/ 0 w 808"/>
              <a:gd name="T1" fmla="*/ 0 h 1320"/>
              <a:gd name="T2" fmla="*/ 0 w 808"/>
              <a:gd name="T3" fmla="*/ 1101094750 h 1320"/>
              <a:gd name="T4" fmla="*/ 188275134 w 808"/>
              <a:gd name="T5" fmla="*/ 1173296774 h 1320"/>
              <a:gd name="T6" fmla="*/ 313792390 w 808"/>
              <a:gd name="T7" fmla="*/ 1272575870 h 1320"/>
              <a:gd name="T8" fmla="*/ 421378609 w 808"/>
              <a:gd name="T9" fmla="*/ 1389905848 h 1320"/>
              <a:gd name="T10" fmla="*/ 493102755 w 808"/>
              <a:gd name="T11" fmla="*/ 1543337588 h 1320"/>
              <a:gd name="T12" fmla="*/ 519998561 w 808"/>
              <a:gd name="T13" fmla="*/ 1705794019 h 1320"/>
              <a:gd name="T14" fmla="*/ 511033791 w 808"/>
              <a:gd name="T15" fmla="*/ 1832148686 h 1320"/>
              <a:gd name="T16" fmla="*/ 466205451 w 808"/>
              <a:gd name="T17" fmla="*/ 1985580426 h 1320"/>
              <a:gd name="T18" fmla="*/ 1811031690 w 808"/>
              <a:gd name="T19" fmla="*/ 2147483646 h 1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8" h="1320">
                <a:moveTo>
                  <a:pt x="0" y="0"/>
                </a:moveTo>
                <a:lnTo>
                  <a:pt x="0" y="488"/>
                </a:lnTo>
                <a:lnTo>
                  <a:pt x="84" y="520"/>
                </a:lnTo>
                <a:lnTo>
                  <a:pt x="140" y="564"/>
                </a:lnTo>
                <a:lnTo>
                  <a:pt x="188" y="616"/>
                </a:lnTo>
                <a:lnTo>
                  <a:pt x="220" y="684"/>
                </a:lnTo>
                <a:lnTo>
                  <a:pt x="232" y="756"/>
                </a:lnTo>
                <a:lnTo>
                  <a:pt x="228" y="812"/>
                </a:lnTo>
                <a:lnTo>
                  <a:pt x="208" y="880"/>
                </a:lnTo>
                <a:lnTo>
                  <a:pt x="808" y="132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96" name="Freeform 377"/>
          <p:cNvSpPr>
            <a:spLocks/>
          </p:cNvSpPr>
          <p:nvPr/>
        </p:nvSpPr>
        <p:spPr bwMode="auto">
          <a:xfrm>
            <a:off x="1123950" y="327025"/>
            <a:ext cx="2724150" cy="387350"/>
          </a:xfrm>
          <a:custGeom>
            <a:avLst/>
            <a:gdLst>
              <a:gd name="T0" fmla="*/ 0 w 1716"/>
              <a:gd name="T1" fmla="*/ 614918125 h 244"/>
              <a:gd name="T2" fmla="*/ 2101810313 w 1716"/>
              <a:gd name="T3" fmla="*/ 100806250 h 244"/>
              <a:gd name="T4" fmla="*/ 2147483646 w 1716"/>
              <a:gd name="T5" fmla="*/ 10080625 h 244"/>
              <a:gd name="T6" fmla="*/ 0 60000 65536"/>
              <a:gd name="T7" fmla="*/ 0 60000 65536"/>
              <a:gd name="T8" fmla="*/ 0 60000 65536"/>
            </a:gdLst>
            <a:ahLst/>
            <a:cxnLst>
              <a:cxn ang="T6">
                <a:pos x="T0" y="T1"/>
              </a:cxn>
              <a:cxn ang="T7">
                <a:pos x="T2" y="T3"/>
              </a:cxn>
              <a:cxn ang="T8">
                <a:pos x="T4" y="T5"/>
              </a:cxn>
            </a:cxnLst>
            <a:rect l="0" t="0" r="r" b="b"/>
            <a:pathLst>
              <a:path w="1716" h="244">
                <a:moveTo>
                  <a:pt x="0" y="244"/>
                </a:moveTo>
                <a:cubicBezTo>
                  <a:pt x="274" y="162"/>
                  <a:pt x="548" y="80"/>
                  <a:pt x="834" y="40"/>
                </a:cubicBezTo>
                <a:cubicBezTo>
                  <a:pt x="1120" y="0"/>
                  <a:pt x="1568" y="15"/>
                  <a:pt x="1716" y="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4197" name="Text Box 378"/>
          <p:cNvSpPr txBox="1">
            <a:spLocks noChangeArrowheads="1"/>
          </p:cNvSpPr>
          <p:nvPr/>
        </p:nvSpPr>
        <p:spPr bwMode="auto">
          <a:xfrm>
            <a:off x="428625" y="409575"/>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smtClean="0">
                <a:solidFill>
                  <a:srgbClr val="FFFFFF"/>
                </a:solidFill>
                <a:latin typeface="Arial" panose="020B0604020202020204" pitchFamily="34" charset="0"/>
              </a:rPr>
              <a:t>15-40 kg/ha</a:t>
            </a:r>
          </a:p>
        </p:txBody>
      </p:sp>
      <p:sp>
        <p:nvSpPr>
          <p:cNvPr id="4198" name="Text Box 379"/>
          <p:cNvSpPr txBox="1">
            <a:spLocks noChangeArrowheads="1"/>
          </p:cNvSpPr>
          <p:nvPr/>
        </p:nvSpPr>
        <p:spPr bwMode="auto">
          <a:xfrm>
            <a:off x="754063" y="1701800"/>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smtClean="0">
                <a:solidFill>
                  <a:srgbClr val="FFFFFF"/>
                </a:solidFill>
                <a:latin typeface="Arial" panose="020B0604020202020204" pitchFamily="34" charset="0"/>
              </a:rPr>
              <a:t>10-80 kg/ha</a:t>
            </a:r>
          </a:p>
        </p:txBody>
      </p:sp>
      <p:sp>
        <p:nvSpPr>
          <p:cNvPr id="4199" name="Text Box 380"/>
          <p:cNvSpPr txBox="1">
            <a:spLocks noChangeArrowheads="1"/>
          </p:cNvSpPr>
          <p:nvPr/>
        </p:nvSpPr>
        <p:spPr bwMode="auto">
          <a:xfrm>
            <a:off x="4127500" y="63547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smtClean="0">
                <a:solidFill>
                  <a:srgbClr val="FFFFFF"/>
                </a:solidFill>
                <a:latin typeface="Arial" panose="020B0604020202020204" pitchFamily="34" charset="0"/>
              </a:rPr>
              <a:t>0-40 kg/ha</a:t>
            </a:r>
          </a:p>
        </p:txBody>
      </p:sp>
      <p:sp>
        <p:nvSpPr>
          <p:cNvPr id="4200" name="Text Box 381"/>
          <p:cNvSpPr txBox="1">
            <a:spLocks noChangeArrowheads="1"/>
          </p:cNvSpPr>
          <p:nvPr/>
        </p:nvSpPr>
        <p:spPr bwMode="auto">
          <a:xfrm>
            <a:off x="7626350" y="22399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smtClean="0">
                <a:solidFill>
                  <a:srgbClr val="FFFFFF"/>
                </a:solidFill>
                <a:latin typeface="Arial" panose="020B0604020202020204" pitchFamily="34" charset="0"/>
              </a:rPr>
              <a:t>0-50 kg/ha</a:t>
            </a:r>
          </a:p>
        </p:txBody>
      </p:sp>
      <p:sp>
        <p:nvSpPr>
          <p:cNvPr id="4201" name="Freeform 191"/>
          <p:cNvSpPr>
            <a:spLocks/>
          </p:cNvSpPr>
          <p:nvPr/>
        </p:nvSpPr>
        <p:spPr bwMode="auto">
          <a:xfrm flipV="1">
            <a:off x="5194300" y="468313"/>
            <a:ext cx="939800" cy="914400"/>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202" name="Text Box 220"/>
          <p:cNvSpPr txBox="1">
            <a:spLocks noChangeArrowheads="1"/>
          </p:cNvSpPr>
          <p:nvPr/>
        </p:nvSpPr>
        <p:spPr bwMode="auto">
          <a:xfrm>
            <a:off x="5761038" y="709613"/>
            <a:ext cx="715962"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CH</a:t>
            </a:r>
            <a:r>
              <a:rPr lang="en-US" altLang="en-US" sz="900" baseline="-25000" smtClean="0">
                <a:solidFill>
                  <a:srgbClr val="000000"/>
                </a:solidFill>
                <a:latin typeface="Arial" panose="020B0604020202020204" pitchFamily="34" charset="0"/>
              </a:rPr>
              <a:t>4 ,  </a:t>
            </a:r>
            <a:r>
              <a:rPr lang="en-US" altLang="en-US" sz="900" smtClean="0">
                <a:solidFill>
                  <a:srgbClr val="000000"/>
                </a:solidFill>
                <a:latin typeface="Arial" panose="020B0604020202020204" pitchFamily="34" charset="0"/>
              </a:rPr>
              <a:t>N</a:t>
            </a:r>
            <a:r>
              <a:rPr lang="en-US" altLang="en-US" sz="900" baseline="-25000" smtClean="0">
                <a:solidFill>
                  <a:srgbClr val="000000"/>
                </a:solidFill>
                <a:latin typeface="Arial" panose="020B0604020202020204" pitchFamily="34" charset="0"/>
              </a:rPr>
              <a:t>2</a:t>
            </a:r>
            <a:r>
              <a:rPr lang="en-US" altLang="en-US" sz="900" smtClean="0">
                <a:solidFill>
                  <a:srgbClr val="000000"/>
                </a:solidFill>
                <a:latin typeface="Arial" panose="020B0604020202020204" pitchFamily="34" charset="0"/>
              </a:rPr>
              <a:t>O</a:t>
            </a:r>
            <a:r>
              <a:rPr lang="en-US" altLang="en-US" sz="900" baseline="-25000" smtClean="0">
                <a:solidFill>
                  <a:srgbClr val="000000"/>
                </a:solidFill>
                <a:latin typeface="Arial" panose="020B0604020202020204" pitchFamily="34" charset="0"/>
              </a:rPr>
              <a:t> </a:t>
            </a:r>
            <a:endParaRPr lang="en-US" altLang="en-US" sz="9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2153795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55600" y="482600"/>
            <a:ext cx="8559800" cy="520700"/>
          </a:xfrm>
        </p:spPr>
        <p:txBody>
          <a:bodyPr/>
          <a:lstStyle/>
          <a:p>
            <a:r>
              <a:rPr lang="en-US" altLang="en-US" sz="3200"/>
              <a:t>Response Index vs. Sufficiency</a:t>
            </a:r>
          </a:p>
        </p:txBody>
      </p:sp>
      <p:pic>
        <p:nvPicPr>
          <p:cNvPr id="3277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22263" y="1038225"/>
            <a:ext cx="8521700" cy="5418138"/>
          </a:xfrm>
          <a:noFill/>
          <a:ln/>
        </p:spPr>
      </p:pic>
    </p:spTree>
    <p:extLst>
      <p:ext uri="{BB962C8B-B14F-4D97-AF65-F5344CB8AC3E}">
        <p14:creationId xmlns:p14="http://schemas.microsoft.com/office/powerpoint/2010/main" val="28625737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651967"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04800" y="152400"/>
            <a:ext cx="2819400" cy="369332"/>
          </a:xfrm>
          <a:prstGeom prst="rect">
            <a:avLst/>
          </a:prstGeom>
          <a:noFill/>
        </p:spPr>
        <p:txBody>
          <a:bodyPr wrap="square" rtlCol="0">
            <a:spAutoFit/>
          </a:bodyPr>
          <a:lstStyle/>
          <a:p>
            <a:r>
              <a:rPr lang="en-US" dirty="0" smtClean="0"/>
              <a:t>www.nue.okstate.edu</a:t>
            </a:r>
            <a:endParaRPr lang="en-US" dirty="0"/>
          </a:p>
        </p:txBody>
      </p:sp>
    </p:spTree>
    <p:extLst>
      <p:ext uri="{BB962C8B-B14F-4D97-AF65-F5344CB8AC3E}">
        <p14:creationId xmlns:p14="http://schemas.microsoft.com/office/powerpoint/2010/main" val="13536811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170985" y="459415"/>
            <a:ext cx="2884450"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latin typeface="Arial" panose="020B0604020202020204" pitchFamily="34" charset="0"/>
                <a:ea typeface="Times New Roman" panose="02020603050405020304" pitchFamily="18" charset="0"/>
                <a:cs typeface="Arial" panose="020B0604020202020204" pitchFamily="34" charset="0"/>
              </a:rPr>
              <a:t>How </a:t>
            </a:r>
            <a:r>
              <a:rPr lang="en-US" altLang="en-US" b="1" dirty="0">
                <a:latin typeface="Arial" panose="020B0604020202020204" pitchFamily="34" charset="0"/>
                <a:ea typeface="Times New Roman" panose="02020603050405020304" pitchFamily="18" charset="0"/>
                <a:cs typeface="Arial" panose="020B0604020202020204" pitchFamily="34" charset="0"/>
              </a:rPr>
              <a:t>Meat Contributes to Global Warming</a:t>
            </a:r>
            <a:endParaRPr lang="en-US" altLang="en-US" sz="1000" dirty="0">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a:t>February 2009 </a:t>
            </a:r>
            <a:r>
              <a:rPr lang="en-US" dirty="0"/>
              <a:t>|</a:t>
            </a:r>
            <a:r>
              <a:rPr lang="en-US" altLang="en-US" dirty="0"/>
              <a:t> By Nathan </a:t>
            </a:r>
            <a:r>
              <a:rPr lang="en-US" altLang="en-US" dirty="0" err="1"/>
              <a:t>Fiala</a:t>
            </a:r>
            <a:r>
              <a:rPr lang="en-US" altLang="en-US" dirty="0"/>
              <a:t/>
            </a:r>
            <a:br>
              <a:rPr lang="en-US" altLang="en-US" dirty="0"/>
            </a:br>
            <a:r>
              <a:rPr lang="en-US" altLang="en-US" dirty="0"/>
              <a:t>Scientific American, February </a:t>
            </a:r>
            <a:r>
              <a:rPr lang="en-US" altLang="en-US" dirty="0" smtClean="0"/>
              <a:t>2009</a:t>
            </a:r>
          </a:p>
          <a:p>
            <a:pPr marL="0" lvl="0" indent="0" defTabSz="914400" eaLnBrk="0" fontAlgn="base" hangingPunct="0">
              <a:spcBef>
                <a:spcPct val="0"/>
              </a:spcBef>
              <a:spcAft>
                <a:spcPct val="0"/>
              </a:spcAft>
              <a:buClrTx/>
              <a:buSzTx/>
              <a:buNone/>
            </a:pPr>
            <a:endParaRPr lang="en-US" altLang="en-US" sz="18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FAO report found that current production levels of meat contribute between </a:t>
            </a:r>
            <a:r>
              <a:rPr kumimoji="0" lang="en-US" altLang="en-US" sz="1800" b="0" i="0" u="none" strike="noStrike" cap="none" normalizeH="0" baseline="0" dirty="0" smtClean="0">
                <a:ln>
                  <a:noFill/>
                </a:ln>
                <a:solidFill>
                  <a:srgbClr val="FFFF00"/>
                </a:solidFill>
                <a:effectLst/>
                <a:latin typeface="Arial" panose="020B0604020202020204" pitchFamily="34" charset="0"/>
                <a:ea typeface="Times New Roman" panose="02020603050405020304" pitchFamily="18" charset="0"/>
                <a:cs typeface="Arial" panose="020B0604020202020204" pitchFamily="34" charset="0"/>
              </a:rPr>
              <a:t>14 and 22 percent of the 36 billion tons of "CO2-equivalent" greenhouse gases the world produces every year</a:t>
            </a:r>
            <a:r>
              <a:rPr kumimoji="0" lang="en-US" altLang="en-US" sz="1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Half a pound of</a:t>
            </a:r>
            <a:endParaRPr kumimoji="0" lang="en-US" altLang="en-US" sz="11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ea typeface="Times New Roman" panose="02020603050405020304" pitchFamily="18" charset="0"/>
              <a:cs typeface="Arial" panose="020B0604020202020204" pitchFamily="34" charset="0"/>
            </a:endParaRPr>
          </a:p>
          <a:p>
            <a:pPr marL="0" lvl="0" indent="0" defTabSz="914400" eaLnBrk="0" fontAlgn="base" hangingPunct="0">
              <a:spcBef>
                <a:spcPct val="0"/>
              </a:spcBef>
              <a:spcAft>
                <a:spcPct val="0"/>
              </a:spcAft>
              <a:buClrTx/>
              <a:buSzTx/>
              <a:buNone/>
            </a:pPr>
            <a:endParaRPr lang="en-US" altLang="en-US" sz="2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3794" name="Picture 2" descr="http://www.theartofunity.com/wp-content/uploads/2013/12/harrisra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566" y="552152"/>
            <a:ext cx="5810250" cy="4171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8942" y="4783576"/>
            <a:ext cx="6620572" cy="369332"/>
          </a:xfrm>
          <a:prstGeom prst="rect">
            <a:avLst/>
          </a:prstGeom>
          <a:noFill/>
        </p:spPr>
        <p:txBody>
          <a:bodyPr wrap="square" rtlCol="0">
            <a:spAutoFit/>
          </a:bodyPr>
          <a:lstStyle/>
          <a:p>
            <a:pPr lvl="0"/>
            <a:r>
              <a:rPr lang="en-US" altLang="en-US" sz="1800" dirty="0">
                <a:ea typeface="Times New Roman" panose="02020603050405020304" pitchFamily="18" charset="0"/>
                <a:cs typeface="Arial" panose="020B0604020202020204" pitchFamily="34" charset="0"/>
              </a:rPr>
              <a:t>hamburger for someone's lunch, a patty of meat the size of </a:t>
            </a:r>
            <a:r>
              <a:rPr lang="en-US" altLang="en-US" sz="1800" dirty="0" smtClean="0">
                <a:ea typeface="Times New Roman" panose="02020603050405020304" pitchFamily="18" charset="0"/>
                <a:cs typeface="Arial" panose="020B0604020202020204" pitchFamily="34" charset="0"/>
              </a:rPr>
              <a:t>two</a:t>
            </a:r>
            <a:endParaRPr lang="en-US" sz="1800" dirty="0"/>
          </a:p>
        </p:txBody>
      </p:sp>
      <p:sp>
        <p:nvSpPr>
          <p:cNvPr id="3" name="TextBox 2"/>
          <p:cNvSpPr txBox="1"/>
          <p:nvPr/>
        </p:nvSpPr>
        <p:spPr>
          <a:xfrm>
            <a:off x="163554" y="5078568"/>
            <a:ext cx="8519532" cy="923330"/>
          </a:xfrm>
          <a:prstGeom prst="rect">
            <a:avLst/>
          </a:prstGeom>
          <a:noFill/>
        </p:spPr>
        <p:txBody>
          <a:bodyPr wrap="square" rtlCol="0">
            <a:spAutoFit/>
          </a:bodyPr>
          <a:lstStyle/>
          <a:p>
            <a:pPr lvl="0"/>
            <a:r>
              <a:rPr lang="en-US" altLang="en-US" sz="1800" dirty="0">
                <a:ea typeface="Times New Roman" panose="02020603050405020304" pitchFamily="18" charset="0"/>
                <a:cs typeface="Arial" panose="020B0604020202020204" pitchFamily="34" charset="0"/>
              </a:rPr>
              <a:t>decks of cards releases as much greenhouse gas into the atmosphere as driving a 3,000-pound car nearly 10 miles.</a:t>
            </a:r>
          </a:p>
          <a:p>
            <a:endParaRPr lang="en-US" sz="1800" dirty="0"/>
          </a:p>
        </p:txBody>
      </p:sp>
    </p:spTree>
    <p:extLst>
      <p:ext uri="{BB962C8B-B14F-4D97-AF65-F5344CB8AC3E}">
        <p14:creationId xmlns:p14="http://schemas.microsoft.com/office/powerpoint/2010/main" val="9574436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2272085727"/>
              </p:ext>
            </p:extLst>
          </p:nvPr>
        </p:nvGraphicFramePr>
        <p:xfrm>
          <a:off x="792126" y="1049079"/>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2485757" y="265166"/>
            <a:ext cx="3874779" cy="523220"/>
          </a:xfrm>
          <a:prstGeom prst="rect">
            <a:avLst/>
          </a:prstGeom>
          <a:noFill/>
        </p:spPr>
        <p:txBody>
          <a:bodyPr wrap="none" lIns="91440" tIns="45720" rIns="91440" bIns="45720">
            <a:spAutoFit/>
          </a:bodyPr>
          <a:lstStyle/>
          <a:p>
            <a:pPr algn="ctr"/>
            <a:r>
              <a:rPr lang="en-US" sz="2800" dirty="0" smtClean="0">
                <a:ln w="6600">
                  <a:solidFill>
                    <a:schemeClr val="accent2"/>
                  </a:solidFill>
                  <a:prstDash val="solid"/>
                </a:ln>
                <a:solidFill>
                  <a:srgbClr val="FFFFFF"/>
                </a:solidFill>
                <a:latin typeface="+mj-lt"/>
              </a:rPr>
              <a:t>Corn, Animal Industry</a:t>
            </a:r>
            <a:endParaRPr lang="en-US" sz="2800" cap="none" spc="0" dirty="0">
              <a:ln w="22225">
                <a:solidFill>
                  <a:schemeClr val="accent2"/>
                </a:solidFill>
                <a:prstDash val="solid"/>
              </a:ln>
              <a:solidFill>
                <a:schemeClr val="accent2">
                  <a:lumMod val="40000"/>
                  <a:lumOff val="60000"/>
                </a:schemeClr>
              </a:solidFill>
              <a:latin typeface="+mj-lt"/>
            </a:endParaRPr>
          </a:p>
        </p:txBody>
      </p:sp>
      <p:sp>
        <p:nvSpPr>
          <p:cNvPr id="2" name="Right Arrow 1"/>
          <p:cNvSpPr/>
          <p:nvPr/>
        </p:nvSpPr>
        <p:spPr>
          <a:xfrm>
            <a:off x="2923953" y="2137144"/>
            <a:ext cx="510363" cy="255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0043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8306"/>
            <a:ext cx="9144000" cy="4009694"/>
          </a:xfrm>
          <a:prstGeom prst="rect">
            <a:avLst/>
          </a:prstGeom>
        </p:spPr>
      </p:pic>
      <p:sp>
        <p:nvSpPr>
          <p:cNvPr id="5" name="Rectangle 4"/>
          <p:cNvSpPr/>
          <p:nvPr/>
        </p:nvSpPr>
        <p:spPr>
          <a:xfrm>
            <a:off x="494683" y="129557"/>
            <a:ext cx="6153912" cy="2554545"/>
          </a:xfrm>
          <a:prstGeom prst="rect">
            <a:avLst/>
          </a:prstGeom>
        </p:spPr>
        <p:txBody>
          <a:bodyPr wrap="square">
            <a:spAutoFit/>
          </a:bodyPr>
          <a:lstStyle/>
          <a:p>
            <a:pPr>
              <a:tabLst>
                <a:tab pos="3200400" algn="l"/>
                <a:tab pos="4462463" algn="l"/>
              </a:tabLst>
            </a:pPr>
            <a:r>
              <a:rPr lang="en-US" sz="2000" dirty="0" smtClean="0"/>
              <a:t>	</a:t>
            </a:r>
            <a:r>
              <a:rPr lang="en-US" sz="2000" u="sng" dirty="0" smtClean="0"/>
              <a:t>2014</a:t>
            </a:r>
            <a:r>
              <a:rPr lang="en-US" sz="2000" u="sng" dirty="0"/>
              <a:t>, USA</a:t>
            </a:r>
          </a:p>
          <a:p>
            <a:pPr>
              <a:tabLst>
                <a:tab pos="3200400" algn="l"/>
                <a:tab pos="4462463" algn="l"/>
              </a:tabLst>
            </a:pPr>
            <a:r>
              <a:rPr lang="en-US" sz="2000" dirty="0"/>
              <a:t>Population	322 million</a:t>
            </a:r>
          </a:p>
          <a:p>
            <a:pPr>
              <a:tabLst>
                <a:tab pos="3200400" algn="l"/>
                <a:tab pos="4462463" algn="l"/>
              </a:tabLst>
            </a:pPr>
            <a:r>
              <a:rPr lang="en-US" sz="2000" dirty="0"/>
              <a:t>Cattle Inventory	95 </a:t>
            </a:r>
            <a:r>
              <a:rPr lang="en-US" sz="2000" dirty="0" smtClean="0"/>
              <a:t>million</a:t>
            </a:r>
          </a:p>
          <a:p>
            <a:pPr>
              <a:tabLst>
                <a:tab pos="3200400" algn="l"/>
                <a:tab pos="4462463" algn="l"/>
              </a:tabLst>
            </a:pPr>
            <a:endParaRPr lang="en-US" sz="2000" dirty="0"/>
          </a:p>
          <a:p>
            <a:pPr>
              <a:tabLst>
                <a:tab pos="3200400" algn="l"/>
                <a:tab pos="4462463" algn="l"/>
              </a:tabLst>
            </a:pPr>
            <a:r>
              <a:rPr lang="en-US" sz="2000" dirty="0" smtClean="0"/>
              <a:t>	</a:t>
            </a:r>
            <a:r>
              <a:rPr lang="en-US" sz="2000" u="sng" dirty="0" smtClean="0"/>
              <a:t>Acres</a:t>
            </a:r>
            <a:endParaRPr lang="en-US" sz="2000" u="sng" dirty="0"/>
          </a:p>
          <a:p>
            <a:pPr>
              <a:tabLst>
                <a:tab pos="3200400" algn="l"/>
                <a:tab pos="4462463" algn="l"/>
              </a:tabLst>
            </a:pPr>
            <a:r>
              <a:rPr lang="en-US" sz="2000" dirty="0"/>
              <a:t>Corn	91.6 million</a:t>
            </a:r>
          </a:p>
          <a:p>
            <a:pPr>
              <a:tabLst>
                <a:tab pos="3200400" algn="l"/>
                <a:tab pos="4462463" algn="l"/>
              </a:tabLst>
            </a:pPr>
            <a:r>
              <a:rPr lang="en-US" sz="2000" dirty="0"/>
              <a:t>Soybean	84.8 million</a:t>
            </a:r>
          </a:p>
          <a:p>
            <a:pPr>
              <a:tabLst>
                <a:tab pos="3200400" algn="l"/>
                <a:tab pos="4462463" algn="l"/>
              </a:tabLst>
            </a:pPr>
            <a:r>
              <a:rPr lang="en-US" sz="2000" dirty="0"/>
              <a:t>Cotton	11.4 million</a:t>
            </a:r>
          </a:p>
        </p:txBody>
      </p:sp>
    </p:spTree>
    <p:extLst>
      <p:ext uri="{BB962C8B-B14F-4D97-AF65-F5344CB8AC3E}">
        <p14:creationId xmlns:p14="http://schemas.microsoft.com/office/powerpoint/2010/main" val="19700134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RI-YP0 independent, Experiment 502</a:t>
            </a:r>
            <a:endParaRPr lang="en-US" sz="3600" dirty="0"/>
          </a:p>
        </p:txBody>
      </p:sp>
      <p:pic>
        <p:nvPicPr>
          <p:cNvPr id="4" name="Picture 3"/>
          <p:cNvPicPr>
            <a:picLocks noChangeAspect="1"/>
          </p:cNvPicPr>
          <p:nvPr/>
        </p:nvPicPr>
        <p:blipFill>
          <a:blip r:embed="rId2"/>
          <a:stretch>
            <a:fillRect/>
          </a:stretch>
        </p:blipFill>
        <p:spPr>
          <a:xfrm>
            <a:off x="1849928" y="2381596"/>
            <a:ext cx="5366742" cy="3429000"/>
          </a:xfrm>
          <a:prstGeom prst="rect">
            <a:avLst/>
          </a:prstGeom>
        </p:spPr>
      </p:pic>
    </p:spTree>
    <p:extLst>
      <p:ext uri="{BB962C8B-B14F-4D97-AF65-F5344CB8AC3E}">
        <p14:creationId xmlns:p14="http://schemas.microsoft.com/office/powerpoint/2010/main" val="4189424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000099"/>
            <a:ext cx="8334375" cy="5457831"/>
          </a:xfrm>
        </p:spPr>
        <p:txBody>
          <a:bodyPr>
            <a:noAutofit/>
          </a:bodyPr>
          <a:lstStyle/>
          <a:p>
            <a:r>
              <a:rPr lang="en-US" sz="2400" dirty="0" smtClean="0"/>
              <a:t>Fertilizer </a:t>
            </a:r>
            <a:r>
              <a:rPr lang="en-US" sz="2400" dirty="0"/>
              <a:t>recommendations that ignore yield entirely are limited to explaining less than 50% of the variation in the economic optimum N rate for </a:t>
            </a:r>
            <a:r>
              <a:rPr lang="en-US" sz="2400" dirty="0" smtClean="0"/>
              <a:t>maize (</a:t>
            </a:r>
            <a:r>
              <a:rPr lang="en-US" sz="2400" dirty="0" err="1" smtClean="0">
                <a:solidFill>
                  <a:srgbClr val="FFFF00"/>
                </a:solidFill>
              </a:rPr>
              <a:t>Lory</a:t>
            </a:r>
            <a:r>
              <a:rPr lang="en-US" sz="2400" dirty="0" smtClean="0">
                <a:solidFill>
                  <a:srgbClr val="FFFF00"/>
                </a:solidFill>
              </a:rPr>
              <a:t> and Scharf, 2003, </a:t>
            </a:r>
            <a:r>
              <a:rPr lang="en-US" sz="2400" dirty="0" err="1" smtClean="0">
                <a:solidFill>
                  <a:srgbClr val="FFFF00"/>
                </a:solidFill>
              </a:rPr>
              <a:t>Agron</a:t>
            </a:r>
            <a:r>
              <a:rPr lang="en-US" sz="2400" dirty="0" smtClean="0">
                <a:solidFill>
                  <a:srgbClr val="FFFF00"/>
                </a:solidFill>
              </a:rPr>
              <a:t>. J. 95:994-999</a:t>
            </a:r>
            <a:r>
              <a:rPr lang="en-US" sz="2400" dirty="0" smtClean="0"/>
              <a:t>)</a:t>
            </a:r>
          </a:p>
          <a:p>
            <a:endParaRPr lang="en-US" sz="2400" dirty="0"/>
          </a:p>
          <a:p>
            <a:pPr marL="0" indent="0">
              <a:buNone/>
            </a:pPr>
            <a:endParaRPr lang="en-US" sz="2400" dirty="0" smtClean="0"/>
          </a:p>
          <a:p>
            <a:r>
              <a:rPr lang="en-US" sz="2400" dirty="0" smtClean="0"/>
              <a:t>Research </a:t>
            </a:r>
            <a:r>
              <a:rPr lang="en-US" sz="2400" dirty="0"/>
              <a:t>conducted over locations and years in Missouri noted that economically optimum fertilizer N rates vary widely from year to year, </a:t>
            </a:r>
            <a:r>
              <a:rPr lang="en-US" sz="2400" dirty="0" smtClean="0"/>
              <a:t>and </a:t>
            </a:r>
            <a:r>
              <a:rPr lang="en-US" sz="2400" dirty="0"/>
              <a:t>from place to place within a field </a:t>
            </a:r>
            <a:r>
              <a:rPr lang="en-US" sz="2400" dirty="0" smtClean="0"/>
              <a:t>(</a:t>
            </a:r>
            <a:r>
              <a:rPr lang="en-US" sz="2400" dirty="0" smtClean="0">
                <a:solidFill>
                  <a:srgbClr val="FFFF00"/>
                </a:solidFill>
              </a:rPr>
              <a:t>Scharf et al., 2005, </a:t>
            </a:r>
            <a:r>
              <a:rPr lang="en-US" sz="2400" dirty="0" err="1" smtClean="0">
                <a:solidFill>
                  <a:srgbClr val="FFFF00"/>
                </a:solidFill>
              </a:rPr>
              <a:t>Agron</a:t>
            </a:r>
            <a:r>
              <a:rPr lang="en-US" sz="2400" dirty="0" smtClean="0">
                <a:solidFill>
                  <a:srgbClr val="FFFF00"/>
                </a:solidFill>
              </a:rPr>
              <a:t> J. 97:452-461</a:t>
            </a:r>
            <a:r>
              <a:rPr lang="en-US" sz="2400" dirty="0" smtClean="0"/>
              <a:t>)</a:t>
            </a:r>
          </a:p>
        </p:txBody>
      </p:sp>
    </p:spTree>
    <p:extLst>
      <p:ext uri="{BB962C8B-B14F-4D97-AF65-F5344CB8AC3E}">
        <p14:creationId xmlns:p14="http://schemas.microsoft.com/office/powerpoint/2010/main" val="5414026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ric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5915" y="337061"/>
            <a:ext cx="46005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01804" y="944601"/>
            <a:ext cx="7772400" cy="114300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200" dirty="0" smtClean="0">
                <a:cs typeface="Arial" panose="020B0604020202020204" pitchFamily="34" charset="0"/>
              </a:rPr>
              <a:t>N theory</a:t>
            </a:r>
            <a:br>
              <a:rPr lang="en-US" sz="3200" dirty="0" smtClean="0">
                <a:cs typeface="Arial" panose="020B0604020202020204" pitchFamily="34" charset="0"/>
              </a:rPr>
            </a:br>
            <a:r>
              <a:rPr lang="en-US" sz="3200" dirty="0" smtClean="0">
                <a:cs typeface="Arial" panose="020B0604020202020204" pitchFamily="34" charset="0"/>
              </a:rPr>
              <a:t>N algorithm</a:t>
            </a:r>
            <a:endParaRPr lang="en-US" sz="3200" dirty="0">
              <a:cs typeface="Arial" panose="020B0604020202020204" pitchFamily="34" charset="0"/>
            </a:endParaRPr>
          </a:p>
        </p:txBody>
      </p:sp>
      <p:sp>
        <p:nvSpPr>
          <p:cNvPr id="2" name="Arc 1"/>
          <p:cNvSpPr/>
          <p:nvPr/>
        </p:nvSpPr>
        <p:spPr>
          <a:xfrm>
            <a:off x="5511338" y="1263535"/>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58452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3360"/>
            <a:ext cx="7520940" cy="548640"/>
          </a:xfrm>
        </p:spPr>
        <p:txBody>
          <a:bodyPr/>
          <a:lstStyle/>
          <a:p>
            <a:r>
              <a:rPr lang="en-US" sz="2800" dirty="0" smtClean="0"/>
              <a:t>My Wall of Fame </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762000"/>
            <a:ext cx="7666602" cy="5726289"/>
          </a:xfrm>
          <a:prstGeom prst="rect">
            <a:avLst/>
          </a:prstGeom>
        </p:spPr>
      </p:pic>
    </p:spTree>
    <p:extLst>
      <p:ext uri="{BB962C8B-B14F-4D97-AF65-F5344CB8AC3E}">
        <p14:creationId xmlns:p14="http://schemas.microsoft.com/office/powerpoint/2010/main" val="4156892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84058355"/>
              </p:ext>
            </p:extLst>
          </p:nvPr>
        </p:nvGraphicFramePr>
        <p:xfrm>
          <a:off x="428625" y="476250"/>
          <a:ext cx="8343900" cy="6268859"/>
        </p:xfrm>
        <a:graphic>
          <a:graphicData uri="http://schemas.openxmlformats.org/drawingml/2006/table">
            <a:tbl>
              <a:tblPr/>
              <a:tblGrid>
                <a:gridCol w="2161776"/>
                <a:gridCol w="696966"/>
                <a:gridCol w="488270"/>
                <a:gridCol w="803283"/>
                <a:gridCol w="1417558"/>
                <a:gridCol w="1417558"/>
                <a:gridCol w="413453"/>
                <a:gridCol w="460705"/>
                <a:gridCol w="484331"/>
              </a:tblGrid>
              <a:tr h="342402">
                <a:tc>
                  <a:txBody>
                    <a:bodyPr/>
                    <a:lstStyle/>
                    <a:p>
                      <a:pPr algn="l" fontAlgn="b"/>
                      <a:r>
                        <a:rPr lang="en-US" sz="1200" b="1" i="0" u="sng" strike="noStrike" dirty="0">
                          <a:solidFill>
                            <a:schemeClr val="bg1"/>
                          </a:solidFill>
                          <a:effectLst/>
                          <a:latin typeface="Calibri"/>
                        </a:rPr>
                        <a:t>Source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Location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ctr" fontAlgn="b"/>
                      <a:r>
                        <a:rPr lang="en-US" sz="1200" b="1" i="0" u="sng" strike="noStrike" dirty="0">
                          <a:solidFill>
                            <a:schemeClr val="bg1"/>
                          </a:solidFill>
                          <a:effectLst/>
                          <a:latin typeface="Calibri"/>
                        </a:rPr>
                        <a:t>High N </a:t>
                      </a:r>
                      <a:r>
                        <a:rPr lang="en-US" sz="1200" b="1" i="0" u="sng" strike="noStrike" dirty="0" smtClean="0">
                          <a:solidFill>
                            <a:schemeClr val="bg1"/>
                          </a:solidFill>
                          <a:effectLst/>
                          <a:latin typeface="Calibri"/>
                        </a:rPr>
                        <a:t>Yield</a:t>
                      </a:r>
                      <a:br>
                        <a:rPr lang="en-US" sz="1200" b="1" i="0" u="sng" strike="noStrike" dirty="0" smtClean="0">
                          <a:solidFill>
                            <a:schemeClr val="bg1"/>
                          </a:solidFill>
                          <a:effectLst/>
                          <a:latin typeface="Calibri"/>
                        </a:rPr>
                      </a:br>
                      <a:r>
                        <a:rPr lang="en-US" sz="1200" b="1" i="0" u="sng" strike="noStrike" dirty="0" smtClean="0">
                          <a:solidFill>
                            <a:schemeClr val="bg1"/>
                          </a:solidFill>
                          <a:effectLst/>
                          <a:latin typeface="Calibri"/>
                        </a:rPr>
                        <a:t>Range</a:t>
                      </a:r>
                      <a:endParaRPr lang="en-US" sz="1200" b="1" i="0" u="sng" strike="noStrike" dirty="0">
                        <a:solidFill>
                          <a:schemeClr val="bg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a:txBody>
                    <a:bodyPr/>
                    <a:lstStyle/>
                    <a:p>
                      <a:pPr algn="ctr" fontAlgn="b"/>
                      <a:r>
                        <a:rPr lang="en-US" sz="1200" b="1" i="0" u="sng" strike="noStrike" dirty="0" smtClean="0">
                          <a:solidFill>
                            <a:schemeClr val="bg1"/>
                          </a:solidFill>
                          <a:effectLst/>
                          <a:latin typeface="Calibri"/>
                        </a:rPr>
                        <a:t>Check </a:t>
                      </a:r>
                      <a:r>
                        <a:rPr lang="en-US" sz="1200" b="1" i="0" u="sng" strike="noStrike" dirty="0">
                          <a:solidFill>
                            <a:schemeClr val="bg1"/>
                          </a:solidFill>
                          <a:effectLst/>
                          <a:latin typeface="Calibri"/>
                        </a:rPr>
                        <a:t>plot Yield Range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gridSpan="3">
                  <a:txBody>
                    <a:bodyPr/>
                    <a:lstStyle/>
                    <a:p>
                      <a:pPr algn="ctr" fontAlgn="b"/>
                      <a:r>
                        <a:rPr lang="en-US" sz="1200" b="1" i="0" u="sng" strike="noStrike" dirty="0">
                          <a:solidFill>
                            <a:schemeClr val="bg1"/>
                          </a:solidFill>
                          <a:effectLst/>
                          <a:latin typeface="Calibri"/>
                        </a:rPr>
                        <a:t>Optimum N rate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hMerge="1">
                  <a:txBody>
                    <a:bodyPr/>
                    <a:lstStyle/>
                    <a:p>
                      <a:endParaRPr lang="en-US"/>
                    </a:p>
                  </a:txBody>
                  <a:tcPr/>
                </a:tc>
                <a:tc hMerge="1">
                  <a:txBody>
                    <a:bodyPr/>
                    <a:lstStyle/>
                    <a:p>
                      <a:endParaRPr lang="en-US"/>
                    </a:p>
                  </a:txBody>
                  <a:tcPr/>
                </a:tc>
              </a:tr>
              <a:tr h="208190">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Max</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Avg.</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Wisconsin</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1958-1983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4.3-8.8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1.57-7.59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Wisconsin</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1984-2007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1.67-5.58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238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dirty="0" err="1">
                          <a:solidFill>
                            <a:schemeClr val="tx1"/>
                          </a:solidFill>
                          <a:effectLst/>
                          <a:latin typeface="Calibri"/>
                        </a:rPr>
                        <a:t>Mallarino</a:t>
                      </a:r>
                      <a:r>
                        <a:rPr lang="en-US" sz="1100" b="0" i="0" u="none" strike="noStrike" dirty="0">
                          <a:solidFill>
                            <a:schemeClr val="tx1"/>
                          </a:solidFill>
                          <a:effectLst/>
                          <a:latin typeface="Calibri"/>
                        </a:rPr>
                        <a:t>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100" b="0" i="0" u="none" strike="noStrike" dirty="0" smtClean="0">
                          <a:solidFill>
                            <a:schemeClr val="tx1"/>
                          </a:solidFill>
                          <a:effectLst/>
                          <a:latin typeface="Calibri"/>
                        </a:rPr>
                        <a:t>Iowa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1979-2010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5.1-12.5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0.75-5.91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Mallarino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Iowa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1985-2010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5.3-12.8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1.4-6.3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Varvel et al. (2007)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1995-2005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10.4-13.6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Jokela et al.(1989) Carroll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Jokela et al.(1989) Webster</a:t>
                      </a:r>
                    </a:p>
                  </a:txBody>
                  <a:tcPr marL="6058" marR="6058" marT="6058" marB="0" anchor="b">
                    <a:lnL>
                      <a:noFill/>
                    </a:lnL>
                    <a:lnR>
                      <a:noFill/>
                    </a:lnR>
                    <a:lnT>
                      <a:noFill/>
                    </a:lnT>
                    <a:lnB>
                      <a:noFill/>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1.8-8.7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1.7-5.6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Waseca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7.12-10.65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2.71-7.43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227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1971-1976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6.2-12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6.2-11.3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Al Kaisi et al.(2003)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Colorado</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3.53-12.57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Ismail et al.(1994) NT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5.2-10.9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2.1-7.4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Ismail et al.(1994)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3.5-10.4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Rice et al.(1986) NT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5.7-9.2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3.1-4.9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Rice et al.(1986)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6.04-10.13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3.32-5.59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178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6.7-9.9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4.54-7.2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1989-1990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8.2-8.5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4.95-5.98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Peterson et al.(1989)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1983-1986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3.9-10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2.1-6.4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Woodruff et al.(1983)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South</a:t>
                      </a:r>
                      <a:r>
                        <a:rPr lang="en-US" sz="1100" b="0" i="0" u="none" strike="noStrike" baseline="0" dirty="0" smtClean="0">
                          <a:solidFill>
                            <a:schemeClr val="tx1"/>
                          </a:solidFill>
                          <a:effectLst/>
                          <a:latin typeface="Calibri"/>
                        </a:rPr>
                        <a:t> Car.</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1974-1976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13-20.2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639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Eck (1982)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Texas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1977-1979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3.41-13.21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1.79-5.03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Shapiro et al.(2006) RS 51cm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9.4-11.14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6.24-8.93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Shapiro et al.(2006) RS76cm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7.12-11.04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5.02-8.88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Maryland</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1.8-2.6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168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Maryland</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5.1-8.1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Gehl et al.(2005) Ellinwood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nb-NO" sz="1100" b="0" i="0" u="none" strike="noStrike">
                          <a:solidFill>
                            <a:schemeClr val="tx1"/>
                          </a:solidFill>
                          <a:effectLst/>
                          <a:latin typeface="Calibri"/>
                        </a:rPr>
                        <a:t>Gehl et al.(2005) Rossville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11.3-12.6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6.4-7.9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Gehl et al.(2005) scandia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3.8-11.5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dirty="0" err="1">
                          <a:solidFill>
                            <a:schemeClr val="tx1"/>
                          </a:solidFill>
                          <a:effectLst/>
                          <a:latin typeface="Calibri"/>
                        </a:rPr>
                        <a:t>Gehl</a:t>
                      </a:r>
                      <a:r>
                        <a:rPr lang="en-US" sz="1100" b="0" i="0" u="none" strike="noStrike" dirty="0">
                          <a:solidFill>
                            <a:schemeClr val="tx1"/>
                          </a:solidFill>
                          <a:effectLst/>
                          <a:latin typeface="Calibri"/>
                        </a:rPr>
                        <a:t> et al.(2005) Manhattan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10.5-10.7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2.8-6.4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260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400" b="1" i="0" u="none" strike="noStrike" dirty="0">
                          <a:solidFill>
                            <a:srgbClr val="000000"/>
                          </a:solidFill>
                          <a:effectLst/>
                          <a:latin typeface="Calibri"/>
                        </a:rPr>
                        <a:t>Total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average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208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FF0000"/>
                          </a:solidFill>
                          <a:effectLst/>
                          <a:latin typeface="Calibri"/>
                        </a:rPr>
                        <a:t>134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181035">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err="1">
                          <a:solidFill>
                            <a:srgbClr val="000000"/>
                          </a:solidFill>
                          <a:effectLst/>
                          <a:latin typeface="Calibri"/>
                        </a:rPr>
                        <a:t>stdev</a:t>
                      </a:r>
                      <a:endParaRPr lang="en-US" sz="1400" b="1" i="0" u="none" strike="noStrike" dirty="0">
                        <a:solidFill>
                          <a:srgbClr val="000000"/>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50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FF0000"/>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bl>
          </a:graphicData>
        </a:graphic>
      </p:graphicFrame>
      <p:sp>
        <p:nvSpPr>
          <p:cNvPr id="2" name="TextBox 1"/>
          <p:cNvSpPr txBox="1"/>
          <p:nvPr/>
        </p:nvSpPr>
        <p:spPr>
          <a:xfrm>
            <a:off x="630312" y="74907"/>
            <a:ext cx="8142213" cy="338554"/>
          </a:xfrm>
          <a:prstGeom prst="rect">
            <a:avLst/>
          </a:prstGeom>
          <a:noFill/>
        </p:spPr>
        <p:txBody>
          <a:bodyPr wrap="square" rtlCol="0">
            <a:spAutoFit/>
          </a:bodyPr>
          <a:lstStyle/>
          <a:p>
            <a:r>
              <a:rPr lang="en-US" sz="1600" b="1" dirty="0" smtClean="0"/>
              <a:t>Dhital, Sulochana. 2015. Do nitrogen rates change every year.  Precision Agric. </a:t>
            </a:r>
            <a:endParaRPr lang="en-US" sz="1600" b="1" dirty="0"/>
          </a:p>
        </p:txBody>
      </p:sp>
      <p:sp>
        <p:nvSpPr>
          <p:cNvPr id="3" name="TextBox 2"/>
          <p:cNvSpPr txBox="1"/>
          <p:nvPr/>
        </p:nvSpPr>
        <p:spPr>
          <a:xfrm>
            <a:off x="4980374" y="6494744"/>
            <a:ext cx="825624" cy="276999"/>
          </a:xfrm>
          <a:prstGeom prst="rect">
            <a:avLst/>
          </a:prstGeom>
          <a:noFill/>
        </p:spPr>
        <p:txBody>
          <a:bodyPr wrap="square" rtlCol="0">
            <a:spAutoFit/>
          </a:bodyPr>
          <a:lstStyle/>
          <a:p>
            <a:r>
              <a:rPr lang="en-US" sz="1200" b="1" dirty="0" smtClean="0">
                <a:solidFill>
                  <a:srgbClr val="FF0000"/>
                </a:solidFill>
              </a:rPr>
              <a:t>CV=47</a:t>
            </a:r>
            <a:endParaRPr lang="en-US" sz="1200" b="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10953" y="1375438"/>
            <a:ext cx="8115300" cy="3801041"/>
          </a:xfrm>
          <a:prstGeom prst="rect">
            <a:avLst/>
          </a:prstGeom>
        </p:spPr>
        <p:txBody>
          <a:bodyPr vert="horz" lIns="91440" tIns="45720" rIns="91440" bIns="45720" rtlCol="0">
            <a:noAutofit/>
          </a:bodyPr>
          <a:lstStyle/>
          <a:p>
            <a:pPr marL="342900" indent="-342900" defTabSz="457200" eaLnBrk="1" hangingPunct="1">
              <a:spcBef>
                <a:spcPts val="1000"/>
              </a:spcBef>
              <a:spcAft>
                <a:spcPts val="0"/>
              </a:spcAft>
              <a:buClr>
                <a:schemeClr val="accent1"/>
              </a:buClr>
              <a:buSzPct val="80000"/>
              <a:buFont typeface="Wingdings 3" charset="2"/>
              <a:buChar char=""/>
            </a:pPr>
            <a:r>
              <a:rPr lang="en-US" sz="2400" dirty="0">
                <a:latin typeface="+mj-lt"/>
                <a:ea typeface="+mj-ea"/>
                <a:cs typeface="+mj-cs"/>
              </a:rPr>
              <a:t>At some sites the 0-N check plot yielded the same as the high N rate plot after years of continuous maize production. </a:t>
            </a:r>
            <a:endParaRPr lang="en-US" sz="2400" dirty="0" smtClean="0">
              <a:latin typeface="+mj-lt"/>
              <a:ea typeface="+mj-ea"/>
              <a:cs typeface="+mj-cs"/>
            </a:endParaRPr>
          </a:p>
          <a:p>
            <a:pPr defTabSz="457200" eaLnBrk="1" hangingPunct="1">
              <a:spcBef>
                <a:spcPts val="1000"/>
              </a:spcBef>
              <a:spcAft>
                <a:spcPts val="0"/>
              </a:spcAft>
              <a:buClr>
                <a:schemeClr val="accent1"/>
              </a:buClr>
              <a:buSzPct val="80000"/>
            </a:pPr>
            <a:endParaRPr lang="en-US" sz="2400" dirty="0">
              <a:latin typeface="+mj-lt"/>
              <a:ea typeface="+mj-ea"/>
              <a:cs typeface="+mj-cs"/>
            </a:endParaRPr>
          </a:p>
          <a:p>
            <a:pPr defTabSz="457200" eaLnBrk="1" hangingPunct="1">
              <a:spcBef>
                <a:spcPts val="1000"/>
              </a:spcBef>
              <a:spcAft>
                <a:spcPts val="0"/>
              </a:spcAft>
              <a:buClr>
                <a:schemeClr val="accent1"/>
              </a:buClr>
              <a:buSzPct val="80000"/>
            </a:pPr>
            <a:r>
              <a:rPr lang="de-CH" sz="2800" b="1" dirty="0" smtClean="0">
                <a:latin typeface="+mj-lt"/>
                <a:ea typeface="+mj-ea"/>
                <a:cs typeface="+mj-cs"/>
              </a:rPr>
              <a:t>Conclusion</a:t>
            </a:r>
            <a:endParaRPr lang="de-CH" sz="2800" b="1" dirty="0">
              <a:latin typeface="+mj-lt"/>
              <a:ea typeface="+mj-ea"/>
              <a:cs typeface="+mj-cs"/>
            </a:endParaRPr>
          </a:p>
          <a:p>
            <a:pPr marL="342900" indent="-342900" defTabSz="457200" eaLnBrk="1" hangingPunct="1">
              <a:spcBef>
                <a:spcPts val="1000"/>
              </a:spcBef>
              <a:spcAft>
                <a:spcPts val="0"/>
              </a:spcAft>
              <a:buClr>
                <a:schemeClr val="accent1"/>
              </a:buClr>
              <a:buSzPct val="80000"/>
              <a:buFont typeface="Wingdings 3" charset="2"/>
              <a:buChar char=""/>
            </a:pPr>
            <a:r>
              <a:rPr lang="en-US" sz="2400" dirty="0">
                <a:latin typeface="+mj-lt"/>
                <a:ea typeface="+mj-ea"/>
                <a:cs typeface="+mj-cs"/>
              </a:rPr>
              <a:t>Static N recommendations do not account for the variability in soil available N and maize N uptake as influenced by environment (temperature/rainfall) (</a:t>
            </a:r>
            <a:r>
              <a:rPr lang="en-US" sz="2400" dirty="0">
                <a:solidFill>
                  <a:srgbClr val="FFFF00"/>
                </a:solidFill>
                <a:latin typeface="+mj-lt"/>
                <a:ea typeface="+mj-ea"/>
                <a:cs typeface="+mj-cs"/>
              </a:rPr>
              <a:t>Dhital and Raun, 2015, Precision Agriculture</a:t>
            </a:r>
            <a:r>
              <a:rPr lang="en-US" sz="2400" dirty="0">
                <a:latin typeface="+mj-lt"/>
                <a:ea typeface="+mj-ea"/>
                <a:cs typeface="+mj-cs"/>
              </a:rPr>
              <a:t>)</a:t>
            </a:r>
          </a:p>
          <a:p>
            <a:pPr marL="342900" indent="-342900" defTabSz="457200" eaLnBrk="1" hangingPunct="1">
              <a:spcBef>
                <a:spcPts val="1000"/>
              </a:spcBef>
              <a:spcAft>
                <a:spcPts val="0"/>
              </a:spcAft>
              <a:buClr>
                <a:schemeClr val="accent1"/>
              </a:buClr>
              <a:buSzPct val="80000"/>
              <a:buFont typeface="Wingdings 3" charset="2"/>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6036"/>
            <a:ext cx="7772400" cy="1143000"/>
          </a:xfrm>
        </p:spPr>
        <p:txBody>
          <a:bodyPr>
            <a:noAutofit/>
          </a:bodyPr>
          <a:lstStyle/>
          <a:p>
            <a:r>
              <a:rPr lang="en-US" sz="2800" cap="none" dirty="0" smtClean="0">
                <a:cs typeface="Arial" panose="020B0604020202020204" pitchFamily="34" charset="0"/>
              </a:rPr>
              <a:t>Independence of yield potential and crop nitrogen response </a:t>
            </a:r>
            <a:r>
              <a:rPr lang="en-US" sz="2800" dirty="0" smtClean="0"/>
              <a:t>(</a:t>
            </a:r>
            <a:r>
              <a:rPr lang="en-US" sz="2800" dirty="0" smtClean="0">
                <a:solidFill>
                  <a:srgbClr val="FFFF00"/>
                </a:solidFill>
              </a:rPr>
              <a:t>Prec. Agric. 12:508-518</a:t>
            </a:r>
            <a:r>
              <a:rPr lang="en-US" sz="2800" dirty="0" smtClean="0"/>
              <a:t>)</a:t>
            </a:r>
            <a:endParaRPr lang="en-US" sz="2800" cap="none" dirty="0">
              <a:cs typeface="Arial" panose="020B0604020202020204" pitchFamily="34" charset="0"/>
            </a:endParaRPr>
          </a:p>
        </p:txBody>
      </p:sp>
      <p:sp>
        <p:nvSpPr>
          <p:cNvPr id="6" name="TextBox 5"/>
          <p:cNvSpPr txBox="1"/>
          <p:nvPr/>
        </p:nvSpPr>
        <p:spPr>
          <a:xfrm>
            <a:off x="6076766" y="1195665"/>
            <a:ext cx="2667000" cy="1323439"/>
          </a:xfrm>
          <a:prstGeom prst="rect">
            <a:avLst/>
          </a:prstGeom>
          <a:noFill/>
        </p:spPr>
        <p:txBody>
          <a:bodyPr wrap="square" rtlCol="0">
            <a:spAutoFit/>
          </a:bodyPr>
          <a:lstStyle/>
          <a:p>
            <a:r>
              <a:rPr lang="en-US" sz="2000" dirty="0" smtClean="0"/>
              <a:t>Nebraska</a:t>
            </a:r>
            <a:br>
              <a:rPr lang="en-US" sz="2000" dirty="0" smtClean="0"/>
            </a:br>
            <a:r>
              <a:rPr lang="en-US" sz="2000" dirty="0" smtClean="0"/>
              <a:t>Oklahoma</a:t>
            </a:r>
            <a:br>
              <a:rPr lang="en-US" sz="2000" dirty="0" smtClean="0"/>
            </a:br>
            <a:r>
              <a:rPr lang="en-US" sz="2000" dirty="0" smtClean="0"/>
              <a:t/>
            </a:r>
            <a:br>
              <a:rPr lang="en-US" sz="2000" dirty="0" smtClean="0"/>
            </a:br>
            <a:endParaRPr lang="en-US" sz="2000" dirty="0"/>
          </a:p>
        </p:txBody>
      </p:sp>
      <p:pic>
        <p:nvPicPr>
          <p:cNvPr id="26626" name="Chart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56" y="1075668"/>
            <a:ext cx="47529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Chart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075" y="2008148"/>
            <a:ext cx="4591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Chart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22" y="3934925"/>
            <a:ext cx="46291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3631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69369</TotalTime>
  <Words>2411</Words>
  <Application>Microsoft Office PowerPoint</Application>
  <PresentationFormat>Letter Paper (8.5x11 in)</PresentationFormat>
  <Paragraphs>786</Paragraphs>
  <Slides>61</Slides>
  <Notes>2</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3</vt:i4>
      </vt:variant>
      <vt:variant>
        <vt:lpstr>Slide Titles</vt:lpstr>
      </vt:variant>
      <vt:variant>
        <vt:i4>61</vt:i4>
      </vt:variant>
    </vt:vector>
  </HeadingPairs>
  <TitlesOfParts>
    <vt:vector size="78" baseType="lpstr">
      <vt:lpstr>ＭＳ Ｐゴシック</vt:lpstr>
      <vt:lpstr>Arial</vt:lpstr>
      <vt:lpstr>Calibri</vt:lpstr>
      <vt:lpstr>Century Gothic</vt:lpstr>
      <vt:lpstr>Comic Sans MS</vt:lpstr>
      <vt:lpstr>Impact</vt:lpstr>
      <vt:lpstr>Monotype Sorts</vt:lpstr>
      <vt:lpstr>Tahoma</vt:lpstr>
      <vt:lpstr>Times</vt:lpstr>
      <vt:lpstr>Times New Roman</vt:lpstr>
      <vt:lpstr>Verdana</vt:lpstr>
      <vt:lpstr>Wingdings 3</vt:lpstr>
      <vt:lpstr>Ion</vt:lpstr>
      <vt:lpstr>Blank Presentation</vt:lpstr>
      <vt:lpstr>Equation</vt:lpstr>
      <vt:lpstr>Worksheet</vt:lpstr>
      <vt:lpstr>Chart</vt:lpstr>
      <vt:lpstr>13th annual nitrogen use efficiency conference  auburn, alabama  aug 4, 2015</vt:lpstr>
      <vt:lpstr>Connect/new ideas</vt:lpstr>
      <vt:lpstr>PowerPoint Presentation</vt:lpstr>
      <vt:lpstr>PowerPoint Presentation</vt:lpstr>
      <vt:lpstr>Algorithm status</vt:lpstr>
      <vt:lpstr>PowerPoint Presentation</vt:lpstr>
      <vt:lpstr>PowerPoint Presentation</vt:lpstr>
      <vt:lpstr>PowerPoint Presentation</vt:lpstr>
      <vt:lpstr>Independence of yield potential and crop nitrogen response (Prec. Agric. 12:508-518)</vt:lpstr>
      <vt:lpstr>Independence of yield potential and nitrogen response (Agron J. 105:1335-1344) </vt:lpstr>
      <vt:lpstr>Value of yield goals?</vt:lpstr>
      <vt:lpstr>OSU Corn Algorithm</vt:lpstr>
      <vt:lpstr>2008, Manhattan, KS</vt:lpstr>
      <vt:lpstr>PowerPoint Presentation</vt:lpstr>
      <vt:lpstr>PowerPoint Presentation</vt:lpstr>
      <vt:lpstr>PowerPoint Presentation</vt:lpstr>
      <vt:lpstr>KSU Mid-Season Nitrogen Recommendation Algorithm for Grain Sorghum Ray Asebedo, Drew Tucker, Dave Mengel</vt:lpstr>
      <vt:lpstr>University of Missouri</vt:lpstr>
      <vt:lpstr>PowerPoint Presentation</vt:lpstr>
      <vt:lpstr>Corn and Cotton SBN also sugarcane and rice</vt:lpstr>
      <vt:lpstr>Sugarcane and Rice SBN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Service</vt:lpstr>
      <vt:lpstr>PowerPoint Presentation</vt:lpstr>
      <vt:lpstr>PowerPoint Presentation</vt:lpstr>
      <vt:lpstr>PowerPoint Presentation</vt:lpstr>
      <vt:lpstr>Mid Season Fertilizer N</vt:lpstr>
      <vt:lpstr>Maize (FAOSTAT, 2013)</vt:lpstr>
      <vt:lpstr>Hand Planters </vt:lpstr>
      <vt:lpstr>Borlaug: Volume 3, Bread Winner. 1960-1969. Copyright 2004, 2010 by Noel Vietmeyer</vt:lpstr>
      <vt:lpstr>PowerPoint Presentation</vt:lpstr>
      <vt:lpstr>PowerPoint Presentation</vt:lpstr>
      <vt:lpstr>PowerPoint Presentation</vt:lpstr>
      <vt:lpstr>PowerPoint Presentation</vt:lpstr>
      <vt:lpstr>Response Index</vt:lpstr>
      <vt:lpstr>PowerPoint Presentation</vt:lpstr>
      <vt:lpstr>PowerPoint Presentation</vt:lpstr>
      <vt:lpstr>PowerPoint Presentation</vt:lpstr>
      <vt:lpstr>Response Index vs. Sufficiency</vt:lpstr>
      <vt:lpstr>PowerPoint Presentation</vt:lpstr>
      <vt:lpstr>PowerPoint Presentation</vt:lpstr>
      <vt:lpstr>PowerPoint Presentation</vt:lpstr>
      <vt:lpstr>PowerPoint Presentation</vt:lpstr>
      <vt:lpstr>RI-YP0 independent, Experiment 502</vt:lpstr>
      <vt:lpstr>PowerPoint Presentation</vt:lpstr>
      <vt:lpstr>My Wall of Fame </vt:lpstr>
    </vt:vector>
  </TitlesOfParts>
  <Company>Oklahoma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Soil Fertility</cp:lastModifiedBy>
  <cp:revision>445</cp:revision>
  <cp:lastPrinted>1999-04-28T13:51:21Z</cp:lastPrinted>
  <dcterms:created xsi:type="dcterms:W3CDTF">1998-02-02T17:19:48Z</dcterms:created>
  <dcterms:modified xsi:type="dcterms:W3CDTF">2015-08-04T11:20:44Z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