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918400" cy="43891200"/>
  <p:notesSz cx="7102475" cy="9388475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>
      <p:cViewPr>
        <p:scale>
          <a:sx n="33" d="100"/>
          <a:sy n="33" d="100"/>
        </p:scale>
        <p:origin x="99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3"/>
            <a:ext cx="27980640" cy="1528064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3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00DA-9BAA-47DD-9233-AA0A698A7F8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A80F-A5E7-4FB6-9C6E-F68CDFD0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217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00DA-9BAA-47DD-9233-AA0A698A7F8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A80F-A5E7-4FB6-9C6E-F68CDFD0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1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0"/>
            <a:ext cx="7098030" cy="37195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0"/>
            <a:ext cx="20882610" cy="37195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00DA-9BAA-47DD-9233-AA0A698A7F8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A80F-A5E7-4FB6-9C6E-F68CDFD0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8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00DA-9BAA-47DD-9233-AA0A698A7F8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A80F-A5E7-4FB6-9C6E-F68CDFD0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22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3"/>
            <a:ext cx="28392120" cy="1825751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3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00DA-9BAA-47DD-9233-AA0A698A7F8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A80F-A5E7-4FB6-9C6E-F68CDFD0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75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00DA-9BAA-47DD-9233-AA0A698A7F8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A80F-A5E7-4FB6-9C6E-F68CDFD0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72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0"/>
            <a:ext cx="28392120" cy="84836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3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0"/>
            <a:ext cx="13926024" cy="23581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759443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6032480"/>
            <a:ext cx="13994608" cy="23581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00DA-9BAA-47DD-9233-AA0A698A7F8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A80F-A5E7-4FB6-9C6E-F68CDFD0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47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00DA-9BAA-47DD-9233-AA0A698A7F8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A80F-A5E7-4FB6-9C6E-F68CDFD0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29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00DA-9BAA-47DD-9233-AA0A698A7F8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A80F-A5E7-4FB6-9C6E-F68CDFD0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82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0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00DA-9BAA-47DD-9233-AA0A698A7F8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A80F-A5E7-4FB6-9C6E-F68CDFD0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9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0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600DA-9BAA-47DD-9233-AA0A698A7F8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3A80F-A5E7-4FB6-9C6E-F68CDFD0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0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0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600DA-9BAA-47DD-9233-AA0A698A7F8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0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A80F-A5E7-4FB6-9C6E-F68CDFD08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06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306923"/>
            <a:ext cx="32918400" cy="3021189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bg2">
                  <a:lumMod val="75000"/>
                </a:schemeClr>
              </a:gs>
              <a:gs pos="100000">
                <a:schemeClr val="bg2">
                  <a:lumMod val="9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186990" y="1015290"/>
            <a:ext cx="28153894" cy="1703600"/>
          </a:xfrm>
        </p:spPr>
        <p:txBody>
          <a:bodyPr>
            <a:normAutofit/>
          </a:bodyPr>
          <a:lstStyle/>
          <a:p>
            <a:r>
              <a:rPr lang="pt-BR" sz="88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Effect of </a:t>
            </a:r>
            <a:r>
              <a:rPr lang="pt-BR" sz="8800" b="1" dirty="0" smtClean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Micronutrient Fertilizers </a:t>
            </a:r>
            <a:r>
              <a:rPr lang="pt-BR" sz="8800" b="1" dirty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on </a:t>
            </a:r>
            <a:r>
              <a:rPr lang="pt-BR" sz="8800" b="1" dirty="0" smtClean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Winter Wheat Grain Yield</a:t>
            </a:r>
            <a:endParaRPr lang="en-US" sz="8000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914400" y="3462153"/>
            <a:ext cx="31089600" cy="3133416"/>
          </a:xfrm>
        </p:spPr>
        <p:txBody>
          <a:bodyPr>
            <a:normAutofit/>
          </a:bodyPr>
          <a:lstStyle/>
          <a:p>
            <a:r>
              <a:rPr lang="en-US" sz="4800" dirty="0"/>
              <a:t>B.M. Figueiredo, M.R. Del Corso, J.L. Mullock and W.R. </a:t>
            </a:r>
            <a:r>
              <a:rPr lang="en-US" sz="4800" dirty="0" err="1" smtClean="0"/>
              <a:t>Raun</a:t>
            </a:r>
            <a:endParaRPr lang="en-US" sz="4800" dirty="0" smtClean="0"/>
          </a:p>
          <a:p>
            <a:r>
              <a:rPr lang="en-US" sz="4800" dirty="0" smtClean="0"/>
              <a:t>Department of Plant and Soil Sciences, Oklahoma State University, 054 Agricultural Hall, Stillwater, OK – 74075</a:t>
            </a:r>
          </a:p>
          <a:p>
            <a:r>
              <a:rPr lang="en-US" sz="4800" dirty="0" smtClean="0"/>
              <a:t>brunom@okstate.edu</a:t>
            </a:r>
            <a:endParaRPr lang="en-US" sz="4800" dirty="0"/>
          </a:p>
          <a:p>
            <a:endParaRPr lang="en-US" sz="6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36884" y="6595569"/>
            <a:ext cx="3200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ttp://go.okstate.edu/sites/go.okstate.edu/themes/responsive_osu_main_page/images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35" y="411390"/>
            <a:ext cx="3611191" cy="2830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01027" y="6943451"/>
            <a:ext cx="14630400" cy="70788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bg2">
                  <a:lumMod val="75000"/>
                </a:schemeClr>
              </a:gs>
              <a:gs pos="100000">
                <a:schemeClr val="bg2">
                  <a:lumMod val="9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Rationale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16783" y="14224074"/>
            <a:ext cx="1353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12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Nutrient elements are classified according to the quantities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which they are required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plant development. Micronutrients are required in much lower concentrations than macronutrients.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Macronutrients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divided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into primary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secondary,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according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quantities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required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N, C, P, K, are primary while Ca, Mg, and S are secondary. Micronutrients include B, Cl, Mo, Mn, Fe, and Zn.</a:t>
            </a:r>
            <a:endParaRPr lang="en-US" sz="40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1416783" y="20680845"/>
            <a:ext cx="13538200" cy="206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objective of this study was to evaluate micronutrient fertilization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winter wheat, combined with tillage and method of application.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16783" y="8354017"/>
            <a:ext cx="1353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Micronutrient deficiencies are rare in Winter Wheat in Oklahoma.  However micronutrient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fertilizer sales increase each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year.</a:t>
            </a:r>
            <a:endParaRPr lang="en-US" sz="4000" dirty="0" smtClean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According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the Global Market Report (2015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the “Global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Micronutrient Market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grew by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5.5% to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1,236,000 MT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2012 to 2017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”.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001027" y="12842349"/>
            <a:ext cx="14630400" cy="70788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bg2">
                  <a:lumMod val="75000"/>
                </a:schemeClr>
              </a:gs>
              <a:gs pos="100000">
                <a:schemeClr val="bg2">
                  <a:lumMod val="9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Introduction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01027" y="19299119"/>
            <a:ext cx="14630400" cy="70788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bg2">
                  <a:lumMod val="75000"/>
                </a:schemeClr>
              </a:gs>
              <a:gs pos="100000">
                <a:schemeClr val="bg2">
                  <a:lumMod val="9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Objective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01027" y="23427654"/>
            <a:ext cx="14630400" cy="70788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bg2">
                  <a:lumMod val="75000"/>
                </a:schemeClr>
              </a:gs>
              <a:gs pos="100000">
                <a:schemeClr val="bg2">
                  <a:lumMod val="9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Materials and Methods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466206" y="36188695"/>
            <a:ext cx="14630400" cy="70788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bg2">
                  <a:lumMod val="75000"/>
                </a:schemeClr>
              </a:gs>
              <a:gs pos="100000">
                <a:schemeClr val="bg2">
                  <a:lumMod val="9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Conclusions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466206" y="6943451"/>
            <a:ext cx="14630400" cy="70788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bg2">
                  <a:lumMod val="75000"/>
                </a:schemeClr>
              </a:gs>
              <a:gs pos="100000">
                <a:schemeClr val="bg2">
                  <a:lumMod val="9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Results</a:t>
            </a:r>
            <a:endParaRPr lang="en-US" sz="4000" b="1" dirty="0">
              <a:solidFill>
                <a:schemeClr val="bg1"/>
              </a:solidFill>
            </a:endParaRPr>
          </a:p>
        </p:txBody>
      </p:sp>
      <p:pic>
        <p:nvPicPr>
          <p:cNvPr id="35" name="Content Placeholder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330" y="33309390"/>
            <a:ext cx="13499794" cy="680549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416783" y="24833209"/>
            <a:ext cx="13538200" cy="7542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growing season of 2013-14 and 2014-15, two sites were utilized for this study. One was under conventional till (Lake Carl Blackwell) and another under no-till (Perkins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571500" indent="-5715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were 11 treatments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applied including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checks, one foliar Ca application, and two different application times for four micronutrients (B, Cl, Cu and Zn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 One at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planting and another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the </a:t>
            </a:r>
            <a:r>
              <a:rPr lang="en-US" sz="4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Feekes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 growth stage.</a:t>
            </a:r>
          </a:p>
          <a:p>
            <a:pPr marL="571500" indent="-5715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Yield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was recorded during harvest and analyzed utilizing SAS software 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 the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MIXED procedure for main effects of treatment and tillage. Contrasts were utilized to compare soil and foliar application for each micronutrient.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566330" y="40335096"/>
            <a:ext cx="1353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Figure 1. Great Plains no-till drill adapted with CO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system for liquid fertilizer.</a:t>
            </a:r>
            <a:endParaRPr lang="en-US" sz="4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336884" y="42643655"/>
            <a:ext cx="3200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18263937" y="8042742"/>
            <a:ext cx="1166292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Table 1. Mean wheat yields in </a:t>
            </a:r>
            <a:r>
              <a:rPr lang="en-US" sz="4000" dirty="0" smtClean="0"/>
              <a:t>Mg </a:t>
            </a:r>
            <a:r>
              <a:rPr lang="en-US" sz="4000" dirty="0" smtClean="0"/>
              <a:t>ha</a:t>
            </a:r>
            <a:r>
              <a:rPr lang="en-US" sz="4000" baseline="30000" dirty="0" smtClean="0"/>
              <a:t>-1</a:t>
            </a:r>
            <a:r>
              <a:rPr lang="en-US" sz="4000" dirty="0" smtClean="0"/>
              <a:t>, </a:t>
            </a:r>
            <a:r>
              <a:rPr lang="en-US" sz="4000" dirty="0" smtClean="0"/>
              <a:t>Lake </a:t>
            </a:r>
            <a:r>
              <a:rPr lang="en-US" sz="4000" dirty="0" smtClean="0"/>
              <a:t>Carl </a:t>
            </a:r>
            <a:r>
              <a:rPr lang="en-US" sz="4000" dirty="0" smtClean="0"/>
              <a:t>Blackwell, 2013-14.</a:t>
            </a:r>
            <a:endParaRPr lang="en-US" sz="4000" dirty="0"/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17997278" y="19965570"/>
            <a:ext cx="1219624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Treatments were not significantly different</a:t>
            </a:r>
            <a:r>
              <a:rPr lang="en-US" altLang="en-US" sz="4000" dirty="0"/>
              <a:t> </a:t>
            </a:r>
            <a:r>
              <a: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	check at the 5% probability level.</a:t>
            </a:r>
            <a:endParaRPr kumimoji="0" lang="en-US" alt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17997278" y="34024048"/>
            <a:ext cx="1192958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* Treatments were not significantly different</a:t>
            </a:r>
            <a:r>
              <a:rPr lang="en-US" altLang="en-US" sz="4000" dirty="0">
                <a:latin typeface="+mn-lt"/>
              </a:rPr>
              <a:t> </a:t>
            </a:r>
            <a:r>
              <a:rPr kumimoji="0" lang="en-US" alt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from the	check at the 5% probability level.</a:t>
            </a:r>
            <a:endParaRPr kumimoji="0" lang="en-US" alt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8263936" y="22378494"/>
            <a:ext cx="116629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Table 2. Mean wheat </a:t>
            </a:r>
            <a:r>
              <a:rPr lang="en-US" sz="4000" dirty="0" smtClean="0"/>
              <a:t>grain yield </a:t>
            </a:r>
            <a:r>
              <a:rPr lang="en-US" sz="4000" dirty="0" smtClean="0"/>
              <a:t>in </a:t>
            </a:r>
            <a:r>
              <a:rPr lang="en-US" sz="4000" dirty="0" smtClean="0"/>
              <a:t>Mg </a:t>
            </a:r>
            <a:r>
              <a:rPr lang="en-US" sz="4000" dirty="0"/>
              <a:t>ha</a:t>
            </a:r>
            <a:r>
              <a:rPr lang="en-US" sz="4000" baseline="30000" dirty="0"/>
              <a:t>-1 </a:t>
            </a:r>
            <a:r>
              <a:rPr lang="en-US" sz="4000" dirty="0" smtClean="0"/>
              <a:t>, Perkins, OK, 2013-14.</a:t>
            </a:r>
            <a:endParaRPr lang="en-US" sz="4000" dirty="0"/>
          </a:p>
        </p:txBody>
      </p:sp>
      <p:sp>
        <p:nvSpPr>
          <p:cNvPr id="47" name="Rectangle 46"/>
          <p:cNvSpPr/>
          <p:nvPr/>
        </p:nvSpPr>
        <p:spPr>
          <a:xfrm>
            <a:off x="17778045" y="37473105"/>
            <a:ext cx="14006722" cy="3488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Soil testing should be employed prior to applying micronutrients in any crop.</a:t>
            </a:r>
          </a:p>
          <a:p>
            <a:pPr marL="571500" indent="-5715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Despite the added sales of micronutrients for use in winter wheat, no significant responses were seen in these field experiments.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189612"/>
              </p:ext>
            </p:extLst>
          </p:nvPr>
        </p:nvGraphicFramePr>
        <p:xfrm>
          <a:off x="18263936" y="10028314"/>
          <a:ext cx="11662926" cy="955349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831464"/>
                <a:gridCol w="2915731"/>
                <a:gridCol w="2915731"/>
              </a:tblGrid>
              <a:tr h="73488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Treatment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Yield </a:t>
                      </a:r>
                      <a:r>
                        <a:rPr lang="en-US" sz="4000" dirty="0" smtClean="0">
                          <a:effectLst/>
                        </a:rPr>
                        <a:t>(Mg </a:t>
                      </a:r>
                      <a:r>
                        <a:rPr lang="en-US" sz="4000" dirty="0" smtClean="0">
                          <a:effectLst/>
                        </a:rPr>
                        <a:t>ha</a:t>
                      </a:r>
                      <a:r>
                        <a:rPr lang="en-US" sz="4000" baseline="30000" dirty="0" smtClean="0">
                          <a:effectLst/>
                        </a:rPr>
                        <a:t>-1</a:t>
                      </a:r>
                      <a:r>
                        <a:rPr lang="en-US" sz="4000" dirty="0">
                          <a:effectLst/>
                        </a:rPr>
                        <a:t>)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48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Mean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Std. Dev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  <a:tr h="7348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Check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 smtClean="0">
                          <a:effectLst/>
                        </a:rPr>
                        <a:t>2.1*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0.8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  <a:tr h="7348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Check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1.8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0.3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  <a:tr h="7348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Foliar Calcium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2.1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0.8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  <a:tr h="7348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Soil Boron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2.1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0.5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  <a:tr h="7348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Foliar Boron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2.0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0.1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  <a:tr h="7348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Soil Chlorine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2.0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0.3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  <a:tr h="7348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Foliar Chlorine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1.9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0.6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  <a:tr h="7348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Soil Copper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2.4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0.7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  <a:tr h="7348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Foliar Copper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1.5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0.5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  <a:tr h="7348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Soil Zinc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2.1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0.9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  <a:tr h="7348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Foliar Zinc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2.1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1.1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96018"/>
              </p:ext>
            </p:extLst>
          </p:nvPr>
        </p:nvGraphicFramePr>
        <p:xfrm>
          <a:off x="18263936" y="24135540"/>
          <a:ext cx="11662924" cy="956945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831462"/>
                <a:gridCol w="2915731"/>
                <a:gridCol w="2915731"/>
              </a:tblGrid>
              <a:tr h="73611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Treatment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Yield </a:t>
                      </a:r>
                      <a:r>
                        <a:rPr lang="en-US" sz="4000" dirty="0" smtClean="0">
                          <a:effectLst/>
                        </a:rPr>
                        <a:t>(Mg ha</a:t>
                      </a:r>
                      <a:r>
                        <a:rPr lang="en-US" sz="4000" baseline="30000" dirty="0" smtClean="0">
                          <a:effectLst/>
                        </a:rPr>
                        <a:t>-1</a:t>
                      </a:r>
                      <a:r>
                        <a:rPr lang="en-US" sz="4000" dirty="0">
                          <a:effectLst/>
                        </a:rPr>
                        <a:t>)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61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Mean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Std. Dev.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  <a:tr h="7361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Check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smtClean="0">
                          <a:effectLst/>
                        </a:rPr>
                        <a:t>2.1*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0.3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  <a:tr h="7361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Check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2.2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0.4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  <a:tr h="7361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Foliar Calcium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2.0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0.5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  <a:tr h="7361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Soil Boron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1.8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0.2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  <a:tr h="7361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Foliar Boron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1.9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0.3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  <a:tr h="7361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Soil Chlorine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2.2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0.4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  <a:tr h="7361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Foliar Chlorine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1.6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0.4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  <a:tr h="7361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Soil Copper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1.8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0.5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  <a:tr h="7361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Foliar Copper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2.1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0.3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  <a:tr h="7361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Soil Zinc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1.7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0.1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  <a:tr h="7361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Foliar Zinc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</a:rPr>
                        <a:t>1.9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</a:rPr>
                        <a:t>0.6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5166" marR="18516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471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1309</TotalTime>
  <Words>516</Words>
  <Application>Microsoft Office PowerPoint</Application>
  <PresentationFormat>Custom</PresentationFormat>
  <Paragraphs>98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SimSun</vt:lpstr>
      <vt:lpstr>Arial</vt:lpstr>
      <vt:lpstr>Calibri</vt:lpstr>
      <vt:lpstr>Calibri Light</vt:lpstr>
      <vt:lpstr>Times New Roman</vt:lpstr>
      <vt:lpstr>Office Theme</vt:lpstr>
      <vt:lpstr>Effect of Micronutrient Fertilizers on Winter Wheat Grain Yield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 of Droplet Size and Foliar Nitrogen Rate on Protein Content of Hard Red Winter Wheat (Triticum aestivum L.)</dc:title>
  <dc:creator>Ramos Del corso, Mariana</dc:creator>
  <cp:lastModifiedBy>bill raun</cp:lastModifiedBy>
  <cp:revision>36</cp:revision>
  <cp:lastPrinted>2015-07-29T19:46:29Z</cp:lastPrinted>
  <dcterms:created xsi:type="dcterms:W3CDTF">2015-07-21T19:03:03Z</dcterms:created>
  <dcterms:modified xsi:type="dcterms:W3CDTF">2015-07-29T20:46:47Z</dcterms:modified>
</cp:coreProperties>
</file>