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2918400" cy="438912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2" autoAdjust="0"/>
    <p:restoredTop sz="94660"/>
  </p:normalViewPr>
  <p:slideViewPr>
    <p:cSldViewPr snapToGrid="0">
      <p:cViewPr>
        <p:scale>
          <a:sx n="33" d="100"/>
          <a:sy n="33" d="100"/>
        </p:scale>
        <p:origin x="990" y="-41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7183123"/>
            <a:ext cx="27980640" cy="15280640"/>
          </a:xfrm>
        </p:spPr>
        <p:txBody>
          <a:bodyPr anchor="b"/>
          <a:lstStyle>
            <a:lvl1pPr algn="ctr">
              <a:defRPr sz="21600"/>
            </a:lvl1pPr>
          </a:lstStyle>
          <a:p>
            <a:r>
              <a:rPr lang="en-US" smtClean="0"/>
              <a:t>Click to edit Master title style</a:t>
            </a:r>
            <a:endParaRPr lang="en-US" dirty="0"/>
          </a:p>
        </p:txBody>
      </p:sp>
      <p:sp>
        <p:nvSpPr>
          <p:cNvPr id="3" name="Subtitle 2"/>
          <p:cNvSpPr>
            <a:spLocks noGrp="1"/>
          </p:cNvSpPr>
          <p:nvPr>
            <p:ph type="subTitle" idx="1"/>
          </p:nvPr>
        </p:nvSpPr>
        <p:spPr>
          <a:xfrm>
            <a:off x="4114800" y="23053043"/>
            <a:ext cx="24688800" cy="10596877"/>
          </a:xfrm>
        </p:spPr>
        <p:txBody>
          <a:bodyPr/>
          <a:lstStyle>
            <a:lvl1pPr marL="0" indent="0" algn="ctr">
              <a:buNone/>
              <a:defRPr sz="8640"/>
            </a:lvl1pPr>
            <a:lvl2pPr marL="1645920" indent="0" algn="ctr">
              <a:buNone/>
              <a:defRPr sz="7200"/>
            </a:lvl2pPr>
            <a:lvl3pPr marL="3291840" indent="0" algn="ctr">
              <a:buNone/>
              <a:defRPr sz="6480"/>
            </a:lvl3pPr>
            <a:lvl4pPr marL="4937760" indent="0" algn="ctr">
              <a:buNone/>
              <a:defRPr sz="5760"/>
            </a:lvl4pPr>
            <a:lvl5pPr marL="6583680" indent="0" algn="ctr">
              <a:buNone/>
              <a:defRPr sz="5760"/>
            </a:lvl5pPr>
            <a:lvl6pPr marL="8229600" indent="0" algn="ctr">
              <a:buNone/>
              <a:defRPr sz="5760"/>
            </a:lvl6pPr>
            <a:lvl7pPr marL="9875520" indent="0" algn="ctr">
              <a:buNone/>
              <a:defRPr sz="5760"/>
            </a:lvl7pPr>
            <a:lvl8pPr marL="11521440" indent="0" algn="ctr">
              <a:buNone/>
              <a:defRPr sz="5760"/>
            </a:lvl8pPr>
            <a:lvl9pPr marL="13167360" indent="0" algn="ctr">
              <a:buNone/>
              <a:defRPr sz="576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C0600DA-9BAA-47DD-9233-AA0A698A7F84}" type="datetimeFigureOut">
              <a:rPr lang="en-US" smtClean="0"/>
              <a:t>7/29/2015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3A80F-A5E7-4FB6-9C6E-F68CDFD088FD}" type="slidenum">
              <a:rPr lang="en-US" smtClean="0"/>
              <a:t>‹#›</a:t>
            </a:fld>
            <a:endParaRPr lang="en-US"/>
          </a:p>
        </p:txBody>
      </p:sp>
    </p:spTree>
    <p:extLst>
      <p:ext uri="{BB962C8B-B14F-4D97-AF65-F5344CB8AC3E}">
        <p14:creationId xmlns:p14="http://schemas.microsoft.com/office/powerpoint/2010/main" val="1325217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0600DA-9BAA-47DD-9233-AA0A698A7F84}" type="datetimeFigureOut">
              <a:rPr lang="en-US" smtClean="0"/>
              <a:t>7/29/2015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3A80F-A5E7-4FB6-9C6E-F68CDFD088FD}" type="slidenum">
              <a:rPr lang="en-US" smtClean="0"/>
              <a:t>‹#›</a:t>
            </a:fld>
            <a:endParaRPr lang="en-US"/>
          </a:p>
        </p:txBody>
      </p:sp>
    </p:spTree>
    <p:extLst>
      <p:ext uri="{BB962C8B-B14F-4D97-AF65-F5344CB8AC3E}">
        <p14:creationId xmlns:p14="http://schemas.microsoft.com/office/powerpoint/2010/main" val="1645217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2" y="2336800"/>
            <a:ext cx="7098030" cy="3719576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63142" y="2336800"/>
            <a:ext cx="20882610" cy="37195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0600DA-9BAA-47DD-9233-AA0A698A7F84}" type="datetimeFigureOut">
              <a:rPr lang="en-US" smtClean="0"/>
              <a:t>7/29/2015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3A80F-A5E7-4FB6-9C6E-F68CDFD088FD}" type="slidenum">
              <a:rPr lang="en-US" smtClean="0"/>
              <a:t>‹#›</a:t>
            </a:fld>
            <a:endParaRPr lang="en-US"/>
          </a:p>
        </p:txBody>
      </p:sp>
    </p:spTree>
    <p:extLst>
      <p:ext uri="{BB962C8B-B14F-4D97-AF65-F5344CB8AC3E}">
        <p14:creationId xmlns:p14="http://schemas.microsoft.com/office/powerpoint/2010/main" val="1543480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0600DA-9BAA-47DD-9233-AA0A698A7F84}" type="datetimeFigureOut">
              <a:rPr lang="en-US" smtClean="0"/>
              <a:t>7/29/2015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3A80F-A5E7-4FB6-9C6E-F68CDFD088FD}" type="slidenum">
              <a:rPr lang="en-US" smtClean="0"/>
              <a:t>‹#›</a:t>
            </a:fld>
            <a:endParaRPr lang="en-US"/>
          </a:p>
        </p:txBody>
      </p:sp>
    </p:spTree>
    <p:extLst>
      <p:ext uri="{BB962C8B-B14F-4D97-AF65-F5344CB8AC3E}">
        <p14:creationId xmlns:p14="http://schemas.microsoft.com/office/powerpoint/2010/main" val="2060022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997" y="10942333"/>
            <a:ext cx="28392120" cy="18257517"/>
          </a:xfrm>
        </p:spPr>
        <p:txBody>
          <a:bodyPr anchor="b"/>
          <a:lstStyle>
            <a:lvl1pPr>
              <a:defRPr sz="21600"/>
            </a:lvl1pPr>
          </a:lstStyle>
          <a:p>
            <a:r>
              <a:rPr lang="en-US" smtClean="0"/>
              <a:t>Click to edit Master title style</a:t>
            </a:r>
            <a:endParaRPr lang="en-US" dirty="0"/>
          </a:p>
        </p:txBody>
      </p:sp>
      <p:sp>
        <p:nvSpPr>
          <p:cNvPr id="3" name="Text Placeholder 2"/>
          <p:cNvSpPr>
            <a:spLocks noGrp="1"/>
          </p:cNvSpPr>
          <p:nvPr>
            <p:ph type="body" idx="1"/>
          </p:nvPr>
        </p:nvSpPr>
        <p:spPr>
          <a:xfrm>
            <a:off x="2245997" y="29372573"/>
            <a:ext cx="28392120" cy="9601197"/>
          </a:xfrm>
        </p:spPr>
        <p:txBody>
          <a:bodyPr/>
          <a:lstStyle>
            <a:lvl1pPr marL="0" indent="0">
              <a:buNone/>
              <a:defRPr sz="8640">
                <a:solidFill>
                  <a:schemeClr val="tx1"/>
                </a:solidFill>
              </a:defRPr>
            </a:lvl1pPr>
            <a:lvl2pPr marL="1645920" indent="0">
              <a:buNone/>
              <a:defRPr sz="7200">
                <a:solidFill>
                  <a:schemeClr val="tx1">
                    <a:tint val="75000"/>
                  </a:schemeClr>
                </a:solidFill>
              </a:defRPr>
            </a:lvl2pPr>
            <a:lvl3pPr marL="3291840" indent="0">
              <a:buNone/>
              <a:defRPr sz="6480">
                <a:solidFill>
                  <a:schemeClr val="tx1">
                    <a:tint val="75000"/>
                  </a:schemeClr>
                </a:solidFill>
              </a:defRPr>
            </a:lvl3pPr>
            <a:lvl4pPr marL="4937760" indent="0">
              <a:buNone/>
              <a:defRPr sz="5760">
                <a:solidFill>
                  <a:schemeClr val="tx1">
                    <a:tint val="75000"/>
                  </a:schemeClr>
                </a:solidFill>
              </a:defRPr>
            </a:lvl4pPr>
            <a:lvl5pPr marL="6583680" indent="0">
              <a:buNone/>
              <a:defRPr sz="5760">
                <a:solidFill>
                  <a:schemeClr val="tx1">
                    <a:tint val="75000"/>
                  </a:schemeClr>
                </a:solidFill>
              </a:defRPr>
            </a:lvl5pPr>
            <a:lvl6pPr marL="8229600" indent="0">
              <a:buNone/>
              <a:defRPr sz="5760">
                <a:solidFill>
                  <a:schemeClr val="tx1">
                    <a:tint val="75000"/>
                  </a:schemeClr>
                </a:solidFill>
              </a:defRPr>
            </a:lvl6pPr>
            <a:lvl7pPr marL="9875520" indent="0">
              <a:buNone/>
              <a:defRPr sz="5760">
                <a:solidFill>
                  <a:schemeClr val="tx1">
                    <a:tint val="75000"/>
                  </a:schemeClr>
                </a:solidFill>
              </a:defRPr>
            </a:lvl7pPr>
            <a:lvl8pPr marL="11521440" indent="0">
              <a:buNone/>
              <a:defRPr sz="5760">
                <a:solidFill>
                  <a:schemeClr val="tx1">
                    <a:tint val="75000"/>
                  </a:schemeClr>
                </a:solidFill>
              </a:defRPr>
            </a:lvl8pPr>
            <a:lvl9pPr marL="13167360" indent="0">
              <a:buNone/>
              <a:defRPr sz="576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0600DA-9BAA-47DD-9233-AA0A698A7F84}" type="datetimeFigureOut">
              <a:rPr lang="en-US" smtClean="0"/>
              <a:t>7/29/2015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3A80F-A5E7-4FB6-9C6E-F68CDFD088FD}" type="slidenum">
              <a:rPr lang="en-US" smtClean="0"/>
              <a:t>‹#›</a:t>
            </a:fld>
            <a:endParaRPr lang="en-US"/>
          </a:p>
        </p:txBody>
      </p:sp>
    </p:spTree>
    <p:extLst>
      <p:ext uri="{BB962C8B-B14F-4D97-AF65-F5344CB8AC3E}">
        <p14:creationId xmlns:p14="http://schemas.microsoft.com/office/powerpoint/2010/main" val="3244875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263140" y="11684000"/>
            <a:ext cx="13990320" cy="27848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6664940" y="11684000"/>
            <a:ext cx="13990320" cy="27848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C0600DA-9BAA-47DD-9233-AA0A698A7F84}" type="datetimeFigureOut">
              <a:rPr lang="en-US" smtClean="0"/>
              <a:t>7/29/2015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43A80F-A5E7-4FB6-9C6E-F68CDFD088FD}" type="slidenum">
              <a:rPr lang="en-US" smtClean="0"/>
              <a:t>‹#›</a:t>
            </a:fld>
            <a:endParaRPr lang="en-US"/>
          </a:p>
        </p:txBody>
      </p:sp>
    </p:spTree>
    <p:extLst>
      <p:ext uri="{BB962C8B-B14F-4D97-AF65-F5344CB8AC3E}">
        <p14:creationId xmlns:p14="http://schemas.microsoft.com/office/powerpoint/2010/main" val="3766372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336810"/>
            <a:ext cx="28392120" cy="848360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7431" y="10759443"/>
            <a:ext cx="13926024" cy="5273037"/>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smtClean="0"/>
              <a:t>Click to edit Master text styles</a:t>
            </a:r>
          </a:p>
        </p:txBody>
      </p:sp>
      <p:sp>
        <p:nvSpPr>
          <p:cNvPr id="4" name="Content Placeholder 3"/>
          <p:cNvSpPr>
            <a:spLocks noGrp="1"/>
          </p:cNvSpPr>
          <p:nvPr>
            <p:ph sz="half" idx="2"/>
          </p:nvPr>
        </p:nvSpPr>
        <p:spPr>
          <a:xfrm>
            <a:off x="2267431" y="16032480"/>
            <a:ext cx="13926024" cy="23581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6664942" y="10759443"/>
            <a:ext cx="13994608" cy="5273037"/>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smtClean="0"/>
              <a:t>Click to edit Master text styles</a:t>
            </a:r>
          </a:p>
        </p:txBody>
      </p:sp>
      <p:sp>
        <p:nvSpPr>
          <p:cNvPr id="6" name="Content Placeholder 5"/>
          <p:cNvSpPr>
            <a:spLocks noGrp="1"/>
          </p:cNvSpPr>
          <p:nvPr>
            <p:ph sz="quarter" idx="4"/>
          </p:nvPr>
        </p:nvSpPr>
        <p:spPr>
          <a:xfrm>
            <a:off x="16664942" y="16032480"/>
            <a:ext cx="13994608" cy="23581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C0600DA-9BAA-47DD-9233-AA0A698A7F84}" type="datetimeFigureOut">
              <a:rPr lang="en-US" smtClean="0"/>
              <a:t>7/29/2015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43A80F-A5E7-4FB6-9C6E-F68CDFD088FD}" type="slidenum">
              <a:rPr lang="en-US" smtClean="0"/>
              <a:t>‹#›</a:t>
            </a:fld>
            <a:endParaRPr lang="en-US"/>
          </a:p>
        </p:txBody>
      </p:sp>
    </p:spTree>
    <p:extLst>
      <p:ext uri="{BB962C8B-B14F-4D97-AF65-F5344CB8AC3E}">
        <p14:creationId xmlns:p14="http://schemas.microsoft.com/office/powerpoint/2010/main" val="49447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C0600DA-9BAA-47DD-9233-AA0A698A7F84}" type="datetimeFigureOut">
              <a:rPr lang="en-US" smtClean="0"/>
              <a:t>7/29/2015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43A80F-A5E7-4FB6-9C6E-F68CDFD088FD}" type="slidenum">
              <a:rPr lang="en-US" smtClean="0"/>
              <a:t>‹#›</a:t>
            </a:fld>
            <a:endParaRPr lang="en-US"/>
          </a:p>
        </p:txBody>
      </p:sp>
    </p:spTree>
    <p:extLst>
      <p:ext uri="{BB962C8B-B14F-4D97-AF65-F5344CB8AC3E}">
        <p14:creationId xmlns:p14="http://schemas.microsoft.com/office/powerpoint/2010/main" val="138829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0600DA-9BAA-47DD-9233-AA0A698A7F84}" type="datetimeFigureOut">
              <a:rPr lang="en-US" smtClean="0"/>
              <a:t>7/29/2015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43A80F-A5E7-4FB6-9C6E-F68CDFD088FD}" type="slidenum">
              <a:rPr lang="en-US" smtClean="0"/>
              <a:t>‹#›</a:t>
            </a:fld>
            <a:endParaRPr lang="en-US"/>
          </a:p>
        </p:txBody>
      </p:sp>
    </p:spTree>
    <p:extLst>
      <p:ext uri="{BB962C8B-B14F-4D97-AF65-F5344CB8AC3E}">
        <p14:creationId xmlns:p14="http://schemas.microsoft.com/office/powerpoint/2010/main" val="3939482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926080"/>
            <a:ext cx="10617041" cy="10241280"/>
          </a:xfrm>
        </p:spPr>
        <p:txBody>
          <a:bodyPr anchor="b"/>
          <a:lstStyle>
            <a:lvl1pPr>
              <a:defRPr sz="11520"/>
            </a:lvl1pPr>
          </a:lstStyle>
          <a:p>
            <a:r>
              <a:rPr lang="en-US" smtClean="0"/>
              <a:t>Click to edit Master title style</a:t>
            </a:r>
            <a:endParaRPr lang="en-US" dirty="0"/>
          </a:p>
        </p:txBody>
      </p:sp>
      <p:sp>
        <p:nvSpPr>
          <p:cNvPr id="3" name="Content Placeholder 2"/>
          <p:cNvSpPr>
            <a:spLocks noGrp="1"/>
          </p:cNvSpPr>
          <p:nvPr>
            <p:ph idx="1"/>
          </p:nvPr>
        </p:nvSpPr>
        <p:spPr>
          <a:xfrm>
            <a:off x="13994608" y="6319530"/>
            <a:ext cx="16664940" cy="31191200"/>
          </a:xfrm>
        </p:spPr>
        <p:txBody>
          <a:bodyPr/>
          <a:lstStyle>
            <a:lvl1pPr>
              <a:defRPr sz="11520"/>
            </a:lvl1pPr>
            <a:lvl2pPr>
              <a:defRPr sz="10080"/>
            </a:lvl2pPr>
            <a:lvl3pPr>
              <a:defRPr sz="8640"/>
            </a:lvl3pPr>
            <a:lvl4pPr>
              <a:defRPr sz="7200"/>
            </a:lvl4pPr>
            <a:lvl5pPr>
              <a:defRPr sz="7200"/>
            </a:lvl5pPr>
            <a:lvl6pPr>
              <a:defRPr sz="7200"/>
            </a:lvl6pPr>
            <a:lvl7pPr>
              <a:defRPr sz="7200"/>
            </a:lvl7pPr>
            <a:lvl8pPr>
              <a:defRPr sz="7200"/>
            </a:lvl8pPr>
            <a:lvl9pPr>
              <a:defRPr sz="7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267428" y="13167360"/>
            <a:ext cx="10617041" cy="24394163"/>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0600DA-9BAA-47DD-9233-AA0A698A7F84}" type="datetimeFigureOut">
              <a:rPr lang="en-US" smtClean="0"/>
              <a:t>7/29/2015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43A80F-A5E7-4FB6-9C6E-F68CDFD088FD}" type="slidenum">
              <a:rPr lang="en-US" smtClean="0"/>
              <a:t>‹#›</a:t>
            </a:fld>
            <a:endParaRPr lang="en-US"/>
          </a:p>
        </p:txBody>
      </p:sp>
    </p:spTree>
    <p:extLst>
      <p:ext uri="{BB962C8B-B14F-4D97-AF65-F5344CB8AC3E}">
        <p14:creationId xmlns:p14="http://schemas.microsoft.com/office/powerpoint/2010/main" val="3746296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926080"/>
            <a:ext cx="10617041" cy="10241280"/>
          </a:xfrm>
        </p:spPr>
        <p:txBody>
          <a:bodyPr anchor="b"/>
          <a:lstStyle>
            <a:lvl1pPr>
              <a:defRPr sz="1152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994608" y="6319530"/>
            <a:ext cx="16664940" cy="31191200"/>
          </a:xfrm>
        </p:spPr>
        <p:txBody>
          <a:bodyPr anchor="t"/>
          <a:lstStyle>
            <a:lvl1pPr marL="0" indent="0">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r>
              <a:rPr lang="en-US" smtClean="0"/>
              <a:t>Click icon to add picture</a:t>
            </a:r>
            <a:endParaRPr lang="en-US" dirty="0"/>
          </a:p>
        </p:txBody>
      </p:sp>
      <p:sp>
        <p:nvSpPr>
          <p:cNvPr id="4" name="Text Placeholder 3"/>
          <p:cNvSpPr>
            <a:spLocks noGrp="1"/>
          </p:cNvSpPr>
          <p:nvPr>
            <p:ph type="body" sz="half" idx="2"/>
          </p:nvPr>
        </p:nvSpPr>
        <p:spPr>
          <a:xfrm>
            <a:off x="2267428" y="13167360"/>
            <a:ext cx="10617041" cy="24394163"/>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0600DA-9BAA-47DD-9233-AA0A698A7F84}" type="datetimeFigureOut">
              <a:rPr lang="en-US" smtClean="0"/>
              <a:t>7/29/2015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43A80F-A5E7-4FB6-9C6E-F68CDFD088FD}" type="slidenum">
              <a:rPr lang="en-US" smtClean="0"/>
              <a:t>‹#›</a:t>
            </a:fld>
            <a:endParaRPr lang="en-US"/>
          </a:p>
        </p:txBody>
      </p:sp>
    </p:spTree>
    <p:extLst>
      <p:ext uri="{BB962C8B-B14F-4D97-AF65-F5344CB8AC3E}">
        <p14:creationId xmlns:p14="http://schemas.microsoft.com/office/powerpoint/2010/main" val="812620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63140" y="2336810"/>
            <a:ext cx="28392120" cy="848360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63140" y="11684000"/>
            <a:ext cx="28392120" cy="27848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263140" y="40680650"/>
            <a:ext cx="7406640" cy="2336800"/>
          </a:xfrm>
          <a:prstGeom prst="rect">
            <a:avLst/>
          </a:prstGeom>
        </p:spPr>
        <p:txBody>
          <a:bodyPr vert="horz" lIns="91440" tIns="45720" rIns="91440" bIns="45720" rtlCol="0" anchor="ctr"/>
          <a:lstStyle>
            <a:lvl1pPr algn="l">
              <a:defRPr sz="4320">
                <a:solidFill>
                  <a:schemeClr val="tx1">
                    <a:tint val="75000"/>
                  </a:schemeClr>
                </a:solidFill>
              </a:defRPr>
            </a:lvl1pPr>
          </a:lstStyle>
          <a:p>
            <a:fld id="{EC0600DA-9BAA-47DD-9233-AA0A698A7F84}" type="datetimeFigureOut">
              <a:rPr lang="en-US" smtClean="0"/>
              <a:t>7/29/2015</a:t>
            </a:fld>
            <a:endParaRPr lang="en-US"/>
          </a:p>
        </p:txBody>
      </p:sp>
      <p:sp>
        <p:nvSpPr>
          <p:cNvPr id="5" name="Footer Placeholder 4"/>
          <p:cNvSpPr>
            <a:spLocks noGrp="1"/>
          </p:cNvSpPr>
          <p:nvPr>
            <p:ph type="ftr" sz="quarter" idx="3"/>
          </p:nvPr>
        </p:nvSpPr>
        <p:spPr>
          <a:xfrm>
            <a:off x="10904220" y="40680650"/>
            <a:ext cx="11109960" cy="2336800"/>
          </a:xfrm>
          <a:prstGeom prst="rect">
            <a:avLst/>
          </a:prstGeom>
        </p:spPr>
        <p:txBody>
          <a:bodyPr vert="horz" lIns="91440" tIns="45720" rIns="91440" bIns="45720" rtlCol="0" anchor="ctr"/>
          <a:lstStyle>
            <a:lvl1pPr algn="ctr">
              <a:defRPr sz="4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248620" y="40680650"/>
            <a:ext cx="7406640" cy="2336800"/>
          </a:xfrm>
          <a:prstGeom prst="rect">
            <a:avLst/>
          </a:prstGeom>
        </p:spPr>
        <p:txBody>
          <a:bodyPr vert="horz" lIns="91440" tIns="45720" rIns="91440" bIns="45720" rtlCol="0" anchor="ctr"/>
          <a:lstStyle>
            <a:lvl1pPr algn="r">
              <a:defRPr sz="4320">
                <a:solidFill>
                  <a:schemeClr val="tx1">
                    <a:tint val="75000"/>
                  </a:schemeClr>
                </a:solidFill>
              </a:defRPr>
            </a:lvl1pPr>
          </a:lstStyle>
          <a:p>
            <a:fld id="{AD43A80F-A5E7-4FB6-9C6E-F68CDFD088FD}" type="slidenum">
              <a:rPr lang="en-US" smtClean="0"/>
              <a:t>‹#›</a:t>
            </a:fld>
            <a:endParaRPr lang="en-US"/>
          </a:p>
        </p:txBody>
      </p:sp>
    </p:spTree>
    <p:extLst>
      <p:ext uri="{BB962C8B-B14F-4D97-AF65-F5344CB8AC3E}">
        <p14:creationId xmlns:p14="http://schemas.microsoft.com/office/powerpoint/2010/main" val="32292062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291840" rtl="0" eaLnBrk="1" latinLnBrk="0" hangingPunct="1">
        <a:lnSpc>
          <a:spcPct val="90000"/>
        </a:lnSpc>
        <a:spcBef>
          <a:spcPct val="0"/>
        </a:spcBef>
        <a:buNone/>
        <a:defRPr sz="15840" kern="1200">
          <a:solidFill>
            <a:schemeClr val="tx1"/>
          </a:solidFill>
          <a:latin typeface="+mj-lt"/>
          <a:ea typeface="+mj-ea"/>
          <a:cs typeface="+mj-cs"/>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10080" kern="120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864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72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4186990" y="1277216"/>
            <a:ext cx="28153894" cy="2809505"/>
          </a:xfrm>
        </p:spPr>
        <p:txBody>
          <a:bodyPr>
            <a:normAutofit fontScale="90000"/>
          </a:bodyPr>
          <a:lstStyle/>
          <a:p>
            <a:r>
              <a:rPr lang="en-US" sz="9600" b="1" dirty="0" smtClean="0">
                <a:latin typeface="+mn-lt"/>
              </a:rPr>
              <a:t>Effect </a:t>
            </a:r>
            <a:r>
              <a:rPr lang="en-US" sz="9600" b="1" dirty="0">
                <a:latin typeface="+mn-lt"/>
              </a:rPr>
              <a:t>of Droplet Size and Foliar Nitrogen Rate on Protein Content </a:t>
            </a:r>
            <a:r>
              <a:rPr lang="en-US" sz="9600" b="1" dirty="0" smtClean="0">
                <a:latin typeface="+mn-lt"/>
              </a:rPr>
              <a:t>of </a:t>
            </a:r>
            <a:r>
              <a:rPr lang="en-US" sz="9600" b="1" dirty="0">
                <a:latin typeface="+mn-lt"/>
              </a:rPr>
              <a:t>Hard Red Winter Wheat (</a:t>
            </a:r>
            <a:r>
              <a:rPr lang="en-US" sz="9600" b="1" i="1" dirty="0">
                <a:latin typeface="+mn-lt"/>
              </a:rPr>
              <a:t>Triticum </a:t>
            </a:r>
            <a:r>
              <a:rPr lang="en-US" sz="9600" b="1" i="1" dirty="0" err="1">
                <a:latin typeface="+mn-lt"/>
              </a:rPr>
              <a:t>aestivum</a:t>
            </a:r>
            <a:r>
              <a:rPr lang="en-US" sz="9600" b="1" dirty="0">
                <a:latin typeface="+mn-lt"/>
              </a:rPr>
              <a:t> L</a:t>
            </a:r>
            <a:r>
              <a:rPr lang="en-US" sz="9600" b="1" dirty="0" smtClean="0">
                <a:latin typeface="+mn-lt"/>
              </a:rPr>
              <a:t>.)</a:t>
            </a:r>
            <a:endParaRPr lang="en-US" sz="9600" b="1" dirty="0">
              <a:latin typeface="+mn-lt"/>
            </a:endParaRPr>
          </a:p>
        </p:txBody>
      </p:sp>
      <p:sp>
        <p:nvSpPr>
          <p:cNvPr id="5" name="TextBox 4"/>
          <p:cNvSpPr txBox="1"/>
          <p:nvPr/>
        </p:nvSpPr>
        <p:spPr>
          <a:xfrm>
            <a:off x="4186990" y="4217675"/>
            <a:ext cx="26963569" cy="1569660"/>
          </a:xfrm>
          <a:prstGeom prst="rect">
            <a:avLst/>
          </a:prstGeom>
          <a:noFill/>
        </p:spPr>
        <p:txBody>
          <a:bodyPr wrap="square" rtlCol="0">
            <a:spAutoFit/>
          </a:bodyPr>
          <a:lstStyle/>
          <a:p>
            <a:pPr algn="ctr"/>
            <a:r>
              <a:rPr lang="en-US" sz="4800" dirty="0" smtClean="0"/>
              <a:t>Ethan Driver</a:t>
            </a:r>
            <a:r>
              <a:rPr lang="en-US" sz="4800" baseline="30000" dirty="0" smtClean="0"/>
              <a:t>1</a:t>
            </a:r>
            <a:r>
              <a:rPr lang="en-US" sz="4800" dirty="0" smtClean="0"/>
              <a:t>, Natasha Macnack*</a:t>
            </a:r>
            <a:r>
              <a:rPr lang="en-US" sz="4800" baseline="30000" dirty="0" smtClean="0"/>
              <a:t>1</a:t>
            </a:r>
            <a:r>
              <a:rPr lang="en-US" sz="4800" dirty="0" smtClean="0"/>
              <a:t>, Jacob Bushong</a:t>
            </a:r>
            <a:r>
              <a:rPr lang="en-US" sz="4800" baseline="30000" dirty="0" smtClean="0"/>
              <a:t>1</a:t>
            </a:r>
            <a:r>
              <a:rPr lang="en-US" sz="4800" dirty="0" smtClean="0"/>
              <a:t>, Jeremiah Mullock</a:t>
            </a:r>
            <a:r>
              <a:rPr lang="en-US" sz="4800" baseline="30000" dirty="0" smtClean="0"/>
              <a:t>1</a:t>
            </a:r>
            <a:r>
              <a:rPr lang="en-US" sz="4800" dirty="0" smtClean="0"/>
              <a:t>, Randy Taylor</a:t>
            </a:r>
            <a:r>
              <a:rPr lang="en-US" sz="4800" baseline="30000" dirty="0" smtClean="0"/>
              <a:t>2</a:t>
            </a:r>
            <a:r>
              <a:rPr lang="en-US" sz="4800" dirty="0" smtClean="0"/>
              <a:t>, </a:t>
            </a:r>
            <a:br>
              <a:rPr lang="en-US" sz="4800" dirty="0" smtClean="0"/>
            </a:br>
            <a:r>
              <a:rPr lang="en-US" sz="4800" dirty="0" smtClean="0"/>
              <a:t>William Raun</a:t>
            </a:r>
            <a:r>
              <a:rPr lang="en-US" sz="4800" baseline="30000" dirty="0" smtClean="0"/>
              <a:t>1, </a:t>
            </a:r>
            <a:r>
              <a:rPr lang="en-US" sz="4800" dirty="0" smtClean="0"/>
              <a:t> and Ethan Wyatt</a:t>
            </a:r>
            <a:r>
              <a:rPr lang="en-US" sz="4800" baseline="30000" dirty="0" smtClean="0"/>
              <a:t>1</a:t>
            </a:r>
            <a:endParaRPr lang="en-US" sz="4800" dirty="0"/>
          </a:p>
        </p:txBody>
      </p:sp>
      <p:sp>
        <p:nvSpPr>
          <p:cNvPr id="6" name="Subtitle 2"/>
          <p:cNvSpPr>
            <a:spLocks noGrp="1"/>
          </p:cNvSpPr>
          <p:nvPr>
            <p:ph type="subTitle" idx="1"/>
          </p:nvPr>
        </p:nvSpPr>
        <p:spPr>
          <a:xfrm>
            <a:off x="914400" y="6051438"/>
            <a:ext cx="31089600" cy="925908"/>
          </a:xfrm>
        </p:spPr>
        <p:txBody>
          <a:bodyPr>
            <a:normAutofit/>
          </a:bodyPr>
          <a:lstStyle/>
          <a:p>
            <a:r>
              <a:rPr lang="en-US" sz="4300" dirty="0" smtClean="0"/>
              <a:t>Department of Plant and Soil Sciences, Oklahoma State University, 371 Agricultural Hall, Stillwater, OK. 74075. edriver@okstate.edu</a:t>
            </a:r>
            <a:endParaRPr lang="en-US" sz="4300" dirty="0"/>
          </a:p>
          <a:p>
            <a:endParaRPr lang="en-US" sz="6600" dirty="0"/>
          </a:p>
        </p:txBody>
      </p:sp>
      <p:cxnSp>
        <p:nvCxnSpPr>
          <p:cNvPr id="7" name="Straight Connector 6"/>
          <p:cNvCxnSpPr/>
          <p:nvPr/>
        </p:nvCxnSpPr>
        <p:spPr>
          <a:xfrm>
            <a:off x="914400" y="6811478"/>
            <a:ext cx="3108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Picture 2" descr="http://go.okstate.edu/sites/go.okstate.edu/themes/responsive_osu_main_page/images/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387120"/>
            <a:ext cx="3611191" cy="283055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1001027" y="7424711"/>
            <a:ext cx="14630400" cy="707886"/>
          </a:xfrm>
          <a:prstGeom prst="rect">
            <a:avLst/>
          </a:prstGeom>
          <a:solidFill>
            <a:schemeClr val="accent2"/>
          </a:solidFill>
        </p:spPr>
        <p:txBody>
          <a:bodyPr wrap="square" rtlCol="0">
            <a:spAutoFit/>
          </a:bodyPr>
          <a:lstStyle/>
          <a:p>
            <a:r>
              <a:rPr lang="en-US" sz="4000" b="1" dirty="0" smtClean="0"/>
              <a:t>Rationale</a:t>
            </a:r>
            <a:endParaRPr lang="en-US" sz="4000" b="1" dirty="0"/>
          </a:p>
        </p:txBody>
      </p:sp>
      <p:sp>
        <p:nvSpPr>
          <p:cNvPr id="10" name="TextBox 9"/>
          <p:cNvSpPr txBox="1"/>
          <p:nvPr/>
        </p:nvSpPr>
        <p:spPr>
          <a:xfrm>
            <a:off x="1058780" y="16973512"/>
            <a:ext cx="14630400" cy="707886"/>
          </a:xfrm>
          <a:prstGeom prst="rect">
            <a:avLst/>
          </a:prstGeom>
          <a:solidFill>
            <a:schemeClr val="accent2"/>
          </a:solidFill>
        </p:spPr>
        <p:txBody>
          <a:bodyPr wrap="square" rtlCol="0">
            <a:spAutoFit/>
          </a:bodyPr>
          <a:lstStyle/>
          <a:p>
            <a:r>
              <a:rPr lang="en-US" sz="4000" b="1" dirty="0" smtClean="0"/>
              <a:t>Objective</a:t>
            </a:r>
            <a:endParaRPr lang="en-US" sz="4000" b="1" dirty="0"/>
          </a:p>
        </p:txBody>
      </p:sp>
      <p:sp>
        <p:nvSpPr>
          <p:cNvPr id="11" name="TextBox 10"/>
          <p:cNvSpPr txBox="1"/>
          <p:nvPr/>
        </p:nvSpPr>
        <p:spPr>
          <a:xfrm>
            <a:off x="842207" y="12018575"/>
            <a:ext cx="14630400" cy="707886"/>
          </a:xfrm>
          <a:prstGeom prst="rect">
            <a:avLst/>
          </a:prstGeom>
          <a:solidFill>
            <a:schemeClr val="accent2"/>
          </a:solidFill>
        </p:spPr>
        <p:txBody>
          <a:bodyPr wrap="square" rtlCol="0">
            <a:spAutoFit/>
          </a:bodyPr>
          <a:lstStyle/>
          <a:p>
            <a:r>
              <a:rPr lang="en-US" sz="4000" b="1" dirty="0" smtClean="0"/>
              <a:t>Introduction</a:t>
            </a:r>
            <a:endParaRPr lang="en-US" sz="4000" b="1" dirty="0"/>
          </a:p>
        </p:txBody>
      </p:sp>
      <p:sp>
        <p:nvSpPr>
          <p:cNvPr id="12" name="TextBox 11"/>
          <p:cNvSpPr txBox="1"/>
          <p:nvPr/>
        </p:nvSpPr>
        <p:spPr>
          <a:xfrm>
            <a:off x="1102093" y="21178059"/>
            <a:ext cx="14630400" cy="707886"/>
          </a:xfrm>
          <a:prstGeom prst="rect">
            <a:avLst/>
          </a:prstGeom>
          <a:solidFill>
            <a:schemeClr val="accent2"/>
          </a:solidFill>
        </p:spPr>
        <p:txBody>
          <a:bodyPr wrap="square" rtlCol="0">
            <a:spAutoFit/>
          </a:bodyPr>
          <a:lstStyle/>
          <a:p>
            <a:r>
              <a:rPr lang="en-US" sz="4000" b="1" dirty="0" smtClean="0"/>
              <a:t>Materials </a:t>
            </a:r>
            <a:r>
              <a:rPr lang="en-US" sz="4000" b="1" dirty="0" smtClean="0"/>
              <a:t>and Methods</a:t>
            </a:r>
            <a:endParaRPr lang="en-US" sz="4000" b="1" dirty="0"/>
          </a:p>
        </p:txBody>
      </p:sp>
      <p:sp>
        <p:nvSpPr>
          <p:cNvPr id="13" name="TextBox 12"/>
          <p:cNvSpPr txBox="1"/>
          <p:nvPr/>
        </p:nvSpPr>
        <p:spPr>
          <a:xfrm>
            <a:off x="17373600" y="7424711"/>
            <a:ext cx="14630400" cy="702315"/>
          </a:xfrm>
          <a:prstGeom prst="rect">
            <a:avLst/>
          </a:prstGeom>
          <a:solidFill>
            <a:schemeClr val="accent2"/>
          </a:solidFill>
        </p:spPr>
        <p:txBody>
          <a:bodyPr wrap="square" rtlCol="0">
            <a:spAutoFit/>
          </a:bodyPr>
          <a:lstStyle/>
          <a:p>
            <a:r>
              <a:rPr lang="en-US" sz="4000" b="1" dirty="0" smtClean="0"/>
              <a:t>Results</a:t>
            </a:r>
            <a:endParaRPr lang="en-US" sz="4000" b="1" dirty="0"/>
          </a:p>
        </p:txBody>
      </p:sp>
      <p:sp>
        <p:nvSpPr>
          <p:cNvPr id="14" name="TextBox 13"/>
          <p:cNvSpPr txBox="1"/>
          <p:nvPr/>
        </p:nvSpPr>
        <p:spPr>
          <a:xfrm>
            <a:off x="17373600" y="35856426"/>
            <a:ext cx="14630400" cy="702315"/>
          </a:xfrm>
          <a:prstGeom prst="rect">
            <a:avLst/>
          </a:prstGeom>
          <a:solidFill>
            <a:schemeClr val="accent2"/>
          </a:solidFill>
        </p:spPr>
        <p:txBody>
          <a:bodyPr wrap="square" rtlCol="0">
            <a:spAutoFit/>
          </a:bodyPr>
          <a:lstStyle/>
          <a:p>
            <a:r>
              <a:rPr lang="en-US" sz="4000" b="1" dirty="0" smtClean="0"/>
              <a:t>Conclusions</a:t>
            </a:r>
            <a:endParaRPr lang="en-US" sz="4000" b="1" dirty="0"/>
          </a:p>
        </p:txBody>
      </p:sp>
      <p:sp>
        <p:nvSpPr>
          <p:cNvPr id="15" name="TextBox 14"/>
          <p:cNvSpPr txBox="1"/>
          <p:nvPr/>
        </p:nvSpPr>
        <p:spPr>
          <a:xfrm>
            <a:off x="1128027" y="13579603"/>
            <a:ext cx="14774780" cy="3170099"/>
          </a:xfrm>
          <a:prstGeom prst="rect">
            <a:avLst/>
          </a:prstGeom>
          <a:noFill/>
        </p:spPr>
        <p:txBody>
          <a:bodyPr wrap="square" rtlCol="0">
            <a:spAutoFit/>
          </a:bodyPr>
          <a:lstStyle/>
          <a:p>
            <a:pPr>
              <a:spcAft>
                <a:spcPts val="1200"/>
              </a:spcAft>
              <a:buClr>
                <a:schemeClr val="accent1"/>
              </a:buClr>
            </a:pPr>
            <a:r>
              <a:rPr lang="en-US" sz="4000" dirty="0" smtClean="0"/>
              <a:t>Hard </a:t>
            </a:r>
            <a:r>
              <a:rPr lang="en-US" sz="4000" dirty="0"/>
              <a:t>red winter wheat (HRWW) is grown extensively in the Great Plains </a:t>
            </a:r>
            <a:r>
              <a:rPr lang="en-US" sz="4000" dirty="0" smtClean="0"/>
              <a:t>region, accounting for 40</a:t>
            </a:r>
            <a:r>
              <a:rPr lang="en-US" sz="4000" dirty="0"/>
              <a:t>% of the total wheat grown in the U.S</a:t>
            </a:r>
            <a:r>
              <a:rPr lang="en-US" sz="4000" dirty="0" smtClean="0"/>
              <a:t>. </a:t>
            </a:r>
            <a:r>
              <a:rPr lang="en-US" sz="4000" dirty="0"/>
              <a:t>In past years, grain protein concentration (GPC) has been highly variable from one location to the next. Much of this variability in GPC can be attributed to environmental and genetic factors (Kramer, 1978</a:t>
            </a:r>
            <a:r>
              <a:rPr lang="en-US" sz="4000" dirty="0" smtClean="0"/>
              <a:t>). </a:t>
            </a:r>
          </a:p>
        </p:txBody>
      </p:sp>
      <p:sp>
        <p:nvSpPr>
          <p:cNvPr id="16" name="TextBox 15"/>
          <p:cNvSpPr txBox="1"/>
          <p:nvPr/>
        </p:nvSpPr>
        <p:spPr>
          <a:xfrm>
            <a:off x="1116533" y="18409925"/>
            <a:ext cx="14572647" cy="1938992"/>
          </a:xfrm>
          <a:prstGeom prst="rect">
            <a:avLst/>
          </a:prstGeom>
          <a:noFill/>
        </p:spPr>
        <p:txBody>
          <a:bodyPr wrap="square" rtlCol="0">
            <a:spAutoFit/>
          </a:bodyPr>
          <a:lstStyle/>
          <a:p>
            <a:r>
              <a:rPr lang="en-US" sz="4000" dirty="0" smtClean="0"/>
              <a:t>To </a:t>
            </a:r>
            <a:r>
              <a:rPr lang="en-US" sz="4000" dirty="0"/>
              <a:t>evaluate the effects of adjuvant, droplet size and </a:t>
            </a:r>
            <a:r>
              <a:rPr lang="en-US" sz="4000" dirty="0" smtClean="0"/>
              <a:t>foliar N </a:t>
            </a:r>
            <a:r>
              <a:rPr lang="en-US" sz="4000" dirty="0"/>
              <a:t>rate of </a:t>
            </a:r>
            <a:r>
              <a:rPr lang="en-US" sz="4000" dirty="0" smtClean="0"/>
              <a:t>post-</a:t>
            </a:r>
            <a:r>
              <a:rPr lang="en-US" sz="4000" dirty="0" err="1" smtClean="0"/>
              <a:t>anthesis</a:t>
            </a:r>
            <a:r>
              <a:rPr lang="en-US" sz="4000" dirty="0" smtClean="0"/>
              <a:t> </a:t>
            </a:r>
            <a:r>
              <a:rPr lang="en-US" sz="4000" dirty="0"/>
              <a:t>foliar fertilizer applications on </a:t>
            </a:r>
            <a:r>
              <a:rPr lang="en-US" sz="4000" dirty="0" smtClean="0"/>
              <a:t>grain </a:t>
            </a:r>
            <a:r>
              <a:rPr lang="en-US" sz="4000" dirty="0"/>
              <a:t>yield, GPC</a:t>
            </a:r>
            <a:r>
              <a:rPr lang="en-US" sz="4000" dirty="0" smtClean="0"/>
              <a:t>, and </a:t>
            </a:r>
            <a:r>
              <a:rPr lang="en-US" sz="4000" dirty="0"/>
              <a:t>flag leaf </a:t>
            </a:r>
            <a:r>
              <a:rPr lang="en-US" sz="4000" dirty="0" smtClean="0"/>
              <a:t>tissue.</a:t>
            </a:r>
            <a:endParaRPr lang="en-US" sz="4000" b="1" dirty="0" smtClean="0">
              <a:latin typeface="Arial Rounded MT Bold" panose="020F0704030504030204" pitchFamily="34" charset="0"/>
            </a:endParaRPr>
          </a:p>
        </p:txBody>
      </p:sp>
      <mc:AlternateContent xmlns:mc="http://schemas.openxmlformats.org/markup-compatibility/2006" xmlns:a14="http://schemas.microsoft.com/office/drawing/2010/main">
        <mc:Choice Requires="a14">
          <p:sp>
            <p:nvSpPr>
              <p:cNvPr id="17" name="TextBox 16"/>
              <p:cNvSpPr txBox="1"/>
              <p:nvPr/>
            </p:nvSpPr>
            <p:spPr>
              <a:xfrm>
                <a:off x="1159846" y="22715087"/>
                <a:ext cx="14572647" cy="5937972"/>
              </a:xfrm>
              <a:prstGeom prst="rect">
                <a:avLst/>
              </a:prstGeom>
              <a:noFill/>
            </p:spPr>
            <p:txBody>
              <a:bodyPr wrap="square" rtlCol="0">
                <a:spAutoFit/>
              </a:bodyPr>
              <a:lstStyle/>
              <a:p>
                <a:pPr marL="571500" indent="-571500">
                  <a:buFont typeface="Arial" panose="020B0604020202020204" pitchFamily="34" charset="0"/>
                  <a:buChar char="•"/>
                </a:pPr>
                <a:r>
                  <a:rPr lang="en-US" sz="4000" dirty="0" smtClean="0">
                    <a:cs typeface="Times New Roman" panose="02020603050405020304" pitchFamily="18" charset="0"/>
                  </a:rPr>
                  <a:t>Foliar N applications applied immediately following flowering</a:t>
                </a:r>
              </a:p>
              <a:p>
                <a:pPr marL="571500" indent="-571500">
                  <a:buFont typeface="Arial" panose="020B0604020202020204" pitchFamily="34" charset="0"/>
                  <a:buChar char="•"/>
                </a:pPr>
                <a:r>
                  <a:rPr lang="en-US" sz="4000" dirty="0" smtClean="0">
                    <a:cs typeface="Times New Roman" panose="02020603050405020304" pitchFamily="18" charset="0"/>
                  </a:rPr>
                  <a:t>Three to five days following application, 15 flag leaves randomly sampled in each plot</a:t>
                </a:r>
              </a:p>
              <a:p>
                <a:pPr marL="571500" indent="-571500">
                  <a:buFont typeface="Arial" panose="020B0604020202020204" pitchFamily="34" charset="0"/>
                  <a:buChar char="•"/>
                </a:pPr>
                <a:r>
                  <a:rPr lang="en-US" sz="4000" dirty="0" smtClean="0">
                    <a:cs typeface="Times New Roman" panose="02020603050405020304" pitchFamily="18" charset="0"/>
                  </a:rPr>
                  <a:t>At harvest, grain yield and subsamples collected from each plot</a:t>
                </a:r>
              </a:p>
              <a:p>
                <a:pPr marL="571500" indent="-571500">
                  <a:buFont typeface="Arial" panose="020B0604020202020204" pitchFamily="34" charset="0"/>
                  <a:buChar char="•"/>
                </a:pPr>
                <a:r>
                  <a:rPr lang="en-US" sz="4000" dirty="0" smtClean="0">
                    <a:cs typeface="Times New Roman" panose="02020603050405020304" pitchFamily="18" charset="0"/>
                  </a:rPr>
                  <a:t>Grain and flag leaf samples were processed and analyzed for total N using a LECO </a:t>
                </a:r>
                <a:r>
                  <a:rPr lang="en-US" sz="4000" dirty="0" err="1" smtClean="0">
                    <a:cs typeface="Times New Roman" panose="02020603050405020304" pitchFamily="18" charset="0"/>
                  </a:rPr>
                  <a:t>Truspec</a:t>
                </a:r>
                <a:r>
                  <a:rPr lang="en-US" sz="4000" dirty="0" smtClean="0">
                    <a:cs typeface="Times New Roman" panose="02020603050405020304" pitchFamily="18" charset="0"/>
                  </a:rPr>
                  <a:t> CN dry combustion analyzer</a:t>
                </a:r>
              </a:p>
              <a:p>
                <a:pPr marL="571500" indent="-571500">
                  <a:buFont typeface="Arial" panose="020B0604020202020204" pitchFamily="34" charset="0"/>
                  <a:buChar char="•"/>
                </a:pPr>
                <a:r>
                  <a:rPr lang="en-US" sz="4000" dirty="0" smtClean="0">
                    <a:cs typeface="Times New Roman" panose="02020603050405020304" pitchFamily="18" charset="0"/>
                  </a:rPr>
                  <a:t>Grain protein % and N uptake were calculated by:</a:t>
                </a:r>
              </a:p>
              <a:p>
                <a:pPr marL="2700680" lvl="1" indent="-571500">
                  <a:buFont typeface="Arial" panose="020B0604020202020204" pitchFamily="34" charset="0"/>
                  <a:buChar char="•"/>
                </a:pPr>
                <a:r>
                  <a:rPr lang="en-US" sz="4000" i="1" dirty="0" smtClean="0">
                    <a:cs typeface="Times New Roman" panose="02020603050405020304" pitchFamily="18" charset="0"/>
                  </a:rPr>
                  <a:t>Grain Protein Concentration (%) = N% </a:t>
                </a:r>
                <a14:m>
                  <m:oMath xmlns:m="http://schemas.openxmlformats.org/officeDocument/2006/math">
                    <m:r>
                      <a:rPr lang="en-US" sz="4000" i="1">
                        <a:latin typeface="Cambria Math" charset="0"/>
                      </a:rPr>
                      <m:t>×</m:t>
                    </m:r>
                  </m:oMath>
                </a14:m>
                <a:r>
                  <a:rPr lang="en-US" sz="4000" i="1" dirty="0" smtClean="0">
                    <a:cs typeface="Times New Roman" panose="02020603050405020304" pitchFamily="18" charset="0"/>
                  </a:rPr>
                  <a:t> 5.7</a:t>
                </a:r>
              </a:p>
              <a:p>
                <a:pPr marL="2700680" lvl="1" indent="-571500">
                  <a:buFont typeface="Arial" panose="020B0604020202020204" pitchFamily="34" charset="0"/>
                  <a:buChar char="•"/>
                </a:pPr>
                <a14:m>
                  <m:oMath xmlns:m="http://schemas.openxmlformats.org/officeDocument/2006/math">
                    <m:r>
                      <a:rPr lang="en-US" sz="4000" i="1">
                        <a:latin typeface="Cambria Math" charset="0"/>
                      </a:rPr>
                      <m:t>𝑁</m:t>
                    </m:r>
                    <m:r>
                      <a:rPr lang="en-US" sz="4000" b="0" i="1" smtClean="0">
                        <a:latin typeface="Cambria Math"/>
                      </a:rPr>
                      <m:t> </m:t>
                    </m:r>
                    <m:r>
                      <a:rPr lang="en-US" sz="4000" i="1">
                        <a:latin typeface="Cambria Math" charset="0"/>
                      </a:rPr>
                      <m:t>𝑢𝑝𝑡𝑎𝑘𝑒</m:t>
                    </m:r>
                    <m:r>
                      <a:rPr lang="en-US" sz="4000" i="1">
                        <a:latin typeface="Cambria Math" charset="0"/>
                      </a:rPr>
                      <m:t> (</m:t>
                    </m:r>
                    <m:sSup>
                      <m:sSupPr>
                        <m:ctrlPr>
                          <a:rPr lang="en-US" sz="4000" i="1">
                            <a:latin typeface="Cambria Math" panose="02040503050406030204" pitchFamily="18" charset="0"/>
                          </a:rPr>
                        </m:ctrlPr>
                      </m:sSupPr>
                      <m:e>
                        <m:r>
                          <a:rPr lang="en-US" sz="4000" i="1">
                            <a:latin typeface="Cambria Math" charset="0"/>
                          </a:rPr>
                          <m:t>𝑘𝑔</m:t>
                        </m:r>
                        <m:r>
                          <a:rPr lang="en-US" sz="4000" b="0" i="1" smtClean="0">
                            <a:latin typeface="Cambria Math" charset="0"/>
                          </a:rPr>
                          <m:t> </m:t>
                        </m:r>
                        <m:r>
                          <a:rPr lang="en-US" sz="4000" b="0" i="1" smtClean="0">
                            <a:latin typeface="Cambria Math" charset="0"/>
                          </a:rPr>
                          <m:t>𝑁</m:t>
                        </m:r>
                        <m:r>
                          <a:rPr lang="en-US" sz="4000" i="1">
                            <a:latin typeface="Cambria Math" charset="0"/>
                          </a:rPr>
                          <m:t> </m:t>
                        </m:r>
                        <m:r>
                          <a:rPr lang="en-US" sz="4000" i="1">
                            <a:latin typeface="Cambria Math" charset="0"/>
                          </a:rPr>
                          <m:t>h𝑎</m:t>
                        </m:r>
                      </m:e>
                      <m:sup>
                        <m:r>
                          <a:rPr lang="en-US" sz="4000" i="1">
                            <a:latin typeface="Cambria Math" charset="0"/>
                          </a:rPr>
                          <m:t>−1</m:t>
                        </m:r>
                      </m:sup>
                    </m:sSup>
                    <m:r>
                      <a:rPr lang="en-US" sz="4000" i="1">
                        <a:latin typeface="Cambria Math" charset="0"/>
                      </a:rPr>
                      <m:t>)=</m:t>
                    </m:r>
                    <m:d>
                      <m:dPr>
                        <m:ctrlPr>
                          <a:rPr lang="en-US" sz="4000" i="1">
                            <a:latin typeface="Cambria Math" panose="02040503050406030204" pitchFamily="18" charset="0"/>
                          </a:rPr>
                        </m:ctrlPr>
                      </m:dPr>
                      <m:e>
                        <m:f>
                          <m:fPr>
                            <m:ctrlPr>
                              <a:rPr lang="en-US" sz="4000" i="1">
                                <a:latin typeface="Cambria Math" panose="02040503050406030204" pitchFamily="18" charset="0"/>
                              </a:rPr>
                            </m:ctrlPr>
                          </m:fPr>
                          <m:num>
                            <m:r>
                              <a:rPr lang="en-US" sz="4000" i="1">
                                <a:latin typeface="Cambria Math" charset="0"/>
                              </a:rPr>
                              <m:t>𝑁</m:t>
                            </m:r>
                            <m:r>
                              <a:rPr lang="en-US" sz="4000" i="1">
                                <a:latin typeface="Cambria Math" charset="0"/>
                              </a:rPr>
                              <m:t>%</m:t>
                            </m:r>
                          </m:num>
                          <m:den>
                            <m:r>
                              <a:rPr lang="en-US" sz="4000" i="1">
                                <a:latin typeface="Cambria Math" charset="0"/>
                              </a:rPr>
                              <m:t>100</m:t>
                            </m:r>
                          </m:den>
                        </m:f>
                      </m:e>
                    </m:d>
                    <m:r>
                      <a:rPr lang="en-US" sz="4000" i="1">
                        <a:latin typeface="Cambria Math" charset="0"/>
                      </a:rPr>
                      <m:t>×</m:t>
                    </m:r>
                    <m:r>
                      <a:rPr lang="en-US" sz="4000" i="1">
                        <a:latin typeface="Cambria Math" charset="0"/>
                      </a:rPr>
                      <m:t>𝑌𝑖𝑒𝑙𝑑</m:t>
                    </m:r>
                    <m:r>
                      <a:rPr lang="en-US" sz="4000" i="1">
                        <a:latin typeface="Cambria Math" charset="0"/>
                      </a:rPr>
                      <m:t> </m:t>
                    </m:r>
                    <m:sSup>
                      <m:sSupPr>
                        <m:ctrlPr>
                          <a:rPr lang="en-US" sz="4000" i="1">
                            <a:latin typeface="Cambria Math" panose="02040503050406030204" pitchFamily="18" charset="0"/>
                          </a:rPr>
                        </m:ctrlPr>
                      </m:sSupPr>
                      <m:e>
                        <m:r>
                          <a:rPr lang="en-US" sz="4000" i="1">
                            <a:latin typeface="Cambria Math" charset="0"/>
                          </a:rPr>
                          <m:t>𝑘𝑔</m:t>
                        </m:r>
                        <m:r>
                          <a:rPr lang="en-US" sz="4000" i="1">
                            <a:latin typeface="Cambria Math" charset="0"/>
                          </a:rPr>
                          <m:t> </m:t>
                        </m:r>
                        <m:r>
                          <a:rPr lang="en-US" sz="4000" i="1">
                            <a:latin typeface="Cambria Math" charset="0"/>
                          </a:rPr>
                          <m:t>h𝑎</m:t>
                        </m:r>
                      </m:e>
                      <m:sup>
                        <m:r>
                          <a:rPr lang="en-US" sz="4000" i="1">
                            <a:latin typeface="Cambria Math" charset="0"/>
                          </a:rPr>
                          <m:t>−1</m:t>
                        </m:r>
                      </m:sup>
                    </m:sSup>
                    <m:r>
                      <a:rPr lang="en-US" sz="4000" i="1">
                        <a:latin typeface="Cambria Math" charset="0"/>
                      </a:rPr>
                      <m:t> </m:t>
                    </m:r>
                  </m:oMath>
                </a14:m>
                <a:endParaRPr lang="en-US" sz="4000" dirty="0" smtClean="0">
                  <a:cs typeface="Times New Roman" panose="02020603050405020304" pitchFamily="18" charset="0"/>
                </a:endParaRPr>
              </a:p>
            </p:txBody>
          </p:sp>
        </mc:Choice>
        <mc:Fallback xmlns="">
          <p:sp>
            <p:nvSpPr>
              <p:cNvPr id="17" name="TextBox 16"/>
              <p:cNvSpPr txBox="1">
                <a:spLocks noRot="1" noChangeAspect="1" noMove="1" noResize="1" noEditPoints="1" noAdjustHandles="1" noChangeArrowheads="1" noChangeShapeType="1" noTextEdit="1"/>
              </p:cNvSpPr>
              <p:nvPr/>
            </p:nvSpPr>
            <p:spPr>
              <a:xfrm>
                <a:off x="1159846" y="22715087"/>
                <a:ext cx="14572647" cy="5937972"/>
              </a:xfrm>
              <a:prstGeom prst="rect">
                <a:avLst/>
              </a:prstGeom>
              <a:blipFill rotWithShape="0">
                <a:blip r:embed="rId3"/>
                <a:stretch>
                  <a:fillRect l="-1338" t="-1848"/>
                </a:stretch>
              </a:blipFill>
            </p:spPr>
            <p:txBody>
              <a:bodyPr/>
              <a:lstStyle/>
              <a:p>
                <a:r>
                  <a:rPr lang="en-US">
                    <a:noFill/>
                  </a:rPr>
                  <a:t> </a:t>
                </a:r>
              </a:p>
            </p:txBody>
          </p:sp>
        </mc:Fallback>
      </mc:AlternateContent>
      <p:pic>
        <p:nvPicPr>
          <p:cNvPr id="21" name="Picture 2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8780" y="30474334"/>
            <a:ext cx="15618143" cy="11713604"/>
          </a:xfrm>
          <a:prstGeom prst="rect">
            <a:avLst/>
          </a:prstGeom>
        </p:spPr>
      </p:pic>
      <p:sp>
        <p:nvSpPr>
          <p:cNvPr id="22" name="TextBox 21"/>
          <p:cNvSpPr txBox="1"/>
          <p:nvPr/>
        </p:nvSpPr>
        <p:spPr>
          <a:xfrm>
            <a:off x="957713" y="42573768"/>
            <a:ext cx="14514894" cy="707886"/>
          </a:xfrm>
          <a:prstGeom prst="rect">
            <a:avLst/>
          </a:prstGeom>
          <a:noFill/>
        </p:spPr>
        <p:txBody>
          <a:bodyPr wrap="square" rtlCol="0">
            <a:spAutoFit/>
          </a:bodyPr>
          <a:lstStyle/>
          <a:p>
            <a:r>
              <a:rPr lang="en-US" sz="4000" b="1" dirty="0" smtClean="0"/>
              <a:t>Figure 1: Use of alley to avoid damaging plots with ATV applicator.</a:t>
            </a:r>
            <a:endParaRPr lang="en-US" sz="4000" b="1" dirty="0"/>
          </a:p>
        </p:txBody>
      </p:sp>
      <p:pic>
        <p:nvPicPr>
          <p:cNvPr id="23"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423621" y="17584345"/>
            <a:ext cx="14630400" cy="5837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7352306" y="25238068"/>
            <a:ext cx="14630400" cy="87944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 name="TextBox 24"/>
          <p:cNvSpPr txBox="1"/>
          <p:nvPr/>
        </p:nvSpPr>
        <p:spPr>
          <a:xfrm>
            <a:off x="17352306" y="23393854"/>
            <a:ext cx="14630400" cy="1323439"/>
          </a:xfrm>
          <a:prstGeom prst="rect">
            <a:avLst/>
          </a:prstGeom>
          <a:noFill/>
        </p:spPr>
        <p:txBody>
          <a:bodyPr wrap="square" rtlCol="0">
            <a:spAutoFit/>
          </a:bodyPr>
          <a:lstStyle/>
          <a:p>
            <a:r>
              <a:rPr lang="en-US" sz="4000" b="1" dirty="0" smtClean="0"/>
              <a:t>Figure 3: Left</a:t>
            </a:r>
            <a:r>
              <a:rPr lang="en-US" sz="4000" b="1" dirty="0"/>
              <a:t>, visual burn </a:t>
            </a:r>
            <a:r>
              <a:rPr lang="en-US" sz="4000" b="1" dirty="0" smtClean="0"/>
              <a:t>from </a:t>
            </a:r>
            <a:r>
              <a:rPr lang="en-US" sz="4000" b="1" dirty="0"/>
              <a:t>foliar N application compared to the right </a:t>
            </a:r>
            <a:r>
              <a:rPr lang="en-US" sz="4000" b="1" dirty="0" smtClean="0"/>
              <a:t>(no N check).</a:t>
            </a:r>
            <a:endParaRPr lang="en-US" sz="4000" b="1" dirty="0"/>
          </a:p>
        </p:txBody>
      </p:sp>
      <p:sp>
        <p:nvSpPr>
          <p:cNvPr id="26" name="TextBox 25"/>
          <p:cNvSpPr txBox="1"/>
          <p:nvPr/>
        </p:nvSpPr>
        <p:spPr>
          <a:xfrm>
            <a:off x="17423621" y="34143165"/>
            <a:ext cx="14672985" cy="1323439"/>
          </a:xfrm>
          <a:prstGeom prst="rect">
            <a:avLst/>
          </a:prstGeom>
          <a:noFill/>
        </p:spPr>
        <p:txBody>
          <a:bodyPr wrap="square" rtlCol="0">
            <a:spAutoFit/>
          </a:bodyPr>
          <a:lstStyle/>
          <a:p>
            <a:r>
              <a:rPr lang="en-US" sz="4000" b="1" dirty="0" smtClean="0"/>
              <a:t>Figure 4:</a:t>
            </a:r>
            <a:r>
              <a:rPr lang="en-US" sz="4000" b="1" dirty="0" smtClean="0">
                <a:latin typeface="Times" panose="02020603050405020304" pitchFamily="18" charset="0"/>
                <a:cs typeface="Times" panose="02020603050405020304" pitchFamily="18" charset="0"/>
              </a:rPr>
              <a:t> </a:t>
            </a:r>
            <a:r>
              <a:rPr lang="en-US" sz="4000" b="1" dirty="0">
                <a:cs typeface="Times" panose="02020603050405020304" pitchFamily="18" charset="0"/>
              </a:rPr>
              <a:t>Relationship between grain protein and foliar N rate, </a:t>
            </a:r>
            <a:r>
              <a:rPr lang="en-US" sz="4000" b="1" dirty="0" err="1">
                <a:cs typeface="Times" panose="02020603050405020304" pitchFamily="18" charset="0"/>
              </a:rPr>
              <a:t>Efaw</a:t>
            </a:r>
            <a:r>
              <a:rPr lang="en-US" sz="4000" b="1" dirty="0">
                <a:cs typeface="Times" panose="02020603050405020304" pitchFamily="18" charset="0"/>
              </a:rPr>
              <a:t>, OK, 2012.</a:t>
            </a:r>
            <a:r>
              <a:rPr lang="en-US" sz="4000" b="1" dirty="0" smtClean="0"/>
              <a:t> </a:t>
            </a:r>
            <a:endParaRPr lang="en-US" sz="4000" b="1" dirty="0"/>
          </a:p>
        </p:txBody>
      </p:sp>
      <p:sp>
        <p:nvSpPr>
          <p:cNvPr id="27" name="TextBox 26"/>
          <p:cNvSpPr txBox="1"/>
          <p:nvPr/>
        </p:nvSpPr>
        <p:spPr>
          <a:xfrm>
            <a:off x="17373600" y="16214154"/>
            <a:ext cx="14630400" cy="707886"/>
          </a:xfrm>
          <a:prstGeom prst="rect">
            <a:avLst/>
          </a:prstGeom>
          <a:noFill/>
        </p:spPr>
        <p:txBody>
          <a:bodyPr wrap="square" rtlCol="0">
            <a:spAutoFit/>
          </a:bodyPr>
          <a:lstStyle/>
          <a:p>
            <a:r>
              <a:rPr lang="en-US" sz="4000" b="1" dirty="0" smtClean="0"/>
              <a:t>Figure 2: </a:t>
            </a:r>
            <a:r>
              <a:rPr lang="en-US" sz="4000" b="1" dirty="0" smtClean="0">
                <a:cs typeface="Times" panose="02020603050405020304" pitchFamily="18" charset="0"/>
              </a:rPr>
              <a:t>Grain </a:t>
            </a:r>
            <a:r>
              <a:rPr lang="en-US" sz="4000" b="1" dirty="0">
                <a:cs typeface="Times" panose="02020603050405020304" pitchFamily="18" charset="0"/>
              </a:rPr>
              <a:t>yield by treatment at LCB, OK, 2012</a:t>
            </a:r>
            <a:r>
              <a:rPr lang="en-US" sz="4000" b="1" dirty="0" smtClean="0">
                <a:cs typeface="Times" panose="02020603050405020304" pitchFamily="18" charset="0"/>
              </a:rPr>
              <a:t>.</a:t>
            </a:r>
            <a:endParaRPr lang="en-US" sz="4000" b="1" dirty="0"/>
          </a:p>
        </p:txBody>
      </p:sp>
      <p:pic>
        <p:nvPicPr>
          <p:cNvPr id="28" name="Picture 27"/>
          <p:cNvPicPr>
            <a:picLocks noChangeAspect="1"/>
          </p:cNvPicPr>
          <p:nvPr/>
        </p:nvPicPr>
        <p:blipFill>
          <a:blip r:embed="rId7"/>
          <a:stretch>
            <a:fillRect/>
          </a:stretch>
        </p:blipFill>
        <p:spPr>
          <a:xfrm>
            <a:off x="17373600" y="8463892"/>
            <a:ext cx="14672985" cy="7724030"/>
          </a:xfrm>
          <a:prstGeom prst="rect">
            <a:avLst/>
          </a:prstGeom>
        </p:spPr>
      </p:pic>
      <p:sp>
        <p:nvSpPr>
          <p:cNvPr id="37" name="TextBox 36"/>
          <p:cNvSpPr txBox="1"/>
          <p:nvPr/>
        </p:nvSpPr>
        <p:spPr>
          <a:xfrm>
            <a:off x="17238407" y="37033790"/>
            <a:ext cx="14858199" cy="5632311"/>
          </a:xfrm>
          <a:prstGeom prst="rect">
            <a:avLst/>
          </a:prstGeom>
          <a:noFill/>
        </p:spPr>
        <p:txBody>
          <a:bodyPr wrap="square" rtlCol="0">
            <a:spAutoFit/>
          </a:bodyPr>
          <a:lstStyle/>
          <a:p>
            <a:pPr marL="571500" indent="-571500">
              <a:buFont typeface="Arial" panose="020B0604020202020204" pitchFamily="34" charset="0"/>
              <a:buChar char="•"/>
            </a:pPr>
            <a:r>
              <a:rPr lang="en-US" sz="4000" dirty="0" smtClean="0"/>
              <a:t>Yield differences observed were relatively small across locations and years</a:t>
            </a:r>
          </a:p>
          <a:p>
            <a:pPr marL="571500" indent="-571500">
              <a:buFont typeface="Arial" panose="020B0604020202020204" pitchFamily="34" charset="0"/>
              <a:buChar char="•"/>
            </a:pPr>
            <a:r>
              <a:rPr lang="en-US" sz="4000" dirty="0" smtClean="0"/>
              <a:t>For most locations and years GPC increased at higher foliar N rates</a:t>
            </a:r>
          </a:p>
          <a:p>
            <a:pPr marL="571500" indent="-571500">
              <a:buFont typeface="Arial" panose="020B0604020202020204" pitchFamily="34" charset="0"/>
              <a:buChar char="•"/>
            </a:pPr>
            <a:r>
              <a:rPr lang="en-US" sz="4000" dirty="0" smtClean="0"/>
              <a:t>When compared to the check, late-season foliar N application can improve grain protein by up to 2.0%</a:t>
            </a:r>
          </a:p>
          <a:p>
            <a:pPr marL="571500" indent="-571500">
              <a:buFont typeface="Arial" panose="020B0604020202020204" pitchFamily="34" charset="0"/>
              <a:buChar char="•"/>
            </a:pPr>
            <a:r>
              <a:rPr lang="en-US" sz="4000" dirty="0" smtClean="0"/>
              <a:t>Use of the fine droplet size with a foliar N rate of 11.2 kg N ha</a:t>
            </a:r>
            <a:r>
              <a:rPr lang="en-US" sz="4000" baseline="30000" dirty="0" smtClean="0"/>
              <a:t>-1</a:t>
            </a:r>
            <a:r>
              <a:rPr lang="en-US" sz="4000" dirty="0" smtClean="0"/>
              <a:t> with the addition of an adjuvant resulted in the highest GPC</a:t>
            </a:r>
            <a:endParaRPr lang="en-US" sz="4000" baseline="30000" dirty="0" smtClean="0"/>
          </a:p>
          <a:p>
            <a:pPr marL="571500" indent="-571500">
              <a:buFont typeface="Arial" panose="020B0604020202020204" pitchFamily="34" charset="0"/>
              <a:buChar char="•"/>
            </a:pPr>
            <a:r>
              <a:rPr lang="en-US" sz="4000" dirty="0" smtClean="0"/>
              <a:t>Emphasis should be placed on protein prediction and improving mechanisms to increase late season foliar N uptake</a:t>
            </a:r>
          </a:p>
        </p:txBody>
      </p:sp>
      <p:sp>
        <p:nvSpPr>
          <p:cNvPr id="2" name="TextBox 1"/>
          <p:cNvSpPr txBox="1"/>
          <p:nvPr/>
        </p:nvSpPr>
        <p:spPr>
          <a:xfrm>
            <a:off x="1128027" y="8490157"/>
            <a:ext cx="13538200" cy="4287007"/>
          </a:xfrm>
          <a:prstGeom prst="rect">
            <a:avLst/>
          </a:prstGeom>
          <a:noFill/>
        </p:spPr>
        <p:txBody>
          <a:bodyPr wrap="square" rtlCol="0">
            <a:spAutoFit/>
          </a:bodyPr>
          <a:lstStyle/>
          <a:p>
            <a:r>
              <a:rPr lang="en-US" sz="4000" dirty="0"/>
              <a:t>To increase grain protein concentration (GPC) without damaging yield and meet quality standards. Due to the change in quality standards, requiring a 11% minimum GP to avoid a price </a:t>
            </a:r>
            <a:r>
              <a:rPr lang="en-US" sz="4000" dirty="0" smtClean="0"/>
              <a:t>reduction</a:t>
            </a:r>
            <a:r>
              <a:rPr lang="en-US" sz="4000" dirty="0"/>
              <a:t>, this research was intended to find a balance </a:t>
            </a:r>
            <a:r>
              <a:rPr lang="en-US" sz="4000" dirty="0" smtClean="0"/>
              <a:t>in late season </a:t>
            </a:r>
            <a:r>
              <a:rPr lang="en-US" sz="4000" dirty="0"/>
              <a:t>application, rate, adjuvant used, and nozzle size.</a:t>
            </a:r>
          </a:p>
          <a:p>
            <a:endParaRPr lang="en-US" dirty="0"/>
          </a:p>
        </p:txBody>
      </p:sp>
    </p:spTree>
    <p:extLst>
      <p:ext uri="{BB962C8B-B14F-4D97-AF65-F5344CB8AC3E}">
        <p14:creationId xmlns:p14="http://schemas.microsoft.com/office/powerpoint/2010/main" val="209847163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1088</TotalTime>
  <Words>453</Words>
  <Application>Microsoft Office PowerPoint</Application>
  <PresentationFormat>Custom</PresentationFormat>
  <Paragraphs>28</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Arial Rounded MT Bold</vt:lpstr>
      <vt:lpstr>Calibri</vt:lpstr>
      <vt:lpstr>Calibri Light</vt:lpstr>
      <vt:lpstr>Cambria Math</vt:lpstr>
      <vt:lpstr>Times</vt:lpstr>
      <vt:lpstr>Times New Roman</vt:lpstr>
      <vt:lpstr>Office Theme</vt:lpstr>
      <vt:lpstr>Effect of Droplet Size and Foliar Nitrogen Rate on Protein Content of Hard Red Winter Wheat (Triticum aestivum L.)</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 of Droplet Size and Foliar Nitrogen Rate on Protein Content of Hard Red Winter Wheat (Triticum aestivum L.)</dc:title>
  <dc:creator>Ramos Del corso, Mariana</dc:creator>
  <cp:lastModifiedBy>bill raun</cp:lastModifiedBy>
  <cp:revision>19</cp:revision>
  <dcterms:created xsi:type="dcterms:W3CDTF">2015-07-21T19:03:03Z</dcterms:created>
  <dcterms:modified xsi:type="dcterms:W3CDTF">2015-07-29T21:46:59Z</dcterms:modified>
</cp:coreProperties>
</file>