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918400" cy="43891200"/>
  <p:notesSz cx="7102475" cy="9388475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00" autoAdjust="0"/>
    <p:restoredTop sz="94660"/>
  </p:normalViewPr>
  <p:slideViewPr>
    <p:cSldViewPr snapToGrid="0">
      <p:cViewPr>
        <p:scale>
          <a:sx n="33" d="100"/>
          <a:sy n="33" d="100"/>
        </p:scale>
        <p:origin x="1206" y="-3816"/>
      </p:cViewPr>
      <p:guideLst>
        <p:guide orient="horz" pos="13824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OSU%20Graduate\Desktop\HAND%20PLANTER2015\HP-EMERGENC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OSU%20Graduate\Desktop\HAND%20PLANTER2015\HP-EMERGENC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+mn-lt"/>
              </a:defRPr>
            </a:pPr>
            <a:r>
              <a:rPr lang="en-US" sz="4000" dirty="0">
                <a:latin typeface="+mn-lt"/>
              </a:rPr>
              <a:t>LCB - CT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'lcb 4'!$B$2</c:f>
              <c:strCache>
                <c:ptCount val="1"/>
                <c:pt idx="0">
                  <c:v>Emergence</c:v>
                </c:pt>
              </c:strCache>
            </c:strRef>
          </c:tx>
          <c:spPr>
            <a:ln w="19050"/>
          </c:spPr>
          <c:invertIfNegative val="0"/>
          <c:cat>
            <c:strRef>
              <c:f>'lcb 4'!$A$3:$A$14</c:f>
              <c:strCache>
                <c:ptCount val="12"/>
                <c:pt idx="0">
                  <c:v>Check-2651</c:v>
                </c:pt>
                <c:pt idx="1">
                  <c:v>Check-3962</c:v>
                </c:pt>
                <c:pt idx="2">
                  <c:v>HP-N-450S-2651</c:v>
                </c:pt>
                <c:pt idx="3">
                  <c:v>HP-N-450S-3962</c:v>
                </c:pt>
                <c:pt idx="4">
                  <c:v>HP-WS-450S-2651</c:v>
                </c:pt>
                <c:pt idx="5">
                  <c:v>HP-WS-450S-3962</c:v>
                </c:pt>
                <c:pt idx="6">
                  <c:v>HP-N-260/20-2651</c:v>
                </c:pt>
                <c:pt idx="7">
                  <c:v>HP-N-260/20-3962</c:v>
                </c:pt>
                <c:pt idx="8">
                  <c:v>HP-WS-260/20-2651</c:v>
                </c:pt>
                <c:pt idx="9">
                  <c:v>HP-WS-260/20-3962</c:v>
                </c:pt>
                <c:pt idx="10">
                  <c:v>JD-2651</c:v>
                </c:pt>
                <c:pt idx="11">
                  <c:v>JD-3962</c:v>
                </c:pt>
              </c:strCache>
            </c:strRef>
          </c:cat>
          <c:val>
            <c:numRef>
              <c:f>'lcb 4'!$B$3:$B$14</c:f>
              <c:numCache>
                <c:formatCode>0</c:formatCode>
                <c:ptCount val="12"/>
                <c:pt idx="0">
                  <c:v>30.833333333333318</c:v>
                </c:pt>
                <c:pt idx="1">
                  <c:v>30.5</c:v>
                </c:pt>
                <c:pt idx="2">
                  <c:v>24.666666666666668</c:v>
                </c:pt>
                <c:pt idx="3">
                  <c:v>29.833333333333318</c:v>
                </c:pt>
                <c:pt idx="4">
                  <c:v>29.166666666666668</c:v>
                </c:pt>
                <c:pt idx="5">
                  <c:v>30</c:v>
                </c:pt>
                <c:pt idx="6">
                  <c:v>23.333333333333318</c:v>
                </c:pt>
                <c:pt idx="7">
                  <c:v>22.833333333333318</c:v>
                </c:pt>
                <c:pt idx="8">
                  <c:v>26.5</c:v>
                </c:pt>
                <c:pt idx="9">
                  <c:v>23.5</c:v>
                </c:pt>
                <c:pt idx="10">
                  <c:v>30.666666666666668</c:v>
                </c:pt>
                <c:pt idx="11">
                  <c:v>30.666666666666668</c:v>
                </c:pt>
              </c:numCache>
            </c:numRef>
          </c:val>
        </c:ser>
        <c:ser>
          <c:idx val="1"/>
          <c:order val="1"/>
          <c:tx>
            <c:strRef>
              <c:f>'lcb 4'!$C$2</c:f>
              <c:strCache>
                <c:ptCount val="1"/>
                <c:pt idx="0">
                  <c:v>Singulation</c:v>
                </c:pt>
              </c:strCache>
            </c:strRef>
          </c:tx>
          <c:invertIfNegative val="0"/>
          <c:cat>
            <c:strRef>
              <c:f>'lcb 4'!$A$3:$A$14</c:f>
              <c:strCache>
                <c:ptCount val="12"/>
                <c:pt idx="0">
                  <c:v>Check-2651</c:v>
                </c:pt>
                <c:pt idx="1">
                  <c:v>Check-3962</c:v>
                </c:pt>
                <c:pt idx="2">
                  <c:v>HP-N-450S-2651</c:v>
                </c:pt>
                <c:pt idx="3">
                  <c:v>HP-N-450S-3962</c:v>
                </c:pt>
                <c:pt idx="4">
                  <c:v>HP-WS-450S-2651</c:v>
                </c:pt>
                <c:pt idx="5">
                  <c:v>HP-WS-450S-3962</c:v>
                </c:pt>
                <c:pt idx="6">
                  <c:v>HP-N-260/20-2651</c:v>
                </c:pt>
                <c:pt idx="7">
                  <c:v>HP-N-260/20-3962</c:v>
                </c:pt>
                <c:pt idx="8">
                  <c:v>HP-WS-260/20-2651</c:v>
                </c:pt>
                <c:pt idx="9">
                  <c:v>HP-WS-260/20-3962</c:v>
                </c:pt>
                <c:pt idx="10">
                  <c:v>JD-2651</c:v>
                </c:pt>
                <c:pt idx="11">
                  <c:v>JD-3962</c:v>
                </c:pt>
              </c:strCache>
            </c:strRef>
          </c:cat>
          <c:val>
            <c:numRef>
              <c:f>'lcb 4'!$C$3:$C$14</c:f>
              <c:numCache>
                <c:formatCode>0</c:formatCode>
                <c:ptCount val="12"/>
                <c:pt idx="0">
                  <c:v>30.833333333333318</c:v>
                </c:pt>
                <c:pt idx="1">
                  <c:v>30.5</c:v>
                </c:pt>
                <c:pt idx="2">
                  <c:v>14.166666666666671</c:v>
                </c:pt>
                <c:pt idx="3">
                  <c:v>8.6666666666666714</c:v>
                </c:pt>
                <c:pt idx="4">
                  <c:v>16.333333333333318</c:v>
                </c:pt>
                <c:pt idx="5">
                  <c:v>7.8333333333333348</c:v>
                </c:pt>
                <c:pt idx="6">
                  <c:v>22.666666666666668</c:v>
                </c:pt>
                <c:pt idx="7">
                  <c:v>18.166666666666668</c:v>
                </c:pt>
                <c:pt idx="8">
                  <c:v>25.833333333333318</c:v>
                </c:pt>
                <c:pt idx="9">
                  <c:v>17.5</c:v>
                </c:pt>
                <c:pt idx="10">
                  <c:v>30.333333333333318</c:v>
                </c:pt>
                <c:pt idx="11">
                  <c:v>30.333333333333318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8082640"/>
        <c:axId val="398083200"/>
        <c:axId val="0"/>
      </c:bar3DChart>
      <c:catAx>
        <c:axId val="3980826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4000">
                    <a:latin typeface="+mn-lt"/>
                  </a:defRPr>
                </a:pPr>
                <a:r>
                  <a:rPr lang="en-US" sz="4000" dirty="0" smtClean="0">
                    <a:latin typeface="+mn-lt"/>
                  </a:rPr>
                  <a:t>Treatments</a:t>
                </a:r>
                <a:endParaRPr lang="en-US" sz="4000" dirty="0"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0.42993894618574108"/>
              <c:y val="0.52156476763933901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ln w="12700"/>
        </c:spPr>
        <c:txPr>
          <a:bodyPr/>
          <a:lstStyle/>
          <a:p>
            <a:pPr>
              <a:defRPr sz="3600" b="1" i="0">
                <a:latin typeface="+mn-lt"/>
              </a:defRPr>
            </a:pPr>
            <a:endParaRPr lang="en-US"/>
          </a:p>
        </c:txPr>
        <c:crossAx val="398083200"/>
        <c:crosses val="autoZero"/>
        <c:auto val="1"/>
        <c:lblAlgn val="ctr"/>
        <c:lblOffset val="100"/>
        <c:noMultiLvlLbl val="0"/>
      </c:catAx>
      <c:valAx>
        <c:axId val="398083200"/>
        <c:scaling>
          <c:orientation val="minMax"/>
          <c:max val="32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4000">
                    <a:latin typeface="+mn-lt"/>
                  </a:defRPr>
                </a:pPr>
                <a:r>
                  <a:rPr lang="en-US" sz="4000" dirty="0" smtClean="0">
                    <a:latin typeface="+mn-lt"/>
                  </a:rPr>
                  <a:t>No.</a:t>
                </a:r>
                <a:r>
                  <a:rPr lang="en-US" sz="4000" baseline="0" dirty="0" smtClean="0">
                    <a:latin typeface="+mn-lt"/>
                  </a:rPr>
                  <a:t> of strikes</a:t>
                </a:r>
                <a:endParaRPr lang="en-US" sz="4000" dirty="0">
                  <a:latin typeface="+mn-lt"/>
                </a:endParaRPr>
              </a:p>
            </c:rich>
          </c:tx>
          <c:layout/>
          <c:overlay val="0"/>
        </c:title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sz="3200">
                <a:latin typeface="+mn-lt"/>
              </a:defRPr>
            </a:pPr>
            <a:endParaRPr lang="en-US"/>
          </a:p>
        </c:txPr>
        <c:crossAx val="398082640"/>
        <c:crosses val="autoZero"/>
        <c:crossBetween val="between"/>
        <c:majorUnit val="4"/>
      </c:valAx>
    </c:plotArea>
    <c:legend>
      <c:legendPos val="t"/>
      <c:layout/>
      <c:overlay val="0"/>
      <c:txPr>
        <a:bodyPr/>
        <a:lstStyle/>
        <a:p>
          <a:pPr>
            <a:defRPr sz="4000">
              <a:latin typeface="+mn-lt"/>
            </a:defRPr>
          </a:pPr>
          <a:endParaRPr lang="en-US"/>
        </a:p>
      </c:txPr>
    </c:legend>
    <c:plotVisOnly val="1"/>
    <c:dispBlanksAs val="gap"/>
    <c:showDLblsOverMax val="0"/>
  </c:chart>
  <c:spPr>
    <a:ln w="28575">
      <a:solidFill>
        <a:schemeClr val="tx1"/>
      </a:solidFill>
    </a:ln>
  </c:spPr>
  <c:txPr>
    <a:bodyPr/>
    <a:lstStyle/>
    <a:p>
      <a:pPr>
        <a:defRPr sz="32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4000">
                <a:latin typeface="+mn-lt"/>
                <a:cs typeface="Times New Roman" pitchFamily="18" charset="0"/>
              </a:defRPr>
            </a:pPr>
            <a:r>
              <a:rPr lang="en-US" sz="4000" dirty="0" smtClean="0">
                <a:latin typeface="+mn-lt"/>
                <a:cs typeface="Times New Roman" pitchFamily="18" charset="0"/>
              </a:rPr>
              <a:t>EFAW-NT</a:t>
            </a:r>
            <a:endParaRPr lang="en-US" sz="4000" dirty="0">
              <a:latin typeface="+mn-lt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44524136779722334"/>
          <c:y val="2.2471910112359664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'efaw 4'!$B$2</c:f>
              <c:strCache>
                <c:ptCount val="1"/>
                <c:pt idx="0">
                  <c:v>Emergence</c:v>
                </c:pt>
              </c:strCache>
            </c:strRef>
          </c:tx>
          <c:invertIfNegative val="0"/>
          <c:cat>
            <c:strRef>
              <c:f>'efaw 4'!$A$3:$A$14</c:f>
              <c:strCache>
                <c:ptCount val="12"/>
                <c:pt idx="0">
                  <c:v>Check-2651</c:v>
                </c:pt>
                <c:pt idx="1">
                  <c:v>Check-3962</c:v>
                </c:pt>
                <c:pt idx="2">
                  <c:v>HP-N-450S-2651</c:v>
                </c:pt>
                <c:pt idx="3">
                  <c:v>HP-N-450S-3962</c:v>
                </c:pt>
                <c:pt idx="4">
                  <c:v>HP-WS-450S-2651</c:v>
                </c:pt>
                <c:pt idx="5">
                  <c:v>HP-WS-450S-3962</c:v>
                </c:pt>
                <c:pt idx="6">
                  <c:v>HP-N-260/20-2651</c:v>
                </c:pt>
                <c:pt idx="7">
                  <c:v>HP-N-260/20-3962</c:v>
                </c:pt>
                <c:pt idx="8">
                  <c:v>HP-WS-260/20-2651</c:v>
                </c:pt>
                <c:pt idx="9">
                  <c:v>HP-WS-260/20-3962</c:v>
                </c:pt>
                <c:pt idx="10">
                  <c:v>JD-2651</c:v>
                </c:pt>
                <c:pt idx="11">
                  <c:v>JD-3962</c:v>
                </c:pt>
              </c:strCache>
            </c:strRef>
          </c:cat>
          <c:val>
            <c:numRef>
              <c:f>'efaw 4'!$B$3:$B$14</c:f>
              <c:numCache>
                <c:formatCode>0</c:formatCode>
                <c:ptCount val="12"/>
                <c:pt idx="0">
                  <c:v>29.833333333333318</c:v>
                </c:pt>
                <c:pt idx="1">
                  <c:v>27.166666666666668</c:v>
                </c:pt>
                <c:pt idx="2">
                  <c:v>23.833333333333318</c:v>
                </c:pt>
                <c:pt idx="3">
                  <c:v>27</c:v>
                </c:pt>
                <c:pt idx="4">
                  <c:v>20.5</c:v>
                </c:pt>
                <c:pt idx="5">
                  <c:v>25.166666666666668</c:v>
                </c:pt>
                <c:pt idx="6">
                  <c:v>22</c:v>
                </c:pt>
                <c:pt idx="7">
                  <c:v>18.166666666666668</c:v>
                </c:pt>
                <c:pt idx="8">
                  <c:v>19.666666666666668</c:v>
                </c:pt>
                <c:pt idx="9">
                  <c:v>20.666666666666668</c:v>
                </c:pt>
                <c:pt idx="10">
                  <c:v>26.333333333333318</c:v>
                </c:pt>
                <c:pt idx="11">
                  <c:v>25</c:v>
                </c:pt>
              </c:numCache>
            </c:numRef>
          </c:val>
        </c:ser>
        <c:ser>
          <c:idx val="1"/>
          <c:order val="1"/>
          <c:tx>
            <c:strRef>
              <c:f>'efaw 4'!$C$2</c:f>
              <c:strCache>
                <c:ptCount val="1"/>
                <c:pt idx="0">
                  <c:v>Singulation</c:v>
                </c:pt>
              </c:strCache>
            </c:strRef>
          </c:tx>
          <c:invertIfNegative val="0"/>
          <c:cat>
            <c:strRef>
              <c:f>'efaw 4'!$A$3:$A$14</c:f>
              <c:strCache>
                <c:ptCount val="12"/>
                <c:pt idx="0">
                  <c:v>Check-2651</c:v>
                </c:pt>
                <c:pt idx="1">
                  <c:v>Check-3962</c:v>
                </c:pt>
                <c:pt idx="2">
                  <c:v>HP-N-450S-2651</c:v>
                </c:pt>
                <c:pt idx="3">
                  <c:v>HP-N-450S-3962</c:v>
                </c:pt>
                <c:pt idx="4">
                  <c:v>HP-WS-450S-2651</c:v>
                </c:pt>
                <c:pt idx="5">
                  <c:v>HP-WS-450S-3962</c:v>
                </c:pt>
                <c:pt idx="6">
                  <c:v>HP-N-260/20-2651</c:v>
                </c:pt>
                <c:pt idx="7">
                  <c:v>HP-N-260/20-3962</c:v>
                </c:pt>
                <c:pt idx="8">
                  <c:v>HP-WS-260/20-2651</c:v>
                </c:pt>
                <c:pt idx="9">
                  <c:v>HP-WS-260/20-3962</c:v>
                </c:pt>
                <c:pt idx="10">
                  <c:v>JD-2651</c:v>
                </c:pt>
                <c:pt idx="11">
                  <c:v>JD-3962</c:v>
                </c:pt>
              </c:strCache>
            </c:strRef>
          </c:cat>
          <c:val>
            <c:numRef>
              <c:f>'efaw 4'!$C$3:$C$14</c:f>
              <c:numCache>
                <c:formatCode>0</c:formatCode>
                <c:ptCount val="12"/>
                <c:pt idx="0">
                  <c:v>29.833333333333318</c:v>
                </c:pt>
                <c:pt idx="1">
                  <c:v>27.166666666666668</c:v>
                </c:pt>
                <c:pt idx="2">
                  <c:v>17.666666666666668</c:v>
                </c:pt>
                <c:pt idx="3">
                  <c:v>12.5</c:v>
                </c:pt>
                <c:pt idx="4">
                  <c:v>14.333333333333334</c:v>
                </c:pt>
                <c:pt idx="5">
                  <c:v>14.166666666666671</c:v>
                </c:pt>
                <c:pt idx="6">
                  <c:v>16.833333333333318</c:v>
                </c:pt>
                <c:pt idx="7">
                  <c:v>14.5</c:v>
                </c:pt>
                <c:pt idx="8">
                  <c:v>16.333333333333318</c:v>
                </c:pt>
                <c:pt idx="9">
                  <c:v>15.5</c:v>
                </c:pt>
                <c:pt idx="10">
                  <c:v>26.166666666666668</c:v>
                </c:pt>
                <c:pt idx="11">
                  <c:v>23.166666666666668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7224112"/>
        <c:axId val="397224672"/>
        <c:axId val="0"/>
      </c:bar3DChart>
      <c:catAx>
        <c:axId val="3972241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4000" dirty="0" smtClean="0"/>
                  <a:t>Treatments</a:t>
                </a:r>
                <a:endParaRPr lang="en-US" sz="4000" dirty="0"/>
              </a:p>
            </c:rich>
          </c:tx>
          <c:layout>
            <c:manualLayout>
              <c:xMode val="edge"/>
              <c:yMode val="edge"/>
              <c:x val="0.42846494850137501"/>
              <c:y val="0.5249422100423724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3600" b="1">
                <a:latin typeface="+mn-lt"/>
                <a:cs typeface="Times New Roman" pitchFamily="18" charset="0"/>
              </a:defRPr>
            </a:pPr>
            <a:endParaRPr lang="en-US"/>
          </a:p>
        </c:txPr>
        <c:crossAx val="397224672"/>
        <c:crosses val="autoZero"/>
        <c:auto val="1"/>
        <c:lblAlgn val="ctr"/>
        <c:lblOffset val="100"/>
        <c:noMultiLvlLbl val="0"/>
      </c:catAx>
      <c:valAx>
        <c:axId val="397224672"/>
        <c:scaling>
          <c:orientation val="minMax"/>
          <c:max val="32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4000">
                    <a:latin typeface="+mn-lt"/>
                  </a:defRPr>
                </a:pPr>
                <a:r>
                  <a:rPr lang="en-US" sz="4000" b="1" dirty="0" smtClean="0">
                    <a:latin typeface="+mn-lt"/>
                    <a:cs typeface="Times New Roman" pitchFamily="18" charset="0"/>
                  </a:rPr>
                  <a:t>No.</a:t>
                </a:r>
                <a:r>
                  <a:rPr lang="en-US" sz="4000" b="1" baseline="0" dirty="0" smtClean="0">
                    <a:latin typeface="+mn-lt"/>
                    <a:cs typeface="Times New Roman" pitchFamily="18" charset="0"/>
                  </a:rPr>
                  <a:t> of strikes</a:t>
                </a:r>
                <a:endParaRPr lang="en-US" sz="4000" b="1" dirty="0">
                  <a:latin typeface="+mn-lt"/>
                  <a:cs typeface="Times New Roman" pitchFamily="18" charset="0"/>
                </a:endParaRPr>
              </a:p>
            </c:rich>
          </c:tx>
          <c:layout/>
          <c:overlay val="0"/>
        </c:title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sz="3200">
                <a:latin typeface="+mn-lt"/>
                <a:cs typeface="Times New Roman" pitchFamily="18" charset="0"/>
              </a:defRPr>
            </a:pPr>
            <a:endParaRPr lang="en-US"/>
          </a:p>
        </c:txPr>
        <c:crossAx val="397224112"/>
        <c:crosses val="autoZero"/>
        <c:crossBetween val="between"/>
        <c:majorUnit val="4"/>
      </c:valAx>
    </c:plotArea>
    <c:legend>
      <c:legendPos val="t"/>
      <c:layout/>
      <c:overlay val="0"/>
      <c:txPr>
        <a:bodyPr/>
        <a:lstStyle/>
        <a:p>
          <a:pPr>
            <a:defRPr sz="4000">
              <a:latin typeface="+mn-lt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 w="28575">
      <a:solidFill>
        <a:schemeClr val="tx1"/>
      </a:solidFill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0.15082</cdr:x>
      <cdr:y>0.15179</cdr:y>
    </cdr:from>
    <cdr:to>
      <cdr:x>0.21639</cdr:x>
      <cdr:y>0.24983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2213810" y="1415716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t"/>
        <a:lstStyle xmlns:a="http://schemas.openxmlformats.org/drawingml/2006/main"/>
        <a:p xmlns:a="http://schemas.openxmlformats.org/drawingml/2006/main">
          <a:r>
            <a:rPr lang="en-US" sz="3600" dirty="0" smtClean="0">
              <a:solidFill>
                <a:schemeClr val="accent1"/>
              </a:solidFill>
            </a:rPr>
            <a:t>A </a:t>
          </a:r>
          <a:r>
            <a:rPr lang="en-US" sz="3600" dirty="0" smtClean="0">
              <a:solidFill>
                <a:schemeClr val="accent2"/>
              </a:solidFill>
            </a:rPr>
            <a:t>A</a:t>
          </a:r>
          <a:endParaRPr lang="en-US" sz="3600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0.26852</cdr:x>
      <cdr:y>0.32407</cdr:y>
    </cdr:from>
    <cdr:to>
      <cdr:x>0.32407</cdr:x>
      <cdr:y>0.42407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19600" y="2667000"/>
          <a:ext cx="914309" cy="822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0.33796</cdr:x>
      <cdr:y>0.38889</cdr:y>
    </cdr:from>
    <cdr:to>
      <cdr:x>0.39352</cdr:x>
      <cdr:y>0.48889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62600" y="3200400"/>
          <a:ext cx="914473" cy="822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0.37037</cdr:x>
      <cdr:y>0.1</cdr:y>
    </cdr:from>
    <cdr:to>
      <cdr:x>0.42593</cdr:x>
      <cdr:y>0.2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096000" y="914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0.40741</cdr:x>
      <cdr:y>0.08969</cdr:y>
    </cdr:from>
    <cdr:to>
      <cdr:x>0.46296</cdr:x>
      <cdr:y>0.18969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980178" y="787390"/>
          <a:ext cx="815392" cy="8779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0.44907</cdr:x>
      <cdr:y>0.09167</cdr:y>
    </cdr:from>
    <cdr:to>
      <cdr:x>0.50463</cdr:x>
      <cdr:y>0.19167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391400" y="838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0.50926</cdr:x>
      <cdr:y>0.19167</cdr:y>
    </cdr:from>
    <cdr:to>
      <cdr:x>0.56481</cdr:x>
      <cdr:y>0.29167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8382000" y="1752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0.57407</cdr:x>
      <cdr:y>0.18519</cdr:y>
    </cdr:from>
    <cdr:to>
      <cdr:x>0.62963</cdr:x>
      <cdr:y>0.28519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9448800" y="1524000"/>
          <a:ext cx="914473" cy="822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0.59259</cdr:x>
      <cdr:y>0.26852</cdr:y>
    </cdr:from>
    <cdr:to>
      <cdr:x>0.64815</cdr:x>
      <cdr:y>0.36852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9753600" y="2209800"/>
          <a:ext cx="914473" cy="822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0.625</cdr:x>
      <cdr:y>0.11667</cdr:y>
    </cdr:from>
    <cdr:to>
      <cdr:x>0.68056</cdr:x>
      <cdr:y>0.21667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10287000" y="10668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0.66204</cdr:x>
      <cdr:y>0.15833</cdr:y>
    </cdr:from>
    <cdr:to>
      <cdr:x>0.71759</cdr:x>
      <cdr:y>0.25833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10896600" y="14478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0.72222</cdr:x>
      <cdr:y>0.26852</cdr:y>
    </cdr:from>
    <cdr:to>
      <cdr:x>0.77778</cdr:x>
      <cdr:y>0.36852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11887200" y="2209800"/>
          <a:ext cx="914474" cy="822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0.76389</cdr:x>
      <cdr:y>0.06667</cdr:y>
    </cdr:from>
    <cdr:to>
      <cdr:x>0.89352</cdr:x>
      <cdr:y>0.16667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12573000" y="609600"/>
          <a:ext cx="21336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0.14098</cdr:x>
      <cdr:y>0.12599</cdr:y>
    </cdr:from>
    <cdr:to>
      <cdr:x>0.20328</cdr:x>
      <cdr:y>0.22403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2069432" y="117508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/>
        </a:p>
      </cdr:txBody>
    </cdr:sp>
  </cdr:relSizeAnchor>
  <cdr:relSizeAnchor xmlns:cdr="http://schemas.openxmlformats.org/drawingml/2006/chartDrawing">
    <cdr:from>
      <cdr:x>0.21639</cdr:x>
      <cdr:y>0.14964</cdr:y>
    </cdr:from>
    <cdr:to>
      <cdr:x>0.28197</cdr:x>
      <cdr:y>0.24768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3176337" y="1395664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A </a:t>
          </a:r>
          <a:r>
            <a:rPr lang="en-US" sz="3600" dirty="0" smtClean="0">
              <a:solidFill>
                <a:srgbClr val="ED7D31"/>
              </a:solidFill>
            </a:rPr>
            <a:t>A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0.82623</cdr:x>
      <cdr:y>0.14448</cdr:y>
    </cdr:from>
    <cdr:to>
      <cdr:x>0.8918</cdr:x>
      <cdr:y>0.24252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12127831" y="1347536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A </a:t>
          </a:r>
          <a:r>
            <a:rPr lang="en-US" sz="3600" dirty="0" smtClean="0">
              <a:solidFill>
                <a:srgbClr val="ED7D31"/>
              </a:solidFill>
            </a:rPr>
            <a:t>A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0.89508</cdr:x>
      <cdr:y>0.14448</cdr:y>
    </cdr:from>
    <cdr:to>
      <cdr:x>0.96066</cdr:x>
      <cdr:y>0.24252</cdr:y>
    </cdr:to>
    <cdr:sp macro="" textlink="">
      <cdr:nvSpPr>
        <cdr:cNvPr id="21" name="TextBox 1"/>
        <cdr:cNvSpPr txBox="1"/>
      </cdr:nvSpPr>
      <cdr:spPr>
        <a:xfrm xmlns:a="http://schemas.openxmlformats.org/drawingml/2006/main">
          <a:off x="13138484" y="1347537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A </a:t>
          </a:r>
          <a:r>
            <a:rPr lang="en-US" sz="3600" dirty="0" smtClean="0">
              <a:solidFill>
                <a:srgbClr val="ED7D31"/>
              </a:solidFill>
            </a:rPr>
            <a:t>A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0.27213</cdr:x>
      <cdr:y>0.21672</cdr:y>
    </cdr:from>
    <cdr:to>
      <cdr:x>0.33771</cdr:x>
      <cdr:y>0.31476</cdr:y>
    </cdr:to>
    <cdr:sp macro="" textlink="">
      <cdr:nvSpPr>
        <cdr:cNvPr id="22" name="TextBox 1"/>
        <cdr:cNvSpPr txBox="1"/>
      </cdr:nvSpPr>
      <cdr:spPr>
        <a:xfrm xmlns:a="http://schemas.openxmlformats.org/drawingml/2006/main">
          <a:off x="3994484" y="2021306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0.3541</cdr:x>
      <cdr:y>0.16512</cdr:y>
    </cdr:from>
    <cdr:to>
      <cdr:x>0.41967</cdr:x>
      <cdr:y>0.26316</cdr:y>
    </cdr:to>
    <cdr:sp macro="" textlink="">
      <cdr:nvSpPr>
        <cdr:cNvPr id="23" name="TextBox 1"/>
        <cdr:cNvSpPr txBox="1"/>
      </cdr:nvSpPr>
      <cdr:spPr>
        <a:xfrm xmlns:a="http://schemas.openxmlformats.org/drawingml/2006/main">
          <a:off x="5197642" y="1540043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A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0.41311</cdr:x>
      <cdr:y>0.15996</cdr:y>
    </cdr:from>
    <cdr:to>
      <cdr:x>0.47869</cdr:x>
      <cdr:y>0.258</cdr:y>
    </cdr:to>
    <cdr:sp macro="" textlink="">
      <cdr:nvSpPr>
        <cdr:cNvPr id="24" name="TextBox 1"/>
        <cdr:cNvSpPr txBox="1"/>
      </cdr:nvSpPr>
      <cdr:spPr>
        <a:xfrm xmlns:a="http://schemas.openxmlformats.org/drawingml/2006/main">
          <a:off x="6063915" y="1491915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BA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0.4918</cdr:x>
      <cdr:y>0.16512</cdr:y>
    </cdr:from>
    <cdr:to>
      <cdr:x>0.55738</cdr:x>
      <cdr:y>0.26316</cdr:y>
    </cdr:to>
    <cdr:sp macro="" textlink="">
      <cdr:nvSpPr>
        <cdr:cNvPr id="25" name="TextBox 1"/>
        <cdr:cNvSpPr txBox="1"/>
      </cdr:nvSpPr>
      <cdr:spPr>
        <a:xfrm xmlns:a="http://schemas.openxmlformats.org/drawingml/2006/main">
          <a:off x="7218947" y="1540043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A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0.31148</cdr:x>
      <cdr:y>0.31992</cdr:y>
    </cdr:from>
    <cdr:to>
      <cdr:x>0.37705</cdr:x>
      <cdr:y>0.41796</cdr:y>
    </cdr:to>
    <cdr:sp macro="" textlink="">
      <cdr:nvSpPr>
        <cdr:cNvPr id="26" name="TextBox 1"/>
        <cdr:cNvSpPr txBox="1"/>
      </cdr:nvSpPr>
      <cdr:spPr>
        <a:xfrm xmlns:a="http://schemas.openxmlformats.org/drawingml/2006/main">
          <a:off x="4571999" y="2983831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chemeClr val="accent2"/>
              </a:solidFill>
            </a:rPr>
            <a:t>DE</a:t>
          </a:r>
          <a:endParaRPr lang="en-US" sz="3600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0.66557</cdr:x>
      <cdr:y>0.19608</cdr:y>
    </cdr:from>
    <cdr:to>
      <cdr:x>0.73115</cdr:x>
      <cdr:y>0.29412</cdr:y>
    </cdr:to>
    <cdr:sp macro="" textlink="">
      <cdr:nvSpPr>
        <cdr:cNvPr id="27" name="TextBox 1"/>
        <cdr:cNvSpPr txBox="1"/>
      </cdr:nvSpPr>
      <cdr:spPr>
        <a:xfrm xmlns:a="http://schemas.openxmlformats.org/drawingml/2006/main">
          <a:off x="9769641" y="1828800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BAC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0.76393</cdr:x>
      <cdr:y>0.21672</cdr:y>
    </cdr:from>
    <cdr:to>
      <cdr:x>0.82951</cdr:x>
      <cdr:y>0.31476</cdr:y>
    </cdr:to>
    <cdr:sp macro="" textlink="">
      <cdr:nvSpPr>
        <cdr:cNvPr id="28" name="TextBox 1"/>
        <cdr:cNvSpPr txBox="1"/>
      </cdr:nvSpPr>
      <cdr:spPr>
        <a:xfrm xmlns:a="http://schemas.openxmlformats.org/drawingml/2006/main">
          <a:off x="11213432" y="2021305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0.56393</cdr:x>
      <cdr:y>0.22188</cdr:y>
    </cdr:from>
    <cdr:to>
      <cdr:x>0.62951</cdr:x>
      <cdr:y>0.31992</cdr:y>
    </cdr:to>
    <cdr:sp macro="" textlink="">
      <cdr:nvSpPr>
        <cdr:cNvPr id="29" name="TextBox 1"/>
        <cdr:cNvSpPr txBox="1"/>
      </cdr:nvSpPr>
      <cdr:spPr>
        <a:xfrm xmlns:a="http://schemas.openxmlformats.org/drawingml/2006/main">
          <a:off x="8277726" y="2069432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0.38361</cdr:x>
      <cdr:y>0.37668</cdr:y>
    </cdr:from>
    <cdr:to>
      <cdr:x>0.44918</cdr:x>
      <cdr:y>0.47472</cdr:y>
    </cdr:to>
    <cdr:sp macro="" textlink="">
      <cdr:nvSpPr>
        <cdr:cNvPr id="30" name="TextBox 1"/>
        <cdr:cNvSpPr txBox="1"/>
      </cdr:nvSpPr>
      <cdr:spPr>
        <a:xfrm xmlns:a="http://schemas.openxmlformats.org/drawingml/2006/main">
          <a:off x="5630779" y="3513221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FE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0.4459</cdr:x>
      <cdr:y>0.29928</cdr:y>
    </cdr:from>
    <cdr:to>
      <cdr:x>0.51148</cdr:x>
      <cdr:y>0.39732</cdr:y>
    </cdr:to>
    <cdr:sp macro="" textlink="">
      <cdr:nvSpPr>
        <cdr:cNvPr id="31" name="TextBox 1"/>
        <cdr:cNvSpPr txBox="1"/>
      </cdr:nvSpPr>
      <cdr:spPr>
        <a:xfrm xmlns:a="http://schemas.openxmlformats.org/drawingml/2006/main">
          <a:off x="6545179" y="2791327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D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0.51475</cdr:x>
      <cdr:y>0.387</cdr:y>
    </cdr:from>
    <cdr:to>
      <cdr:x>0.58033</cdr:x>
      <cdr:y>0.48504</cdr:y>
    </cdr:to>
    <cdr:sp macro="" textlink="">
      <cdr:nvSpPr>
        <cdr:cNvPr id="32" name="TextBox 1"/>
        <cdr:cNvSpPr txBox="1"/>
      </cdr:nvSpPr>
      <cdr:spPr>
        <a:xfrm xmlns:a="http://schemas.openxmlformats.org/drawingml/2006/main">
          <a:off x="7555831" y="3609473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F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0.58361</cdr:x>
      <cdr:y>0.2322</cdr:y>
    </cdr:from>
    <cdr:to>
      <cdr:x>0.64918</cdr:x>
      <cdr:y>0.33024</cdr:y>
    </cdr:to>
    <cdr:sp macro="" textlink="">
      <cdr:nvSpPr>
        <cdr:cNvPr id="33" name="TextBox 1"/>
        <cdr:cNvSpPr txBox="1"/>
      </cdr:nvSpPr>
      <cdr:spPr>
        <a:xfrm xmlns:a="http://schemas.openxmlformats.org/drawingml/2006/main">
          <a:off x="8566485" y="2165684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BC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0.6459</cdr:x>
      <cdr:y>0.2838</cdr:y>
    </cdr:from>
    <cdr:to>
      <cdr:x>0.71148</cdr:x>
      <cdr:y>0.38184</cdr:y>
    </cdr:to>
    <cdr:sp macro="" textlink="">
      <cdr:nvSpPr>
        <cdr:cNvPr id="34" name="TextBox 1"/>
        <cdr:cNvSpPr txBox="1"/>
      </cdr:nvSpPr>
      <cdr:spPr>
        <a:xfrm xmlns:a="http://schemas.openxmlformats.org/drawingml/2006/main">
          <a:off x="9480885" y="2646948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DC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0.78361</cdr:x>
      <cdr:y>0.2838</cdr:y>
    </cdr:from>
    <cdr:to>
      <cdr:x>0.84918</cdr:x>
      <cdr:y>0.38184</cdr:y>
    </cdr:to>
    <cdr:sp macro="" textlink="">
      <cdr:nvSpPr>
        <cdr:cNvPr id="35" name="TextBox 1"/>
        <cdr:cNvSpPr txBox="1"/>
      </cdr:nvSpPr>
      <cdr:spPr>
        <a:xfrm xmlns:a="http://schemas.openxmlformats.org/drawingml/2006/main">
          <a:off x="11502189" y="2646948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DC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0.72131</cdr:x>
      <cdr:y>0.19608</cdr:y>
    </cdr:from>
    <cdr:to>
      <cdr:x>0.78689</cdr:x>
      <cdr:y>0.29412</cdr:y>
    </cdr:to>
    <cdr:sp macro="" textlink="">
      <cdr:nvSpPr>
        <cdr:cNvPr id="36" name="TextBox 1"/>
        <cdr:cNvSpPr txBox="1"/>
      </cdr:nvSpPr>
      <cdr:spPr>
        <a:xfrm xmlns:a="http://schemas.openxmlformats.org/drawingml/2006/main">
          <a:off x="10587789" y="1828800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BA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0.62951</cdr:x>
      <cdr:y>0.23736</cdr:y>
    </cdr:from>
    <cdr:to>
      <cdr:x>0.69508</cdr:x>
      <cdr:y>0.3354</cdr:y>
    </cdr:to>
    <cdr:sp macro="" textlink="">
      <cdr:nvSpPr>
        <cdr:cNvPr id="37" name="TextBox 1"/>
        <cdr:cNvSpPr txBox="1"/>
      </cdr:nvSpPr>
      <cdr:spPr>
        <a:xfrm xmlns:a="http://schemas.openxmlformats.org/drawingml/2006/main">
          <a:off x="9240254" y="2213811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chemeClr val="accent1"/>
              </a:solidFill>
            </a:rPr>
            <a:t>D</a:t>
          </a:r>
          <a:endParaRPr lang="en-US" sz="3600" dirty="0">
            <a:solidFill>
              <a:schemeClr val="accent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0.18056</cdr:x>
      <cdr:y>0.13333</cdr:y>
    </cdr:from>
    <cdr:to>
      <cdr:x>0.23611</cdr:x>
      <cdr:y>0.23333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71800" y="1219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0.24074</cdr:x>
      <cdr:y>0.19167</cdr:y>
    </cdr:from>
    <cdr:to>
      <cdr:x>0.2963</cdr:x>
      <cdr:y>0.29167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962400" y="1752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0.26852</cdr:x>
      <cdr:y>0.3</cdr:y>
    </cdr:from>
    <cdr:to>
      <cdr:x>0.32407</cdr:x>
      <cdr:y>0.4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419600" y="2743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0.33796</cdr:x>
      <cdr:y>0.38333</cdr:y>
    </cdr:from>
    <cdr:to>
      <cdr:x>0.39352</cdr:x>
      <cdr:y>0.48333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562600" y="3505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0.375</cdr:x>
      <cdr:y>0.24167</cdr:y>
    </cdr:from>
    <cdr:to>
      <cdr:x>0.41667</cdr:x>
      <cdr:y>0.34167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172200" y="2209800"/>
          <a:ext cx="6858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0.40741</cdr:x>
      <cdr:y>0.35833</cdr:y>
    </cdr:from>
    <cdr:to>
      <cdr:x>0.46296</cdr:x>
      <cdr:y>0.45833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705600" y="3276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0.43519</cdr:x>
      <cdr:y>0.16667</cdr:y>
    </cdr:from>
    <cdr:to>
      <cdr:x>0.49074</cdr:x>
      <cdr:y>0.26667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7162800" y="15240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0.47222</cdr:x>
      <cdr:y>0.35</cdr:y>
    </cdr:from>
    <cdr:to>
      <cdr:x>0.52778</cdr:x>
      <cdr:y>0.45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7772400" y="3200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0.50463</cdr:x>
      <cdr:y>0.21667</cdr:y>
    </cdr:from>
    <cdr:to>
      <cdr:x>0.56019</cdr:x>
      <cdr:y>0.31667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8305800" y="1981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0.53241</cdr:x>
      <cdr:y>0.30833</cdr:y>
    </cdr:from>
    <cdr:to>
      <cdr:x>0.58796</cdr:x>
      <cdr:y>0.40833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8763000" y="2819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0.5787</cdr:x>
      <cdr:y>0.28333</cdr:y>
    </cdr:from>
    <cdr:to>
      <cdr:x>0.63426</cdr:x>
      <cdr:y>0.38333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9525000" y="25908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0.59722</cdr:x>
      <cdr:y>0.34167</cdr:y>
    </cdr:from>
    <cdr:to>
      <cdr:x>0.65278</cdr:x>
      <cdr:y>0.44167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9829800" y="3124200"/>
          <a:ext cx="91447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0.625</cdr:x>
      <cdr:y>0.25833</cdr:y>
    </cdr:from>
    <cdr:to>
      <cdr:x>0.68056</cdr:x>
      <cdr:y>0.35833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10287000" y="2362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0.65741</cdr:x>
      <cdr:y>0.30833</cdr:y>
    </cdr:from>
    <cdr:to>
      <cdr:x>0.71296</cdr:x>
      <cdr:y>0.40833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10820400" y="2819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0.70833</cdr:x>
      <cdr:y>0.25</cdr:y>
    </cdr:from>
    <cdr:to>
      <cdr:x>0.76389</cdr:x>
      <cdr:y>0.35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11658600" y="22860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0.74074</cdr:x>
      <cdr:y>0.125</cdr:y>
    </cdr:from>
    <cdr:to>
      <cdr:x>0.7963</cdr:x>
      <cdr:y>0.225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12192000" y="1143000"/>
          <a:ext cx="914473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2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0.82407</cdr:x>
      <cdr:y>0.175</cdr:y>
    </cdr:from>
    <cdr:to>
      <cdr:x>0.87963</cdr:x>
      <cdr:y>0.275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13563600" y="1600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3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0.14757</cdr:x>
      <cdr:y>0.15996</cdr:y>
    </cdr:from>
    <cdr:to>
      <cdr:x>0.21315</cdr:x>
      <cdr:y>0.258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2165684" y="1491916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A </a:t>
          </a:r>
          <a:r>
            <a:rPr lang="en-US" sz="3600" dirty="0" smtClean="0">
              <a:solidFill>
                <a:srgbClr val="ED7D31"/>
              </a:solidFill>
            </a:rPr>
            <a:t>A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0.21971</cdr:x>
      <cdr:y>0.19092</cdr:y>
    </cdr:from>
    <cdr:to>
      <cdr:x>0.28529</cdr:x>
      <cdr:y>0.28896</cdr:y>
    </cdr:to>
    <cdr:sp macro="" textlink="">
      <cdr:nvSpPr>
        <cdr:cNvPr id="21" name="TextBox 1"/>
        <cdr:cNvSpPr txBox="1"/>
      </cdr:nvSpPr>
      <cdr:spPr>
        <a:xfrm xmlns:a="http://schemas.openxmlformats.org/drawingml/2006/main">
          <a:off x="3224463" y="1780673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A </a:t>
          </a:r>
          <a:r>
            <a:rPr lang="en-US" sz="3600" dirty="0" smtClean="0">
              <a:solidFill>
                <a:srgbClr val="ED7D31"/>
              </a:solidFill>
            </a:rPr>
            <a:t>A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0.41646</cdr:x>
      <cdr:y>0.26316</cdr:y>
    </cdr:from>
    <cdr:to>
      <cdr:x>0.48205</cdr:x>
      <cdr:y>0.3612</cdr:y>
    </cdr:to>
    <cdr:sp macro="" textlink="">
      <cdr:nvSpPr>
        <cdr:cNvPr id="22" name="TextBox 1"/>
        <cdr:cNvSpPr txBox="1"/>
      </cdr:nvSpPr>
      <cdr:spPr>
        <a:xfrm xmlns:a="http://schemas.openxmlformats.org/drawingml/2006/main">
          <a:off x="6112042" y="2454441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0.75422</cdr:x>
      <cdr:y>0.26316</cdr:y>
    </cdr:from>
    <cdr:to>
      <cdr:x>0.81981</cdr:x>
      <cdr:y>0.3612</cdr:y>
    </cdr:to>
    <cdr:sp macro="" textlink="">
      <cdr:nvSpPr>
        <cdr:cNvPr id="23" name="TextBox 1"/>
        <cdr:cNvSpPr txBox="1"/>
      </cdr:nvSpPr>
      <cdr:spPr>
        <a:xfrm xmlns:a="http://schemas.openxmlformats.org/drawingml/2006/main">
          <a:off x="11069053" y="2454442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0.68536</cdr:x>
      <cdr:y>0.27348</cdr:y>
    </cdr:from>
    <cdr:to>
      <cdr:x>0.75094</cdr:x>
      <cdr:y>0.37152</cdr:y>
    </cdr:to>
    <cdr:sp macro="" textlink="">
      <cdr:nvSpPr>
        <cdr:cNvPr id="24" name="TextBox 1"/>
        <cdr:cNvSpPr txBox="1"/>
      </cdr:nvSpPr>
      <cdr:spPr>
        <a:xfrm xmlns:a="http://schemas.openxmlformats.org/drawingml/2006/main">
          <a:off x="10058400" y="2550695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0.2689</cdr:x>
      <cdr:y>0.22704</cdr:y>
    </cdr:from>
    <cdr:to>
      <cdr:x>0.33448</cdr:x>
      <cdr:y>0.32508</cdr:y>
    </cdr:to>
    <cdr:sp macro="" textlink="">
      <cdr:nvSpPr>
        <cdr:cNvPr id="26" name="TextBox 1"/>
        <cdr:cNvSpPr txBox="1"/>
      </cdr:nvSpPr>
      <cdr:spPr>
        <a:xfrm xmlns:a="http://schemas.openxmlformats.org/drawingml/2006/main">
          <a:off x="3946359" y="2117557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BAC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0.34104</cdr:x>
      <cdr:y>0.19608</cdr:y>
    </cdr:from>
    <cdr:to>
      <cdr:x>0.40662</cdr:x>
      <cdr:y>0.29412</cdr:y>
    </cdr:to>
    <cdr:sp macro="" textlink="">
      <cdr:nvSpPr>
        <cdr:cNvPr id="27" name="TextBox 1"/>
        <cdr:cNvSpPr txBox="1"/>
      </cdr:nvSpPr>
      <cdr:spPr>
        <a:xfrm xmlns:a="http://schemas.openxmlformats.org/drawingml/2006/main">
          <a:off x="5005137" y="1828800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BAC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0.47549</cdr:x>
      <cdr:y>0.2064</cdr:y>
    </cdr:from>
    <cdr:to>
      <cdr:x>0.54107</cdr:x>
      <cdr:y>0.30444</cdr:y>
    </cdr:to>
    <cdr:sp macro="" textlink="">
      <cdr:nvSpPr>
        <cdr:cNvPr id="28" name="TextBox 1"/>
        <cdr:cNvSpPr txBox="1"/>
      </cdr:nvSpPr>
      <cdr:spPr>
        <a:xfrm xmlns:a="http://schemas.openxmlformats.org/drawingml/2006/main">
          <a:off x="6978315" y="1925052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BAC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0.78374</cdr:x>
      <cdr:y>0.1806</cdr:y>
    </cdr:from>
    <cdr:to>
      <cdr:x>0.84932</cdr:x>
      <cdr:y>0.27864</cdr:y>
    </cdr:to>
    <cdr:sp macro="" textlink="">
      <cdr:nvSpPr>
        <cdr:cNvPr id="29" name="TextBox 1"/>
        <cdr:cNvSpPr txBox="1"/>
      </cdr:nvSpPr>
      <cdr:spPr>
        <a:xfrm xmlns:a="http://schemas.openxmlformats.org/drawingml/2006/main">
          <a:off x="11502189" y="1684421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BAC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0.87227</cdr:x>
      <cdr:y>0.22188</cdr:y>
    </cdr:from>
    <cdr:to>
      <cdr:x>0.93786</cdr:x>
      <cdr:y>0.31992</cdr:y>
    </cdr:to>
    <cdr:sp macro="" textlink="">
      <cdr:nvSpPr>
        <cdr:cNvPr id="30" name="TextBox 1"/>
        <cdr:cNvSpPr txBox="1"/>
      </cdr:nvSpPr>
      <cdr:spPr>
        <a:xfrm xmlns:a="http://schemas.openxmlformats.org/drawingml/2006/main">
          <a:off x="12801600" y="2069431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BAC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0.54107</cdr:x>
      <cdr:y>0.25284</cdr:y>
    </cdr:from>
    <cdr:to>
      <cdr:x>0.60666</cdr:x>
      <cdr:y>0.35088</cdr:y>
    </cdr:to>
    <cdr:sp macro="" textlink="">
      <cdr:nvSpPr>
        <cdr:cNvPr id="31" name="TextBox 1"/>
        <cdr:cNvSpPr txBox="1"/>
      </cdr:nvSpPr>
      <cdr:spPr>
        <a:xfrm xmlns:a="http://schemas.openxmlformats.org/drawingml/2006/main">
          <a:off x="7940842" y="2358189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BAC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0.62633</cdr:x>
      <cdr:y>0.28896</cdr:y>
    </cdr:from>
    <cdr:to>
      <cdr:x>0.69192</cdr:x>
      <cdr:y>0.387</cdr:y>
    </cdr:to>
    <cdr:sp macro="" textlink="">
      <cdr:nvSpPr>
        <cdr:cNvPr id="32" name="TextBox 1"/>
        <cdr:cNvSpPr txBox="1"/>
      </cdr:nvSpPr>
      <cdr:spPr>
        <a:xfrm xmlns:a="http://schemas.openxmlformats.org/drawingml/2006/main">
          <a:off x="9192125" y="2695074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5B9BD5"/>
              </a:solidFill>
            </a:rPr>
            <a:t>C</a:t>
          </a:r>
          <a:endParaRPr lang="en-US" sz="3600" dirty="0">
            <a:solidFill>
              <a:srgbClr val="5B9BD5"/>
            </a:solidFill>
          </a:endParaRPr>
        </a:p>
      </cdr:txBody>
    </cdr:sp>
  </cdr:relSizeAnchor>
  <cdr:relSizeAnchor xmlns:cdr="http://schemas.openxmlformats.org/drawingml/2006/chartDrawing">
    <cdr:from>
      <cdr:x>0.38039</cdr:x>
      <cdr:y>0.34572</cdr:y>
    </cdr:from>
    <cdr:to>
      <cdr:x>0.44597</cdr:x>
      <cdr:y>0.44376</cdr:y>
    </cdr:to>
    <cdr:sp macro="" textlink="">
      <cdr:nvSpPr>
        <cdr:cNvPr id="33" name="TextBox 1"/>
        <cdr:cNvSpPr txBox="1"/>
      </cdr:nvSpPr>
      <cdr:spPr>
        <a:xfrm xmlns:a="http://schemas.openxmlformats.org/drawingml/2006/main">
          <a:off x="5582652" y="3224463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chemeClr val="accent2"/>
              </a:solidFill>
            </a:rPr>
            <a:t>C</a:t>
          </a:r>
          <a:endParaRPr lang="en-US" sz="3600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0.44925</cdr:x>
      <cdr:y>0.31992</cdr:y>
    </cdr:from>
    <cdr:to>
      <cdr:x>0.51484</cdr:x>
      <cdr:y>0.41796</cdr:y>
    </cdr:to>
    <cdr:sp macro="" textlink="">
      <cdr:nvSpPr>
        <cdr:cNvPr id="34" name="TextBox 1"/>
        <cdr:cNvSpPr txBox="1"/>
      </cdr:nvSpPr>
      <cdr:spPr>
        <a:xfrm xmlns:a="http://schemas.openxmlformats.org/drawingml/2006/main">
          <a:off x="6593306" y="2983832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C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0.5214</cdr:x>
      <cdr:y>0.33024</cdr:y>
    </cdr:from>
    <cdr:to>
      <cdr:x>0.58698</cdr:x>
      <cdr:y>0.42828</cdr:y>
    </cdr:to>
    <cdr:sp macro="" textlink="">
      <cdr:nvSpPr>
        <cdr:cNvPr id="35" name="TextBox 1"/>
        <cdr:cNvSpPr txBox="1"/>
      </cdr:nvSpPr>
      <cdr:spPr>
        <a:xfrm xmlns:a="http://schemas.openxmlformats.org/drawingml/2006/main">
          <a:off x="7652085" y="3080084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C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0.65912</cdr:x>
      <cdr:y>0.31476</cdr:y>
    </cdr:from>
    <cdr:to>
      <cdr:x>0.72471</cdr:x>
      <cdr:y>0.4128</cdr:y>
    </cdr:to>
    <cdr:sp macro="" textlink="">
      <cdr:nvSpPr>
        <cdr:cNvPr id="36" name="TextBox 1"/>
        <cdr:cNvSpPr txBox="1"/>
      </cdr:nvSpPr>
      <cdr:spPr>
        <a:xfrm xmlns:a="http://schemas.openxmlformats.org/drawingml/2006/main">
          <a:off x="9673388" y="2935705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C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0.30825</cdr:x>
      <cdr:y>0.28896</cdr:y>
    </cdr:from>
    <cdr:to>
      <cdr:x>0.37383</cdr:x>
      <cdr:y>0.387</cdr:y>
    </cdr:to>
    <cdr:sp macro="" textlink="">
      <cdr:nvSpPr>
        <cdr:cNvPr id="38" name="TextBox 1"/>
        <cdr:cNvSpPr txBox="1"/>
      </cdr:nvSpPr>
      <cdr:spPr>
        <a:xfrm xmlns:a="http://schemas.openxmlformats.org/drawingml/2006/main">
          <a:off x="4523874" y="2695073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BC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0.58042</cdr:x>
      <cdr:y>0.30444</cdr:y>
    </cdr:from>
    <cdr:to>
      <cdr:x>0.64601</cdr:x>
      <cdr:y>0.40248</cdr:y>
    </cdr:to>
    <cdr:sp macro="" textlink="">
      <cdr:nvSpPr>
        <cdr:cNvPr id="39" name="TextBox 1"/>
        <cdr:cNvSpPr txBox="1"/>
      </cdr:nvSpPr>
      <cdr:spPr>
        <a:xfrm xmlns:a="http://schemas.openxmlformats.org/drawingml/2006/main">
          <a:off x="8518358" y="2839452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BC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0.71487</cdr:x>
      <cdr:y>0.3096</cdr:y>
    </cdr:from>
    <cdr:to>
      <cdr:x>0.78046</cdr:x>
      <cdr:y>0.40764</cdr:y>
    </cdr:to>
    <cdr:sp macro="" textlink="">
      <cdr:nvSpPr>
        <cdr:cNvPr id="40" name="TextBox 1"/>
        <cdr:cNvSpPr txBox="1"/>
      </cdr:nvSpPr>
      <cdr:spPr>
        <a:xfrm xmlns:a="http://schemas.openxmlformats.org/drawingml/2006/main">
          <a:off x="10491536" y="2887578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BC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0.78374</cdr:x>
      <cdr:y>0.31992</cdr:y>
    </cdr:from>
    <cdr:to>
      <cdr:x>0.84932</cdr:x>
      <cdr:y>0.41796</cdr:y>
    </cdr:to>
    <cdr:sp macro="" textlink="">
      <cdr:nvSpPr>
        <cdr:cNvPr id="41" name="TextBox 1"/>
        <cdr:cNvSpPr txBox="1"/>
      </cdr:nvSpPr>
      <cdr:spPr>
        <a:xfrm xmlns:a="http://schemas.openxmlformats.org/drawingml/2006/main">
          <a:off x="11502189" y="2983831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BC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0.93114</cdr:x>
      <cdr:y>0.2322</cdr:y>
    </cdr:from>
    <cdr:to>
      <cdr:x>0.99672</cdr:x>
      <cdr:y>0.33024</cdr:y>
    </cdr:to>
    <cdr:sp macro="" textlink="">
      <cdr:nvSpPr>
        <cdr:cNvPr id="42" name="TextBox 1"/>
        <cdr:cNvSpPr txBox="1"/>
      </cdr:nvSpPr>
      <cdr:spPr>
        <a:xfrm xmlns:a="http://schemas.openxmlformats.org/drawingml/2006/main">
          <a:off x="13665466" y="2165683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A</a:t>
          </a:r>
          <a:endParaRPr lang="en-US" sz="3600" dirty="0">
            <a:solidFill>
              <a:srgbClr val="ED7D31"/>
            </a:solidFill>
          </a:endParaRPr>
        </a:p>
      </cdr:txBody>
    </cdr:sp>
  </cdr:relSizeAnchor>
  <cdr:relSizeAnchor xmlns:cdr="http://schemas.openxmlformats.org/drawingml/2006/chartDrawing">
    <cdr:from>
      <cdr:x>0.83948</cdr:x>
      <cdr:y>0.20124</cdr:y>
    </cdr:from>
    <cdr:to>
      <cdr:x>0.90507</cdr:x>
      <cdr:y>0.29928</cdr:y>
    </cdr:to>
    <cdr:sp macro="" textlink="">
      <cdr:nvSpPr>
        <cdr:cNvPr id="43" name="TextBox 1"/>
        <cdr:cNvSpPr txBox="1"/>
      </cdr:nvSpPr>
      <cdr:spPr>
        <a:xfrm xmlns:a="http://schemas.openxmlformats.org/drawingml/2006/main">
          <a:off x="12320337" y="1876926"/>
          <a:ext cx="962528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dirty="0" smtClean="0">
              <a:solidFill>
                <a:srgbClr val="ED7D31"/>
              </a:solidFill>
            </a:rPr>
            <a:t>A</a:t>
          </a:r>
          <a:endParaRPr lang="en-US" sz="3600" dirty="0">
            <a:solidFill>
              <a:srgbClr val="ED7D3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9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66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0"/>
            <a:ext cx="7098030" cy="37195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0"/>
            <a:ext cx="20882610" cy="37195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0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9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3"/>
            <a:ext cx="28392120" cy="1825751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3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76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7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0"/>
            <a:ext cx="28392120" cy="84836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3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0"/>
            <a:ext cx="13926024" cy="23581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759443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6032480"/>
            <a:ext cx="13994608" cy="23581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7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02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0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4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0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E3-F69D-4E8F-97DA-E2CCF03A53ED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1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F9AE3-F69D-4E8F-97DA-E2CCF03A53ED}" type="datetimeFigureOut">
              <a:rPr lang="en-US" smtClean="0"/>
              <a:pPr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0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0A9D9-2454-4E14-85AC-E6CD79AE5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2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4506" y="674859"/>
            <a:ext cx="28153894" cy="2809505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Evaluation of Drum Cavity Size and Planter-tip on Singulation and Plant Emergence in Maize (</a:t>
            </a:r>
            <a:r>
              <a:rPr lang="en-US" sz="720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Zea</a:t>
            </a:r>
            <a:r>
              <a:rPr lang="en-US" sz="7200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mays L.)</a:t>
            </a:r>
            <a:r>
              <a:rPr lang="en-US" sz="72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72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7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5418" y="5873632"/>
            <a:ext cx="22624026" cy="925908"/>
          </a:xfrm>
        </p:spPr>
        <p:txBody>
          <a:bodyPr>
            <a:normAutofit/>
          </a:bodyPr>
          <a:lstStyle/>
          <a:p>
            <a:r>
              <a:rPr lang="en-US" sz="4300" dirty="0" smtClean="0"/>
              <a:t>371 Agricultural Hall, Stillwater, OK. 74075.  jagman.dhillon@okstate.edu</a:t>
            </a:r>
            <a:endParaRPr lang="en-US" sz="4300" dirty="0"/>
          </a:p>
          <a:p>
            <a:endParaRPr lang="en-US" sz="6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14400" y="6811478"/>
            <a:ext cx="3108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01027" y="7424711"/>
            <a:ext cx="146304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Rationale 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05247" y="25123596"/>
            <a:ext cx="146304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Objective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32558" y="9766958"/>
            <a:ext cx="146304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Introduction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06907" y="27923221"/>
            <a:ext cx="146304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Materials </a:t>
            </a:r>
            <a:r>
              <a:rPr lang="en-US" dirty="0"/>
              <a:t>and Methods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373600" y="7424711"/>
            <a:ext cx="14630400" cy="70231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Results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58778" y="39167240"/>
            <a:ext cx="30945221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Conclusions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42183" y="10542337"/>
            <a:ext cx="14630401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cs typeface="Times New Roman" pitchFamily="18" charset="0"/>
              </a:rPr>
              <a:t>Maize (</a:t>
            </a:r>
            <a:r>
              <a:rPr lang="en-US" sz="4000" dirty="0" err="1" smtClean="0">
                <a:cs typeface="Times New Roman" pitchFamily="18" charset="0"/>
              </a:rPr>
              <a:t>Zea</a:t>
            </a:r>
            <a:r>
              <a:rPr lang="en-US" sz="4000" dirty="0" smtClean="0">
                <a:cs typeface="Times New Roman" pitchFamily="18" charset="0"/>
              </a:rPr>
              <a:t> mays L.) is one of the most important cereals in the world and delivers 30% of the food calories, along with rice and wheat, to more than 4.5 billion people in 94 developing countries (</a:t>
            </a:r>
            <a:r>
              <a:rPr lang="en-US" sz="4000" dirty="0" err="1" smtClean="0">
                <a:cs typeface="Times New Roman" pitchFamily="18" charset="0"/>
              </a:rPr>
              <a:t>Shiferaw</a:t>
            </a:r>
            <a:r>
              <a:rPr lang="en-US" sz="4000" dirty="0" smtClean="0">
                <a:cs typeface="Times New Roman" pitchFamily="18" charset="0"/>
              </a:rPr>
              <a:t> et al.,2011).  Developed nation maize yields are 8 Mg ha</a:t>
            </a:r>
            <a:r>
              <a:rPr lang="en-US" sz="4000" baseline="30000" dirty="0" smtClean="0">
                <a:cs typeface="Times New Roman" pitchFamily="18" charset="0"/>
              </a:rPr>
              <a:t>-1</a:t>
            </a:r>
            <a:r>
              <a:rPr lang="en-US" sz="4000" dirty="0" smtClean="0">
                <a:cs typeface="Times New Roman" pitchFamily="18" charset="0"/>
              </a:rPr>
              <a:t> higher than that encountered in the developing world (FAOSTAT, 2013, avg. developing world = 2.0 </a:t>
            </a:r>
            <a:r>
              <a:rPr lang="en-US" sz="4000" dirty="0" smtClean="0">
                <a:cs typeface="Times New Roman" pitchFamily="18" charset="0"/>
              </a:rPr>
              <a:t>Mg ha</a:t>
            </a:r>
            <a:r>
              <a:rPr lang="en-US" sz="4000" baseline="30000" dirty="0" smtClean="0">
                <a:cs typeface="Times New Roman" pitchFamily="18" charset="0"/>
              </a:rPr>
              <a:t>-1</a:t>
            </a:r>
            <a:r>
              <a:rPr lang="en-US" sz="4000" dirty="0" smtClean="0">
                <a:cs typeface="Times New Roman" pitchFamily="18" charset="0"/>
              </a:rPr>
              <a:t>).  </a:t>
            </a:r>
            <a:r>
              <a:rPr lang="en-US" sz="4000" dirty="0" smtClean="0">
                <a:cs typeface="Times New Roman" pitchFamily="18" charset="0"/>
              </a:rPr>
              <a:t>Sophistication in planter technology accounts for much of the difference.  Maize planting in the developing world is accomplished by hand. Oklahoma State University has developed a hand planter (GreenSeeder planter) capable of delivering single seeds per strike, homogeneity of plant stands, and increased grain yields.</a:t>
            </a:r>
            <a:endParaRPr lang="en-US" sz="4000" dirty="0"/>
          </a:p>
        </p:txBody>
      </p:sp>
      <p:sp>
        <p:nvSpPr>
          <p:cNvPr id="19" name="Rectangle 18"/>
          <p:cNvSpPr/>
          <p:nvPr/>
        </p:nvSpPr>
        <p:spPr>
          <a:xfrm>
            <a:off x="1058779" y="25949341"/>
            <a:ext cx="146304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cs typeface="Times New Roman" pitchFamily="18" charset="0"/>
              </a:rPr>
              <a:t>The objective of this study was to evaluate drum cavity size and </a:t>
            </a:r>
            <a:r>
              <a:rPr lang="en-US" sz="4000" dirty="0" err="1" smtClean="0">
                <a:cs typeface="Times New Roman" pitchFamily="18" charset="0"/>
              </a:rPr>
              <a:t>GreenSeeder</a:t>
            </a:r>
            <a:r>
              <a:rPr lang="en-US" sz="4000" dirty="0" smtClean="0">
                <a:cs typeface="Times New Roman" pitchFamily="18" charset="0"/>
              </a:rPr>
              <a:t> tip on the emergence, </a:t>
            </a:r>
            <a:r>
              <a:rPr lang="en-US" sz="4000" dirty="0" err="1" smtClean="0">
                <a:cs typeface="Times New Roman" pitchFamily="18" charset="0"/>
              </a:rPr>
              <a:t>singulation</a:t>
            </a:r>
            <a:r>
              <a:rPr lang="en-US" sz="4000" dirty="0" smtClean="0">
                <a:cs typeface="Times New Roman" pitchFamily="18" charset="0"/>
              </a:rPr>
              <a:t>, </a:t>
            </a:r>
            <a:r>
              <a:rPr lang="en-US" sz="4000" dirty="0" smtClean="0">
                <a:cs typeface="Times New Roman" pitchFamily="18" charset="0"/>
              </a:rPr>
              <a:t>and yield of maize over a range of seed sizes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58780" y="28562251"/>
            <a:ext cx="14630400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cs typeface="Times New Roman" pitchFamily="18" charset="0"/>
              </a:rPr>
              <a:t>2 sites in Oklahoma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Lake Carl Blackwell – Conventional tillage (CT)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Efaw – No tillage (NT)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  Variables Evaluated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Seed size, 2651 and 3962 seeds/kg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Drums, 450S and 260-20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>
                <a:cs typeface="Times New Roman" pitchFamily="18" charset="0"/>
              </a:rPr>
              <a:t>G</a:t>
            </a:r>
            <a:r>
              <a:rPr lang="en-US" sz="4000" dirty="0" err="1" smtClean="0">
                <a:cs typeface="Times New Roman" pitchFamily="18" charset="0"/>
              </a:rPr>
              <a:t>reenSeeder</a:t>
            </a:r>
            <a:r>
              <a:rPr lang="en-US" sz="4000" dirty="0" smtClean="0">
                <a:cs typeface="Times New Roman" pitchFamily="18" charset="0"/>
              </a:rPr>
              <a:t> tips Normal (N) and Weld stop (WS)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Check (simulation of farmer practices)</a:t>
            </a:r>
          </a:p>
          <a:p>
            <a:pPr lvl="2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Stick planter</a:t>
            </a:r>
          </a:p>
          <a:p>
            <a:pPr lvl="2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John Deere Vacuum Planter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 RCBD, 3 replications</a:t>
            </a:r>
          </a:p>
          <a:p>
            <a:pPr defTabSz="471488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 Plant population, 64,200 </a:t>
            </a:r>
            <a:r>
              <a:rPr lang="en-US" sz="4000" dirty="0" smtClean="0">
                <a:cs typeface="Times New Roman" pitchFamily="18" charset="0"/>
              </a:rPr>
              <a:t>seeds ha</a:t>
            </a:r>
            <a:r>
              <a:rPr lang="en-US" sz="4000" baseline="30000" dirty="0" smtClean="0">
                <a:cs typeface="Times New Roman" pitchFamily="18" charset="0"/>
              </a:rPr>
              <a:t>-1</a:t>
            </a:r>
            <a:endParaRPr lang="en-US" sz="4000" baseline="30000" dirty="0" smtClean="0">
              <a:cs typeface="Times New Roman" pitchFamily="18" charset="0"/>
            </a:endParaRPr>
          </a:p>
          <a:p>
            <a:pPr defTabSz="4202113">
              <a:buFont typeface="Arial" pitchFamily="34" charset="0"/>
              <a:buChar char="•"/>
              <a:tabLst>
                <a:tab pos="412750" algn="l"/>
              </a:tabLst>
            </a:pPr>
            <a:r>
              <a:rPr lang="en-US" sz="4000" dirty="0" smtClean="0">
                <a:cs typeface="Times New Roman" pitchFamily="18" charset="0"/>
              </a:rPr>
              <a:t>  Emergence including singles and multiples collected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 NDVI sensor readings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 Data analyzed using SAS 9.3</a:t>
            </a:r>
            <a:endParaRPr lang="en-US" sz="4000" dirty="0"/>
          </a:p>
        </p:txBody>
      </p:sp>
      <p:pic>
        <p:nvPicPr>
          <p:cNvPr id="24" name="Picture 23" descr="http://nue.okstate.edu/Hand_Planter/img2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3372" y="17468193"/>
            <a:ext cx="9648550" cy="6400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5" name="Rectangle 24"/>
          <p:cNvSpPr/>
          <p:nvPr/>
        </p:nvSpPr>
        <p:spPr>
          <a:xfrm>
            <a:off x="1075376" y="23774400"/>
            <a:ext cx="14630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09675"/>
            <a:r>
              <a:rPr lang="en-US" sz="4000" dirty="0" smtClean="0">
                <a:cs typeface="Times New Roman" pitchFamily="18" charset="0"/>
              </a:rPr>
              <a:t>Fig 1. Farmer in El Salvador planting maize with traditional metal-tipped </a:t>
            </a:r>
            <a:r>
              <a:rPr lang="en-US" sz="4000" dirty="0" smtClean="0">
                <a:cs typeface="Times New Roman" pitchFamily="18" charset="0"/>
              </a:rPr>
              <a:t>stick</a:t>
            </a:r>
            <a:endParaRPr lang="en-US" sz="4000" dirty="0">
              <a:cs typeface="Times New Roman" pitchFamily="18" charset="0"/>
            </a:endParaRPr>
          </a:p>
        </p:txBody>
      </p:sp>
      <p:graphicFrame>
        <p:nvGraphicFramePr>
          <p:cNvPr id="26" name="Chart 25"/>
          <p:cNvGraphicFramePr/>
          <p:nvPr>
            <p:extLst>
              <p:ext uri="{D42A27DB-BD31-4B8C-83A1-F6EECF244321}">
                <p14:modId xmlns:p14="http://schemas.microsoft.com/office/powerpoint/2010/main" val="1484306759"/>
              </p:ext>
            </p:extLst>
          </p:nvPr>
        </p:nvGraphicFramePr>
        <p:xfrm>
          <a:off x="17373600" y="8305798"/>
          <a:ext cx="14678526" cy="9326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Rectangle 26"/>
          <p:cNvSpPr/>
          <p:nvPr/>
        </p:nvSpPr>
        <p:spPr>
          <a:xfrm>
            <a:off x="6084096" y="2929461"/>
            <a:ext cx="25603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smtClean="0"/>
              <a:t>J.S.Dhillon</a:t>
            </a:r>
            <a:r>
              <a:rPr lang="en-US" sz="4800" baseline="30000" dirty="0" smtClean="0"/>
              <a:t>1</a:t>
            </a:r>
            <a:r>
              <a:rPr lang="en-US" sz="4800" dirty="0" smtClean="0"/>
              <a:t>, M. Golden</a:t>
            </a:r>
            <a:r>
              <a:rPr lang="en-US" sz="4800" baseline="30000" dirty="0" smtClean="0"/>
              <a:t>1</a:t>
            </a:r>
            <a:r>
              <a:rPr lang="en-US" sz="4800" dirty="0" smtClean="0"/>
              <a:t>, S. Dhital</a:t>
            </a:r>
            <a:r>
              <a:rPr lang="en-US" sz="4800" baseline="30000" dirty="0" smtClean="0"/>
              <a:t>1</a:t>
            </a:r>
            <a:r>
              <a:rPr lang="en-US" sz="4800" dirty="0" smtClean="0"/>
              <a:t>, N. Remondet</a:t>
            </a:r>
            <a:r>
              <a:rPr lang="en-US" sz="4800" baseline="30000" dirty="0" smtClean="0"/>
              <a:t>1</a:t>
            </a:r>
            <a:r>
              <a:rPr lang="en-US" sz="4800" dirty="0" smtClean="0"/>
              <a:t>, D.A. Kizza</a:t>
            </a:r>
            <a:r>
              <a:rPr lang="en-US" sz="4800" baseline="30000" dirty="0" smtClean="0"/>
              <a:t>1</a:t>
            </a:r>
            <a:r>
              <a:rPr lang="en-US" sz="4800" dirty="0" smtClean="0"/>
              <a:t>, M.Corso</a:t>
            </a:r>
            <a:r>
              <a:rPr lang="en-US" sz="4800" baseline="30000" dirty="0" smtClean="0"/>
              <a:t>1</a:t>
            </a:r>
            <a:r>
              <a:rPr lang="en-US" sz="4800" dirty="0" smtClean="0"/>
              <a:t>, B.M. Figueiredo</a:t>
            </a:r>
            <a:r>
              <a:rPr lang="en-US" sz="4800" baseline="30000" dirty="0" smtClean="0"/>
              <a:t>1</a:t>
            </a:r>
            <a:r>
              <a:rPr lang="en-US" sz="4800" dirty="0" smtClean="0"/>
              <a:t>, </a:t>
            </a:r>
          </a:p>
          <a:p>
            <a:pPr algn="ctr"/>
            <a:r>
              <a:rPr lang="en-US" sz="4800" dirty="0" smtClean="0"/>
              <a:t>T. Lynch</a:t>
            </a:r>
            <a:r>
              <a:rPr lang="en-US" sz="4800" baseline="30000" dirty="0" smtClean="0"/>
              <a:t>1</a:t>
            </a:r>
            <a:r>
              <a:rPr lang="en-US" sz="4800" dirty="0" smtClean="0"/>
              <a:t>,J.Mullock</a:t>
            </a:r>
            <a:r>
              <a:rPr lang="en-US" sz="4800" baseline="30000" dirty="0" smtClean="0"/>
              <a:t>1</a:t>
            </a:r>
            <a:r>
              <a:rPr lang="en-US" sz="4800" dirty="0" smtClean="0"/>
              <a:t>,  R. Taylor</a:t>
            </a:r>
            <a:r>
              <a:rPr lang="en-US" sz="4800" baseline="30000" dirty="0" smtClean="0"/>
              <a:t>2</a:t>
            </a:r>
            <a:r>
              <a:rPr lang="en-US" sz="4800" dirty="0" smtClean="0"/>
              <a:t> and W. Raun</a:t>
            </a:r>
            <a:r>
              <a:rPr lang="en-US" sz="4800" baseline="30000" dirty="0" smtClean="0"/>
              <a:t>1</a:t>
            </a:r>
            <a:endParaRPr lang="en-US" sz="4800" dirty="0" smtClean="0"/>
          </a:p>
          <a:p>
            <a:pPr algn="ctr"/>
            <a:r>
              <a:rPr lang="en-US" sz="4800" baseline="30000" dirty="0" smtClean="0"/>
              <a:t>1</a:t>
            </a:r>
            <a:r>
              <a:rPr lang="en-US" sz="4800" dirty="0" smtClean="0"/>
              <a:t>Plant  and Soil </a:t>
            </a:r>
            <a:r>
              <a:rPr lang="en-US" sz="4800" dirty="0"/>
              <a:t>S</a:t>
            </a:r>
            <a:r>
              <a:rPr lang="en-US" sz="4800" dirty="0" smtClean="0"/>
              <a:t>ciences, </a:t>
            </a:r>
            <a:r>
              <a:rPr lang="en-US" sz="4800" baseline="30000" dirty="0" smtClean="0"/>
              <a:t>2</a:t>
            </a:r>
            <a:r>
              <a:rPr lang="en-US" sz="4800" dirty="0" smtClean="0"/>
              <a:t>Biosystems </a:t>
            </a:r>
            <a:r>
              <a:rPr lang="en-US" sz="4800" dirty="0" smtClean="0"/>
              <a:t>and Agricultural Engineering, Oklahoma State University</a:t>
            </a:r>
          </a:p>
        </p:txBody>
      </p:sp>
      <p:graphicFrame>
        <p:nvGraphicFramePr>
          <p:cNvPr id="23" name="Chart 22"/>
          <p:cNvGraphicFramePr/>
          <p:nvPr>
            <p:extLst>
              <p:ext uri="{D42A27DB-BD31-4B8C-83A1-F6EECF244321}">
                <p14:modId xmlns:p14="http://schemas.microsoft.com/office/powerpoint/2010/main" val="3486721307"/>
              </p:ext>
            </p:extLst>
          </p:nvPr>
        </p:nvGraphicFramePr>
        <p:xfrm>
          <a:off x="17373599" y="23581896"/>
          <a:ext cx="14676120" cy="9326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7373599" y="16944474"/>
            <a:ext cx="14386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Different letters above bars  with the same color, significantly different (P &lt; 0.05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517979" y="32248642"/>
            <a:ext cx="14386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Different letters above bars  with the same color, significantly different (P &lt; 0.05 ) </a:t>
            </a:r>
            <a:endParaRPr lang="en-US" sz="3200" dirty="0"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373601" y="17670379"/>
            <a:ext cx="1470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cs typeface="Times New Roman" pitchFamily="18" charset="0"/>
              </a:rPr>
              <a:t>Fig 2. Emergence counts and </a:t>
            </a:r>
            <a:r>
              <a:rPr lang="en-US" sz="4000" dirty="0" err="1" smtClean="0">
                <a:cs typeface="Times New Roman" pitchFamily="18" charset="0"/>
              </a:rPr>
              <a:t>singulation</a:t>
            </a:r>
            <a:r>
              <a:rPr lang="en-US" sz="4000" dirty="0" smtClean="0">
                <a:cs typeface="Times New Roman" pitchFamily="18" charset="0"/>
              </a:rPr>
              <a:t>, Lake Carl Blackwell, 2015. 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373601" y="32946474"/>
            <a:ext cx="1470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cs typeface="Times New Roman" pitchFamily="18" charset="0"/>
              </a:rPr>
              <a:t>Fig 3. Emergence  counts and </a:t>
            </a:r>
            <a:r>
              <a:rPr lang="en-US" sz="4000" dirty="0" err="1" smtClean="0">
                <a:cs typeface="Times New Roman" pitchFamily="18" charset="0"/>
              </a:rPr>
              <a:t>singulation</a:t>
            </a:r>
            <a:r>
              <a:rPr lang="en-US" sz="4000" dirty="0" smtClean="0">
                <a:cs typeface="Times New Roman" pitchFamily="18" charset="0"/>
              </a:rPr>
              <a:t>, Efaw, 2015. 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421726" y="18372852"/>
            <a:ext cx="1477477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smtClean="0">
                <a:cs typeface="Times New Roman" pitchFamily="18" charset="0"/>
              </a:rPr>
              <a:t>Emergence</a:t>
            </a:r>
          </a:p>
          <a:p>
            <a:pPr lvl="1" defTabSz="2182813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Drum 450S with 3962 seeds/kg resulted in significantly similar emergence compared to the check</a:t>
            </a:r>
          </a:p>
          <a:p>
            <a:pPr lvl="1" defTabSz="2124075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2651 seeds/kg emerged better using the weld stop tip with   both drums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Singulation</a:t>
            </a:r>
          </a:p>
          <a:p>
            <a:pPr lvl="1" defTabSz="2182813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Drum 260-20 was significantly better at delivering single 	seed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469852" y="33656336"/>
            <a:ext cx="145341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Emergence </a:t>
            </a:r>
          </a:p>
          <a:p>
            <a:pPr lvl="1" defTabSz="2182813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Drum 450S resulted in similar emergence compared to the  John Deere vacuum planter, with slightly lower emergence than the hand planted checks</a:t>
            </a:r>
          </a:p>
          <a:p>
            <a:pPr lvl="1" defTabSz="2124075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Emergence was improved with Drum 450S compared to 260-20 with both tips and seed sizes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</a:t>
            </a:r>
            <a:r>
              <a:rPr lang="en-US" sz="4000" dirty="0" err="1" smtClean="0">
                <a:cs typeface="Times New Roman" pitchFamily="18" charset="0"/>
              </a:rPr>
              <a:t>Singulation</a:t>
            </a:r>
            <a:endParaRPr lang="en-US" sz="4000" dirty="0" smtClean="0"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Drum 260-20 was superior for delivering singles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203158" y="39883935"/>
            <a:ext cx="145822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4013">
              <a:buFont typeface="Arial" pitchFamily="34" charset="0"/>
              <a:buChar char="•"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cs typeface="Times New Roman" pitchFamily="18" charset="0"/>
              </a:rPr>
              <a:t>The OSU hand planter also serves as a </a:t>
            </a:r>
            <a:r>
              <a:rPr lang="en-US" sz="4000" dirty="0" err="1" smtClean="0">
                <a:cs typeface="Times New Roman" pitchFamily="18" charset="0"/>
              </a:rPr>
              <a:t>sidedress</a:t>
            </a:r>
            <a:r>
              <a:rPr lang="en-US" sz="4000" dirty="0" smtClean="0">
                <a:cs typeface="Times New Roman" pitchFamily="18" charset="0"/>
              </a:rPr>
              <a:t> urea N-fertilizer applicator, reduces urea volatilization losses and increases NUE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459200" y="40057136"/>
            <a:ext cx="1645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Removes chemically treated seed from farmer hands, reducing health risks</a:t>
            </a:r>
          </a:p>
          <a:p>
            <a:pPr defTabSz="236538">
              <a:buFont typeface="Arial" pitchFamily="34" charset="0"/>
              <a:buChar char="•"/>
            </a:pPr>
            <a:r>
              <a:rPr lang="en-US" sz="4000" dirty="0" smtClean="0">
                <a:cs typeface="Times New Roman" pitchFamily="18" charset="0"/>
              </a:rPr>
              <a:t> Promises increased developing </a:t>
            </a:r>
            <a:r>
              <a:rPr lang="en-US" sz="4000" dirty="0">
                <a:cs typeface="Times New Roman" pitchFamily="18" charset="0"/>
              </a:rPr>
              <a:t>world maize </a:t>
            </a:r>
            <a:r>
              <a:rPr lang="en-US" sz="4000" dirty="0" smtClean="0">
                <a:cs typeface="Times New Roman" pitchFamily="18" charset="0"/>
              </a:rPr>
              <a:t>production</a:t>
            </a:r>
            <a:endParaRPr lang="en-US" sz="4000" dirty="0">
              <a:cs typeface="Times New Roman" pitchFamily="18" charset="0"/>
            </a:endParaRPr>
          </a:p>
        </p:txBody>
      </p:sp>
      <p:pic>
        <p:nvPicPr>
          <p:cNvPr id="1027" name="Picture 1" descr="O State Mark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147" y="862720"/>
            <a:ext cx="4587526" cy="2964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18147" y="8211291"/>
            <a:ext cx="146212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Sixteen </a:t>
            </a:r>
            <a:r>
              <a:rPr lang="en-US" sz="4000" dirty="0" smtClean="0"/>
              <a:t>percent of the world’s </a:t>
            </a:r>
            <a:r>
              <a:rPr lang="en-US" sz="4000" dirty="0" smtClean="0"/>
              <a:t>184 million hectares of maize </a:t>
            </a:r>
            <a:r>
              <a:rPr lang="en-US" sz="4000" dirty="0" smtClean="0"/>
              <a:t>is produced on marginal landscapes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414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882</TotalTime>
  <Words>626</Words>
  <Application>Microsoft Office PowerPoint</Application>
  <PresentationFormat>Custom</PresentationFormat>
  <Paragraphs>96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Office Theme</vt:lpstr>
      <vt:lpstr>Evaluation of Drum Cavity Size and Planter-tip on Singulation and Plant Emergence in Maize (Zea mays L.)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foliar UAN rate and application timing on wheat grain yield and protein</dc:title>
  <dc:creator>Ramos Del corso, Mariana</dc:creator>
  <cp:lastModifiedBy>bill raun</cp:lastModifiedBy>
  <cp:revision>47</cp:revision>
  <cp:lastPrinted>2015-07-28T14:12:06Z</cp:lastPrinted>
  <dcterms:created xsi:type="dcterms:W3CDTF">2015-07-14T15:23:24Z</dcterms:created>
  <dcterms:modified xsi:type="dcterms:W3CDTF">2015-07-30T13:57:07Z</dcterms:modified>
</cp:coreProperties>
</file>