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2" autoAdjust="0"/>
    <p:restoredTop sz="94660"/>
  </p:normalViewPr>
  <p:slideViewPr>
    <p:cSldViewPr snapToGrid="0">
      <p:cViewPr varScale="1">
        <p:scale>
          <a:sx n="21" d="100"/>
          <a:sy n="21" d="100"/>
        </p:scale>
        <p:origin x="3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6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0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9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7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7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0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9AE3-F69D-4E8F-97DA-E2CCF03A53E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A9D9-2454-4E14-85AC-E6CD79AE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2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879776"/>
            <a:ext cx="28153894" cy="1658197"/>
          </a:xfrm>
        </p:spPr>
        <p:txBody>
          <a:bodyPr>
            <a:normAutofit/>
          </a:bodyPr>
          <a:lstStyle/>
          <a:p>
            <a:r>
              <a:rPr lang="en-US" sz="9600" b="1" dirty="0" smtClean="0"/>
              <a:t>Evaluation of Yield Goals in Long-Term Experiments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8960" y="4613617"/>
            <a:ext cx="29108872" cy="79329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300" dirty="0" smtClean="0"/>
              <a:t>368 Agricultural Hall, Stillwater, OK. 74075  melissa.golden@okstate.edu</a:t>
            </a:r>
            <a:endParaRPr lang="en-US" sz="6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001027" y="5749591"/>
            <a:ext cx="3108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914400" y="6061645"/>
            <a:ext cx="14717027" cy="2658277"/>
            <a:chOff x="914400" y="7424711"/>
            <a:chExt cx="14717027" cy="2658277"/>
          </a:xfrm>
        </p:grpSpPr>
        <p:sp>
          <p:nvSpPr>
            <p:cNvPr id="13" name="TextBox 12"/>
            <p:cNvSpPr txBox="1"/>
            <p:nvPr/>
          </p:nvSpPr>
          <p:spPr>
            <a:xfrm>
              <a:off x="914400" y="8143996"/>
              <a:ext cx="14630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 algn="just">
                <a:buFont typeface="Arial" panose="020B0604020202020204" pitchFamily="34" charset="0"/>
                <a:buChar char="•"/>
              </a:pPr>
              <a:r>
                <a:rPr lang="en-US" sz="4000" dirty="0" smtClean="0"/>
                <a:t>Yield goals continue to be used as a starting point for generating </a:t>
              </a:r>
              <a:r>
                <a:rPr lang="en-US" sz="4000" dirty="0" err="1" smtClean="0"/>
                <a:t>preplant</a:t>
              </a:r>
              <a:r>
                <a:rPr lang="en-US" sz="4000" dirty="0" smtClean="0"/>
                <a:t> fertilizer N rates, using a fixed rate per unit yield, and  adjustable by crop</a:t>
              </a:r>
              <a:endParaRPr lang="en-US" sz="4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01027" y="7424711"/>
              <a:ext cx="14630400" cy="707886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4000">
                  <a:ln w="0">
                    <a:solidFill>
                      <a:schemeClr val="accent2"/>
                    </a:solidFill>
                  </a:ln>
                  <a:solidFill>
                    <a:schemeClr val="accent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defRPr>
              </a:lvl1pPr>
            </a:lstStyle>
            <a:p>
              <a:r>
                <a:rPr lang="en-US" dirty="0"/>
                <a:t>Rationale 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001027" y="8804033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ln w="0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/>
              <a:t>Introduction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460227" y="6067079"/>
            <a:ext cx="14630400" cy="7023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ln w="0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Results Cont’d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761492" y="2570587"/>
            <a:ext cx="205252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M. Golden, R. </a:t>
            </a:r>
            <a:r>
              <a:rPr lang="en-US" sz="6000" dirty="0" err="1" smtClean="0"/>
              <a:t>Schlobohm</a:t>
            </a:r>
            <a:r>
              <a:rPr lang="en-US" sz="6000" dirty="0" smtClean="0"/>
              <a:t>, N. </a:t>
            </a:r>
            <a:r>
              <a:rPr lang="en-US" sz="6000" dirty="0" err="1" smtClean="0"/>
              <a:t>Remondet</a:t>
            </a:r>
            <a:r>
              <a:rPr lang="en-US" sz="6000" dirty="0" smtClean="0"/>
              <a:t>, T. Lynch, and W. </a:t>
            </a:r>
            <a:r>
              <a:rPr lang="en-US" sz="6000" dirty="0" err="1" smtClean="0"/>
              <a:t>Raun</a:t>
            </a:r>
            <a:endParaRPr lang="en-US" sz="6000" dirty="0" smtClean="0"/>
          </a:p>
          <a:p>
            <a:pPr algn="ctr"/>
            <a:r>
              <a:rPr lang="en-US" sz="6000" dirty="0" smtClean="0"/>
              <a:t>Department of Plant and Soil Sciences, Oklahoma State </a:t>
            </a:r>
            <a:r>
              <a:rPr lang="en-US" sz="6000" dirty="0" smtClean="0"/>
              <a:t>University</a:t>
            </a:r>
            <a:endParaRPr lang="en-US" sz="6000" dirty="0"/>
          </a:p>
        </p:txBody>
      </p:sp>
      <p:pic>
        <p:nvPicPr>
          <p:cNvPr id="16" name="Picture 15" descr="O State 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58" y="1257256"/>
            <a:ext cx="4587526" cy="296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914400" y="28527360"/>
            <a:ext cx="14630400" cy="2707811"/>
            <a:chOff x="914400" y="29947217"/>
            <a:chExt cx="14630400" cy="2707811"/>
          </a:xfrm>
        </p:grpSpPr>
        <p:sp>
          <p:nvSpPr>
            <p:cNvPr id="17" name="TextBox 16"/>
            <p:cNvSpPr txBox="1"/>
            <p:nvPr/>
          </p:nvSpPr>
          <p:spPr>
            <a:xfrm>
              <a:off x="914400" y="29947217"/>
              <a:ext cx="14630400" cy="707886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4000">
                  <a:ln w="0">
                    <a:solidFill>
                      <a:schemeClr val="accent2"/>
                    </a:solidFill>
                  </a:ln>
                  <a:solidFill>
                    <a:schemeClr val="accent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defRPr>
              </a:lvl1pPr>
            </a:lstStyle>
            <a:p>
              <a:r>
                <a:rPr lang="en-US" dirty="0"/>
                <a:t>Material and Methods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14400" y="30716036"/>
              <a:ext cx="14630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 algn="just">
                <a:buFont typeface="Arial" panose="020B0604020202020204" pitchFamily="34" charset="0"/>
                <a:buChar char="•"/>
              </a:pPr>
              <a:r>
                <a:rPr lang="en-US" sz="4000" dirty="0" smtClean="0"/>
                <a:t>Two long-term experiments</a:t>
              </a:r>
            </a:p>
            <a:p>
              <a:pPr marL="2414930" lvl="1" indent="-571500" algn="just">
                <a:buFont typeface="Arial" panose="020B0604020202020204" pitchFamily="34" charset="0"/>
                <a:buChar char="•"/>
              </a:pPr>
              <a:r>
                <a:rPr lang="en-US" sz="4000" dirty="0" err="1" smtClean="0"/>
                <a:t>Magruder</a:t>
              </a:r>
              <a:r>
                <a:rPr lang="en-US" sz="4000" dirty="0" smtClean="0"/>
                <a:t> Plots, Stillwater, OK (1930-2015)</a:t>
              </a:r>
            </a:p>
            <a:p>
              <a:pPr marL="2414930" lvl="1" indent="-571500" algn="just">
                <a:buFont typeface="Arial" panose="020B0604020202020204" pitchFamily="34" charset="0"/>
                <a:buChar char="•"/>
              </a:pPr>
              <a:r>
                <a:rPr lang="en-US" sz="4000" dirty="0" smtClean="0"/>
                <a:t>Experiment 502, </a:t>
              </a:r>
              <a:r>
                <a:rPr lang="en-US" sz="4000" dirty="0" err="1" smtClean="0"/>
                <a:t>Lahoma</a:t>
              </a:r>
              <a:r>
                <a:rPr lang="en-US" sz="4000" dirty="0" smtClean="0"/>
                <a:t>, OK (1971-2015) (Fig. 1)</a:t>
              </a:r>
              <a:endParaRPr lang="en-US" sz="4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4400" y="25624462"/>
            <a:ext cx="14630400" cy="2772195"/>
            <a:chOff x="914400" y="27114089"/>
            <a:chExt cx="14630400" cy="2772195"/>
          </a:xfrm>
        </p:grpSpPr>
        <p:sp>
          <p:nvSpPr>
            <p:cNvPr id="14" name="TextBox 13"/>
            <p:cNvSpPr txBox="1"/>
            <p:nvPr/>
          </p:nvSpPr>
          <p:spPr>
            <a:xfrm>
              <a:off x="914400" y="27114089"/>
              <a:ext cx="14630400" cy="707886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4000">
                  <a:ln w="0">
                    <a:solidFill>
                      <a:schemeClr val="accent2"/>
                    </a:solidFill>
                  </a:ln>
                  <a:solidFill>
                    <a:schemeClr val="accent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defRPr>
              </a:lvl1pPr>
            </a:lstStyle>
            <a:p>
              <a:r>
                <a:rPr lang="en-US" dirty="0"/>
                <a:t>Objective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14400" y="27947292"/>
              <a:ext cx="14630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 algn="just">
                <a:buFont typeface="Arial" panose="020B0604020202020204" pitchFamily="34" charset="0"/>
                <a:buChar char="•"/>
              </a:pPr>
              <a:r>
                <a:rPr lang="en-US" sz="4000" dirty="0" smtClean="0"/>
                <a:t>To evaluate the use of grain yields from long-term trials that enable the application of prior data for simulating yield goals and the prediction of yield for ensuing years.</a:t>
              </a:r>
              <a:endParaRPr lang="en-US" sz="4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001027" y="9680142"/>
            <a:ext cx="14630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 benchmark maize yield goal was established by George Rehm at the University of Minnesota stating that it should be the recent average over the last 3-5 years, and an increase above that average of around 10 to 20% (Rehm and </a:t>
            </a:r>
            <a:r>
              <a:rPr lang="en-US" sz="4000" dirty="0" smtClean="0"/>
              <a:t>Schmitt, 1989)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Schmitt </a:t>
            </a:r>
            <a:r>
              <a:rPr lang="en-US" sz="4000" dirty="0"/>
              <a:t>et al. (2008) advanced this work recommending that late fall or spring </a:t>
            </a:r>
            <a:r>
              <a:rPr lang="en-US" sz="4000" dirty="0" err="1"/>
              <a:t>preplant</a:t>
            </a:r>
            <a:r>
              <a:rPr lang="en-US" sz="4000" dirty="0"/>
              <a:t> soil NO</a:t>
            </a:r>
            <a:r>
              <a:rPr lang="en-US" sz="4000" baseline="-25000" dirty="0"/>
              <a:t>3</a:t>
            </a:r>
            <a:r>
              <a:rPr lang="en-US" sz="4000" dirty="0"/>
              <a:t>-N be subtracted from the recommended N fertilizer rate derived from a realistic yield goal. Because many states continue to employ the use of yield goals, (Zhang, 2006, </a:t>
            </a:r>
            <a:r>
              <a:rPr lang="en-US" sz="4000" dirty="0" err="1"/>
              <a:t>Dahnke</a:t>
            </a:r>
            <a:r>
              <a:rPr lang="en-US" sz="4000" dirty="0"/>
              <a:t> et al., 1988), employing a </a:t>
            </a:r>
            <a:r>
              <a:rPr lang="en-US" sz="4000" dirty="0" smtClean="0"/>
              <a:t>substitute, </a:t>
            </a:r>
            <a:r>
              <a:rPr lang="en-US" sz="4000" dirty="0"/>
              <a:t>like mid-season yield prediction, is prudent considering potential </a:t>
            </a:r>
            <a:r>
              <a:rPr lang="en-US" sz="4000" dirty="0" smtClean="0"/>
              <a:t>producer adoption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914400" y="31296104"/>
            <a:ext cx="14630400" cy="7023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ln w="0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/>
              <a:t>Results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302398" y="30058776"/>
            <a:ext cx="14630400" cy="3872414"/>
            <a:chOff x="17373600" y="38995745"/>
            <a:chExt cx="14630400" cy="3872414"/>
          </a:xfrm>
        </p:grpSpPr>
        <p:sp>
          <p:nvSpPr>
            <p:cNvPr id="22" name="TextBox 21"/>
            <p:cNvSpPr txBox="1"/>
            <p:nvPr/>
          </p:nvSpPr>
          <p:spPr>
            <a:xfrm>
              <a:off x="17373600" y="38995745"/>
              <a:ext cx="14630400" cy="70231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4000">
                  <a:ln w="0">
                    <a:solidFill>
                      <a:schemeClr val="accent2"/>
                    </a:solidFill>
                  </a:ln>
                  <a:solidFill>
                    <a:schemeClr val="accent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defRPr>
              </a:lvl1pPr>
            </a:lstStyle>
            <a:p>
              <a:r>
                <a:rPr lang="en-US" dirty="0"/>
                <a:t>Conclusion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7373600" y="39698060"/>
              <a:ext cx="14630400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 algn="just">
                <a:buFont typeface="Arial" panose="020B0604020202020204" pitchFamily="34" charset="0"/>
                <a:buChar char="•"/>
              </a:pPr>
              <a:r>
                <a:rPr lang="en-US" sz="4000" dirty="0" smtClean="0"/>
                <a:t>Yield goals were not effective in predicting observed yield or the wheat response to N fertilizer</a:t>
              </a:r>
            </a:p>
            <a:p>
              <a:pPr marL="571500" indent="-571500" algn="just">
                <a:buFont typeface="Arial" panose="020B0604020202020204" pitchFamily="34" charset="0"/>
                <a:buChar char="•"/>
              </a:pPr>
              <a:r>
                <a:rPr lang="en-US" sz="4000" dirty="0" smtClean="0"/>
                <a:t>Other methods of yield prediction and N recommendation must be employed, such as sensor readings, in order to make an accurate estimation of harvest grain yield fertilizer responses </a:t>
              </a:r>
              <a:endParaRPr lang="en-US" sz="4000" dirty="0"/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26344" y="17615144"/>
            <a:ext cx="13185648" cy="7898413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23203" y="7144789"/>
            <a:ext cx="13188789" cy="7926268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340" y="16668876"/>
            <a:ext cx="11018520" cy="8136753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914400" y="24805629"/>
            <a:ext cx="16387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Fig. 1  Jeremiah Mullock sensing Experiment 502 using the new Trimble sensor</a:t>
            </a:r>
            <a:endParaRPr lang="en-US" sz="36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7302398" y="33931190"/>
            <a:ext cx="14630400" cy="7715489"/>
            <a:chOff x="17373600" y="39005984"/>
            <a:chExt cx="14630400" cy="7715489"/>
          </a:xfrm>
        </p:grpSpPr>
        <p:sp>
          <p:nvSpPr>
            <p:cNvPr id="32" name="TextBox 31"/>
            <p:cNvSpPr txBox="1"/>
            <p:nvPr/>
          </p:nvSpPr>
          <p:spPr>
            <a:xfrm>
              <a:off x="17373600" y="39005984"/>
              <a:ext cx="14630400" cy="70231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4000">
                  <a:ln w="0">
                    <a:solidFill>
                      <a:schemeClr val="accent2"/>
                    </a:solidFill>
                  </a:ln>
                  <a:solidFill>
                    <a:schemeClr val="accent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defRPr>
              </a:lvl1pPr>
            </a:lstStyle>
            <a:p>
              <a:r>
                <a:rPr lang="en-US" dirty="0" smtClean="0"/>
                <a:t>References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373600" y="39858056"/>
              <a:ext cx="14630400" cy="6863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000" dirty="0" err="1"/>
                <a:t>Dahnke</a:t>
              </a:r>
              <a:r>
                <a:rPr lang="en-US" sz="4000" dirty="0"/>
                <a:t>, W.C., Swenson, L.J., </a:t>
              </a:r>
              <a:r>
                <a:rPr lang="en-US" sz="4000" dirty="0" err="1"/>
                <a:t>Goos</a:t>
              </a:r>
              <a:r>
                <a:rPr lang="en-US" sz="4000" dirty="0"/>
                <a:t>, R.J., and </a:t>
              </a:r>
              <a:r>
                <a:rPr lang="en-US" sz="4000" dirty="0" err="1"/>
                <a:t>Leholm</a:t>
              </a:r>
              <a:r>
                <a:rPr lang="en-US" sz="4000" dirty="0"/>
                <a:t>, A.G. (1988) SF-822. In Choosing a Crop Yield Goal; North Dakota State Extension Service: Fargo, North Dakota.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000" dirty="0"/>
                <a:t>Rehm, George and Michael Schmitt.  1989. Setting realistic crop yield goals. Minnesota Extension Service.  Univ. of Minnesota. AG-FS-3873.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000" dirty="0"/>
                <a:t>Schmitt, M. A., G.W. Randall, and G.W. Rehm. 2008. A soil nitrogen test option for N recommendations with corn. WW-06514-GO, Univ. Minnesota.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000" dirty="0"/>
                <a:t>Zhang, H., and B. </a:t>
              </a:r>
              <a:r>
                <a:rPr lang="en-US" sz="4000" dirty="0" err="1"/>
                <a:t>Raun</a:t>
              </a:r>
              <a:r>
                <a:rPr lang="en-US" sz="4000" dirty="0"/>
                <a:t>. 2006. Oklahoma soil fertility handbook, 6th edition.  Okla. Agric. Exp. Sta.  Stillwater, OK. 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595628" y="40632227"/>
            <a:ext cx="13267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Fig. </a:t>
            </a:r>
            <a:r>
              <a:rPr lang="en-US" sz="4000" dirty="0"/>
              <a:t>2. Relationship between the yield goal determined using the previous 5 year average and the ensuing year observed </a:t>
            </a:r>
            <a:r>
              <a:rPr lang="en-US" sz="4000" dirty="0" smtClean="0"/>
              <a:t>yield</a:t>
            </a:r>
            <a:endParaRPr lang="en-US" sz="3200" dirty="0"/>
          </a:p>
          <a:p>
            <a:endParaRPr lang="en-US" sz="4000" dirty="0"/>
          </a:p>
        </p:txBody>
      </p:sp>
      <p:sp>
        <p:nvSpPr>
          <p:cNvPr id="38" name="TextBox 37"/>
          <p:cNvSpPr txBox="1"/>
          <p:nvPr/>
        </p:nvSpPr>
        <p:spPr>
          <a:xfrm>
            <a:off x="18021633" y="15131629"/>
            <a:ext cx="13346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Fig. 3.  Relationship between the yield goal determined using the previous 3 year average and the ensuing year observed yield </a:t>
            </a:r>
            <a:r>
              <a:rPr lang="en-US" sz="3200" dirty="0"/>
              <a:t>(</a:t>
            </a:r>
            <a:r>
              <a:rPr lang="en-US" sz="3200" dirty="0" smtClean="0"/>
              <a:t>slope </a:t>
            </a:r>
            <a:r>
              <a:rPr lang="en-US" sz="3200" dirty="0"/>
              <a:t>not significant</a:t>
            </a:r>
            <a:r>
              <a:rPr lang="en-US" sz="4000" dirty="0"/>
              <a:t>)</a:t>
            </a:r>
            <a:endParaRPr lang="en-US" sz="32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18021633" y="25500493"/>
            <a:ext cx="13346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Fig. 4.  </a:t>
            </a:r>
            <a:r>
              <a:rPr lang="en-US" sz="4000" dirty="0"/>
              <a:t>Relationship between the yield goal determined using the previous </a:t>
            </a:r>
            <a:r>
              <a:rPr lang="en-US" sz="4000" dirty="0" smtClean="0"/>
              <a:t>5 </a:t>
            </a:r>
            <a:r>
              <a:rPr lang="en-US" sz="4000" dirty="0"/>
              <a:t>year average and the ensuing year observed yield </a:t>
            </a:r>
            <a:r>
              <a:rPr lang="en-US" sz="4000" dirty="0" smtClean="0"/>
              <a:t>(sl</a:t>
            </a:r>
            <a:r>
              <a:rPr lang="en-US" sz="3200" dirty="0" smtClean="0"/>
              <a:t>ope and intercept components not significant)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4480" y="32346140"/>
            <a:ext cx="13185648" cy="7967799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41" name="TextBox 40"/>
          <p:cNvSpPr txBox="1"/>
          <p:nvPr/>
        </p:nvSpPr>
        <p:spPr>
          <a:xfrm>
            <a:off x="17299257" y="27751326"/>
            <a:ext cx="1463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O</a:t>
            </a:r>
            <a:r>
              <a:rPr lang="en-US" sz="4000" dirty="0" smtClean="0"/>
              <a:t>bserved yield and yield goals established using either the previous 3 and/or 5 year yield average were not correlated.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41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</TotalTime>
  <Words>552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Evaluation of Yield Goals in Long-Term Experiments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foliar UAN rate and application timing on wheat grain yield and protein</dc:title>
  <dc:creator>Ramos Del corso, Mariana</dc:creator>
  <cp:lastModifiedBy>bill raun</cp:lastModifiedBy>
  <cp:revision>49</cp:revision>
  <dcterms:created xsi:type="dcterms:W3CDTF">2015-07-14T15:23:24Z</dcterms:created>
  <dcterms:modified xsi:type="dcterms:W3CDTF">2015-07-30T14:47:53Z</dcterms:modified>
</cp:coreProperties>
</file>