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33" d="100"/>
          <a:sy n="33" d="100"/>
        </p:scale>
        <p:origin x="492" y="-395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Head and Tiller </a:t>
            </a:r>
            <a:r>
              <a:rPr lang="en-US" dirty="0" err="1" smtClean="0"/>
              <a:t>CountS</a:t>
            </a:r>
            <a:r>
              <a:rPr lang="en-US" dirty="0" smtClean="0"/>
              <a:t>, </a:t>
            </a:r>
            <a:r>
              <a:rPr lang="en-US" dirty="0"/>
              <a:t>2013-14 </a:t>
            </a:r>
          </a:p>
        </c:rich>
      </c:tx>
      <c:layout>
        <c:manualLayout>
          <c:xMode val="edge"/>
          <c:yMode val="edge"/>
          <c:x val="0.2798470991907262"/>
          <c:y val="2.604166666666666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'2013-14'!$D$34:$D$35</c:f>
              <c:strCache>
                <c:ptCount val="2"/>
                <c:pt idx="0">
                  <c:v>Rainfed</c:v>
                </c:pt>
                <c:pt idx="1">
                  <c:v>tiller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'2013-14'!$B$36:$C$44</c:f>
              <c:multiLvlStrCache>
                <c:ptCount val="9"/>
                <c:lvl>
                  <c:pt idx="0">
                    <c:v>45</c:v>
                  </c:pt>
                  <c:pt idx="1">
                    <c:v>67</c:v>
                  </c:pt>
                  <c:pt idx="2">
                    <c:v>112</c:v>
                  </c:pt>
                  <c:pt idx="3">
                    <c:v>45</c:v>
                  </c:pt>
                  <c:pt idx="4">
                    <c:v>67</c:v>
                  </c:pt>
                  <c:pt idx="5">
                    <c:v>112</c:v>
                  </c:pt>
                  <c:pt idx="6">
                    <c:v>45</c:v>
                  </c:pt>
                  <c:pt idx="7">
                    <c:v>67</c:v>
                  </c:pt>
                  <c:pt idx="8">
                    <c:v>112</c:v>
                  </c:pt>
                </c:lvl>
                <c:lvl>
                  <c:pt idx="0">
                    <c:v>0</c:v>
                  </c:pt>
                  <c:pt idx="3">
                    <c:v>67</c:v>
                  </c:pt>
                  <c:pt idx="6">
                    <c:v>134</c:v>
                  </c:pt>
                </c:lvl>
              </c:multiLvlStrCache>
            </c:multiLvlStrRef>
          </c:cat>
          <c:val>
            <c:numRef>
              <c:f>'2013-14'!$D$36:$D$44</c:f>
              <c:numCache>
                <c:formatCode>0</c:formatCode>
                <c:ptCount val="9"/>
                <c:pt idx="0">
                  <c:v>331.2</c:v>
                </c:pt>
                <c:pt idx="1">
                  <c:v>369.59999999999997</c:v>
                </c:pt>
                <c:pt idx="2">
                  <c:v>344</c:v>
                </c:pt>
                <c:pt idx="3">
                  <c:v>269.60000000000002</c:v>
                </c:pt>
                <c:pt idx="4">
                  <c:v>358.39999999999992</c:v>
                </c:pt>
                <c:pt idx="5">
                  <c:v>308</c:v>
                </c:pt>
                <c:pt idx="6">
                  <c:v>404</c:v>
                </c:pt>
                <c:pt idx="7">
                  <c:v>412.8</c:v>
                </c:pt>
                <c:pt idx="8">
                  <c:v>417.59999999999997</c:v>
                </c:pt>
              </c:numCache>
            </c:numRef>
          </c:val>
          <c:smooth val="0"/>
          <c:extLst/>
        </c:ser>
        <c:ser>
          <c:idx val="1"/>
          <c:order val="1"/>
          <c:tx>
            <c:strRef>
              <c:f>'2013-14'!$E$34:$E$35</c:f>
              <c:strCache>
                <c:ptCount val="2"/>
                <c:pt idx="0">
                  <c:v>Rainfed</c:v>
                </c:pt>
                <c:pt idx="1">
                  <c:v>Head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lgDashDotDot"/>
              <a:round/>
            </a:ln>
            <a:effectLst/>
          </c:spPr>
          <c:marker>
            <c:symbol val="none"/>
          </c:marker>
          <c:cat>
            <c:multiLvlStrRef>
              <c:f>'2013-14'!$B$36:$C$44</c:f>
              <c:multiLvlStrCache>
                <c:ptCount val="9"/>
                <c:lvl>
                  <c:pt idx="0">
                    <c:v>45</c:v>
                  </c:pt>
                  <c:pt idx="1">
                    <c:v>67</c:v>
                  </c:pt>
                  <c:pt idx="2">
                    <c:v>112</c:v>
                  </c:pt>
                  <c:pt idx="3">
                    <c:v>45</c:v>
                  </c:pt>
                  <c:pt idx="4">
                    <c:v>67</c:v>
                  </c:pt>
                  <c:pt idx="5">
                    <c:v>112</c:v>
                  </c:pt>
                  <c:pt idx="6">
                    <c:v>45</c:v>
                  </c:pt>
                  <c:pt idx="7">
                    <c:v>67</c:v>
                  </c:pt>
                  <c:pt idx="8">
                    <c:v>112</c:v>
                  </c:pt>
                </c:lvl>
                <c:lvl>
                  <c:pt idx="0">
                    <c:v>0</c:v>
                  </c:pt>
                  <c:pt idx="3">
                    <c:v>67</c:v>
                  </c:pt>
                  <c:pt idx="6">
                    <c:v>134</c:v>
                  </c:pt>
                </c:lvl>
              </c:multiLvlStrCache>
            </c:multiLvlStrRef>
          </c:cat>
          <c:val>
            <c:numRef>
              <c:f>'2013-14'!$E$36:$E$44</c:f>
              <c:numCache>
                <c:formatCode>0</c:formatCode>
                <c:ptCount val="9"/>
                <c:pt idx="0">
                  <c:v>169.6</c:v>
                </c:pt>
                <c:pt idx="1">
                  <c:v>148.80000000000001</c:v>
                </c:pt>
                <c:pt idx="2">
                  <c:v>160</c:v>
                </c:pt>
                <c:pt idx="3">
                  <c:v>144</c:v>
                </c:pt>
                <c:pt idx="4">
                  <c:v>146.4</c:v>
                </c:pt>
                <c:pt idx="5">
                  <c:v>210.39999999999998</c:v>
                </c:pt>
                <c:pt idx="6">
                  <c:v>143.20000000000002</c:v>
                </c:pt>
                <c:pt idx="7">
                  <c:v>168.79999999999998</c:v>
                </c:pt>
                <c:pt idx="8">
                  <c:v>183.20000000000002</c:v>
                </c:pt>
              </c:numCache>
            </c:numRef>
          </c:val>
          <c:smooth val="0"/>
          <c:extLst/>
        </c:ser>
        <c:ser>
          <c:idx val="2"/>
          <c:order val="2"/>
          <c:tx>
            <c:strRef>
              <c:f>'2013-14'!$F$34:$F$35</c:f>
              <c:strCache>
                <c:ptCount val="2"/>
                <c:pt idx="0">
                  <c:v>Irrigated</c:v>
                </c:pt>
                <c:pt idx="1">
                  <c:v>tiller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'2013-14'!$B$36:$C$44</c:f>
              <c:multiLvlStrCache>
                <c:ptCount val="9"/>
                <c:lvl>
                  <c:pt idx="0">
                    <c:v>45</c:v>
                  </c:pt>
                  <c:pt idx="1">
                    <c:v>67</c:v>
                  </c:pt>
                  <c:pt idx="2">
                    <c:v>112</c:v>
                  </c:pt>
                  <c:pt idx="3">
                    <c:v>45</c:v>
                  </c:pt>
                  <c:pt idx="4">
                    <c:v>67</c:v>
                  </c:pt>
                  <c:pt idx="5">
                    <c:v>112</c:v>
                  </c:pt>
                  <c:pt idx="6">
                    <c:v>45</c:v>
                  </c:pt>
                  <c:pt idx="7">
                    <c:v>67</c:v>
                  </c:pt>
                  <c:pt idx="8">
                    <c:v>112</c:v>
                  </c:pt>
                </c:lvl>
                <c:lvl>
                  <c:pt idx="0">
                    <c:v>0</c:v>
                  </c:pt>
                  <c:pt idx="3">
                    <c:v>67</c:v>
                  </c:pt>
                  <c:pt idx="6">
                    <c:v>134</c:v>
                  </c:pt>
                </c:lvl>
              </c:multiLvlStrCache>
            </c:multiLvlStrRef>
          </c:cat>
          <c:val>
            <c:numRef>
              <c:f>'2013-14'!$F$36:$F$44</c:f>
              <c:numCache>
                <c:formatCode>0</c:formatCode>
                <c:ptCount val="9"/>
                <c:pt idx="0">
                  <c:v>300.8</c:v>
                </c:pt>
                <c:pt idx="1">
                  <c:v>275.2</c:v>
                </c:pt>
                <c:pt idx="2">
                  <c:v>316.8</c:v>
                </c:pt>
                <c:pt idx="3">
                  <c:v>270.40000000000003</c:v>
                </c:pt>
                <c:pt idx="4">
                  <c:v>300</c:v>
                </c:pt>
                <c:pt idx="5">
                  <c:v>221.60000000000002</c:v>
                </c:pt>
                <c:pt idx="6">
                  <c:v>228</c:v>
                </c:pt>
                <c:pt idx="7">
                  <c:v>240.80000000000004</c:v>
                </c:pt>
                <c:pt idx="8">
                  <c:v>196.80000000000004</c:v>
                </c:pt>
              </c:numCache>
            </c:numRef>
          </c:val>
          <c:smooth val="0"/>
          <c:extLst/>
        </c:ser>
        <c:ser>
          <c:idx val="3"/>
          <c:order val="3"/>
          <c:tx>
            <c:strRef>
              <c:f>'2013-14'!$G$34:$G$35</c:f>
              <c:strCache>
                <c:ptCount val="2"/>
                <c:pt idx="0">
                  <c:v>Irrigated</c:v>
                </c:pt>
                <c:pt idx="1">
                  <c:v>Head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'2013-14'!$B$36:$C$44</c:f>
              <c:multiLvlStrCache>
                <c:ptCount val="9"/>
                <c:lvl>
                  <c:pt idx="0">
                    <c:v>45</c:v>
                  </c:pt>
                  <c:pt idx="1">
                    <c:v>67</c:v>
                  </c:pt>
                  <c:pt idx="2">
                    <c:v>112</c:v>
                  </c:pt>
                  <c:pt idx="3">
                    <c:v>45</c:v>
                  </c:pt>
                  <c:pt idx="4">
                    <c:v>67</c:v>
                  </c:pt>
                  <c:pt idx="5">
                    <c:v>112</c:v>
                  </c:pt>
                  <c:pt idx="6">
                    <c:v>45</c:v>
                  </c:pt>
                  <c:pt idx="7">
                    <c:v>67</c:v>
                  </c:pt>
                  <c:pt idx="8">
                    <c:v>112</c:v>
                  </c:pt>
                </c:lvl>
                <c:lvl>
                  <c:pt idx="0">
                    <c:v>0</c:v>
                  </c:pt>
                  <c:pt idx="3">
                    <c:v>67</c:v>
                  </c:pt>
                  <c:pt idx="6">
                    <c:v>134</c:v>
                  </c:pt>
                </c:lvl>
              </c:multiLvlStrCache>
            </c:multiLvlStrRef>
          </c:cat>
          <c:val>
            <c:numRef>
              <c:f>'2013-14'!$G$36:$G$44</c:f>
              <c:numCache>
                <c:formatCode>0</c:formatCode>
                <c:ptCount val="9"/>
                <c:pt idx="0">
                  <c:v>112.8</c:v>
                </c:pt>
                <c:pt idx="1">
                  <c:v>110.39999999999999</c:v>
                </c:pt>
                <c:pt idx="2">
                  <c:v>156</c:v>
                </c:pt>
                <c:pt idx="3">
                  <c:v>122.39999999999999</c:v>
                </c:pt>
                <c:pt idx="4">
                  <c:v>123.2</c:v>
                </c:pt>
                <c:pt idx="5">
                  <c:v>183.20000000000002</c:v>
                </c:pt>
                <c:pt idx="6">
                  <c:v>140.80000000000001</c:v>
                </c:pt>
                <c:pt idx="7">
                  <c:v>136</c:v>
                </c:pt>
                <c:pt idx="8">
                  <c:v>157.6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2954080"/>
        <c:axId val="582945120"/>
      </c:lineChart>
      <c:catAx>
        <c:axId val="58295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Seed Rate and N rate (kg ha-1)</a:t>
                </a:r>
              </a:p>
            </c:rich>
          </c:tx>
          <c:layout>
            <c:manualLayout>
              <c:xMode val="edge"/>
              <c:yMode val="edge"/>
              <c:x val="0.34778721019247594"/>
              <c:y val="0.93030088035870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45120"/>
        <c:crosses val="autoZero"/>
        <c:auto val="1"/>
        <c:lblAlgn val="ctr"/>
        <c:lblOffset val="100"/>
        <c:noMultiLvlLbl val="0"/>
      </c:catAx>
      <c:valAx>
        <c:axId val="5829451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5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8159722222222218"/>
          <c:y val="0.59736111111111112"/>
          <c:w val="0.50277777777777777"/>
          <c:h val="0.13310244422572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 smtClean="0"/>
              <a:t>Total Monthly </a:t>
            </a:r>
            <a:r>
              <a:rPr lang="en-US" dirty="0" smtClean="0"/>
              <a:t>Rainfall </a:t>
            </a:r>
            <a:endParaRPr lang="en-US" dirty="0"/>
          </a:p>
        </c:rich>
      </c:tx>
      <c:layout>
        <c:manualLayout>
          <c:xMode val="edge"/>
          <c:yMode val="edge"/>
          <c:x val="0.30782548665791776"/>
          <c:y val="5.32407407407407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517169728783903"/>
          <c:y val="0.16074226911826159"/>
          <c:w val="0.81427274715660547"/>
          <c:h val="0.57896730045967404"/>
        </c:manualLayout>
      </c:layout>
      <c:lineChart>
        <c:grouping val="standard"/>
        <c:varyColors val="0"/>
        <c:ser>
          <c:idx val="0"/>
          <c:order val="0"/>
          <c:tx>
            <c:strRef>
              <c:f>[mesonet1.xlsx]graph!$G$15</c:f>
              <c:strCache>
                <c:ptCount val="1"/>
                <c:pt idx="0">
                  <c:v>2014-2015</c:v>
                </c:pt>
              </c:strCache>
            </c:strRef>
          </c:tx>
          <c:spPr>
            <a:ln w="317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1750">
                <a:solidFill>
                  <a:schemeClr val="tx1"/>
                </a:solidFill>
              </a:ln>
              <a:effectLst/>
            </c:spPr>
          </c:marker>
          <c:cat>
            <c:strRef>
              <c:f>[mesonet1.xlsx]graph!$F$16:$F$24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[mesonet1.xlsx]graph!$G$16:$G$24</c:f>
              <c:numCache>
                <c:formatCode>0</c:formatCode>
                <c:ptCount val="9"/>
                <c:pt idx="0">
                  <c:v>5.8419999999999987</c:v>
                </c:pt>
                <c:pt idx="1">
                  <c:v>53.085999999999999</c:v>
                </c:pt>
                <c:pt idx="2">
                  <c:v>14.477999999999998</c:v>
                </c:pt>
                <c:pt idx="3">
                  <c:v>25.654</c:v>
                </c:pt>
                <c:pt idx="4">
                  <c:v>12.446</c:v>
                </c:pt>
                <c:pt idx="5">
                  <c:v>34.29</c:v>
                </c:pt>
                <c:pt idx="6">
                  <c:v>98.805999999999983</c:v>
                </c:pt>
                <c:pt idx="7">
                  <c:v>233.67999999999992</c:v>
                </c:pt>
                <c:pt idx="8">
                  <c:v>80.772000000000006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[mesonet1.xlsx]graph!$H$15</c:f>
              <c:strCache>
                <c:ptCount val="1"/>
                <c:pt idx="0">
                  <c:v>2013-2014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[mesonet1.xlsx]graph!$F$16:$F$24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[mesonet1.xlsx]graph!$H$16:$H$24</c:f>
              <c:numCache>
                <c:formatCode>0</c:formatCode>
                <c:ptCount val="9"/>
                <c:pt idx="0" formatCode="General">
                  <c:v>0</c:v>
                </c:pt>
                <c:pt idx="1">
                  <c:v>40.893999999999991</c:v>
                </c:pt>
                <c:pt idx="2">
                  <c:v>16.256</c:v>
                </c:pt>
                <c:pt idx="3">
                  <c:v>2.286</c:v>
                </c:pt>
                <c:pt idx="4">
                  <c:v>10.159999999999997</c:v>
                </c:pt>
                <c:pt idx="5">
                  <c:v>30.733999999999998</c:v>
                </c:pt>
                <c:pt idx="6">
                  <c:v>21.335999999999999</c:v>
                </c:pt>
                <c:pt idx="7">
                  <c:v>16.509999999999998</c:v>
                </c:pt>
                <c:pt idx="8">
                  <c:v>125.98399999999997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940080"/>
        <c:axId val="582928320"/>
      </c:lineChart>
      <c:catAx>
        <c:axId val="58294008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Month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213757655293088"/>
              <c:y val="0.838166279939296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2928320"/>
        <c:crosses val="autoZero"/>
        <c:auto val="1"/>
        <c:lblAlgn val="ctr"/>
        <c:lblOffset val="100"/>
        <c:noMultiLvlLbl val="0"/>
      </c:catAx>
      <c:valAx>
        <c:axId val="582928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Rainfall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294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84156277340333"/>
          <c:y val="0.47949383931175271"/>
          <c:w val="0.22459372265966751"/>
          <c:h val="0.1166220107903178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b="1"/>
            </a:pPr>
            <a:r>
              <a:rPr lang="en-US" b="1" dirty="0" smtClean="0"/>
              <a:t>Average Monthly</a:t>
            </a:r>
            <a:r>
              <a:rPr lang="en-US" b="1" baseline="0" dirty="0" smtClean="0"/>
              <a:t> </a:t>
            </a:r>
            <a:r>
              <a:rPr lang="en-US" b="1" dirty="0" smtClean="0"/>
              <a:t>Air </a:t>
            </a:r>
            <a:r>
              <a:rPr lang="en-US" b="1" dirty="0" smtClean="0"/>
              <a:t>Temperature</a:t>
            </a:r>
            <a:endParaRPr lang="en-US" b="1" dirty="0"/>
          </a:p>
        </c:rich>
      </c:tx>
      <c:layout>
        <c:manualLayout>
          <c:xMode val="edge"/>
          <c:yMode val="edge"/>
          <c:x val="0.20659284776902886"/>
          <c:y val="3.47222222222222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686614173228343"/>
          <c:y val="0.17965296004666084"/>
          <c:w val="0.82813385826771657"/>
          <c:h val="0.53314741907261587"/>
        </c:manualLayout>
      </c:layout>
      <c:lineChart>
        <c:grouping val="standard"/>
        <c:varyColors val="0"/>
        <c:ser>
          <c:idx val="0"/>
          <c:order val="0"/>
          <c:tx>
            <c:strRef>
              <c:f>graph!$B$15</c:f>
              <c:strCache>
                <c:ptCount val="1"/>
                <c:pt idx="0">
                  <c:v>2014-2015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graph!$A$16:$A$24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graph!$B$16:$B$24</c:f>
              <c:numCache>
                <c:formatCode>0</c:formatCode>
                <c:ptCount val="9"/>
                <c:pt idx="0">
                  <c:v>17.847777777777782</c:v>
                </c:pt>
                <c:pt idx="1">
                  <c:v>6.9437037037037035</c:v>
                </c:pt>
                <c:pt idx="2">
                  <c:v>5.0560931899641597</c:v>
                </c:pt>
                <c:pt idx="3">
                  <c:v>2.948924731182796</c:v>
                </c:pt>
                <c:pt idx="4">
                  <c:v>1.6579365079365078</c:v>
                </c:pt>
                <c:pt idx="5">
                  <c:v>10.443703703703704</c:v>
                </c:pt>
                <c:pt idx="6">
                  <c:v>16.648566308243726</c:v>
                </c:pt>
                <c:pt idx="7">
                  <c:v>18.878136200716849</c:v>
                </c:pt>
                <c:pt idx="8">
                  <c:v>25.803535353535356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graph!$C$15</c:f>
              <c:strCache>
                <c:ptCount val="1"/>
                <c:pt idx="0">
                  <c:v>2013-2014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graph!$A$16:$A$24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graph!$C$16:$C$24</c:f>
              <c:numCache>
                <c:formatCode>0</c:formatCode>
                <c:ptCount val="9"/>
                <c:pt idx="1">
                  <c:v>7.9442592592592582</c:v>
                </c:pt>
                <c:pt idx="2">
                  <c:v>0.8417562724014338</c:v>
                </c:pt>
                <c:pt idx="3">
                  <c:v>1.9188172043010752</c:v>
                </c:pt>
                <c:pt idx="4">
                  <c:v>1.8555555555555547</c:v>
                </c:pt>
                <c:pt idx="5">
                  <c:v>7.5752688172043001</c:v>
                </c:pt>
                <c:pt idx="6">
                  <c:v>15.64648148148148</c:v>
                </c:pt>
                <c:pt idx="7">
                  <c:v>21.366129032258062</c:v>
                </c:pt>
                <c:pt idx="8">
                  <c:v>24.777450980392157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941760"/>
        <c:axId val="582931120"/>
      </c:lineChart>
      <c:catAx>
        <c:axId val="5829417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Month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6266907261592299"/>
              <c:y val="0.814251239428404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2931120"/>
        <c:crosses val="autoZero"/>
        <c:auto val="1"/>
        <c:lblAlgn val="ctr"/>
        <c:lblOffset val="100"/>
        <c:noMultiLvlLbl val="0"/>
      </c:catAx>
      <c:valAx>
        <c:axId val="582931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294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5814195100611"/>
          <c:y val="0.44124216243802861"/>
          <c:w val="0.27419469050743656"/>
          <c:h val="0.1038041338582677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2013-2014</a:t>
            </a:r>
            <a:endParaRPr lang="en-US" b="1" dirty="0"/>
          </a:p>
        </c:rich>
      </c:tx>
      <c:layout>
        <c:manualLayout>
          <c:xMode val="edge"/>
          <c:yMode val="edge"/>
          <c:x val="0.40393222331583556"/>
          <c:y val="2.546296296296296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74759405074366"/>
          <c:y val="0.10648148148148148"/>
          <c:w val="0.78903018372703415"/>
          <c:h val="0.619529381743948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'2013-14'!$F$84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'2013-14'!$D$85:$E$90</c:f>
              <c:multiLvlStrCache>
                <c:ptCount val="6"/>
                <c:lvl>
                  <c:pt idx="0">
                    <c:v>45</c:v>
                  </c:pt>
                  <c:pt idx="1">
                    <c:v>67</c:v>
                  </c:pt>
                  <c:pt idx="2">
                    <c:v>112</c:v>
                  </c:pt>
                  <c:pt idx="3">
                    <c:v>45</c:v>
                  </c:pt>
                  <c:pt idx="4">
                    <c:v>67</c:v>
                  </c:pt>
                  <c:pt idx="5">
                    <c:v>112</c:v>
                  </c:pt>
                </c:lvl>
                <c:lvl>
                  <c:pt idx="0">
                    <c:v>Rainfed</c:v>
                  </c:pt>
                  <c:pt idx="3">
                    <c:v>Irrigated</c:v>
                  </c:pt>
                </c:lvl>
              </c:multiLvlStrCache>
            </c:multiLvlStrRef>
          </c:cat>
          <c:val>
            <c:numRef>
              <c:f>'2013-14'!$F$85:$F$90</c:f>
              <c:numCache>
                <c:formatCode>0</c:formatCode>
                <c:ptCount val="6"/>
                <c:pt idx="0">
                  <c:v>1915.1131802700002</c:v>
                </c:pt>
                <c:pt idx="1">
                  <c:v>1790.0280787766667</c:v>
                </c:pt>
                <c:pt idx="2">
                  <c:v>1793.3978471266666</c:v>
                </c:pt>
                <c:pt idx="3">
                  <c:v>1340.3541635633333</c:v>
                </c:pt>
                <c:pt idx="4">
                  <c:v>1346.8534827066667</c:v>
                </c:pt>
                <c:pt idx="5">
                  <c:v>1444.8280590766669</c:v>
                </c:pt>
              </c:numCache>
            </c:numRef>
          </c:val>
        </c:ser>
        <c:ser>
          <c:idx val="2"/>
          <c:order val="1"/>
          <c:tx>
            <c:strRef>
              <c:f>'2013-14'!$G$84</c:f>
              <c:strCache>
                <c:ptCount val="1"/>
                <c:pt idx="0">
                  <c:v>67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'2013-14'!$D$85:$E$90</c:f>
              <c:multiLvlStrCache>
                <c:ptCount val="6"/>
                <c:lvl>
                  <c:pt idx="0">
                    <c:v>45</c:v>
                  </c:pt>
                  <c:pt idx="1">
                    <c:v>67</c:v>
                  </c:pt>
                  <c:pt idx="2">
                    <c:v>112</c:v>
                  </c:pt>
                  <c:pt idx="3">
                    <c:v>45</c:v>
                  </c:pt>
                  <c:pt idx="4">
                    <c:v>67</c:v>
                  </c:pt>
                  <c:pt idx="5">
                    <c:v>112</c:v>
                  </c:pt>
                </c:lvl>
                <c:lvl>
                  <c:pt idx="0">
                    <c:v>Rainfed</c:v>
                  </c:pt>
                  <c:pt idx="3">
                    <c:v>Irrigated</c:v>
                  </c:pt>
                </c:lvl>
              </c:multiLvlStrCache>
            </c:multiLvlStrRef>
          </c:cat>
          <c:val>
            <c:numRef>
              <c:f>'2013-14'!$G$85:$G$90</c:f>
              <c:numCache>
                <c:formatCode>0</c:formatCode>
                <c:ptCount val="6"/>
                <c:pt idx="0">
                  <c:v>1908.2301032166667</c:v>
                </c:pt>
                <c:pt idx="1">
                  <c:v>1682.1201516399999</c:v>
                </c:pt>
                <c:pt idx="2">
                  <c:v>1900.1702173933334</c:v>
                </c:pt>
                <c:pt idx="3">
                  <c:v>1335.6730256533333</c:v>
                </c:pt>
                <c:pt idx="4">
                  <c:v>1403.8148550633334</c:v>
                </c:pt>
                <c:pt idx="5">
                  <c:v>1471.5318153633334</c:v>
                </c:pt>
              </c:numCache>
            </c:numRef>
          </c:val>
        </c:ser>
        <c:ser>
          <c:idx val="3"/>
          <c:order val="2"/>
          <c:tx>
            <c:strRef>
              <c:f>'2013-14'!$H$84</c:f>
              <c:strCache>
                <c:ptCount val="1"/>
                <c:pt idx="0">
                  <c:v>134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'2013-14'!$D$85:$E$90</c:f>
              <c:multiLvlStrCache>
                <c:ptCount val="6"/>
                <c:lvl>
                  <c:pt idx="0">
                    <c:v>45</c:v>
                  </c:pt>
                  <c:pt idx="1">
                    <c:v>67</c:v>
                  </c:pt>
                  <c:pt idx="2">
                    <c:v>112</c:v>
                  </c:pt>
                  <c:pt idx="3">
                    <c:v>45</c:v>
                  </c:pt>
                  <c:pt idx="4">
                    <c:v>67</c:v>
                  </c:pt>
                  <c:pt idx="5">
                    <c:v>112</c:v>
                  </c:pt>
                </c:lvl>
                <c:lvl>
                  <c:pt idx="0">
                    <c:v>Rainfed</c:v>
                  </c:pt>
                  <c:pt idx="3">
                    <c:v>Irrigated</c:v>
                  </c:pt>
                </c:lvl>
              </c:multiLvlStrCache>
            </c:multiLvlStrRef>
          </c:cat>
          <c:val>
            <c:numRef>
              <c:f>'2013-14'!$H$85:$H$90</c:f>
              <c:numCache>
                <c:formatCode>0</c:formatCode>
                <c:ptCount val="6"/>
                <c:pt idx="0">
                  <c:v>1936.9149454299998</c:v>
                </c:pt>
                <c:pt idx="1">
                  <c:v>1900.30772462</c:v>
                </c:pt>
                <c:pt idx="2">
                  <c:v>1782.8713909199998</c:v>
                </c:pt>
                <c:pt idx="3">
                  <c:v>1511.91837932</c:v>
                </c:pt>
                <c:pt idx="4">
                  <c:v>1396.7314107133334</c:v>
                </c:pt>
                <c:pt idx="5">
                  <c:v>1378.2675623266666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244448"/>
        <c:axId val="278246688"/>
      </c:barChart>
      <c:catAx>
        <c:axId val="278244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 </a:t>
                </a:r>
                <a:r>
                  <a:rPr lang="en-US" b="1" dirty="0" smtClean="0"/>
                  <a:t>rate and</a:t>
                </a:r>
                <a:r>
                  <a:rPr lang="en-US" b="1" baseline="0" dirty="0" smtClean="0"/>
                  <a:t> Seed rate</a:t>
                </a:r>
                <a:r>
                  <a:rPr lang="en-US" b="1" dirty="0" smtClean="0"/>
                  <a:t> (kg ha</a:t>
                </a:r>
                <a:r>
                  <a:rPr lang="en-US" b="1" baseline="30000" dirty="0" smtClean="0"/>
                  <a:t>-1</a:t>
                </a:r>
                <a:r>
                  <a:rPr lang="en-US" b="1" baseline="0" dirty="0" smtClean="0"/>
                  <a:t>)</a:t>
                </a:r>
                <a:endParaRPr lang="en-US" b="1" baseline="30000" dirty="0"/>
              </a:p>
            </c:rich>
          </c:tx>
          <c:layout>
            <c:manualLayout>
              <c:xMode val="edge"/>
              <c:yMode val="edge"/>
              <c:x val="0.33980424321959757"/>
              <c:y val="0.90840223097112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246688"/>
        <c:crosses val="autoZero"/>
        <c:auto val="1"/>
        <c:lblAlgn val="ctr"/>
        <c:lblOffset val="100"/>
        <c:noMultiLvlLbl val="0"/>
      </c:catAx>
      <c:valAx>
        <c:axId val="2782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Grain Yield  </a:t>
                </a:r>
                <a:r>
                  <a:rPr lang="en-US" b="1" dirty="0" smtClean="0"/>
                  <a:t>kg ha</a:t>
                </a:r>
                <a:r>
                  <a:rPr lang="en-US" b="1" baseline="30000" dirty="0" smtClean="0"/>
                  <a:t>-1</a:t>
                </a:r>
                <a:endParaRPr lang="en-US" b="1" baseline="30000" dirty="0"/>
              </a:p>
            </c:rich>
          </c:tx>
          <c:layout>
            <c:manualLayout>
              <c:xMode val="edge"/>
              <c:yMode val="edge"/>
              <c:x val="9.3750000000000014E-3"/>
              <c:y val="0.2295217264508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24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718963254593179"/>
          <c:y val="0.23668926800816562"/>
          <c:w val="0.22177952755905508"/>
          <c:h val="8.6535797608632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</a:t>
            </a:r>
            <a:r>
              <a:rPr lang="en-US" b="1" dirty="0" smtClean="0"/>
              <a:t>2014-2015</a:t>
            </a:r>
            <a:endParaRPr lang="en-US" b="1" dirty="0"/>
          </a:p>
        </c:rich>
      </c:tx>
      <c:layout>
        <c:manualLayout>
          <c:xMode val="edge"/>
          <c:yMode val="edge"/>
          <c:x val="0.3772430008748906"/>
          <c:y val="4.4715478273549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66442475940507"/>
          <c:y val="0.1312941090696996"/>
          <c:w val="0.81862724190726155"/>
          <c:h val="0.58656259113444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'2014-15'!$D$44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'2014-15'!$B$45:$C$50</c:f>
              <c:multiLvlStrCache>
                <c:ptCount val="6"/>
                <c:lvl>
                  <c:pt idx="0">
                    <c:v>45</c:v>
                  </c:pt>
                  <c:pt idx="1">
                    <c:v>67</c:v>
                  </c:pt>
                  <c:pt idx="2">
                    <c:v>112</c:v>
                  </c:pt>
                  <c:pt idx="3">
                    <c:v>45</c:v>
                  </c:pt>
                  <c:pt idx="4">
                    <c:v>67</c:v>
                  </c:pt>
                  <c:pt idx="5">
                    <c:v>112</c:v>
                  </c:pt>
                </c:lvl>
                <c:lvl>
                  <c:pt idx="0">
                    <c:v>Rainfed</c:v>
                  </c:pt>
                  <c:pt idx="3">
                    <c:v>Irrigated</c:v>
                  </c:pt>
                </c:lvl>
              </c:multiLvlStrCache>
            </c:multiLvlStrRef>
          </c:cat>
          <c:val>
            <c:numRef>
              <c:f>'2014-15'!$D$45:$D$50</c:f>
              <c:numCache>
                <c:formatCode>0</c:formatCode>
                <c:ptCount val="6"/>
                <c:pt idx="0">
                  <c:v>1200</c:v>
                </c:pt>
                <c:pt idx="1">
                  <c:v>1766.6666666666667</c:v>
                </c:pt>
                <c:pt idx="2">
                  <c:v>1683.3333333333333</c:v>
                </c:pt>
                <c:pt idx="3">
                  <c:v>1366.6666666666667</c:v>
                </c:pt>
                <c:pt idx="4">
                  <c:v>1600</c:v>
                </c:pt>
                <c:pt idx="5">
                  <c:v>2016.6666666666667</c:v>
                </c:pt>
              </c:numCache>
            </c:numRef>
          </c:val>
        </c:ser>
        <c:ser>
          <c:idx val="1"/>
          <c:order val="1"/>
          <c:tx>
            <c:strRef>
              <c:f>'2014-15'!$E$44</c:f>
              <c:strCache>
                <c:ptCount val="1"/>
                <c:pt idx="0">
                  <c:v>67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'2014-15'!$B$45:$C$50</c:f>
              <c:multiLvlStrCache>
                <c:ptCount val="6"/>
                <c:lvl>
                  <c:pt idx="0">
                    <c:v>45</c:v>
                  </c:pt>
                  <c:pt idx="1">
                    <c:v>67</c:v>
                  </c:pt>
                  <c:pt idx="2">
                    <c:v>112</c:v>
                  </c:pt>
                  <c:pt idx="3">
                    <c:v>45</c:v>
                  </c:pt>
                  <c:pt idx="4">
                    <c:v>67</c:v>
                  </c:pt>
                  <c:pt idx="5">
                    <c:v>112</c:v>
                  </c:pt>
                </c:lvl>
                <c:lvl>
                  <c:pt idx="0">
                    <c:v>Rainfed</c:v>
                  </c:pt>
                  <c:pt idx="3">
                    <c:v>Irrigated</c:v>
                  </c:pt>
                </c:lvl>
              </c:multiLvlStrCache>
            </c:multiLvlStrRef>
          </c:cat>
          <c:val>
            <c:numRef>
              <c:f>'2014-15'!$E$45:$E$50</c:f>
              <c:numCache>
                <c:formatCode>0</c:formatCode>
                <c:ptCount val="6"/>
                <c:pt idx="0">
                  <c:v>1016.6666666666666</c:v>
                </c:pt>
                <c:pt idx="1">
                  <c:v>1366.6666666666667</c:v>
                </c:pt>
                <c:pt idx="2">
                  <c:v>1383.3333333333333</c:v>
                </c:pt>
                <c:pt idx="3">
                  <c:v>1516.6666666666667</c:v>
                </c:pt>
                <c:pt idx="4">
                  <c:v>1583.3333333333333</c:v>
                </c:pt>
                <c:pt idx="5">
                  <c:v>1716.6666666666667</c:v>
                </c:pt>
              </c:numCache>
            </c:numRef>
          </c:val>
        </c:ser>
        <c:ser>
          <c:idx val="2"/>
          <c:order val="2"/>
          <c:tx>
            <c:strRef>
              <c:f>'2014-15'!$F$44</c:f>
              <c:strCache>
                <c:ptCount val="1"/>
                <c:pt idx="0">
                  <c:v>134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'2014-15'!$B$45:$C$50</c:f>
              <c:multiLvlStrCache>
                <c:ptCount val="6"/>
                <c:lvl>
                  <c:pt idx="0">
                    <c:v>45</c:v>
                  </c:pt>
                  <c:pt idx="1">
                    <c:v>67</c:v>
                  </c:pt>
                  <c:pt idx="2">
                    <c:v>112</c:v>
                  </c:pt>
                  <c:pt idx="3">
                    <c:v>45</c:v>
                  </c:pt>
                  <c:pt idx="4">
                    <c:v>67</c:v>
                  </c:pt>
                  <c:pt idx="5">
                    <c:v>112</c:v>
                  </c:pt>
                </c:lvl>
                <c:lvl>
                  <c:pt idx="0">
                    <c:v>Rainfed</c:v>
                  </c:pt>
                  <c:pt idx="3">
                    <c:v>Irrigated</c:v>
                  </c:pt>
                </c:lvl>
              </c:multiLvlStrCache>
            </c:multiLvlStrRef>
          </c:cat>
          <c:val>
            <c:numRef>
              <c:f>'2014-15'!$F$45:$F$50</c:f>
              <c:numCache>
                <c:formatCode>0</c:formatCode>
                <c:ptCount val="6"/>
                <c:pt idx="0">
                  <c:v>1016.6666666666666</c:v>
                </c:pt>
                <c:pt idx="1">
                  <c:v>1400</c:v>
                </c:pt>
                <c:pt idx="2">
                  <c:v>1266.6666666666667</c:v>
                </c:pt>
                <c:pt idx="3">
                  <c:v>1266.6666666666667</c:v>
                </c:pt>
                <c:pt idx="4">
                  <c:v>1483.3333333333333</c:v>
                </c:pt>
                <c:pt idx="5">
                  <c:v>1266.6666666666667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246128"/>
        <c:axId val="278247808"/>
      </c:barChart>
      <c:catAx>
        <c:axId val="278246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 rate and Seed rate (kg ha</a:t>
                </a:r>
                <a:r>
                  <a:rPr lang="en-US" b="1" baseline="30000" dirty="0"/>
                  <a:t>-1</a:t>
                </a:r>
                <a:r>
                  <a:rPr lang="en-US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0.35063074146981626"/>
              <c:y val="0.909622156605424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247808"/>
        <c:crosses val="autoZero"/>
        <c:auto val="1"/>
        <c:lblAlgn val="ctr"/>
        <c:lblOffset val="100"/>
        <c:noMultiLvlLbl val="0"/>
      </c:catAx>
      <c:valAx>
        <c:axId val="27824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Grain Yield (kg ha</a:t>
                </a:r>
                <a:r>
                  <a:rPr lang="en-US" b="1" baseline="30000" dirty="0"/>
                  <a:t>-1</a:t>
                </a:r>
                <a:r>
                  <a:rPr lang="en-US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7.3952865266841651E-3"/>
              <c:y val="0.22610892388451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24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92579833770776"/>
          <c:y val="0.26868748177311169"/>
          <c:w val="0.25082909558180222"/>
          <c:h val="6.8598041098521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7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0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chart" Target="../charts/chart5.xml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3342" y="576083"/>
            <a:ext cx="28153894" cy="2809505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+mn-lt"/>
              </a:rPr>
              <a:t>Effect of </a:t>
            </a:r>
            <a:r>
              <a:rPr lang="en-US" sz="9600" b="1" dirty="0" err="1" smtClean="0">
                <a:latin typeface="+mn-lt"/>
              </a:rPr>
              <a:t>Preplant</a:t>
            </a:r>
            <a:r>
              <a:rPr lang="en-US" sz="9600" b="1" dirty="0">
                <a:latin typeface="+mn-lt"/>
              </a:rPr>
              <a:t>/</a:t>
            </a:r>
            <a:r>
              <a:rPr lang="en-US" sz="9600" b="1" dirty="0" smtClean="0">
                <a:latin typeface="+mn-lt"/>
              </a:rPr>
              <a:t>Early Irrigation, </a:t>
            </a:r>
            <a:r>
              <a:rPr lang="en-US" sz="9600" b="1" dirty="0">
                <a:latin typeface="+mn-lt"/>
              </a:rPr>
              <a:t>Nitrogen and Population Rate on Winter Wheat Grain </a:t>
            </a:r>
            <a:r>
              <a:rPr lang="en-US" sz="9600" b="1" dirty="0" smtClean="0">
                <a:latin typeface="+mn-lt"/>
              </a:rPr>
              <a:t>Yield</a:t>
            </a:r>
            <a:endParaRPr lang="en-US" sz="8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51438"/>
            <a:ext cx="31089600" cy="925908"/>
          </a:xfrm>
        </p:spPr>
        <p:txBody>
          <a:bodyPr>
            <a:noAutofit/>
          </a:bodyPr>
          <a:lstStyle/>
          <a:p>
            <a:r>
              <a:rPr lang="en-US" sz="4000" dirty="0" smtClean="0"/>
              <a:t>Plant and Soil </a:t>
            </a:r>
            <a:r>
              <a:rPr lang="en-US" sz="4000" dirty="0" smtClean="0"/>
              <a:t>Sciences </a:t>
            </a:r>
            <a:r>
              <a:rPr lang="en-US" sz="4000" dirty="0" smtClean="0"/>
              <a:t>Department, Oklahoma State University, 368 Agricultural Hall, Stillwater, OK. 74075. Contact: </a:t>
            </a:r>
            <a:r>
              <a:rPr lang="en-US" sz="4000" dirty="0"/>
              <a:t>s</a:t>
            </a:r>
            <a:r>
              <a:rPr lang="en-US" sz="4000" dirty="0" smtClean="0"/>
              <a:t>ulochana.dhital@okstate.edu</a:t>
            </a:r>
            <a:endParaRPr lang="en-US" sz="4000" dirty="0"/>
          </a:p>
          <a:p>
            <a:endParaRPr lang="en-US" sz="4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6811478"/>
            <a:ext cx="3108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4" y="1277216"/>
            <a:ext cx="5937359" cy="4289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1773" y="6881056"/>
            <a:ext cx="14630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Rationale 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9982" y="13960792"/>
            <a:ext cx="14630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Objective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9225" y="10438511"/>
            <a:ext cx="14630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Introduction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23733" y="16277276"/>
            <a:ext cx="14630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Materials </a:t>
            </a:r>
            <a:r>
              <a:rPr lang="en-US" sz="4400" b="1" dirty="0" smtClean="0"/>
              <a:t>and Methods</a:t>
            </a:r>
            <a:endParaRPr lang="en-US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81627" y="29476531"/>
            <a:ext cx="14630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Results</a:t>
            </a:r>
            <a:endParaRPr lang="en-US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373600" y="38401753"/>
            <a:ext cx="14630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Conclusions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729156" y="3780141"/>
            <a:ext cx="2053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Sulochana Dhital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, </a:t>
            </a:r>
            <a:r>
              <a:rPr lang="en-US" sz="4800" dirty="0"/>
              <a:t>Jeremiah </a:t>
            </a:r>
            <a:r>
              <a:rPr lang="en-US" sz="4800" dirty="0" smtClean="0"/>
              <a:t>Mullock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, Bruno M Figueiredo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, Tyler Lynch 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, </a:t>
            </a:r>
            <a:r>
              <a:rPr lang="en-US" sz="4800" dirty="0" err="1" smtClean="0"/>
              <a:t>Jagmandeep</a:t>
            </a:r>
            <a:r>
              <a:rPr lang="en-US" sz="4800" dirty="0" smtClean="0"/>
              <a:t> Dhillon</a:t>
            </a:r>
            <a:r>
              <a:rPr lang="en-US" sz="4800" baseline="30000" dirty="0"/>
              <a:t>1</a:t>
            </a:r>
            <a:r>
              <a:rPr lang="en-US" sz="4800" dirty="0" smtClean="0"/>
              <a:t>, Mariana Ramos Del Corso</a:t>
            </a:r>
            <a:r>
              <a:rPr lang="en-US" sz="4800" baseline="30000" dirty="0" smtClean="0"/>
              <a:t>1 </a:t>
            </a:r>
            <a:r>
              <a:rPr lang="en-US" sz="4800" dirty="0" smtClean="0"/>
              <a:t>and William Raun</a:t>
            </a:r>
            <a:r>
              <a:rPr lang="en-US" sz="4800" baseline="30000" dirty="0" smtClean="0"/>
              <a:t>1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41608" y="7666549"/>
            <a:ext cx="14569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a typeface="Calibri" panose="020F0502020204030204" pitchFamily="34" charset="0"/>
              </a:rPr>
              <a:t>Ground </a:t>
            </a:r>
            <a:r>
              <a:rPr lang="en-US" sz="3600" dirty="0" smtClean="0">
                <a:ea typeface="Calibri" panose="020F0502020204030204" pitchFamily="34" charset="0"/>
              </a:rPr>
              <a:t>water is the main </a:t>
            </a:r>
            <a:r>
              <a:rPr lang="en-US" sz="3600" dirty="0" smtClean="0">
                <a:ea typeface="Calibri" panose="020F0502020204030204" pitchFamily="34" charset="0"/>
              </a:rPr>
              <a:t>source of irrigation water in </a:t>
            </a:r>
            <a:r>
              <a:rPr lang="en-US" sz="3600" dirty="0" smtClean="0">
                <a:ea typeface="Calibri" panose="020F0502020204030204" pitchFamily="34" charset="0"/>
              </a:rPr>
              <a:t>Oklahoma.  More </a:t>
            </a:r>
            <a:r>
              <a:rPr lang="en-US" sz="3600" dirty="0">
                <a:ea typeface="Calibri" panose="020F0502020204030204" pitchFamily="34" charset="0"/>
              </a:rPr>
              <a:t>precise and efficient utilization of water is needed</a:t>
            </a:r>
            <a:r>
              <a:rPr lang="en-US" sz="3600" dirty="0" smtClean="0">
                <a:ea typeface="Calibri" panose="020F0502020204030204" pitchFamily="34" charset="0"/>
              </a:rPr>
              <a:t>.</a:t>
            </a:r>
            <a:r>
              <a:rPr lang="en-US" sz="3600" dirty="0"/>
              <a:t> Deficit irrigation is an alternative practice in winter wheat management to compensate for the declining ground water resources and cost of pumping (</a:t>
            </a:r>
            <a:r>
              <a:rPr lang="en-US" sz="3600" dirty="0" err="1"/>
              <a:t>Musick</a:t>
            </a:r>
            <a:r>
              <a:rPr lang="en-US" sz="3600" dirty="0"/>
              <a:t> et al., 1994; Eck, 1988).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99225" y="11206237"/>
            <a:ext cx="1465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Most of the wheat producing acres in Oklahoma </a:t>
            </a:r>
            <a:r>
              <a:rPr lang="en-US" sz="3600" dirty="0" smtClean="0"/>
              <a:t>are </a:t>
            </a:r>
            <a:r>
              <a:rPr lang="en-US" sz="3600" dirty="0" err="1" smtClean="0"/>
              <a:t>rainfed</a:t>
            </a:r>
            <a:r>
              <a:rPr lang="en-US" sz="3600" dirty="0" smtClean="0"/>
              <a:t>. </a:t>
            </a:r>
            <a:r>
              <a:rPr lang="en-US" sz="3600" dirty="0" smtClean="0"/>
              <a:t>The High </a:t>
            </a:r>
            <a:r>
              <a:rPr lang="en-US" sz="3600" dirty="0" smtClean="0"/>
              <a:t>plains of Oklahoma utilizes </a:t>
            </a:r>
            <a:r>
              <a:rPr lang="en-US" sz="3600" dirty="0" smtClean="0"/>
              <a:t>groundwater </a:t>
            </a:r>
            <a:r>
              <a:rPr lang="en-US" sz="3600" dirty="0" smtClean="0"/>
              <a:t>from </a:t>
            </a:r>
            <a:r>
              <a:rPr lang="en-US" sz="3600" dirty="0" smtClean="0"/>
              <a:t>the Ogallala </a:t>
            </a:r>
            <a:r>
              <a:rPr lang="en-US" sz="3600" dirty="0" smtClean="0"/>
              <a:t>aquifer for irrigation. </a:t>
            </a:r>
            <a:r>
              <a:rPr lang="en-US" sz="3600" dirty="0" err="1" smtClean="0">
                <a:ea typeface="Calibri" panose="020F0502020204030204" pitchFamily="34" charset="0"/>
              </a:rPr>
              <a:t>Preplant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r>
              <a:rPr lang="en-US" sz="3600" dirty="0">
                <a:ea typeface="Calibri" panose="020F0502020204030204" pitchFamily="34" charset="0"/>
              </a:rPr>
              <a:t>or early irrigation in winter wheat can improve plant stands and lead to higher grain yields. Optimum seeding density efficiently utilizes </a:t>
            </a:r>
            <a:r>
              <a:rPr lang="en-US" sz="3600" dirty="0" smtClean="0">
                <a:ea typeface="Calibri" panose="020F0502020204030204" pitchFamily="34" charset="0"/>
              </a:rPr>
              <a:t>resources </a:t>
            </a:r>
            <a:r>
              <a:rPr lang="en-US" sz="3600" dirty="0">
                <a:ea typeface="Calibri" panose="020F0502020204030204" pitchFamily="34" charset="0"/>
              </a:rPr>
              <a:t>and optimizes yield. 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61772" y="17027292"/>
                <a:ext cx="14549733" cy="1201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Location: Stillwater (2013-14 and 2014-15)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Variety: Gallagher (2013-14) IBA (2014-15)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Design: Split-split plot with </a:t>
                </a:r>
                <a:r>
                  <a:rPr lang="en-US" sz="3600" dirty="0"/>
                  <a:t>3</a:t>
                </a:r>
                <a:r>
                  <a:rPr lang="en-US" sz="3600" dirty="0" smtClean="0"/>
                  <a:t> replications.</a:t>
                </a:r>
              </a:p>
              <a:p>
                <a:pPr marL="241493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Main </a:t>
                </a:r>
                <a:r>
                  <a:rPr lang="en-US" sz="3600" dirty="0" smtClean="0"/>
                  <a:t>plots: </a:t>
                </a:r>
                <a:r>
                  <a:rPr lang="en-US" sz="3600" dirty="0" smtClean="0"/>
                  <a:t>Early/</a:t>
                </a:r>
                <a:r>
                  <a:rPr lang="en-US" sz="3600" dirty="0" err="1" smtClean="0"/>
                  <a:t>preplant</a:t>
                </a:r>
                <a:r>
                  <a:rPr lang="en-US" sz="3600" dirty="0" smtClean="0"/>
                  <a:t> irrigation (using mobile sprinkler units) </a:t>
                </a:r>
                <a:r>
                  <a:rPr lang="en-US" sz="3600" dirty="0" smtClean="0"/>
                  <a:t>vs. </a:t>
                </a:r>
                <a:r>
                  <a:rPr lang="en-US" sz="3600" dirty="0" err="1" smtClean="0"/>
                  <a:t>rainfed</a:t>
                </a:r>
                <a:r>
                  <a:rPr lang="en-US" sz="3600" dirty="0" smtClean="0"/>
                  <a:t>.</a:t>
                </a:r>
              </a:p>
              <a:p>
                <a:pPr marL="241493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Sub plot: </a:t>
                </a:r>
                <a:r>
                  <a:rPr lang="en-US" sz="3600" dirty="0" smtClean="0"/>
                  <a:t>Seeding </a:t>
                </a:r>
                <a:r>
                  <a:rPr lang="en-US" sz="3600" dirty="0" smtClean="0"/>
                  <a:t>rate (SR) 45, 67, and 112 kg ha</a:t>
                </a:r>
                <a:r>
                  <a:rPr lang="en-US" sz="3600" baseline="30000" dirty="0" smtClean="0"/>
                  <a:t>-1</a:t>
                </a:r>
                <a:endParaRPr lang="en-US" sz="3600" dirty="0" smtClean="0"/>
              </a:p>
              <a:p>
                <a:pPr marL="241493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N Rate (NR) 0, 67, and 134 kg ha</a:t>
                </a:r>
                <a:r>
                  <a:rPr lang="en-US" sz="3600" baseline="30000" dirty="0" smtClean="0"/>
                  <a:t>-1</a:t>
                </a:r>
                <a:r>
                  <a:rPr lang="en-US" sz="3600" dirty="0" smtClean="0"/>
                  <a:t> </a:t>
                </a:r>
                <a:r>
                  <a:rPr lang="en-US" sz="3600" dirty="0" smtClean="0"/>
                  <a:t>randomized within sub plots</a:t>
                </a:r>
                <a:endParaRPr lang="en-US" sz="36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Data </a:t>
                </a:r>
              </a:p>
              <a:p>
                <a:pPr marL="241493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Initial </a:t>
                </a:r>
                <a:r>
                  <a:rPr lang="en-US" sz="3600" dirty="0"/>
                  <a:t>soil moisture </a:t>
                </a:r>
                <a:r>
                  <a:rPr lang="en-US" sz="3600" dirty="0" smtClean="0"/>
                  <a:t>level for 15cm</a:t>
                </a:r>
              </a:p>
              <a:p>
                <a:pPr marL="241493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NDVI (Normalized Difference Vegetative Index) </a:t>
                </a:r>
                <a:r>
                  <a:rPr lang="en-US" sz="3600" dirty="0" smtClean="0"/>
                  <a:t>readings: </a:t>
                </a:r>
                <a:r>
                  <a:rPr lang="en-US" sz="3600" dirty="0" err="1"/>
                  <a:t>GreenSeeker</a:t>
                </a:r>
                <a:r>
                  <a:rPr lang="en-US" sz="3600" dirty="0"/>
                  <a:t> Sensor</a:t>
                </a:r>
                <a:r>
                  <a:rPr lang="en-US" sz="3600" dirty="0" smtClean="0"/>
                  <a:t>.</a:t>
                </a:r>
              </a:p>
              <a:p>
                <a:pPr marL="241493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Tiller count, Head </a:t>
                </a:r>
                <a:r>
                  <a:rPr lang="en-US" sz="3600" dirty="0" smtClean="0"/>
                  <a:t>count: count </a:t>
                </a:r>
                <a:r>
                  <a:rPr lang="en-US" sz="3600" dirty="0" smtClean="0"/>
                  <a:t>25 cm, in </a:t>
                </a:r>
                <a:r>
                  <a:rPr lang="en-US" sz="3600" dirty="0" smtClean="0"/>
                  <a:t>each of 5 random rows at </a:t>
                </a:r>
                <a:r>
                  <a:rPr lang="en-US" sz="3600" dirty="0" err="1" smtClean="0"/>
                  <a:t>Feekes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5 and </a:t>
                </a:r>
                <a:r>
                  <a:rPr lang="en-US" sz="3600" dirty="0" smtClean="0"/>
                  <a:t>boot </a:t>
                </a:r>
                <a:r>
                  <a:rPr lang="en-US" sz="3600" dirty="0"/>
                  <a:t>stage respectively</a:t>
                </a:r>
                <a:r>
                  <a:rPr lang="en-US" sz="3600" dirty="0" smtClean="0"/>
                  <a:t>. Converted to number m</a:t>
                </a:r>
                <a:r>
                  <a:rPr lang="en-US" sz="3600" baseline="30000" dirty="0" smtClean="0"/>
                  <a:t>-2</a:t>
                </a:r>
                <a:r>
                  <a:rPr lang="en-US" sz="36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tillers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∗3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25 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den>
                    </m:f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  <a:p>
                <a:pPr marL="241493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Grain yield : Combine harvest in </a:t>
                </a:r>
                <a:r>
                  <a:rPr lang="en-US" sz="3600" dirty="0" smtClean="0"/>
                  <a:t>2013-14 </a:t>
                </a:r>
                <a:r>
                  <a:rPr lang="en-US" sz="3600" dirty="0" smtClean="0"/>
                  <a:t>and </a:t>
                </a:r>
                <a:r>
                  <a:rPr lang="en-US" sz="3600" dirty="0"/>
                  <a:t>manual harvest with 1 m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 frames in each plot. </a:t>
                </a:r>
              </a:p>
              <a:p>
                <a:pPr marL="241493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Harvest Index: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Grain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Yield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biomass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241493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Grain </a:t>
                </a:r>
                <a:r>
                  <a:rPr lang="en-US" sz="3600" dirty="0" smtClean="0"/>
                  <a:t>Nitrogen:  Dry </a:t>
                </a:r>
                <a:r>
                  <a:rPr lang="en-US" sz="3600" dirty="0" smtClean="0"/>
                  <a:t>combustion, LECO</a:t>
                </a:r>
                <a:endParaRPr lang="en-US" sz="3600" dirty="0" smtClean="0"/>
              </a:p>
              <a:p>
                <a:pPr marL="241493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Nitrogen Use </a:t>
                </a:r>
                <a:r>
                  <a:rPr lang="en-US" sz="3600" dirty="0" smtClean="0"/>
                  <a:t>Efficiency (difference </a:t>
                </a:r>
                <a:r>
                  <a:rPr lang="en-US" sz="3600" dirty="0" smtClean="0"/>
                  <a:t>method):</a:t>
                </a:r>
                <a:endParaRPr lang="en-US" sz="3600" dirty="0" smtClean="0"/>
              </a:p>
              <a:p>
                <a:pPr algn="ctr"/>
                <a:r>
                  <a:rPr lang="en-US" sz="3600" dirty="0" smtClean="0"/>
                  <a:t>NUE=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Uptake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treated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plot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uptake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check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plot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rate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applied</m:t>
                        </m:r>
                      </m:den>
                    </m:f>
                  </m:oMath>
                </a14:m>
                <a:endParaRPr 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72" y="17027292"/>
                <a:ext cx="14549733" cy="12018290"/>
              </a:xfrm>
              <a:prstGeom prst="rect">
                <a:avLst/>
              </a:prstGeom>
              <a:blipFill rotWithShape="0">
                <a:blip r:embed="rId3"/>
                <a:stretch>
                  <a:fillRect l="-1131" t="-761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09982" y="14622952"/>
            <a:ext cx="1442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</a:t>
            </a:r>
            <a:r>
              <a:rPr lang="en-US" sz="3600" dirty="0" smtClean="0"/>
              <a:t>evaluate </a:t>
            </a:r>
            <a:r>
              <a:rPr lang="en-US" sz="3600" dirty="0" smtClean="0"/>
              <a:t>the differences in </a:t>
            </a:r>
            <a:r>
              <a:rPr lang="en-US" sz="3600" dirty="0" smtClean="0"/>
              <a:t>yield</a:t>
            </a:r>
            <a:r>
              <a:rPr lang="en-US" sz="3600" dirty="0" smtClean="0"/>
              <a:t>, tiller count, grain N , </a:t>
            </a:r>
            <a:r>
              <a:rPr lang="en-US" sz="3600" dirty="0" smtClean="0"/>
              <a:t>and Nitrogen </a:t>
            </a:r>
            <a:r>
              <a:rPr lang="en-US" sz="3600" dirty="0" smtClean="0"/>
              <a:t>Use </a:t>
            </a:r>
            <a:r>
              <a:rPr lang="en-US" sz="3600" dirty="0" smtClean="0"/>
              <a:t>Efficiency </a:t>
            </a:r>
            <a:r>
              <a:rPr lang="en-US" sz="3600" dirty="0" smtClean="0"/>
              <a:t>in early irrigated vs. non irrigated </a:t>
            </a:r>
            <a:r>
              <a:rPr lang="en-US" sz="3600" dirty="0" smtClean="0"/>
              <a:t>winter wheat.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030499" y="30008350"/>
            <a:ext cx="14692948" cy="1455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3600" dirty="0" smtClean="0"/>
          </a:p>
          <a:p>
            <a:endParaRPr lang="en-US" sz="3200" dirty="0" smtClean="0"/>
          </a:p>
          <a:p>
            <a:r>
              <a:rPr lang="en-US" sz="3200" dirty="0" smtClean="0"/>
              <a:t>Fig. 1. Total monthly rainfall  and Average monthly air </a:t>
            </a:r>
            <a:r>
              <a:rPr lang="en-US" sz="3200" dirty="0" smtClean="0"/>
              <a:t>temperature, (</a:t>
            </a:r>
            <a:r>
              <a:rPr lang="en-US" sz="3200" dirty="0" smtClean="0"/>
              <a:t>2013-14 and 2014-15).</a:t>
            </a:r>
            <a:endParaRPr lang="en-US" sz="3200" dirty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3200" dirty="0" smtClean="0"/>
          </a:p>
          <a:p>
            <a:r>
              <a:rPr lang="en-US" sz="3200" dirty="0" smtClean="0"/>
              <a:t>Fig: Left and right (Irrigated and </a:t>
            </a:r>
            <a:r>
              <a:rPr lang="en-US" sz="3200" dirty="0" err="1"/>
              <a:t>R</a:t>
            </a:r>
            <a:r>
              <a:rPr lang="en-US" sz="3200" dirty="0" err="1" smtClean="0"/>
              <a:t>ainfed</a:t>
            </a:r>
            <a:r>
              <a:rPr lang="en-US" sz="3200" dirty="0" smtClean="0"/>
              <a:t> wheat (2014-2015), seed rate 112 kgha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respectively )</a:t>
            </a:r>
            <a:endParaRPr lang="en-US" sz="320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363324"/>
              </p:ext>
            </p:extLst>
          </p:nvPr>
        </p:nvGraphicFramePr>
        <p:xfrm>
          <a:off x="17141239" y="6871271"/>
          <a:ext cx="14630400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130099" y="37107217"/>
            <a:ext cx="14487622" cy="5639851"/>
            <a:chOff x="1281443" y="37314546"/>
            <a:chExt cx="13836902" cy="49238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1443" y="37330125"/>
              <a:ext cx="6913109" cy="4908307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9285" y="37314546"/>
              <a:ext cx="6789060" cy="4908307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6" name="TextBox 25"/>
          <p:cNvSpPr txBox="1"/>
          <p:nvPr/>
        </p:nvSpPr>
        <p:spPr>
          <a:xfrm>
            <a:off x="1081627" y="37495426"/>
            <a:ext cx="206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Irrigated</a:t>
            </a:r>
            <a:endParaRPr lang="en-US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72023" y="37538936"/>
            <a:ext cx="206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Rainfed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65723" y="30383514"/>
            <a:ext cx="14608062" cy="5486530"/>
            <a:chOff x="1166511" y="29188967"/>
            <a:chExt cx="14608062" cy="5486530"/>
          </a:xfrm>
        </p:grpSpPr>
        <p:graphicFrame>
          <p:nvGraphicFramePr>
            <p:cNvPr id="32" name="Chart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941554"/>
                </p:ext>
              </p:extLst>
            </p:nvPr>
          </p:nvGraphicFramePr>
          <p:xfrm>
            <a:off x="1166511" y="29188967"/>
            <a:ext cx="7315200" cy="548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7" name="Chart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7768117"/>
                </p:ext>
              </p:extLst>
            </p:nvPr>
          </p:nvGraphicFramePr>
          <p:xfrm>
            <a:off x="8459373" y="29189097"/>
            <a:ext cx="7315200" cy="548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17138073" y="15051014"/>
            <a:ext cx="14648212" cy="5486400"/>
            <a:chOff x="17138073" y="14284092"/>
            <a:chExt cx="14648212" cy="5486400"/>
          </a:xfrm>
        </p:grpSpPr>
        <p:graphicFrame>
          <p:nvGraphicFramePr>
            <p:cNvPr id="33" name="Chart 3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7653047"/>
                </p:ext>
              </p:extLst>
            </p:nvPr>
          </p:nvGraphicFramePr>
          <p:xfrm>
            <a:off x="17138073" y="14284092"/>
            <a:ext cx="7315200" cy="548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34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26152337"/>
                </p:ext>
              </p:extLst>
            </p:nvPr>
          </p:nvGraphicFramePr>
          <p:xfrm>
            <a:off x="24471085" y="14284092"/>
            <a:ext cx="7315200" cy="548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17373600" y="14345512"/>
            <a:ext cx="1430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Fig.2. Total number of tillers and head per m</a:t>
            </a:r>
            <a:r>
              <a:rPr lang="en-US" sz="3200" baseline="30000" dirty="0" smtClean="0"/>
              <a:t>-2</a:t>
            </a:r>
            <a:r>
              <a:rPr lang="en-US" sz="3200" dirty="0"/>
              <a:t> </a:t>
            </a:r>
            <a:r>
              <a:rPr lang="en-US" sz="3200" dirty="0" smtClean="0"/>
              <a:t>winter wheat (2013-14), Stillwater, OK.</a:t>
            </a:r>
            <a:endParaRPr lang="en-US" sz="3200" baseline="30000" dirty="0"/>
          </a:p>
        </p:txBody>
      </p:sp>
      <p:sp>
        <p:nvSpPr>
          <p:cNvPr id="36" name="TextBox 35"/>
          <p:cNvSpPr txBox="1"/>
          <p:nvPr/>
        </p:nvSpPr>
        <p:spPr>
          <a:xfrm>
            <a:off x="17373600" y="20647742"/>
            <a:ext cx="143059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Fig.3. Grain yield </a:t>
            </a:r>
            <a:r>
              <a:rPr lang="en-US" sz="3200" dirty="0" smtClean="0"/>
              <a:t>response </a:t>
            </a:r>
            <a:r>
              <a:rPr lang="en-US" sz="3200" dirty="0" smtClean="0"/>
              <a:t>to seeding rate and N rate treatments in 2013-14 and 2014-15, Stillwater OK.</a:t>
            </a:r>
          </a:p>
          <a:p>
            <a:r>
              <a:rPr lang="en-US" sz="3600" dirty="0" smtClean="0"/>
              <a:t>Year 2013-14 had higher tiller </a:t>
            </a:r>
            <a:r>
              <a:rPr lang="en-US" sz="3600" dirty="0" smtClean="0"/>
              <a:t>counts </a:t>
            </a:r>
            <a:r>
              <a:rPr lang="en-US" sz="3600" dirty="0" smtClean="0"/>
              <a:t>and head </a:t>
            </a:r>
            <a:r>
              <a:rPr lang="en-US" sz="3600" dirty="0" smtClean="0"/>
              <a:t>counts </a:t>
            </a:r>
            <a:r>
              <a:rPr lang="en-US" sz="3600" dirty="0" smtClean="0"/>
              <a:t>for </a:t>
            </a:r>
            <a:r>
              <a:rPr lang="en-US" sz="3600" dirty="0" err="1" smtClean="0"/>
              <a:t>rainfed</a:t>
            </a:r>
            <a:r>
              <a:rPr lang="en-US" sz="3600" dirty="0" smtClean="0"/>
              <a:t> </a:t>
            </a:r>
            <a:r>
              <a:rPr lang="en-US" sz="3600" dirty="0" smtClean="0"/>
              <a:t>treatments (Fig.2). Also </a:t>
            </a:r>
            <a:r>
              <a:rPr lang="en-US" sz="3600" dirty="0" smtClean="0"/>
              <a:t>grain </a:t>
            </a:r>
            <a:r>
              <a:rPr lang="en-US" sz="3600" dirty="0" smtClean="0"/>
              <a:t>yield was higher for </a:t>
            </a:r>
            <a:r>
              <a:rPr lang="en-US" sz="3600" dirty="0" err="1" smtClean="0"/>
              <a:t>rainfed</a:t>
            </a:r>
            <a:r>
              <a:rPr lang="en-US" sz="3600" dirty="0" smtClean="0"/>
              <a:t> </a:t>
            </a:r>
            <a:r>
              <a:rPr lang="en-US" sz="3600" dirty="0" smtClean="0"/>
              <a:t>treatments whereas grain yield was higher in irrigated plots in 2014-15 (Fig.3).</a:t>
            </a:r>
          </a:p>
          <a:p>
            <a:r>
              <a:rPr lang="en-US" sz="3200" dirty="0" smtClean="0"/>
              <a:t>Table 1. Analysis of  variance for grain yield, harvest index, grain N, head count, </a:t>
            </a:r>
            <a:r>
              <a:rPr lang="en-US" sz="3200" dirty="0" smtClean="0"/>
              <a:t>and tiller counts </a:t>
            </a:r>
            <a:r>
              <a:rPr lang="en-US" sz="3200" dirty="0" smtClean="0"/>
              <a:t>in 2013-14 and </a:t>
            </a:r>
            <a:r>
              <a:rPr lang="en-US" sz="3200" dirty="0" smtClean="0"/>
              <a:t>2014-15.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7285103" y="41516969"/>
            <a:ext cx="14630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References</a:t>
            </a:r>
            <a:endParaRPr lang="en-US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7330237" y="42286410"/>
            <a:ext cx="14658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Musick</a:t>
            </a:r>
            <a:r>
              <a:rPr lang="en-US" sz="2800" dirty="0"/>
              <a:t>, J. T., O. R. Jones, B. A. Stewart, and D. A. </a:t>
            </a:r>
            <a:r>
              <a:rPr lang="en-US" sz="2800" dirty="0" err="1"/>
              <a:t>Dusek</a:t>
            </a:r>
            <a:r>
              <a:rPr lang="en-US" sz="2800" dirty="0"/>
              <a:t>, 1994. Water-yield relationships for irrigated and dryland wheat in the US Southern Plains. </a:t>
            </a:r>
            <a:r>
              <a:rPr lang="en-US" sz="2800" dirty="0" err="1"/>
              <a:t>Agron</a:t>
            </a:r>
            <a:r>
              <a:rPr lang="en-US" sz="2800" dirty="0"/>
              <a:t>. J. 86(6), 980-986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Eck, H. V., 1988. Winter wheat response to nitrogen and irrigation. </a:t>
            </a:r>
            <a:r>
              <a:rPr lang="en-US" sz="2800" dirty="0" err="1"/>
              <a:t>Agron</a:t>
            </a:r>
            <a:r>
              <a:rPr lang="en-US" sz="2800" dirty="0"/>
              <a:t>. J., 80(6), 902-908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07728"/>
              </p:ext>
            </p:extLst>
          </p:nvPr>
        </p:nvGraphicFramePr>
        <p:xfrm>
          <a:off x="17698063" y="24304518"/>
          <a:ext cx="14305937" cy="5843117"/>
        </p:xfrm>
        <a:graphic>
          <a:graphicData uri="http://schemas.openxmlformats.org/drawingml/2006/table">
            <a:tbl>
              <a:tblPr/>
              <a:tblGrid>
                <a:gridCol w="3362632"/>
                <a:gridCol w="1356851"/>
                <a:gridCol w="973394"/>
                <a:gridCol w="117987"/>
                <a:gridCol w="1002890"/>
                <a:gridCol w="88491"/>
                <a:gridCol w="892502"/>
                <a:gridCol w="1397139"/>
                <a:gridCol w="158591"/>
                <a:gridCol w="1133101"/>
                <a:gridCol w="1265333"/>
                <a:gridCol w="1238971"/>
                <a:gridCol w="1318055"/>
              </a:tblGrid>
              <a:tr h="2331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Source of Variation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DF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Yield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Head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Grain N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Yield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Tiller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Head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Grain N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&gt; F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2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Moisture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2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Moisture*SR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**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SR*NR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Moisture*NR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Moisture*SR*NR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491580" y="30548966"/>
            <a:ext cx="144239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400" dirty="0" smtClean="0"/>
              <a:t>Significant at </a:t>
            </a:r>
            <a:r>
              <a:rPr lang="en-US" sz="2400" i="1" dirty="0" smtClean="0"/>
              <a:t>P</a:t>
            </a:r>
            <a:r>
              <a:rPr lang="en-US" sz="2400" dirty="0" smtClean="0"/>
              <a:t> = 0.05. ns, not significant at </a:t>
            </a:r>
            <a:r>
              <a:rPr lang="en-US" sz="2400" i="1" dirty="0" smtClean="0"/>
              <a:t>P</a:t>
            </a:r>
            <a:r>
              <a:rPr lang="en-US" sz="2400" dirty="0" smtClean="0"/>
              <a:t> =0.05</a:t>
            </a:r>
          </a:p>
          <a:p>
            <a:r>
              <a:rPr lang="en-US" sz="2400" dirty="0" smtClean="0"/>
              <a:t>**Significant at </a:t>
            </a:r>
            <a:r>
              <a:rPr lang="en-US" sz="2400" i="1" dirty="0" smtClean="0"/>
              <a:t>P</a:t>
            </a:r>
            <a:r>
              <a:rPr lang="en-US" sz="2400" dirty="0" smtClean="0"/>
              <a:t> = 0.01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3600" dirty="0" smtClean="0"/>
              <a:t>Seed rate was significantly different for </a:t>
            </a:r>
            <a:r>
              <a:rPr lang="en-US" sz="3600" dirty="0" smtClean="0"/>
              <a:t>yield </a:t>
            </a:r>
            <a:r>
              <a:rPr lang="en-US" sz="3600" dirty="0" smtClean="0"/>
              <a:t>level, head count and grain N for 2014-15. N rate </a:t>
            </a:r>
            <a:r>
              <a:rPr lang="en-US" sz="3600" dirty="0" smtClean="0"/>
              <a:t>influenced</a:t>
            </a:r>
            <a:r>
              <a:rPr lang="en-US" sz="3600" dirty="0" smtClean="0"/>
              <a:t> yield. </a:t>
            </a:r>
            <a:r>
              <a:rPr lang="en-US" sz="3600" dirty="0" smtClean="0"/>
              <a:t>For </a:t>
            </a:r>
            <a:r>
              <a:rPr lang="en-US" sz="3600" dirty="0" smtClean="0"/>
              <a:t>2013-14 </a:t>
            </a:r>
            <a:r>
              <a:rPr lang="en-US" sz="3600" dirty="0"/>
              <a:t>m</a:t>
            </a:r>
            <a:r>
              <a:rPr lang="en-US" sz="3600" dirty="0" smtClean="0"/>
              <a:t>oisture was </a:t>
            </a:r>
            <a:r>
              <a:rPr lang="en-US" sz="3600" dirty="0"/>
              <a:t>significantly </a:t>
            </a:r>
            <a:r>
              <a:rPr lang="en-US" sz="3600" dirty="0" smtClean="0"/>
              <a:t>different. </a:t>
            </a:r>
            <a:r>
              <a:rPr lang="en-US" sz="3600" dirty="0"/>
              <a:t>M</a:t>
            </a:r>
            <a:r>
              <a:rPr lang="en-US" sz="3600" dirty="0" smtClean="0"/>
              <a:t>oisture </a:t>
            </a:r>
            <a:r>
              <a:rPr lang="en-US" sz="3600" dirty="0" smtClean="0"/>
              <a:t>impacted </a:t>
            </a:r>
            <a:r>
              <a:rPr lang="en-US" sz="3600" dirty="0" smtClean="0"/>
              <a:t>yield level, tiller count, head count  and grain N. N rate </a:t>
            </a:r>
            <a:r>
              <a:rPr lang="en-US" sz="3600" dirty="0" smtClean="0"/>
              <a:t>increased </a:t>
            </a:r>
            <a:r>
              <a:rPr lang="en-US" sz="3600" dirty="0" smtClean="0"/>
              <a:t>grain </a:t>
            </a:r>
            <a:r>
              <a:rPr lang="en-US" sz="3600" dirty="0" smtClean="0"/>
              <a:t>N. </a:t>
            </a:r>
            <a:r>
              <a:rPr lang="en-US" sz="3600" dirty="0" smtClean="0"/>
              <a:t>Seed rate was highly significant for number of </a:t>
            </a:r>
            <a:r>
              <a:rPr lang="en-US" sz="3600" dirty="0" smtClean="0"/>
              <a:t>heads. </a:t>
            </a:r>
            <a:r>
              <a:rPr lang="en-US" sz="3600" dirty="0" smtClean="0"/>
              <a:t>Moisture and N rate interaction was significant for tiller </a:t>
            </a:r>
            <a:r>
              <a:rPr lang="en-US" sz="3600" dirty="0" smtClean="0"/>
              <a:t>counts.</a:t>
            </a:r>
            <a:endParaRPr lang="en-US" sz="3600" dirty="0" smtClean="0"/>
          </a:p>
          <a:p>
            <a:r>
              <a:rPr lang="en-US" sz="3600" dirty="0" smtClean="0"/>
              <a:t>Although, tillers and head count data was higher for the higher grain yield in </a:t>
            </a:r>
            <a:r>
              <a:rPr lang="en-US" sz="3600" dirty="0" err="1" smtClean="0"/>
              <a:t>rainfed</a:t>
            </a:r>
            <a:r>
              <a:rPr lang="en-US" sz="3600" dirty="0" smtClean="0"/>
              <a:t> plots, they </a:t>
            </a:r>
            <a:r>
              <a:rPr lang="en-US" sz="3600" dirty="0" smtClean="0"/>
              <a:t>were </a:t>
            </a:r>
            <a:r>
              <a:rPr lang="en-US" sz="3600" dirty="0" smtClean="0"/>
              <a:t>not </a:t>
            </a:r>
            <a:r>
              <a:rPr lang="en-US" sz="3600" dirty="0" smtClean="0"/>
              <a:t>correlated with </a:t>
            </a:r>
            <a:r>
              <a:rPr lang="en-US" sz="3600" dirty="0" smtClean="0"/>
              <a:t>grain yield.</a:t>
            </a:r>
            <a:r>
              <a:rPr lang="en-US" sz="3600" dirty="0"/>
              <a:t> </a:t>
            </a:r>
            <a:r>
              <a:rPr lang="en-US" sz="3600" dirty="0" smtClean="0"/>
              <a:t>Higher </a:t>
            </a:r>
            <a:r>
              <a:rPr lang="en-US" sz="3600" dirty="0"/>
              <a:t>rainfall over the growing season in </a:t>
            </a:r>
            <a:r>
              <a:rPr lang="en-US" sz="3600" dirty="0" smtClean="0"/>
              <a:t>2014-15 limited observing </a:t>
            </a:r>
            <a:r>
              <a:rPr lang="en-US" sz="3600" dirty="0" smtClean="0"/>
              <a:t>treatment differences </a:t>
            </a:r>
            <a:r>
              <a:rPr lang="en-US" sz="3600" dirty="0" smtClean="0"/>
              <a:t>(Fig.1).  In both </a:t>
            </a:r>
            <a:r>
              <a:rPr lang="en-US" sz="3600" dirty="0" smtClean="0"/>
              <a:t>years, higher </a:t>
            </a:r>
            <a:r>
              <a:rPr lang="en-US" sz="3600" dirty="0" smtClean="0"/>
              <a:t>May-June rainfall </a:t>
            </a:r>
            <a:r>
              <a:rPr lang="en-US" sz="3600" dirty="0" smtClean="0"/>
              <a:t>decreased </a:t>
            </a:r>
            <a:r>
              <a:rPr lang="en-US" sz="3600" dirty="0" smtClean="0"/>
              <a:t>yield levels </a:t>
            </a:r>
            <a:r>
              <a:rPr lang="en-US" sz="3600" dirty="0" smtClean="0"/>
              <a:t>below </a:t>
            </a:r>
            <a:r>
              <a:rPr lang="en-US" sz="3600" dirty="0" smtClean="0"/>
              <a:t>normal</a:t>
            </a:r>
            <a:r>
              <a:rPr lang="en-US" sz="3600" dirty="0" smtClean="0"/>
              <a:t>. NUE </a:t>
            </a:r>
            <a:r>
              <a:rPr lang="en-US" sz="3600" dirty="0" smtClean="0"/>
              <a:t>values were extremely low. 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17403083" y="39232451"/>
            <a:ext cx="14512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Early </a:t>
            </a:r>
            <a:r>
              <a:rPr lang="en-US" sz="3600" dirty="0" smtClean="0"/>
              <a:t>irrigation </a:t>
            </a:r>
            <a:r>
              <a:rPr lang="en-US" sz="3600" dirty="0" smtClean="0"/>
              <a:t>can help but for this study did not impact yield differences due to adequate </a:t>
            </a:r>
            <a:r>
              <a:rPr lang="en-US" sz="3600" smtClean="0"/>
              <a:t>rainfall received during </a:t>
            </a:r>
            <a:r>
              <a:rPr lang="en-US" sz="3600" dirty="0" smtClean="0"/>
              <a:t>the </a:t>
            </a:r>
            <a:r>
              <a:rPr lang="en-US" sz="3600" smtClean="0"/>
              <a:t>growing </a:t>
            </a:r>
            <a:r>
              <a:rPr lang="en-US" sz="3600" smtClean="0"/>
              <a:t>season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41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11418</TotalTime>
  <Words>868</Words>
  <Application>Microsoft Office PowerPoint</Application>
  <PresentationFormat>Custom</PresentationFormat>
  <Paragraphs>164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Effect of Preplant/Early Irrigation, Nitrogen and Population Rate on Winter Wheat Grain Yield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foliar UAN rate and application timing on wheat grain yield and protein</dc:title>
  <dc:creator>Ramos Del corso, Mariana</dc:creator>
  <cp:lastModifiedBy>bill raun</cp:lastModifiedBy>
  <cp:revision>124</cp:revision>
  <dcterms:created xsi:type="dcterms:W3CDTF">2015-07-14T15:23:24Z</dcterms:created>
  <dcterms:modified xsi:type="dcterms:W3CDTF">2015-07-30T15:19:41Z</dcterms:modified>
</cp:coreProperties>
</file>