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6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6" autoAdjust="0"/>
    <p:restoredTop sz="94660"/>
  </p:normalViewPr>
  <p:slideViewPr>
    <p:cSldViewPr>
      <p:cViewPr>
        <p:scale>
          <a:sx n="76" d="100"/>
          <a:sy n="76" d="100"/>
        </p:scale>
        <p:origin x="-99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ared%20Crain\Desktop\Pocket%20Sensor%20Data\Calibration%20of%2070,66,37%209_3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ared%20Crain\Desktop\Pocket%20Sensor%20Data\Calibration%20of%2070,66,37%209_3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SB </a:t>
            </a:r>
            <a:r>
              <a:rPr lang="en-US" dirty="0"/>
              <a:t>#66</a:t>
            </a:r>
            <a:r>
              <a:rPr lang="en-US" baseline="0" dirty="0"/>
              <a:t> </a:t>
            </a:r>
            <a:r>
              <a:rPr lang="en-US" baseline="0" dirty="0" err="1"/>
              <a:t>vs</a:t>
            </a:r>
            <a:r>
              <a:rPr lang="en-US" baseline="0" dirty="0"/>
              <a:t> GS</a:t>
            </a:r>
            <a:endParaRPr lang="en-US" dirty="0"/>
          </a:p>
        </c:rich>
      </c:tx>
      <c:layout>
        <c:manualLayout>
          <c:xMode val="edge"/>
          <c:yMode val="edge"/>
          <c:x val="0.40764338485467094"/>
          <c:y val="2.7798628695642119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2"/>
            <c:dispRSqr val="1"/>
            <c:dispEq val="1"/>
            <c:trendlineLbl>
              <c:layout>
                <c:manualLayout>
                  <c:x val="-0.30536526684164478"/>
                  <c:y val="8.091042584434654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aseline="0" dirty="0">
                        <a:latin typeface="Arial" pitchFamily="34" charset="0"/>
                        <a:cs typeface="Arial" pitchFamily="34" charset="0"/>
                      </a:rPr>
                      <a:t>y = 0.4494x</a:t>
                    </a:r>
                    <a:r>
                      <a:rPr lang="en-US" sz="2000" baseline="30000" dirty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r>
                      <a:rPr lang="en-US" sz="2000" baseline="0" dirty="0">
                        <a:latin typeface="Arial" pitchFamily="34" charset="0"/>
                        <a:cs typeface="Arial" pitchFamily="34" charset="0"/>
                      </a:rPr>
                      <a:t> + 0.5043x + 0.1133
R² = 0.9919</a:t>
                    </a:r>
                    <a:endParaRPr lang="en-US" sz="2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Sheet1!$D$2:$D$48</c:f>
              <c:numCache>
                <c:formatCode>General</c:formatCode>
                <c:ptCount val="47"/>
                <c:pt idx="0">
                  <c:v>0.68500000000000005</c:v>
                </c:pt>
                <c:pt idx="1">
                  <c:v>0.69599999999999995</c:v>
                </c:pt>
                <c:pt idx="2">
                  <c:v>0.70299999999999996</c:v>
                </c:pt>
                <c:pt idx="3">
                  <c:v>0.66400000000000003</c:v>
                </c:pt>
                <c:pt idx="4">
                  <c:v>0.67100000000000004</c:v>
                </c:pt>
                <c:pt idx="5">
                  <c:v>0.67200000000000004</c:v>
                </c:pt>
                <c:pt idx="6">
                  <c:v>0.33500000000000002</c:v>
                </c:pt>
                <c:pt idx="7">
                  <c:v>0.30599999999999999</c:v>
                </c:pt>
                <c:pt idx="8">
                  <c:v>0.313</c:v>
                </c:pt>
                <c:pt idx="9">
                  <c:v>0.32800000000000001</c:v>
                </c:pt>
                <c:pt idx="10">
                  <c:v>0.32</c:v>
                </c:pt>
                <c:pt idx="11">
                  <c:v>0.314</c:v>
                </c:pt>
                <c:pt idx="12">
                  <c:v>0.79700000000000004</c:v>
                </c:pt>
                <c:pt idx="13">
                  <c:v>0.80100000000000005</c:v>
                </c:pt>
                <c:pt idx="14">
                  <c:v>0.8</c:v>
                </c:pt>
                <c:pt idx="15">
                  <c:v>0.79600000000000004</c:v>
                </c:pt>
                <c:pt idx="16">
                  <c:v>0.80600000000000005</c:v>
                </c:pt>
                <c:pt idx="17">
                  <c:v>0.80100000000000005</c:v>
                </c:pt>
                <c:pt idx="18">
                  <c:v>0.53600000000000003</c:v>
                </c:pt>
                <c:pt idx="19">
                  <c:v>0.54500000000000004</c:v>
                </c:pt>
                <c:pt idx="20">
                  <c:v>0.53400000000000003</c:v>
                </c:pt>
                <c:pt idx="21">
                  <c:v>0.52400000000000002</c:v>
                </c:pt>
                <c:pt idx="22">
                  <c:v>0.53100000000000003</c:v>
                </c:pt>
                <c:pt idx="23">
                  <c:v>0.52700000000000002</c:v>
                </c:pt>
                <c:pt idx="24">
                  <c:v>0.55900000000000005</c:v>
                </c:pt>
                <c:pt idx="25">
                  <c:v>0.56000000000000005</c:v>
                </c:pt>
                <c:pt idx="26">
                  <c:v>0.56200000000000006</c:v>
                </c:pt>
                <c:pt idx="27">
                  <c:v>0.57099999999999995</c:v>
                </c:pt>
                <c:pt idx="28">
                  <c:v>0.53800000000000003</c:v>
                </c:pt>
                <c:pt idx="29">
                  <c:v>0.56499999999999995</c:v>
                </c:pt>
                <c:pt idx="30">
                  <c:v>0.55500000000000005</c:v>
                </c:pt>
                <c:pt idx="31">
                  <c:v>0.79700000000000004</c:v>
                </c:pt>
                <c:pt idx="32">
                  <c:v>0.8</c:v>
                </c:pt>
                <c:pt idx="33">
                  <c:v>0.80100000000000005</c:v>
                </c:pt>
                <c:pt idx="34">
                  <c:v>0.80300000000000005</c:v>
                </c:pt>
                <c:pt idx="35">
                  <c:v>7.5999999999999998E-2</c:v>
                </c:pt>
                <c:pt idx="36">
                  <c:v>7.8E-2</c:v>
                </c:pt>
                <c:pt idx="37">
                  <c:v>6.0999999999999999E-2</c:v>
                </c:pt>
                <c:pt idx="38">
                  <c:v>5.6000000000000001E-2</c:v>
                </c:pt>
                <c:pt idx="39">
                  <c:v>6.0999999999999999E-2</c:v>
                </c:pt>
                <c:pt idx="40">
                  <c:v>5.8999999999999997E-2</c:v>
                </c:pt>
                <c:pt idx="41">
                  <c:v>0.04</c:v>
                </c:pt>
                <c:pt idx="42">
                  <c:v>2.5000000000000001E-2</c:v>
                </c:pt>
                <c:pt idx="43">
                  <c:v>1.2999999999999999E-2</c:v>
                </c:pt>
                <c:pt idx="44">
                  <c:v>1.6E-2</c:v>
                </c:pt>
                <c:pt idx="45">
                  <c:v>1.9E-2</c:v>
                </c:pt>
                <c:pt idx="46">
                  <c:v>2.8000000000000001E-2</c:v>
                </c:pt>
              </c:numCache>
            </c:numRef>
          </c:xVal>
          <c:yVal>
            <c:numRef>
              <c:f>Sheet1!$E$2:$E$48</c:f>
              <c:numCache>
                <c:formatCode>General</c:formatCode>
                <c:ptCount val="47"/>
                <c:pt idx="0">
                  <c:v>0.627</c:v>
                </c:pt>
                <c:pt idx="1">
                  <c:v>0.68100000000000005</c:v>
                </c:pt>
                <c:pt idx="2">
                  <c:v>0.64700000000000002</c:v>
                </c:pt>
                <c:pt idx="3">
                  <c:v>0.66800000000000004</c:v>
                </c:pt>
                <c:pt idx="4">
                  <c:v>0.67200000000000004</c:v>
                </c:pt>
                <c:pt idx="5">
                  <c:v>0.67400000000000004</c:v>
                </c:pt>
                <c:pt idx="6">
                  <c:v>0.35199999999999998</c:v>
                </c:pt>
                <c:pt idx="7">
                  <c:v>0.33400000000000002</c:v>
                </c:pt>
                <c:pt idx="8">
                  <c:v>0.33800000000000002</c:v>
                </c:pt>
                <c:pt idx="9">
                  <c:v>0.36299999999999999</c:v>
                </c:pt>
                <c:pt idx="10">
                  <c:v>0.35699999999999998</c:v>
                </c:pt>
                <c:pt idx="11">
                  <c:v>0.37</c:v>
                </c:pt>
                <c:pt idx="12">
                  <c:v>0.82099999999999995</c:v>
                </c:pt>
                <c:pt idx="13">
                  <c:v>0.81599999999999995</c:v>
                </c:pt>
                <c:pt idx="14">
                  <c:v>0.81299999999999994</c:v>
                </c:pt>
                <c:pt idx="15">
                  <c:v>0.80700000000000005</c:v>
                </c:pt>
                <c:pt idx="16">
                  <c:v>0.81599999999999995</c:v>
                </c:pt>
                <c:pt idx="17">
                  <c:v>0.81100000000000005</c:v>
                </c:pt>
                <c:pt idx="18">
                  <c:v>0.46500000000000002</c:v>
                </c:pt>
                <c:pt idx="19">
                  <c:v>0.48899999999999999</c:v>
                </c:pt>
                <c:pt idx="20">
                  <c:v>0.48499999999999999</c:v>
                </c:pt>
                <c:pt idx="21">
                  <c:v>0.49</c:v>
                </c:pt>
                <c:pt idx="22">
                  <c:v>0.48799999999999999</c:v>
                </c:pt>
                <c:pt idx="23">
                  <c:v>0.504</c:v>
                </c:pt>
                <c:pt idx="24">
                  <c:v>0.53200000000000003</c:v>
                </c:pt>
                <c:pt idx="25">
                  <c:v>0.51200000000000001</c:v>
                </c:pt>
                <c:pt idx="26">
                  <c:v>0.52800000000000002</c:v>
                </c:pt>
                <c:pt idx="27">
                  <c:v>0.53400000000000003</c:v>
                </c:pt>
                <c:pt idx="28">
                  <c:v>0.53500000000000003</c:v>
                </c:pt>
                <c:pt idx="29">
                  <c:v>0.54400000000000004</c:v>
                </c:pt>
                <c:pt idx="30">
                  <c:v>0.53700000000000003</c:v>
                </c:pt>
                <c:pt idx="31">
                  <c:v>0.81399999999999995</c:v>
                </c:pt>
                <c:pt idx="32">
                  <c:v>0.80800000000000005</c:v>
                </c:pt>
                <c:pt idx="33">
                  <c:v>0.80400000000000005</c:v>
                </c:pt>
                <c:pt idx="34">
                  <c:v>0.80500000000000005</c:v>
                </c:pt>
                <c:pt idx="35">
                  <c:v>0.121</c:v>
                </c:pt>
                <c:pt idx="36">
                  <c:v>0.124</c:v>
                </c:pt>
                <c:pt idx="37">
                  <c:v>0.123</c:v>
                </c:pt>
                <c:pt idx="38">
                  <c:v>0.126</c:v>
                </c:pt>
                <c:pt idx="39">
                  <c:v>0.124</c:v>
                </c:pt>
                <c:pt idx="40">
                  <c:v>0.125</c:v>
                </c:pt>
                <c:pt idx="41">
                  <c:v>0.13900000000000001</c:v>
                </c:pt>
                <c:pt idx="42">
                  <c:v>0.13800000000000001</c:v>
                </c:pt>
                <c:pt idx="43">
                  <c:v>0.13700000000000001</c:v>
                </c:pt>
                <c:pt idx="44">
                  <c:v>0.13900000000000001</c:v>
                </c:pt>
                <c:pt idx="45">
                  <c:v>0.13600000000000001</c:v>
                </c:pt>
                <c:pt idx="46">
                  <c:v>0.13600000000000001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541632"/>
        <c:axId val="116454144"/>
      </c:scatterChart>
      <c:valAx>
        <c:axId val="131541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 smtClean="0"/>
                  <a:t>SB #66</a:t>
                </a:r>
                <a:endParaRPr lang="en-US" sz="1400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16454144"/>
        <c:crosses val="autoZero"/>
        <c:crossBetween val="midCat"/>
      </c:valAx>
      <c:valAx>
        <c:axId val="1164541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GS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315416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noProof="0" dirty="0" smtClean="0">
                <a:latin typeface="Arial" pitchFamily="34" charset="0"/>
                <a:cs typeface="Arial" pitchFamily="34" charset="0"/>
              </a:rPr>
              <a:t>SB #11 Nueva Calibración</a:t>
            </a:r>
            <a:endParaRPr lang="es-AR" noProof="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8610031167979002"/>
          <c:y val="1.6557431798917163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7.9074187992125983E-2"/>
                  <c:y val="3.5874435564320515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2000" baseline="0" dirty="0">
                        <a:latin typeface="Arial" pitchFamily="34" charset="0"/>
                        <a:cs typeface="Arial" pitchFamily="34" charset="0"/>
                      </a:rPr>
                      <a:t>y = 0.9555x + 0.0184
R² = 0.986</a:t>
                    </a:r>
                    <a:endParaRPr lang="en-US" sz="20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Sheet1!$C$2:$C$48</c:f>
              <c:numCache>
                <c:formatCode>General</c:formatCode>
                <c:ptCount val="47"/>
                <c:pt idx="0">
                  <c:v>0.67400000000000004</c:v>
                </c:pt>
                <c:pt idx="1">
                  <c:v>0.68899999999999995</c:v>
                </c:pt>
                <c:pt idx="2">
                  <c:v>0.67</c:v>
                </c:pt>
                <c:pt idx="3">
                  <c:v>0.65300000000000002</c:v>
                </c:pt>
                <c:pt idx="4">
                  <c:v>0.68700000000000006</c:v>
                </c:pt>
                <c:pt idx="5">
                  <c:v>0.65200000000000002</c:v>
                </c:pt>
                <c:pt idx="6">
                  <c:v>0.34799999999999998</c:v>
                </c:pt>
                <c:pt idx="7">
                  <c:v>0.307</c:v>
                </c:pt>
                <c:pt idx="8">
                  <c:v>0.33300000000000002</c:v>
                </c:pt>
                <c:pt idx="9">
                  <c:v>0.33900000000000002</c:v>
                </c:pt>
                <c:pt idx="10">
                  <c:v>0.34</c:v>
                </c:pt>
                <c:pt idx="11">
                  <c:v>0.35099999999999998</c:v>
                </c:pt>
                <c:pt idx="12">
                  <c:v>0.79700000000000004</c:v>
                </c:pt>
                <c:pt idx="13">
                  <c:v>0.82099999999999995</c:v>
                </c:pt>
                <c:pt idx="14">
                  <c:v>0.80100000000000005</c:v>
                </c:pt>
                <c:pt idx="15">
                  <c:v>0.81200000000000006</c:v>
                </c:pt>
                <c:pt idx="16">
                  <c:v>0.80500000000000005</c:v>
                </c:pt>
                <c:pt idx="17">
                  <c:v>0.81</c:v>
                </c:pt>
                <c:pt idx="18">
                  <c:v>0.51100000000000001</c:v>
                </c:pt>
                <c:pt idx="19">
                  <c:v>0.52100000000000002</c:v>
                </c:pt>
                <c:pt idx="20">
                  <c:v>0.50600000000000001</c:v>
                </c:pt>
                <c:pt idx="21">
                  <c:v>0.503</c:v>
                </c:pt>
                <c:pt idx="22">
                  <c:v>0.51</c:v>
                </c:pt>
                <c:pt idx="23">
                  <c:v>0.53500000000000003</c:v>
                </c:pt>
                <c:pt idx="24">
                  <c:v>0.56200000000000006</c:v>
                </c:pt>
                <c:pt idx="25">
                  <c:v>0.56899999999999995</c:v>
                </c:pt>
                <c:pt idx="26">
                  <c:v>0.56100000000000005</c:v>
                </c:pt>
                <c:pt idx="27">
                  <c:v>0.56299999999999994</c:v>
                </c:pt>
                <c:pt idx="28">
                  <c:v>0.57299999999999995</c:v>
                </c:pt>
                <c:pt idx="29">
                  <c:v>0.56999999999999995</c:v>
                </c:pt>
                <c:pt idx="30">
                  <c:v>0.56399999999999995</c:v>
                </c:pt>
                <c:pt idx="31">
                  <c:v>0.80300000000000005</c:v>
                </c:pt>
                <c:pt idx="32">
                  <c:v>0.81200000000000006</c:v>
                </c:pt>
                <c:pt idx="33">
                  <c:v>0.81200000000000006</c:v>
                </c:pt>
                <c:pt idx="34">
                  <c:v>0.81799999999999995</c:v>
                </c:pt>
                <c:pt idx="35">
                  <c:v>0.14199999999999999</c:v>
                </c:pt>
                <c:pt idx="36">
                  <c:v>0.13800000000000001</c:v>
                </c:pt>
                <c:pt idx="37">
                  <c:v>0.14399999999999999</c:v>
                </c:pt>
                <c:pt idx="38">
                  <c:v>0.161</c:v>
                </c:pt>
                <c:pt idx="39">
                  <c:v>0.152</c:v>
                </c:pt>
                <c:pt idx="40">
                  <c:v>0.154</c:v>
                </c:pt>
                <c:pt idx="41">
                  <c:v>8.4000000000000005E-2</c:v>
                </c:pt>
                <c:pt idx="42">
                  <c:v>9.2999999999999999E-2</c:v>
                </c:pt>
                <c:pt idx="43">
                  <c:v>9.4E-2</c:v>
                </c:pt>
                <c:pt idx="44">
                  <c:v>7.5999999999999998E-2</c:v>
                </c:pt>
                <c:pt idx="45">
                  <c:v>8.2000000000000003E-2</c:v>
                </c:pt>
                <c:pt idx="46">
                  <c:v>4.5999999999999999E-2</c:v>
                </c:pt>
              </c:numCache>
            </c:numRef>
          </c:xVal>
          <c:yVal>
            <c:numRef>
              <c:f>Sheet1!$E$2:$E$48</c:f>
              <c:numCache>
                <c:formatCode>General</c:formatCode>
                <c:ptCount val="47"/>
                <c:pt idx="0">
                  <c:v>0.627</c:v>
                </c:pt>
                <c:pt idx="1">
                  <c:v>0.68100000000000005</c:v>
                </c:pt>
                <c:pt idx="2">
                  <c:v>0.64700000000000002</c:v>
                </c:pt>
                <c:pt idx="3">
                  <c:v>0.66800000000000004</c:v>
                </c:pt>
                <c:pt idx="4">
                  <c:v>0.67200000000000004</c:v>
                </c:pt>
                <c:pt idx="5">
                  <c:v>0.67400000000000004</c:v>
                </c:pt>
                <c:pt idx="6">
                  <c:v>0.35199999999999998</c:v>
                </c:pt>
                <c:pt idx="7">
                  <c:v>0.33400000000000002</c:v>
                </c:pt>
                <c:pt idx="8">
                  <c:v>0.33800000000000002</c:v>
                </c:pt>
                <c:pt idx="9">
                  <c:v>0.36299999999999999</c:v>
                </c:pt>
                <c:pt idx="10">
                  <c:v>0.35699999999999998</c:v>
                </c:pt>
                <c:pt idx="11">
                  <c:v>0.37</c:v>
                </c:pt>
                <c:pt idx="12">
                  <c:v>0.82099999999999995</c:v>
                </c:pt>
                <c:pt idx="13">
                  <c:v>0.81599999999999995</c:v>
                </c:pt>
                <c:pt idx="14">
                  <c:v>0.81299999999999994</c:v>
                </c:pt>
                <c:pt idx="15">
                  <c:v>0.80700000000000005</c:v>
                </c:pt>
                <c:pt idx="16">
                  <c:v>0.81599999999999995</c:v>
                </c:pt>
                <c:pt idx="17">
                  <c:v>0.81100000000000005</c:v>
                </c:pt>
                <c:pt idx="18">
                  <c:v>0.46500000000000002</c:v>
                </c:pt>
                <c:pt idx="19">
                  <c:v>0.48899999999999999</c:v>
                </c:pt>
                <c:pt idx="20">
                  <c:v>0.48499999999999999</c:v>
                </c:pt>
                <c:pt idx="21">
                  <c:v>0.49</c:v>
                </c:pt>
                <c:pt idx="22">
                  <c:v>0.48799999999999999</c:v>
                </c:pt>
                <c:pt idx="23">
                  <c:v>0.504</c:v>
                </c:pt>
                <c:pt idx="24">
                  <c:v>0.53200000000000003</c:v>
                </c:pt>
                <c:pt idx="25">
                  <c:v>0.51200000000000001</c:v>
                </c:pt>
                <c:pt idx="26">
                  <c:v>0.52800000000000002</c:v>
                </c:pt>
                <c:pt idx="27">
                  <c:v>0.53400000000000003</c:v>
                </c:pt>
                <c:pt idx="28">
                  <c:v>0.53500000000000003</c:v>
                </c:pt>
                <c:pt idx="29">
                  <c:v>0.54400000000000004</c:v>
                </c:pt>
                <c:pt idx="30">
                  <c:v>0.53700000000000003</c:v>
                </c:pt>
                <c:pt idx="31">
                  <c:v>0.81399999999999995</c:v>
                </c:pt>
                <c:pt idx="32">
                  <c:v>0.80800000000000005</c:v>
                </c:pt>
                <c:pt idx="33">
                  <c:v>0.80400000000000005</c:v>
                </c:pt>
                <c:pt idx="34">
                  <c:v>0.80500000000000005</c:v>
                </c:pt>
                <c:pt idx="35">
                  <c:v>0.121</c:v>
                </c:pt>
                <c:pt idx="36">
                  <c:v>0.124</c:v>
                </c:pt>
                <c:pt idx="37">
                  <c:v>0.123</c:v>
                </c:pt>
                <c:pt idx="38">
                  <c:v>0.126</c:v>
                </c:pt>
                <c:pt idx="39">
                  <c:v>0.124</c:v>
                </c:pt>
                <c:pt idx="40">
                  <c:v>0.125</c:v>
                </c:pt>
                <c:pt idx="41">
                  <c:v>0.13900000000000001</c:v>
                </c:pt>
                <c:pt idx="42">
                  <c:v>0.13800000000000001</c:v>
                </c:pt>
                <c:pt idx="43">
                  <c:v>0.13700000000000001</c:v>
                </c:pt>
                <c:pt idx="44">
                  <c:v>0.13900000000000001</c:v>
                </c:pt>
                <c:pt idx="45">
                  <c:v>0.13600000000000001</c:v>
                </c:pt>
                <c:pt idx="46">
                  <c:v>0.13600000000000001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587072"/>
        <c:axId val="131593344"/>
      </c:scatterChart>
      <c:valAx>
        <c:axId val="1315870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 smtClean="0"/>
                  <a:t>SB </a:t>
                </a:r>
                <a:r>
                  <a:rPr lang="en-US" sz="1400" dirty="0"/>
                  <a:t>#11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31593344"/>
        <c:crosses val="autoZero"/>
        <c:crossBetween val="midCat"/>
      </c:valAx>
      <c:valAx>
        <c:axId val="1315933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GS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315870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40C669B-3C0F-4BC4-BFB9-A7E7AB81DA63}" type="datetimeFigureOut">
              <a:rPr lang="en-US" smtClean="0"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A8A46E-9999-4B98-BA1B-5BEEDB6865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e.okstate.edu/" TargetMode="External"/><Relationship Id="rId2" Type="http://schemas.openxmlformats.org/officeDocument/2006/relationships/hyperlink" Target="http://www.nue.okstate.edu/Pocket_Sensor/Pocket_Sensor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915400" cy="1470025"/>
          </a:xfrm>
        </p:spPr>
        <p:txBody>
          <a:bodyPr>
            <a:noAutofit/>
          </a:bodyPr>
          <a:lstStyle/>
          <a:p>
            <a:r>
              <a:rPr lang="es-AR" sz="4800" b="1" dirty="0" smtClean="0">
                <a:latin typeface="Arial" pitchFamily="34" charset="0"/>
                <a:cs typeface="Arial" pitchFamily="34" charset="0"/>
              </a:rPr>
              <a:t>NDVI: Sensor de Bolsillo</a:t>
            </a:r>
            <a:r>
              <a:rPr lang="es-AR" sz="6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AR" sz="6000" dirty="0" smtClean="0">
                <a:latin typeface="Arial" pitchFamily="34" charset="0"/>
                <a:cs typeface="Arial" pitchFamily="34" charset="0"/>
              </a:rPr>
            </a:br>
            <a:r>
              <a:rPr lang="es-AR" sz="3600" dirty="0" smtClean="0">
                <a:latin typeface="Arial" pitchFamily="34" charset="0"/>
                <a:cs typeface="Arial" pitchFamily="34" charset="0"/>
              </a:rPr>
              <a:t>OSU NDVI Pocket Sensor </a:t>
            </a:r>
            <a:endParaRPr lang="es-A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Oklahoma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State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University</a:t>
            </a:r>
            <a:endParaRPr lang="es-AR" dirty="0" smtClean="0">
              <a:latin typeface="Arial" pitchFamily="34" charset="0"/>
              <a:cs typeface="Arial" pitchFamily="34" charset="0"/>
            </a:endParaRP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Jared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Crain</a:t>
            </a:r>
          </a:p>
          <a:p>
            <a:r>
              <a:rPr lang="es-AR">
                <a:latin typeface="Arial" pitchFamily="34" charset="0"/>
                <a:cs typeface="Arial" pitchFamily="34" charset="0"/>
              </a:rPr>
              <a:t>j</a:t>
            </a:r>
            <a:r>
              <a:rPr lang="es-AR" smtClean="0">
                <a:latin typeface="Arial" pitchFamily="34" charset="0"/>
                <a:cs typeface="Arial" pitchFamily="34" charset="0"/>
              </a:rPr>
              <a:t>ared.crain@okstate.edu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458200" cy="1143000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Arial" pitchFamily="34" charset="0"/>
                <a:cs typeface="Arial" pitchFamily="34" charset="0"/>
              </a:rPr>
              <a:t>Calibración del Sensor de Bolsillo</a:t>
            </a:r>
            <a:endParaRPr lang="es-A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Descargar e instalar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Bray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Terminal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Escoger el puerto COM y conectar el Sensor de Bolsillo.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Colocar los siguientes parámetros:</a:t>
            </a:r>
          </a:p>
          <a:p>
            <a:pPr lvl="1">
              <a:spcAft>
                <a:spcPts val="600"/>
              </a:spcAft>
            </a:pPr>
            <a:r>
              <a:rPr lang="es-A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Baud</a:t>
            </a:r>
            <a:r>
              <a:rPr lang="es-A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s-A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19,200</a:t>
            </a:r>
          </a:p>
          <a:p>
            <a:pPr lvl="1">
              <a:spcAft>
                <a:spcPts val="600"/>
              </a:spcAft>
            </a:pPr>
            <a:r>
              <a:rPr lang="es-A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bits: 8</a:t>
            </a:r>
          </a:p>
          <a:p>
            <a:pPr lvl="1">
              <a:spcAft>
                <a:spcPts val="600"/>
              </a:spcAft>
            </a:pPr>
            <a:r>
              <a:rPr lang="es-A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Parity</a:t>
            </a:r>
            <a:r>
              <a:rPr lang="es-A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A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none</a:t>
            </a:r>
            <a:endParaRPr lang="es-A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es-A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Stop bits: 1</a:t>
            </a:r>
          </a:p>
          <a:p>
            <a:pPr lvl="1">
              <a:spcAft>
                <a:spcPts val="600"/>
              </a:spcAft>
            </a:pPr>
            <a:r>
              <a:rPr lang="es-A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Handshaking</a:t>
            </a:r>
            <a:r>
              <a:rPr lang="es-A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A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none</a:t>
            </a:r>
            <a:endParaRPr lang="es-A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458200" cy="1143000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Arial" pitchFamily="34" charset="0"/>
                <a:cs typeface="Arial" pitchFamily="34" charset="0"/>
              </a:rPr>
              <a:t>Calibración del Sensor de Bolsillo</a:t>
            </a:r>
            <a:endParaRPr lang="es-A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Presionar “p” para mostrar el menú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Presionar “g” y luego “f”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Ingresar 0 en Ax²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Ingresar 0 en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Bx</a:t>
            </a:r>
            <a:endParaRPr lang="es-AR" dirty="0" smtClean="0">
              <a:latin typeface="Arial" pitchFamily="34" charset="0"/>
              <a:cs typeface="Arial" pitchFamily="34" charset="0"/>
            </a:endParaRP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Ingresar 0 en C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Ahora el Sensor de Bolsillo tiene una calibración de 0.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Desconectar el Sensor.</a:t>
            </a:r>
          </a:p>
        </p:txBody>
      </p:sp>
    </p:spTree>
    <p:extLst>
      <p:ext uri="{BB962C8B-B14F-4D97-AF65-F5344CB8AC3E}">
        <p14:creationId xmlns:p14="http://schemas.microsoft.com/office/powerpoint/2010/main" val="276014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AR" sz="6000" b="1" dirty="0" err="1" smtClean="0">
                <a:latin typeface="Arial" pitchFamily="34" charset="0"/>
                <a:cs typeface="Arial" pitchFamily="34" charset="0"/>
              </a:rPr>
              <a:t>Bray</a:t>
            </a:r>
            <a:r>
              <a:rPr lang="es-AR" sz="6000" b="1" dirty="0" smtClean="0">
                <a:latin typeface="Arial" pitchFamily="34" charset="0"/>
                <a:cs typeface="Arial" pitchFamily="34" charset="0"/>
              </a:rPr>
              <a:t> Terminal</a:t>
            </a:r>
            <a:endParaRPr lang="es-AR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Terminal v1.9b - 20100630ß - by Br@y++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84818"/>
            <a:ext cx="8686800" cy="5220174"/>
          </a:xfrm>
        </p:spPr>
      </p:pic>
    </p:spTree>
    <p:extLst>
      <p:ext uri="{BB962C8B-B14F-4D97-AF65-F5344CB8AC3E}">
        <p14:creationId xmlns:p14="http://schemas.microsoft.com/office/powerpoint/2010/main" val="191300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400" b="1" dirty="0" smtClean="0">
                <a:latin typeface="Arial" pitchFamily="34" charset="0"/>
                <a:cs typeface="Arial" pitchFamily="34" charset="0"/>
              </a:rPr>
              <a:t>Calibración del Sensor de Bolsillo</a:t>
            </a:r>
            <a:endParaRPr lang="es-A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s-AR" sz="3600" dirty="0" smtClean="0">
                <a:latin typeface="Arial" pitchFamily="34" charset="0"/>
                <a:cs typeface="Arial" pitchFamily="34" charset="0"/>
              </a:rPr>
              <a:t>Con la calibración en 0.</a:t>
            </a:r>
          </a:p>
          <a:p>
            <a:pPr>
              <a:spcAft>
                <a:spcPts val="1200"/>
              </a:spcAft>
            </a:pPr>
            <a:r>
              <a:rPr lang="es-AR" sz="3600" dirty="0" smtClean="0">
                <a:latin typeface="Arial" pitchFamily="34" charset="0"/>
                <a:cs typeface="Arial" pitchFamily="34" charset="0"/>
              </a:rPr>
              <a:t>Encontrar 10 áreas o más con valores de NDVI diferentes.</a:t>
            </a:r>
          </a:p>
          <a:p>
            <a:pPr lvl="1">
              <a:spcAft>
                <a:spcPts val="1200"/>
              </a:spcAft>
            </a:pPr>
            <a:r>
              <a:rPr lang="es-A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2-3 áreas de suelo sin plantas</a:t>
            </a:r>
          </a:p>
          <a:p>
            <a:pPr lvl="1">
              <a:spcAft>
                <a:spcPts val="1200"/>
              </a:spcAft>
            </a:pPr>
            <a:r>
              <a:rPr lang="es-A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7-8 áreas con plantas que representan la una serie de valores de NDVI (0.2 a 0.9)</a:t>
            </a:r>
          </a:p>
          <a:p>
            <a:pPr>
              <a:spcAft>
                <a:spcPts val="1200"/>
              </a:spcAft>
            </a:pPr>
            <a:r>
              <a:rPr lang="es-AR" sz="3800" dirty="0" smtClean="0">
                <a:latin typeface="Arial" pitchFamily="34" charset="0"/>
                <a:cs typeface="Arial" pitchFamily="34" charset="0"/>
              </a:rPr>
              <a:t>Tomar 5 o más mediciones por área con el Sensor de Bolsillo y el </a:t>
            </a:r>
            <a:r>
              <a:rPr lang="es-AR" sz="3800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s-AR" sz="3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1526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0"/>
            <a:ext cx="8534400" cy="1066800"/>
          </a:xfrm>
        </p:spPr>
        <p:txBody>
          <a:bodyPr>
            <a:noAutofit/>
          </a:bodyPr>
          <a:lstStyle/>
          <a:p>
            <a:pPr algn="ctr"/>
            <a:r>
              <a:rPr lang="es-AR" b="1" dirty="0" smtClean="0">
                <a:latin typeface="Arial" pitchFamily="34" charset="0"/>
                <a:cs typeface="Arial" pitchFamily="34" charset="0"/>
              </a:rPr>
              <a:t>Calibración del Sensor de Bolsillo</a:t>
            </a:r>
            <a:endParaRPr lang="es-A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Entrar los datos obtenidos con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y Sensor de Bolsillo en Microsoft Excel.</a:t>
            </a:r>
          </a:p>
          <a:p>
            <a:pPr>
              <a:spcAft>
                <a:spcPts val="12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Obtener una gráfica de XY con los datos del Sensor de Bolsillo en el eje de “X” y los datos del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en el eje de “Y”</a:t>
            </a:r>
          </a:p>
          <a:p>
            <a:pPr>
              <a:spcAft>
                <a:spcPts val="12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Mostrar la ecuación como polinomio de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Segundo Grado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y R²</a:t>
            </a:r>
            <a:endParaRPr lang="es-AR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0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63000" cy="1219200"/>
          </a:xfrm>
        </p:spPr>
        <p:txBody>
          <a:bodyPr>
            <a:normAutofit/>
          </a:bodyPr>
          <a:lstStyle/>
          <a:p>
            <a:pPr algn="ctr"/>
            <a:r>
              <a:rPr lang="es-AR" sz="6000" b="1" dirty="0" smtClean="0">
                <a:latin typeface="Arial" pitchFamily="34" charset="0"/>
                <a:cs typeface="Arial" pitchFamily="34" charset="0"/>
              </a:rPr>
              <a:t>Datos: Microsoft Excel</a:t>
            </a:r>
            <a:endParaRPr lang="es-AR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Content Placeholder 5" descr="Microsoft Excel - Calibration of 70,66,37 9_3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8336698" cy="5009786"/>
          </a:xfrm>
        </p:spPr>
      </p:pic>
    </p:spTree>
    <p:extLst>
      <p:ext uri="{BB962C8B-B14F-4D97-AF65-F5344CB8AC3E}">
        <p14:creationId xmlns:p14="http://schemas.microsoft.com/office/powerpoint/2010/main" val="4092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6000" b="1" dirty="0" smtClean="0">
                <a:latin typeface="Arial" pitchFamily="34" charset="0"/>
                <a:cs typeface="Arial" pitchFamily="34" charset="0"/>
              </a:rPr>
              <a:t>Gráfico XY</a:t>
            </a:r>
            <a:endParaRPr lang="es-AR" sz="6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7031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6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1219200"/>
          </a:xfrm>
        </p:spPr>
        <p:txBody>
          <a:bodyPr>
            <a:noAutofit/>
          </a:bodyPr>
          <a:lstStyle/>
          <a:p>
            <a:pPr algn="ctr"/>
            <a:r>
              <a:rPr lang="es-AR" b="1" dirty="0" smtClean="0">
                <a:latin typeface="Arial" pitchFamily="34" charset="0"/>
                <a:cs typeface="Arial" pitchFamily="34" charset="0"/>
              </a:rPr>
              <a:t>Calibración del Sensor de Bolsillo</a:t>
            </a:r>
            <a:endParaRPr lang="es-A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Abrir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Bray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Terminal y conectar el Sensor.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Presionar “p” para muestra el menú.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Presionar “g” para cambiar la calibración.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Presionar “t” para verdadero.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Entrar los coeficientes en Ax²,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Bx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, y C.</a:t>
            </a:r>
          </a:p>
          <a:p>
            <a:r>
              <a:rPr lang="es-AR" dirty="0" smtClean="0">
                <a:latin typeface="Arial" pitchFamily="34" charset="0"/>
                <a:cs typeface="Arial" pitchFamily="34" charset="0"/>
              </a:rPr>
              <a:t>Respetar el signo de los coeficientes, pueden ser positivos o negativos</a:t>
            </a:r>
            <a:r>
              <a:rPr lang="es-A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87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28158"/>
            <a:ext cx="8839200" cy="1069848"/>
          </a:xfrm>
        </p:spPr>
        <p:txBody>
          <a:bodyPr>
            <a:normAutofit fontScale="90000"/>
          </a:bodyPr>
          <a:lstStyle/>
          <a:p>
            <a:r>
              <a:rPr lang="es-AR" sz="5300" b="1" dirty="0" smtClean="0">
                <a:latin typeface="Arial" pitchFamily="34" charset="0"/>
                <a:cs typeface="Arial" pitchFamily="34" charset="0"/>
              </a:rPr>
              <a:t>Ingresar nuevos coeficientes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6000" b="1" dirty="0" smtClean="0">
                <a:latin typeface="Arial" pitchFamily="34" charset="0"/>
                <a:cs typeface="Arial" pitchFamily="34" charset="0"/>
              </a:rPr>
            </a:br>
            <a:endParaRPr lang="en-US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Terminal v1.9b - 20100630ß - by Br@y++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24254"/>
            <a:ext cx="8915400" cy="535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>
            <a:normAutofit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Calibración del Sensor de Bolsillo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s-AR" sz="3200" dirty="0" smtClean="0">
                <a:latin typeface="Arial" pitchFamily="34" charset="0"/>
                <a:cs typeface="Arial" pitchFamily="34" charset="0"/>
              </a:rPr>
              <a:t>Revisar </a:t>
            </a:r>
            <a:r>
              <a:rPr lang="es-AR" sz="3200" dirty="0">
                <a:latin typeface="Arial" pitchFamily="34" charset="0"/>
                <a:cs typeface="Arial" pitchFamily="34" charset="0"/>
              </a:rPr>
              <a:t>la </a:t>
            </a:r>
            <a:r>
              <a:rPr lang="es-AR" sz="3200" dirty="0" smtClean="0">
                <a:latin typeface="Arial" pitchFamily="34" charset="0"/>
                <a:cs typeface="Arial" pitchFamily="34" charset="0"/>
              </a:rPr>
              <a:t>nueva calibración con el </a:t>
            </a:r>
            <a:r>
              <a:rPr lang="es-AR" sz="3200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s-A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AR" sz="3200" dirty="0" smtClean="0">
                <a:latin typeface="Arial" pitchFamily="34" charset="0"/>
                <a:cs typeface="Arial" pitchFamily="34" charset="0"/>
              </a:rPr>
              <a:t>La calibración correcta debe producir una gráfica lineal</a:t>
            </a:r>
            <a:r>
              <a:rPr lang="es-AR" sz="3200" dirty="0" smtClean="0"/>
              <a:t>.</a:t>
            </a:r>
            <a:endParaRPr lang="es-A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6438523"/>
              </p:ext>
            </p:extLst>
          </p:nvPr>
        </p:nvGraphicFramePr>
        <p:xfrm>
          <a:off x="3962400" y="1371600"/>
          <a:ext cx="4876800" cy="460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31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800" b="1" dirty="0" smtClean="0">
                <a:latin typeface="Arial" pitchFamily="34" charset="0"/>
                <a:cs typeface="Arial" pitchFamily="34" charset="0"/>
              </a:rPr>
              <a:t>Características principales</a:t>
            </a:r>
            <a:endParaRPr lang="es-AR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Sensor de NDVI similar </a:t>
            </a:r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(GS).</a:t>
            </a:r>
          </a:p>
          <a:p>
            <a:pPr>
              <a:spcAft>
                <a:spcPts val="1200"/>
              </a:spcAft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 un sensor activo.</a:t>
            </a:r>
          </a:p>
          <a:p>
            <a:pPr lvl="1">
              <a:spcAft>
                <a:spcPts val="1200"/>
              </a:spcAft>
            </a:pPr>
            <a:r>
              <a:rPr lang="es-MX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Puede usarse durante el día y la noche</a:t>
            </a:r>
          </a:p>
          <a:p>
            <a:pPr>
              <a:spcAft>
                <a:spcPts val="1200"/>
              </a:spcAft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Puede calibrarse con cualquier sensor de NDVI.</a:t>
            </a:r>
          </a:p>
          <a:p>
            <a:pPr>
              <a:spcAft>
                <a:spcPts val="1200"/>
              </a:spcAft>
            </a:pPr>
            <a:r>
              <a:rPr lang="es-MX" dirty="0">
                <a:latin typeface="Arial" pitchFamily="34" charset="0"/>
                <a:cs typeface="Arial" pitchFamily="34" charset="0"/>
              </a:rPr>
              <a:t>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esarrollado para reducir gastos de fertilización y proteger el medio ambiente.  El Sensor de Bolsillo (SB) vale US$200, mientras que el GreenSeeker cuesta más de US$4,500.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6000" b="1" dirty="0" smtClean="0">
                <a:latin typeface="Arial" pitchFamily="34" charset="0"/>
                <a:cs typeface="Arial" pitchFamily="34" charset="0"/>
              </a:rPr>
              <a:t>Más Información</a:t>
            </a:r>
            <a:endParaRPr lang="es-AR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Puede encontrar una guía del usuario en:  </a:t>
            </a:r>
            <a:r>
              <a:rPr lang="es-AR" sz="2000" dirty="0" smtClean="0">
                <a:latin typeface="Arial" pitchFamily="34" charset="0"/>
                <a:cs typeface="Arial" pitchFamily="34" charset="0"/>
                <a:hlinkClick r:id="rId2"/>
              </a:rPr>
              <a:t>http://www.nue.okstate.edu/Pocket_Sensor/Pocket_Sensor.htm</a:t>
            </a:r>
            <a:endParaRPr lang="es-AR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La guía del usuario tiene un enlace a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Bray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Terminal y drivers para usar con el Sensor de Bolsillo</a:t>
            </a:r>
          </a:p>
          <a:p>
            <a:pPr>
              <a:spcBef>
                <a:spcPts val="0"/>
              </a:spcBef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Puede encontrar más información sobre el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, Sensor de Bolsillo, y  el uso eficiente de nitrógeno en: </a:t>
            </a:r>
            <a:r>
              <a:rPr lang="es-AR" sz="4400" dirty="0" smtClean="0">
                <a:latin typeface="Arial" pitchFamily="34" charset="0"/>
                <a:cs typeface="Arial" pitchFamily="34" charset="0"/>
                <a:hlinkClick r:id="rId3"/>
              </a:rPr>
              <a:t>http://www.nue.okstate.edu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78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09800"/>
            <a:ext cx="8991600" cy="1143000"/>
          </a:xfrm>
        </p:spPr>
        <p:txBody>
          <a:bodyPr>
            <a:normAutofit/>
          </a:bodyPr>
          <a:lstStyle/>
          <a:p>
            <a:pPr algn="ctr"/>
            <a:r>
              <a:rPr lang="es-AR" sz="5400" b="1" dirty="0" smtClean="0">
                <a:latin typeface="Arial" pitchFamily="34" charset="0"/>
                <a:cs typeface="Arial" pitchFamily="34" charset="0"/>
              </a:rPr>
              <a:t>Preguntas y Comentarios</a:t>
            </a:r>
            <a:endParaRPr lang="es-AR" sz="5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 smtClean="0"/>
              <a:t>Á</a:t>
            </a:r>
            <a:r>
              <a:rPr lang="es-AR" sz="4800" dirty="0" smtClean="0">
                <a:latin typeface="Arial" pitchFamily="34" charset="0"/>
                <a:cs typeface="Arial" pitchFamily="34" charset="0"/>
              </a:rPr>
              <a:t>rea de Mediciones </a:t>
            </a:r>
            <a:endParaRPr lang="es-MX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El GreenSeeker	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El Sensor de Bolsillo</a:t>
            </a:r>
          </a:p>
          <a:p>
            <a:endParaRPr lang="es-MX" dirty="0" smtClean="0"/>
          </a:p>
          <a:p>
            <a:endParaRPr lang="es-MX" dirty="0" smtClean="0"/>
          </a:p>
          <a:p>
            <a:pPr marL="109728" indent="0">
              <a:buNone/>
            </a:pPr>
            <a:endParaRPr lang="es-MX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343400"/>
            <a:ext cx="5949950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4648200"/>
            <a:ext cx="45053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9" t="14969" r="8048" b="22222"/>
          <a:stretch/>
        </p:blipFill>
        <p:spPr>
          <a:xfrm>
            <a:off x="5029200" y="2652657"/>
            <a:ext cx="2819400" cy="1690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3" b="44792"/>
          <a:stretch/>
        </p:blipFill>
        <p:spPr>
          <a:xfrm>
            <a:off x="672759" y="3048000"/>
            <a:ext cx="3750355" cy="14368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4156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es-AR" sz="4400" b="1" dirty="0" smtClean="0">
                <a:latin typeface="Arial" pitchFamily="34" charset="0"/>
                <a:cs typeface="Arial" pitchFamily="34" charset="0"/>
              </a:rPr>
              <a:t>Uso del Sensor de Bolsillo</a:t>
            </a:r>
            <a:endParaRPr lang="es-A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s-AR" sz="4000" dirty="0" smtClean="0">
                <a:latin typeface="Arial" pitchFamily="34" charset="0"/>
                <a:cs typeface="Arial" pitchFamily="34" charset="0"/>
              </a:rPr>
              <a:t>Cargar la pila.</a:t>
            </a:r>
          </a:p>
          <a:p>
            <a:pPr lvl="1">
              <a:spcAft>
                <a:spcPts val="600"/>
              </a:spcAft>
            </a:pPr>
            <a:r>
              <a:rPr lang="es-A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Conectar el Sensor a la computadora con el cable USB.</a:t>
            </a:r>
          </a:p>
          <a:p>
            <a:pPr>
              <a:spcAft>
                <a:spcPts val="600"/>
              </a:spcAft>
            </a:pPr>
            <a:r>
              <a:rPr lang="es-AR" sz="4000" dirty="0" smtClean="0">
                <a:latin typeface="Arial" pitchFamily="34" charset="0"/>
                <a:cs typeface="Arial" pitchFamily="34" charset="0"/>
              </a:rPr>
              <a:t>Tiempo de carga: 3-4 horas.</a:t>
            </a:r>
          </a:p>
          <a:p>
            <a:pPr>
              <a:spcAft>
                <a:spcPts val="600"/>
              </a:spcAft>
            </a:pPr>
            <a:r>
              <a:rPr lang="es-AR" sz="4000" dirty="0" smtClean="0">
                <a:latin typeface="Arial" pitchFamily="34" charset="0"/>
                <a:cs typeface="Arial" pitchFamily="34" charset="0"/>
              </a:rPr>
              <a:t>Duración de la pila: 6-8 horas. </a:t>
            </a:r>
            <a:endParaRPr lang="es-A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0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s-AR" sz="4800" b="1" dirty="0" smtClean="0">
                <a:latin typeface="Arial" pitchFamily="34" charset="0"/>
                <a:cs typeface="Arial" pitchFamily="34" charset="0"/>
              </a:rPr>
              <a:t>Uso del Sensor de Bolsillo</a:t>
            </a:r>
            <a:endParaRPr lang="es-AR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AR" dirty="0">
                <a:latin typeface="Arial" pitchFamily="34" charset="0"/>
                <a:cs typeface="Arial" pitchFamily="34" charset="0"/>
              </a:rPr>
              <a:t>El sensor de Bolsillo es más susceptible a variaciones en la distancia y el ángulo que el </a:t>
            </a:r>
            <a:r>
              <a:rPr lang="es-AR" dirty="0" err="1">
                <a:latin typeface="Arial" pitchFamily="34" charset="0"/>
                <a:cs typeface="Arial" pitchFamily="34" charset="0"/>
              </a:rPr>
              <a:t>GreenSeeker</a:t>
            </a:r>
            <a:r>
              <a:rPr lang="es-AR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Mantener el Sensor de Bolsillo a 60-75 centímetros sobre las plantas.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Mantener un ángulo recto con el suelo usando la burbuja del nivel.</a:t>
            </a:r>
          </a:p>
        </p:txBody>
      </p:sp>
    </p:spTree>
    <p:extLst>
      <p:ext uri="{BB962C8B-B14F-4D97-AF65-F5344CB8AC3E}">
        <p14:creationId xmlns:p14="http://schemas.microsoft.com/office/powerpoint/2010/main" val="301874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s-AR" sz="4800" b="1" dirty="0" smtClean="0">
                <a:latin typeface="Arial" pitchFamily="34" charset="0"/>
                <a:cs typeface="Arial" pitchFamily="34" charset="0"/>
              </a:rPr>
              <a:t>Para tomar lecturas de NDVI</a:t>
            </a:r>
            <a:endParaRPr lang="es-AR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s-AR" sz="4400" dirty="0" smtClean="0">
                <a:latin typeface="Arial" pitchFamily="34" charset="0"/>
                <a:cs typeface="Arial" pitchFamily="34" charset="0"/>
              </a:rPr>
              <a:t>Mantener presionado el botón rojo durante la medición.</a:t>
            </a:r>
          </a:p>
          <a:p>
            <a:pPr>
              <a:spcAft>
                <a:spcPts val="600"/>
              </a:spcAft>
            </a:pPr>
            <a:r>
              <a:rPr lang="es-AR" sz="4400" dirty="0" smtClean="0">
                <a:latin typeface="Arial" pitchFamily="34" charset="0"/>
                <a:cs typeface="Arial" pitchFamily="34" charset="0"/>
              </a:rPr>
              <a:t>La pantalla muestra el valor de NDVI. </a:t>
            </a:r>
          </a:p>
          <a:p>
            <a:pPr>
              <a:spcAft>
                <a:spcPts val="600"/>
              </a:spcAft>
            </a:pPr>
            <a:r>
              <a:rPr lang="es-AR" sz="4400" dirty="0">
                <a:latin typeface="Arial" pitchFamily="34" charset="0"/>
                <a:cs typeface="Arial" pitchFamily="34" charset="0"/>
              </a:rPr>
              <a:t>S</a:t>
            </a:r>
            <a:r>
              <a:rPr lang="es-AR" sz="4400" dirty="0" smtClean="0">
                <a:latin typeface="Arial" pitchFamily="34" charset="0"/>
                <a:cs typeface="Arial" pitchFamily="34" charset="0"/>
              </a:rPr>
              <a:t>oltar el botón para finalizar medición.</a:t>
            </a:r>
          </a:p>
          <a:p>
            <a:pPr>
              <a:spcAft>
                <a:spcPts val="600"/>
              </a:spcAft>
            </a:pPr>
            <a:r>
              <a:rPr lang="es-AR" sz="4400" dirty="0" smtClean="0">
                <a:latin typeface="Arial" pitchFamily="34" charset="0"/>
                <a:cs typeface="Arial" pitchFamily="34" charset="0"/>
              </a:rPr>
              <a:t>El último valor que la pantalla muestra es el promedio.</a:t>
            </a:r>
            <a:endParaRPr lang="es-AR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9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6000" b="1" dirty="0" smtClean="0">
                <a:latin typeface="Arial" pitchFamily="34" charset="0"/>
                <a:cs typeface="Arial" pitchFamily="34" charset="0"/>
              </a:rPr>
              <a:t>Registrar el valor de NDVI</a:t>
            </a:r>
            <a:endParaRPr lang="es-AR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s-AR" sz="4000" dirty="0" smtClean="0">
                <a:latin typeface="Arial" pitchFamily="34" charset="0"/>
                <a:cs typeface="Arial" pitchFamily="34" charset="0"/>
              </a:rPr>
              <a:t>El Sensor de Bolsillo no tiene memoria como el </a:t>
            </a:r>
            <a:r>
              <a:rPr lang="es-AR" sz="4000" dirty="0" err="1" smtClean="0">
                <a:latin typeface="Arial" pitchFamily="34" charset="0"/>
                <a:cs typeface="Arial" pitchFamily="34" charset="0"/>
              </a:rPr>
              <a:t>GreenSeeker</a:t>
            </a:r>
            <a:r>
              <a:rPr lang="es-AR" sz="4000" dirty="0" smtClean="0">
                <a:latin typeface="Arial" pitchFamily="34" charset="0"/>
                <a:cs typeface="Arial" pitchFamily="34" charset="0"/>
              </a:rPr>
              <a:t> y es necesario que registren las mediciones de NDVI.</a:t>
            </a:r>
          </a:p>
          <a:p>
            <a:pPr>
              <a:spcAft>
                <a:spcPts val="1200"/>
              </a:spcAft>
            </a:pPr>
            <a:r>
              <a:rPr lang="es-AR" sz="4000" dirty="0" smtClean="0">
                <a:latin typeface="Arial" pitchFamily="34" charset="0"/>
                <a:cs typeface="Arial" pitchFamily="34" charset="0"/>
              </a:rPr>
              <a:t>Una vez que la pantalla muestra </a:t>
            </a:r>
            <a:r>
              <a:rPr lang="es-AR" sz="4000" dirty="0">
                <a:latin typeface="Arial" pitchFamily="34" charset="0"/>
                <a:cs typeface="Arial" pitchFamily="34" charset="0"/>
              </a:rPr>
              <a:t>el </a:t>
            </a:r>
            <a:r>
              <a:rPr lang="es-AR" sz="4000" dirty="0" smtClean="0">
                <a:latin typeface="Arial" pitchFamily="34" charset="0"/>
                <a:cs typeface="Arial" pitchFamily="34" charset="0"/>
              </a:rPr>
              <a:t>NDVI promedio la memoria es borrada.</a:t>
            </a:r>
          </a:p>
        </p:txBody>
      </p:sp>
    </p:spTree>
    <p:extLst>
      <p:ext uri="{BB962C8B-B14F-4D97-AF65-F5344CB8AC3E}">
        <p14:creationId xmlns:p14="http://schemas.microsoft.com/office/powerpoint/2010/main" val="11967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4800" dirty="0" smtClean="0">
                <a:latin typeface="Arial" pitchFamily="34" charset="0"/>
                <a:cs typeface="Arial" pitchFamily="34" charset="0"/>
              </a:rPr>
              <a:t>Problemas con las mediciones</a:t>
            </a:r>
            <a:endParaRPr lang="es-AR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E01:  El promedio es menor de 0.</a:t>
            </a:r>
          </a:p>
          <a:p>
            <a:pPr>
              <a:spcAft>
                <a:spcPts val="600"/>
              </a:spcAft>
            </a:pPr>
            <a:r>
              <a:rPr lang="es-AR" smtClean="0">
                <a:latin typeface="Arial" pitchFamily="34" charset="0"/>
                <a:cs typeface="Arial" pitchFamily="34" charset="0"/>
              </a:rPr>
              <a:t>E02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:  El promedio es mayor de 1.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Alejar o acercar la distancia de las plantas y mantener un ángulo recto con el suelo puede solucionar este problema.</a:t>
            </a:r>
          </a:p>
          <a:p>
            <a:pPr>
              <a:spcAft>
                <a:spcPts val="600"/>
              </a:spcAft>
            </a:pPr>
            <a:r>
              <a:rPr lang="es-AR" dirty="0" smtClean="0">
                <a:latin typeface="Arial" pitchFamily="34" charset="0"/>
                <a:cs typeface="Arial" pitchFamily="34" charset="0"/>
              </a:rPr>
              <a:t>Si al variar la distancia y el ángulo todavía aparecen errores será necesario calibrar el Sensor.  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066800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es-AR" sz="6000" b="1" dirty="0" smtClean="0">
                <a:latin typeface="Arial" pitchFamily="34" charset="0"/>
                <a:cs typeface="Arial" pitchFamily="34" charset="0"/>
              </a:rPr>
              <a:t>Cuidados del Sensor</a:t>
            </a:r>
            <a:endParaRPr lang="es-AR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s-AR" sz="4400" dirty="0" smtClean="0">
                <a:latin typeface="Arial" pitchFamily="34" charset="0"/>
                <a:cs typeface="Arial" pitchFamily="34" charset="0"/>
              </a:rPr>
              <a:t>Cargar la pila antes de usar.</a:t>
            </a:r>
          </a:p>
          <a:p>
            <a:pPr lvl="1">
              <a:spcAft>
                <a:spcPts val="600"/>
              </a:spcAft>
            </a:pPr>
            <a:r>
              <a:rPr lang="es-A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 la pila no está bien cargada es posible que el Sensor de Bolsillo muestre valores de NDVI incorrectamente.</a:t>
            </a:r>
          </a:p>
          <a:p>
            <a:pPr>
              <a:spcAft>
                <a:spcPts val="600"/>
              </a:spcAft>
            </a:pPr>
            <a:r>
              <a:rPr lang="es-AR" sz="4400" dirty="0" smtClean="0">
                <a:latin typeface="Arial" pitchFamily="34" charset="0"/>
                <a:cs typeface="Arial" pitchFamily="34" charset="0"/>
              </a:rPr>
              <a:t>Mantener limpios la lente y los LED.</a:t>
            </a:r>
          </a:p>
          <a:p>
            <a:pPr>
              <a:spcAft>
                <a:spcPts val="600"/>
              </a:spcAft>
            </a:pPr>
            <a:r>
              <a:rPr lang="es-AR" sz="4400" dirty="0" smtClean="0">
                <a:latin typeface="Arial" pitchFamily="34" charset="0"/>
                <a:cs typeface="Arial" pitchFamily="34" charset="0"/>
              </a:rPr>
              <a:t>No rayar los LED.</a:t>
            </a:r>
            <a:endParaRPr lang="es-AR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607</TotalTime>
  <Words>736</Words>
  <Application>Microsoft Office PowerPoint</Application>
  <PresentationFormat>On-screen Show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</vt:lpstr>
      <vt:lpstr>NDVI: Sensor de Bolsillo OSU NDVI Pocket Sensor </vt:lpstr>
      <vt:lpstr>Características principales</vt:lpstr>
      <vt:lpstr>Área de Mediciones </vt:lpstr>
      <vt:lpstr>Uso del Sensor de Bolsillo</vt:lpstr>
      <vt:lpstr>Uso del Sensor de Bolsillo</vt:lpstr>
      <vt:lpstr>Para tomar lecturas de NDVI</vt:lpstr>
      <vt:lpstr>Registrar el valor de NDVI</vt:lpstr>
      <vt:lpstr>Problemas con las mediciones</vt:lpstr>
      <vt:lpstr>Cuidados del Sensor</vt:lpstr>
      <vt:lpstr>Calibración del Sensor de Bolsillo</vt:lpstr>
      <vt:lpstr>Calibración del Sensor de Bolsillo</vt:lpstr>
      <vt:lpstr>Bray Terminal</vt:lpstr>
      <vt:lpstr>Calibración del Sensor de Bolsillo</vt:lpstr>
      <vt:lpstr>Calibración del Sensor de Bolsillo</vt:lpstr>
      <vt:lpstr>Datos: Microsoft Excel</vt:lpstr>
      <vt:lpstr>Gráfico XY</vt:lpstr>
      <vt:lpstr>Calibración del Sensor de Bolsillo</vt:lpstr>
      <vt:lpstr>Ingresar nuevos coeficientes </vt:lpstr>
      <vt:lpstr>Calibración del Sensor de Bolsillo</vt:lpstr>
      <vt:lpstr>Más Información</vt:lpstr>
      <vt:lpstr>Preguntas y Comentarios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OSU NDVI Pocket Sensor</dc:title>
  <dc:creator>Jared Crain</dc:creator>
  <cp:lastModifiedBy>Jared Crain</cp:lastModifiedBy>
  <cp:revision>40</cp:revision>
  <dcterms:created xsi:type="dcterms:W3CDTF">2010-10-02T22:51:10Z</dcterms:created>
  <dcterms:modified xsi:type="dcterms:W3CDTF">2010-11-10T23:35:19Z</dcterms:modified>
</cp:coreProperties>
</file>