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sldIdLst>
    <p:sldId id="259"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52"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D71DFE5-44BD-465A-A3B8-F91CFA82E8A5}" type="datetimeFigureOut">
              <a:rPr lang="en-US" smtClean="0"/>
              <a:t>3/6/2013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BD9357-6FDD-4ED9-840F-CC3651D793EB}" type="slidenum">
              <a:rPr lang="en-US" smtClean="0"/>
              <a:t>‹#›</a:t>
            </a:fld>
            <a:endParaRPr lang="en-US"/>
          </a:p>
        </p:txBody>
      </p:sp>
    </p:spTree>
    <p:extLst>
      <p:ext uri="{BB962C8B-B14F-4D97-AF65-F5344CB8AC3E}">
        <p14:creationId xmlns:p14="http://schemas.microsoft.com/office/powerpoint/2010/main" val="31874272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D71DFE5-44BD-465A-A3B8-F91CFA82E8A5}" type="datetimeFigureOut">
              <a:rPr lang="en-US" smtClean="0"/>
              <a:t>3/6/2013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BD9357-6FDD-4ED9-840F-CC3651D793EB}" type="slidenum">
              <a:rPr lang="en-US" smtClean="0"/>
              <a:t>‹#›</a:t>
            </a:fld>
            <a:endParaRPr lang="en-US"/>
          </a:p>
        </p:txBody>
      </p:sp>
    </p:spTree>
    <p:extLst>
      <p:ext uri="{BB962C8B-B14F-4D97-AF65-F5344CB8AC3E}">
        <p14:creationId xmlns:p14="http://schemas.microsoft.com/office/powerpoint/2010/main" val="1341716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D71DFE5-44BD-465A-A3B8-F91CFA82E8A5}" type="datetimeFigureOut">
              <a:rPr lang="en-US" smtClean="0"/>
              <a:t>3/6/2013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BD9357-6FDD-4ED9-840F-CC3651D793EB}" type="slidenum">
              <a:rPr lang="en-US" smtClean="0"/>
              <a:t>‹#›</a:t>
            </a:fld>
            <a:endParaRPr lang="en-US"/>
          </a:p>
        </p:txBody>
      </p:sp>
    </p:spTree>
    <p:extLst>
      <p:ext uri="{BB962C8B-B14F-4D97-AF65-F5344CB8AC3E}">
        <p14:creationId xmlns:p14="http://schemas.microsoft.com/office/powerpoint/2010/main" val="39940865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D71DFE5-44BD-465A-A3B8-F91CFA82E8A5}" type="datetimeFigureOut">
              <a:rPr lang="en-US" smtClean="0"/>
              <a:t>3/6/2013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BD9357-6FDD-4ED9-840F-CC3651D793EB}" type="slidenum">
              <a:rPr lang="en-US" smtClean="0"/>
              <a:t>‹#›</a:t>
            </a:fld>
            <a:endParaRPr lang="en-US"/>
          </a:p>
        </p:txBody>
      </p:sp>
    </p:spTree>
    <p:extLst>
      <p:ext uri="{BB962C8B-B14F-4D97-AF65-F5344CB8AC3E}">
        <p14:creationId xmlns:p14="http://schemas.microsoft.com/office/powerpoint/2010/main" val="18366770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D71DFE5-44BD-465A-A3B8-F91CFA82E8A5}" type="datetimeFigureOut">
              <a:rPr lang="en-US" smtClean="0"/>
              <a:t>3/6/2013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BD9357-6FDD-4ED9-840F-CC3651D793EB}" type="slidenum">
              <a:rPr lang="en-US" smtClean="0"/>
              <a:t>‹#›</a:t>
            </a:fld>
            <a:endParaRPr lang="en-US"/>
          </a:p>
        </p:txBody>
      </p:sp>
    </p:spTree>
    <p:extLst>
      <p:ext uri="{BB962C8B-B14F-4D97-AF65-F5344CB8AC3E}">
        <p14:creationId xmlns:p14="http://schemas.microsoft.com/office/powerpoint/2010/main" val="24751812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D71DFE5-44BD-465A-A3B8-F91CFA82E8A5}" type="datetimeFigureOut">
              <a:rPr lang="en-US" smtClean="0"/>
              <a:t>3/6/2013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BD9357-6FDD-4ED9-840F-CC3651D793EB}" type="slidenum">
              <a:rPr lang="en-US" smtClean="0"/>
              <a:t>‹#›</a:t>
            </a:fld>
            <a:endParaRPr lang="en-US"/>
          </a:p>
        </p:txBody>
      </p:sp>
    </p:spTree>
    <p:extLst>
      <p:ext uri="{BB962C8B-B14F-4D97-AF65-F5344CB8AC3E}">
        <p14:creationId xmlns:p14="http://schemas.microsoft.com/office/powerpoint/2010/main" val="39329733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D71DFE5-44BD-465A-A3B8-F91CFA82E8A5}" type="datetimeFigureOut">
              <a:rPr lang="en-US" smtClean="0"/>
              <a:t>3/6/2013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2BD9357-6FDD-4ED9-840F-CC3651D793EB}" type="slidenum">
              <a:rPr lang="en-US" smtClean="0"/>
              <a:t>‹#›</a:t>
            </a:fld>
            <a:endParaRPr lang="en-US"/>
          </a:p>
        </p:txBody>
      </p:sp>
    </p:spTree>
    <p:extLst>
      <p:ext uri="{BB962C8B-B14F-4D97-AF65-F5344CB8AC3E}">
        <p14:creationId xmlns:p14="http://schemas.microsoft.com/office/powerpoint/2010/main" val="446036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D71DFE5-44BD-465A-A3B8-F91CFA82E8A5}" type="datetimeFigureOut">
              <a:rPr lang="en-US" smtClean="0"/>
              <a:t>3/6/2013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2BD9357-6FDD-4ED9-840F-CC3651D793EB}" type="slidenum">
              <a:rPr lang="en-US" smtClean="0"/>
              <a:t>‹#›</a:t>
            </a:fld>
            <a:endParaRPr lang="en-US"/>
          </a:p>
        </p:txBody>
      </p:sp>
    </p:spTree>
    <p:extLst>
      <p:ext uri="{BB962C8B-B14F-4D97-AF65-F5344CB8AC3E}">
        <p14:creationId xmlns:p14="http://schemas.microsoft.com/office/powerpoint/2010/main" val="24002756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71DFE5-44BD-465A-A3B8-F91CFA82E8A5}" type="datetimeFigureOut">
              <a:rPr lang="en-US" smtClean="0"/>
              <a:t>3/6/2013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2BD9357-6FDD-4ED9-840F-CC3651D793EB}" type="slidenum">
              <a:rPr lang="en-US" smtClean="0"/>
              <a:t>‹#›</a:t>
            </a:fld>
            <a:endParaRPr lang="en-US"/>
          </a:p>
        </p:txBody>
      </p:sp>
    </p:spTree>
    <p:extLst>
      <p:ext uri="{BB962C8B-B14F-4D97-AF65-F5344CB8AC3E}">
        <p14:creationId xmlns:p14="http://schemas.microsoft.com/office/powerpoint/2010/main" val="42018940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D71DFE5-44BD-465A-A3B8-F91CFA82E8A5}" type="datetimeFigureOut">
              <a:rPr lang="en-US" smtClean="0"/>
              <a:t>3/6/2013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BD9357-6FDD-4ED9-840F-CC3651D793EB}" type="slidenum">
              <a:rPr lang="en-US" smtClean="0"/>
              <a:t>‹#›</a:t>
            </a:fld>
            <a:endParaRPr lang="en-US"/>
          </a:p>
        </p:txBody>
      </p:sp>
    </p:spTree>
    <p:extLst>
      <p:ext uri="{BB962C8B-B14F-4D97-AF65-F5344CB8AC3E}">
        <p14:creationId xmlns:p14="http://schemas.microsoft.com/office/powerpoint/2010/main" val="38739798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D71DFE5-44BD-465A-A3B8-F91CFA82E8A5}" type="datetimeFigureOut">
              <a:rPr lang="en-US" smtClean="0"/>
              <a:t>3/6/2013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BD9357-6FDD-4ED9-840F-CC3651D793EB}" type="slidenum">
              <a:rPr lang="en-US" smtClean="0"/>
              <a:t>‹#›</a:t>
            </a:fld>
            <a:endParaRPr lang="en-US"/>
          </a:p>
        </p:txBody>
      </p:sp>
    </p:spTree>
    <p:extLst>
      <p:ext uri="{BB962C8B-B14F-4D97-AF65-F5344CB8AC3E}">
        <p14:creationId xmlns:p14="http://schemas.microsoft.com/office/powerpoint/2010/main" val="18686282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71DFE5-44BD-465A-A3B8-F91CFA82E8A5}" type="datetimeFigureOut">
              <a:rPr lang="en-US" smtClean="0"/>
              <a:t>3/6/2013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BD9357-6FDD-4ED9-840F-CC3651D793EB}" type="slidenum">
              <a:rPr lang="en-US" smtClean="0"/>
              <a:t>‹#›</a:t>
            </a:fld>
            <a:endParaRPr lang="en-US"/>
          </a:p>
        </p:txBody>
      </p:sp>
    </p:spTree>
    <p:extLst>
      <p:ext uri="{BB962C8B-B14F-4D97-AF65-F5344CB8AC3E}">
        <p14:creationId xmlns:p14="http://schemas.microsoft.com/office/powerpoint/2010/main" val="24616127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hyperlink" Target="http://nue.okstate.edu/Hand_Planter.htm" TargetMode="Externa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0" y="533400"/>
            <a:ext cx="5715000" cy="381000"/>
          </a:xfrm>
          <a:solidFill>
            <a:schemeClr val="accent6"/>
          </a:solidFill>
          <a:ln>
            <a:solidFill>
              <a:schemeClr val="tx1"/>
            </a:solidFill>
          </a:ln>
        </p:spPr>
        <p:txBody>
          <a:bodyPr>
            <a:noAutofit/>
          </a:bodyPr>
          <a:lstStyle/>
          <a:p>
            <a:r>
              <a:rPr lang="en-US" sz="1200" dirty="0" smtClean="0"/>
              <a:t/>
            </a:r>
            <a:br>
              <a:rPr lang="en-US" sz="1200" dirty="0" smtClean="0"/>
            </a:br>
            <a:r>
              <a:rPr lang="en-US" sz="1200" b="1" dirty="0" smtClean="0"/>
              <a:t>A simple tool to reduce </a:t>
            </a:r>
            <a:r>
              <a:rPr lang="en-US" sz="1200" b="1" dirty="0" smtClean="0"/>
              <a:t>labor and production costs for small  scale farmers in Uganda </a:t>
            </a:r>
            <a:r>
              <a:rPr lang="en-US" sz="1200" b="1" dirty="0" smtClean="0"/>
              <a:t> </a:t>
            </a:r>
            <a:r>
              <a:rPr lang="en-US" sz="1200" dirty="0" smtClean="0"/>
              <a:t/>
            </a:r>
            <a:br>
              <a:rPr lang="en-US" sz="1200" dirty="0" smtClean="0"/>
            </a:br>
            <a:endParaRPr lang="en-US" sz="1200" dirty="0"/>
          </a:p>
        </p:txBody>
      </p:sp>
      <p:sp>
        <p:nvSpPr>
          <p:cNvPr id="8" name="Title 1"/>
          <p:cNvSpPr txBox="1">
            <a:spLocks/>
          </p:cNvSpPr>
          <p:nvPr/>
        </p:nvSpPr>
        <p:spPr>
          <a:xfrm>
            <a:off x="2895599" y="1143000"/>
            <a:ext cx="5486401" cy="210945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just"/>
            <a:r>
              <a:rPr lang="en-US" sz="1200" b="1" dirty="0" smtClean="0"/>
              <a:t>Introduction </a:t>
            </a:r>
          </a:p>
          <a:p>
            <a:pPr algn="just"/>
            <a:r>
              <a:rPr lang="en-US" sz="1200" dirty="0" smtClean="0"/>
              <a:t>Maize </a:t>
            </a:r>
            <a:r>
              <a:rPr lang="en-US" sz="1200" dirty="0"/>
              <a:t>planting in Uganda is normally accomplished by hand with no defined planting pattern. </a:t>
            </a:r>
            <a:r>
              <a:rPr lang="en-US" sz="1200" dirty="0" smtClean="0"/>
              <a:t>This process </a:t>
            </a:r>
            <a:r>
              <a:rPr lang="en-US" sz="1200" dirty="0"/>
              <a:t>results in a heterogeneous increase in plant population, is labor intensive, and exposes soil to erosion which ultimately reduces grain yields. In addition, over 50% of </a:t>
            </a:r>
            <a:r>
              <a:rPr lang="en-US" sz="1200" dirty="0" smtClean="0"/>
              <a:t>the 1.2milion maize acres are planted without fertilizers (World bank, 2010). One third of the acres are located on hilly landscapes. </a:t>
            </a:r>
            <a:r>
              <a:rPr lang="en-US" sz="1200" dirty="0"/>
              <a:t>Oklahoma State University (OSU) has developed a </a:t>
            </a:r>
            <a:r>
              <a:rPr lang="en-US" sz="1200" dirty="0" smtClean="0"/>
              <a:t>singulating </a:t>
            </a:r>
            <a:r>
              <a:rPr lang="en-US" sz="1200" dirty="0"/>
              <a:t>hand planter that delivers one seed per hill and can be used for mid-season application of urea fertilizer. The hand planter is 1.4 m long, 5.8 cm in diameter of the seed hopper and weighs 2 kg when empty. The tip has a sharp pointed shovel knife which delivers seeds at a depth of 7cm in no-till and tilled soils. </a:t>
            </a:r>
            <a:endParaRPr lang="en-US" sz="1200" dirty="0" smtClean="0"/>
          </a:p>
          <a:p>
            <a:pPr algn="just"/>
            <a:endParaRPr lang="en-US" sz="1200" dirty="0" smtClean="0"/>
          </a:p>
          <a:p>
            <a:pPr algn="just"/>
            <a:endParaRPr lang="en-US" sz="1200" dirty="0" smtClean="0"/>
          </a:p>
        </p:txBody>
      </p:sp>
      <p:pic>
        <p:nvPicPr>
          <p:cNvPr id="9" name="Picture 4" descr="Description: C:\Users\pomara\Desktop\photox.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799" y="1174299"/>
            <a:ext cx="2105025" cy="3086100"/>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3" descr="Description: C:\Users\pomara\Desktop\Planter photos\Edited Plant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7393" y="5638800"/>
            <a:ext cx="5486400" cy="914400"/>
          </a:xfrm>
          <a:prstGeom prst="rect">
            <a:avLst/>
          </a:prstGeom>
          <a:noFill/>
          <a:extLst>
            <a:ext uri="{909E8E84-426E-40DD-AFC4-6F175D3DCCD1}">
              <a14:hiddenFill xmlns:a14="http://schemas.microsoft.com/office/drawing/2010/main">
                <a:solidFill>
                  <a:srgbClr val="FFFFFF"/>
                </a:solidFill>
              </a14:hiddenFill>
            </a:ext>
          </a:extLst>
        </p:spPr>
      </p:pic>
      <p:sp>
        <p:nvSpPr>
          <p:cNvPr id="12" name="Rectangle 11"/>
          <p:cNvSpPr/>
          <p:nvPr/>
        </p:nvSpPr>
        <p:spPr>
          <a:xfrm>
            <a:off x="2847974" y="3061026"/>
            <a:ext cx="3246293" cy="1200329"/>
          </a:xfrm>
          <a:prstGeom prst="rect">
            <a:avLst/>
          </a:prstGeom>
        </p:spPr>
        <p:txBody>
          <a:bodyPr wrap="square">
            <a:spAutoFit/>
          </a:bodyPr>
          <a:lstStyle/>
          <a:p>
            <a:pPr algn="just"/>
            <a:r>
              <a:rPr lang="en-US" sz="1200" b="1" dirty="0" smtClean="0"/>
              <a:t>Purpose </a:t>
            </a:r>
          </a:p>
          <a:p>
            <a:pPr algn="just"/>
            <a:r>
              <a:rPr lang="en-US" sz="1200" dirty="0" smtClean="0"/>
              <a:t>The purpose of this concept note is to solicit support from AGCO to finance the manufacturing and distribution of this planter to small scale maize farmers with farms on hilly landscapes in Uganda. </a:t>
            </a:r>
            <a:endParaRPr lang="en-US" sz="1200" dirty="0" smtClean="0"/>
          </a:p>
        </p:txBody>
      </p:sp>
      <p:sp>
        <p:nvSpPr>
          <p:cNvPr id="13" name="Rectangle 12"/>
          <p:cNvSpPr/>
          <p:nvPr/>
        </p:nvSpPr>
        <p:spPr>
          <a:xfrm>
            <a:off x="531667" y="4451900"/>
            <a:ext cx="5562600" cy="830997"/>
          </a:xfrm>
          <a:prstGeom prst="rect">
            <a:avLst/>
          </a:prstGeom>
        </p:spPr>
        <p:txBody>
          <a:bodyPr wrap="square">
            <a:spAutoFit/>
          </a:bodyPr>
          <a:lstStyle/>
          <a:p>
            <a:pPr algn="just"/>
            <a:r>
              <a:rPr lang="en-US" sz="1200" b="1" dirty="0" smtClean="0"/>
              <a:t>Benefits </a:t>
            </a:r>
          </a:p>
          <a:p>
            <a:pPr algn="just"/>
            <a:r>
              <a:rPr lang="en-US" sz="1200" dirty="0" smtClean="0"/>
              <a:t>The food security situation would be improved, with an estimated increase in maize grain yields of 25% from the current 2.0mg/ha while ensuring environmental protection, through adoption and use of the hand planter</a:t>
            </a:r>
            <a:endParaRPr lang="en-US" sz="1200" dirty="0"/>
          </a:p>
        </p:txBody>
      </p:sp>
      <p:pic>
        <p:nvPicPr>
          <p:cNvPr id="14" name="Picture 3" descr="Description: C:\Users\soil fertility\Desktop\Pre\Planting using ox.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90830" y="3061026"/>
            <a:ext cx="2257425" cy="2171700"/>
          </a:xfrm>
          <a:prstGeom prst="rect">
            <a:avLst/>
          </a:prstGeom>
          <a:noFill/>
          <a:extLst>
            <a:ext uri="{909E8E84-426E-40DD-AFC4-6F175D3DCCD1}">
              <a14:hiddenFill xmlns:a14="http://schemas.microsoft.com/office/drawing/2010/main">
                <a:solidFill>
                  <a:srgbClr val="FFFFFF"/>
                </a:solidFill>
              </a14:hiddenFill>
            </a:ext>
          </a:extLst>
        </p:spPr>
      </p:pic>
      <p:sp>
        <p:nvSpPr>
          <p:cNvPr id="15" name="Rectangle 14"/>
          <p:cNvSpPr/>
          <p:nvPr/>
        </p:nvSpPr>
        <p:spPr>
          <a:xfrm>
            <a:off x="6290829" y="5301128"/>
            <a:ext cx="2257425" cy="369332"/>
          </a:xfrm>
          <a:prstGeom prst="rect">
            <a:avLst/>
          </a:prstGeom>
        </p:spPr>
        <p:txBody>
          <a:bodyPr wrap="square">
            <a:spAutoFit/>
          </a:bodyPr>
          <a:lstStyle/>
          <a:p>
            <a:pPr algn="just"/>
            <a:r>
              <a:rPr lang="en-US" sz="900" i="1" dirty="0" smtClean="0">
                <a:solidFill>
                  <a:srgbClr val="0070C0"/>
                </a:solidFill>
              </a:rPr>
              <a:t>A farmer hand planting maize in ox-plough furrow </a:t>
            </a:r>
          </a:p>
        </p:txBody>
      </p:sp>
      <p:sp>
        <p:nvSpPr>
          <p:cNvPr id="16" name="Rectangle 15"/>
          <p:cNvSpPr/>
          <p:nvPr/>
        </p:nvSpPr>
        <p:spPr>
          <a:xfrm>
            <a:off x="590549" y="4261355"/>
            <a:ext cx="2257425" cy="246221"/>
          </a:xfrm>
          <a:prstGeom prst="rect">
            <a:avLst/>
          </a:prstGeom>
        </p:spPr>
        <p:txBody>
          <a:bodyPr wrap="square">
            <a:spAutoFit/>
          </a:bodyPr>
          <a:lstStyle/>
          <a:p>
            <a:pPr algn="just"/>
            <a:r>
              <a:rPr lang="en-US" sz="1000" i="1" dirty="0" smtClean="0">
                <a:solidFill>
                  <a:schemeClr val="tx2">
                    <a:lumMod val="60000"/>
                    <a:lumOff val="40000"/>
                  </a:schemeClr>
                </a:solidFill>
              </a:rPr>
              <a:t>Hand planter trial in Zambia</a:t>
            </a:r>
            <a:endParaRPr lang="en-US" sz="1000" i="1" dirty="0" smtClean="0">
              <a:solidFill>
                <a:schemeClr val="tx2">
                  <a:lumMod val="60000"/>
                  <a:lumOff val="40000"/>
                </a:schemeClr>
              </a:solidFill>
            </a:endParaRPr>
          </a:p>
        </p:txBody>
      </p:sp>
      <p:sp>
        <p:nvSpPr>
          <p:cNvPr id="20" name="Rectangle 19"/>
          <p:cNvSpPr/>
          <p:nvPr/>
        </p:nvSpPr>
        <p:spPr>
          <a:xfrm>
            <a:off x="6302375" y="6096000"/>
            <a:ext cx="2257425" cy="369332"/>
          </a:xfrm>
          <a:prstGeom prst="rect">
            <a:avLst/>
          </a:prstGeom>
        </p:spPr>
        <p:txBody>
          <a:bodyPr wrap="square">
            <a:spAutoFit/>
          </a:bodyPr>
          <a:lstStyle/>
          <a:p>
            <a:r>
              <a:rPr lang="en-US" sz="900" dirty="0"/>
              <a:t>Summary by Peter </a:t>
            </a:r>
            <a:r>
              <a:rPr lang="en-US" sz="900" dirty="0" err="1"/>
              <a:t>Omara</a:t>
            </a:r>
            <a:r>
              <a:rPr lang="en-US" sz="900" dirty="0"/>
              <a:t>. Browse details at </a:t>
            </a:r>
            <a:r>
              <a:rPr lang="en-US" sz="900" u="sng" dirty="0">
                <a:hlinkClick r:id="rId5"/>
              </a:rPr>
              <a:t>http://nue.okstate.edu/Hand_Planter.htm</a:t>
            </a:r>
            <a:endParaRPr lang="en-US" sz="900" dirty="0"/>
          </a:p>
        </p:txBody>
      </p:sp>
      <p:sp>
        <p:nvSpPr>
          <p:cNvPr id="21" name="Title 1"/>
          <p:cNvSpPr txBox="1">
            <a:spLocks/>
          </p:cNvSpPr>
          <p:nvPr/>
        </p:nvSpPr>
        <p:spPr>
          <a:xfrm>
            <a:off x="1706272" y="228600"/>
            <a:ext cx="6400800" cy="381000"/>
          </a:xfrm>
          <a:prstGeom prst="rect">
            <a:avLst/>
          </a:prstGeom>
        </p:spPr>
        <p:txBody>
          <a:bodyPr vert="horz" lIns="91440" tIns="45720" rIns="91440" bIns="45720" rtlCol="0" anchor="ctr">
            <a:normAutofit fontScale="6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700" b="1" dirty="0" smtClean="0"/>
              <a:t>SINGULATING HAND PLANTER</a:t>
            </a:r>
            <a:r>
              <a:rPr lang="en-US" sz="2000" b="1" dirty="0" smtClean="0"/>
              <a:t>  </a:t>
            </a:r>
            <a:r>
              <a:rPr lang="en-US" sz="1200" dirty="0" smtClean="0"/>
              <a:t/>
            </a:r>
            <a:br>
              <a:rPr lang="en-US" sz="1200" dirty="0" smtClean="0"/>
            </a:br>
            <a:endParaRPr lang="en-US" sz="1200" dirty="0"/>
          </a:p>
        </p:txBody>
      </p:sp>
    </p:spTree>
    <p:extLst>
      <p:ext uri="{BB962C8B-B14F-4D97-AF65-F5344CB8AC3E}">
        <p14:creationId xmlns:p14="http://schemas.microsoft.com/office/powerpoint/2010/main" val="346135706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201</TotalTime>
  <Words>247</Words>
  <Application>Microsoft Office PowerPoint</Application>
  <PresentationFormat>On-screen Show (4:3)</PresentationFormat>
  <Paragraphs>11</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 A simple tool to reduce labor and production costs for small  scale farmers in Uganda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soil fertility</dc:creator>
  <cp:lastModifiedBy>soil fertility</cp:lastModifiedBy>
  <cp:revision>11</cp:revision>
  <dcterms:created xsi:type="dcterms:W3CDTF">2013-03-06T19:39:23Z</dcterms:created>
  <dcterms:modified xsi:type="dcterms:W3CDTF">2013-03-06T23:01:22Z</dcterms:modified>
</cp:coreProperties>
</file>