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19047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380939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571409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76187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952348" algn="l" defTabSz="380939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1142817" algn="l" defTabSz="380939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1333287" algn="l" defTabSz="380939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1523756" algn="l" defTabSz="380939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il fertility" initials="sf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748A97"/>
    <a:srgbClr val="6F7EC9"/>
    <a:srgbClr val="7E8AFE"/>
    <a:srgbClr val="7697BC"/>
    <a:srgbClr val="A1A1A1"/>
    <a:srgbClr val="1A801F"/>
    <a:srgbClr val="EEEEEE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9824" autoAdjust="0"/>
  </p:normalViewPr>
  <p:slideViewPr>
    <p:cSldViewPr snapToGrid="0">
      <p:cViewPr>
        <p:scale>
          <a:sx n="100" d="100"/>
          <a:sy n="100" d="100"/>
        </p:scale>
        <p:origin x="-1872" y="-162"/>
      </p:cViewPr>
      <p:guideLst>
        <p:guide orient="horz" pos="969"/>
        <p:guide pos="42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44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 smtClean="0"/>
            </a:lvl1pPr>
          </a:lstStyle>
          <a:p>
            <a:pPr>
              <a:defRPr/>
            </a:pPr>
            <a:fld id="{1DECA459-3BF0-49D0-8BC1-1A9767C9D34F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8500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29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44" y="8829429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B6676779-F704-4F8A-A579-B25E3F6E5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30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190470" algn="l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380939" algn="l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571409" algn="l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761878" algn="l" rtl="0" fontAlgn="base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952348" algn="l" defTabSz="38093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142817" algn="l" defTabSz="38093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333287" algn="l" defTabSz="38093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523756" algn="l" defTabSz="38093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97100" y="698500"/>
            <a:ext cx="2616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8DE444-433E-4CEC-9D1F-AE0807C3AAF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361" y="2840833"/>
            <a:ext cx="4663678" cy="19597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020" y="5181600"/>
            <a:ext cx="3840361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190470" indent="0" algn="ctr">
              <a:buNone/>
              <a:defRPr/>
            </a:lvl2pPr>
            <a:lvl3pPr marL="380939" indent="0" algn="ctr">
              <a:buNone/>
              <a:defRPr/>
            </a:lvl3pPr>
            <a:lvl4pPr marL="571409" indent="0" algn="ctr">
              <a:buNone/>
              <a:defRPr/>
            </a:lvl4pPr>
            <a:lvl5pPr marL="761878" indent="0" algn="ctr">
              <a:buNone/>
              <a:defRPr/>
            </a:lvl5pPr>
            <a:lvl6pPr marL="952348" indent="0" algn="ctr">
              <a:buNone/>
              <a:defRPr/>
            </a:lvl6pPr>
            <a:lvl7pPr marL="1142817" indent="0" algn="ctr">
              <a:buNone/>
              <a:defRPr/>
            </a:lvl7pPr>
            <a:lvl8pPr marL="1333287" indent="0" algn="ctr">
              <a:buNone/>
              <a:defRPr/>
            </a:lvl8pPr>
            <a:lvl9pPr marL="152375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E692F-61EC-4AC0-B412-E7F92960B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85E23-A127-4ED0-AEC9-97E594397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77582" y="366712"/>
            <a:ext cx="1234380" cy="78017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440" y="366712"/>
            <a:ext cx="3674567" cy="78017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E5D61-B636-4742-A448-731390C33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99FA0-7EAD-41BC-A71A-2AB99B4FF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7" y="5876131"/>
            <a:ext cx="4663381" cy="1816100"/>
          </a:xfrm>
        </p:spPr>
        <p:txBody>
          <a:bodyPr anchor="t"/>
          <a:lstStyle>
            <a:lvl1pPr algn="l">
              <a:defRPr sz="1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7" y="3875881"/>
            <a:ext cx="4663381" cy="2000250"/>
          </a:xfrm>
        </p:spPr>
        <p:txBody>
          <a:bodyPr anchor="b"/>
          <a:lstStyle>
            <a:lvl1pPr marL="0" indent="0">
              <a:buNone/>
              <a:defRPr sz="800"/>
            </a:lvl1pPr>
            <a:lvl2pPr marL="190470" indent="0">
              <a:buNone/>
              <a:defRPr sz="700"/>
            </a:lvl2pPr>
            <a:lvl3pPr marL="380939" indent="0">
              <a:buNone/>
              <a:defRPr sz="700"/>
            </a:lvl3pPr>
            <a:lvl4pPr marL="571409" indent="0">
              <a:buNone/>
              <a:defRPr sz="600"/>
            </a:lvl4pPr>
            <a:lvl5pPr marL="761878" indent="0">
              <a:buNone/>
              <a:defRPr sz="600"/>
            </a:lvl5pPr>
            <a:lvl6pPr marL="952348" indent="0">
              <a:buNone/>
              <a:defRPr sz="600"/>
            </a:lvl6pPr>
            <a:lvl7pPr marL="1142817" indent="0">
              <a:buNone/>
              <a:defRPr sz="600"/>
            </a:lvl7pPr>
            <a:lvl8pPr marL="1333287" indent="0">
              <a:buNone/>
              <a:defRPr sz="600"/>
            </a:lvl8pPr>
            <a:lvl9pPr marL="152375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A281D-08EE-435E-B490-238099459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439" y="2133602"/>
            <a:ext cx="2454474" cy="603488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57488" y="2133602"/>
            <a:ext cx="2454474" cy="603488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60D26-58F3-47D9-ADB1-21C9CA10D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439" y="365919"/>
            <a:ext cx="4937522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439" y="2047083"/>
            <a:ext cx="2424113" cy="852488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90470" indent="0">
              <a:buNone/>
              <a:defRPr sz="800" b="1"/>
            </a:lvl2pPr>
            <a:lvl3pPr marL="380939" indent="0">
              <a:buNone/>
              <a:defRPr sz="700" b="1"/>
            </a:lvl3pPr>
            <a:lvl4pPr marL="571409" indent="0">
              <a:buNone/>
              <a:defRPr sz="700" b="1"/>
            </a:lvl4pPr>
            <a:lvl5pPr marL="761878" indent="0">
              <a:buNone/>
              <a:defRPr sz="700" b="1"/>
            </a:lvl5pPr>
            <a:lvl6pPr marL="952348" indent="0">
              <a:buNone/>
              <a:defRPr sz="700" b="1"/>
            </a:lvl6pPr>
            <a:lvl7pPr marL="1142817" indent="0">
              <a:buNone/>
              <a:defRPr sz="700" b="1"/>
            </a:lvl7pPr>
            <a:lvl8pPr marL="1333287" indent="0">
              <a:buNone/>
              <a:defRPr sz="700" b="1"/>
            </a:lvl8pPr>
            <a:lvl9pPr marL="152375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439" y="2899569"/>
            <a:ext cx="2424113" cy="526891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6956" y="2047083"/>
            <a:ext cx="2425005" cy="852488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90470" indent="0">
              <a:buNone/>
              <a:defRPr sz="800" b="1"/>
            </a:lvl2pPr>
            <a:lvl3pPr marL="380939" indent="0">
              <a:buNone/>
              <a:defRPr sz="700" b="1"/>
            </a:lvl3pPr>
            <a:lvl4pPr marL="571409" indent="0">
              <a:buNone/>
              <a:defRPr sz="700" b="1"/>
            </a:lvl4pPr>
            <a:lvl5pPr marL="761878" indent="0">
              <a:buNone/>
              <a:defRPr sz="700" b="1"/>
            </a:lvl5pPr>
            <a:lvl6pPr marL="952348" indent="0">
              <a:buNone/>
              <a:defRPr sz="700" b="1"/>
            </a:lvl6pPr>
            <a:lvl7pPr marL="1142817" indent="0">
              <a:buNone/>
              <a:defRPr sz="700" b="1"/>
            </a:lvl7pPr>
            <a:lvl8pPr marL="1333287" indent="0">
              <a:buNone/>
              <a:defRPr sz="700" b="1"/>
            </a:lvl8pPr>
            <a:lvl9pPr marL="1523756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6956" y="2899569"/>
            <a:ext cx="2425005" cy="526891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495A6-6651-4B7D-9EFA-CA4ED586A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402A-E496-4B58-81C2-932C1CDD7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1F134-8910-4B59-891B-18F270B47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439" y="364331"/>
            <a:ext cx="1804988" cy="1549400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911" y="364331"/>
            <a:ext cx="3067050" cy="7804150"/>
          </a:xfrm>
        </p:spPr>
        <p:txBody>
          <a:bodyPr/>
          <a:lstStyle>
            <a:lvl1pPr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439" y="1913731"/>
            <a:ext cx="1804988" cy="6254750"/>
          </a:xfrm>
        </p:spPr>
        <p:txBody>
          <a:bodyPr/>
          <a:lstStyle>
            <a:lvl1pPr marL="0" indent="0">
              <a:buNone/>
              <a:defRPr sz="600"/>
            </a:lvl1pPr>
            <a:lvl2pPr marL="190470" indent="0">
              <a:buNone/>
              <a:defRPr sz="500"/>
            </a:lvl2pPr>
            <a:lvl3pPr marL="380939" indent="0">
              <a:buNone/>
              <a:defRPr sz="400"/>
            </a:lvl3pPr>
            <a:lvl4pPr marL="571409" indent="0">
              <a:buNone/>
              <a:defRPr sz="400"/>
            </a:lvl4pPr>
            <a:lvl5pPr marL="761878" indent="0">
              <a:buNone/>
              <a:defRPr sz="400"/>
            </a:lvl5pPr>
            <a:lvl6pPr marL="952348" indent="0">
              <a:buNone/>
              <a:defRPr sz="400"/>
            </a:lvl6pPr>
            <a:lvl7pPr marL="1142817" indent="0">
              <a:buNone/>
              <a:defRPr sz="400"/>
            </a:lvl7pPr>
            <a:lvl8pPr marL="1333287" indent="0">
              <a:buNone/>
              <a:defRPr sz="400"/>
            </a:lvl8pPr>
            <a:lvl9pPr marL="152375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2C426-D01D-4B49-BF30-0E462C0C8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433" y="6400800"/>
            <a:ext cx="3291780" cy="755650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433" y="816769"/>
            <a:ext cx="3291780" cy="5486400"/>
          </a:xfrm>
        </p:spPr>
        <p:txBody>
          <a:bodyPr/>
          <a:lstStyle>
            <a:lvl1pPr marL="0" indent="0">
              <a:buNone/>
              <a:defRPr sz="1300"/>
            </a:lvl1pPr>
            <a:lvl2pPr marL="190470" indent="0">
              <a:buNone/>
              <a:defRPr sz="1200"/>
            </a:lvl2pPr>
            <a:lvl3pPr marL="380939" indent="0">
              <a:buNone/>
              <a:defRPr sz="1000"/>
            </a:lvl3pPr>
            <a:lvl4pPr marL="571409" indent="0">
              <a:buNone/>
              <a:defRPr sz="800"/>
            </a:lvl4pPr>
            <a:lvl5pPr marL="761878" indent="0">
              <a:buNone/>
              <a:defRPr sz="800"/>
            </a:lvl5pPr>
            <a:lvl6pPr marL="952348" indent="0">
              <a:buNone/>
              <a:defRPr sz="800"/>
            </a:lvl6pPr>
            <a:lvl7pPr marL="1142817" indent="0">
              <a:buNone/>
              <a:defRPr sz="800"/>
            </a:lvl7pPr>
            <a:lvl8pPr marL="1333287" indent="0">
              <a:buNone/>
              <a:defRPr sz="800"/>
            </a:lvl8pPr>
            <a:lvl9pPr marL="1523756" indent="0">
              <a:buNone/>
              <a:defRPr sz="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433" y="7156450"/>
            <a:ext cx="3291780" cy="1073150"/>
          </a:xfrm>
        </p:spPr>
        <p:txBody>
          <a:bodyPr/>
          <a:lstStyle>
            <a:lvl1pPr marL="0" indent="0">
              <a:buNone/>
              <a:defRPr sz="600"/>
            </a:lvl1pPr>
            <a:lvl2pPr marL="190470" indent="0">
              <a:buNone/>
              <a:defRPr sz="500"/>
            </a:lvl2pPr>
            <a:lvl3pPr marL="380939" indent="0">
              <a:buNone/>
              <a:defRPr sz="400"/>
            </a:lvl3pPr>
            <a:lvl4pPr marL="571409" indent="0">
              <a:buNone/>
              <a:defRPr sz="400"/>
            </a:lvl4pPr>
            <a:lvl5pPr marL="761878" indent="0">
              <a:buNone/>
              <a:defRPr sz="400"/>
            </a:lvl5pPr>
            <a:lvl6pPr marL="952348" indent="0">
              <a:buNone/>
              <a:defRPr sz="400"/>
            </a:lvl6pPr>
            <a:lvl7pPr marL="1142817" indent="0">
              <a:buNone/>
              <a:defRPr sz="400"/>
            </a:lvl7pPr>
            <a:lvl8pPr marL="1333287" indent="0">
              <a:buNone/>
              <a:defRPr sz="400"/>
            </a:lvl8pPr>
            <a:lvl9pPr marL="1523756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BDFAD-B182-4015-A923-C2DD83D66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3199" y="366713"/>
            <a:ext cx="617160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42" tIns="54871" rIns="109742" bIns="548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3199" y="2133602"/>
            <a:ext cx="6171605" cy="603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9742" tIns="54871" rIns="109742" bIns="548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199" y="8327231"/>
            <a:ext cx="159960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742" tIns="54871" rIns="109742" bIns="54871" numCol="1" anchor="t" anchorCtr="0" compatLnSpc="1">
            <a:prstTxWarp prst="textNoShape">
              <a:avLst/>
            </a:prstTxWarp>
          </a:bodyPr>
          <a:lstStyle>
            <a:lvl1pPr>
              <a:defRPr sz="17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449" y="8327231"/>
            <a:ext cx="217110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742" tIns="54871" rIns="109742" bIns="54871" numCol="1" anchor="t" anchorCtr="0" compatLnSpc="1">
            <a:prstTxWarp prst="textNoShape">
              <a:avLst/>
            </a:prstTxWarp>
          </a:bodyPr>
          <a:lstStyle>
            <a:lvl1pPr algn="ctr">
              <a:defRPr sz="17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5198" y="8327231"/>
            <a:ext cx="159960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742" tIns="54871" rIns="109742" bIns="54871" numCol="1" anchor="t" anchorCtr="0" compatLnSpc="1">
            <a:prstTxWarp prst="textNoShape">
              <a:avLst/>
            </a:prstTxWarp>
          </a:bodyPr>
          <a:lstStyle>
            <a:lvl1pPr algn="r">
              <a:defRPr sz="1700" smtClean="0"/>
            </a:lvl1pPr>
          </a:lstStyle>
          <a:p>
            <a:pPr>
              <a:defRPr/>
            </a:pPr>
            <a:fld id="{7613DC99-5BFE-4BF5-A6D2-D85A7246E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7184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97184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2pPr>
      <a:lvl3pPr algn="ctr" defTabSz="1097184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3pPr>
      <a:lvl4pPr algn="ctr" defTabSz="1097184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4pPr>
      <a:lvl5pPr algn="ctr" defTabSz="1097184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5pPr>
      <a:lvl6pPr marL="190470" algn="ctr" defTabSz="1097184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6pPr>
      <a:lvl7pPr marL="380939" algn="ctr" defTabSz="1097184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7pPr>
      <a:lvl8pPr marL="571409" algn="ctr" defTabSz="1097184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8pPr>
      <a:lvl9pPr marL="761878" algn="ctr" defTabSz="1097184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charset="0"/>
        </a:defRPr>
      </a:lvl9pPr>
    </p:titleStyle>
    <p:bodyStyle>
      <a:lvl1pPr marL="411361" indent="-411361" algn="l" defTabSz="1097184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91503" indent="-342581" algn="l" defTabSz="1097184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71645" indent="-274461" algn="l" defTabSz="1097184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</a:defRPr>
      </a:lvl3pPr>
      <a:lvl4pPr marL="1920568" indent="-274461" algn="l" defTabSz="1097184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469490" indent="-274461" algn="l" defTabSz="1097184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659960" indent="-274461" algn="l" defTabSz="1097184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850429" indent="-274461" algn="l" defTabSz="1097184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040899" indent="-274461" algn="l" defTabSz="1097184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231368" indent="-274461" algn="l" defTabSz="1097184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90470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80939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71409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61878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52348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142817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333287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523756" algn="l" defTabSz="380939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mailto:alex.barreiro@okstate.edu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86024" y="8405133"/>
            <a:ext cx="6679816" cy="610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51" tIns="91425" rIns="182851" bIns="91425"/>
          <a:lstStyle/>
          <a:p>
            <a:pPr algn="ctr" defTabSz="1828640">
              <a:spcBef>
                <a:spcPct val="20000"/>
              </a:spcBef>
            </a:pPr>
            <a:r>
              <a:rPr lang="en-US" sz="1200" u="sng" dirty="0" err="1"/>
              <a:t>Alexandre</a:t>
            </a:r>
            <a:r>
              <a:rPr lang="en-US" sz="1200" u="sng" dirty="0"/>
              <a:t> S. Barreiro</a:t>
            </a:r>
            <a:r>
              <a:rPr lang="en-US" sz="1200" u="sng" baseline="30000" dirty="0"/>
              <a:t/>
            </a:r>
            <a:br>
              <a:rPr lang="en-US" sz="1200" u="sng" baseline="30000" dirty="0"/>
            </a:br>
            <a:r>
              <a:rPr lang="en-US" sz="1000" dirty="0"/>
              <a:t>Department of Plant and Soil Sciences, Oklahoma State University. 368 Ag Hall, Stillwater, OK, 74078. </a:t>
            </a:r>
          </a:p>
          <a:p>
            <a:pPr algn="ctr" defTabSz="1828640">
              <a:spcBef>
                <a:spcPct val="20000"/>
              </a:spcBef>
            </a:pPr>
            <a:r>
              <a:rPr lang="en-US" sz="1000" b="1" i="1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alex.barreiro@okstate.edu</a:t>
            </a:r>
            <a:endParaRPr lang="en-US" sz="1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1200150" y="923092"/>
            <a:ext cx="5486400" cy="238521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8094" tIns="19047" rIns="38094" bIns="19047">
            <a:spAutoFit/>
          </a:bodyPr>
          <a:lstStyle/>
          <a:p>
            <a:pPr algn="ctr" defTabSz="1097184">
              <a:spcBef>
                <a:spcPct val="50000"/>
              </a:spcBef>
            </a:pPr>
            <a:r>
              <a:rPr lang="en-US" sz="1300" b="1" i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300" b="1" i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new and easy environment friendly </a:t>
            </a:r>
            <a:r>
              <a:rPr lang="en-US" sz="1300" b="1" i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tool for crop management</a:t>
            </a:r>
            <a:endParaRPr lang="en-US" sz="1300" b="1" i="1" dirty="0">
              <a:ln w="3175">
                <a:noFill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" name="Rectangle 32"/>
          <p:cNvSpPr>
            <a:spLocks noChangeArrowheads="1"/>
          </p:cNvSpPr>
          <p:nvPr/>
        </p:nvSpPr>
        <p:spPr bwMode="auto">
          <a:xfrm>
            <a:off x="72921" y="97867"/>
            <a:ext cx="6711803" cy="894625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lIns="38094" tIns="19047" rIns="38094" bIns="19047" anchor="ctr"/>
          <a:lstStyle/>
          <a:p>
            <a:endParaRPr lang="en-US"/>
          </a:p>
        </p:txBody>
      </p:sp>
      <p:sp>
        <p:nvSpPr>
          <p:cNvPr id="1049" name="Rectangle 33"/>
          <p:cNvSpPr>
            <a:spLocks noChangeArrowheads="1"/>
          </p:cNvSpPr>
          <p:nvPr/>
        </p:nvSpPr>
        <p:spPr bwMode="auto">
          <a:xfrm>
            <a:off x="6645" y="23184"/>
            <a:ext cx="6838574" cy="9092241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38094" tIns="19047" rIns="38094" bIns="19047" anchor="ctr"/>
          <a:lstStyle/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70903" y="418522"/>
            <a:ext cx="5184210" cy="315465"/>
          </a:xfrm>
          <a:prstGeom prst="rect">
            <a:avLst/>
          </a:prstGeom>
        </p:spPr>
        <p:txBody>
          <a:bodyPr wrap="square" lIns="38094" tIns="19047" rIns="38094" bIns="19047" anchor="ctr">
            <a:spAutoFit/>
          </a:bodyPr>
          <a:lstStyle/>
          <a:p>
            <a:pPr algn="ctr"/>
            <a:r>
              <a:rPr lang="en-US" sz="1800" b="1" dirty="0"/>
              <a:t> </a:t>
            </a:r>
            <a:r>
              <a:rPr lang="en-US" sz="1800" b="1" dirty="0" smtClean="0"/>
              <a:t>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CNMC - Crop Nutrient Management Calculator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51" descr="C:\Users\Alexandre\Downloads\PSS logo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9875" y="179697"/>
            <a:ext cx="888350" cy="1018260"/>
          </a:xfrm>
          <a:prstGeom prst="rect">
            <a:avLst/>
          </a:prstGeom>
          <a:noFill/>
        </p:spPr>
      </p:pic>
      <p:sp>
        <p:nvSpPr>
          <p:cNvPr id="3" name="Rectangle 51"/>
          <p:cNvSpPr>
            <a:spLocks noChangeArrowheads="1"/>
          </p:cNvSpPr>
          <p:nvPr/>
        </p:nvSpPr>
        <p:spPr bwMode="auto">
          <a:xfrm>
            <a:off x="0" y="-80789"/>
            <a:ext cx="299750" cy="16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8094" tIns="19047" rIns="38094" bIns="19047" numCol="1" anchor="ctr" anchorCtr="0" compatLnSpc="1">
            <a:prstTxWarp prst="textNoShape">
              <a:avLst/>
            </a:prstTxWarp>
            <a:spAutoFit/>
          </a:bodyPr>
          <a:lstStyle/>
          <a:p>
            <a:pPr defTabSz="380939"/>
            <a:r>
              <a:rPr lang="en-US" sz="400">
                <a:solidFill>
                  <a:srgbClr val="2A2A2A"/>
                </a:solidFill>
                <a:latin typeface="Arial Unicode MS" pitchFamily="34" charset="-128"/>
                <a:cs typeface="Segoe UI" pitchFamily="34" charset="0"/>
              </a:rPr>
              <a:t>A7R6D5</a:t>
            </a:r>
            <a:r>
              <a:rPr lang="en-US" sz="800">
                <a:latin typeface="Arial" pitchFamily="34" charset="0"/>
                <a:cs typeface="Arial" pitchFamily="34" charset="0"/>
              </a:rPr>
              <a:t> </a:t>
            </a:r>
            <a:endParaRPr lang="en-US" sz="7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data:image/jpeg;base64,/9j/4AAQSkZJRgABAQAAAQABAAD/2wCEAAkGBhQSEA8QDxAQFQ8UFBAUEBARFRAUEA8UFBAVFRQQFBQXHCYfFxkkGRQUHzAgIycpLCwsFR8xNjAqNScrLykBCQoKDgwOFA8PFykcFBgpKSkpKSkpKSkpKSkpKSkpNSkpKSkpKSkpKTUpKSkpKSkvKSkpKSksKSkpKSkpKSk2Kf/AABEIAL4BCgMBIgACEQEDEQH/xAAcAAABBAMBAAAAAAAAAAAAAAAAAQQFBgIDBwj/xABUEAABAwICBgUFCggLBwUAAAABAAIDBBESIQUGBzFBURNhcYGRIjKhscEUI0JSU2JygpLRJDNzdbKz0vAVJTRDVHSTosLh4ggWY2RlpPEXRIOjtP/EABYBAQEBAAAAAAAAAAAAAAAAAAABAv/EABkRAQEBAQEBAAAAAAAAAAAAAAARAUExIf/aAAwDAQACEQMRAD8A7ghKhAiVCEAhCEAkSoQCEIQCEIQCEIQCEIQCEIQCEIQCEIQCELVNVsZ572N+k5o9aDahRsusUDf50H6Ic70gJnNrjEPNbI7rs0D0m/oQTyFVJNeTwgy63/6Vh/v27+jj7Z/ZQW5CqP8Av4fkB/aH9lIdfT/Rx/af6EFvQqNUbUY4/wAZHG3tnAPhhUXU7c4G7oHP+g8+i7APSg6akUNqfrM3SFIyrZG6Nr3StDHEFw6OQsJuOtpU0gEIQgEIQgEIQgEISE2zQKhVkbRqLhN6CtrdfKQ7pfV96sKsKFBDXWl+Wb3ln3rIa5Uvy7PtN+9SCbQoYa30n9Ji+0371mNbKQ/+6h+21BLIUYNZqU7qmH7QWY0/TndPH9oIJBCZDTMPyrPFZjSkXyrPFA6UPrdrI2go5ayRhe2MxgtabE9JK2MG9jkC8HcdykBpCP5RniFSNsukI3aGr42SxulApn9G17S/C2shJdhve3X1oIn/ANbWyC8LIAPnyWPhJ0Z9C1S7VXHfM1o5MfTW9ZPpXGND6MbKxpLnB1nXILuDrDK6dSasjhO79+9IV0uq2mxZ9JNMR9Jzx4AlMRtLoh8N4/8Ajk/ZXO36uf8AGv2/+FpOrjuDwe//ACSFdKO06i+Vf9iT7lg7afRfHk/s3/cuZnV5/Nvj/pTebRuHeQd3pNkhXT5tp9IGgt6VxO5rWjF25kAJnVbSx/NU57ZHAeht/WuXsHlW5H2qUx7+r97+vwQWep16qX+aY2D5jbnxcT6lGVGmJpPxk0jurEQ37IyUcHJcSo3Y1rfIsbrBxQekdiw/iWl631f/AOuVXhUXYpUNdoWlDSCWPqmvHxXGqlfY/Ve096vSgEISIFQhCAQhCASOGRSoQeU9JaWfDI1keCxx3xAnNrrcCEketE3/AAvsu/aTHWd/4S4cpKlvhKmLZFrdZxY260y8RH4O/aW1utL+LGf3vvVZEiyEqUiyO1jcfgN8T9ywGnHfJtP1iPYoESrITK0WH+Hz8k37Z/ZSHTo4x/3h9ygOmSGVKRPu0435I9xatMmmmfJv7uj+9QjpVgZVKRNw6Sa91gx4O8F2C3Zk4pXDGaq/DRk57MNbf2KK0e/3wdhU3Rtu6s/NNWfCqcm6uIXQI96bkfh3ti+MOSfPgHJ32pPvVYp3kNGZ48+a2iYj4R8SoJ0xN6/tO+9a3ADcXDvUR7qf8d3iVh7qd8d3iUolJJbfCfx4t9oTSWe4O/e0XNuDhyTb3U74xSGcmwJ4jlzShq3z+8+tSB3g9x9n79ajmef3+1SV1FKClBWKUFBksJATuWSRUekdiuieg0PTnFczufOfm4yAG+DQr0q1s1bbRGjB/wAtCfFt/arKoEQlQgEIQgEIQgEIQg8g625Vc45VNaPCocPYooPUxruLVtX1VlcP+5eoMFXUxvxpWvWi6UOQOOkSmRN8SXEgcCRHSLRjSB6DcXpMS14khcoHmj5PfB2FWbQubq78z13oqHKpUbvK7irZqxma/wDM2kfRO9XgpUI8kbuPELK3Z4ha4dyzKiggpEl0iBUN3hIlZvHaEGlnn9/tUjdRzPO7/an4QZJQsUoQZJELF7rAnqKD1ds+bbROjP6pSnxhaVYFCakRlujNGtO8UdID2inZdTaASJbIQCEIQCEIQCEIQeS9o8WHSNcLZe66k/akc4+kqsgq27U220ppAf8AMuP2omu9qqKupjK6W6xCW6isrpbrFF0Qt0XSIRS3RdIkJQb6Q+V3FXHU3M6Q/MulP1z1S6Xzu4+xXXUVtzpL8yaV/XPV4ijRblkR1LCAZLMt6lFIQkSpEAhhzHaENaSQACSbAAZkk7gBxKf1+jhE2ncHSFz23la+KSPon3HkAuFndo5ddgEXH53f7U/TGPzu/wBqeoFSpAlCBVhN5ruw+pZrXN5ruw+pB7D0HHhpaZvKGEeEbQny00TbRxjkxg8GhbkAhCEAhCEAhCEAhCEHlfa8y2ltIfl4z400Z9qptledsjP430h+Vpj40cP3qk4VdGNkLLCjCoMUqWyLIMUqCEIESFKkQbKY59xV+2aMxSVo56G0kPGpcFQYN/cujbJ471NS3noit9NV/mqKmzUHSAhZN7hqTE9oexzWYi5pFwcIz3dSYTaGnZ59NUN+lFKPW1d82W7RmT0tNTTvDalkbIw15Fpw1nkuYTvdhGbd+R4K+SSxu8+Np7goPHRd1+O9AK9bVWiaN/nxNz7PaoOr1A0Y+5dTxX59HHfxAQeZ4H4XMcRcNc1xHOxBspHSdOWtpzhcGyMiczFgN2taW4vJJzOIcB93a63ZborfhLT80yt9DXWVf0ns10W1rnMlq2EAm7C0jIHf0gOXekXNccj87v8AanoTKHzh2+1PUQoSpEqAWE3mnryHfks1to48UsLecsQ8ZGhB7IYLADqCVCEAhCEAhCEAhCEAhCEHmrbdCBpaqPxvcjj/AGLGf4VRjCunba9ESO0o9/RTGJ0NORI1jyy7C+4xgEDcPFUFsbHbn+GF3tCvqI0xJDGpN9I3hI36weP0Q5an0JyAMbr8pIx6HEH0KKj8CxIT6WgkG+KTtDHEeIFkye4A2OR5HI+CDGyQhKSkUGNkWSoVCx710zZAL1tQP+k1HpnYfauaMXTtiovpGcf9Jf6ZIPvQUeJ1oo/os9QI7O1XTU7alLCMFbIJaYFoxvcPdUQOVxxmaN5+Fa5zyCoxd71H9Bv6KjZxdB6LqK9jn1ENS5gZJgMDySwvY6MDDDKLEyB4ebNNxdp43Oo6WNPTwe63u6bAwOBaTNI8NzAjaLl/EgDIrTqxpEsoKDyiCaelHnWJJiaB2k2K5xtUr5G1oDZHgdBEMiQQHPkLrcr2F+dkE1p/ac2MlrIiXgkFrnNxC3EhlwOwkHqVB01rhUVILXvDYzvjjGFp+kd57L2UNZFkCRecE9smsDfKHan3RoNaVZFiQhAiSOldK9kUYvJI5rGNuBie9wa0XOQzI3pSpTVEX0jo0HjWUY/7mNB61pIi2ONpNy1rWk8yGgErahCAQhCAQhCAQhCAQhCBHNB3gHtTCu1fp5gRNTQvB3h7GEHxCkEIKfW7JNGSC3uRrPyLnxfoEKr6V2BQOJNNNKwcGuffxc5riusKO01rDBSMMlTK1jbXsT5R7Ag4bpfYlPTMkn90NbExrnPeQ09G0C5cXBzTb6qq0egah1+graWb5rZ8buq7HA2XRtads7aiKempqW8MsckTpZ3Fpc17MJLY25jIneQcty4WDcC+eStSLJUau1jAS+ia7ifIgc7ttEcRUZUUpYLzUr47nJxE8YvyGO4TWmr5Y8opZWDlG97R6CpSg12qWOa19Q9zLgPxYS4tOROMjFcb9/BBGtbGdxkB7WPH+FBpxwkH1muHquujxaWieR7qpaednNzfKHWM7epW/RWzjRVcPe4nxS4Q8Na4hrmm1nANw33jI5i6fBwYxWzu09hz8CF0/YcL6TqOX8F28XUystZ/s6wG5iqpm8mnDhHiCfSpTZ1sum0bWVM8ssT4nUzII8OIPJBYXFzSLDzBx4qK4AX+9s+i31Jo5b2/i29g9SbhB3rVF/4FR/1WnH/1/wCa5vtX/lw/Iw/pyroeqbvwGi/q8PoYFzzan/Lm/kIf05UFLsiyyslsgyo2XkYOtTHQKN0c331n78FOhquIZ+50GiTwNWYCoj3aNVg2c6uySaVoTGwvbFMyWUjdGxlzjceAvYdq3auatTV04gpm8jLK4HooGX89/M77NGbiOABI9Aar6rQ0EAhgBuc5ZXW6SZ/F7z6gMgMgoJhCEKKEIQgELXUVLY2l8j2sYMy55DWjtJyC5hrXt2ghJioGdPJu6Z1xTtNjYtzDpc7brAg5OKDqMkgaC5xAaMy4kAAcyTuVC1i2zUdO4RwB1TIRkYnMbAL+beVxzB5sDtxXFNNa8VVaS6qnLgM2RjE2IOBBAZG0YRa3nOu7rKh5X3vjcCCWncLgZ3HXv9C1Eq+1u1+qmqYZHdGaSz3GlbjjjNyQDI+5MgAz4AnhwWyXaFG7L3LNGbgfg9bPGL2vbCBkbcFzxs9yTizs48blxuMIzHC9us8dxcR07sPSG7Y2sHlEA433IaxgLhd3G4vYgkhUWWo12f0rnY6ww4QGQnSFTckNLjLjZYuvcNw5AdamNWtOxTPJqA2ENAIdUaS0i10hN/JbicWnrvzFr8KVo7RzSGuOIRtcMWMxiazhcujYTyHDL0re993hkRaA1tnuIs9wdnubcYrb/K3FEdHftCg3RzV9Lhy6ZpFRC7MWBac8J5htzdQOsFHPXgyMnircJDnyUjgya9iA19NKcgBwDhvVOfLJ0eN/lhjg5hnAEAbcgFrPiZk24mxtmkx2fj8sygNMTwTGyMYTkHCzrk3sQeCDa6hc1xYL9IN8bg6OUZfJusT3XVdluHFrx5Q3h7bOHaCLq26MkL6hkkjYq6R2Jj2TuPR3LcyXyEWeLWacxmO6Tj0dHJPVdL0lNRwtFmvifXU8coaHODnyNu0YXNOFmefDig54XDi0dxcPWSPQsqTR7pXhsbJHZi4aC+1+ZaMl16lpY4mmSJugahrQ4l0YZTT4WkA2jc0km9uPJSNRpKQUoqDSPjic3Ex5wthsd13NxWv1AqRVTp9DEAGYhjRa4uMXZyH75K37N9Juk0kI4WnoYoX9I63ktuGtjZ1dV9+E8lFUQ0fO4OrdKiJpt70yN8Tj8ZhnkvcdbWtPWur6sy6PihbHQSUwj3jA9pc8ne5xJu4nmc1mKsCQoDr5jclQeNJ4S1oad4yPaMkzZvU/p+G0ko5PkHg8qBZv7ig7bqk78AovyMY/uNVD2n/y1v5CL9ZKr3qgPwCi/Jt/QaqNtOb+Gs/q8P6yZVFMWYCQhZhRW/RzffG96mS7MN6rk8s7AevwUVo4e+Dv9Sk4jcudzNh2Nyt44vFXEbbKe1O1Pm0hNgi8mFhHT1BHkx8cDfjSEfB4A3Nsru9RtQ5NIvxEmOkabSTWzeRvjivkXczuHWcl3nROiYqaFkFPGGRMFmtHiXEnNzibkk5kkkoNegtAw0cLYKdmFgzJ3ue7i954uNt/sUghCihCEIBVDXjaHHQWiY3patwxNiBs2NpuBJK7gMjYDM24C5FvXMNp+z6aaY6QovLeWtbPTne8MFmyRn41rAt42FusObad0vU10nSVkpfbNkYyhi3/AIuPcN5zzdzJTD+C2neE7jqW3wvux4yLHjC4W7U7Yy+5bZQ0mhWAXz5NAuSS7INAG8km1ladBbKJJAHudgcLXaTG43I3YXA3Vu2e6pMeTVzC4acFO0/G3Pn7j5I5WceVnmuOnYqYmOK0lR8LiyH6RG8/N387ZJRXNKaswU7Q2pp6WRwGWNmB/jnh4cFSNK6KpSSYYp4T8xwnjJPUSXW7wnWk6x0zi+Rxc48XcOoDgomWIcvBKGMjiPJxB4HaCO1p3LVT1ti6+IMIyBvZ3k2BDcrD529PnuduJxDk8B3rzC0PhBzLSD81xt9l1wg1e6LNYwWBxAtbG1gaXAZWBud9sgLk24p5HE18jjI5o6IZRuc44QASW52aCTlhOYwpg6kscQ87mQWkDgBYkc87ck8p4+kcGGcwh18cjgXknkMPO5zO7rQSsugXCGnErHtfJIzAyWLFTtaL4heEuc5jW2NjyzT2ljPSVEUckckb2R3ijqI2MdcZsZFN54+MSMrgBaquodSiPo3UsgDXdGYMbHtwMvZzm4XNLsIAzNzYJnpX3XURNlqI3Op5HRdDC3o5XhxGQx/jLmzjY8DvUVIv1onfVNeyMzGIvhqX1cLXMgbduJvSNAsTZ3X5HELVomVpZVQsayVrsb2yif3qKSTFhbFG/C12E3dbfmM800j0pJStLIZZI5HNu6lHSR4w6zSS0+STbmL2BstkenDK2nbJDTSti8yOSKMgWjLMBEeEGwOQO4gHggk9E6ZipWQzRSzU8EjQ2ofUQxzmpwtPQlosfjPebWOQy3rRoyOQ1dQ5ktOI3OwwvqH9C2rBNzhGE2IIcd1uATOro43zOnm6N+PosFAyd8boSS2MPwyAjDcknMgBx5JaqgLnuxNqHTgSPgY+OOaCJjngNDnxuNnEAAmxGRtbegsMOmZo42TCKZjXvDA6GRh8p0vRsya4OzNju3FP49ok8TzGamdjwMWGdpLsOLDi98Byvkue14Ef4mQSSvc8PkaJY+icwAABjrbr7s7HFnwTcadm6QNglkL7NZI97sYMbb+QXOG4Yie82QTmmNGsms+El0s0jAxoLcMj5pAAGnhdzh1KqaT0PLTSllTDJE/MWkba/Y7c7uJXSdj2qfTVUc9vwWldjxH+enw+QLdVw7qws5ruNdoqKduGaKN7eT2tcPSpo5hqLRF1DRZtA6GM3JtmWjL0KgbVobVzRyp4P1ky7sdntEA4R07Iid7qfFC/txRkG/eq3rLsXiqfLZUTtmDWsY+V7pRZty0OxkucPKPG+e9RXnhzEll1ab/Z+qx5tVSu7Wys/aWhuwGuJzmpAOYdKfRgQc5onWcCuk7Ptnb9IObNMHR0AObhk+pIOccXEN5v7m53LbFq1sBjjkbJXTmVoNzAwYYn9TnEYiOoWuutQwtY1rGNDWNADWtADWgCwAA3BBhR0bIo2RRMayJgDWMYAGtaNwAC3IQgEIQgEIQgEIQgr+smotLWg9PFaThKyweDbebgh31gVzbS+xGoiJdQzsePgtc58Egy5+Wxxv8ANau0oQcfrdea+ipDTS6LlieyNrIqiznxCxALy6MPzw3Nyd5HWqHT61Rv89rr8XMLZG58TY3HeF6bIULpbUqiqc6ijp3u+MWNDx9YZq0cG6aKTzJG35bj6Vonoja49Fl1it2GaPfcxmpiPJspe0dgkxWUVUbAo/5utmH0mj2FKjl76Y8QtLoV0ebYVUD8XXt+sHhNX7FtIDdVQkdYP3oOeuYsCFfptkmkmg2NNJ1AWPrUJW6nV8f4zRzndcbXkehBWxluJHYSE4j0nI0g3abebia24+sLO481sqosGU1JPEeflgf3gmzBE7zZSPygy8RkqJOm1me0uJBu8APcC15cGgho98BOWI/C4lN9Ey08Ub4w1rsRuemErHk2At0kWKwy5cU2do1+9pY8fMc0+hNpI3DzmkdoKCZqqdsmAU4cw399dFJHLZoabNANnXvbeN11H1beiEgY8xRNsc2yRzSm1zZ9hc7hvzTFxHFZfwxIzzJH9QJJb9k5IN1FpCpkDmse5lN5eJ0lnB+MkuPlbybk5c96l9VdVHVUraambaPIyyEfB+M8+pvHsTvVPVWs0kW4hggB8udwsLcmtGTncLDIcc9/ddWdVoqSIRQNs3e55zfI7i5x4lA40DoVlNDHBC20bB3uJzLjzJOalnODWkk2ABJJ3ADeUrW2URWVXTVHuRnmRhslU7O1ibx04O4l1sThfJoGVnrKq9pPW6rjc+zYfLF4IzG/G0HzcZxZ5dQUXo3aNWQy/wAYwRvpyAMVJG9skRv57mOe7G217gG4tkDuVifWQnSUglLbtYA2+4Fco2p61/xgylp3YW3j6V7d4DnZMHLLM9oWkd50bpSKoYJIJGvYeLTu6iN7T1HNOlQ9kdHJHSSyTOeRLM50IeXG0TWtaHWO67g89YsVfAVlQhCEAhCEAhCEAhCEAhCEAhCEAhCEAhCEAhCEAhCEGL4wcnAEciAVC6S1Ioaj8dRwOPxgwNd9ptipxCDmuk9hFE+5gkqIXdT+kb4SAm3eqrpHYXXM/k1XBK3lJ0kTgO7GCfBd0Qg8+s2H1znASPaBzaWH2+xXPVjYbTQOElUXTSDg4+R3gWuunoQaIKJjGhrGtDQLBoAAA5ABb7IQgFVdI9LR+6pIY3SdO8yF4a5xa4gABwaCbAAAG1rAK1IQee6mnmfO6R07A9xJIu7F9kC6i9GbMq2urXyOjkjpzJnUzNdHdjbNxRsfZziQMsrcyvTCFaGNHRYGMY0WYxrWtHINFgPAJ6AlQoBCEIBCEIBCEIBCE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hQSEA8QDxAQFQ8UFBAUEBARFRAUEA8UFBAVFRQQFBQXHCYfFxkkGRQUHzAgIycpLCwsFR8xNjAqNScrLykBCQoKDgwOFA8PFykcFBgpKSkpKSkpKSkpKSkpKSkpNSkpKSkpKSkpKTUpKSkpKSkvKSkpKSksKSkpKSkpKSk2Kf/AABEIAL4BCgMBIgACEQEDEQH/xAAcAAABBAMBAAAAAAAAAAAAAAAAAQQFBgIDBwj/xABUEAABAwICBgUFCggLBwUAAAABAAIDBBESIQUGBzFBURNhcYGRIjKhscEUI0JSU2JygpLRJDNzdbKz0vAVJTRDVHSTosLh4ggWY2RlpPEXRIOjtP/EABYBAQEBAAAAAAAAAAAAAAAAAAABAv/EABkRAQEBAQEBAAAAAAAAAAAAAAARAUExIf/aAAwDAQACEQMRAD8A7ghKhAiVCEAhCEAkSoQCEIQCEIQCEIQCEIQCEIQCEIQCEIQCELVNVsZ572N+k5o9aDahRsusUDf50H6Ic70gJnNrjEPNbI7rs0D0m/oQTyFVJNeTwgy63/6Vh/v27+jj7Z/ZQW5CqP8Av4fkB/aH9lIdfT/Rx/af6EFvQqNUbUY4/wAZHG3tnAPhhUXU7c4G7oHP+g8+i7APSg6akUNqfrM3SFIyrZG6Nr3StDHEFw6OQsJuOtpU0gEIQgEIQgEIQgEISE2zQKhVkbRqLhN6CtrdfKQ7pfV96sKsKFBDXWl+Wb3ln3rIa5Uvy7PtN+9SCbQoYa30n9Ji+0371mNbKQ/+6h+21BLIUYNZqU7qmH7QWY0/TndPH9oIJBCZDTMPyrPFZjSkXyrPFA6UPrdrI2go5ayRhe2MxgtabE9JK2MG9jkC8HcdykBpCP5RniFSNsukI3aGr42SxulApn9G17S/C2shJdhve3X1oIn/ANbWyC8LIAPnyWPhJ0Z9C1S7VXHfM1o5MfTW9ZPpXGND6MbKxpLnB1nXILuDrDK6dSasjhO79+9IV0uq2mxZ9JNMR9Jzx4AlMRtLoh8N4/8Ajk/ZXO36uf8AGv2/+FpOrjuDwe//ACSFdKO06i+Vf9iT7lg7afRfHk/s3/cuZnV5/Nvj/pTebRuHeQd3pNkhXT5tp9IGgt6VxO5rWjF25kAJnVbSx/NU57ZHAeht/WuXsHlW5H2qUx7+r97+vwQWep16qX+aY2D5jbnxcT6lGVGmJpPxk0jurEQ37IyUcHJcSo3Y1rfIsbrBxQekdiw/iWl631f/AOuVXhUXYpUNdoWlDSCWPqmvHxXGqlfY/Ve096vSgEISIFQhCAQhCASOGRSoQeU9JaWfDI1keCxx3xAnNrrcCEketE3/AAvsu/aTHWd/4S4cpKlvhKmLZFrdZxY260y8RH4O/aW1utL+LGf3vvVZEiyEqUiyO1jcfgN8T9ywGnHfJtP1iPYoESrITK0WH+Hz8k37Z/ZSHTo4x/3h9ygOmSGVKRPu0435I9xatMmmmfJv7uj+9QjpVgZVKRNw6Sa91gx4O8F2C3Zk4pXDGaq/DRk57MNbf2KK0e/3wdhU3Rtu6s/NNWfCqcm6uIXQI96bkfh3ti+MOSfPgHJ32pPvVYp3kNGZ48+a2iYj4R8SoJ0xN6/tO+9a3ADcXDvUR7qf8d3iVh7qd8d3iUolJJbfCfx4t9oTSWe4O/e0XNuDhyTb3U74xSGcmwJ4jlzShq3z+8+tSB3g9x9n79ajmef3+1SV1FKClBWKUFBksJATuWSRUekdiuieg0PTnFczufOfm4yAG+DQr0q1s1bbRGjB/wAtCfFt/arKoEQlQgEIQgEIQgEIQg8g625Vc45VNaPCocPYooPUxruLVtX1VlcP+5eoMFXUxvxpWvWi6UOQOOkSmRN8SXEgcCRHSLRjSB6DcXpMS14khcoHmj5PfB2FWbQubq78z13oqHKpUbvK7irZqxma/wDM2kfRO9XgpUI8kbuPELK3Z4ha4dyzKiggpEl0iBUN3hIlZvHaEGlnn9/tUjdRzPO7/an4QZJQsUoQZJELF7rAnqKD1ds+bbROjP6pSnxhaVYFCakRlujNGtO8UdID2inZdTaASJbIQCEIQCEIQCEIQeS9o8WHSNcLZe66k/akc4+kqsgq27U220ppAf8AMuP2omu9qqKupjK6W6xCW6isrpbrFF0Qt0XSIRS3RdIkJQb6Q+V3FXHU3M6Q/MulP1z1S6Xzu4+xXXUVtzpL8yaV/XPV4ijRblkR1LCAZLMt6lFIQkSpEAhhzHaENaSQACSbAAZkk7gBxKf1+jhE2ncHSFz23la+KSPon3HkAuFndo5ddgEXH53f7U/TGPzu/wBqeoFSpAlCBVhN5ruw+pZrXN5ruw+pB7D0HHhpaZvKGEeEbQny00TbRxjkxg8GhbkAhCEAhCEAhCEAhCEHlfa8y2ltIfl4z400Z9qptledsjP430h+Vpj40cP3qk4VdGNkLLCjCoMUqWyLIMUqCEIESFKkQbKY59xV+2aMxSVo56G0kPGpcFQYN/cujbJ471NS3noit9NV/mqKmzUHSAhZN7hqTE9oexzWYi5pFwcIz3dSYTaGnZ59NUN+lFKPW1d82W7RmT0tNTTvDalkbIw15Fpw1nkuYTvdhGbd+R4K+SSxu8+Np7goPHRd1+O9AK9bVWiaN/nxNz7PaoOr1A0Y+5dTxX59HHfxAQeZ4H4XMcRcNc1xHOxBspHSdOWtpzhcGyMiczFgN2taW4vJJzOIcB93a63ZborfhLT80yt9DXWVf0ns10W1rnMlq2EAm7C0jIHf0gOXekXNccj87v8AanoTKHzh2+1PUQoSpEqAWE3mnryHfks1to48UsLecsQ8ZGhB7IYLADqCVCEAhCEAhCEAhCEAhCEHmrbdCBpaqPxvcjj/AGLGf4VRjCunba9ESO0o9/RTGJ0NORI1jyy7C+4xgEDcPFUFsbHbn+GF3tCvqI0xJDGpN9I3hI36weP0Q5an0JyAMbr8pIx6HEH0KKj8CxIT6WgkG+KTtDHEeIFkye4A2OR5HI+CDGyQhKSkUGNkWSoVCx710zZAL1tQP+k1HpnYfauaMXTtiovpGcf9Jf6ZIPvQUeJ1oo/os9QI7O1XTU7alLCMFbIJaYFoxvcPdUQOVxxmaN5+Fa5zyCoxd71H9Bv6KjZxdB6LqK9jn1ENS5gZJgMDySwvY6MDDDKLEyB4ebNNxdp43Oo6WNPTwe63u6bAwOBaTNI8NzAjaLl/EgDIrTqxpEsoKDyiCaelHnWJJiaB2k2K5xtUr5G1oDZHgdBEMiQQHPkLrcr2F+dkE1p/ac2MlrIiXgkFrnNxC3EhlwOwkHqVB01rhUVILXvDYzvjjGFp+kd57L2UNZFkCRecE9smsDfKHan3RoNaVZFiQhAiSOldK9kUYvJI5rGNuBie9wa0XOQzI3pSpTVEX0jo0HjWUY/7mNB61pIi2ONpNy1rWk8yGgErahCAQhCAQhCAQhCAQhCBHNB3gHtTCu1fp5gRNTQvB3h7GEHxCkEIKfW7JNGSC3uRrPyLnxfoEKr6V2BQOJNNNKwcGuffxc5riusKO01rDBSMMlTK1jbXsT5R7Ag4bpfYlPTMkn90NbExrnPeQ09G0C5cXBzTb6qq0egah1+graWb5rZ8buq7HA2XRtads7aiKempqW8MsckTpZ3Fpc17MJLY25jIneQcty4WDcC+eStSLJUau1jAS+ia7ifIgc7ttEcRUZUUpYLzUr47nJxE8YvyGO4TWmr5Y8opZWDlG97R6CpSg12qWOa19Q9zLgPxYS4tOROMjFcb9/BBGtbGdxkB7WPH+FBpxwkH1muHquujxaWieR7qpaednNzfKHWM7epW/RWzjRVcPe4nxS4Q8Na4hrmm1nANw33jI5i6fBwYxWzu09hz8CF0/YcL6TqOX8F28XUystZ/s6wG5iqpm8mnDhHiCfSpTZ1sum0bWVM8ssT4nUzII8OIPJBYXFzSLDzBx4qK4AX+9s+i31Jo5b2/i29g9SbhB3rVF/4FR/1WnH/1/wCa5vtX/lw/Iw/pyroeqbvwGi/q8PoYFzzan/Lm/kIf05UFLsiyyslsgyo2XkYOtTHQKN0c331n78FOhquIZ+50GiTwNWYCoj3aNVg2c6uySaVoTGwvbFMyWUjdGxlzjceAvYdq3auatTV04gpm8jLK4HooGX89/M77NGbiOABI9Aar6rQ0EAhgBuc5ZXW6SZ/F7z6gMgMgoJhCEKKEIQgELXUVLY2l8j2sYMy55DWjtJyC5hrXt2ghJioGdPJu6Z1xTtNjYtzDpc7brAg5OKDqMkgaC5xAaMy4kAAcyTuVC1i2zUdO4RwB1TIRkYnMbAL+beVxzB5sDtxXFNNa8VVaS6qnLgM2RjE2IOBBAZG0YRa3nOu7rKh5X3vjcCCWncLgZ3HXv9C1Eq+1u1+qmqYZHdGaSz3GlbjjjNyQDI+5MgAz4AnhwWyXaFG7L3LNGbgfg9bPGL2vbCBkbcFzxs9yTizs48blxuMIzHC9us8dxcR07sPSG7Y2sHlEA433IaxgLhd3G4vYgkhUWWo12f0rnY6ww4QGQnSFTckNLjLjZYuvcNw5AdamNWtOxTPJqA2ENAIdUaS0i10hN/JbicWnrvzFr8KVo7RzSGuOIRtcMWMxiazhcujYTyHDL0re993hkRaA1tnuIs9wdnubcYrb/K3FEdHftCg3RzV9Lhy6ZpFRC7MWBac8J5htzdQOsFHPXgyMnircJDnyUjgya9iA19NKcgBwDhvVOfLJ0eN/lhjg5hnAEAbcgFrPiZk24mxtmkx2fj8sygNMTwTGyMYTkHCzrk3sQeCDa6hc1xYL9IN8bg6OUZfJusT3XVdluHFrx5Q3h7bOHaCLq26MkL6hkkjYq6R2Jj2TuPR3LcyXyEWeLWacxmO6Tj0dHJPVdL0lNRwtFmvifXU8coaHODnyNu0YXNOFmefDig54XDi0dxcPWSPQsqTR7pXhsbJHZi4aC+1+ZaMl16lpY4mmSJugahrQ4l0YZTT4WkA2jc0km9uPJSNRpKQUoqDSPjic3Ex5wthsd13NxWv1AqRVTp9DEAGYhjRa4uMXZyH75K37N9Juk0kI4WnoYoX9I63ktuGtjZ1dV9+E8lFUQ0fO4OrdKiJpt70yN8Tj8ZhnkvcdbWtPWur6sy6PihbHQSUwj3jA9pc8ne5xJu4nmc1mKsCQoDr5jclQeNJ4S1oad4yPaMkzZvU/p+G0ko5PkHg8qBZv7ig7bqk78AovyMY/uNVD2n/y1v5CL9ZKr3qgPwCi/Jt/QaqNtOb+Gs/q8P6yZVFMWYCQhZhRW/RzffG96mS7MN6rk8s7AevwUVo4e+Dv9Sk4jcudzNh2Nyt44vFXEbbKe1O1Pm0hNgi8mFhHT1BHkx8cDfjSEfB4A3Nsru9RtQ5NIvxEmOkabSTWzeRvjivkXczuHWcl3nROiYqaFkFPGGRMFmtHiXEnNzibkk5kkkoNegtAw0cLYKdmFgzJ3ue7i954uNt/sUghCihCEIBVDXjaHHQWiY3patwxNiBs2NpuBJK7gMjYDM24C5FvXMNp+z6aaY6QovLeWtbPTne8MFmyRn41rAt42FusObad0vU10nSVkpfbNkYyhi3/AIuPcN5zzdzJTD+C2neE7jqW3wvux4yLHjC4W7U7Yy+5bZQ0mhWAXz5NAuSS7INAG8km1ladBbKJJAHudgcLXaTG43I3YXA3Vu2e6pMeTVzC4acFO0/G3Pn7j5I5WceVnmuOnYqYmOK0lR8LiyH6RG8/N387ZJRXNKaswU7Q2pp6WRwGWNmB/jnh4cFSNK6KpSSYYp4T8xwnjJPUSXW7wnWk6x0zi+Rxc48XcOoDgomWIcvBKGMjiPJxB4HaCO1p3LVT1ti6+IMIyBvZ3k2BDcrD529PnuduJxDk8B3rzC0PhBzLSD81xt9l1wg1e6LNYwWBxAtbG1gaXAZWBud9sgLk24p5HE18jjI5o6IZRuc44QASW52aCTlhOYwpg6kscQ87mQWkDgBYkc87ck8p4+kcGGcwh18cjgXknkMPO5zO7rQSsugXCGnErHtfJIzAyWLFTtaL4heEuc5jW2NjyzT2ljPSVEUckckb2R3ijqI2MdcZsZFN54+MSMrgBaquodSiPo3UsgDXdGYMbHtwMvZzm4XNLsIAzNzYJnpX3XURNlqI3Op5HRdDC3o5XhxGQx/jLmzjY8DvUVIv1onfVNeyMzGIvhqX1cLXMgbduJvSNAsTZ3X5HELVomVpZVQsayVrsb2yif3qKSTFhbFG/C12E3dbfmM800j0pJStLIZZI5HNu6lHSR4w6zSS0+STbmL2BstkenDK2nbJDTSti8yOSKMgWjLMBEeEGwOQO4gHggk9E6ZipWQzRSzU8EjQ2ofUQxzmpwtPQlosfjPebWOQy3rRoyOQ1dQ5ktOI3OwwvqH9C2rBNzhGE2IIcd1uATOro43zOnm6N+PosFAyd8boSS2MPwyAjDcknMgBx5JaqgLnuxNqHTgSPgY+OOaCJjngNDnxuNnEAAmxGRtbegsMOmZo42TCKZjXvDA6GRh8p0vRsya4OzNju3FP49ok8TzGamdjwMWGdpLsOLDi98Byvkue14Ef4mQSSvc8PkaJY+icwAABjrbr7s7HFnwTcadm6QNglkL7NZI97sYMbb+QXOG4Yie82QTmmNGsms+El0s0jAxoLcMj5pAAGnhdzh1KqaT0PLTSllTDJE/MWkba/Y7c7uJXSdj2qfTVUc9vwWldjxH+enw+QLdVw7qws5ruNdoqKduGaKN7eT2tcPSpo5hqLRF1DRZtA6GM3JtmWjL0KgbVobVzRyp4P1ky7sdntEA4R07Iid7qfFC/txRkG/eq3rLsXiqfLZUTtmDWsY+V7pRZty0OxkucPKPG+e9RXnhzEll1ab/Z+qx5tVSu7Wys/aWhuwGuJzmpAOYdKfRgQc5onWcCuk7Ptnb9IObNMHR0AObhk+pIOccXEN5v7m53LbFq1sBjjkbJXTmVoNzAwYYn9TnEYiOoWuutQwtY1rGNDWNADWtADWgCwAA3BBhR0bIo2RRMayJgDWMYAGtaNwAC3IQgEIQgEIQgEIQgr+smotLWg9PFaThKyweDbebgh31gVzbS+xGoiJdQzsePgtc58Egy5+Wxxv8ANau0oQcfrdea+ipDTS6LlieyNrIqiznxCxALy6MPzw3Nyd5HWqHT61Rv89rr8XMLZG58TY3HeF6bIULpbUqiqc6ijp3u+MWNDx9YZq0cG6aKTzJG35bj6Vonoja49Fl1it2GaPfcxmpiPJspe0dgkxWUVUbAo/5utmH0mj2FKjl76Y8QtLoV0ebYVUD8XXt+sHhNX7FtIDdVQkdYP3oOeuYsCFfptkmkmg2NNJ1AWPrUJW6nV8f4zRzndcbXkehBWxluJHYSE4j0nI0g3abebia24+sLO481sqosGU1JPEeflgf3gmzBE7zZSPygy8RkqJOm1me0uJBu8APcC15cGgho98BOWI/C4lN9Ey08Ub4w1rsRuemErHk2At0kWKwy5cU2do1+9pY8fMc0+hNpI3DzmkdoKCZqqdsmAU4cw399dFJHLZoabNANnXvbeN11H1beiEgY8xRNsc2yRzSm1zZ9hc7hvzTFxHFZfwxIzzJH9QJJb9k5IN1FpCpkDmse5lN5eJ0lnB+MkuPlbybk5c96l9VdVHVUraambaPIyyEfB+M8+pvHsTvVPVWs0kW4hggB8udwsLcmtGTncLDIcc9/ddWdVoqSIRQNs3e55zfI7i5x4lA40DoVlNDHBC20bB3uJzLjzJOalnODWkk2ABJJ3ADeUrW2URWVXTVHuRnmRhslU7O1ibx04O4l1sThfJoGVnrKq9pPW6rjc+zYfLF4IzG/G0HzcZxZ5dQUXo3aNWQy/wAYwRvpyAMVJG9skRv57mOe7G217gG4tkDuVifWQnSUglLbtYA2+4Fco2p61/xgylp3YW3j6V7d4DnZMHLLM9oWkd50bpSKoYJIJGvYeLTu6iN7T1HNOlQ9kdHJHSSyTOeRLM50IeXG0TWtaHWO67g89YsVfAVlQhCEAhCEAhCEAhCEAhCEAhCEAhCEAhCEAhCEAhCEGL4wcnAEciAVC6S1Ioaj8dRwOPxgwNd9ptipxCDmuk9hFE+5gkqIXdT+kb4SAm3eqrpHYXXM/k1XBK3lJ0kTgO7GCfBd0Qg8+s2H1znASPaBzaWH2+xXPVjYbTQOElUXTSDg4+R3gWuunoQaIKJjGhrGtDQLBoAAA5ABb7IQgFVdI9LR+6pIY3SdO8yF4a5xa4gABwaCbAAAG1rAK1IQee6mnmfO6R07A9xJIu7F9kC6i9GbMq2urXyOjkjpzJnUzNdHdjbNxRsfZziQMsrcyvTCFaGNHRYGMY0WYxrWtHINFgPAJ6AlQoBCEIBCEIBCEIBCEI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15143" y="4085638"/>
            <a:ext cx="2074311" cy="1265238"/>
            <a:chOff x="4464075" y="1699576"/>
            <a:chExt cx="2277039" cy="1211950"/>
          </a:xfrm>
        </p:grpSpPr>
        <p:pic>
          <p:nvPicPr>
            <p:cNvPr id="1034" name="Picture 10" descr="http://images.wisegeek.com/laptop-computer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075" y="1699576"/>
              <a:ext cx="1223599" cy="1042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images.techhive.com/images/article/2013/01/razer-edge-5-100020387-orig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9112" y="1714205"/>
              <a:ext cx="972002" cy="7186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http://images.macworld.com/images/article/2012/09/iphone5_large-294128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9110" y="2300538"/>
              <a:ext cx="425813" cy="610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3752022" y="6308650"/>
            <a:ext cx="2847340" cy="1360198"/>
            <a:chOff x="3590924" y="6055136"/>
            <a:chExt cx="3026029" cy="1498190"/>
          </a:xfrm>
        </p:grpSpPr>
        <p:grpSp>
          <p:nvGrpSpPr>
            <p:cNvPr id="5" name="Group 4"/>
            <p:cNvGrpSpPr/>
            <p:nvPr/>
          </p:nvGrpSpPr>
          <p:grpSpPr>
            <a:xfrm>
              <a:off x="3590924" y="6505766"/>
              <a:ext cx="1814807" cy="1047560"/>
              <a:chOff x="2656948" y="6505765"/>
              <a:chExt cx="2748784" cy="1416441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4056250" y="6505765"/>
                <a:ext cx="1349482" cy="1416441"/>
                <a:chOff x="4572000" y="2901564"/>
                <a:chExt cx="1349482" cy="1416441"/>
              </a:xfrm>
            </p:grpSpPr>
            <p:pic>
              <p:nvPicPr>
                <p:cNvPr id="10" name="Picture 16" descr="http://www.growthproducts.com/prod_images/18-3-6.jpg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2901564"/>
                  <a:ext cx="1349482" cy="141644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" name="Rectangle 10"/>
                <p:cNvSpPr/>
                <p:nvPr/>
              </p:nvSpPr>
              <p:spPr bwMode="auto">
                <a:xfrm>
                  <a:off x="5149987" y="3400425"/>
                  <a:ext cx="619125" cy="76200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6336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5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pic>
            <p:nvPicPr>
              <p:cNvPr id="1042" name="Picture 18" descr="http://i01.i.aliimg.com/wsphoto/v0/509313155/Compost-Accelerator-Functional-Activated-Microorganism-used-for-font-b-crop-b-font-straw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56506" y="6573898"/>
                <a:ext cx="668838" cy="12801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4" name="Group 13"/>
              <p:cNvGrpSpPr/>
              <p:nvPr/>
            </p:nvGrpSpPr>
            <p:grpSpPr>
              <a:xfrm>
                <a:off x="2656948" y="6573898"/>
                <a:ext cx="541300" cy="1280174"/>
                <a:chOff x="3613631" y="3335398"/>
                <a:chExt cx="541300" cy="1280174"/>
              </a:xfrm>
            </p:grpSpPr>
            <p:pic>
              <p:nvPicPr>
                <p:cNvPr id="1044" name="Picture 20" descr="http://img.hisupplier.com/var/userImages/2010-12/22/rvrfertilizer_140714552_s.jpg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13631" y="3335398"/>
                  <a:ext cx="541300" cy="1280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3" name="Rectangle 12"/>
                <p:cNvSpPr/>
                <p:nvPr/>
              </p:nvSpPr>
              <p:spPr bwMode="auto">
                <a:xfrm>
                  <a:off x="3748956" y="3832610"/>
                  <a:ext cx="270650" cy="142875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6336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5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</p:grpSp>
        <p:pic>
          <p:nvPicPr>
            <p:cNvPr id="1046" name="Picture 22" descr="http://image.tradevv.com/2010/02/22/mchow82_891403_600/npk-compound-fertilizers.jp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04" t="2575" r="13628" b="3201"/>
            <a:stretch/>
          </p:blipFill>
          <p:spPr bwMode="auto">
            <a:xfrm>
              <a:off x="5531103" y="6055136"/>
              <a:ext cx="1085850" cy="1447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4" descr="Fertilizer Prices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008" y="1337047"/>
            <a:ext cx="3025368" cy="21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15143" y="1250842"/>
            <a:ext cx="346920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        </a:t>
            </a:r>
            <a:r>
              <a:rPr lang="en-US" sz="1100" dirty="0" smtClean="0"/>
              <a:t>Worldwide, fertilizer </a:t>
            </a:r>
            <a:r>
              <a:rPr lang="en-US" sz="1100" dirty="0"/>
              <a:t>prices paid by farmers has </a:t>
            </a:r>
            <a:r>
              <a:rPr lang="en-US" sz="1100" dirty="0" smtClean="0"/>
              <a:t>tripled in </a:t>
            </a:r>
            <a:r>
              <a:rPr lang="en-US" sz="1100" dirty="0"/>
              <a:t>the last 10 years (ERS, USDA, </a:t>
            </a:r>
            <a:r>
              <a:rPr lang="en-US" sz="1100" dirty="0" smtClean="0"/>
              <a:t>2012), and this increase outpaced the </a:t>
            </a:r>
            <a:r>
              <a:rPr lang="en-US" sz="1100" dirty="0"/>
              <a:t>increase in crop prices received by farmers in </a:t>
            </a:r>
            <a:r>
              <a:rPr lang="en-US" sz="1100" dirty="0" smtClean="0"/>
              <a:t>this same period </a:t>
            </a:r>
            <a:r>
              <a:rPr lang="en-US" sz="1100" dirty="0"/>
              <a:t>(NASS,USDA, </a:t>
            </a:r>
            <a:r>
              <a:rPr lang="en-US" sz="1100" dirty="0" smtClean="0"/>
              <a:t>2012). This </a:t>
            </a:r>
            <a:r>
              <a:rPr lang="en-US" sz="1100" dirty="0"/>
              <a:t>trend seems to keep in this way in the future</a:t>
            </a:r>
            <a:r>
              <a:rPr lang="en-US" sz="1100" dirty="0" smtClean="0"/>
              <a:t>. </a:t>
            </a:r>
            <a:r>
              <a:rPr lang="en-US" sz="1100" dirty="0"/>
              <a:t>In response to record fertilizer prices, farmers reduced fertilizer </a:t>
            </a:r>
            <a:r>
              <a:rPr lang="en-US" sz="1100" dirty="0" smtClean="0"/>
              <a:t>consumption ,which </a:t>
            </a:r>
            <a:r>
              <a:rPr lang="en-US" sz="1100" dirty="0"/>
              <a:t>results in lower crop yields</a:t>
            </a:r>
            <a:r>
              <a:rPr lang="en-US" sz="1100" dirty="0" smtClean="0"/>
              <a:t>.</a:t>
            </a:r>
          </a:p>
          <a:p>
            <a:pPr algn="just"/>
            <a:r>
              <a:rPr lang="en-US" sz="1100" dirty="0"/>
              <a:t> </a:t>
            </a:r>
            <a:r>
              <a:rPr lang="en-US" sz="1100" dirty="0" smtClean="0"/>
              <a:t>       Therefore, producers have a great necessity to improve nutrient use efficiency by the crops to avoid either low or over-fertilization. Applying only what is necessary for the plants means a great reduction in production costs without </a:t>
            </a:r>
            <a:r>
              <a:rPr lang="en-US" sz="1100" dirty="0"/>
              <a:t>losing yield potential</a:t>
            </a:r>
            <a:r>
              <a:rPr lang="en-US" sz="1100" dirty="0" smtClean="0"/>
              <a:t>.  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2189454" y="3543777"/>
            <a:ext cx="45559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6600"/>
                </a:solidFill>
              </a:rPr>
              <a:t>IDEA and BENEFITS</a:t>
            </a:r>
            <a:r>
              <a:rPr lang="en-US" sz="1100" dirty="0" smtClean="0"/>
              <a:t>        </a:t>
            </a:r>
          </a:p>
          <a:p>
            <a:pPr algn="just"/>
            <a:r>
              <a:rPr lang="en-US" sz="1100" b="1" dirty="0" smtClean="0">
                <a:solidFill>
                  <a:srgbClr val="0000FF"/>
                </a:solidFill>
              </a:rPr>
              <a:t>The </a:t>
            </a:r>
            <a:r>
              <a:rPr lang="en-US" sz="1100" b="1" dirty="0">
                <a:solidFill>
                  <a:srgbClr val="0000FF"/>
                </a:solidFill>
              </a:rPr>
              <a:t>idea</a:t>
            </a:r>
            <a:r>
              <a:rPr lang="en-US" sz="1100" dirty="0">
                <a:solidFill>
                  <a:srgbClr val="0000FF"/>
                </a:solidFill>
              </a:rPr>
              <a:t> </a:t>
            </a:r>
            <a:r>
              <a:rPr lang="en-US" sz="1100" dirty="0"/>
              <a:t>is to create a </a:t>
            </a:r>
            <a:r>
              <a:rPr lang="en-US" sz="1100" dirty="0" smtClean="0"/>
              <a:t>software (for computers, tablets, and smartphones) as a </a:t>
            </a:r>
            <a:r>
              <a:rPr lang="en-US" sz="1100" b="1" dirty="0" smtClean="0"/>
              <a:t>fast and easy tool </a:t>
            </a:r>
            <a:r>
              <a:rPr lang="en-US" sz="1100" dirty="0" smtClean="0"/>
              <a:t>where users would </a:t>
            </a:r>
            <a:r>
              <a:rPr lang="en-US" sz="1100" dirty="0"/>
              <a:t>be able to </a:t>
            </a:r>
            <a:r>
              <a:rPr lang="en-US" sz="1100" b="1" dirty="0"/>
              <a:t>interpret </a:t>
            </a:r>
            <a:r>
              <a:rPr lang="en-US" sz="1100" dirty="0"/>
              <a:t>their</a:t>
            </a:r>
            <a:r>
              <a:rPr lang="en-US" sz="1100" b="1" dirty="0"/>
              <a:t> soil and/or foliar </a:t>
            </a:r>
            <a:r>
              <a:rPr lang="en-US" sz="1100" b="1" dirty="0" smtClean="0"/>
              <a:t>nutrient analyses</a:t>
            </a:r>
            <a:r>
              <a:rPr lang="en-US" sz="1100" dirty="0" smtClean="0"/>
              <a:t> and </a:t>
            </a:r>
            <a:r>
              <a:rPr lang="en-US" sz="1100" dirty="0"/>
              <a:t>find </a:t>
            </a:r>
            <a:r>
              <a:rPr lang="en-US" sz="1100" dirty="0" smtClean="0"/>
              <a:t>out </a:t>
            </a:r>
            <a:r>
              <a:rPr lang="en-US" sz="1100" dirty="0"/>
              <a:t>the </a:t>
            </a:r>
            <a:r>
              <a:rPr lang="en-US" sz="1100" b="1" dirty="0" smtClean="0"/>
              <a:t>necessity </a:t>
            </a:r>
            <a:r>
              <a:rPr lang="en-US" sz="1100" dirty="0"/>
              <a:t>and </a:t>
            </a:r>
            <a:r>
              <a:rPr lang="en-US" sz="1100" b="1" dirty="0"/>
              <a:t>rate</a:t>
            </a:r>
            <a:r>
              <a:rPr lang="en-US" sz="1100" dirty="0"/>
              <a:t> of nutrient applications </a:t>
            </a:r>
            <a:r>
              <a:rPr lang="en-US" sz="1100" dirty="0" smtClean="0"/>
              <a:t>for several </a:t>
            </a:r>
            <a:r>
              <a:rPr lang="en-US" sz="1100" dirty="0"/>
              <a:t>important </a:t>
            </a:r>
            <a:r>
              <a:rPr lang="en-US" sz="1100" dirty="0" smtClean="0"/>
              <a:t>crops.</a:t>
            </a:r>
          </a:p>
          <a:p>
            <a:pPr algn="just"/>
            <a:r>
              <a:rPr lang="en-US" sz="1100" dirty="0"/>
              <a:t> </a:t>
            </a:r>
            <a:r>
              <a:rPr lang="en-US" sz="1100" dirty="0" smtClean="0"/>
              <a:t>        Besides that, the software, based on the results, would give </a:t>
            </a:r>
            <a:r>
              <a:rPr lang="en-US" sz="1100" dirty="0"/>
              <a:t>options </a:t>
            </a:r>
            <a:r>
              <a:rPr lang="en-US" sz="1100" dirty="0" smtClean="0"/>
              <a:t>for </a:t>
            </a:r>
            <a:r>
              <a:rPr lang="en-US" sz="1100" b="1" dirty="0"/>
              <a:t>commercial </a:t>
            </a:r>
            <a:r>
              <a:rPr lang="en-US" sz="1100" b="1" dirty="0" smtClean="0"/>
              <a:t>products</a:t>
            </a:r>
            <a:r>
              <a:rPr lang="en-US" sz="1100" dirty="0"/>
              <a:t>, from sponsor companies, with potential to treat the output </a:t>
            </a:r>
            <a:r>
              <a:rPr lang="en-US" sz="1100" dirty="0" smtClean="0"/>
              <a:t>problem</a:t>
            </a:r>
            <a:r>
              <a:rPr lang="en-US" sz="1100" dirty="0"/>
              <a:t>. Once the user chooses a certain product, a better description </a:t>
            </a:r>
            <a:r>
              <a:rPr lang="en-US" sz="1100" dirty="0" smtClean="0"/>
              <a:t>and </a:t>
            </a:r>
            <a:r>
              <a:rPr lang="en-US" sz="1100" dirty="0"/>
              <a:t>a list of sales representatives from that specific company would be given as well to better assist the user.</a:t>
            </a:r>
          </a:p>
          <a:p>
            <a:pPr algn="just"/>
            <a:r>
              <a:rPr lang="en-US" sz="1100" dirty="0"/>
              <a:t>Once the user has the soil and/or foliar test </a:t>
            </a:r>
            <a:r>
              <a:rPr lang="en-US" sz="1100" dirty="0" smtClean="0"/>
              <a:t>results</a:t>
            </a:r>
          </a:p>
          <a:p>
            <a:pPr algn="just"/>
            <a:r>
              <a:rPr lang="en-US" sz="1100" dirty="0" smtClean="0"/>
              <a:t>- </a:t>
            </a:r>
            <a:r>
              <a:rPr lang="en-US" sz="1100" b="1" dirty="0" smtClean="0"/>
              <a:t>Right products at right rates favor environment sustainability </a:t>
            </a:r>
            <a:endParaRPr lang="en-US" sz="11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5575" y="5727477"/>
            <a:ext cx="64705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dirty="0" smtClean="0"/>
              <a:t>Once </a:t>
            </a:r>
            <a:r>
              <a:rPr lang="en-US" sz="1050" dirty="0"/>
              <a:t>the user has the soil and/or foliar test </a:t>
            </a:r>
            <a:r>
              <a:rPr lang="en-US" sz="1050" dirty="0" smtClean="0"/>
              <a:t>results from a reliable lab, the software would have several input options to be selected in order to be obtain the output (</a:t>
            </a:r>
            <a:r>
              <a:rPr lang="en-US" sz="1050" b="1" dirty="0" smtClean="0"/>
              <a:t>application need, rate and products</a:t>
            </a:r>
            <a:r>
              <a:rPr lang="en-US" sz="1050" dirty="0" smtClean="0"/>
              <a:t>).</a:t>
            </a:r>
          </a:p>
          <a:p>
            <a:pPr algn="just"/>
            <a:endParaRPr lang="en-US" sz="1050" dirty="0" smtClean="0"/>
          </a:p>
          <a:p>
            <a:pPr algn="just"/>
            <a:r>
              <a:rPr lang="en-US" sz="1050" dirty="0" smtClean="0"/>
              <a:t>Database would consist of a </a:t>
            </a:r>
            <a:r>
              <a:rPr lang="en-US" sz="1050" dirty="0"/>
              <a:t>large data set with updated information on nutrient </a:t>
            </a:r>
            <a:endParaRPr lang="en-US" sz="1050" dirty="0" smtClean="0"/>
          </a:p>
          <a:p>
            <a:pPr algn="just"/>
            <a:r>
              <a:rPr lang="en-US" sz="1050" dirty="0" smtClean="0"/>
              <a:t>sufficiency </a:t>
            </a:r>
            <a:r>
              <a:rPr lang="en-US" sz="1050" dirty="0"/>
              <a:t>ranges for all listed crops according to the region, soil type, crop </a:t>
            </a:r>
            <a:endParaRPr lang="en-US" sz="1050" dirty="0" smtClean="0"/>
          </a:p>
          <a:p>
            <a:pPr algn="just"/>
            <a:r>
              <a:rPr lang="en-US" sz="1050" dirty="0" smtClean="0"/>
              <a:t>development </a:t>
            </a:r>
            <a:r>
              <a:rPr lang="en-US" sz="1050" dirty="0"/>
              <a:t>stage, expected yield, etc</a:t>
            </a:r>
            <a:r>
              <a:rPr lang="en-US" sz="1050" dirty="0" smtClean="0"/>
              <a:t>.</a:t>
            </a:r>
          </a:p>
          <a:p>
            <a:pPr algn="just"/>
            <a:endParaRPr lang="en-US" sz="1050" dirty="0" smtClean="0"/>
          </a:p>
          <a:p>
            <a:pPr algn="just"/>
            <a:r>
              <a:rPr lang="en-US" sz="1050" dirty="0" smtClean="0"/>
              <a:t>Some of the software input options to be selected include: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en-US" sz="1050" dirty="0" smtClean="0"/>
              <a:t>State - Crop - Soil type - Analysis type</a:t>
            </a:r>
          </a:p>
          <a:p>
            <a:pPr lvl="0"/>
            <a:r>
              <a:rPr lang="en-US" sz="1050" dirty="0" smtClean="0"/>
              <a:t>Crop development stage - Macro</a:t>
            </a:r>
            <a:r>
              <a:rPr lang="en-US" sz="1050" dirty="0"/>
              <a:t>, Micro, or </a:t>
            </a:r>
            <a:r>
              <a:rPr lang="en-US" sz="1050" dirty="0" err="1" smtClean="0"/>
              <a:t>Macro+Micro</a:t>
            </a:r>
            <a:endParaRPr lang="en-US" sz="1050" dirty="0"/>
          </a:p>
          <a:p>
            <a:pPr lvl="0"/>
            <a:r>
              <a:rPr lang="en-US" sz="1050" dirty="0" smtClean="0"/>
              <a:t>Nutrient`s value + </a:t>
            </a:r>
            <a:r>
              <a:rPr lang="en-US" sz="1050" dirty="0"/>
              <a:t>pH, OM, and CV% </a:t>
            </a:r>
            <a:r>
              <a:rPr lang="en-US" sz="1050" dirty="0" smtClean="0"/>
              <a:t>- Expected yield</a:t>
            </a:r>
          </a:p>
          <a:p>
            <a:r>
              <a:rPr lang="en-US" sz="1050" dirty="0"/>
              <a:t>Click “</a:t>
            </a:r>
            <a:r>
              <a:rPr lang="en-US" sz="1050" b="1" dirty="0"/>
              <a:t>Calculate</a:t>
            </a:r>
            <a:r>
              <a:rPr lang="en-US" sz="1050" dirty="0" smtClean="0"/>
              <a:t>”</a:t>
            </a:r>
          </a:p>
          <a:p>
            <a:pPr marL="171450" indent="-171450">
              <a:buFontTx/>
              <a:buChar char="-"/>
            </a:pPr>
            <a:endParaRPr lang="en-US" sz="1050" dirty="0" smtClean="0"/>
          </a:p>
          <a:p>
            <a:pPr algn="just"/>
            <a:r>
              <a:rPr lang="en-US" sz="1050" dirty="0" smtClean="0"/>
              <a:t>To </a:t>
            </a:r>
            <a:r>
              <a:rPr lang="en-US" sz="1050" dirty="0"/>
              <a:t>obtain the application </a:t>
            </a:r>
            <a:r>
              <a:rPr lang="en-US" sz="1050" dirty="0" smtClean="0"/>
              <a:t>recommendation and list o products:</a:t>
            </a:r>
            <a:endParaRPr lang="en-US" sz="1050" dirty="0"/>
          </a:p>
          <a:p>
            <a:pPr lvl="0"/>
            <a:r>
              <a:rPr lang="en-US" sz="1050" dirty="0" smtClean="0"/>
              <a:t>- Select application </a:t>
            </a:r>
            <a:r>
              <a:rPr lang="en-US" sz="1050" dirty="0"/>
              <a:t>type (Broadcast, Incorporation, or foliar</a:t>
            </a:r>
            <a:r>
              <a:rPr lang="en-US" sz="1050" dirty="0" smtClean="0"/>
              <a:t>), then select potential product to be used.</a:t>
            </a:r>
          </a:p>
          <a:p>
            <a:pPr lvl="0"/>
            <a:r>
              <a:rPr lang="en-US" sz="1050" dirty="0" smtClean="0"/>
              <a:t>- </a:t>
            </a:r>
            <a:r>
              <a:rPr lang="en-US" sz="1050" b="1" dirty="0" smtClean="0"/>
              <a:t>Application rate</a:t>
            </a:r>
            <a:r>
              <a:rPr lang="en-US" sz="1050" dirty="0" smtClean="0"/>
              <a:t>, potential </a:t>
            </a:r>
            <a:r>
              <a:rPr lang="en-US" sz="1050" b="1" dirty="0" smtClean="0"/>
              <a:t>products</a:t>
            </a:r>
            <a:r>
              <a:rPr lang="en-US" sz="1050" dirty="0" smtClean="0"/>
              <a:t>, and </a:t>
            </a:r>
            <a:r>
              <a:rPr lang="en-US" sz="1050" b="1" dirty="0" smtClean="0"/>
              <a:t>sales contact information</a:t>
            </a:r>
            <a:r>
              <a:rPr lang="en-US" sz="1050" dirty="0" smtClean="0"/>
              <a:t> would be the final output.</a:t>
            </a:r>
            <a:endParaRPr lang="en-US" sz="105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243590" y="5679912"/>
            <a:ext cx="44429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185256" y="8433708"/>
            <a:ext cx="6503120" cy="1253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155575" y="3505677"/>
            <a:ext cx="33591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633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633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6014</TotalTime>
  <Words>438</Words>
  <Application>Microsoft Office PowerPoint</Application>
  <PresentationFormat>Letter Paper (8.5x11 in)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PSS</dc:creator>
  <cp:lastModifiedBy>Alexandre</cp:lastModifiedBy>
  <cp:revision>415</cp:revision>
  <dcterms:created xsi:type="dcterms:W3CDTF">2008-09-25T15:19:26Z</dcterms:created>
  <dcterms:modified xsi:type="dcterms:W3CDTF">2013-03-06T20:30:26Z</dcterms:modified>
</cp:coreProperties>
</file>