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1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56" y="-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0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9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2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3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3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3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5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1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6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5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53088-DCCD-4C7C-9587-A34B1C5F8FE6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303D-6F6C-4B1A-9C56-E611F4887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0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705" y="283908"/>
            <a:ext cx="7378397" cy="683865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Removing Nitrate from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Subsurface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Drainage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Constructed Wetlands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978" y="634993"/>
            <a:ext cx="731520" cy="6450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05200" y="1676400"/>
            <a:ext cx="384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u="sng" dirty="0" smtClean="0">
                <a:latin typeface="Times New Roman" pitchFamily="18" charset="0"/>
                <a:cs typeface="Times New Roman" pitchFamily="18" charset="0"/>
              </a:rPr>
              <a:t>Introduction:</a:t>
            </a:r>
          </a:p>
          <a:p>
            <a:pPr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Once nitrate (NO</a:t>
            </a:r>
            <a:r>
              <a:rPr lang="en-US" sz="1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has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leached into the soil profile, surpassing the root zone, it is considered lost from the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agroecosystem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is prone to pollute surface water via subsurface tile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drainage. Subsurface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drainage is installed to remove excess soil water from agricultural fields to improve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productivity. However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these tile drainage systems offer a direct pathway to carry contaminants, such as leached NO</a:t>
            </a:r>
            <a:r>
              <a:rPr lang="en-US" sz="1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that can be discharged into surface waters, posing a direct threat to environmental quality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" y="7923074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Constructed wetlands are designed to simulate a natural wetland for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treatment of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wastewater by utilizing wetland vegetation,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soils,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and microbial activity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Vymazal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2007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). Illustrated above is a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surface flow constructed wetland (A) and a subsurface flow constructed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wetland (B).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Each of these systems has the treatment capacity of 100 m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day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Lee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al., 2009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2220" y="1066661"/>
            <a:ext cx="2711448" cy="276999"/>
          </a:xfrm>
          <a:prstGeom prst="rect">
            <a:avLst/>
          </a:prstGeom>
          <a:solidFill>
            <a:srgbClr val="FF7D15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Decreasing Hypoxia of Coastal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aters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/>
          <p:cNvGrpSpPr>
            <a:grpSpLocks noChangeAspect="1"/>
          </p:cNvGrpSpPr>
          <p:nvPr/>
        </p:nvGrpSpPr>
        <p:grpSpPr>
          <a:xfrm>
            <a:off x="3627120" y="3825774"/>
            <a:ext cx="3840480" cy="2489136"/>
            <a:chOff x="4013064" y="4774216"/>
            <a:chExt cx="3520754" cy="228190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t="5868" r="81374" b="62938"/>
            <a:stretch/>
          </p:blipFill>
          <p:spPr bwMode="auto">
            <a:xfrm>
              <a:off x="4013064" y="4774216"/>
              <a:ext cx="3520754" cy="228190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4033038" y="6550194"/>
              <a:ext cx="844782" cy="423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latin typeface="Times New Roman" pitchFamily="18" charset="0"/>
                  <a:cs typeface="Times New Roman" pitchFamily="18" charset="0"/>
                </a:rPr>
                <a:t>Adapted from: http://www.omafra.gov.on.ca/english/engineer/facts/10-091.htm</a:t>
              </a:r>
            </a:p>
          </p:txBody>
        </p: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5953125" y="4819650"/>
              <a:ext cx="1311122" cy="274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/>
                  <a:ea typeface="Calibri"/>
                  <a:cs typeface="Times New Roman"/>
                </a:rPr>
                <a:t>Lateral tile</a:t>
              </a:r>
              <a:endParaRPr lang="en-US" sz="9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8" name="Text Box 2"/>
            <p:cNvSpPr txBox="1">
              <a:spLocks noChangeArrowheads="1"/>
            </p:cNvSpPr>
            <p:nvPr/>
          </p:nvSpPr>
          <p:spPr bwMode="auto">
            <a:xfrm>
              <a:off x="4233906" y="4983480"/>
              <a:ext cx="1026836" cy="274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 smtClean="0">
                  <a:effectLst/>
                  <a:latin typeface="Times New Roman"/>
                  <a:ea typeface="Calibri"/>
                  <a:cs typeface="Times New Roman"/>
                </a:rPr>
                <a:t>Header </a:t>
              </a:r>
              <a:r>
                <a:rPr lang="en-US" sz="1200" dirty="0">
                  <a:effectLst/>
                  <a:latin typeface="Times New Roman"/>
                  <a:ea typeface="Calibri"/>
                  <a:cs typeface="Times New Roman"/>
                </a:rPr>
                <a:t>tile</a:t>
              </a:r>
              <a:endParaRPr lang="en-US" sz="12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6003925" y="6391910"/>
              <a:ext cx="1174439" cy="274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/>
                  <a:ea typeface="Calibri"/>
                  <a:cs typeface="Times New Roman"/>
                </a:rPr>
                <a:t>Tile outlet</a:t>
              </a:r>
              <a:endParaRPr lang="en-US" sz="9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5298843" y="6713220"/>
              <a:ext cx="1089258" cy="274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/>
                  <a:ea typeface="Calibri"/>
                  <a:cs typeface="Times New Roman"/>
                </a:rPr>
                <a:t>Open ditch</a:t>
              </a:r>
              <a:endParaRPr lang="en-US" sz="9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24" name="Group 23"/>
          <p:cNvGrpSpPr>
            <a:grpSpLocks noChangeAspect="1"/>
          </p:cNvGrpSpPr>
          <p:nvPr/>
        </p:nvGrpSpPr>
        <p:grpSpPr>
          <a:xfrm>
            <a:off x="214171" y="1868470"/>
            <a:ext cx="3086100" cy="2712937"/>
            <a:chOff x="220953" y="1676567"/>
            <a:chExt cx="2428062" cy="2134470"/>
          </a:xfrm>
        </p:grpSpPr>
        <p:grpSp>
          <p:nvGrpSpPr>
            <p:cNvPr id="12" name="Group 11"/>
            <p:cNvGrpSpPr>
              <a:grpSpLocks noChangeAspect="1"/>
            </p:cNvGrpSpPr>
            <p:nvPr/>
          </p:nvGrpSpPr>
          <p:grpSpPr>
            <a:xfrm>
              <a:off x="220953" y="1676567"/>
              <a:ext cx="2370002" cy="1616660"/>
              <a:chOff x="2683407" y="1002644"/>
              <a:chExt cx="7181417" cy="4898681"/>
            </a:xfrm>
          </p:grpSpPr>
          <p:pic>
            <p:nvPicPr>
              <p:cNvPr id="13" name="Picture 4" descr="Gulfhypoxia-LG.jpg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119265" y="1002644"/>
                <a:ext cx="6745559" cy="48986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4" name="TextBox 10"/>
              <p:cNvSpPr txBox="1">
                <a:spLocks noChangeArrowheads="1"/>
              </p:cNvSpPr>
              <p:nvPr/>
            </p:nvSpPr>
            <p:spPr bwMode="auto">
              <a:xfrm>
                <a:off x="2683407" y="1013593"/>
                <a:ext cx="3676559" cy="139890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>
                    <a:latin typeface="Times New Roman" pitchFamily="18" charset="0"/>
                    <a:cs typeface="Times New Roman" pitchFamily="18" charset="0"/>
                  </a:rPr>
                  <a:t>Gulf of </a:t>
                </a:r>
                <a:r>
                  <a:rPr lang="en-US" sz="1200" b="1" dirty="0" smtClean="0">
                    <a:latin typeface="Times New Roman" pitchFamily="18" charset="0"/>
                    <a:cs typeface="Times New Roman" pitchFamily="18" charset="0"/>
                  </a:rPr>
                  <a:t>Mexico</a:t>
                </a:r>
                <a:br>
                  <a:rPr lang="en-US" sz="1200" b="1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12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>
                    <a:latin typeface="Times New Roman" pitchFamily="18" charset="0"/>
                    <a:cs typeface="Times New Roman" pitchFamily="18" charset="0"/>
                  </a:rPr>
                  <a:t>Hypoxic Zone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02355" y="3302520"/>
              <a:ext cx="2346660" cy="508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latin typeface="Times New Roman" pitchFamily="18" charset="0"/>
                  <a:cs typeface="Times New Roman" pitchFamily="18" charset="0"/>
                </a:rPr>
                <a:t>Leaching of </a:t>
              </a: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NO</a:t>
              </a:r>
              <a:r>
                <a:rPr lang="en-US" sz="12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1200" baseline="30000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has </a:t>
              </a:r>
              <a:r>
                <a:rPr lang="en-US" sz="1200" dirty="0">
                  <a:latin typeface="Times New Roman" pitchFamily="18" charset="0"/>
                  <a:cs typeface="Times New Roman" pitchFamily="18" charset="0"/>
                </a:rPr>
                <a:t>a high potential for environmental </a:t>
              </a: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contamination.  Notice the algal bloom in the Gulf of Mexico.</a:t>
              </a:r>
              <a:endParaRPr lang="en-US" sz="12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611880" y="6294354"/>
            <a:ext cx="384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goal of a subsurface drainage system is to provide uniform drainage to a field which is able to remove excess water from the active root zone of a crop 24 to 48 hours after a heavy rain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(Wright and Sands, 2001). A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well-designed tile drainage system intercepts at least 95% of the NO</a:t>
            </a:r>
            <a:r>
              <a:rPr lang="en-US" sz="1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percolating through the soil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(Power et al., 2000).  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3520" y="224790"/>
            <a:ext cx="7315200" cy="96012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611880" y="7568347"/>
            <a:ext cx="38404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u="sng" dirty="0" smtClean="0">
                <a:latin typeface="Times New Roman" pitchFamily="18" charset="0"/>
                <a:cs typeface="Times New Roman" pitchFamily="18" charset="0"/>
              </a:rPr>
              <a:t>Benefit and Value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 Constructive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wetlands can remove NO</a:t>
            </a:r>
            <a:r>
              <a:rPr lang="en-US" sz="1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prior to being discharged into surface waters.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 Removal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of total NO</a:t>
            </a:r>
            <a:r>
              <a:rPr lang="en-US" sz="1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reported as high as 95 to 98%. </a:t>
            </a:r>
          </a:p>
          <a:p>
            <a:pPr algn="just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 Plant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species adapted for these systems are tolerant to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water and include sedges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reeds, and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cattails.</a:t>
            </a:r>
            <a:endParaRPr lang="en-US" sz="1200" baseline="30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interception of subsurface drain tile water by constructed wetlands could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ultimately reduce environmental contamination by decreasing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hypoxia of coastal waters.  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45" y="527452"/>
            <a:ext cx="457200" cy="752708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390013" y="4693975"/>
            <a:ext cx="2841502" cy="3220209"/>
            <a:chOff x="390013" y="4354071"/>
            <a:chExt cx="2841502" cy="3220209"/>
          </a:xfrm>
        </p:grpSpPr>
        <p:grpSp>
          <p:nvGrpSpPr>
            <p:cNvPr id="33" name="Group 32"/>
            <p:cNvGrpSpPr/>
            <p:nvPr/>
          </p:nvGrpSpPr>
          <p:grpSpPr>
            <a:xfrm>
              <a:off x="390013" y="4354071"/>
              <a:ext cx="2841502" cy="3189729"/>
              <a:chOff x="390013" y="4097531"/>
              <a:chExt cx="2841502" cy="3189729"/>
            </a:xfrm>
          </p:grpSpPr>
          <p:pic>
            <p:nvPicPr>
              <p:cNvPr id="6" name="Picture 5"/>
              <p:cNvPicPr/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0013" y="4097531"/>
                <a:ext cx="2834640" cy="157226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pic>
            <p:nvPicPr>
              <p:cNvPr id="7" name="Picture 6"/>
              <p:cNvPicPr/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6875" y="5715000"/>
                <a:ext cx="2834640" cy="157226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8" name="Text Box 2"/>
              <p:cNvSpPr txBox="1">
                <a:spLocks noChangeArrowheads="1"/>
              </p:cNvSpPr>
              <p:nvPr/>
            </p:nvSpPr>
            <p:spPr bwMode="auto">
              <a:xfrm>
                <a:off x="448945" y="4145280"/>
                <a:ext cx="509905" cy="3441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>
                    <a:effectLst/>
                    <a:latin typeface="Times New Roman"/>
                    <a:ea typeface="Calibri"/>
                    <a:cs typeface="Times New Roman"/>
                  </a:rPr>
                  <a:t>A.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454025" y="5751830"/>
                <a:ext cx="509905" cy="3441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/>
                    <a:ea typeface="Calibri"/>
                    <a:cs typeface="Times New Roman"/>
                  </a:rPr>
                  <a:t>B.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390013" y="7389614"/>
              <a:ext cx="283464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>
                  <a:latin typeface="Times New Roman" pitchFamily="18" charset="0"/>
                  <a:cs typeface="Times New Roman" pitchFamily="18" charset="0"/>
                </a:rPr>
                <a:t>Images from: http</a:t>
              </a:r>
              <a:r>
                <a:rPr lang="en-US" sz="600" dirty="0">
                  <a:latin typeface="Times New Roman" pitchFamily="18" charset="0"/>
                  <a:cs typeface="Times New Roman" pitchFamily="18" charset="0"/>
                </a:rPr>
                <a:t>://www.natsys-inc.com/resources/about-constructed-wetlands/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852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359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Removing Nitrate from Subsurface Drainage Water  Using Constructed Wetlands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Bioremediation of Nitrate Enriched Subsurface Drainage  Water Using Constructed Wetlands</dc:title>
  <dc:creator>soil fertility</dc:creator>
  <cp:lastModifiedBy>soil fertility</cp:lastModifiedBy>
  <cp:revision>22</cp:revision>
  <dcterms:created xsi:type="dcterms:W3CDTF">2013-02-13T15:24:44Z</dcterms:created>
  <dcterms:modified xsi:type="dcterms:W3CDTF">2013-03-06T13:29:13Z</dcterms:modified>
</cp:coreProperties>
</file>