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handoutMasterIdLst>
    <p:handoutMasterId r:id="rId34"/>
  </p:handoutMasterIdLst>
  <p:sldIdLst>
    <p:sldId id="294" r:id="rId3"/>
    <p:sldId id="295" r:id="rId4"/>
    <p:sldId id="257" r:id="rId5"/>
    <p:sldId id="258" r:id="rId6"/>
    <p:sldId id="263" r:id="rId7"/>
    <p:sldId id="276" r:id="rId8"/>
    <p:sldId id="259" r:id="rId9"/>
    <p:sldId id="260" r:id="rId10"/>
    <p:sldId id="264" r:id="rId11"/>
    <p:sldId id="261" r:id="rId12"/>
    <p:sldId id="262" r:id="rId13"/>
    <p:sldId id="265" r:id="rId14"/>
    <p:sldId id="266" r:id="rId15"/>
    <p:sldId id="267" r:id="rId16"/>
    <p:sldId id="268" r:id="rId17"/>
    <p:sldId id="274" r:id="rId18"/>
    <p:sldId id="275" r:id="rId19"/>
    <p:sldId id="277" r:id="rId20"/>
    <p:sldId id="271" r:id="rId21"/>
    <p:sldId id="272" r:id="rId22"/>
    <p:sldId id="280" r:id="rId23"/>
    <p:sldId id="282" r:id="rId24"/>
    <p:sldId id="291" r:id="rId25"/>
    <p:sldId id="281" r:id="rId26"/>
    <p:sldId id="283" r:id="rId27"/>
    <p:sldId id="287" r:id="rId28"/>
    <p:sldId id="288" r:id="rId29"/>
    <p:sldId id="290" r:id="rId30"/>
    <p:sldId id="297" r:id="rId31"/>
    <p:sldId id="298" r:id="rId32"/>
    <p:sldId id="299" r:id="rId3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1380" y="96"/>
      </p:cViewPr>
      <p:guideLst/>
    </p:cSldViewPr>
  </p:slideViewPr>
  <p:notesTextViewPr>
    <p:cViewPr>
      <p:scale>
        <a:sx n="1" d="1"/>
        <a:sy n="1" d="1"/>
      </p:scale>
      <p:origin x="0" y="0"/>
    </p:cViewPr>
  </p:notesTextViewPr>
  <p:sorterViewPr>
    <p:cViewPr varScale="1">
      <p:scale>
        <a:sx n="1" d="1"/>
        <a:sy n="1" d="1"/>
      </p:scale>
      <p:origin x="0" y="-114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billraun\AppData\Local\Microsoft\Windows\INetCache\Content.Outlook\BXH1KPBB\Combined_sites.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'For checkoff'!$I$1</c:f>
              <c:strCache>
                <c:ptCount val="1"/>
                <c:pt idx="0">
                  <c:v>Perkins</c:v>
                </c:pt>
              </c:strCache>
            </c:strRef>
          </c:tx>
          <c:spPr>
            <a:solidFill>
              <a:schemeClr val="accent1"/>
            </a:solidFill>
            <a:ln>
              <a:noFill/>
            </a:ln>
            <a:effectLst/>
          </c:spPr>
          <c:invertIfNegative val="0"/>
          <c:cat>
            <c:multiLvlStrRef>
              <c:f>'For checkoff'!$G$2:$H$13</c:f>
              <c:multiLvlStrCache>
                <c:ptCount val="12"/>
                <c:lvl>
                  <c:pt idx="0">
                    <c:v>0</c:v>
                  </c:pt>
                  <c:pt idx="1">
                    <c:v>0</c:v>
                  </c:pt>
                  <c:pt idx="2">
                    <c:v>0</c:v>
                  </c:pt>
                  <c:pt idx="3">
                    <c:v>45-S</c:v>
                  </c:pt>
                  <c:pt idx="4">
                    <c:v>45-5"D</c:v>
                  </c:pt>
                  <c:pt idx="5">
                    <c:v>45-St</c:v>
                  </c:pt>
                  <c:pt idx="6">
                    <c:v>45-Surface</c:v>
                  </c:pt>
                  <c:pt idx="7">
                    <c:v>45-5"D</c:v>
                  </c:pt>
                  <c:pt idx="8">
                    <c:v>45-St</c:v>
                  </c:pt>
                  <c:pt idx="9">
                    <c:v>90-S</c:v>
                  </c:pt>
                  <c:pt idx="10">
                    <c:v>90-5"D</c:v>
                  </c:pt>
                  <c:pt idx="11">
                    <c:v>90-St</c:v>
                  </c:pt>
                </c:lvl>
                <c:lvl>
                  <c:pt idx="0">
                    <c:v>0</c:v>
                  </c:pt>
                  <c:pt idx="1">
                    <c:v>90-S</c:v>
                  </c:pt>
                  <c:pt idx="2">
                    <c:v>90-5"D</c:v>
                  </c:pt>
                  <c:pt idx="3">
                    <c:v>45-S</c:v>
                  </c:pt>
                  <c:pt idx="4">
                    <c:v>45-S</c:v>
                  </c:pt>
                  <c:pt idx="5">
                    <c:v>45-S</c:v>
                  </c:pt>
                  <c:pt idx="6">
                    <c:v>45-5"D</c:v>
                  </c:pt>
                  <c:pt idx="7">
                    <c:v>45-5"D</c:v>
                  </c:pt>
                  <c:pt idx="8">
                    <c:v>45-5"D</c:v>
                  </c:pt>
                  <c:pt idx="9">
                    <c:v>0</c:v>
                  </c:pt>
                  <c:pt idx="10">
                    <c:v>0</c:v>
                  </c:pt>
                  <c:pt idx="11">
                    <c:v>0</c:v>
                  </c:pt>
                </c:lvl>
              </c:multiLvlStrCache>
            </c:multiLvlStrRef>
          </c:cat>
          <c:val>
            <c:numRef>
              <c:f>'For checkoff'!$I$2:$I$13</c:f>
              <c:numCache>
                <c:formatCode>0.00</c:formatCode>
                <c:ptCount val="12"/>
                <c:pt idx="0">
                  <c:v>0.70876383489075634</c:v>
                </c:pt>
                <c:pt idx="1">
                  <c:v>1.853708365512605</c:v>
                </c:pt>
                <c:pt idx="2">
                  <c:v>1.6862743136134455</c:v>
                </c:pt>
                <c:pt idx="3">
                  <c:v>2.0093257049411766</c:v>
                </c:pt>
                <c:pt idx="4">
                  <c:v>1.9685683304201682</c:v>
                </c:pt>
                <c:pt idx="5">
                  <c:v>2.2261006594957986</c:v>
                </c:pt>
                <c:pt idx="6">
                  <c:v>2.1714282265546214</c:v>
                </c:pt>
                <c:pt idx="7">
                  <c:v>2.1123592766386552</c:v>
                </c:pt>
                <c:pt idx="8">
                  <c:v>2.1650298057142856</c:v>
                </c:pt>
                <c:pt idx="9">
                  <c:v>2.5732850384537813</c:v>
                </c:pt>
                <c:pt idx="10">
                  <c:v>1.923465217142857</c:v>
                </c:pt>
                <c:pt idx="11">
                  <c:v>2.2622098178151266</c:v>
                </c:pt>
              </c:numCache>
            </c:numRef>
          </c:val>
          <c:extLst>
            <c:ext xmlns:c16="http://schemas.microsoft.com/office/drawing/2014/chart" uri="{C3380CC4-5D6E-409C-BE32-E72D297353CC}">
              <c16:uniqueId val="{00000000-A148-4954-95A3-2D53D0FC2F53}"/>
            </c:ext>
          </c:extLst>
        </c:ser>
        <c:ser>
          <c:idx val="1"/>
          <c:order val="1"/>
          <c:tx>
            <c:strRef>
              <c:f>'For checkoff'!$J$1</c:f>
              <c:strCache>
                <c:ptCount val="1"/>
                <c:pt idx="0">
                  <c:v>Efaw</c:v>
                </c:pt>
              </c:strCache>
            </c:strRef>
          </c:tx>
          <c:spPr>
            <a:solidFill>
              <a:schemeClr val="accent2"/>
            </a:solidFill>
            <a:ln>
              <a:noFill/>
            </a:ln>
            <a:effectLst/>
          </c:spPr>
          <c:invertIfNegative val="0"/>
          <c:cat>
            <c:multiLvlStrRef>
              <c:f>'For checkoff'!$G$2:$H$13</c:f>
              <c:multiLvlStrCache>
                <c:ptCount val="12"/>
                <c:lvl>
                  <c:pt idx="0">
                    <c:v>0</c:v>
                  </c:pt>
                  <c:pt idx="1">
                    <c:v>0</c:v>
                  </c:pt>
                  <c:pt idx="2">
                    <c:v>0</c:v>
                  </c:pt>
                  <c:pt idx="3">
                    <c:v>45-S</c:v>
                  </c:pt>
                  <c:pt idx="4">
                    <c:v>45-5"D</c:v>
                  </c:pt>
                  <c:pt idx="5">
                    <c:v>45-St</c:v>
                  </c:pt>
                  <c:pt idx="6">
                    <c:v>45-Surface</c:v>
                  </c:pt>
                  <c:pt idx="7">
                    <c:v>45-5"D</c:v>
                  </c:pt>
                  <c:pt idx="8">
                    <c:v>45-St</c:v>
                  </c:pt>
                  <c:pt idx="9">
                    <c:v>90-S</c:v>
                  </c:pt>
                  <c:pt idx="10">
                    <c:v>90-5"D</c:v>
                  </c:pt>
                  <c:pt idx="11">
                    <c:v>90-St</c:v>
                  </c:pt>
                </c:lvl>
                <c:lvl>
                  <c:pt idx="0">
                    <c:v>0</c:v>
                  </c:pt>
                  <c:pt idx="1">
                    <c:v>90-S</c:v>
                  </c:pt>
                  <c:pt idx="2">
                    <c:v>90-5"D</c:v>
                  </c:pt>
                  <c:pt idx="3">
                    <c:v>45-S</c:v>
                  </c:pt>
                  <c:pt idx="4">
                    <c:v>45-S</c:v>
                  </c:pt>
                  <c:pt idx="5">
                    <c:v>45-S</c:v>
                  </c:pt>
                  <c:pt idx="6">
                    <c:v>45-5"D</c:v>
                  </c:pt>
                  <c:pt idx="7">
                    <c:v>45-5"D</c:v>
                  </c:pt>
                  <c:pt idx="8">
                    <c:v>45-5"D</c:v>
                  </c:pt>
                  <c:pt idx="9">
                    <c:v>0</c:v>
                  </c:pt>
                  <c:pt idx="10">
                    <c:v>0</c:v>
                  </c:pt>
                  <c:pt idx="11">
                    <c:v>0</c:v>
                  </c:pt>
                </c:lvl>
              </c:multiLvlStrCache>
            </c:multiLvlStrRef>
          </c:cat>
          <c:val>
            <c:numRef>
              <c:f>'For checkoff'!$J$2:$J$13</c:f>
              <c:numCache>
                <c:formatCode>0.00</c:formatCode>
                <c:ptCount val="12"/>
                <c:pt idx="0">
                  <c:v>1.3966666666666667</c:v>
                </c:pt>
                <c:pt idx="1">
                  <c:v>2.5300000000000002</c:v>
                </c:pt>
                <c:pt idx="2">
                  <c:v>2.2666666666666666</c:v>
                </c:pt>
                <c:pt idx="3">
                  <c:v>2.4566666666666666</c:v>
                </c:pt>
                <c:pt idx="4">
                  <c:v>2.1599999999999997</c:v>
                </c:pt>
                <c:pt idx="5">
                  <c:v>2.4166666666666665</c:v>
                </c:pt>
                <c:pt idx="6">
                  <c:v>2.4066666666666667</c:v>
                </c:pt>
                <c:pt idx="7">
                  <c:v>2.0233333333333334</c:v>
                </c:pt>
                <c:pt idx="8">
                  <c:v>2.0866666666666664</c:v>
                </c:pt>
                <c:pt idx="9">
                  <c:v>2.2233333333333332</c:v>
                </c:pt>
                <c:pt idx="10">
                  <c:v>2.3233333333333333</c:v>
                </c:pt>
                <c:pt idx="11">
                  <c:v>2.5133333333333332</c:v>
                </c:pt>
              </c:numCache>
            </c:numRef>
          </c:val>
          <c:extLst>
            <c:ext xmlns:c16="http://schemas.microsoft.com/office/drawing/2014/chart" uri="{C3380CC4-5D6E-409C-BE32-E72D297353CC}">
              <c16:uniqueId val="{00000001-A148-4954-95A3-2D53D0FC2F53}"/>
            </c:ext>
          </c:extLst>
        </c:ser>
        <c:dLbls>
          <c:showLegendKey val="0"/>
          <c:showVal val="0"/>
          <c:showCatName val="0"/>
          <c:showSerName val="0"/>
          <c:showPercent val="0"/>
          <c:showBubbleSize val="0"/>
        </c:dLbls>
        <c:gapWidth val="219"/>
        <c:overlap val="-27"/>
        <c:axId val="1405264751"/>
        <c:axId val="1291005295"/>
      </c:barChart>
      <c:catAx>
        <c:axId val="140526475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Treatments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291005295"/>
        <c:crosses val="autoZero"/>
        <c:auto val="0"/>
        <c:lblAlgn val="ctr"/>
        <c:lblOffset val="100"/>
        <c:noMultiLvlLbl val="0"/>
      </c:catAx>
      <c:valAx>
        <c:axId val="1291005295"/>
        <c:scaling>
          <c:orientation val="minMax"/>
        </c:scaling>
        <c:delete val="0"/>
        <c:axPos val="l"/>
        <c:title>
          <c:tx>
            <c:rich>
              <a:bodyPr rot="-5400000" spcFirstLastPara="1" vertOverflow="ellipsis" vert="horz" wrap="square" anchor="ctr" anchorCtr="1"/>
              <a:lstStyle/>
              <a:p>
                <a:pPr algn="ctr" rtl="0">
                  <a:defRPr sz="1000" b="0" i="0" u="none" strike="noStrike" kern="1200" baseline="0">
                    <a:solidFill>
                      <a:schemeClr val="dk1"/>
                    </a:solidFill>
                    <a:latin typeface="+mn-lt"/>
                    <a:ea typeface="+mn-ea"/>
                    <a:cs typeface="+mn-cs"/>
                  </a:defRPr>
                </a:pPr>
                <a:r>
                  <a:rPr lang="en-US"/>
                  <a:t>Grain Yield, Mg ha-1</a:t>
                </a:r>
              </a:p>
            </c:rich>
          </c:tx>
          <c:layout>
            <c:manualLayout>
              <c:xMode val="edge"/>
              <c:yMode val="edge"/>
              <c:x val="2.3680337569723417E-2"/>
              <c:y val="0.16630726092981019"/>
            </c:manualLayout>
          </c:layout>
          <c:overlay val="0"/>
          <c:spPr>
            <a:noFill/>
            <a:ln>
              <a:noFill/>
            </a:ln>
            <a:effectLst/>
          </c:spPr>
          <c:txPr>
            <a:bodyPr rot="-5400000" spcFirstLastPara="1" vertOverflow="ellipsis" vert="horz" wrap="square" anchor="ctr" anchorCtr="1"/>
            <a:lstStyle/>
            <a:p>
              <a:pPr algn="ctr" rtl="0">
                <a:defRPr sz="1000" b="0" i="0" u="none" strike="noStrike" kern="1200" baseline="0">
                  <a:solidFill>
                    <a:schemeClr val="dk1"/>
                  </a:solidFill>
                  <a:latin typeface="+mn-lt"/>
                  <a:ea typeface="+mn-ea"/>
                  <a:cs typeface="+mn-cs"/>
                </a:defRPr>
              </a:pPr>
              <a:endParaRPr lang="en-US"/>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40526475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'for checkoff'!$I$1</c:f>
              <c:strCache>
                <c:ptCount val="1"/>
                <c:pt idx="0">
                  <c:v>Perkins</c:v>
                </c:pt>
              </c:strCache>
            </c:strRef>
          </c:tx>
          <c:spPr>
            <a:solidFill>
              <a:schemeClr val="accent1"/>
            </a:solidFill>
            <a:ln>
              <a:noFill/>
            </a:ln>
            <a:effectLst/>
          </c:spPr>
          <c:invertIfNegative val="0"/>
          <c:cat>
            <c:multiLvlStrRef>
              <c:f>'for checkoff'!$G$2:$H$15</c:f>
              <c:multiLvlStrCache>
                <c:ptCount val="14"/>
                <c:lvl>
                  <c:pt idx="0">
                    <c:v>0</c:v>
                  </c:pt>
                  <c:pt idx="1">
                    <c:v>90</c:v>
                  </c:pt>
                  <c:pt idx="2">
                    <c:v>30</c:v>
                  </c:pt>
                  <c:pt idx="3">
                    <c:v>60</c:v>
                  </c:pt>
                  <c:pt idx="4">
                    <c:v>90</c:v>
                  </c:pt>
                  <c:pt idx="5">
                    <c:v>30</c:v>
                  </c:pt>
                  <c:pt idx="6">
                    <c:v>60</c:v>
                  </c:pt>
                  <c:pt idx="7">
                    <c:v>90</c:v>
                  </c:pt>
                  <c:pt idx="8">
                    <c:v>30</c:v>
                  </c:pt>
                  <c:pt idx="9">
                    <c:v>60</c:v>
                  </c:pt>
                  <c:pt idx="10">
                    <c:v>90</c:v>
                  </c:pt>
                  <c:pt idx="11">
                    <c:v>30</c:v>
                  </c:pt>
                  <c:pt idx="12">
                    <c:v>60</c:v>
                  </c:pt>
                  <c:pt idx="13">
                    <c:v>90</c:v>
                  </c:pt>
                </c:lvl>
                <c:lvl>
                  <c:pt idx="0">
                    <c:v>check</c:v>
                  </c:pt>
                  <c:pt idx="1">
                    <c:v>pre</c:v>
                  </c:pt>
                  <c:pt idx="2">
                    <c:v>65</c:v>
                  </c:pt>
                  <c:pt idx="5">
                    <c:v>80</c:v>
                  </c:pt>
                  <c:pt idx="8">
                    <c:v>95</c:v>
                  </c:pt>
                  <c:pt idx="11">
                    <c:v>110</c:v>
                  </c:pt>
                </c:lvl>
              </c:multiLvlStrCache>
            </c:multiLvlStrRef>
          </c:cat>
          <c:val>
            <c:numRef>
              <c:f>'for checkoff'!$I$2:$I$15</c:f>
              <c:numCache>
                <c:formatCode>0.00</c:formatCode>
                <c:ptCount val="14"/>
                <c:pt idx="0">
                  <c:v>0.79177975611428553</c:v>
                </c:pt>
                <c:pt idx="1">
                  <c:v>3.2000236022857145</c:v>
                </c:pt>
                <c:pt idx="2">
                  <c:v>1.6406370061714288</c:v>
                </c:pt>
                <c:pt idx="3">
                  <c:v>2.2880726440000005</c:v>
                </c:pt>
                <c:pt idx="4">
                  <c:v>2.2678022714285717</c:v>
                </c:pt>
                <c:pt idx="5">
                  <c:v>2.1212413916571431</c:v>
                </c:pt>
                <c:pt idx="6">
                  <c:v>2.5669318613714287</c:v>
                </c:pt>
                <c:pt idx="7">
                  <c:v>2.3776793040000004</c:v>
                </c:pt>
                <c:pt idx="8">
                  <c:v>1.7589786581714286</c:v>
                </c:pt>
                <c:pt idx="9">
                  <c:v>1.7946263191999998</c:v>
                </c:pt>
                <c:pt idx="10">
                  <c:v>2.1864768721714287</c:v>
                </c:pt>
                <c:pt idx="11">
                  <c:v>1.7801099315999995</c:v>
                </c:pt>
                <c:pt idx="12">
                  <c:v>1.9769654312571425</c:v>
                </c:pt>
                <c:pt idx="13">
                  <c:v>2.1706063317714288</c:v>
                </c:pt>
              </c:numCache>
            </c:numRef>
          </c:val>
          <c:extLst>
            <c:ext xmlns:c16="http://schemas.microsoft.com/office/drawing/2014/chart" uri="{C3380CC4-5D6E-409C-BE32-E72D297353CC}">
              <c16:uniqueId val="{00000000-CF4C-4A2C-B64D-A90EEDD3802B}"/>
            </c:ext>
          </c:extLst>
        </c:ser>
        <c:ser>
          <c:idx val="1"/>
          <c:order val="1"/>
          <c:tx>
            <c:strRef>
              <c:f>'for checkoff'!$J$1</c:f>
              <c:strCache>
                <c:ptCount val="1"/>
                <c:pt idx="0">
                  <c:v>Efaw</c:v>
                </c:pt>
              </c:strCache>
            </c:strRef>
          </c:tx>
          <c:spPr>
            <a:solidFill>
              <a:schemeClr val="accent2"/>
            </a:solidFill>
            <a:ln>
              <a:noFill/>
            </a:ln>
            <a:effectLst/>
          </c:spPr>
          <c:invertIfNegative val="0"/>
          <c:cat>
            <c:multiLvlStrRef>
              <c:f>'for checkoff'!$G$2:$H$15</c:f>
              <c:multiLvlStrCache>
                <c:ptCount val="14"/>
                <c:lvl>
                  <c:pt idx="0">
                    <c:v>0</c:v>
                  </c:pt>
                  <c:pt idx="1">
                    <c:v>90</c:v>
                  </c:pt>
                  <c:pt idx="2">
                    <c:v>30</c:v>
                  </c:pt>
                  <c:pt idx="3">
                    <c:v>60</c:v>
                  </c:pt>
                  <c:pt idx="4">
                    <c:v>90</c:v>
                  </c:pt>
                  <c:pt idx="5">
                    <c:v>30</c:v>
                  </c:pt>
                  <c:pt idx="6">
                    <c:v>60</c:v>
                  </c:pt>
                  <c:pt idx="7">
                    <c:v>90</c:v>
                  </c:pt>
                  <c:pt idx="8">
                    <c:v>30</c:v>
                  </c:pt>
                  <c:pt idx="9">
                    <c:v>60</c:v>
                  </c:pt>
                  <c:pt idx="10">
                    <c:v>90</c:v>
                  </c:pt>
                  <c:pt idx="11">
                    <c:v>30</c:v>
                  </c:pt>
                  <c:pt idx="12">
                    <c:v>60</c:v>
                  </c:pt>
                  <c:pt idx="13">
                    <c:v>90</c:v>
                  </c:pt>
                </c:lvl>
                <c:lvl>
                  <c:pt idx="0">
                    <c:v>check</c:v>
                  </c:pt>
                  <c:pt idx="1">
                    <c:v>pre</c:v>
                  </c:pt>
                  <c:pt idx="2">
                    <c:v>65</c:v>
                  </c:pt>
                  <c:pt idx="5">
                    <c:v>80</c:v>
                  </c:pt>
                  <c:pt idx="8">
                    <c:v>95</c:v>
                  </c:pt>
                  <c:pt idx="11">
                    <c:v>110</c:v>
                  </c:pt>
                </c:lvl>
              </c:multiLvlStrCache>
            </c:multiLvlStrRef>
          </c:cat>
          <c:val>
            <c:numRef>
              <c:f>'for checkoff'!$J$2:$J$15</c:f>
              <c:numCache>
                <c:formatCode>0.00</c:formatCode>
                <c:ptCount val="14"/>
                <c:pt idx="0">
                  <c:v>1.7814909029032548</c:v>
                </c:pt>
                <c:pt idx="1">
                  <c:v>3.1911923999832212</c:v>
                </c:pt>
                <c:pt idx="2">
                  <c:v>2.7729293184320221</c:v>
                </c:pt>
                <c:pt idx="3">
                  <c:v>2.633508291248289</c:v>
                </c:pt>
                <c:pt idx="4">
                  <c:v>2.478596038821919</c:v>
                </c:pt>
                <c:pt idx="5">
                  <c:v>2.3701574621234602</c:v>
                </c:pt>
                <c:pt idx="6">
                  <c:v>2.2152452096970907</c:v>
                </c:pt>
                <c:pt idx="7">
                  <c:v>2.6335082912482899</c:v>
                </c:pt>
                <c:pt idx="8">
                  <c:v>1.750508452417981</c:v>
                </c:pt>
                <c:pt idx="9">
                  <c:v>2.8503854446452075</c:v>
                </c:pt>
                <c:pt idx="10">
                  <c:v>3.0052976970715775</c:v>
                </c:pt>
                <c:pt idx="11">
                  <c:v>2.2152452096970907</c:v>
                </c:pt>
                <c:pt idx="12">
                  <c:v>2.5250697145498302</c:v>
                </c:pt>
                <c:pt idx="13">
                  <c:v>2.5405609397924671</c:v>
                </c:pt>
              </c:numCache>
            </c:numRef>
          </c:val>
          <c:extLst>
            <c:ext xmlns:c16="http://schemas.microsoft.com/office/drawing/2014/chart" uri="{C3380CC4-5D6E-409C-BE32-E72D297353CC}">
              <c16:uniqueId val="{00000001-CF4C-4A2C-B64D-A90EEDD3802B}"/>
            </c:ext>
          </c:extLst>
        </c:ser>
        <c:dLbls>
          <c:showLegendKey val="0"/>
          <c:showVal val="0"/>
          <c:showCatName val="0"/>
          <c:showSerName val="0"/>
          <c:showPercent val="0"/>
          <c:showBubbleSize val="0"/>
        </c:dLbls>
        <c:gapWidth val="150"/>
        <c:axId val="1119325840"/>
        <c:axId val="1119325008"/>
      </c:barChart>
      <c:catAx>
        <c:axId val="11193258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Treatments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119325008"/>
        <c:crosses val="autoZero"/>
        <c:auto val="1"/>
        <c:lblAlgn val="ctr"/>
        <c:lblOffset val="100"/>
        <c:noMultiLvlLbl val="0"/>
      </c:catAx>
      <c:valAx>
        <c:axId val="111932500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Grain Yield, Mg ha-1</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1193258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065831169871282"/>
          <c:y val="0.1327550814526719"/>
          <c:w val="0.80935396636670531"/>
          <c:h val="0.75265822104913049"/>
        </c:manualLayout>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Sheet1!$A$2:$A$30</c:f>
              <c:numCache>
                <c:formatCode>General</c:formatCode>
                <c:ptCount val="29"/>
                <c:pt idx="0">
                  <c:v>48</c:v>
                </c:pt>
                <c:pt idx="1">
                  <c:v>69</c:v>
                </c:pt>
                <c:pt idx="2">
                  <c:v>64</c:v>
                </c:pt>
                <c:pt idx="3">
                  <c:v>73</c:v>
                </c:pt>
                <c:pt idx="4">
                  <c:v>76</c:v>
                </c:pt>
                <c:pt idx="5">
                  <c:v>78</c:v>
                </c:pt>
                <c:pt idx="6">
                  <c:v>81</c:v>
                </c:pt>
                <c:pt idx="7">
                  <c:v>84</c:v>
                </c:pt>
                <c:pt idx="8">
                  <c:v>86</c:v>
                </c:pt>
                <c:pt idx="9">
                  <c:v>90</c:v>
                </c:pt>
                <c:pt idx="10">
                  <c:v>90</c:v>
                </c:pt>
                <c:pt idx="11">
                  <c:v>98</c:v>
                </c:pt>
                <c:pt idx="12">
                  <c:v>95</c:v>
                </c:pt>
                <c:pt idx="13">
                  <c:v>96</c:v>
                </c:pt>
                <c:pt idx="14">
                  <c:v>101</c:v>
                </c:pt>
                <c:pt idx="15">
                  <c:v>102</c:v>
                </c:pt>
                <c:pt idx="16">
                  <c:v>103</c:v>
                </c:pt>
                <c:pt idx="17">
                  <c:v>105</c:v>
                </c:pt>
                <c:pt idx="18">
                  <c:v>106</c:v>
                </c:pt>
                <c:pt idx="19">
                  <c:v>106</c:v>
                </c:pt>
                <c:pt idx="20">
                  <c:v>109</c:v>
                </c:pt>
                <c:pt idx="21">
                  <c:v>113</c:v>
                </c:pt>
                <c:pt idx="22">
                  <c:v>113</c:v>
                </c:pt>
                <c:pt idx="23">
                  <c:v>116</c:v>
                </c:pt>
                <c:pt idx="24">
                  <c:v>120</c:v>
                </c:pt>
                <c:pt idx="25">
                  <c:v>123</c:v>
                </c:pt>
                <c:pt idx="26">
                  <c:v>127</c:v>
                </c:pt>
                <c:pt idx="27">
                  <c:v>130</c:v>
                </c:pt>
                <c:pt idx="28">
                  <c:v>137</c:v>
                </c:pt>
              </c:numCache>
            </c:numRef>
          </c:xVal>
          <c:yVal>
            <c:numRef>
              <c:f>Sheet1!$B$2:$B$30</c:f>
              <c:numCache>
                <c:formatCode>General</c:formatCode>
                <c:ptCount val="29"/>
                <c:pt idx="0" formatCode="0.00000">
                  <c:v>4.0000000000000003E-5</c:v>
                </c:pt>
                <c:pt idx="1">
                  <c:v>0.35580000000000001</c:v>
                </c:pt>
                <c:pt idx="2">
                  <c:v>9.4899999999999998E-2</c:v>
                </c:pt>
                <c:pt idx="3">
                  <c:v>4.3900000000000002E-2</c:v>
                </c:pt>
                <c:pt idx="4">
                  <c:v>0.54830000000000001</c:v>
                </c:pt>
                <c:pt idx="5">
                  <c:v>0.13439999999999999</c:v>
                </c:pt>
                <c:pt idx="6">
                  <c:v>0.69059999999999999</c:v>
                </c:pt>
                <c:pt idx="7">
                  <c:v>0.28079999999999999</c:v>
                </c:pt>
                <c:pt idx="8">
                  <c:v>0.39529999999999998</c:v>
                </c:pt>
                <c:pt idx="9">
                  <c:v>0.38779999999999998</c:v>
                </c:pt>
                <c:pt idx="10">
                  <c:v>0.4027</c:v>
                </c:pt>
                <c:pt idx="11">
                  <c:v>0.83169999999999999</c:v>
                </c:pt>
                <c:pt idx="12">
                  <c:v>0.63180000000000003</c:v>
                </c:pt>
                <c:pt idx="13">
                  <c:v>0.54179999999999995</c:v>
                </c:pt>
                <c:pt idx="14">
                  <c:v>0.88070000000000004</c:v>
                </c:pt>
                <c:pt idx="15">
                  <c:v>0.75309999999999999</c:v>
                </c:pt>
                <c:pt idx="16">
                  <c:v>0.56389999999999996</c:v>
                </c:pt>
                <c:pt idx="17">
                  <c:v>0.90449999999999997</c:v>
                </c:pt>
                <c:pt idx="18">
                  <c:v>0.77159999999999995</c:v>
                </c:pt>
                <c:pt idx="19">
                  <c:v>0.90529999999999999</c:v>
                </c:pt>
                <c:pt idx="20">
                  <c:v>0.94130000000000003</c:v>
                </c:pt>
                <c:pt idx="21">
                  <c:v>0.82450000000000001</c:v>
                </c:pt>
                <c:pt idx="22">
                  <c:v>0.90859999999999996</c:v>
                </c:pt>
                <c:pt idx="23">
                  <c:v>0.94720000000000004</c:v>
                </c:pt>
                <c:pt idx="24">
                  <c:v>0.8982</c:v>
                </c:pt>
                <c:pt idx="25">
                  <c:v>0.90910000000000002</c:v>
                </c:pt>
                <c:pt idx="26">
                  <c:v>0.90069999999999995</c:v>
                </c:pt>
                <c:pt idx="27">
                  <c:v>0.81910000000000005</c:v>
                </c:pt>
                <c:pt idx="28" formatCode="0.0000">
                  <c:v>0.82899999999999996</c:v>
                </c:pt>
              </c:numCache>
            </c:numRef>
          </c:yVal>
          <c:smooth val="0"/>
          <c:extLst>
            <c:ext xmlns:c16="http://schemas.microsoft.com/office/drawing/2014/chart" uri="{C3380CC4-5D6E-409C-BE32-E72D297353CC}">
              <c16:uniqueId val="{00000000-032F-4475-82A9-B071F61E725B}"/>
            </c:ext>
          </c:extLst>
        </c:ser>
        <c:ser>
          <c:idx val="1"/>
          <c:order val="1"/>
          <c:spPr>
            <a:ln w="25400" cap="rnd">
              <a:no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olid"/>
              </a:ln>
              <a:effectLst/>
            </c:spPr>
            <c:trendlineType val="linear"/>
            <c:dispRSqr val="0"/>
            <c:dispEq val="0"/>
          </c:trendline>
          <c:xVal>
            <c:numRef>
              <c:f>Sheet1!$F$23:$F$24</c:f>
              <c:numCache>
                <c:formatCode>General</c:formatCode>
                <c:ptCount val="2"/>
                <c:pt idx="0">
                  <c:v>55.610062893081761</c:v>
                </c:pt>
                <c:pt idx="1">
                  <c:v>110.723</c:v>
                </c:pt>
              </c:numCache>
            </c:numRef>
          </c:xVal>
          <c:yVal>
            <c:numRef>
              <c:f>Sheet1!$G$23:$G$24</c:f>
              <c:numCache>
                <c:formatCode>General</c:formatCode>
                <c:ptCount val="2"/>
                <c:pt idx="0">
                  <c:v>0</c:v>
                </c:pt>
                <c:pt idx="1">
                  <c:v>0.87955000000000005</c:v>
                </c:pt>
              </c:numCache>
            </c:numRef>
          </c:yVal>
          <c:smooth val="0"/>
          <c:extLst>
            <c:ext xmlns:c16="http://schemas.microsoft.com/office/drawing/2014/chart" uri="{C3380CC4-5D6E-409C-BE32-E72D297353CC}">
              <c16:uniqueId val="{00000001-032F-4475-82A9-B071F61E725B}"/>
            </c:ext>
          </c:extLst>
        </c:ser>
        <c:dLbls>
          <c:showLegendKey val="0"/>
          <c:showVal val="0"/>
          <c:showCatName val="0"/>
          <c:showSerName val="0"/>
          <c:showPercent val="0"/>
          <c:showBubbleSize val="0"/>
        </c:dLbls>
        <c:axId val="-2132871336"/>
        <c:axId val="-2132864952"/>
      </c:scatterChart>
      <c:valAx>
        <c:axId val="-2132871336"/>
        <c:scaling>
          <c:orientation val="minMax"/>
          <c:min val="4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Days, GDD&gt;0 (threshold of 40F)</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2864952"/>
        <c:crosses val="autoZero"/>
        <c:crossBetween val="midCat"/>
      </c:valAx>
      <c:valAx>
        <c:axId val="-213286495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baseline="0">
                    <a:effectLst/>
                  </a:rPr>
                  <a:t>Coefficient of Determinatio (r</a:t>
                </a:r>
                <a:r>
                  <a:rPr lang="en-US" sz="1000" b="0" i="0" baseline="30000">
                    <a:effectLst/>
                  </a:rPr>
                  <a:t>2</a:t>
                </a:r>
                <a:r>
                  <a:rPr lang="en-US" sz="1000" b="0" i="0" baseline="0">
                    <a:effectLst/>
                  </a:rPr>
                  <a:t>)</a:t>
                </a:r>
                <a:endParaRPr lang="en-US" sz="400">
                  <a:effectLst/>
                </a:endParaRPr>
              </a:p>
            </c:rich>
          </c:tx>
          <c:layout>
            <c:manualLayout>
              <c:xMode val="edge"/>
              <c:yMode val="edge"/>
              <c:x val="1.1208009402372612E-2"/>
              <c:y val="0.2150747180299037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287133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2013-17 Sum</a:t>
            </a:r>
            <a:endParaRPr lang="en-US" dirty="0"/>
          </a:p>
        </c:rich>
      </c:tx>
      <c:layout/>
      <c:overlay val="0"/>
    </c:title>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'All yrs'!$R$9:$R$17</c:f>
              <c:strCache>
                <c:ptCount val="9"/>
                <c:pt idx="0">
                  <c:v>0/0/0</c:v>
                </c:pt>
                <c:pt idx="1">
                  <c:v>50/0/0</c:v>
                </c:pt>
                <c:pt idx="2">
                  <c:v>100/0/0</c:v>
                </c:pt>
                <c:pt idx="3">
                  <c:v>150/0/0</c:v>
                </c:pt>
                <c:pt idx="4">
                  <c:v>200/0/0</c:v>
                </c:pt>
                <c:pt idx="5">
                  <c:v>150/12/0</c:v>
                </c:pt>
                <c:pt idx="6">
                  <c:v>150/12/50</c:v>
                </c:pt>
                <c:pt idx="7">
                  <c:v>50/Urea</c:v>
                </c:pt>
                <c:pt idx="8">
                  <c:v>100/Urea</c:v>
                </c:pt>
              </c:strCache>
            </c:strRef>
          </c:cat>
          <c:val>
            <c:numRef>
              <c:f>'All yrs'!$AA$27:$AA$35</c:f>
              <c:numCache>
                <c:formatCode>0.0</c:formatCode>
                <c:ptCount val="9"/>
                <c:pt idx="0">
                  <c:v>4.9008160084890786</c:v>
                </c:pt>
                <c:pt idx="1">
                  <c:v>6.7797864680266384</c:v>
                </c:pt>
                <c:pt idx="2">
                  <c:v>11.4567143146385</c:v>
                </c:pt>
                <c:pt idx="3">
                  <c:v>12.976269561063665</c:v>
                </c:pt>
                <c:pt idx="4">
                  <c:v>11.239511149207868</c:v>
                </c:pt>
                <c:pt idx="5">
                  <c:v>13.033763915069603</c:v>
                </c:pt>
                <c:pt idx="6">
                  <c:v>15.499552107084446</c:v>
                </c:pt>
                <c:pt idx="7">
                  <c:v>8.3074213997021769</c:v>
                </c:pt>
                <c:pt idx="8">
                  <c:v>10.38371647129364</c:v>
                </c:pt>
              </c:numCache>
            </c:numRef>
          </c:val>
          <c:extLst>
            <c:ext xmlns:c16="http://schemas.microsoft.com/office/drawing/2014/chart" uri="{C3380CC4-5D6E-409C-BE32-E72D297353CC}">
              <c16:uniqueId val="{00000000-BC5E-4F0F-99E9-EDCC81E5DCB5}"/>
            </c:ext>
          </c:extLst>
        </c:ser>
        <c:dLbls>
          <c:showLegendKey val="0"/>
          <c:showVal val="0"/>
          <c:showCatName val="0"/>
          <c:showSerName val="0"/>
          <c:showPercent val="0"/>
          <c:showBubbleSize val="0"/>
        </c:dLbls>
        <c:gapWidth val="150"/>
        <c:axId val="248195496"/>
        <c:axId val="248911632"/>
      </c:barChart>
      <c:catAx>
        <c:axId val="248195496"/>
        <c:scaling>
          <c:orientation val="minMax"/>
        </c:scaling>
        <c:delete val="0"/>
        <c:axPos val="b"/>
        <c:numFmt formatCode="@" sourceLinked="0"/>
        <c:majorTickMark val="out"/>
        <c:minorTickMark val="none"/>
        <c:tickLblPos val="nextTo"/>
        <c:txPr>
          <a:bodyPr/>
          <a:lstStyle/>
          <a:p>
            <a:pPr>
              <a:defRPr b="0"/>
            </a:pPr>
            <a:endParaRPr lang="en-US"/>
          </a:p>
        </c:txPr>
        <c:crossAx val="248911632"/>
        <c:crosses val="autoZero"/>
        <c:auto val="0"/>
        <c:lblAlgn val="ctr"/>
        <c:lblOffset val="100"/>
        <c:noMultiLvlLbl val="0"/>
      </c:catAx>
      <c:valAx>
        <c:axId val="248911632"/>
        <c:scaling>
          <c:orientation val="minMax"/>
        </c:scaling>
        <c:delete val="0"/>
        <c:axPos val="l"/>
        <c:title>
          <c:tx>
            <c:rich>
              <a:bodyPr rot="-5400000" vert="horz"/>
              <a:lstStyle/>
              <a:p>
                <a:pPr>
                  <a:defRPr b="0"/>
                </a:pPr>
                <a:r>
                  <a:rPr lang="en-US" b="0"/>
                  <a:t>Dry Matter Tons/ac (total)</a:t>
                </a:r>
              </a:p>
            </c:rich>
          </c:tx>
          <c:layout/>
          <c:overlay val="0"/>
        </c:title>
        <c:numFmt formatCode="0" sourceLinked="0"/>
        <c:majorTickMark val="out"/>
        <c:minorTickMark val="none"/>
        <c:tickLblPos val="nextTo"/>
        <c:crossAx val="248195496"/>
        <c:crosses val="autoZero"/>
        <c:crossBetween val="between"/>
        <c:majorUnit val="5"/>
        <c:minorUnit val="0.5"/>
      </c:valAx>
    </c:plotArea>
    <c:plotVisOnly val="1"/>
    <c:dispBlanksAs val="gap"/>
    <c:showDLblsOverMax val="0"/>
  </c:chart>
  <c:txPr>
    <a:bodyPr/>
    <a:lstStyle/>
    <a:p>
      <a:pPr>
        <a:defRPr sz="1200" b="1"/>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123618DB-C9A9-444D-A7CC-1723475740A9}" type="datetimeFigureOut">
              <a:rPr lang="en-US" smtClean="0"/>
              <a:t>5/15/2018</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25A4049A-CE97-4207-A049-A5221FB1BBCA}" type="slidenum">
              <a:rPr lang="en-US" smtClean="0"/>
              <a:t>‹#›</a:t>
            </a:fld>
            <a:endParaRPr lang="en-US"/>
          </a:p>
        </p:txBody>
      </p:sp>
    </p:spTree>
    <p:extLst>
      <p:ext uri="{BB962C8B-B14F-4D97-AF65-F5344CB8AC3E}">
        <p14:creationId xmlns:p14="http://schemas.microsoft.com/office/powerpoint/2010/main" val="226654960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AD7B85-4FD4-4F21-9790-DDDD683A971C}"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A4F49-1265-488C-8CBA-6D4639275B58}" type="slidenum">
              <a:rPr lang="en-US" smtClean="0"/>
              <a:t>‹#›</a:t>
            </a:fld>
            <a:endParaRPr lang="en-US"/>
          </a:p>
        </p:txBody>
      </p:sp>
    </p:spTree>
    <p:extLst>
      <p:ext uri="{BB962C8B-B14F-4D97-AF65-F5344CB8AC3E}">
        <p14:creationId xmlns:p14="http://schemas.microsoft.com/office/powerpoint/2010/main" val="1269295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AD7B85-4FD4-4F21-9790-DDDD683A971C}"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A4F49-1265-488C-8CBA-6D4639275B58}" type="slidenum">
              <a:rPr lang="en-US" smtClean="0"/>
              <a:t>‹#›</a:t>
            </a:fld>
            <a:endParaRPr lang="en-US"/>
          </a:p>
        </p:txBody>
      </p:sp>
    </p:spTree>
    <p:extLst>
      <p:ext uri="{BB962C8B-B14F-4D97-AF65-F5344CB8AC3E}">
        <p14:creationId xmlns:p14="http://schemas.microsoft.com/office/powerpoint/2010/main" val="3555962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AD7B85-4FD4-4F21-9790-DDDD683A971C}"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A4F49-1265-488C-8CBA-6D4639275B58}" type="slidenum">
              <a:rPr lang="en-US" smtClean="0"/>
              <a:t>‹#›</a:t>
            </a:fld>
            <a:endParaRPr lang="en-US"/>
          </a:p>
        </p:txBody>
      </p:sp>
    </p:spTree>
    <p:extLst>
      <p:ext uri="{BB962C8B-B14F-4D97-AF65-F5344CB8AC3E}">
        <p14:creationId xmlns:p14="http://schemas.microsoft.com/office/powerpoint/2010/main" val="3338568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a:fld id="{98D99B40-A461-4E01-BD21-9E7565DA3C5E}" type="datetimeFigureOut">
              <a:rPr lang="en-US" smtClean="0">
                <a:solidFill>
                  <a:prstClr val="black">
                    <a:tint val="75000"/>
                  </a:prstClr>
                </a:solidFill>
              </a:rPr>
              <a:pPr defTabSz="685800"/>
              <a:t>5/15/2018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7B7B8940-3445-490E-95C2-D134CA69AC89}"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307774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98D99B40-A461-4E01-BD21-9E7565DA3C5E}" type="datetimeFigureOut">
              <a:rPr lang="en-US" smtClean="0">
                <a:solidFill>
                  <a:prstClr val="black">
                    <a:tint val="75000"/>
                  </a:prstClr>
                </a:solidFill>
              </a:rPr>
              <a:pPr defTabSz="685800"/>
              <a:t>5/15/2018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7B7B8940-3445-490E-95C2-D134CA69AC89}"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61555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a:fld id="{98D99B40-A461-4E01-BD21-9E7565DA3C5E}" type="datetimeFigureOut">
              <a:rPr lang="en-US" smtClean="0">
                <a:solidFill>
                  <a:prstClr val="black">
                    <a:tint val="75000"/>
                  </a:prstClr>
                </a:solidFill>
              </a:rPr>
              <a:pPr defTabSz="685800"/>
              <a:t>5/15/2018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7B7B8940-3445-490E-95C2-D134CA69AC89}"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768893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a:fld id="{98D99B40-A461-4E01-BD21-9E7565DA3C5E}" type="datetimeFigureOut">
              <a:rPr lang="en-US" smtClean="0">
                <a:solidFill>
                  <a:prstClr val="black">
                    <a:tint val="75000"/>
                  </a:prstClr>
                </a:solidFill>
              </a:rPr>
              <a:pPr defTabSz="685800"/>
              <a:t>5/15/2018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7B7B8940-3445-490E-95C2-D134CA69AC89}"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076144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a:fld id="{98D99B40-A461-4E01-BD21-9E7565DA3C5E}" type="datetimeFigureOut">
              <a:rPr lang="en-US" smtClean="0">
                <a:solidFill>
                  <a:prstClr val="black">
                    <a:tint val="75000"/>
                  </a:prstClr>
                </a:solidFill>
              </a:rPr>
              <a:pPr defTabSz="685800"/>
              <a:t>5/15/2018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7B7B8940-3445-490E-95C2-D134CA69AC89}"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825654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a:fld id="{98D99B40-A461-4E01-BD21-9E7565DA3C5E}" type="datetimeFigureOut">
              <a:rPr lang="en-US" smtClean="0">
                <a:solidFill>
                  <a:prstClr val="black">
                    <a:tint val="75000"/>
                  </a:prstClr>
                </a:solidFill>
              </a:rPr>
              <a:pPr defTabSz="685800"/>
              <a:t>5/15/2018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7B7B8940-3445-490E-95C2-D134CA69AC89}"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364942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98D99B40-A461-4E01-BD21-9E7565DA3C5E}" type="datetimeFigureOut">
              <a:rPr lang="en-US" smtClean="0">
                <a:solidFill>
                  <a:prstClr val="black">
                    <a:tint val="75000"/>
                  </a:prstClr>
                </a:solidFill>
              </a:rPr>
              <a:pPr defTabSz="685800"/>
              <a:t>5/15/2018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7B7B8940-3445-490E-95C2-D134CA69AC89}"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471188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98D99B40-A461-4E01-BD21-9E7565DA3C5E}" type="datetimeFigureOut">
              <a:rPr lang="en-US" smtClean="0">
                <a:solidFill>
                  <a:prstClr val="black">
                    <a:tint val="75000"/>
                  </a:prstClr>
                </a:solidFill>
              </a:rPr>
              <a:pPr defTabSz="685800"/>
              <a:t>5/15/2018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7B7B8940-3445-490E-95C2-D134CA69AC89}"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19342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AD7B85-4FD4-4F21-9790-DDDD683A971C}"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A4F49-1265-488C-8CBA-6D4639275B58}" type="slidenum">
              <a:rPr lang="en-US" smtClean="0"/>
              <a:t>‹#›</a:t>
            </a:fld>
            <a:endParaRPr lang="en-US"/>
          </a:p>
        </p:txBody>
      </p:sp>
    </p:spTree>
    <p:extLst>
      <p:ext uri="{BB962C8B-B14F-4D97-AF65-F5344CB8AC3E}">
        <p14:creationId xmlns:p14="http://schemas.microsoft.com/office/powerpoint/2010/main" val="33054142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98D99B40-A461-4E01-BD21-9E7565DA3C5E}" type="datetimeFigureOut">
              <a:rPr lang="en-US" smtClean="0">
                <a:solidFill>
                  <a:prstClr val="black">
                    <a:tint val="75000"/>
                  </a:prstClr>
                </a:solidFill>
              </a:rPr>
              <a:pPr defTabSz="685800"/>
              <a:t>5/15/2018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7B7B8940-3445-490E-95C2-D134CA69AC89}"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158929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98D99B40-A461-4E01-BD21-9E7565DA3C5E}" type="datetimeFigureOut">
              <a:rPr lang="en-US" smtClean="0">
                <a:solidFill>
                  <a:prstClr val="black">
                    <a:tint val="75000"/>
                  </a:prstClr>
                </a:solidFill>
              </a:rPr>
              <a:pPr defTabSz="685800"/>
              <a:t>5/15/2018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7B7B8940-3445-490E-95C2-D134CA69AC89}"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3915160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98D99B40-A461-4E01-BD21-9E7565DA3C5E}" type="datetimeFigureOut">
              <a:rPr lang="en-US" smtClean="0">
                <a:solidFill>
                  <a:prstClr val="black">
                    <a:tint val="75000"/>
                  </a:prstClr>
                </a:solidFill>
              </a:rPr>
              <a:pPr defTabSz="685800"/>
              <a:t>5/15/2018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7B7B8940-3445-490E-95C2-D134CA69AC89}"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981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DAD7B85-4FD4-4F21-9790-DDDD683A971C}"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A4F49-1265-488C-8CBA-6D4639275B58}" type="slidenum">
              <a:rPr lang="en-US" smtClean="0"/>
              <a:t>‹#›</a:t>
            </a:fld>
            <a:endParaRPr lang="en-US"/>
          </a:p>
        </p:txBody>
      </p:sp>
    </p:spTree>
    <p:extLst>
      <p:ext uri="{BB962C8B-B14F-4D97-AF65-F5344CB8AC3E}">
        <p14:creationId xmlns:p14="http://schemas.microsoft.com/office/powerpoint/2010/main" val="3789600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AD7B85-4FD4-4F21-9790-DDDD683A971C}"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FA4F49-1265-488C-8CBA-6D4639275B58}" type="slidenum">
              <a:rPr lang="en-US" smtClean="0"/>
              <a:t>‹#›</a:t>
            </a:fld>
            <a:endParaRPr lang="en-US"/>
          </a:p>
        </p:txBody>
      </p:sp>
    </p:spTree>
    <p:extLst>
      <p:ext uri="{BB962C8B-B14F-4D97-AF65-F5344CB8AC3E}">
        <p14:creationId xmlns:p14="http://schemas.microsoft.com/office/powerpoint/2010/main" val="306042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AD7B85-4FD4-4F21-9790-DDDD683A971C}" type="datetimeFigureOut">
              <a:rPr lang="en-US" smtClean="0"/>
              <a:t>5/15/2018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FA4F49-1265-488C-8CBA-6D4639275B58}" type="slidenum">
              <a:rPr lang="en-US" smtClean="0"/>
              <a:t>‹#›</a:t>
            </a:fld>
            <a:endParaRPr lang="en-US"/>
          </a:p>
        </p:txBody>
      </p:sp>
    </p:spTree>
    <p:extLst>
      <p:ext uri="{BB962C8B-B14F-4D97-AF65-F5344CB8AC3E}">
        <p14:creationId xmlns:p14="http://schemas.microsoft.com/office/powerpoint/2010/main" val="2643171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AD7B85-4FD4-4F21-9790-DDDD683A971C}" type="datetimeFigureOut">
              <a:rPr lang="en-US" smtClean="0"/>
              <a:t>5/15/2018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FA4F49-1265-488C-8CBA-6D4639275B58}" type="slidenum">
              <a:rPr lang="en-US" smtClean="0"/>
              <a:t>‹#›</a:t>
            </a:fld>
            <a:endParaRPr lang="en-US"/>
          </a:p>
        </p:txBody>
      </p:sp>
    </p:spTree>
    <p:extLst>
      <p:ext uri="{BB962C8B-B14F-4D97-AF65-F5344CB8AC3E}">
        <p14:creationId xmlns:p14="http://schemas.microsoft.com/office/powerpoint/2010/main" val="1865647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D7B85-4FD4-4F21-9790-DDDD683A971C}" type="datetimeFigureOut">
              <a:rPr lang="en-US" smtClean="0"/>
              <a:t>5/15/2018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FA4F49-1265-488C-8CBA-6D4639275B58}" type="slidenum">
              <a:rPr lang="en-US" smtClean="0"/>
              <a:t>‹#›</a:t>
            </a:fld>
            <a:endParaRPr lang="en-US"/>
          </a:p>
        </p:txBody>
      </p:sp>
    </p:spTree>
    <p:extLst>
      <p:ext uri="{BB962C8B-B14F-4D97-AF65-F5344CB8AC3E}">
        <p14:creationId xmlns:p14="http://schemas.microsoft.com/office/powerpoint/2010/main" val="4050890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DAD7B85-4FD4-4F21-9790-DDDD683A971C}"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FA4F49-1265-488C-8CBA-6D4639275B58}" type="slidenum">
              <a:rPr lang="en-US" smtClean="0"/>
              <a:t>‹#›</a:t>
            </a:fld>
            <a:endParaRPr lang="en-US"/>
          </a:p>
        </p:txBody>
      </p:sp>
    </p:spTree>
    <p:extLst>
      <p:ext uri="{BB962C8B-B14F-4D97-AF65-F5344CB8AC3E}">
        <p14:creationId xmlns:p14="http://schemas.microsoft.com/office/powerpoint/2010/main" val="106188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DAD7B85-4FD4-4F21-9790-DDDD683A971C}"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FA4F49-1265-488C-8CBA-6D4639275B58}" type="slidenum">
              <a:rPr lang="en-US" smtClean="0"/>
              <a:t>‹#›</a:t>
            </a:fld>
            <a:endParaRPr lang="en-US"/>
          </a:p>
        </p:txBody>
      </p:sp>
    </p:spTree>
    <p:extLst>
      <p:ext uri="{BB962C8B-B14F-4D97-AF65-F5344CB8AC3E}">
        <p14:creationId xmlns:p14="http://schemas.microsoft.com/office/powerpoint/2010/main" val="3747715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D7B85-4FD4-4F21-9790-DDDD683A971C}" type="datetimeFigureOut">
              <a:rPr lang="en-US" smtClean="0"/>
              <a:t>5/15/2018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FA4F49-1265-488C-8CBA-6D4639275B58}" type="slidenum">
              <a:rPr lang="en-US" smtClean="0"/>
              <a:t>‹#›</a:t>
            </a:fld>
            <a:endParaRPr lang="en-US"/>
          </a:p>
        </p:txBody>
      </p:sp>
    </p:spTree>
    <p:extLst>
      <p:ext uri="{BB962C8B-B14F-4D97-AF65-F5344CB8AC3E}">
        <p14:creationId xmlns:p14="http://schemas.microsoft.com/office/powerpoint/2010/main" val="10025354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98D99B40-A461-4E01-BD21-9E7565DA3C5E}" type="datetimeFigureOut">
              <a:rPr lang="en-US" smtClean="0">
                <a:solidFill>
                  <a:prstClr val="black">
                    <a:tint val="75000"/>
                  </a:prstClr>
                </a:solidFill>
              </a:rPr>
              <a:pPr defTabSz="685800"/>
              <a:t>5/15/2018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7B7B8940-3445-490E-95C2-D134CA69AC89}"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596506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31.pn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jpeg"/><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49.jp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eg"/><Relationship Id="rId1" Type="http://schemas.openxmlformats.org/officeDocument/2006/relationships/slideLayout" Target="../slideLayouts/slideLayout13.xml"/><Relationship Id="rId5" Type="http://schemas.openxmlformats.org/officeDocument/2006/relationships/image" Target="../media/image56.png"/><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2" Type="http://schemas.openxmlformats.org/officeDocument/2006/relationships/hyperlink" Target="https://www.epa.gov/mosquitocontrol"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3.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8250" y="1390651"/>
            <a:ext cx="7600950" cy="5159939"/>
          </a:xfrm>
          <a:prstGeom prst="rect">
            <a:avLst/>
          </a:prstGeom>
          <a:noFill/>
        </p:spPr>
        <p:txBody>
          <a:bodyPr wrap="square" rtlCol="0">
            <a:spAutoFit/>
          </a:bodyPr>
          <a:lstStyle/>
          <a:p>
            <a:pPr>
              <a:tabLst>
                <a:tab pos="1485950" algn="l"/>
              </a:tabLst>
            </a:pPr>
            <a:r>
              <a:rPr lang="en-US" sz="1937" b="1" dirty="0"/>
              <a:t>Soil Fertility Research and Education Advisory Board Meeting,</a:t>
            </a:r>
            <a:r>
              <a:rPr lang="en-US" sz="1937" dirty="0"/>
              <a:t> </a:t>
            </a:r>
            <a:br>
              <a:rPr lang="en-US" sz="1937" dirty="0"/>
            </a:br>
            <a:r>
              <a:rPr lang="en-US" sz="1937" dirty="0"/>
              <a:t>Friday, May 18, 2018</a:t>
            </a:r>
            <a:br>
              <a:rPr lang="en-US" sz="1937" dirty="0"/>
            </a:br>
            <a:r>
              <a:rPr lang="en-US" sz="1937" dirty="0"/>
              <a:t>Building 615, Agronomy Experiment Station</a:t>
            </a:r>
            <a:br>
              <a:rPr lang="en-US" sz="1937" dirty="0"/>
            </a:br>
            <a:r>
              <a:rPr lang="en-US" sz="1937" dirty="0"/>
              <a:t>Stillwater, OK 74078</a:t>
            </a:r>
            <a:br>
              <a:rPr lang="en-US" sz="1937" dirty="0"/>
            </a:br>
            <a:endParaRPr lang="en-US" sz="1937" dirty="0"/>
          </a:p>
          <a:p>
            <a:pPr>
              <a:tabLst>
                <a:tab pos="1485950" algn="l"/>
              </a:tabLst>
            </a:pPr>
            <a:r>
              <a:rPr lang="en-US" sz="1937" b="1" u="sng" dirty="0"/>
              <a:t>Agenda</a:t>
            </a:r>
            <a:endParaRPr lang="en-US" sz="1937" dirty="0"/>
          </a:p>
          <a:p>
            <a:pPr>
              <a:tabLst>
                <a:tab pos="1485950" algn="l"/>
              </a:tabLst>
            </a:pPr>
            <a:r>
              <a:rPr lang="en-US" sz="1937" dirty="0"/>
              <a:t>11:30 am	Convene at the Soil Fertility Shop, Lunch will be served</a:t>
            </a:r>
          </a:p>
          <a:p>
            <a:pPr>
              <a:tabLst>
                <a:tab pos="1485950" algn="l"/>
              </a:tabLst>
            </a:pPr>
            <a:r>
              <a:rPr lang="en-US" sz="1937" dirty="0"/>
              <a:t>12:00 	Opening Remarks, Dr. Brian Arnall</a:t>
            </a:r>
          </a:p>
          <a:p>
            <a:pPr>
              <a:tabLst>
                <a:tab pos="1485950" algn="l"/>
              </a:tabLst>
            </a:pPr>
            <a:r>
              <a:rPr lang="en-US" sz="1937" dirty="0"/>
              <a:t>12:15	Soil Fertility Progress Report and Overview </a:t>
            </a:r>
          </a:p>
          <a:p>
            <a:pPr>
              <a:tabLst>
                <a:tab pos="1485950" algn="l"/>
              </a:tabLst>
            </a:pPr>
            <a:r>
              <a:rPr lang="en-US" sz="1937" dirty="0"/>
              <a:t>	Raun, Arnall, Zhang</a:t>
            </a:r>
          </a:p>
          <a:p>
            <a:pPr>
              <a:tabLst>
                <a:tab pos="1485950" algn="l"/>
              </a:tabLst>
            </a:pPr>
            <a:r>
              <a:rPr lang="en-US" sz="1937" dirty="0"/>
              <a:t>12:30	Update on current projects</a:t>
            </a:r>
          </a:p>
          <a:p>
            <a:pPr>
              <a:tabLst>
                <a:tab pos="1485950" algn="l"/>
              </a:tabLst>
            </a:pPr>
            <a:r>
              <a:rPr lang="en-US" sz="1937" dirty="0"/>
              <a:t>12:40	Student input/progress</a:t>
            </a:r>
          </a:p>
          <a:p>
            <a:pPr>
              <a:tabLst>
                <a:tab pos="1485950" algn="l"/>
              </a:tabLst>
            </a:pPr>
            <a:r>
              <a:rPr lang="en-US" sz="1937" dirty="0"/>
              <a:t>12:50	Agronomic applications, iPhone apps</a:t>
            </a:r>
          </a:p>
          <a:p>
            <a:pPr>
              <a:tabLst>
                <a:tab pos="1485950" algn="l"/>
              </a:tabLst>
            </a:pPr>
            <a:r>
              <a:rPr lang="en-US" sz="1937" dirty="0"/>
              <a:t>1:00	New Projects/Approval</a:t>
            </a:r>
          </a:p>
          <a:p>
            <a:pPr>
              <a:tabLst>
                <a:tab pos="1485950" algn="l"/>
              </a:tabLst>
            </a:pPr>
            <a:r>
              <a:rPr lang="en-US" sz="1937" dirty="0"/>
              <a:t>1:15 	Open Discussion</a:t>
            </a:r>
          </a:p>
          <a:p>
            <a:pPr>
              <a:tabLst>
                <a:tab pos="1485950" algn="l"/>
              </a:tabLst>
            </a:pPr>
            <a:r>
              <a:rPr lang="en-US" sz="1937" dirty="0"/>
              <a:t>2:00 	Adjourn</a:t>
            </a:r>
          </a:p>
          <a:p>
            <a:endParaRPr lang="en-US" sz="1937" dirty="0"/>
          </a:p>
        </p:txBody>
      </p:sp>
      <p:pic>
        <p:nvPicPr>
          <p:cNvPr id="3" name="Picture 2"/>
          <p:cNvPicPr>
            <a:picLocks noChangeAspect="1"/>
          </p:cNvPicPr>
          <p:nvPr/>
        </p:nvPicPr>
        <p:blipFill>
          <a:blip r:embed="rId2"/>
          <a:stretch>
            <a:fillRect/>
          </a:stretch>
        </p:blipFill>
        <p:spPr>
          <a:xfrm>
            <a:off x="1238251" y="266827"/>
            <a:ext cx="1504761" cy="1000000"/>
          </a:xfrm>
          <a:prstGeom prst="rect">
            <a:avLst/>
          </a:prstGeom>
        </p:spPr>
      </p:pic>
    </p:spTree>
    <p:extLst>
      <p:ext uri="{BB962C8B-B14F-4D97-AF65-F5344CB8AC3E}">
        <p14:creationId xmlns:p14="http://schemas.microsoft.com/office/powerpoint/2010/main" val="1569629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30702" y="1436157"/>
            <a:ext cx="6063607" cy="755779"/>
          </a:xfrm>
        </p:spPr>
        <p:txBody>
          <a:bodyPr>
            <a:noAutofit/>
          </a:bodyPr>
          <a:lstStyle/>
          <a:p>
            <a:pPr marL="0" indent="0">
              <a:buNone/>
            </a:pPr>
            <a:r>
              <a:rPr lang="en-US" b="1" dirty="0"/>
              <a:t>Objective</a:t>
            </a:r>
            <a:r>
              <a:rPr lang="en-US" dirty="0"/>
              <a:t>: To determine the optimum </a:t>
            </a:r>
            <a:r>
              <a:rPr lang="en-US" dirty="0" err="1" smtClean="0"/>
              <a:t>preplant</a:t>
            </a:r>
            <a:r>
              <a:rPr lang="en-US" dirty="0" smtClean="0"/>
              <a:t> and </a:t>
            </a:r>
            <a:r>
              <a:rPr lang="en-US" dirty="0" err="1" smtClean="0"/>
              <a:t>sidedress</a:t>
            </a:r>
            <a:r>
              <a:rPr lang="en-US" dirty="0" smtClean="0"/>
              <a:t> N rates for winter wheat grain yield and NUE</a:t>
            </a:r>
            <a:endParaRPr lang="en-US" dirty="0"/>
          </a:p>
          <a:p>
            <a:endParaRPr lang="en-US" dirty="0"/>
          </a:p>
        </p:txBody>
      </p:sp>
      <p:graphicFrame>
        <p:nvGraphicFramePr>
          <p:cNvPr id="16" name="Content Placeholder 15"/>
          <p:cNvGraphicFramePr>
            <a:graphicFrameLocks noGrp="1"/>
          </p:cNvGraphicFramePr>
          <p:nvPr>
            <p:ph sz="half" idx="2"/>
            <p:extLst/>
          </p:nvPr>
        </p:nvGraphicFramePr>
        <p:xfrm>
          <a:off x="5923754" y="1016218"/>
          <a:ext cx="3220245" cy="4448545"/>
        </p:xfrm>
        <a:graphic>
          <a:graphicData uri="http://schemas.openxmlformats.org/drawingml/2006/table">
            <a:tbl>
              <a:tblPr/>
              <a:tblGrid>
                <a:gridCol w="1073415">
                  <a:extLst>
                    <a:ext uri="{9D8B030D-6E8A-4147-A177-3AD203B41FA5}">
                      <a16:colId xmlns:a16="http://schemas.microsoft.com/office/drawing/2014/main" val="4008006733"/>
                    </a:ext>
                  </a:extLst>
                </a:gridCol>
                <a:gridCol w="1073415">
                  <a:extLst>
                    <a:ext uri="{9D8B030D-6E8A-4147-A177-3AD203B41FA5}">
                      <a16:colId xmlns:a16="http://schemas.microsoft.com/office/drawing/2014/main" val="2843986164"/>
                    </a:ext>
                  </a:extLst>
                </a:gridCol>
                <a:gridCol w="1073415">
                  <a:extLst>
                    <a:ext uri="{9D8B030D-6E8A-4147-A177-3AD203B41FA5}">
                      <a16:colId xmlns:a16="http://schemas.microsoft.com/office/drawing/2014/main" val="2250959054"/>
                    </a:ext>
                  </a:extLst>
                </a:gridCol>
              </a:tblGrid>
              <a:tr h="38568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1" i="0" u="none" strike="noStrike" dirty="0">
                          <a:solidFill>
                            <a:srgbClr val="000000"/>
                          </a:solidFill>
                          <a:effectLst/>
                          <a:latin typeface="Calibri"/>
                        </a:rPr>
                        <a:t>Treatment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1" i="0" u="none" strike="noStrike" dirty="0" err="1">
                          <a:solidFill>
                            <a:srgbClr val="000000"/>
                          </a:solidFill>
                          <a:effectLst/>
                          <a:latin typeface="Calibri"/>
                        </a:rPr>
                        <a:t>Preplant</a:t>
                      </a:r>
                      <a:r>
                        <a:rPr lang="en-US" sz="1100" b="1" i="0" u="none" strike="noStrike" dirty="0">
                          <a:solidFill>
                            <a:srgbClr val="000000"/>
                          </a:solidFill>
                          <a:effectLst/>
                          <a:latin typeface="Calibri"/>
                        </a:rPr>
                        <a:t> (</a:t>
                      </a:r>
                      <a:r>
                        <a:rPr lang="en-US" sz="1100" b="1" i="0" u="none" strike="noStrike" dirty="0" err="1">
                          <a:solidFill>
                            <a:srgbClr val="000000"/>
                          </a:solidFill>
                          <a:effectLst/>
                          <a:latin typeface="Calibri"/>
                        </a:rPr>
                        <a:t>lb</a:t>
                      </a:r>
                      <a:r>
                        <a:rPr lang="en-US" sz="1100" b="1" i="0" u="none" strike="noStrike" dirty="0">
                          <a:solidFill>
                            <a:srgbClr val="000000"/>
                          </a:solidFill>
                          <a:effectLst/>
                          <a:latin typeface="Calibri"/>
                        </a:rPr>
                        <a:t> N/ ac)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1" i="0" u="none" strike="noStrike">
                          <a:solidFill>
                            <a:srgbClr val="000000"/>
                          </a:solidFill>
                          <a:effectLst/>
                          <a:latin typeface="Calibri"/>
                        </a:rPr>
                        <a:t>Sidedress N (lb N/ac</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3546438"/>
                  </a:ext>
                </a:extLst>
              </a:tr>
              <a:tr h="3385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dirty="0">
                          <a:solidFill>
                            <a:srgbClr val="000000"/>
                          </a:solidFill>
                          <a:effectLst/>
                          <a:latin typeface="Calibri"/>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dirty="0">
                          <a:solidFill>
                            <a:srgbClr val="000000"/>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dirty="0">
                          <a:solidFill>
                            <a:srgbClr val="000000"/>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7011471"/>
                  </a:ext>
                </a:extLst>
              </a:tr>
              <a:tr h="3385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a:solidFill>
                            <a:srgbClr val="000000"/>
                          </a:solidFill>
                          <a:effectLst/>
                          <a:latin typeface="Calibri"/>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dirty="0">
                          <a:solidFill>
                            <a:srgbClr val="000000"/>
                          </a:solidFill>
                          <a:effectLst/>
                          <a:latin typeface="Calibri"/>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dirty="0">
                          <a:solidFill>
                            <a:srgbClr val="000000"/>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3613995"/>
                  </a:ext>
                </a:extLst>
              </a:tr>
              <a:tr h="3385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a:solidFill>
                            <a:srgbClr val="000000"/>
                          </a:solidFill>
                          <a:effectLst/>
                          <a:latin typeface="Calibri"/>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dirty="0">
                          <a:solidFill>
                            <a:srgbClr val="000000"/>
                          </a:solidFill>
                          <a:effectLst/>
                          <a:latin typeface="Calibri"/>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dirty="0">
                          <a:solidFill>
                            <a:srgbClr val="000000"/>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0858718"/>
                  </a:ext>
                </a:extLst>
              </a:tr>
              <a:tr h="3385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a:solidFill>
                            <a:srgbClr val="000000"/>
                          </a:solidFill>
                          <a:effectLst/>
                          <a:latin typeface="Calibri"/>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dirty="0">
                          <a:solidFill>
                            <a:srgbClr val="000000"/>
                          </a:solidFill>
                          <a:effectLst/>
                          <a:latin typeface="Calibri"/>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dirty="0">
                          <a:solidFill>
                            <a:srgbClr val="000000"/>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2757693"/>
                  </a:ext>
                </a:extLst>
              </a:tr>
              <a:tr h="3385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a:solidFill>
                            <a:srgbClr val="000000"/>
                          </a:solidFill>
                          <a:effectLst/>
                          <a:latin typeface="Calibri"/>
                        </a:rPr>
                        <a: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a:solidFill>
                            <a:srgbClr val="000000"/>
                          </a:solidFill>
                          <a:effectLst/>
                          <a:latin typeface="Calibri"/>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dirty="0">
                          <a:solidFill>
                            <a:srgbClr val="000000"/>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0480542"/>
                  </a:ext>
                </a:extLst>
              </a:tr>
              <a:tr h="3385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a:solidFill>
                            <a:srgbClr val="000000"/>
                          </a:solidFill>
                          <a:effectLst/>
                          <a:latin typeface="Calibri"/>
                        </a:rPr>
                        <a:t>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a:solidFill>
                            <a:srgbClr val="000000"/>
                          </a:solidFill>
                          <a:effectLst/>
                          <a:latin typeface="Calibri"/>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dirty="0">
                          <a:solidFill>
                            <a:srgbClr val="000000"/>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386915"/>
                  </a:ext>
                </a:extLst>
              </a:tr>
              <a:tr h="3385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a:solidFill>
                            <a:srgbClr val="000000"/>
                          </a:solidFill>
                          <a:effectLst/>
                          <a:latin typeface="Calibri"/>
                        </a:rPr>
                        <a:t>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a:solidFill>
                            <a:srgbClr val="000000"/>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dirty="0">
                          <a:solidFill>
                            <a:srgbClr val="000000"/>
                          </a:solidFill>
                          <a:effectLst/>
                          <a:latin typeface="Calibri"/>
                        </a:rPr>
                        <a:t>30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6091373"/>
                  </a:ext>
                </a:extLst>
              </a:tr>
              <a:tr h="3385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a:solidFill>
                            <a:srgbClr val="000000"/>
                          </a:solidFill>
                          <a:effectLst/>
                          <a:latin typeface="Calibri"/>
                        </a:rPr>
                        <a:t>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dirty="0">
                          <a:solidFill>
                            <a:srgbClr val="000000"/>
                          </a:solidFill>
                          <a:effectLst/>
                          <a:latin typeface="Calibri"/>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dirty="0">
                          <a:solidFill>
                            <a:srgbClr val="000000"/>
                          </a:solidFill>
                          <a:effectLst/>
                          <a:latin typeface="Calibri"/>
                        </a:rPr>
                        <a:t>30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9045245"/>
                  </a:ext>
                </a:extLst>
              </a:tr>
              <a:tr h="3385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a:solidFill>
                            <a:srgbClr val="000000"/>
                          </a:solidFill>
                          <a:effectLst/>
                          <a:latin typeface="Calibri"/>
                        </a:rPr>
                        <a:t>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a:solidFill>
                            <a:srgbClr val="000000"/>
                          </a:solidFill>
                          <a:effectLst/>
                          <a:latin typeface="Calibri"/>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dirty="0">
                          <a:solidFill>
                            <a:srgbClr val="000000"/>
                          </a:solidFill>
                          <a:effectLst/>
                          <a:latin typeface="Calibri"/>
                        </a:rPr>
                        <a:t>30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3906529"/>
                  </a:ext>
                </a:extLst>
              </a:tr>
              <a:tr h="3385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a:solidFill>
                            <a:srgbClr val="000000"/>
                          </a:solidFill>
                          <a:effectLst/>
                          <a:latin typeface="Calibri"/>
                        </a:rPr>
                        <a:t>10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a:solidFill>
                            <a:srgbClr val="000000"/>
                          </a:solidFill>
                          <a:effectLst/>
                          <a:latin typeface="Calibri"/>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dirty="0">
                          <a:solidFill>
                            <a:srgbClr val="000000"/>
                          </a:solidFill>
                          <a:effectLst/>
                          <a:latin typeface="Calibri"/>
                        </a:rPr>
                        <a:t>60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1255160"/>
                  </a:ext>
                </a:extLst>
              </a:tr>
              <a:tr h="3385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a:solidFill>
                            <a:srgbClr val="000000"/>
                          </a:solidFill>
                          <a:effectLst/>
                          <a:latin typeface="Calibri"/>
                        </a:rPr>
                        <a:t>11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dirty="0">
                          <a:solidFill>
                            <a:srgbClr val="000000"/>
                          </a:solidFill>
                          <a:effectLst/>
                          <a:latin typeface="Calibri"/>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dirty="0">
                          <a:solidFill>
                            <a:srgbClr val="000000"/>
                          </a:solidFill>
                          <a:effectLst/>
                          <a:latin typeface="Calibri"/>
                        </a:rPr>
                        <a:t>30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7085161"/>
                  </a:ext>
                </a:extLst>
              </a:tr>
              <a:tr h="3385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dirty="0">
                          <a:solidFill>
                            <a:srgbClr val="000000"/>
                          </a:solidFill>
                          <a:effectLst/>
                          <a:latin typeface="Calibri"/>
                        </a:rPr>
                        <a:t>12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dirty="0">
                          <a:solidFill>
                            <a:srgbClr val="000000"/>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1100" b="0" i="0" u="none" strike="noStrike" dirty="0">
                          <a:solidFill>
                            <a:srgbClr val="000000"/>
                          </a:solidFill>
                          <a:effectLst/>
                          <a:latin typeface="Calibri"/>
                        </a:rPr>
                        <a:t>60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746913"/>
                  </a:ext>
                </a:extLst>
              </a:tr>
            </a:tbl>
          </a:graphicData>
        </a:graphic>
      </p:graphicFrame>
      <p:grpSp>
        <p:nvGrpSpPr>
          <p:cNvPr id="5" name="Group 4"/>
          <p:cNvGrpSpPr/>
          <p:nvPr/>
        </p:nvGrpSpPr>
        <p:grpSpPr>
          <a:xfrm>
            <a:off x="3" y="2"/>
            <a:ext cx="9144001" cy="1155737"/>
            <a:chOff x="-9407" y="-5621"/>
            <a:chExt cx="9153408" cy="895872"/>
          </a:xfrm>
        </p:grpSpPr>
        <p:sp>
          <p:nvSpPr>
            <p:cNvPr id="6" name="Rectangle 5"/>
            <p:cNvSpPr/>
            <p:nvPr/>
          </p:nvSpPr>
          <p:spPr>
            <a:xfrm>
              <a:off x="569527" y="517025"/>
              <a:ext cx="8574474" cy="247640"/>
            </a:xfrm>
            <a:prstGeom prst="rect">
              <a:avLst/>
            </a:prstGeom>
            <a:solidFill>
              <a:srgbClr val="A9AAA8">
                <a:alpha val="86000"/>
              </a:srgbClr>
            </a:solidFill>
            <a:ln w="6350" cap="flat" cmpd="sng" algn="ctr">
              <a:noFill/>
              <a:prstDash val="solid"/>
              <a:miter lim="800000"/>
            </a:ln>
            <a:effectLst/>
          </p:spPr>
          <p:txBody>
            <a:bodyPr lIns="13949" tIns="6975" rIns="13949" bIns="6975" rtlCol="0" anchor="ctr"/>
            <a:lstStyle/>
            <a:p>
              <a:pPr algn="ctr">
                <a:defRPr/>
              </a:pPr>
              <a:r>
                <a:rPr lang="en-US" sz="1351" kern="0" dirty="0">
                  <a:solidFill>
                    <a:prstClr val="black"/>
                  </a:solidFill>
                  <a:latin typeface="Calibri" panose="020F0502020204030204"/>
                </a:rPr>
                <a:t>    Robert </a:t>
              </a:r>
              <a:r>
                <a:rPr lang="en-US" sz="1351" kern="0" dirty="0" err="1">
                  <a:solidFill>
                    <a:prstClr val="black"/>
                  </a:solidFill>
                  <a:latin typeface="Calibri" panose="020F0502020204030204"/>
                </a:rPr>
                <a:t>Lemings</a:t>
              </a:r>
              <a:endParaRPr lang="en-US" sz="1351" kern="0" dirty="0">
                <a:solidFill>
                  <a:prstClr val="black"/>
                </a:solidFill>
                <a:latin typeface="Calibri" panose="020F0502020204030204"/>
              </a:endParaRPr>
            </a:p>
          </p:txBody>
        </p:sp>
        <p:sp>
          <p:nvSpPr>
            <p:cNvPr id="7" name="Rectangle 6"/>
            <p:cNvSpPr/>
            <p:nvPr/>
          </p:nvSpPr>
          <p:spPr>
            <a:xfrm>
              <a:off x="989214" y="-5621"/>
              <a:ext cx="8154786" cy="564584"/>
            </a:xfrm>
            <a:prstGeom prst="rect">
              <a:avLst/>
            </a:prstGeom>
            <a:solidFill>
              <a:srgbClr val="13130D"/>
            </a:solidFill>
            <a:ln w="12700" cap="flat" cmpd="sng" algn="ctr">
              <a:noFill/>
              <a:prstDash val="solid"/>
              <a:miter lim="800000"/>
            </a:ln>
            <a:effectLst/>
          </p:spPr>
          <p:txBody>
            <a:bodyPr lIns="13949" tIns="6975" rIns="13949" bIns="6975" rtlCol="0" anchor="ctr"/>
            <a:lstStyle/>
            <a:p>
              <a:pPr algn="ctr">
                <a:defRPr/>
              </a:pPr>
              <a:endParaRPr lang="en-US" sz="1601" kern="0" dirty="0">
                <a:solidFill>
                  <a:prstClr val="white"/>
                </a:solidFill>
                <a:latin typeface="Calibri" panose="020F0502020204030204"/>
              </a:endParaRPr>
            </a:p>
          </p:txBody>
        </p:sp>
        <p:sp>
          <p:nvSpPr>
            <p:cNvPr id="8" name="Rectangle 7"/>
            <p:cNvSpPr/>
            <p:nvPr/>
          </p:nvSpPr>
          <p:spPr>
            <a:xfrm>
              <a:off x="-9407" y="-5621"/>
              <a:ext cx="998622" cy="564599"/>
            </a:xfrm>
            <a:prstGeom prst="rect">
              <a:avLst/>
            </a:prstGeom>
            <a:solidFill>
              <a:srgbClr val="DE5B21"/>
            </a:solidFill>
            <a:ln w="12700" cap="flat" cmpd="sng" algn="ctr">
              <a:noFill/>
              <a:prstDash val="solid"/>
              <a:miter lim="800000"/>
            </a:ln>
            <a:effectLst/>
          </p:spPr>
          <p:txBody>
            <a:bodyPr lIns="13949" tIns="6975" rIns="13949" bIns="6975" rtlCol="0" anchor="ctr"/>
            <a:lstStyle/>
            <a:p>
              <a:pPr algn="ctr">
                <a:defRPr/>
              </a:pPr>
              <a:endParaRPr lang="en-US" sz="1351" kern="0">
                <a:solidFill>
                  <a:prstClr val="white"/>
                </a:solidFill>
                <a:latin typeface="Calibri" panose="020F0502020204030204"/>
              </a:endParaRPr>
            </a:p>
          </p:txBody>
        </p:sp>
        <p:sp>
          <p:nvSpPr>
            <p:cNvPr id="9" name="Isosceles Triangle 8"/>
            <p:cNvSpPr/>
            <p:nvPr/>
          </p:nvSpPr>
          <p:spPr>
            <a:xfrm rot="10800000">
              <a:off x="-9254" y="540401"/>
              <a:ext cx="998468" cy="349850"/>
            </a:xfrm>
            <a:prstGeom prst="triangle">
              <a:avLst/>
            </a:prstGeom>
            <a:solidFill>
              <a:srgbClr val="DE5B21"/>
            </a:solidFill>
            <a:ln w="12700" cap="flat" cmpd="sng" algn="ctr">
              <a:noFill/>
              <a:prstDash val="solid"/>
              <a:miter lim="800000"/>
            </a:ln>
            <a:effectLst/>
          </p:spPr>
          <p:txBody>
            <a:bodyPr lIns="13949" tIns="6975" rIns="13949" bIns="6975" rtlCol="0" anchor="ctr"/>
            <a:lstStyle/>
            <a:p>
              <a:pPr algn="ctr">
                <a:defRPr/>
              </a:pPr>
              <a:endParaRPr lang="en-US" sz="1351" kern="0">
                <a:solidFill>
                  <a:prstClr val="white"/>
                </a:solidFill>
                <a:latin typeface="Calibri" panose="020F0502020204030204"/>
              </a:endParaRPr>
            </a:p>
          </p:txBody>
        </p:sp>
        <p:pic>
          <p:nvPicPr>
            <p:cNvPr id="10" name="Picture 2" descr="research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083" y="-5621"/>
              <a:ext cx="810534" cy="58590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1" name="Rectangle 10"/>
          <p:cNvSpPr/>
          <p:nvPr/>
        </p:nvSpPr>
        <p:spPr>
          <a:xfrm>
            <a:off x="1052832" y="194295"/>
            <a:ext cx="7114017" cy="390428"/>
          </a:xfrm>
          <a:prstGeom prst="rect">
            <a:avLst/>
          </a:prstGeom>
        </p:spPr>
        <p:txBody>
          <a:bodyPr wrap="square">
            <a:spAutoFit/>
          </a:bodyPr>
          <a:lstStyle/>
          <a:p>
            <a:r>
              <a:rPr lang="en-US" sz="1937" dirty="0">
                <a:solidFill>
                  <a:schemeClr val="bg1"/>
                </a:solidFill>
              </a:rPr>
              <a:t>Optimum </a:t>
            </a:r>
            <a:r>
              <a:rPr lang="en-US" sz="1937" dirty="0" err="1">
                <a:solidFill>
                  <a:schemeClr val="bg1"/>
                </a:solidFill>
              </a:rPr>
              <a:t>Preplant</a:t>
            </a:r>
            <a:r>
              <a:rPr lang="en-US" sz="1937" dirty="0">
                <a:solidFill>
                  <a:schemeClr val="bg1"/>
                </a:solidFill>
              </a:rPr>
              <a:t> and </a:t>
            </a:r>
            <a:r>
              <a:rPr lang="en-US" sz="1937" dirty="0" err="1">
                <a:solidFill>
                  <a:schemeClr val="bg1"/>
                </a:solidFill>
              </a:rPr>
              <a:t>Sidedress</a:t>
            </a:r>
            <a:r>
              <a:rPr lang="en-US" sz="1937" dirty="0">
                <a:solidFill>
                  <a:schemeClr val="bg1"/>
                </a:solidFill>
              </a:rPr>
              <a:t> Nitrogen Rates for Winter Wheat</a:t>
            </a:r>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502" y="2696456"/>
            <a:ext cx="5601590" cy="2882152"/>
          </a:xfrm>
          <a:prstGeom prst="rect">
            <a:avLst/>
          </a:prstGeom>
        </p:spPr>
      </p:pic>
      <p:pic>
        <p:nvPicPr>
          <p:cNvPr id="19" name="Picture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82508" y="5531437"/>
            <a:ext cx="885643" cy="1366590"/>
          </a:xfrm>
          <a:prstGeom prst="rect">
            <a:avLst/>
          </a:prstGeom>
        </p:spPr>
      </p:pic>
      <p:graphicFrame>
        <p:nvGraphicFramePr>
          <p:cNvPr id="13" name="Table 12"/>
          <p:cNvGraphicFramePr>
            <a:graphicFrameLocks noGrp="1"/>
          </p:cNvGraphicFramePr>
          <p:nvPr>
            <p:extLst/>
          </p:nvPr>
        </p:nvGraphicFramePr>
        <p:xfrm>
          <a:off x="135146" y="5744955"/>
          <a:ext cx="6121398" cy="952500"/>
        </p:xfrm>
        <a:graphic>
          <a:graphicData uri="http://schemas.openxmlformats.org/drawingml/2006/table">
            <a:tbl>
              <a:tblPr/>
              <a:tblGrid>
                <a:gridCol w="609284">
                  <a:extLst>
                    <a:ext uri="{9D8B030D-6E8A-4147-A177-3AD203B41FA5}">
                      <a16:colId xmlns:a16="http://schemas.microsoft.com/office/drawing/2014/main" val="2440110299"/>
                    </a:ext>
                  </a:extLst>
                </a:gridCol>
                <a:gridCol w="828244">
                  <a:extLst>
                    <a:ext uri="{9D8B030D-6E8A-4147-A177-3AD203B41FA5}">
                      <a16:colId xmlns:a16="http://schemas.microsoft.com/office/drawing/2014/main" val="623713201"/>
                    </a:ext>
                  </a:extLst>
                </a:gridCol>
                <a:gridCol w="901232">
                  <a:extLst>
                    <a:ext uri="{9D8B030D-6E8A-4147-A177-3AD203B41FA5}">
                      <a16:colId xmlns:a16="http://schemas.microsoft.com/office/drawing/2014/main" val="527184087"/>
                    </a:ext>
                  </a:extLst>
                </a:gridCol>
                <a:gridCol w="1002780">
                  <a:extLst>
                    <a:ext uri="{9D8B030D-6E8A-4147-A177-3AD203B41FA5}">
                      <a16:colId xmlns:a16="http://schemas.microsoft.com/office/drawing/2014/main" val="2332338698"/>
                    </a:ext>
                  </a:extLst>
                </a:gridCol>
                <a:gridCol w="774298">
                  <a:extLst>
                    <a:ext uri="{9D8B030D-6E8A-4147-A177-3AD203B41FA5}">
                      <a16:colId xmlns:a16="http://schemas.microsoft.com/office/drawing/2014/main" val="2830574872"/>
                    </a:ext>
                  </a:extLst>
                </a:gridCol>
                <a:gridCol w="1218568">
                  <a:extLst>
                    <a:ext uri="{9D8B030D-6E8A-4147-A177-3AD203B41FA5}">
                      <a16:colId xmlns:a16="http://schemas.microsoft.com/office/drawing/2014/main" val="605764541"/>
                    </a:ext>
                  </a:extLst>
                </a:gridCol>
                <a:gridCol w="786992">
                  <a:extLst>
                    <a:ext uri="{9D8B030D-6E8A-4147-A177-3AD203B41FA5}">
                      <a16:colId xmlns:a16="http://schemas.microsoft.com/office/drawing/2014/main" val="3970883370"/>
                    </a:ext>
                  </a:extLst>
                </a:gridCol>
              </a:tblGrid>
              <a:tr h="190500">
                <a:tc>
                  <a:txBody>
                    <a:bodyPr/>
                    <a:lstStyle/>
                    <a:p>
                      <a:pPr algn="l" fontAlgn="b"/>
                      <a:r>
                        <a:rPr lang="en-US" sz="1100" b="1" i="0" u="sng" strike="noStrike">
                          <a:solidFill>
                            <a:srgbClr val="000000"/>
                          </a:solidFill>
                          <a:effectLst/>
                          <a:latin typeface="Calibri" panose="020F0502020204030204" pitchFamily="34" charset="0"/>
                        </a:rPr>
                        <a:t>Crop</a:t>
                      </a:r>
                    </a:p>
                  </a:txBody>
                  <a:tcPr marL="9525" marR="9525" marT="9525" marB="0" anchor="b">
                    <a:lnL>
                      <a:noFill/>
                    </a:lnL>
                    <a:lnR>
                      <a:noFill/>
                    </a:lnR>
                    <a:lnT>
                      <a:noFill/>
                    </a:lnT>
                    <a:lnB>
                      <a:noFill/>
                    </a:lnB>
                    <a:solidFill>
                      <a:srgbClr val="FFFF00"/>
                    </a:solidFill>
                  </a:tcPr>
                </a:tc>
                <a:tc>
                  <a:txBody>
                    <a:bodyPr/>
                    <a:lstStyle/>
                    <a:p>
                      <a:pPr algn="l" fontAlgn="b"/>
                      <a:r>
                        <a:rPr lang="en-US" sz="1100" b="1" i="0" u="sng" strike="noStrike">
                          <a:solidFill>
                            <a:srgbClr val="000000"/>
                          </a:solidFill>
                          <a:effectLst/>
                          <a:latin typeface="Calibri" panose="020F0502020204030204" pitchFamily="34" charset="0"/>
                        </a:rPr>
                        <a:t>Location</a:t>
                      </a:r>
                    </a:p>
                  </a:txBody>
                  <a:tcPr marL="9525" marR="9525" marT="9525" marB="0" anchor="b">
                    <a:lnL>
                      <a:noFill/>
                    </a:lnL>
                    <a:lnR>
                      <a:noFill/>
                    </a:lnR>
                    <a:lnT>
                      <a:noFill/>
                    </a:lnT>
                    <a:lnB>
                      <a:noFill/>
                    </a:lnB>
                    <a:solidFill>
                      <a:srgbClr val="FFFF00"/>
                    </a:solidFill>
                  </a:tcPr>
                </a:tc>
                <a:tc>
                  <a:txBody>
                    <a:bodyPr/>
                    <a:lstStyle/>
                    <a:p>
                      <a:pPr algn="l" fontAlgn="b"/>
                      <a:r>
                        <a:rPr lang="en-US" sz="1100" b="1" i="0" u="sng" strike="noStrike">
                          <a:solidFill>
                            <a:srgbClr val="000000"/>
                          </a:solidFill>
                          <a:effectLst/>
                          <a:latin typeface="Calibri" panose="020F0502020204030204" pitchFamily="34" charset="0"/>
                        </a:rPr>
                        <a:t>Pre-plant N</a:t>
                      </a:r>
                    </a:p>
                  </a:txBody>
                  <a:tcPr marL="9525" marR="9525" marT="9525" marB="0" anchor="b">
                    <a:lnL>
                      <a:noFill/>
                    </a:lnL>
                    <a:lnR>
                      <a:noFill/>
                    </a:lnR>
                    <a:lnT>
                      <a:noFill/>
                    </a:lnT>
                    <a:lnB>
                      <a:noFill/>
                    </a:lnB>
                    <a:solidFill>
                      <a:srgbClr val="FFFF00"/>
                    </a:solidFill>
                  </a:tcPr>
                </a:tc>
                <a:tc>
                  <a:txBody>
                    <a:bodyPr/>
                    <a:lstStyle/>
                    <a:p>
                      <a:pPr algn="l" fontAlgn="b"/>
                      <a:r>
                        <a:rPr lang="en-US" sz="1100" b="1" i="0" u="sng" strike="noStrike">
                          <a:solidFill>
                            <a:srgbClr val="000000"/>
                          </a:solidFill>
                          <a:effectLst/>
                          <a:latin typeface="Calibri" panose="020F0502020204030204" pitchFamily="34" charset="0"/>
                        </a:rPr>
                        <a:t>Planting Date</a:t>
                      </a:r>
                    </a:p>
                  </a:txBody>
                  <a:tcPr marL="9525" marR="9525" marT="9525" marB="0" anchor="b">
                    <a:lnL>
                      <a:noFill/>
                    </a:lnL>
                    <a:lnR>
                      <a:noFill/>
                    </a:lnR>
                    <a:lnT>
                      <a:noFill/>
                    </a:lnT>
                    <a:lnB>
                      <a:noFill/>
                    </a:lnB>
                    <a:solidFill>
                      <a:srgbClr val="FFFF00"/>
                    </a:solidFill>
                  </a:tcPr>
                </a:tc>
                <a:tc>
                  <a:txBody>
                    <a:bodyPr/>
                    <a:lstStyle/>
                    <a:p>
                      <a:pPr algn="l" fontAlgn="b"/>
                      <a:r>
                        <a:rPr lang="en-US" sz="1100" b="1" i="0" u="sng" strike="noStrike">
                          <a:solidFill>
                            <a:srgbClr val="000000"/>
                          </a:solidFill>
                          <a:effectLst/>
                          <a:latin typeface="Calibri" panose="020F0502020204030204" pitchFamily="34" charset="0"/>
                        </a:rPr>
                        <a:t>Topdress N</a:t>
                      </a:r>
                    </a:p>
                  </a:txBody>
                  <a:tcPr marL="9525" marR="9525" marT="9525" marB="0" anchor="b">
                    <a:lnL>
                      <a:noFill/>
                    </a:lnL>
                    <a:lnR>
                      <a:noFill/>
                    </a:lnR>
                    <a:lnT>
                      <a:noFill/>
                    </a:lnT>
                    <a:lnB>
                      <a:noFill/>
                    </a:lnB>
                    <a:solidFill>
                      <a:srgbClr val="FFFF00"/>
                    </a:solidFill>
                  </a:tcPr>
                </a:tc>
                <a:tc>
                  <a:txBody>
                    <a:bodyPr/>
                    <a:lstStyle/>
                    <a:p>
                      <a:pPr algn="l" fontAlgn="b"/>
                      <a:r>
                        <a:rPr lang="en-US" sz="1100" b="1" i="0" u="sng" strike="noStrike" dirty="0">
                          <a:solidFill>
                            <a:srgbClr val="000000"/>
                          </a:solidFill>
                          <a:effectLst/>
                          <a:latin typeface="Calibri" panose="020F0502020204030204" pitchFamily="34" charset="0"/>
                        </a:rPr>
                        <a:t>Sensor Dates</a:t>
                      </a:r>
                    </a:p>
                  </a:txBody>
                  <a:tcPr marL="9525" marR="9525" marT="9525" marB="0" anchor="b">
                    <a:lnL>
                      <a:noFill/>
                    </a:lnL>
                    <a:lnR>
                      <a:noFill/>
                    </a:lnR>
                    <a:lnT>
                      <a:noFill/>
                    </a:lnT>
                    <a:lnB>
                      <a:noFill/>
                    </a:lnB>
                    <a:solidFill>
                      <a:srgbClr val="FFFF00"/>
                    </a:solidFill>
                  </a:tcPr>
                </a:tc>
                <a:tc>
                  <a:txBody>
                    <a:bodyPr/>
                    <a:lstStyle/>
                    <a:p>
                      <a:pPr algn="l" fontAlgn="b"/>
                      <a:r>
                        <a:rPr lang="en-US" sz="1100" b="1" i="0" u="sng" strike="noStrike" dirty="0">
                          <a:solidFill>
                            <a:srgbClr val="000000"/>
                          </a:solidFill>
                          <a:effectLst/>
                          <a:latin typeface="Calibri" panose="020F0502020204030204" pitchFamily="34" charset="0"/>
                        </a:rPr>
                        <a:t>days GDD&gt;0</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105016533"/>
                  </a:ext>
                </a:extLst>
              </a:tr>
              <a:tr h="190500">
                <a:tc>
                  <a:txBody>
                    <a:bodyPr/>
                    <a:lstStyle/>
                    <a:p>
                      <a:pPr algn="l" fontAlgn="b"/>
                      <a:r>
                        <a:rPr lang="en-US" sz="1100" b="0" i="0" u="none" strike="noStrike" dirty="0">
                          <a:solidFill>
                            <a:srgbClr val="000000"/>
                          </a:solidFill>
                          <a:effectLst/>
                          <a:latin typeface="Calibri" panose="020F0502020204030204" pitchFamily="34" charset="0"/>
                        </a:rPr>
                        <a:t>Wheat</a:t>
                      </a: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r>
                        <a:rPr lang="en-US" sz="1100" b="0" i="0" u="none" strike="noStrike" dirty="0" smtClean="0">
                          <a:solidFill>
                            <a:srgbClr val="000000"/>
                          </a:solidFill>
                          <a:effectLst/>
                          <a:latin typeface="Calibri" panose="020F0502020204030204" pitchFamily="34" charset="0"/>
                        </a:rPr>
                        <a:t>Perkins</a:t>
                      </a:r>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9/30/2016</a:t>
                      </a: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20/1/2016</a:t>
                      </a: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3/8/2017</a:t>
                      </a: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2/23/2017</a:t>
                      </a: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125</a:t>
                      </a:r>
                    </a:p>
                  </a:txBody>
                  <a:tcPr marL="9525" marR="9525" marT="9525"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453061438"/>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3/8/2017</a:t>
                      </a: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261024354"/>
                  </a:ext>
                </a:extLst>
              </a:tr>
              <a:tr h="190500">
                <a:tc>
                  <a:txBody>
                    <a:bodyPr/>
                    <a:lstStyle/>
                    <a:p>
                      <a:pPr algn="l" fontAlgn="b"/>
                      <a:r>
                        <a:rPr lang="en-US" sz="1100" b="0" i="0" u="none" strike="noStrike">
                          <a:solidFill>
                            <a:srgbClr val="000000"/>
                          </a:solidFill>
                          <a:effectLst/>
                          <a:latin typeface="Calibri" panose="020F0502020204030204" pitchFamily="34" charset="0"/>
                        </a:rPr>
                        <a:t>Wheat</a:t>
                      </a: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r>
                        <a:rPr lang="en-US" sz="1100" b="0" i="0" u="none" strike="noStrike" dirty="0" err="1">
                          <a:solidFill>
                            <a:srgbClr val="000000"/>
                          </a:solidFill>
                          <a:effectLst/>
                          <a:latin typeface="Calibri" panose="020F0502020204030204" pitchFamily="34" charset="0"/>
                        </a:rPr>
                        <a:t>Lahoma</a:t>
                      </a:r>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10/13/</a:t>
                      </a:r>
                      <a:r>
                        <a:rPr lang="en-US" sz="1100" b="0" i="0" u="none" strike="noStrike" dirty="0" smtClean="0">
                          <a:solidFill>
                            <a:srgbClr val="000000"/>
                          </a:solidFill>
                          <a:effectLst/>
                          <a:latin typeface="Calibri" panose="020F0502020204030204" pitchFamily="34" charset="0"/>
                        </a:rPr>
                        <a:t>2016</a:t>
                      </a:r>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10/18/</a:t>
                      </a:r>
                      <a:r>
                        <a:rPr lang="en-US" sz="1100" b="0" i="0" u="none" strike="noStrike" dirty="0" smtClean="0">
                          <a:solidFill>
                            <a:srgbClr val="000000"/>
                          </a:solidFill>
                          <a:effectLst/>
                          <a:latin typeface="Calibri" panose="020F0502020204030204" pitchFamily="34" charset="0"/>
                        </a:rPr>
                        <a:t>2016</a:t>
                      </a:r>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3/17/2017</a:t>
                      </a: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3/9/2017</a:t>
                      </a: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100</a:t>
                      </a:r>
                    </a:p>
                  </a:txBody>
                  <a:tcPr marL="9525" marR="9525" marT="9525"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698251590"/>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3/16/2017</a:t>
                      </a: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931587312"/>
                  </a:ext>
                </a:extLst>
              </a:tr>
            </a:tbl>
          </a:graphicData>
        </a:graphic>
      </p:graphicFrame>
    </p:spTree>
    <p:extLst>
      <p:ext uri="{BB962C8B-B14F-4D97-AF65-F5344CB8AC3E}">
        <p14:creationId xmlns:p14="http://schemas.microsoft.com/office/powerpoint/2010/main" val="2017268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3095" y="2448151"/>
            <a:ext cx="4869251" cy="2736849"/>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sz="half" idx="1"/>
          </p:nvPr>
        </p:nvSpPr>
        <p:spPr>
          <a:xfrm>
            <a:off x="120208" y="1438631"/>
            <a:ext cx="4615696" cy="1345488"/>
          </a:xfrm>
        </p:spPr>
        <p:txBody>
          <a:bodyPr>
            <a:noAutofit/>
          </a:bodyPr>
          <a:lstStyle/>
          <a:p>
            <a:pPr marL="0" indent="0">
              <a:buNone/>
            </a:pPr>
            <a:r>
              <a:rPr lang="en-US" sz="1999" b="1" dirty="0"/>
              <a:t>Objective</a:t>
            </a:r>
            <a:r>
              <a:rPr lang="en-US" sz="1999" dirty="0"/>
              <a:t>: To determine the optimum </a:t>
            </a:r>
            <a:r>
              <a:rPr lang="en-US" sz="1999" dirty="0" err="1"/>
              <a:t>preplant</a:t>
            </a:r>
            <a:r>
              <a:rPr lang="en-US" sz="1999" dirty="0"/>
              <a:t> and </a:t>
            </a:r>
            <a:r>
              <a:rPr lang="en-US" sz="1999" dirty="0" err="1"/>
              <a:t>sidedress</a:t>
            </a:r>
            <a:r>
              <a:rPr lang="en-US" sz="1999" dirty="0"/>
              <a:t> N rates for corn  grain yield and NUE</a:t>
            </a:r>
          </a:p>
        </p:txBody>
      </p:sp>
      <p:grpSp>
        <p:nvGrpSpPr>
          <p:cNvPr id="5" name="Group 4"/>
          <p:cNvGrpSpPr/>
          <p:nvPr/>
        </p:nvGrpSpPr>
        <p:grpSpPr>
          <a:xfrm>
            <a:off x="-1" y="-49905"/>
            <a:ext cx="9138525" cy="1561213"/>
            <a:chOff x="-9407" y="-5621"/>
            <a:chExt cx="8079152" cy="973880"/>
          </a:xfrm>
        </p:grpSpPr>
        <p:sp>
          <p:nvSpPr>
            <p:cNvPr id="6" name="Rectangle 5"/>
            <p:cNvSpPr/>
            <p:nvPr/>
          </p:nvSpPr>
          <p:spPr>
            <a:xfrm>
              <a:off x="696148" y="441372"/>
              <a:ext cx="7373597" cy="231429"/>
            </a:xfrm>
            <a:prstGeom prst="rect">
              <a:avLst/>
            </a:prstGeom>
            <a:solidFill>
              <a:srgbClr val="A9AAA8">
                <a:alpha val="86000"/>
              </a:srgbClr>
            </a:solidFill>
            <a:ln w="6350" cap="flat" cmpd="sng" algn="ctr">
              <a:noFill/>
              <a:prstDash val="solid"/>
              <a:miter lim="800000"/>
            </a:ln>
            <a:effectLst/>
          </p:spPr>
          <p:txBody>
            <a:bodyPr lIns="13949" tIns="6975" rIns="13949" bIns="6975" rtlCol="0" anchor="ctr"/>
            <a:lstStyle/>
            <a:p>
              <a:pPr algn="just">
                <a:defRPr/>
              </a:pPr>
              <a:r>
                <a:rPr lang="en-US" sz="1351" kern="0" dirty="0">
                  <a:solidFill>
                    <a:prstClr val="black"/>
                  </a:solidFill>
                  <a:latin typeface="Calibri" panose="020F0502020204030204"/>
                </a:rPr>
                <a:t>                                                                                   Robert </a:t>
              </a:r>
              <a:r>
                <a:rPr lang="en-US" sz="1351" kern="0" dirty="0" err="1">
                  <a:solidFill>
                    <a:prstClr val="black"/>
                  </a:solidFill>
                  <a:latin typeface="Calibri" panose="020F0502020204030204"/>
                </a:rPr>
                <a:t>Lemings</a:t>
              </a:r>
              <a:endParaRPr lang="en-US" sz="1351" kern="0" dirty="0">
                <a:solidFill>
                  <a:prstClr val="black"/>
                </a:solidFill>
                <a:latin typeface="Calibri" panose="020F0502020204030204"/>
              </a:endParaRPr>
            </a:p>
          </p:txBody>
        </p:sp>
        <p:sp>
          <p:nvSpPr>
            <p:cNvPr id="7" name="Rectangle 6"/>
            <p:cNvSpPr/>
            <p:nvPr/>
          </p:nvSpPr>
          <p:spPr>
            <a:xfrm>
              <a:off x="-8232" y="-5621"/>
              <a:ext cx="8077977" cy="472061"/>
            </a:xfrm>
            <a:prstGeom prst="rect">
              <a:avLst/>
            </a:prstGeom>
            <a:solidFill>
              <a:srgbClr val="13130D"/>
            </a:solidFill>
            <a:ln w="12700" cap="flat" cmpd="sng" algn="ctr">
              <a:noFill/>
              <a:prstDash val="solid"/>
              <a:miter lim="800000"/>
            </a:ln>
            <a:effectLst/>
          </p:spPr>
          <p:txBody>
            <a:bodyPr lIns="13949" tIns="6975" rIns="13949" bIns="6975" rtlCol="0" anchor="ctr"/>
            <a:lstStyle/>
            <a:p>
              <a:pPr algn="ctr">
                <a:defRPr/>
              </a:pPr>
              <a:endParaRPr lang="en-US" sz="1601" kern="0" dirty="0">
                <a:solidFill>
                  <a:prstClr val="white"/>
                </a:solidFill>
                <a:latin typeface="Calibri" panose="020F0502020204030204"/>
              </a:endParaRPr>
            </a:p>
          </p:txBody>
        </p:sp>
        <p:sp>
          <p:nvSpPr>
            <p:cNvPr id="8" name="Rectangle 7"/>
            <p:cNvSpPr/>
            <p:nvPr/>
          </p:nvSpPr>
          <p:spPr>
            <a:xfrm>
              <a:off x="-9407" y="-5621"/>
              <a:ext cx="998622" cy="564599"/>
            </a:xfrm>
            <a:prstGeom prst="rect">
              <a:avLst/>
            </a:prstGeom>
            <a:solidFill>
              <a:srgbClr val="DE5B21"/>
            </a:solidFill>
            <a:ln w="12700" cap="flat" cmpd="sng" algn="ctr">
              <a:noFill/>
              <a:prstDash val="solid"/>
              <a:miter lim="800000"/>
            </a:ln>
            <a:effectLst/>
          </p:spPr>
          <p:txBody>
            <a:bodyPr lIns="13949" tIns="6975" rIns="13949" bIns="6975" rtlCol="0" anchor="ctr"/>
            <a:lstStyle/>
            <a:p>
              <a:pPr algn="ctr">
                <a:defRPr/>
              </a:pPr>
              <a:endParaRPr lang="en-US" sz="1351" kern="0">
                <a:solidFill>
                  <a:prstClr val="white"/>
                </a:solidFill>
                <a:latin typeface="Calibri" panose="020F0502020204030204"/>
              </a:endParaRPr>
            </a:p>
          </p:txBody>
        </p:sp>
        <p:sp>
          <p:nvSpPr>
            <p:cNvPr id="9" name="Isosceles Triangle 8"/>
            <p:cNvSpPr/>
            <p:nvPr/>
          </p:nvSpPr>
          <p:spPr>
            <a:xfrm rot="10800000">
              <a:off x="-9255" y="556563"/>
              <a:ext cx="998468" cy="411696"/>
            </a:xfrm>
            <a:prstGeom prst="triangle">
              <a:avLst/>
            </a:prstGeom>
            <a:solidFill>
              <a:srgbClr val="DE5B21"/>
            </a:solidFill>
            <a:ln w="12700" cap="flat" cmpd="sng" algn="ctr">
              <a:noFill/>
              <a:prstDash val="solid"/>
              <a:miter lim="800000"/>
            </a:ln>
            <a:effectLst/>
          </p:spPr>
          <p:txBody>
            <a:bodyPr lIns="13949" tIns="6975" rIns="13949" bIns="6975" rtlCol="0" anchor="ctr"/>
            <a:lstStyle/>
            <a:p>
              <a:pPr algn="ctr">
                <a:defRPr/>
              </a:pPr>
              <a:endParaRPr lang="en-US" sz="1351" kern="0">
                <a:solidFill>
                  <a:prstClr val="white"/>
                </a:solidFill>
                <a:latin typeface="Calibri" panose="020F0502020204030204"/>
              </a:endParaRPr>
            </a:p>
          </p:txBody>
        </p:sp>
        <p:pic>
          <p:nvPicPr>
            <p:cNvPr id="10" name="Picture 2" descr="research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8083" y="-5621"/>
              <a:ext cx="810534" cy="58590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3" name="Rectangle 12"/>
          <p:cNvSpPr/>
          <p:nvPr/>
        </p:nvSpPr>
        <p:spPr>
          <a:xfrm>
            <a:off x="1878698" y="223996"/>
            <a:ext cx="6518853" cy="390428"/>
          </a:xfrm>
          <a:prstGeom prst="rect">
            <a:avLst/>
          </a:prstGeom>
        </p:spPr>
        <p:txBody>
          <a:bodyPr wrap="square">
            <a:spAutoFit/>
          </a:bodyPr>
          <a:lstStyle/>
          <a:p>
            <a:r>
              <a:rPr lang="en-US" sz="1937" dirty="0">
                <a:solidFill>
                  <a:schemeClr val="bg1"/>
                </a:solidFill>
              </a:rPr>
              <a:t>Optimum </a:t>
            </a:r>
            <a:r>
              <a:rPr lang="en-US" sz="1937" dirty="0" err="1">
                <a:solidFill>
                  <a:schemeClr val="bg1"/>
                </a:solidFill>
              </a:rPr>
              <a:t>Preplant</a:t>
            </a:r>
            <a:r>
              <a:rPr lang="en-US" sz="1937" dirty="0">
                <a:solidFill>
                  <a:schemeClr val="bg1"/>
                </a:solidFill>
              </a:rPr>
              <a:t> and </a:t>
            </a:r>
            <a:r>
              <a:rPr lang="en-US" sz="1937" dirty="0" err="1">
                <a:solidFill>
                  <a:schemeClr val="bg1"/>
                </a:solidFill>
              </a:rPr>
              <a:t>Sidedress</a:t>
            </a:r>
            <a:r>
              <a:rPr lang="en-US" sz="1937" dirty="0">
                <a:solidFill>
                  <a:schemeClr val="bg1"/>
                </a:solidFill>
              </a:rPr>
              <a:t> Nitrogen Rates for Corn</a:t>
            </a:r>
          </a:p>
        </p:txBody>
      </p:sp>
      <p:graphicFrame>
        <p:nvGraphicFramePr>
          <p:cNvPr id="14" name="Table 13"/>
          <p:cNvGraphicFramePr>
            <a:graphicFrameLocks noGrp="1"/>
          </p:cNvGraphicFramePr>
          <p:nvPr>
            <p:extLst/>
          </p:nvPr>
        </p:nvGraphicFramePr>
        <p:xfrm>
          <a:off x="5355953" y="1089168"/>
          <a:ext cx="3691572" cy="4493787"/>
        </p:xfrm>
        <a:graphic>
          <a:graphicData uri="http://schemas.openxmlformats.org/drawingml/2006/table">
            <a:tbl>
              <a:tblPr firstRow="1" firstCol="1" bandRow="1"/>
              <a:tblGrid>
                <a:gridCol w="1230524">
                  <a:extLst>
                    <a:ext uri="{9D8B030D-6E8A-4147-A177-3AD203B41FA5}">
                      <a16:colId xmlns:a16="http://schemas.microsoft.com/office/drawing/2014/main" val="20000"/>
                    </a:ext>
                  </a:extLst>
                </a:gridCol>
                <a:gridCol w="1230524">
                  <a:extLst>
                    <a:ext uri="{9D8B030D-6E8A-4147-A177-3AD203B41FA5}">
                      <a16:colId xmlns:a16="http://schemas.microsoft.com/office/drawing/2014/main" val="20001"/>
                    </a:ext>
                  </a:extLst>
                </a:gridCol>
                <a:gridCol w="1230524">
                  <a:extLst>
                    <a:ext uri="{9D8B030D-6E8A-4147-A177-3AD203B41FA5}">
                      <a16:colId xmlns:a16="http://schemas.microsoft.com/office/drawing/2014/main" val="20002"/>
                    </a:ext>
                  </a:extLst>
                </a:gridCol>
              </a:tblGrid>
              <a:tr h="400509">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Treatment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Preplant N</a:t>
                      </a:r>
                    </a:p>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lb</a:t>
                      </a:r>
                      <a:r>
                        <a:rPr lang="en-US" sz="1100" dirty="0">
                          <a:effectLst/>
                          <a:latin typeface="Calibri" panose="020F0502020204030204" pitchFamily="34" charset="0"/>
                          <a:ea typeface="Calibri" panose="020F0502020204030204" pitchFamily="34" charset="0"/>
                          <a:cs typeface="Times New Roman" panose="02020603050405020304" pitchFamily="18" charset="0"/>
                        </a:rPr>
                        <a:t>/ac)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err="1">
                          <a:effectLst/>
                          <a:latin typeface="Calibri" panose="020F0502020204030204" pitchFamily="34" charset="0"/>
                          <a:ea typeface="Calibri" panose="020F0502020204030204" pitchFamily="34" charset="0"/>
                          <a:cs typeface="Times New Roman" panose="02020603050405020304" pitchFamily="18" charset="0"/>
                        </a:rPr>
                        <a:t>Sidedress</a:t>
                      </a:r>
                      <a:r>
                        <a:rPr lang="en-US" sz="1100" dirty="0">
                          <a:effectLst/>
                          <a:latin typeface="Calibri" panose="020F0502020204030204" pitchFamily="34" charset="0"/>
                          <a:ea typeface="Calibri" panose="020F0502020204030204" pitchFamily="34" charset="0"/>
                          <a:cs typeface="Times New Roman" panose="02020603050405020304" pitchFamily="18" charset="0"/>
                        </a:rPr>
                        <a:t> N</a:t>
                      </a:r>
                    </a:p>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lb</a:t>
                      </a:r>
                      <a:r>
                        <a:rPr lang="en-US" sz="1100" dirty="0">
                          <a:effectLst/>
                          <a:latin typeface="Calibri" panose="020F0502020204030204" pitchFamily="34" charset="0"/>
                          <a:ea typeface="Calibri" panose="020F0502020204030204" pitchFamily="34" charset="0"/>
                          <a:cs typeface="Times New Roman" panose="02020603050405020304" pitchFamily="18" charset="0"/>
                        </a:rPr>
                        <a:t>/ac)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8517">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8517">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18517">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18517">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18517">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18517">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18517">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18517">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18517">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18517">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18517">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18517">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71074">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69439" y="5521622"/>
            <a:ext cx="878868" cy="1230052"/>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059009630"/>
              </p:ext>
            </p:extLst>
          </p:nvPr>
        </p:nvGraphicFramePr>
        <p:xfrm>
          <a:off x="95596" y="5316641"/>
          <a:ext cx="5407895" cy="1460436"/>
        </p:xfrm>
        <a:graphic>
          <a:graphicData uri="http://schemas.openxmlformats.org/drawingml/2006/table">
            <a:tbl>
              <a:tblPr/>
              <a:tblGrid>
                <a:gridCol w="482609">
                  <a:extLst>
                    <a:ext uri="{9D8B030D-6E8A-4147-A177-3AD203B41FA5}">
                      <a16:colId xmlns:a16="http://schemas.microsoft.com/office/drawing/2014/main" val="847698138"/>
                    </a:ext>
                  </a:extLst>
                </a:gridCol>
                <a:gridCol w="483570">
                  <a:extLst>
                    <a:ext uri="{9D8B030D-6E8A-4147-A177-3AD203B41FA5}">
                      <a16:colId xmlns:a16="http://schemas.microsoft.com/office/drawing/2014/main" val="3621306709"/>
                    </a:ext>
                  </a:extLst>
                </a:gridCol>
                <a:gridCol w="840562">
                  <a:extLst>
                    <a:ext uri="{9D8B030D-6E8A-4147-A177-3AD203B41FA5}">
                      <a16:colId xmlns:a16="http://schemas.microsoft.com/office/drawing/2014/main" val="3607609619"/>
                    </a:ext>
                  </a:extLst>
                </a:gridCol>
                <a:gridCol w="1009471">
                  <a:extLst>
                    <a:ext uri="{9D8B030D-6E8A-4147-A177-3AD203B41FA5}">
                      <a16:colId xmlns:a16="http://schemas.microsoft.com/office/drawing/2014/main" val="928821542"/>
                    </a:ext>
                  </a:extLst>
                </a:gridCol>
                <a:gridCol w="841467">
                  <a:extLst>
                    <a:ext uri="{9D8B030D-6E8A-4147-A177-3AD203B41FA5}">
                      <a16:colId xmlns:a16="http://schemas.microsoft.com/office/drawing/2014/main" val="353339024"/>
                    </a:ext>
                  </a:extLst>
                </a:gridCol>
                <a:gridCol w="1164697">
                  <a:extLst>
                    <a:ext uri="{9D8B030D-6E8A-4147-A177-3AD203B41FA5}">
                      <a16:colId xmlns:a16="http://schemas.microsoft.com/office/drawing/2014/main" val="1166354931"/>
                    </a:ext>
                  </a:extLst>
                </a:gridCol>
                <a:gridCol w="585519">
                  <a:extLst>
                    <a:ext uri="{9D8B030D-6E8A-4147-A177-3AD203B41FA5}">
                      <a16:colId xmlns:a16="http://schemas.microsoft.com/office/drawing/2014/main" val="663168744"/>
                    </a:ext>
                  </a:extLst>
                </a:gridCol>
              </a:tblGrid>
              <a:tr h="317436">
                <a:tc>
                  <a:txBody>
                    <a:bodyPr/>
                    <a:lstStyle/>
                    <a:p>
                      <a:r>
                        <a:rPr lang="en-US" sz="1000" b="1" u="sng" smtClean="0"/>
                        <a:t>Crop</a:t>
                      </a:r>
                      <a:endParaRPr lang="en-US" sz="1000" b="1" u="sng" dirty="0"/>
                    </a:p>
                  </a:txBody>
                  <a:tcPr marL="9525" marR="9525" marT="9525" marB="0" anchor="b">
                    <a:lnL>
                      <a:noFill/>
                    </a:lnL>
                    <a:lnR>
                      <a:noFill/>
                    </a:lnR>
                    <a:lnT>
                      <a:noFill/>
                    </a:lnT>
                    <a:lnB>
                      <a:noFill/>
                    </a:lnB>
                    <a:solidFill>
                      <a:srgbClr val="FFFF00"/>
                    </a:solidFill>
                  </a:tcPr>
                </a:tc>
                <a:tc>
                  <a:txBody>
                    <a:bodyPr/>
                    <a:lstStyle/>
                    <a:p>
                      <a:pPr algn="l" fontAlgn="b"/>
                      <a:r>
                        <a:rPr lang="en-US" sz="1000" b="1" i="0" u="sng" strike="noStrike" smtClean="0">
                          <a:solidFill>
                            <a:srgbClr val="000000"/>
                          </a:solidFill>
                          <a:effectLst/>
                          <a:latin typeface="Calibri" panose="020F0502020204030204" pitchFamily="34" charset="0"/>
                        </a:rPr>
                        <a:t>Location</a:t>
                      </a:r>
                      <a:endParaRPr lang="en-US" sz="1000" b="1" i="0" u="sng"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FFFF00"/>
                    </a:solidFill>
                  </a:tcPr>
                </a:tc>
                <a:tc>
                  <a:txBody>
                    <a:bodyPr/>
                    <a:lstStyle/>
                    <a:p>
                      <a:pPr algn="l" fontAlgn="b"/>
                      <a:r>
                        <a:rPr lang="en-US" sz="1000" b="1" i="0" u="sng" strike="noStrike" smtClean="0">
                          <a:solidFill>
                            <a:srgbClr val="000000"/>
                          </a:solidFill>
                          <a:effectLst/>
                          <a:latin typeface="Calibri" panose="020F0502020204030204" pitchFamily="34" charset="0"/>
                        </a:rPr>
                        <a:t>Pre-plant N</a:t>
                      </a:r>
                      <a:endParaRPr lang="en-US" sz="1000" b="1" i="0" u="sng"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FFFF00"/>
                    </a:solidFill>
                  </a:tcPr>
                </a:tc>
                <a:tc>
                  <a:txBody>
                    <a:bodyPr/>
                    <a:lstStyle/>
                    <a:p>
                      <a:pPr algn="l" fontAlgn="b"/>
                      <a:r>
                        <a:rPr lang="en-US" sz="1000" b="1" i="0" u="sng" strike="noStrike" smtClean="0">
                          <a:solidFill>
                            <a:srgbClr val="000000"/>
                          </a:solidFill>
                          <a:effectLst/>
                          <a:latin typeface="Calibri" panose="020F0502020204030204" pitchFamily="34" charset="0"/>
                        </a:rPr>
                        <a:t>Planting Date</a:t>
                      </a:r>
                      <a:endParaRPr lang="en-US" sz="1000" b="1" i="0" u="sng"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FFFF00"/>
                    </a:solidFill>
                  </a:tcPr>
                </a:tc>
                <a:tc>
                  <a:txBody>
                    <a:bodyPr/>
                    <a:lstStyle/>
                    <a:p>
                      <a:pPr algn="l" fontAlgn="b"/>
                      <a:r>
                        <a:rPr lang="en-US" sz="1000" b="1" i="0" u="sng" strike="noStrike" smtClean="0">
                          <a:solidFill>
                            <a:srgbClr val="000000"/>
                          </a:solidFill>
                          <a:effectLst/>
                          <a:latin typeface="Calibri" panose="020F0502020204030204" pitchFamily="34" charset="0"/>
                        </a:rPr>
                        <a:t>Topdress N</a:t>
                      </a:r>
                      <a:endParaRPr lang="en-US" sz="1000" b="1" i="0" u="sng"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FFFF00"/>
                    </a:solidFill>
                  </a:tcPr>
                </a:tc>
                <a:tc>
                  <a:txBody>
                    <a:bodyPr/>
                    <a:lstStyle/>
                    <a:p>
                      <a:pPr algn="l" fontAlgn="b"/>
                      <a:r>
                        <a:rPr lang="en-US" sz="1000" b="1" i="0" u="sng" strike="noStrike" smtClean="0">
                          <a:solidFill>
                            <a:srgbClr val="000000"/>
                          </a:solidFill>
                          <a:effectLst/>
                          <a:latin typeface="Calibri" panose="020F0502020204030204" pitchFamily="34" charset="0"/>
                        </a:rPr>
                        <a:t>Sensor Dates</a:t>
                      </a:r>
                      <a:endParaRPr lang="en-US" sz="1000" b="1" i="0" u="sng"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FFFF00"/>
                    </a:solidFill>
                  </a:tcPr>
                </a:tc>
                <a:tc>
                  <a:txBody>
                    <a:bodyPr/>
                    <a:lstStyle/>
                    <a:p>
                      <a:pPr algn="l" fontAlgn="b"/>
                      <a:r>
                        <a:rPr lang="en-US" sz="1000" b="1" i="0" u="sng" strike="noStrike" dirty="0" smtClean="0">
                          <a:solidFill>
                            <a:srgbClr val="000000"/>
                          </a:solidFill>
                          <a:effectLst/>
                          <a:latin typeface="Calibri" panose="020F0502020204030204" pitchFamily="34" charset="0"/>
                        </a:rPr>
                        <a:t>Sum of GDD</a:t>
                      </a:r>
                      <a:endParaRPr lang="en-US" sz="1000" b="1" i="0" u="sng"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693699958"/>
                  </a:ext>
                </a:extLst>
              </a:tr>
              <a:tr h="190500">
                <a:tc>
                  <a:txBody>
                    <a:bodyPr/>
                    <a:lstStyle/>
                    <a:p>
                      <a:r>
                        <a:rPr lang="en-US" sz="1000" dirty="0" smtClean="0"/>
                        <a:t>Corn</a:t>
                      </a:r>
                      <a:endParaRPr lang="en-US" sz="1000" dirty="0"/>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r>
                        <a:rPr lang="en-US" sz="1000" b="0" i="0" u="none" strike="noStrike" dirty="0" err="1">
                          <a:solidFill>
                            <a:srgbClr val="000000"/>
                          </a:solidFill>
                          <a:effectLst/>
                          <a:latin typeface="Calibri" panose="020F0502020204030204" pitchFamily="34" charset="0"/>
                        </a:rPr>
                        <a:t>Efaw</a:t>
                      </a:r>
                      <a:endParaRPr lang="en-US" sz="1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4/13/2017</a:t>
                      </a: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r>
                        <a:rPr lang="en-US" sz="1000" b="0" i="0" u="none" strike="noStrike">
                          <a:solidFill>
                            <a:srgbClr val="000000"/>
                          </a:solidFill>
                          <a:effectLst/>
                          <a:latin typeface="Calibri" panose="020F0502020204030204" pitchFamily="34" charset="0"/>
                        </a:rPr>
                        <a:t>4/13/2017</a:t>
                      </a: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r>
                        <a:rPr lang="en-US" sz="1000" b="0" i="0" u="none" strike="noStrike">
                          <a:solidFill>
                            <a:srgbClr val="000000"/>
                          </a:solidFill>
                          <a:effectLst/>
                          <a:latin typeface="Calibri" panose="020F0502020204030204" pitchFamily="34" charset="0"/>
                        </a:rPr>
                        <a:t>6/8/2017</a:t>
                      </a: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r>
                        <a:rPr lang="en-US" sz="1000" b="0" i="0" u="none" strike="noStrike" dirty="0" smtClean="0">
                          <a:solidFill>
                            <a:srgbClr val="000000"/>
                          </a:solidFill>
                          <a:effectLst/>
                          <a:latin typeface="Calibri" panose="020F0502020204030204" pitchFamily="34" charset="0"/>
                        </a:rPr>
                        <a:t>5/26/2017</a:t>
                      </a:r>
                      <a:endParaRPr lang="en-US" sz="1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915</a:t>
                      </a:r>
                    </a:p>
                  </a:txBody>
                  <a:tcPr marL="9525" marR="9525" marT="9525"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949160055"/>
                  </a:ext>
                </a:extLst>
              </a:tr>
              <a:tr h="190500">
                <a:tc>
                  <a:txBody>
                    <a:bodyPr/>
                    <a:lstStyle/>
                    <a:p>
                      <a:endParaRPr lang="en-US" sz="1000" dirty="0"/>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6/7/2017</a:t>
                      </a: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975586900"/>
                  </a:ext>
                </a:extLst>
              </a:tr>
              <a:tr h="190500">
                <a:tc>
                  <a:txBody>
                    <a:bodyPr/>
                    <a:lstStyle/>
                    <a:p>
                      <a:endParaRPr lang="en-US" sz="1000" dirty="0"/>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r>
                        <a:rPr lang="en-US" sz="1000" b="0" i="0" u="none" strike="noStrike">
                          <a:solidFill>
                            <a:srgbClr val="000000"/>
                          </a:solidFill>
                          <a:effectLst/>
                          <a:latin typeface="Calibri" panose="020F0502020204030204" pitchFamily="34" charset="0"/>
                        </a:rPr>
                        <a:t>6/16/2017</a:t>
                      </a: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7050725"/>
                  </a:ext>
                </a:extLst>
              </a:tr>
              <a:tr h="190500">
                <a:tc>
                  <a:txBody>
                    <a:bodyPr/>
                    <a:lstStyle/>
                    <a:p>
                      <a:r>
                        <a:rPr lang="en-US" sz="1000" dirty="0" smtClean="0"/>
                        <a:t>Corn</a:t>
                      </a:r>
                      <a:endParaRPr lang="en-US" sz="1000" dirty="0"/>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LCB</a:t>
                      </a: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4/13/2017</a:t>
                      </a: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4/13/2017</a:t>
                      </a: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6/8/2017</a:t>
                      </a: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5/26/2017</a:t>
                      </a: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871</a:t>
                      </a:r>
                    </a:p>
                  </a:txBody>
                  <a:tcPr marL="9525" marR="9525" marT="9525"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4217507498"/>
                  </a:ext>
                </a:extLst>
              </a:tr>
              <a:tr h="190500">
                <a:tc>
                  <a:txBody>
                    <a:bodyPr/>
                    <a:lstStyle/>
                    <a:p>
                      <a:endParaRPr lang="en-US" sz="1000"/>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6/7/2017</a:t>
                      </a: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928270013"/>
                  </a:ext>
                </a:extLst>
              </a:tr>
              <a:tr h="190500">
                <a:tc>
                  <a:txBody>
                    <a:bodyPr/>
                    <a:lstStyle/>
                    <a:p>
                      <a:endParaRPr lang="en-US" sz="1000" dirty="0"/>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6/16/2017</a:t>
                      </a:r>
                    </a:p>
                  </a:txBody>
                  <a:tcPr marL="9525" marR="9525" marT="9525" marB="0" anchor="b">
                    <a:lnL>
                      <a:noFill/>
                    </a:lnL>
                    <a:lnR>
                      <a:noFill/>
                    </a:lnR>
                    <a:lnT>
                      <a:noFill/>
                    </a:lnT>
                    <a:lnB>
                      <a:noFill/>
                    </a:lnB>
                    <a:solidFill>
                      <a:schemeClr val="accent4">
                        <a:lumMod val="20000"/>
                        <a:lumOff val="80000"/>
                      </a:schemeClr>
                    </a:solidFill>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255842956"/>
                  </a:ext>
                </a:extLst>
              </a:tr>
            </a:tbl>
          </a:graphicData>
        </a:graphic>
      </p:graphicFrame>
    </p:spTree>
    <p:extLst>
      <p:ext uri="{BB962C8B-B14F-4D97-AF65-F5344CB8AC3E}">
        <p14:creationId xmlns:p14="http://schemas.microsoft.com/office/powerpoint/2010/main" val="14221659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742" y="2"/>
            <a:ext cx="9138259" cy="1670624"/>
            <a:chOff x="-9407" y="-5621"/>
            <a:chExt cx="9153407" cy="1042131"/>
          </a:xfrm>
        </p:grpSpPr>
        <p:sp>
          <p:nvSpPr>
            <p:cNvPr id="5" name="Rectangle 4"/>
            <p:cNvSpPr/>
            <p:nvPr/>
          </p:nvSpPr>
          <p:spPr>
            <a:xfrm>
              <a:off x="696148" y="441372"/>
              <a:ext cx="8447852" cy="277813"/>
            </a:xfrm>
            <a:prstGeom prst="rect">
              <a:avLst/>
            </a:prstGeom>
            <a:solidFill>
              <a:srgbClr val="A9AAA8">
                <a:alpha val="86000"/>
              </a:srgbClr>
            </a:solidFill>
            <a:ln w="6350" cap="flat" cmpd="sng" algn="ctr">
              <a:noFill/>
              <a:prstDash val="solid"/>
              <a:miter lim="800000"/>
            </a:ln>
            <a:effectLst/>
          </p:spPr>
          <p:txBody>
            <a:bodyPr lIns="13949" tIns="6974" rIns="13949" bIns="6974" rtlCol="0" anchor="ctr"/>
            <a:lstStyle/>
            <a:p>
              <a:pPr>
                <a:defRPr/>
              </a:pPr>
              <a:r>
                <a:rPr lang="en-US" sz="1350" kern="0" dirty="0">
                  <a:solidFill>
                    <a:prstClr val="black"/>
                  </a:solidFill>
                  <a:latin typeface="Calibri" panose="020F0502020204030204"/>
                </a:rPr>
                <a:t>                                                                                   Elizabeth </a:t>
              </a:r>
              <a:r>
                <a:rPr lang="en-US" sz="1350" kern="0" dirty="0" err="1">
                  <a:solidFill>
                    <a:prstClr val="black"/>
                  </a:solidFill>
                  <a:latin typeface="Calibri" panose="020F0502020204030204"/>
                </a:rPr>
                <a:t>Eickhoff</a:t>
              </a:r>
              <a:r>
                <a:rPr lang="en-US" sz="1350" kern="0" dirty="0">
                  <a:solidFill>
                    <a:prstClr val="black"/>
                  </a:solidFill>
                  <a:latin typeface="Calibri" panose="020F0502020204030204"/>
                </a:rPr>
                <a:t> </a:t>
              </a:r>
            </a:p>
          </p:txBody>
        </p:sp>
        <p:sp>
          <p:nvSpPr>
            <p:cNvPr id="6" name="Rectangle 5"/>
            <p:cNvSpPr/>
            <p:nvPr/>
          </p:nvSpPr>
          <p:spPr>
            <a:xfrm>
              <a:off x="-8232" y="-5621"/>
              <a:ext cx="9152232" cy="472061"/>
            </a:xfrm>
            <a:prstGeom prst="rect">
              <a:avLst/>
            </a:prstGeom>
            <a:solidFill>
              <a:srgbClr val="13130D"/>
            </a:solidFill>
            <a:ln w="12700" cap="flat" cmpd="sng" algn="ctr">
              <a:noFill/>
              <a:prstDash val="solid"/>
              <a:miter lim="800000"/>
            </a:ln>
            <a:effectLst/>
          </p:spPr>
          <p:txBody>
            <a:bodyPr lIns="13949" tIns="6974" rIns="13949" bIns="6974" rtlCol="0" anchor="ctr"/>
            <a:lstStyle/>
            <a:p>
              <a:pPr algn="ctr">
                <a:defRPr/>
              </a:pPr>
              <a:r>
                <a:rPr lang="en-US" sz="1601" kern="0" dirty="0">
                  <a:solidFill>
                    <a:prstClr val="white"/>
                  </a:solidFill>
                  <a:latin typeface="Calibri" panose="020F0502020204030204"/>
                </a:rPr>
                <a:t>Effect of Applying Nitrogen with Sorghum Seed </a:t>
              </a:r>
              <a:r>
                <a:rPr lang="en-US" sz="1601" i="1" kern="0" dirty="0">
                  <a:solidFill>
                    <a:prstClr val="white"/>
                  </a:solidFill>
                  <a:latin typeface="Calibri" panose="020F0502020204030204"/>
                </a:rPr>
                <a:t>(Sorghum bicolor) </a:t>
              </a:r>
            </a:p>
            <a:p>
              <a:pPr algn="ctr">
                <a:defRPr/>
              </a:pPr>
              <a:r>
                <a:rPr lang="en-US" sz="1601" kern="0" dirty="0">
                  <a:solidFill>
                    <a:prstClr val="white"/>
                  </a:solidFill>
                  <a:latin typeface="Calibri" panose="020F0502020204030204"/>
                </a:rPr>
                <a:t>on Emergence and Final Grain Yield</a:t>
              </a:r>
            </a:p>
          </p:txBody>
        </p:sp>
        <p:sp>
          <p:nvSpPr>
            <p:cNvPr id="7" name="Rectangle 6"/>
            <p:cNvSpPr/>
            <p:nvPr/>
          </p:nvSpPr>
          <p:spPr>
            <a:xfrm>
              <a:off x="-9407" y="-5621"/>
              <a:ext cx="998622" cy="564599"/>
            </a:xfrm>
            <a:prstGeom prst="rect">
              <a:avLst/>
            </a:prstGeom>
            <a:solidFill>
              <a:srgbClr val="DE5B21"/>
            </a:solidFill>
            <a:ln w="12700" cap="flat" cmpd="sng" algn="ctr">
              <a:noFill/>
              <a:prstDash val="solid"/>
              <a:miter lim="800000"/>
            </a:ln>
            <a:effectLst/>
          </p:spPr>
          <p:txBody>
            <a:bodyPr lIns="13949" tIns="6974" rIns="13949" bIns="6974" rtlCol="0" anchor="ctr"/>
            <a:lstStyle/>
            <a:p>
              <a:pPr algn="ctr">
                <a:defRPr/>
              </a:pPr>
              <a:endParaRPr lang="en-US" sz="1350" kern="0">
                <a:solidFill>
                  <a:prstClr val="white"/>
                </a:solidFill>
                <a:latin typeface="Calibri" panose="020F0502020204030204"/>
              </a:endParaRPr>
            </a:p>
          </p:txBody>
        </p:sp>
        <p:sp>
          <p:nvSpPr>
            <p:cNvPr id="8" name="Isosceles Triangle 7"/>
            <p:cNvSpPr/>
            <p:nvPr/>
          </p:nvSpPr>
          <p:spPr>
            <a:xfrm rot="10800000">
              <a:off x="-9254" y="558963"/>
              <a:ext cx="998468" cy="477547"/>
            </a:xfrm>
            <a:prstGeom prst="triangle">
              <a:avLst/>
            </a:prstGeom>
            <a:solidFill>
              <a:srgbClr val="DE5B21"/>
            </a:solidFill>
            <a:ln w="12700" cap="flat" cmpd="sng" algn="ctr">
              <a:noFill/>
              <a:prstDash val="solid"/>
              <a:miter lim="800000"/>
            </a:ln>
            <a:effectLst/>
          </p:spPr>
          <p:txBody>
            <a:bodyPr lIns="13949" tIns="6974" rIns="13949" bIns="6974" rtlCol="0" anchor="ctr"/>
            <a:lstStyle/>
            <a:p>
              <a:pPr algn="ctr">
                <a:defRPr/>
              </a:pPr>
              <a:endParaRPr lang="en-US" sz="1350" kern="0">
                <a:solidFill>
                  <a:prstClr val="white"/>
                </a:solidFill>
                <a:latin typeface="Calibri" panose="020F0502020204030204"/>
              </a:endParaRPr>
            </a:p>
          </p:txBody>
        </p:sp>
        <p:pic>
          <p:nvPicPr>
            <p:cNvPr id="9" name="Picture 2" descr="research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083" y="-5621"/>
              <a:ext cx="810534" cy="585900"/>
            </a:xfrm>
            <a:prstGeom prst="rect">
              <a:avLst/>
            </a:prstGeom>
            <a:noFill/>
            <a:extLst>
              <a:ext uri="{909E8E84-426E-40dd-AFC4-6F175D3DCCD1}">
                <a14:hiddenFill xmlns="" xmlns:a14="http://schemas.microsoft.com/office/drawing/2010/main">
                  <a:solidFill>
                    <a:srgbClr val="FFFFFF"/>
                  </a:solidFill>
                </a14:hiddenFill>
              </a:ext>
            </a:extLst>
          </p:spPr>
        </p:pic>
      </p:grpSp>
      <p:graphicFrame>
        <p:nvGraphicFramePr>
          <p:cNvPr id="10" name="Table 9"/>
          <p:cNvGraphicFramePr>
            <a:graphicFrameLocks noGrp="1"/>
          </p:cNvGraphicFramePr>
          <p:nvPr>
            <p:extLst/>
          </p:nvPr>
        </p:nvGraphicFramePr>
        <p:xfrm>
          <a:off x="4485638" y="1288558"/>
          <a:ext cx="4489901" cy="3422143"/>
        </p:xfrm>
        <a:graphic>
          <a:graphicData uri="http://schemas.openxmlformats.org/drawingml/2006/table">
            <a:tbl>
              <a:tblPr firstRow="1" firstCol="1" bandRow="1"/>
              <a:tblGrid>
                <a:gridCol w="814048">
                  <a:extLst>
                    <a:ext uri="{9D8B030D-6E8A-4147-A177-3AD203B41FA5}">
                      <a16:colId xmlns:a16="http://schemas.microsoft.com/office/drawing/2014/main" val="1230299512"/>
                    </a:ext>
                  </a:extLst>
                </a:gridCol>
                <a:gridCol w="865873">
                  <a:extLst>
                    <a:ext uri="{9D8B030D-6E8A-4147-A177-3AD203B41FA5}">
                      <a16:colId xmlns:a16="http://schemas.microsoft.com/office/drawing/2014/main" val="4281715063"/>
                    </a:ext>
                  </a:extLst>
                </a:gridCol>
                <a:gridCol w="936660">
                  <a:extLst>
                    <a:ext uri="{9D8B030D-6E8A-4147-A177-3AD203B41FA5}">
                      <a16:colId xmlns:a16="http://schemas.microsoft.com/office/drawing/2014/main" val="599856122"/>
                    </a:ext>
                  </a:extLst>
                </a:gridCol>
                <a:gridCol w="936660">
                  <a:extLst>
                    <a:ext uri="{9D8B030D-6E8A-4147-A177-3AD203B41FA5}">
                      <a16:colId xmlns:a16="http://schemas.microsoft.com/office/drawing/2014/main" val="151541557"/>
                    </a:ext>
                  </a:extLst>
                </a:gridCol>
                <a:gridCol w="936660">
                  <a:extLst>
                    <a:ext uri="{9D8B030D-6E8A-4147-A177-3AD203B41FA5}">
                      <a16:colId xmlns:a16="http://schemas.microsoft.com/office/drawing/2014/main" val="3240872826"/>
                    </a:ext>
                  </a:extLst>
                </a:gridCol>
              </a:tblGrid>
              <a:tr h="561848">
                <a:tc>
                  <a:txBody>
                    <a:bodyPr/>
                    <a:lstStyle/>
                    <a:p>
                      <a:pPr marL="0" marR="0" algn="ctr">
                        <a:lnSpc>
                          <a:spcPct val="107000"/>
                        </a:lnSpc>
                        <a:spcBef>
                          <a:spcPts val="0"/>
                        </a:spcBef>
                        <a:spcAft>
                          <a:spcPts val="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Treatment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31" marR="6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Pre-Plant N (kg/ha)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31" marR="6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N with Seed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(kg/ha)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31" marR="6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effectLst/>
                          <a:latin typeface="Arial" panose="020B0604020202020204" pitchFamily="34" charset="0"/>
                          <a:ea typeface="Calibri" panose="020F0502020204030204" pitchFamily="34" charset="0"/>
                          <a:cs typeface="Times New Roman" panose="02020603050405020304" pitchFamily="18" charset="0"/>
                        </a:rPr>
                        <a:t>Mid-Season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b="1">
                          <a:effectLst/>
                          <a:latin typeface="Arial" panose="020B0604020202020204" pitchFamily="34" charset="0"/>
                          <a:ea typeface="Calibri" panose="020F0502020204030204" pitchFamily="34" charset="0"/>
                          <a:cs typeface="Times New Roman" panose="02020603050405020304" pitchFamily="18" charset="0"/>
                        </a:rPr>
                        <a:t>N (kg/ha)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031" marR="6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Population (seeds/ha)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31" marR="66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0483250"/>
                  </a:ext>
                </a:extLst>
              </a:tr>
              <a:tr h="201403">
                <a:tc>
                  <a:txBody>
                    <a:bodyPr/>
                    <a:lstStyle/>
                    <a:p>
                      <a:pPr marL="0" marR="0" algn="ctr">
                        <a:lnSpc>
                          <a:spcPct val="107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0</a:t>
                      </a: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0</a:t>
                      </a: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a:t>
                      </a: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9114080"/>
                  </a:ext>
                </a:extLst>
              </a:tr>
              <a:tr h="214954">
                <a:tc>
                  <a:txBody>
                    <a:bodyPr/>
                    <a:lstStyle/>
                    <a:p>
                      <a:pPr marL="0" marR="0" algn="ctr">
                        <a:lnSpc>
                          <a:spcPct val="107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0</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0</a:t>
                      </a: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0</a:t>
                      </a: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B</a:t>
                      </a: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8762990"/>
                  </a:ext>
                </a:extLst>
              </a:tr>
              <a:tr h="201403">
                <a:tc>
                  <a:txBody>
                    <a:bodyPr/>
                    <a:lstStyle/>
                    <a:p>
                      <a:pPr marL="0" marR="0" algn="ctr">
                        <a:lnSpc>
                          <a:spcPct val="107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0</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0</a:t>
                      </a: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0</a:t>
                      </a: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a:t>
                      </a: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7463196"/>
                  </a:ext>
                </a:extLst>
              </a:tr>
              <a:tr h="214954">
                <a:tc>
                  <a:txBody>
                    <a:bodyPr/>
                    <a:lstStyle/>
                    <a:p>
                      <a:pPr marL="0" marR="0" algn="ctr">
                        <a:lnSpc>
                          <a:spcPct val="107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0</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10</a:t>
                      </a: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0</a:t>
                      </a: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a:t>
                      </a: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4634062"/>
                  </a:ext>
                </a:extLst>
              </a:tr>
              <a:tr h="201403">
                <a:tc>
                  <a:txBody>
                    <a:bodyPr/>
                    <a:lstStyle/>
                    <a:p>
                      <a:pPr marL="0" marR="0" algn="ctr">
                        <a:lnSpc>
                          <a:spcPct val="107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0</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10</a:t>
                      </a: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0</a:t>
                      </a: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B</a:t>
                      </a: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051725"/>
                  </a:ext>
                </a:extLst>
              </a:tr>
              <a:tr h="214954">
                <a:tc>
                  <a:txBody>
                    <a:bodyPr/>
                    <a:lstStyle/>
                    <a:p>
                      <a:pPr marL="0" marR="0" algn="ctr">
                        <a:lnSpc>
                          <a:spcPct val="107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0</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10</a:t>
                      </a: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0</a:t>
                      </a: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a:t>
                      </a: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5888661"/>
                  </a:ext>
                </a:extLst>
              </a:tr>
              <a:tr h="201403">
                <a:tc>
                  <a:txBody>
                    <a:bodyPr/>
                    <a:lstStyle/>
                    <a:p>
                      <a:pPr marL="0" marR="0" algn="ctr">
                        <a:lnSpc>
                          <a:spcPct val="107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0</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20</a:t>
                      </a: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0</a:t>
                      </a: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a:t>
                      </a: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1336467"/>
                  </a:ext>
                </a:extLst>
              </a:tr>
              <a:tr h="201403">
                <a:tc>
                  <a:txBody>
                    <a:bodyPr/>
                    <a:lstStyle/>
                    <a:p>
                      <a:pPr marL="0" marR="0" algn="ctr">
                        <a:lnSpc>
                          <a:spcPct val="107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0</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20</a:t>
                      </a: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0</a:t>
                      </a: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B</a:t>
                      </a: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8990724"/>
                  </a:ext>
                </a:extLst>
              </a:tr>
              <a:tr h="201403">
                <a:tc>
                  <a:txBody>
                    <a:bodyPr/>
                    <a:lstStyle/>
                    <a:p>
                      <a:pPr marL="0" marR="0" algn="ctr">
                        <a:lnSpc>
                          <a:spcPct val="107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0</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20</a:t>
                      </a: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0</a:t>
                      </a: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a:t>
                      </a: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2550035"/>
                  </a:ext>
                </a:extLst>
              </a:tr>
              <a:tr h="201403">
                <a:tc>
                  <a:txBody>
                    <a:bodyPr/>
                    <a:lstStyle/>
                    <a:p>
                      <a:pPr marL="0" marR="0" algn="ctr">
                        <a:lnSpc>
                          <a:spcPct val="107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0</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30</a:t>
                      </a: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0</a:t>
                      </a: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a:t>
                      </a: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2121478"/>
                  </a:ext>
                </a:extLst>
              </a:tr>
              <a:tr h="201403">
                <a:tc>
                  <a:txBody>
                    <a:bodyPr/>
                    <a:lstStyle/>
                    <a:p>
                      <a:pPr marL="0" marR="0" algn="ctr">
                        <a:lnSpc>
                          <a:spcPct val="107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0</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30</a:t>
                      </a: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0</a:t>
                      </a: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B</a:t>
                      </a: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5212815"/>
                  </a:ext>
                </a:extLst>
              </a:tr>
              <a:tr h="201403">
                <a:tc>
                  <a:txBody>
                    <a:bodyPr/>
                    <a:lstStyle/>
                    <a:p>
                      <a:pPr marL="0" marR="0" algn="ctr">
                        <a:lnSpc>
                          <a:spcPct val="107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0</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30</a:t>
                      </a: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0</a:t>
                      </a: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a:t>
                      </a: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0410896"/>
                  </a:ext>
                </a:extLst>
              </a:tr>
              <a:tr h="201403">
                <a:tc>
                  <a:txBody>
                    <a:bodyPr/>
                    <a:lstStyle/>
                    <a:p>
                      <a:pPr marL="0" marR="0" algn="ctr">
                        <a:lnSpc>
                          <a:spcPct val="107000"/>
                        </a:lnSpc>
                        <a:spcBef>
                          <a:spcPts val="0"/>
                        </a:spcBef>
                        <a:spcAft>
                          <a:spcPts val="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0</a:t>
                      </a: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0</a:t>
                      </a: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B</a:t>
                      </a: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5258193"/>
                  </a:ext>
                </a:extLst>
              </a:tr>
              <a:tr h="201403">
                <a:tc>
                  <a:txBody>
                    <a:bodyPr/>
                    <a:lstStyle/>
                    <a:p>
                      <a:pPr marL="0" marR="0" algn="ctr">
                        <a:lnSpc>
                          <a:spcPct val="107000"/>
                        </a:lnSpc>
                        <a:spcBef>
                          <a:spcPts val="0"/>
                        </a:spcBef>
                        <a:spcAft>
                          <a:spcPts val="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14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0</a:t>
                      </a: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0</a:t>
                      </a: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B</a:t>
                      </a:r>
                    </a:p>
                  </a:txBody>
                  <a:tcPr marL="66031" marR="66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1880726"/>
                  </a:ext>
                </a:extLst>
              </a:tr>
            </a:tbl>
          </a:graphicData>
        </a:graphic>
      </p:graphicFrame>
      <p:sp>
        <p:nvSpPr>
          <p:cNvPr id="11" name="Text Box 2"/>
          <p:cNvSpPr txBox="1">
            <a:spLocks noChangeArrowheads="1"/>
          </p:cNvSpPr>
          <p:nvPr/>
        </p:nvSpPr>
        <p:spPr bwMode="auto">
          <a:xfrm>
            <a:off x="2733315" y="2155166"/>
            <a:ext cx="1646216" cy="94023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pPr>
            <a:r>
              <a:rPr lang="en-US" sz="1200" b="1" dirty="0">
                <a:latin typeface="Calibri" panose="020F0502020204030204" pitchFamily="34" charset="0"/>
                <a:ea typeface="Calibri" panose="020F0502020204030204" pitchFamily="34" charset="0"/>
                <a:cs typeface="Times New Roman" panose="02020603050405020304" pitchFamily="18" charset="0"/>
              </a:rPr>
              <a:t>Populations</a:t>
            </a:r>
            <a:endParaRPr lang="en-US" sz="1099"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a:latin typeface="Calibri" panose="020F0502020204030204" pitchFamily="34" charset="0"/>
                <a:ea typeface="Calibri" panose="020F0502020204030204" pitchFamily="34" charset="0"/>
                <a:cs typeface="Times New Roman" panose="02020603050405020304" pitchFamily="18" charset="0"/>
              </a:rPr>
              <a:t>A = 100,000 seeds / ha</a:t>
            </a:r>
            <a:endParaRPr lang="en-US" sz="1099"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a:latin typeface="Calibri" panose="020F0502020204030204" pitchFamily="34" charset="0"/>
                <a:ea typeface="Calibri" panose="020F0502020204030204" pitchFamily="34" charset="0"/>
                <a:cs typeface="Times New Roman" panose="02020603050405020304" pitchFamily="18" charset="0"/>
              </a:rPr>
              <a:t>B = 150,000 seeds / ha</a:t>
            </a:r>
            <a:endParaRPr lang="en-US" sz="1099"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a:latin typeface="Calibri" panose="020F0502020204030204" pitchFamily="34" charset="0"/>
                <a:ea typeface="Calibri" panose="020F0502020204030204" pitchFamily="34" charset="0"/>
                <a:cs typeface="Times New Roman" panose="02020603050405020304" pitchFamily="18" charset="0"/>
              </a:rPr>
              <a:t>C = 200,000 seeds / ha</a:t>
            </a:r>
            <a:endParaRPr lang="en-US" sz="1099"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710128" y="1167905"/>
            <a:ext cx="3113151" cy="1244893"/>
          </a:xfrm>
          <a:prstGeom prst="rect">
            <a:avLst/>
          </a:prstGeom>
        </p:spPr>
        <p:txBody>
          <a:bodyPr wrap="square">
            <a:spAutoFit/>
          </a:bodyPr>
          <a:lstStyle/>
          <a:p>
            <a:pPr>
              <a:lnSpc>
                <a:spcPct val="107000"/>
              </a:lnSpc>
            </a:pPr>
            <a:r>
              <a:rPr lang="en-US" sz="1400" b="1" dirty="0">
                <a:latin typeface="Calibri" panose="020F0502020204030204" pitchFamily="34" charset="0"/>
                <a:ea typeface="Calibri" panose="020F0502020204030204" pitchFamily="34" charset="0"/>
                <a:cs typeface="Times New Roman" panose="02020603050405020304" pitchFamily="18" charset="0"/>
              </a:rPr>
              <a:t>Objective:</a:t>
            </a:r>
            <a:r>
              <a:rPr lang="en-US" sz="1400" dirty="0">
                <a:latin typeface="Calibri" panose="020F0502020204030204" pitchFamily="34" charset="0"/>
                <a:ea typeface="Calibri" panose="020F0502020204030204" pitchFamily="34" charset="0"/>
                <a:cs typeface="Times New Roman" panose="02020603050405020304" pitchFamily="18" charset="0"/>
              </a:rPr>
              <a:t> Evaluate the impact of applying different rates of nitrogen with the seed on seedling emergence, and final grain yield in sorghum with different populations.</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p:cNvPicPr>
            <a:picLocks noChangeAspect="1"/>
          </p:cNvPicPr>
          <p:nvPr/>
        </p:nvPicPr>
        <p:blipFill rotWithShape="1">
          <a:blip r:embed="rId3"/>
          <a:srcRect l="10253" r="11571" b="28902"/>
          <a:stretch/>
        </p:blipFill>
        <p:spPr>
          <a:xfrm>
            <a:off x="8008879" y="5594956"/>
            <a:ext cx="745646" cy="850051"/>
          </a:xfrm>
          <a:prstGeom prst="rect">
            <a:avLst/>
          </a:prstGeom>
        </p:spPr>
      </p:pic>
      <p:sp>
        <p:nvSpPr>
          <p:cNvPr id="14" name="TextBox 13"/>
          <p:cNvSpPr txBox="1"/>
          <p:nvPr/>
        </p:nvSpPr>
        <p:spPr>
          <a:xfrm>
            <a:off x="7787866" y="6447170"/>
            <a:ext cx="1187673" cy="261482"/>
          </a:xfrm>
          <a:prstGeom prst="rect">
            <a:avLst/>
          </a:prstGeom>
          <a:noFill/>
        </p:spPr>
        <p:txBody>
          <a:bodyPr wrap="square" rtlCol="0">
            <a:spAutoFit/>
          </a:bodyPr>
          <a:lstStyle/>
          <a:p>
            <a:r>
              <a:rPr lang="en-US" sz="1099" dirty="0"/>
              <a:t>Elizabeth </a:t>
            </a:r>
            <a:r>
              <a:rPr lang="en-US" sz="1099" dirty="0" err="1"/>
              <a:t>Eickhoff</a:t>
            </a:r>
            <a:endParaRPr lang="en-US" sz="1099" dirty="0"/>
          </a:p>
        </p:txBody>
      </p:sp>
      <p:pic>
        <p:nvPicPr>
          <p:cNvPr id="3" name="Picture 2"/>
          <p:cNvPicPr>
            <a:picLocks noChangeAspect="1"/>
          </p:cNvPicPr>
          <p:nvPr/>
        </p:nvPicPr>
        <p:blipFill rotWithShape="1">
          <a:blip r:embed="rId4"/>
          <a:srcRect l="1217" t="-913" r="-1217" b="49701"/>
          <a:stretch/>
        </p:blipFill>
        <p:spPr>
          <a:xfrm>
            <a:off x="247639" y="3102617"/>
            <a:ext cx="2695258" cy="1840396"/>
          </a:xfrm>
          <a:prstGeom prst="rect">
            <a:avLst/>
          </a:prstGeom>
        </p:spPr>
      </p:pic>
      <p:graphicFrame>
        <p:nvGraphicFramePr>
          <p:cNvPr id="2" name="Table 1"/>
          <p:cNvGraphicFramePr>
            <a:graphicFrameLocks noGrp="1"/>
          </p:cNvGraphicFramePr>
          <p:nvPr>
            <p:extLst/>
          </p:nvPr>
        </p:nvGraphicFramePr>
        <p:xfrm>
          <a:off x="123038" y="5093339"/>
          <a:ext cx="7443817" cy="1637108"/>
        </p:xfrm>
        <a:graphic>
          <a:graphicData uri="http://schemas.openxmlformats.org/drawingml/2006/table">
            <a:tbl>
              <a:tblPr firstRow="1" bandRow="1">
                <a:tableStyleId>{21E4AEA4-8DFA-4A89-87EB-49C32662AFE0}</a:tableStyleId>
              </a:tblPr>
              <a:tblGrid>
                <a:gridCol w="1304095">
                  <a:extLst>
                    <a:ext uri="{9D8B030D-6E8A-4147-A177-3AD203B41FA5}">
                      <a16:colId xmlns:a16="http://schemas.microsoft.com/office/drawing/2014/main" val="87069359"/>
                    </a:ext>
                  </a:extLst>
                </a:gridCol>
                <a:gridCol w="923339">
                  <a:extLst>
                    <a:ext uri="{9D8B030D-6E8A-4147-A177-3AD203B41FA5}">
                      <a16:colId xmlns:a16="http://schemas.microsoft.com/office/drawing/2014/main" val="1526682144"/>
                    </a:ext>
                  </a:extLst>
                </a:gridCol>
                <a:gridCol w="1149306">
                  <a:extLst>
                    <a:ext uri="{9D8B030D-6E8A-4147-A177-3AD203B41FA5}">
                      <a16:colId xmlns:a16="http://schemas.microsoft.com/office/drawing/2014/main" val="496392693"/>
                    </a:ext>
                  </a:extLst>
                </a:gridCol>
                <a:gridCol w="1382844">
                  <a:extLst>
                    <a:ext uri="{9D8B030D-6E8A-4147-A177-3AD203B41FA5}">
                      <a16:colId xmlns:a16="http://schemas.microsoft.com/office/drawing/2014/main" val="1928235493"/>
                    </a:ext>
                  </a:extLst>
                </a:gridCol>
                <a:gridCol w="1374381">
                  <a:extLst>
                    <a:ext uri="{9D8B030D-6E8A-4147-A177-3AD203B41FA5}">
                      <a16:colId xmlns:a16="http://schemas.microsoft.com/office/drawing/2014/main" val="981728049"/>
                    </a:ext>
                  </a:extLst>
                </a:gridCol>
                <a:gridCol w="1309852">
                  <a:extLst>
                    <a:ext uri="{9D8B030D-6E8A-4147-A177-3AD203B41FA5}">
                      <a16:colId xmlns:a16="http://schemas.microsoft.com/office/drawing/2014/main" val="2787851769"/>
                    </a:ext>
                  </a:extLst>
                </a:gridCol>
              </a:tblGrid>
              <a:tr h="579120">
                <a:tc>
                  <a:txBody>
                    <a:bodyPr/>
                    <a:lstStyle/>
                    <a:p>
                      <a:pPr algn="ctr"/>
                      <a:r>
                        <a:rPr lang="en-US" sz="1600" u="sng" dirty="0" smtClean="0">
                          <a:solidFill>
                            <a:schemeClr val="tx1"/>
                          </a:solidFill>
                        </a:rPr>
                        <a:t>Crop</a:t>
                      </a:r>
                      <a:endParaRPr lang="en-US" sz="1600" u="sng" dirty="0">
                        <a:solidFill>
                          <a:schemeClr val="tx1"/>
                        </a:solidFill>
                      </a:endParaRPr>
                    </a:p>
                  </a:txBody>
                  <a:tcPr>
                    <a:solidFill>
                      <a:srgbClr val="FFFF00"/>
                    </a:solidFill>
                  </a:tcPr>
                </a:tc>
                <a:tc>
                  <a:txBody>
                    <a:bodyPr/>
                    <a:lstStyle/>
                    <a:p>
                      <a:pPr algn="ctr"/>
                      <a:r>
                        <a:rPr lang="en-US" sz="1600" u="sng" dirty="0" smtClean="0">
                          <a:solidFill>
                            <a:schemeClr val="tx1"/>
                          </a:solidFill>
                        </a:rPr>
                        <a:t>Location</a:t>
                      </a:r>
                      <a:endParaRPr lang="en-US" sz="1600" u="sng" dirty="0">
                        <a:solidFill>
                          <a:schemeClr val="tx1"/>
                        </a:solidFill>
                      </a:endParaRPr>
                    </a:p>
                  </a:txBody>
                  <a:tcPr>
                    <a:solidFill>
                      <a:srgbClr val="FFFF00"/>
                    </a:solidFill>
                  </a:tcPr>
                </a:tc>
                <a:tc>
                  <a:txBody>
                    <a:bodyPr/>
                    <a:lstStyle/>
                    <a:p>
                      <a:pPr algn="ctr"/>
                      <a:r>
                        <a:rPr lang="en-US" sz="1600" u="sng" dirty="0" err="1" smtClean="0">
                          <a:solidFill>
                            <a:schemeClr val="tx1"/>
                          </a:solidFill>
                        </a:rPr>
                        <a:t>Preplant</a:t>
                      </a:r>
                      <a:r>
                        <a:rPr lang="en-US" sz="1600" u="sng" baseline="0" dirty="0" smtClean="0">
                          <a:solidFill>
                            <a:schemeClr val="tx1"/>
                          </a:solidFill>
                        </a:rPr>
                        <a:t> N </a:t>
                      </a:r>
                      <a:r>
                        <a:rPr lang="en-US" sz="1600" u="sng" baseline="0" dirty="0" err="1" smtClean="0">
                          <a:solidFill>
                            <a:schemeClr val="tx1"/>
                          </a:solidFill>
                        </a:rPr>
                        <a:t>Trt</a:t>
                      </a:r>
                      <a:r>
                        <a:rPr lang="en-US" sz="1600" u="sng" baseline="0" dirty="0" smtClean="0">
                          <a:solidFill>
                            <a:schemeClr val="tx1"/>
                          </a:solidFill>
                        </a:rPr>
                        <a:t> 13</a:t>
                      </a:r>
                      <a:endParaRPr lang="en-US" sz="1600" u="sng" dirty="0">
                        <a:solidFill>
                          <a:schemeClr val="tx1"/>
                        </a:solidFill>
                      </a:endParaRPr>
                    </a:p>
                  </a:txBody>
                  <a:tcPr>
                    <a:solidFill>
                      <a:srgbClr val="FFFF00"/>
                    </a:solidFill>
                  </a:tcPr>
                </a:tc>
                <a:tc>
                  <a:txBody>
                    <a:bodyPr/>
                    <a:lstStyle/>
                    <a:p>
                      <a:pPr algn="ctr"/>
                      <a:r>
                        <a:rPr lang="en-US" sz="1600" u="sng" dirty="0" smtClean="0">
                          <a:solidFill>
                            <a:schemeClr val="tx1"/>
                          </a:solidFill>
                        </a:rPr>
                        <a:t>Planting</a:t>
                      </a:r>
                      <a:r>
                        <a:rPr lang="en-US" sz="1600" u="sng" baseline="0" dirty="0" smtClean="0">
                          <a:solidFill>
                            <a:schemeClr val="tx1"/>
                          </a:solidFill>
                        </a:rPr>
                        <a:t> Date</a:t>
                      </a:r>
                      <a:endParaRPr lang="en-US" sz="1600" u="sng" dirty="0">
                        <a:solidFill>
                          <a:schemeClr val="tx1"/>
                        </a:solidFill>
                      </a:endParaRPr>
                    </a:p>
                  </a:txBody>
                  <a:tcPr>
                    <a:solidFill>
                      <a:srgbClr val="FFFF00"/>
                    </a:solidFill>
                  </a:tcPr>
                </a:tc>
                <a:tc>
                  <a:txBody>
                    <a:bodyPr/>
                    <a:lstStyle/>
                    <a:p>
                      <a:pPr algn="ctr"/>
                      <a:r>
                        <a:rPr lang="en-US" sz="1600" u="sng" dirty="0" smtClean="0">
                          <a:solidFill>
                            <a:schemeClr val="tx1"/>
                          </a:solidFill>
                        </a:rPr>
                        <a:t>Sensor Dates</a:t>
                      </a:r>
                      <a:endParaRPr lang="en-US" sz="1600" u="sng" dirty="0">
                        <a:solidFill>
                          <a:schemeClr val="tx1"/>
                        </a:solidFill>
                      </a:endParaRPr>
                    </a:p>
                  </a:txBody>
                  <a:tcPr>
                    <a:solidFill>
                      <a:srgbClr val="FFFF00"/>
                    </a:solidFill>
                  </a:tcPr>
                </a:tc>
                <a:tc>
                  <a:txBody>
                    <a:bodyPr/>
                    <a:lstStyle/>
                    <a:p>
                      <a:pPr algn="ctr"/>
                      <a:r>
                        <a:rPr lang="en-US" sz="1600" u="sng" dirty="0" smtClean="0">
                          <a:solidFill>
                            <a:schemeClr val="tx1"/>
                          </a:solidFill>
                        </a:rPr>
                        <a:t>Sum of GDD</a:t>
                      </a:r>
                      <a:endParaRPr lang="en-US" sz="1600" u="sng" dirty="0">
                        <a:solidFill>
                          <a:schemeClr val="tx1"/>
                        </a:solidFill>
                      </a:endParaRPr>
                    </a:p>
                  </a:txBody>
                  <a:tcPr>
                    <a:solidFill>
                      <a:srgbClr val="FFFF00"/>
                    </a:solidFill>
                  </a:tcPr>
                </a:tc>
                <a:extLst>
                  <a:ext uri="{0D108BD9-81ED-4DB2-BD59-A6C34878D82A}">
                    <a16:rowId xmlns:a16="http://schemas.microsoft.com/office/drawing/2014/main" val="2710768628"/>
                  </a:ext>
                </a:extLst>
              </a:tr>
              <a:tr h="528994">
                <a:tc>
                  <a:txBody>
                    <a:bodyPr/>
                    <a:lstStyle/>
                    <a:p>
                      <a:pPr algn="ctr"/>
                      <a:r>
                        <a:rPr lang="en-US" sz="1400" dirty="0" smtClean="0"/>
                        <a:t>Sorghum</a:t>
                      </a:r>
                    </a:p>
                  </a:txBody>
                  <a:tcPr>
                    <a:solidFill>
                      <a:schemeClr val="accent4">
                        <a:lumMod val="20000"/>
                        <a:lumOff val="80000"/>
                      </a:schemeClr>
                    </a:solidFill>
                  </a:tcPr>
                </a:tc>
                <a:tc>
                  <a:txBody>
                    <a:bodyPr/>
                    <a:lstStyle/>
                    <a:p>
                      <a:pPr algn="ctr"/>
                      <a:r>
                        <a:rPr lang="en-US" sz="1400" dirty="0" err="1" smtClean="0"/>
                        <a:t>Efaw</a:t>
                      </a:r>
                      <a:endParaRPr lang="en-US" sz="1400" dirty="0"/>
                    </a:p>
                  </a:txBody>
                  <a:tcPr>
                    <a:solidFill>
                      <a:schemeClr val="accent4">
                        <a:lumMod val="20000"/>
                        <a:lumOff val="80000"/>
                      </a:schemeClr>
                    </a:solidFill>
                  </a:tcPr>
                </a:tc>
                <a:tc>
                  <a:txBody>
                    <a:bodyPr/>
                    <a:lstStyle/>
                    <a:p>
                      <a:pPr algn="ctr"/>
                      <a:r>
                        <a:rPr lang="en-US" sz="1400" dirty="0" smtClean="0"/>
                        <a:t>06/02/2017</a:t>
                      </a:r>
                      <a:endParaRPr lang="en-US" sz="1400" dirty="0"/>
                    </a:p>
                  </a:txBody>
                  <a:tcPr>
                    <a:solidFill>
                      <a:schemeClr val="accent4">
                        <a:lumMod val="20000"/>
                        <a:lumOff val="80000"/>
                      </a:schemeClr>
                    </a:solidFill>
                  </a:tcPr>
                </a:tc>
                <a:tc>
                  <a:txBody>
                    <a:bodyPr/>
                    <a:lstStyle/>
                    <a:p>
                      <a:pPr algn="ctr"/>
                      <a:r>
                        <a:rPr lang="en-US" sz="1400" dirty="0" smtClean="0"/>
                        <a:t>06/02/2017</a:t>
                      </a:r>
                      <a:endParaRPr lang="en-US" sz="1400" dirty="0"/>
                    </a:p>
                  </a:txBody>
                  <a:tcPr>
                    <a:solidFill>
                      <a:schemeClr val="accent4">
                        <a:lumMod val="20000"/>
                        <a:lumOff val="80000"/>
                      </a:schemeClr>
                    </a:solidFill>
                  </a:tcPr>
                </a:tc>
                <a:tc>
                  <a:txBody>
                    <a:bodyPr/>
                    <a:lstStyle/>
                    <a:p>
                      <a:pPr algn="ctr"/>
                      <a:r>
                        <a:rPr lang="en-US" sz="1400" dirty="0" smtClean="0"/>
                        <a:t>06/16/2017</a:t>
                      </a:r>
                    </a:p>
                    <a:p>
                      <a:pPr algn="ctr"/>
                      <a:r>
                        <a:rPr lang="en-US" sz="1400" dirty="0" smtClean="0"/>
                        <a:t>06/21/2017</a:t>
                      </a:r>
                      <a:endParaRPr lang="en-US" sz="1400" dirty="0"/>
                    </a:p>
                  </a:txBody>
                  <a:tcPr>
                    <a:solidFill>
                      <a:schemeClr val="accent4">
                        <a:lumMod val="20000"/>
                        <a:lumOff val="80000"/>
                      </a:schemeClr>
                    </a:solidFill>
                  </a:tcPr>
                </a:tc>
                <a:tc>
                  <a:txBody>
                    <a:bodyPr/>
                    <a:lstStyle/>
                    <a:p>
                      <a:pPr algn="ctr"/>
                      <a:r>
                        <a:rPr lang="en-US" sz="1400" dirty="0" smtClean="0"/>
                        <a:t>356</a:t>
                      </a:r>
                    </a:p>
                    <a:p>
                      <a:pPr algn="ctr"/>
                      <a:r>
                        <a:rPr lang="en-US" sz="1400" dirty="0" smtClean="0"/>
                        <a:t>496</a:t>
                      </a:r>
                      <a:endParaRPr lang="en-US" sz="1400" dirty="0"/>
                    </a:p>
                  </a:txBody>
                  <a:tcPr>
                    <a:solidFill>
                      <a:schemeClr val="accent4">
                        <a:lumMod val="20000"/>
                        <a:lumOff val="80000"/>
                      </a:schemeClr>
                    </a:solidFill>
                  </a:tcPr>
                </a:tc>
                <a:extLst>
                  <a:ext uri="{0D108BD9-81ED-4DB2-BD59-A6C34878D82A}">
                    <a16:rowId xmlns:a16="http://schemas.microsoft.com/office/drawing/2014/main" val="222090473"/>
                  </a:ext>
                </a:extLst>
              </a:tr>
              <a:tr h="528994">
                <a:tc>
                  <a:txBody>
                    <a:bodyPr/>
                    <a:lstStyle/>
                    <a:p>
                      <a:pPr algn="ctr"/>
                      <a:r>
                        <a:rPr lang="en-US" sz="1400" dirty="0" smtClean="0"/>
                        <a:t>Sorghum</a:t>
                      </a:r>
                      <a:endParaRPr lang="en-US" sz="1400" dirty="0"/>
                    </a:p>
                  </a:txBody>
                  <a:tcPr>
                    <a:solidFill>
                      <a:schemeClr val="accent4">
                        <a:lumMod val="20000"/>
                        <a:lumOff val="80000"/>
                      </a:schemeClr>
                    </a:solidFill>
                  </a:tcPr>
                </a:tc>
                <a:tc>
                  <a:txBody>
                    <a:bodyPr/>
                    <a:lstStyle/>
                    <a:p>
                      <a:pPr algn="ctr"/>
                      <a:r>
                        <a:rPr lang="en-US" sz="1400" dirty="0" smtClean="0"/>
                        <a:t>LCB</a:t>
                      </a:r>
                      <a:endParaRPr lang="en-US" sz="1400" dirty="0"/>
                    </a:p>
                  </a:txBody>
                  <a:tcPr>
                    <a:solidFill>
                      <a:schemeClr val="accent4">
                        <a:lumMod val="20000"/>
                        <a:lumOff val="80000"/>
                      </a:schemeClr>
                    </a:solidFill>
                  </a:tcPr>
                </a:tc>
                <a:tc>
                  <a:txBody>
                    <a:bodyPr/>
                    <a:lstStyle/>
                    <a:p>
                      <a:pPr algn="ctr"/>
                      <a:r>
                        <a:rPr lang="en-US" sz="1400" dirty="0" smtClean="0"/>
                        <a:t>06/02/2017</a:t>
                      </a:r>
                      <a:endParaRPr lang="en-US" sz="1400" dirty="0"/>
                    </a:p>
                  </a:txBody>
                  <a:tcPr>
                    <a:solidFill>
                      <a:schemeClr val="accent4">
                        <a:lumMod val="20000"/>
                        <a:lumOff val="80000"/>
                      </a:schemeClr>
                    </a:solidFill>
                  </a:tcPr>
                </a:tc>
                <a:tc>
                  <a:txBody>
                    <a:bodyPr/>
                    <a:lstStyle/>
                    <a:p>
                      <a:pPr algn="ctr"/>
                      <a:r>
                        <a:rPr lang="en-US" sz="1400" dirty="0" smtClean="0"/>
                        <a:t>06/02/2017</a:t>
                      </a:r>
                      <a:endParaRPr lang="en-US" sz="1400" dirty="0"/>
                    </a:p>
                  </a:txBody>
                  <a:tcPr>
                    <a:solidFill>
                      <a:schemeClr val="accent4">
                        <a:lumMod val="20000"/>
                        <a:lumOff val="80000"/>
                      </a:schemeClr>
                    </a:solidFill>
                  </a:tcPr>
                </a:tc>
                <a:tc>
                  <a:txBody>
                    <a:bodyPr/>
                    <a:lstStyle/>
                    <a:p>
                      <a:pPr algn="ctr"/>
                      <a:r>
                        <a:rPr lang="en-US" sz="1400" dirty="0" smtClean="0"/>
                        <a:t>06/16/2017</a:t>
                      </a:r>
                    </a:p>
                    <a:p>
                      <a:pPr algn="ctr"/>
                      <a:r>
                        <a:rPr lang="en-US" sz="1400" dirty="0" smtClean="0"/>
                        <a:t>06/21/2017</a:t>
                      </a:r>
                      <a:endParaRPr lang="en-US" sz="1400" dirty="0"/>
                    </a:p>
                  </a:txBody>
                  <a:tcPr>
                    <a:solidFill>
                      <a:schemeClr val="accent4">
                        <a:lumMod val="20000"/>
                        <a:lumOff val="80000"/>
                      </a:schemeClr>
                    </a:solidFill>
                  </a:tcPr>
                </a:tc>
                <a:tc>
                  <a:txBody>
                    <a:bodyPr/>
                    <a:lstStyle/>
                    <a:p>
                      <a:pPr algn="ctr"/>
                      <a:r>
                        <a:rPr lang="en-US" sz="1400" dirty="0" smtClean="0"/>
                        <a:t>368</a:t>
                      </a:r>
                    </a:p>
                    <a:p>
                      <a:pPr algn="ctr"/>
                      <a:r>
                        <a:rPr lang="en-US" sz="1400" dirty="0" smtClean="0"/>
                        <a:t>504</a:t>
                      </a:r>
                      <a:endParaRPr lang="en-US" sz="1400" dirty="0"/>
                    </a:p>
                  </a:txBody>
                  <a:tcPr>
                    <a:solidFill>
                      <a:schemeClr val="accent4">
                        <a:lumMod val="20000"/>
                        <a:lumOff val="80000"/>
                      </a:schemeClr>
                    </a:solidFill>
                  </a:tcPr>
                </a:tc>
                <a:extLst>
                  <a:ext uri="{0D108BD9-81ED-4DB2-BD59-A6C34878D82A}">
                    <a16:rowId xmlns:a16="http://schemas.microsoft.com/office/drawing/2014/main" val="33731296"/>
                  </a:ext>
                </a:extLst>
              </a:tr>
            </a:tbl>
          </a:graphicData>
        </a:graphic>
      </p:graphicFrame>
    </p:spTree>
    <p:extLst>
      <p:ext uri="{BB962C8B-B14F-4D97-AF65-F5344CB8AC3E}">
        <p14:creationId xmlns:p14="http://schemas.microsoft.com/office/powerpoint/2010/main" val="4168635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65109" y="1254126"/>
            <a:ext cx="5255304" cy="1649222"/>
          </a:xfrm>
        </p:spPr>
        <p:txBody>
          <a:bodyPr>
            <a:noAutofit/>
          </a:bodyPr>
          <a:lstStyle/>
          <a:p>
            <a:pPr marL="0" indent="0">
              <a:buNone/>
            </a:pPr>
            <a:r>
              <a:rPr lang="en-US" sz="2572" b="1" dirty="0"/>
              <a:t>Objective: </a:t>
            </a:r>
            <a:r>
              <a:rPr lang="en-US" sz="2572" dirty="0"/>
              <a:t>To evaluate the relative influence of the environment on check plot yields.</a:t>
            </a:r>
          </a:p>
        </p:txBody>
      </p:sp>
      <p:graphicFrame>
        <p:nvGraphicFramePr>
          <p:cNvPr id="4" name="Content Placeholder 3"/>
          <p:cNvGraphicFramePr>
            <a:graphicFrameLocks noGrp="1"/>
          </p:cNvGraphicFramePr>
          <p:nvPr>
            <p:ph sz="half" idx="2"/>
            <p:extLst/>
          </p:nvPr>
        </p:nvGraphicFramePr>
        <p:xfrm>
          <a:off x="5743585" y="1475135"/>
          <a:ext cx="3127568" cy="4554812"/>
        </p:xfrm>
        <a:graphic>
          <a:graphicData uri="http://schemas.openxmlformats.org/drawingml/2006/table">
            <a:tbl>
              <a:tblPr firstRow="1" bandRow="1">
                <a:tableStyleId>{5C22544A-7EE6-4342-B048-85BDC9FD1C3A}</a:tableStyleId>
              </a:tblPr>
              <a:tblGrid>
                <a:gridCol w="492610">
                  <a:extLst>
                    <a:ext uri="{9D8B030D-6E8A-4147-A177-3AD203B41FA5}">
                      <a16:colId xmlns:a16="http://schemas.microsoft.com/office/drawing/2014/main" val="20000"/>
                    </a:ext>
                  </a:extLst>
                </a:gridCol>
                <a:gridCol w="878485">
                  <a:extLst>
                    <a:ext uri="{9D8B030D-6E8A-4147-A177-3AD203B41FA5}">
                      <a16:colId xmlns:a16="http://schemas.microsoft.com/office/drawing/2014/main" val="20001"/>
                    </a:ext>
                  </a:extLst>
                </a:gridCol>
                <a:gridCol w="861654">
                  <a:extLst>
                    <a:ext uri="{9D8B030D-6E8A-4147-A177-3AD203B41FA5}">
                      <a16:colId xmlns:a16="http://schemas.microsoft.com/office/drawing/2014/main" val="20002"/>
                    </a:ext>
                  </a:extLst>
                </a:gridCol>
                <a:gridCol w="894819">
                  <a:extLst>
                    <a:ext uri="{9D8B030D-6E8A-4147-A177-3AD203B41FA5}">
                      <a16:colId xmlns:a16="http://schemas.microsoft.com/office/drawing/2014/main" val="20003"/>
                    </a:ext>
                  </a:extLst>
                </a:gridCol>
              </a:tblGrid>
              <a:tr h="649322">
                <a:tc>
                  <a:txBody>
                    <a:bodyPr/>
                    <a:lstStyle/>
                    <a:p>
                      <a:r>
                        <a:rPr lang="en-US" sz="1200" dirty="0">
                          <a:solidFill>
                            <a:schemeClr val="tx1"/>
                          </a:solidFill>
                        </a:rPr>
                        <a:t>TRT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chemeClr val="tx1"/>
                          </a:solidFill>
                        </a:rPr>
                        <a:t>Pre-plant N rate (</a:t>
                      </a:r>
                      <a:r>
                        <a:rPr lang="en-US" sz="1200" dirty="0" err="1">
                          <a:solidFill>
                            <a:schemeClr val="tx1"/>
                          </a:solidFill>
                        </a:rPr>
                        <a:t>lb</a:t>
                      </a:r>
                      <a:r>
                        <a:rPr lang="en-US" sz="1200" dirty="0">
                          <a:solidFill>
                            <a:schemeClr val="tx1"/>
                          </a:solidFill>
                        </a:rPr>
                        <a:t> N /</a:t>
                      </a:r>
                      <a:r>
                        <a:rPr lang="en-US" sz="1200" baseline="0" dirty="0">
                          <a:solidFill>
                            <a:schemeClr val="tx1"/>
                          </a:solidFill>
                        </a:rPr>
                        <a:t> ac)</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chemeClr val="tx1"/>
                          </a:solidFill>
                        </a:rPr>
                        <a:t>Pre-plant P rate (</a:t>
                      </a:r>
                      <a:r>
                        <a:rPr lang="en-US" sz="1200" dirty="0" err="1">
                          <a:solidFill>
                            <a:schemeClr val="tx1"/>
                          </a:solidFill>
                        </a:rPr>
                        <a:t>lb</a:t>
                      </a:r>
                      <a:r>
                        <a:rPr lang="en-US" sz="1200" baseline="0" dirty="0">
                          <a:solidFill>
                            <a:schemeClr val="tx1"/>
                          </a:solidFill>
                        </a:rPr>
                        <a:t> P2O5 / ac)</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chemeClr val="tx1"/>
                          </a:solidFill>
                        </a:rPr>
                        <a:t>Pre-plant K rate (</a:t>
                      </a:r>
                      <a:r>
                        <a:rPr lang="en-US" sz="1200" dirty="0" err="1">
                          <a:solidFill>
                            <a:schemeClr val="tx1"/>
                          </a:solidFill>
                        </a:rPr>
                        <a:t>lb</a:t>
                      </a:r>
                      <a:r>
                        <a:rPr lang="en-US" sz="1200" dirty="0">
                          <a:solidFill>
                            <a:schemeClr val="tx1"/>
                          </a:solidFill>
                        </a:rPr>
                        <a:t> K2O / ac)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66462">
                <a:tc>
                  <a:txBody>
                    <a:bodyPr/>
                    <a:lstStyle/>
                    <a:p>
                      <a:r>
                        <a:rPr lang="en-US" sz="11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66462">
                <a:tc>
                  <a:txBody>
                    <a:bodyPr/>
                    <a:lstStyle/>
                    <a:p>
                      <a:r>
                        <a:rPr lang="en-US" sz="11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66462">
                <a:tc>
                  <a:txBody>
                    <a:bodyPr/>
                    <a:lstStyle/>
                    <a:p>
                      <a:r>
                        <a:rPr lang="en-US" sz="11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66462">
                <a:tc>
                  <a:txBody>
                    <a:bodyPr/>
                    <a:lstStyle/>
                    <a:p>
                      <a:r>
                        <a:rPr lang="en-US" sz="11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66462">
                <a:tc>
                  <a:txBody>
                    <a:bodyPr/>
                    <a:lstStyle/>
                    <a:p>
                      <a:r>
                        <a:rPr lang="en-US" sz="11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66462">
                <a:tc>
                  <a:txBody>
                    <a:bodyPr/>
                    <a:lstStyle/>
                    <a:p>
                      <a:r>
                        <a:rPr lang="en-US" sz="11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66462">
                <a:tc>
                  <a:txBody>
                    <a:bodyPr/>
                    <a:lstStyle/>
                    <a:p>
                      <a:r>
                        <a:rPr lang="en-US" sz="11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66462">
                <a:tc>
                  <a:txBody>
                    <a:bodyPr/>
                    <a:lstStyle/>
                    <a:p>
                      <a:r>
                        <a:rPr lang="en-US" sz="11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66462">
                <a:tc>
                  <a:txBody>
                    <a:bodyPr/>
                    <a:lstStyle/>
                    <a:p>
                      <a:r>
                        <a:rPr lang="en-US" sz="11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66462">
                <a:tc>
                  <a:txBody>
                    <a:bodyPr/>
                    <a:lstStyle/>
                    <a:p>
                      <a:r>
                        <a:rPr lang="en-US" sz="11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66462">
                <a:tc>
                  <a:txBody>
                    <a:bodyPr/>
                    <a:lstStyle/>
                    <a:p>
                      <a:r>
                        <a:rPr lang="en-US" sz="11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66462">
                <a:tc>
                  <a:txBody>
                    <a:bodyPr/>
                    <a:lstStyle/>
                    <a:p>
                      <a:r>
                        <a:rPr lang="en-US" sz="11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66462">
                <a:tc>
                  <a:txBody>
                    <a:bodyPr/>
                    <a:lstStyle/>
                    <a:p>
                      <a:r>
                        <a:rPr lang="en-US" sz="1100"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441484">
                <a:tc>
                  <a:txBody>
                    <a:bodyPr/>
                    <a:lstStyle/>
                    <a:p>
                      <a:r>
                        <a:rPr lang="en-US" sz="1100"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t>60 (</a:t>
                      </a:r>
                      <a:r>
                        <a:rPr lang="en-US" sz="1100" dirty="0" err="1"/>
                        <a:t>Sul</a:t>
                      </a:r>
                      <a:r>
                        <a:rPr lang="en-US" sz="1100" dirty="0"/>
                        <a:t>-Po-Mag)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bl>
          </a:graphicData>
        </a:graphic>
      </p:graphicFrame>
      <p:grpSp>
        <p:nvGrpSpPr>
          <p:cNvPr id="8" name="Group 7"/>
          <p:cNvGrpSpPr/>
          <p:nvPr/>
        </p:nvGrpSpPr>
        <p:grpSpPr>
          <a:xfrm>
            <a:off x="-4209" y="-1944"/>
            <a:ext cx="9148211" cy="1216198"/>
            <a:chOff x="-9407" y="-6904"/>
            <a:chExt cx="9153407" cy="893050"/>
          </a:xfrm>
        </p:grpSpPr>
        <p:sp>
          <p:nvSpPr>
            <p:cNvPr id="10" name="Rectangle 9"/>
            <p:cNvSpPr/>
            <p:nvPr/>
          </p:nvSpPr>
          <p:spPr>
            <a:xfrm>
              <a:off x="525523" y="555246"/>
              <a:ext cx="8618477" cy="199744"/>
            </a:xfrm>
            <a:prstGeom prst="rect">
              <a:avLst/>
            </a:prstGeom>
            <a:solidFill>
              <a:srgbClr val="A9AAA8">
                <a:alpha val="86000"/>
              </a:srgbClr>
            </a:solidFill>
            <a:ln>
              <a:noFill/>
            </a:ln>
          </p:spPr>
          <p:style>
            <a:lnRef idx="1">
              <a:schemeClr val="accent1"/>
            </a:lnRef>
            <a:fillRef idx="3">
              <a:schemeClr val="accent1"/>
            </a:fillRef>
            <a:effectRef idx="2">
              <a:schemeClr val="accent1"/>
            </a:effectRef>
            <a:fontRef idx="minor">
              <a:schemeClr val="lt1"/>
            </a:fontRef>
          </p:style>
          <p:txBody>
            <a:bodyPr lIns="13949" tIns="6975" rIns="13949" bIns="6975" rtlCol="0" anchor="ctr"/>
            <a:lstStyle/>
            <a:p>
              <a:pPr algn="ctr"/>
              <a:r>
                <a:rPr lang="en-US" sz="1351" dirty="0" err="1">
                  <a:solidFill>
                    <a:schemeClr val="tx1"/>
                  </a:solidFill>
                </a:rPr>
                <a:t>Alimamy</a:t>
              </a:r>
              <a:r>
                <a:rPr lang="en-US" sz="1351" dirty="0">
                  <a:solidFill>
                    <a:schemeClr val="tx1"/>
                  </a:solidFill>
                </a:rPr>
                <a:t> </a:t>
              </a:r>
              <a:r>
                <a:rPr lang="en-US" sz="1351" dirty="0" err="1">
                  <a:solidFill>
                    <a:schemeClr val="tx1"/>
                  </a:solidFill>
                </a:rPr>
                <a:t>Fornah</a:t>
              </a:r>
              <a:endParaRPr lang="en-US" sz="1351" dirty="0">
                <a:solidFill>
                  <a:schemeClr val="tx1"/>
                </a:solidFill>
              </a:endParaRPr>
            </a:p>
          </p:txBody>
        </p:sp>
        <p:sp>
          <p:nvSpPr>
            <p:cNvPr id="11" name="Rectangle 10"/>
            <p:cNvSpPr/>
            <p:nvPr/>
          </p:nvSpPr>
          <p:spPr>
            <a:xfrm>
              <a:off x="-8232" y="-5622"/>
              <a:ext cx="9152232" cy="560869"/>
            </a:xfrm>
            <a:prstGeom prst="rect">
              <a:avLst/>
            </a:prstGeom>
            <a:solidFill>
              <a:srgbClr val="13130D"/>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r>
                <a:rPr lang="en-US" sz="2400" dirty="0"/>
                <a:t>Environmental Variability in Check Plot Yields</a:t>
              </a:r>
              <a:endParaRPr lang="en-US" sz="2400" dirty="0">
                <a:solidFill>
                  <a:schemeClr val="bg1"/>
                </a:solidFill>
              </a:endParaRPr>
            </a:p>
          </p:txBody>
        </p:sp>
        <p:sp>
          <p:nvSpPr>
            <p:cNvPr id="12" name="Rectangle 11"/>
            <p:cNvSpPr/>
            <p:nvPr/>
          </p:nvSpPr>
          <p:spPr>
            <a:xfrm>
              <a:off x="-9407" y="-5621"/>
              <a:ext cx="810687" cy="564599"/>
            </a:xfrm>
            <a:prstGeom prst="rect">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endParaRPr lang="en-US" sz="1351"/>
            </a:p>
          </p:txBody>
        </p:sp>
        <p:sp>
          <p:nvSpPr>
            <p:cNvPr id="13" name="Isosceles Triangle 12"/>
            <p:cNvSpPr/>
            <p:nvPr/>
          </p:nvSpPr>
          <p:spPr>
            <a:xfrm rot="10800000">
              <a:off x="-8302" y="557150"/>
              <a:ext cx="810688" cy="328996"/>
            </a:xfrm>
            <a:prstGeom prst="triangle">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endParaRPr lang="en-US" sz="1351"/>
            </a:p>
          </p:txBody>
        </p:sp>
        <p:pic>
          <p:nvPicPr>
            <p:cNvPr id="14" name="Picture 2" descr="research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713" y="-6904"/>
              <a:ext cx="810534" cy="585900"/>
            </a:xfrm>
            <a:prstGeom prst="rect">
              <a:avLst/>
            </a:prstGeom>
            <a:noFill/>
            <a:extLst>
              <a:ext uri="{909E8E84-426E-40dd-AFC4-6F175D3DCCD1}">
                <a14:hiddenFill xmlns="" xmlns:a14="http://schemas.microsoft.com/office/drawing/2010/main">
                  <a:solidFill>
                    <a:srgbClr val="FFFFFF"/>
                  </a:solidFill>
                </a14:hiddenFill>
              </a:ext>
            </a:extLst>
          </p:spPr>
        </p:pic>
      </p:grpSp>
      <p:graphicFrame>
        <p:nvGraphicFramePr>
          <p:cNvPr id="15" name="Table 14"/>
          <p:cNvGraphicFramePr>
            <a:graphicFrameLocks noGrp="1"/>
          </p:cNvGraphicFramePr>
          <p:nvPr>
            <p:extLst/>
          </p:nvPr>
        </p:nvGraphicFramePr>
        <p:xfrm>
          <a:off x="2957746" y="2357941"/>
          <a:ext cx="2691818" cy="2563671"/>
        </p:xfrm>
        <a:graphic>
          <a:graphicData uri="http://schemas.openxmlformats.org/drawingml/2006/table">
            <a:tbl>
              <a:tblPr firstRow="1" bandRow="1">
                <a:tableStyleId>{5C22544A-7EE6-4342-B048-85BDC9FD1C3A}</a:tableStyleId>
              </a:tblPr>
              <a:tblGrid>
                <a:gridCol w="2691818">
                  <a:extLst>
                    <a:ext uri="{9D8B030D-6E8A-4147-A177-3AD203B41FA5}">
                      <a16:colId xmlns:a16="http://schemas.microsoft.com/office/drawing/2014/main" val="20000"/>
                    </a:ext>
                  </a:extLst>
                </a:gridCol>
              </a:tblGrid>
              <a:tr h="636386">
                <a:tc>
                  <a:txBody>
                    <a:bodyPr/>
                    <a:lstStyle/>
                    <a:p>
                      <a:r>
                        <a:rPr lang="en-US" sz="1200" b="0" dirty="0">
                          <a:solidFill>
                            <a:schemeClr val="tx1"/>
                          </a:solidFill>
                        </a:rPr>
                        <a:t>(6)</a:t>
                      </a:r>
                      <a:r>
                        <a:rPr lang="en-US" sz="1200" b="0" baseline="0" dirty="0">
                          <a:solidFill>
                            <a:schemeClr val="tx1"/>
                          </a:solidFill>
                        </a:rPr>
                        <a:t> Nitrogen, Phosphorus, Potash, and Lime 60-30-30+Lime</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63361">
                <a:tc>
                  <a:txBody>
                    <a:bodyPr/>
                    <a:lstStyle/>
                    <a:p>
                      <a:r>
                        <a:rPr lang="en-US" sz="1200" dirty="0"/>
                        <a:t>(5) Nitrogen,</a:t>
                      </a:r>
                      <a:r>
                        <a:rPr lang="en-US" sz="1200" baseline="0" dirty="0"/>
                        <a:t> Phosphorus, and Potash 60-30-30</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54562">
                <a:tc>
                  <a:txBody>
                    <a:bodyPr/>
                    <a:lstStyle/>
                    <a:p>
                      <a:r>
                        <a:rPr lang="en-US" sz="1200" dirty="0"/>
                        <a:t>(4) Nitrogen and Phosphorus 60-30-0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77400">
                <a:tc>
                  <a:txBody>
                    <a:bodyPr/>
                    <a:lstStyle/>
                    <a:p>
                      <a:r>
                        <a:rPr lang="en-US" sz="1200" dirty="0"/>
                        <a:t>(3) Phosphorus 0-30-0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77400">
                <a:tc>
                  <a:txBody>
                    <a:bodyPr/>
                    <a:lstStyle/>
                    <a:p>
                      <a:r>
                        <a:rPr lang="en-US" sz="1200" dirty="0"/>
                        <a:t>(2) Check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54562">
                <a:tc>
                  <a:txBody>
                    <a:bodyPr/>
                    <a:lstStyle/>
                    <a:p>
                      <a:r>
                        <a:rPr lang="en-US" sz="1200" dirty="0"/>
                        <a:t>(1) Manure every 4 years at 240 </a:t>
                      </a:r>
                      <a:r>
                        <a:rPr lang="en-US" sz="1200" dirty="0" err="1"/>
                        <a:t>lbs</a:t>
                      </a:r>
                      <a:r>
                        <a:rPr lang="en-US" sz="1200" dirty="0"/>
                        <a:t> 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8" name="Rectangle 17"/>
          <p:cNvSpPr/>
          <p:nvPr/>
        </p:nvSpPr>
        <p:spPr>
          <a:xfrm>
            <a:off x="5852526" y="1109788"/>
            <a:ext cx="2950029" cy="261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937" u="sng" dirty="0">
                <a:solidFill>
                  <a:schemeClr val="tx1"/>
                </a:solidFill>
              </a:rPr>
              <a:t>Experiment 502 (Lahoma)</a:t>
            </a:r>
          </a:p>
        </p:txBody>
      </p:sp>
      <p:sp>
        <p:nvSpPr>
          <p:cNvPr id="22" name="Rectangle 21"/>
          <p:cNvSpPr/>
          <p:nvPr/>
        </p:nvSpPr>
        <p:spPr>
          <a:xfrm>
            <a:off x="2852953" y="2085274"/>
            <a:ext cx="2796610" cy="261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37" u="sng" dirty="0" err="1">
                <a:solidFill>
                  <a:schemeClr val="tx1"/>
                </a:solidFill>
              </a:rPr>
              <a:t>Magruder</a:t>
            </a:r>
            <a:r>
              <a:rPr lang="en-US" sz="1837" u="sng" dirty="0">
                <a:solidFill>
                  <a:schemeClr val="tx1"/>
                </a:solidFill>
              </a:rPr>
              <a:t> Plots (Stillwater)</a:t>
            </a:r>
          </a:p>
        </p:txBody>
      </p:sp>
      <p:pic>
        <p:nvPicPr>
          <p:cNvPr id="1026" name="Picture 2" descr="Magruder Plots, Stillwater, OK, Long-term-Experimen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0132" y="2863348"/>
            <a:ext cx="2635595" cy="176155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1028" name="Picture 4" descr="http://nue.okstate.edu/Long_Term_Experiments/LahRegional_4221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5404" y="4938727"/>
            <a:ext cx="4408041" cy="168461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brightnessContrast bright="29000"/>
                    </a14:imgEffect>
                  </a14:imgLayer>
                </a14:imgProps>
              </a:ext>
              <a:ext uri="{28A0092B-C50C-407E-A947-70E740481C1C}">
                <a14:useLocalDpi xmlns:a14="http://schemas.microsoft.com/office/drawing/2010/main" val="0"/>
              </a:ext>
            </a:extLst>
          </a:blip>
          <a:stretch>
            <a:fillRect/>
          </a:stretch>
        </p:blipFill>
        <p:spPr>
          <a:xfrm>
            <a:off x="4916987" y="5268306"/>
            <a:ext cx="673769" cy="1066464"/>
          </a:xfrm>
          <a:prstGeom prst="rect">
            <a:avLst/>
          </a:prstGeom>
        </p:spPr>
      </p:pic>
    </p:spTree>
    <p:extLst>
      <p:ext uri="{BB962C8B-B14F-4D97-AF65-F5344CB8AC3E}">
        <p14:creationId xmlns:p14="http://schemas.microsoft.com/office/powerpoint/2010/main" val="38716875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13141" y="1653515"/>
            <a:ext cx="3762708" cy="1926920"/>
          </a:xfrm>
          <a:prstGeom prst="rect">
            <a:avLst/>
          </a:prstGeom>
          <a:ln w="28575">
            <a:prstDash val="sysDash"/>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700" b="1" dirty="0"/>
              <a:t>Objective</a:t>
            </a:r>
            <a:r>
              <a:rPr lang="en-US" sz="2700" dirty="0"/>
              <a:t>: </a:t>
            </a:r>
            <a:r>
              <a:rPr lang="en-US" sz="2700" dirty="0" smtClean="0"/>
              <a:t>To </a:t>
            </a:r>
            <a:r>
              <a:rPr lang="en-US" sz="2700" dirty="0"/>
              <a:t>determine the effect of applied sulfur on soybean grain yields, grain protein and oil </a:t>
            </a:r>
            <a:r>
              <a:rPr lang="en-US" sz="2700" dirty="0" smtClean="0"/>
              <a:t>quality.</a:t>
            </a:r>
            <a:endParaRPr lang="en-US" sz="2700" dirty="0"/>
          </a:p>
        </p:txBody>
      </p:sp>
      <p:grpSp>
        <p:nvGrpSpPr>
          <p:cNvPr id="17" name="Group 16"/>
          <p:cNvGrpSpPr/>
          <p:nvPr/>
        </p:nvGrpSpPr>
        <p:grpSpPr>
          <a:xfrm>
            <a:off x="1" y="0"/>
            <a:ext cx="9143999" cy="1419225"/>
            <a:chOff x="-9407" y="-5621"/>
            <a:chExt cx="9153407" cy="1042131"/>
          </a:xfrm>
        </p:grpSpPr>
        <p:sp>
          <p:nvSpPr>
            <p:cNvPr id="18" name="Rectangle 17"/>
            <p:cNvSpPr/>
            <p:nvPr/>
          </p:nvSpPr>
          <p:spPr>
            <a:xfrm>
              <a:off x="696148" y="419547"/>
              <a:ext cx="8447852" cy="277813"/>
            </a:xfrm>
            <a:prstGeom prst="rect">
              <a:avLst/>
            </a:prstGeom>
            <a:solidFill>
              <a:srgbClr val="A9AAA8">
                <a:alpha val="86000"/>
              </a:srgbClr>
            </a:solidFill>
            <a:ln>
              <a:noFill/>
            </a:ln>
          </p:spPr>
          <p:style>
            <a:lnRef idx="1">
              <a:schemeClr val="accent1"/>
            </a:lnRef>
            <a:fillRef idx="3">
              <a:schemeClr val="accent1"/>
            </a:fillRef>
            <a:effectRef idx="2">
              <a:schemeClr val="accent1"/>
            </a:effectRef>
            <a:fontRef idx="minor">
              <a:schemeClr val="lt1"/>
            </a:fontRef>
          </p:style>
          <p:txBody>
            <a:bodyPr lIns="13949" tIns="6975" rIns="13949" bIns="6975" rtlCol="0" anchor="ctr"/>
            <a:lstStyle/>
            <a:p>
              <a:pPr algn="ctr"/>
              <a:r>
                <a:rPr lang="en-US" sz="1351" dirty="0">
                  <a:solidFill>
                    <a:schemeClr val="tx1"/>
                  </a:solidFill>
                </a:rPr>
                <a:t>Gwen Wehmeyer</a:t>
              </a:r>
            </a:p>
          </p:txBody>
        </p:sp>
        <p:sp>
          <p:nvSpPr>
            <p:cNvPr id="19" name="Rectangle 18"/>
            <p:cNvSpPr/>
            <p:nvPr/>
          </p:nvSpPr>
          <p:spPr>
            <a:xfrm>
              <a:off x="-8232" y="-5621"/>
              <a:ext cx="9152232" cy="472061"/>
            </a:xfrm>
            <a:prstGeom prst="rect">
              <a:avLst/>
            </a:prstGeom>
            <a:solidFill>
              <a:srgbClr val="13130D"/>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endParaRPr lang="en-US" sz="2100" dirty="0">
                <a:solidFill>
                  <a:schemeClr val="bg1"/>
                </a:solidFill>
              </a:endParaRPr>
            </a:p>
          </p:txBody>
        </p:sp>
        <p:sp>
          <p:nvSpPr>
            <p:cNvPr id="20" name="Rectangle 19"/>
            <p:cNvSpPr/>
            <p:nvPr/>
          </p:nvSpPr>
          <p:spPr>
            <a:xfrm>
              <a:off x="-9407" y="-5621"/>
              <a:ext cx="998622" cy="564599"/>
            </a:xfrm>
            <a:prstGeom prst="rect">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endParaRPr lang="en-US" sz="1351"/>
            </a:p>
          </p:txBody>
        </p:sp>
        <p:sp>
          <p:nvSpPr>
            <p:cNvPr id="21" name="Isosceles Triangle 20"/>
            <p:cNvSpPr/>
            <p:nvPr/>
          </p:nvSpPr>
          <p:spPr>
            <a:xfrm rot="10800000">
              <a:off x="-9254" y="558963"/>
              <a:ext cx="998468" cy="477547"/>
            </a:xfrm>
            <a:prstGeom prst="triangle">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endParaRPr lang="en-US" sz="1351"/>
            </a:p>
          </p:txBody>
        </p:sp>
        <p:pic>
          <p:nvPicPr>
            <p:cNvPr id="22" name="Picture 2" descr="research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083" y="-5621"/>
              <a:ext cx="810534" cy="58590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23" name="TextBox 22"/>
          <p:cNvSpPr txBox="1"/>
          <p:nvPr/>
        </p:nvSpPr>
        <p:spPr>
          <a:xfrm>
            <a:off x="1393905" y="82802"/>
            <a:ext cx="7310971" cy="461665"/>
          </a:xfrm>
          <a:prstGeom prst="rect">
            <a:avLst/>
          </a:prstGeom>
          <a:noFill/>
        </p:spPr>
        <p:txBody>
          <a:bodyPr wrap="square" rtlCol="0">
            <a:spAutoFit/>
          </a:bodyPr>
          <a:lstStyle/>
          <a:p>
            <a:r>
              <a:rPr lang="en-US" sz="2400" dirty="0">
                <a:solidFill>
                  <a:schemeClr val="bg1"/>
                </a:solidFill>
              </a:rPr>
              <a:t>Optimum Sulfur Application for Soybeans in Oklahoma </a:t>
            </a:r>
          </a:p>
        </p:txBody>
      </p:sp>
      <p:graphicFrame>
        <p:nvGraphicFramePr>
          <p:cNvPr id="24" name="Table 23"/>
          <p:cNvGraphicFramePr>
            <a:graphicFrameLocks noGrp="1"/>
          </p:cNvGraphicFramePr>
          <p:nvPr>
            <p:extLst>
              <p:ext uri="{D42A27DB-BD31-4B8C-83A1-F6EECF244321}">
                <p14:modId xmlns:p14="http://schemas.microsoft.com/office/powerpoint/2010/main" val="3173551473"/>
              </p:ext>
            </p:extLst>
          </p:nvPr>
        </p:nvGraphicFramePr>
        <p:xfrm>
          <a:off x="4645573" y="1161561"/>
          <a:ext cx="4319749" cy="4163223"/>
        </p:xfrm>
        <a:graphic>
          <a:graphicData uri="http://schemas.openxmlformats.org/drawingml/2006/table">
            <a:tbl>
              <a:tblPr>
                <a:tableStyleId>{5C22544A-7EE6-4342-B048-85BDC9FD1C3A}</a:tableStyleId>
              </a:tblPr>
              <a:tblGrid>
                <a:gridCol w="668864">
                  <a:extLst>
                    <a:ext uri="{9D8B030D-6E8A-4147-A177-3AD203B41FA5}">
                      <a16:colId xmlns:a16="http://schemas.microsoft.com/office/drawing/2014/main" val="1185652532"/>
                    </a:ext>
                  </a:extLst>
                </a:gridCol>
                <a:gridCol w="863950">
                  <a:extLst>
                    <a:ext uri="{9D8B030D-6E8A-4147-A177-3AD203B41FA5}">
                      <a16:colId xmlns:a16="http://schemas.microsoft.com/office/drawing/2014/main" val="200416528"/>
                    </a:ext>
                  </a:extLst>
                </a:gridCol>
                <a:gridCol w="689880">
                  <a:extLst>
                    <a:ext uri="{9D8B030D-6E8A-4147-A177-3AD203B41FA5}">
                      <a16:colId xmlns:a16="http://schemas.microsoft.com/office/drawing/2014/main" val="1507442436"/>
                    </a:ext>
                  </a:extLst>
                </a:gridCol>
                <a:gridCol w="759327">
                  <a:extLst>
                    <a:ext uri="{9D8B030D-6E8A-4147-A177-3AD203B41FA5}">
                      <a16:colId xmlns:a16="http://schemas.microsoft.com/office/drawing/2014/main" val="1072466565"/>
                    </a:ext>
                  </a:extLst>
                </a:gridCol>
                <a:gridCol w="668864">
                  <a:extLst>
                    <a:ext uri="{9D8B030D-6E8A-4147-A177-3AD203B41FA5}">
                      <a16:colId xmlns:a16="http://schemas.microsoft.com/office/drawing/2014/main" val="1170832642"/>
                    </a:ext>
                  </a:extLst>
                </a:gridCol>
                <a:gridCol w="668864">
                  <a:extLst>
                    <a:ext uri="{9D8B030D-6E8A-4147-A177-3AD203B41FA5}">
                      <a16:colId xmlns:a16="http://schemas.microsoft.com/office/drawing/2014/main" val="3087090084"/>
                    </a:ext>
                  </a:extLst>
                </a:gridCol>
              </a:tblGrid>
              <a:tr h="771427">
                <a:tc>
                  <a:txBody>
                    <a:bodyPr/>
                    <a:lstStyle/>
                    <a:p>
                      <a:pPr algn="ctr" fontAlgn="ctr"/>
                      <a:r>
                        <a:rPr lang="en-US" sz="1500" b="1" u="none" strike="noStrike" dirty="0" err="1" smtClean="0">
                          <a:effectLst/>
                        </a:rPr>
                        <a:t>Trt</a:t>
                      </a:r>
                      <a:endParaRPr lang="en-US" sz="1500" b="1"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500" b="1" u="none" strike="noStrike" dirty="0">
                          <a:effectLst/>
                        </a:rPr>
                        <a:t>Fertilizer</a:t>
                      </a:r>
                      <a:endParaRPr lang="en-US" sz="15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500" b="1" u="none" strike="noStrike" dirty="0">
                          <a:effectLst/>
                        </a:rPr>
                        <a:t>Timing</a:t>
                      </a:r>
                      <a:endParaRPr lang="en-US" sz="15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500" b="1" u="none" strike="noStrike" dirty="0">
                          <a:effectLst/>
                        </a:rPr>
                        <a:t>k</a:t>
                      </a:r>
                      <a:r>
                        <a:rPr lang="en-US" sz="1500" b="1" u="none" strike="noStrike" dirty="0" smtClean="0">
                          <a:effectLst/>
                        </a:rPr>
                        <a:t>g </a:t>
                      </a:r>
                      <a:r>
                        <a:rPr lang="en-US" sz="1500" b="1" u="none" strike="noStrike" dirty="0">
                          <a:effectLst/>
                        </a:rPr>
                        <a:t>S ha </a:t>
                      </a:r>
                      <a:r>
                        <a:rPr lang="en-US" sz="1200" b="1" u="none" strike="noStrike" dirty="0">
                          <a:effectLst/>
                        </a:rPr>
                        <a:t>-1</a:t>
                      </a:r>
                      <a:endParaRPr lang="en-US"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it-IT" sz="1500" b="1" u="none" strike="noStrike" dirty="0">
                          <a:effectLst/>
                        </a:rPr>
                        <a:t>k</a:t>
                      </a:r>
                      <a:r>
                        <a:rPr lang="it-IT" sz="1500" b="1" u="none" strike="noStrike" dirty="0" smtClean="0">
                          <a:effectLst/>
                        </a:rPr>
                        <a:t>g </a:t>
                      </a:r>
                      <a:r>
                        <a:rPr lang="it-IT" sz="1500" b="1" u="none" strike="noStrike" dirty="0">
                          <a:effectLst/>
                        </a:rPr>
                        <a:t>carrier N ha </a:t>
                      </a:r>
                      <a:r>
                        <a:rPr lang="it-IT" sz="1100" b="1" u="none" strike="noStrike" dirty="0">
                          <a:effectLst/>
                        </a:rPr>
                        <a:t>-1</a:t>
                      </a:r>
                      <a:endParaRPr lang="it-IT"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500" b="1" u="none" strike="noStrike" dirty="0">
                          <a:effectLst/>
                        </a:rPr>
                        <a:t>kg/ha </a:t>
                      </a:r>
                      <a:r>
                        <a:rPr lang="en-US" sz="1500" b="1" u="none" strike="noStrike" dirty="0" smtClean="0">
                          <a:effectLst/>
                        </a:rPr>
                        <a:t>total product</a:t>
                      </a:r>
                      <a:endParaRPr lang="en-US" sz="15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3964055"/>
                  </a:ext>
                </a:extLst>
              </a:tr>
              <a:tr h="230946">
                <a:tc>
                  <a:txBody>
                    <a:bodyPr/>
                    <a:lstStyle/>
                    <a:p>
                      <a:pPr algn="ctr" fontAlgn="ctr"/>
                      <a:r>
                        <a:rPr lang="en-US" sz="1300" u="none" strike="noStrike" dirty="0">
                          <a:effectLst/>
                        </a:rPr>
                        <a:t>1</a:t>
                      </a:r>
                      <a:endParaRPr lang="en-US" sz="1300" b="0" i="0" u="none" strike="noStrike" dirty="0">
                        <a:solidFill>
                          <a:srgbClr val="000000"/>
                        </a:solidFill>
                        <a:effectLst/>
                        <a:latin typeface="Calibri" panose="020F0502020204030204" pitchFamily="34" charset="0"/>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300" u="none" strike="noStrike" dirty="0">
                          <a:effectLst/>
                        </a:rPr>
                        <a:t>check</a:t>
                      </a:r>
                      <a:endParaRPr lang="en-US"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300" u="none" strike="noStrike" dirty="0">
                          <a:effectLst/>
                        </a:rPr>
                        <a:t>.</a:t>
                      </a:r>
                      <a:endParaRPr lang="en-US"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300" u="none" strike="noStrike" dirty="0">
                          <a:effectLst/>
                        </a:rPr>
                        <a:t>0</a:t>
                      </a:r>
                      <a:endParaRPr lang="en-US"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300" u="none" strike="noStrike" dirty="0">
                          <a:effectLst/>
                        </a:rPr>
                        <a:t>0</a:t>
                      </a:r>
                      <a:endParaRPr lang="en-US"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300" u="none" strike="noStrike">
                          <a:effectLst/>
                        </a:rPr>
                        <a:t>0</a:t>
                      </a:r>
                      <a:endParaRPr lang="en-US" sz="13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8472531"/>
                  </a:ext>
                </a:extLst>
              </a:tr>
              <a:tr h="451550">
                <a:tc>
                  <a:txBody>
                    <a:bodyPr/>
                    <a:lstStyle/>
                    <a:p>
                      <a:pPr algn="ctr" fontAlgn="ctr"/>
                      <a:r>
                        <a:rPr lang="en-US" sz="1300" u="none" strike="noStrike">
                          <a:effectLst/>
                        </a:rPr>
                        <a:t>2</a:t>
                      </a:r>
                      <a:endParaRPr lang="en-US" sz="1300" b="0" i="0" u="none" strike="noStrike">
                        <a:solidFill>
                          <a:srgbClr val="000000"/>
                        </a:solidFill>
                        <a:effectLst/>
                        <a:latin typeface="Calibri" panose="020F0502020204030204" pitchFamily="34" charset="0"/>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300" u="none" strike="noStrike" dirty="0">
                          <a:effectLst/>
                        </a:rPr>
                        <a:t>Ammonium Nitrate</a:t>
                      </a:r>
                      <a:endParaRPr lang="en-US" sz="13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300" u="none" strike="noStrike" dirty="0" err="1">
                          <a:effectLst/>
                        </a:rPr>
                        <a:t>Preplant</a:t>
                      </a:r>
                      <a:endParaRPr lang="en-US" sz="13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300" u="none" strike="noStrike" dirty="0">
                          <a:effectLst/>
                        </a:rPr>
                        <a:t>0</a:t>
                      </a:r>
                      <a:endParaRPr lang="en-US"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300" u="none" strike="noStrike" dirty="0">
                          <a:effectLst/>
                        </a:rPr>
                        <a:t>14</a:t>
                      </a:r>
                      <a:endParaRPr lang="en-US"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300" u="none" strike="noStrike" dirty="0">
                          <a:effectLst/>
                        </a:rPr>
                        <a:t>68</a:t>
                      </a:r>
                      <a:endParaRPr lang="en-US"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4879885"/>
                  </a:ext>
                </a:extLst>
              </a:tr>
              <a:tr h="451550">
                <a:tc>
                  <a:txBody>
                    <a:bodyPr/>
                    <a:lstStyle/>
                    <a:p>
                      <a:pPr algn="ctr" fontAlgn="ctr"/>
                      <a:r>
                        <a:rPr lang="en-US" sz="1300" u="none" strike="noStrike">
                          <a:effectLst/>
                        </a:rPr>
                        <a:t>3</a:t>
                      </a:r>
                      <a:endParaRPr lang="en-US" sz="1300" b="0" i="0" u="none" strike="noStrike">
                        <a:solidFill>
                          <a:srgbClr val="000000"/>
                        </a:solidFill>
                        <a:effectLst/>
                        <a:latin typeface="Calibri" panose="020F0502020204030204" pitchFamily="34" charset="0"/>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300" u="none" strike="noStrike">
                          <a:effectLst/>
                        </a:rPr>
                        <a:t>Ammonium Sulfate</a:t>
                      </a:r>
                      <a:endParaRPr lang="en-US" sz="13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300" u="none" strike="noStrike" dirty="0" err="1">
                          <a:effectLst/>
                        </a:rPr>
                        <a:t>Preplant</a:t>
                      </a:r>
                      <a:endParaRPr lang="en-US" sz="13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300" u="none" strike="noStrike" dirty="0">
                          <a:effectLst/>
                        </a:rPr>
                        <a:t>5</a:t>
                      </a:r>
                      <a:endParaRPr lang="en-US"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300" u="none" strike="noStrike" dirty="0">
                          <a:effectLst/>
                        </a:rPr>
                        <a:t>5</a:t>
                      </a:r>
                      <a:endParaRPr lang="en-US"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300" u="none" strike="noStrike" dirty="0">
                          <a:effectLst/>
                        </a:rPr>
                        <a:t>23</a:t>
                      </a:r>
                      <a:endParaRPr lang="en-US"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5033005"/>
                  </a:ext>
                </a:extLst>
              </a:tr>
              <a:tr h="451550">
                <a:tc>
                  <a:txBody>
                    <a:bodyPr/>
                    <a:lstStyle/>
                    <a:p>
                      <a:pPr algn="ctr" fontAlgn="ctr"/>
                      <a:r>
                        <a:rPr lang="en-US" sz="1300" u="none" strike="noStrike">
                          <a:effectLst/>
                        </a:rPr>
                        <a:t>4</a:t>
                      </a:r>
                      <a:endParaRPr lang="en-US" sz="1300" b="0" i="0" u="none" strike="noStrike">
                        <a:solidFill>
                          <a:srgbClr val="000000"/>
                        </a:solidFill>
                        <a:effectLst/>
                        <a:latin typeface="Calibri" panose="020F0502020204030204" pitchFamily="34" charset="0"/>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300" u="none" strike="noStrike">
                          <a:effectLst/>
                        </a:rPr>
                        <a:t>Ammonium Sulfate</a:t>
                      </a:r>
                      <a:endParaRPr lang="en-US" sz="13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300" u="none" strike="noStrike">
                          <a:effectLst/>
                        </a:rPr>
                        <a:t>Preplant</a:t>
                      </a:r>
                      <a:endParaRPr lang="en-US" sz="13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300" u="none" strike="noStrike" dirty="0">
                          <a:effectLst/>
                        </a:rPr>
                        <a:t>11</a:t>
                      </a:r>
                      <a:endParaRPr lang="en-US"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300" u="none" strike="noStrike" dirty="0">
                          <a:effectLst/>
                        </a:rPr>
                        <a:t>10</a:t>
                      </a:r>
                      <a:endParaRPr lang="en-US"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300" u="none" strike="noStrike" dirty="0">
                          <a:effectLst/>
                        </a:rPr>
                        <a:t>45</a:t>
                      </a:r>
                      <a:endParaRPr lang="en-US"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4243252"/>
                  </a:ext>
                </a:extLst>
              </a:tr>
              <a:tr h="451550">
                <a:tc>
                  <a:txBody>
                    <a:bodyPr/>
                    <a:lstStyle/>
                    <a:p>
                      <a:pPr algn="ctr" fontAlgn="ctr"/>
                      <a:r>
                        <a:rPr lang="en-US" sz="1300" u="none" strike="noStrike">
                          <a:effectLst/>
                        </a:rPr>
                        <a:t>5</a:t>
                      </a:r>
                      <a:endParaRPr lang="en-US" sz="1300" b="0" i="0" u="none" strike="noStrike">
                        <a:solidFill>
                          <a:srgbClr val="000000"/>
                        </a:solidFill>
                        <a:effectLst/>
                        <a:latin typeface="Calibri" panose="020F0502020204030204" pitchFamily="34" charset="0"/>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300" u="none" strike="noStrike">
                          <a:effectLst/>
                        </a:rPr>
                        <a:t>Ammonium Sulfate</a:t>
                      </a:r>
                      <a:endParaRPr lang="en-US" sz="13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300" u="none" strike="noStrike">
                          <a:effectLst/>
                        </a:rPr>
                        <a:t>Preplant</a:t>
                      </a:r>
                      <a:endParaRPr lang="en-US" sz="13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300" u="none" strike="noStrike">
                          <a:effectLst/>
                        </a:rPr>
                        <a:t>16</a:t>
                      </a:r>
                      <a:endParaRPr lang="en-US" sz="13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300" u="none" strike="noStrike" dirty="0">
                          <a:effectLst/>
                        </a:rPr>
                        <a:t>14</a:t>
                      </a:r>
                      <a:endParaRPr lang="en-US"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300" u="none" strike="noStrike" dirty="0">
                          <a:effectLst/>
                        </a:rPr>
                        <a:t>68</a:t>
                      </a:r>
                      <a:endParaRPr lang="en-US"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8853775"/>
                  </a:ext>
                </a:extLst>
              </a:tr>
              <a:tr h="451550">
                <a:tc>
                  <a:txBody>
                    <a:bodyPr/>
                    <a:lstStyle/>
                    <a:p>
                      <a:pPr algn="ctr" fontAlgn="ctr"/>
                      <a:r>
                        <a:rPr lang="en-US" sz="1300" u="none" strike="noStrike">
                          <a:effectLst/>
                        </a:rPr>
                        <a:t>6</a:t>
                      </a:r>
                      <a:endParaRPr lang="en-US" sz="1300" b="0" i="0" u="none" strike="noStrike">
                        <a:solidFill>
                          <a:srgbClr val="000000"/>
                        </a:solidFill>
                        <a:effectLst/>
                        <a:latin typeface="Calibri" panose="020F0502020204030204" pitchFamily="34" charset="0"/>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300" u="none" strike="noStrike">
                          <a:effectLst/>
                        </a:rPr>
                        <a:t>Ammonium Sulfate</a:t>
                      </a:r>
                      <a:endParaRPr lang="en-US" sz="13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300" u="none" strike="noStrike">
                          <a:effectLst/>
                        </a:rPr>
                        <a:t>Sidedress</a:t>
                      </a:r>
                      <a:endParaRPr lang="en-US" sz="13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300" u="none" strike="noStrike">
                          <a:effectLst/>
                        </a:rPr>
                        <a:t>5</a:t>
                      </a:r>
                      <a:endParaRPr lang="en-US" sz="13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300" u="none" strike="noStrike" dirty="0">
                          <a:effectLst/>
                        </a:rPr>
                        <a:t>5</a:t>
                      </a:r>
                      <a:endParaRPr lang="en-US"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300" u="none" strike="noStrike" dirty="0">
                          <a:effectLst/>
                        </a:rPr>
                        <a:t>23</a:t>
                      </a:r>
                      <a:endParaRPr lang="en-US"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0333330"/>
                  </a:ext>
                </a:extLst>
              </a:tr>
              <a:tr h="451550">
                <a:tc>
                  <a:txBody>
                    <a:bodyPr/>
                    <a:lstStyle/>
                    <a:p>
                      <a:pPr algn="ctr" fontAlgn="ctr"/>
                      <a:r>
                        <a:rPr lang="en-US" sz="1300" u="none" strike="noStrike">
                          <a:effectLst/>
                        </a:rPr>
                        <a:t>7</a:t>
                      </a:r>
                      <a:endParaRPr lang="en-US" sz="1300" b="0" i="0" u="none" strike="noStrike">
                        <a:solidFill>
                          <a:srgbClr val="000000"/>
                        </a:solidFill>
                        <a:effectLst/>
                        <a:latin typeface="Calibri" panose="020F0502020204030204" pitchFamily="34" charset="0"/>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300" u="none" strike="noStrike">
                          <a:effectLst/>
                        </a:rPr>
                        <a:t>Ammonium Sulfate</a:t>
                      </a:r>
                      <a:endParaRPr lang="en-US" sz="13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300" u="none" strike="noStrike">
                          <a:effectLst/>
                        </a:rPr>
                        <a:t>Sidedress</a:t>
                      </a:r>
                      <a:endParaRPr lang="en-US" sz="13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300" u="none" strike="noStrike">
                          <a:effectLst/>
                        </a:rPr>
                        <a:t>11</a:t>
                      </a:r>
                      <a:endParaRPr lang="en-US" sz="13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300" u="none" strike="noStrike">
                          <a:effectLst/>
                        </a:rPr>
                        <a:t>10</a:t>
                      </a:r>
                      <a:endParaRPr lang="en-US" sz="13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300" u="none" strike="noStrike" dirty="0">
                          <a:effectLst/>
                        </a:rPr>
                        <a:t>45</a:t>
                      </a:r>
                      <a:endParaRPr lang="en-US"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1548898"/>
                  </a:ext>
                </a:extLst>
              </a:tr>
              <a:tr h="451550">
                <a:tc>
                  <a:txBody>
                    <a:bodyPr/>
                    <a:lstStyle/>
                    <a:p>
                      <a:pPr algn="ctr" fontAlgn="ctr"/>
                      <a:r>
                        <a:rPr lang="en-US" sz="1300" u="none" strike="noStrike">
                          <a:effectLst/>
                        </a:rPr>
                        <a:t>8</a:t>
                      </a:r>
                      <a:endParaRPr lang="en-US" sz="1300" b="0" i="0" u="none" strike="noStrike">
                        <a:solidFill>
                          <a:srgbClr val="000000"/>
                        </a:solidFill>
                        <a:effectLst/>
                        <a:latin typeface="Calibri" panose="020F0502020204030204" pitchFamily="34" charset="0"/>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300" u="none" strike="noStrike" dirty="0">
                          <a:effectLst/>
                        </a:rPr>
                        <a:t>Ammonium Sulfate</a:t>
                      </a:r>
                      <a:endParaRPr lang="en-US" sz="13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300" u="none" strike="noStrike" dirty="0" err="1">
                          <a:effectLst/>
                        </a:rPr>
                        <a:t>Sidedress</a:t>
                      </a:r>
                      <a:endParaRPr lang="en-US" sz="13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300" u="none" strike="noStrike" dirty="0">
                          <a:effectLst/>
                        </a:rPr>
                        <a:t>16</a:t>
                      </a:r>
                      <a:endParaRPr lang="en-US"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300" u="none" strike="noStrike" dirty="0">
                          <a:effectLst/>
                        </a:rPr>
                        <a:t>14</a:t>
                      </a:r>
                      <a:endParaRPr lang="en-US"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300" u="none" strike="noStrike" dirty="0">
                          <a:effectLst/>
                        </a:rPr>
                        <a:t>68</a:t>
                      </a:r>
                      <a:endParaRPr lang="en-US"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4334653"/>
                  </a:ext>
                </a:extLst>
              </a:tr>
            </a:tbl>
          </a:graphicData>
        </a:graphic>
      </p:graphicFrame>
      <p:pic>
        <p:nvPicPr>
          <p:cNvPr id="25" name="Picture 24"/>
          <p:cNvPicPr>
            <a:picLocks noChangeAspect="1"/>
          </p:cNvPicPr>
          <p:nvPr/>
        </p:nvPicPr>
        <p:blipFill rotWithShape="1">
          <a:blip r:embed="rId3" cstate="email">
            <a:extLst>
              <a:ext uri="{28A0092B-C50C-407E-A947-70E740481C1C}">
                <a14:useLocalDpi xmlns:a14="http://schemas.microsoft.com/office/drawing/2010/main"/>
              </a:ext>
            </a:extLst>
          </a:blip>
          <a:srcRect l="35632" t="31227" r="29454" b="9219"/>
          <a:stretch/>
        </p:blipFill>
        <p:spPr>
          <a:xfrm>
            <a:off x="7952577" y="5528989"/>
            <a:ext cx="1012745" cy="1246135"/>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3831" r="36858"/>
          <a:stretch/>
        </p:blipFill>
        <p:spPr>
          <a:xfrm rot="5400000">
            <a:off x="1045888" y="3694474"/>
            <a:ext cx="2578513" cy="32606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774644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1000686421"/>
              </p:ext>
            </p:extLst>
          </p:nvPr>
        </p:nvGraphicFramePr>
        <p:xfrm>
          <a:off x="4456385" y="1115404"/>
          <a:ext cx="4383408" cy="5468282"/>
        </p:xfrm>
        <a:graphic>
          <a:graphicData uri="http://schemas.openxmlformats.org/drawingml/2006/table">
            <a:tbl>
              <a:tblPr/>
              <a:tblGrid>
                <a:gridCol w="540420">
                  <a:extLst>
                    <a:ext uri="{9D8B030D-6E8A-4147-A177-3AD203B41FA5}">
                      <a16:colId xmlns:a16="http://schemas.microsoft.com/office/drawing/2014/main" val="1270566667"/>
                    </a:ext>
                  </a:extLst>
                </a:gridCol>
                <a:gridCol w="960747">
                  <a:extLst>
                    <a:ext uri="{9D8B030D-6E8A-4147-A177-3AD203B41FA5}">
                      <a16:colId xmlns:a16="http://schemas.microsoft.com/office/drawing/2014/main" val="3141751721"/>
                    </a:ext>
                  </a:extLst>
                </a:gridCol>
                <a:gridCol w="960747">
                  <a:extLst>
                    <a:ext uri="{9D8B030D-6E8A-4147-A177-3AD203B41FA5}">
                      <a16:colId xmlns:a16="http://schemas.microsoft.com/office/drawing/2014/main" val="948122008"/>
                    </a:ext>
                  </a:extLst>
                </a:gridCol>
                <a:gridCol w="960747">
                  <a:extLst>
                    <a:ext uri="{9D8B030D-6E8A-4147-A177-3AD203B41FA5}">
                      <a16:colId xmlns:a16="http://schemas.microsoft.com/office/drawing/2014/main" val="2127304139"/>
                    </a:ext>
                  </a:extLst>
                </a:gridCol>
                <a:gridCol w="960747">
                  <a:extLst>
                    <a:ext uri="{9D8B030D-6E8A-4147-A177-3AD203B41FA5}">
                      <a16:colId xmlns:a16="http://schemas.microsoft.com/office/drawing/2014/main" val="4054658270"/>
                    </a:ext>
                  </a:extLst>
                </a:gridCol>
              </a:tblGrid>
              <a:tr h="3353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TRT</a:t>
                      </a:r>
                    </a:p>
                  </a:txBody>
                  <a:tcPr marT="45725" marB="45725" anchor="b"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mn-lt"/>
                        </a:rPr>
                        <a:t>Preplant</a:t>
                      </a:r>
                      <a:r>
                        <a:rPr kumimoji="0" lang="en-US" sz="1200" b="0" i="0" u="none" strike="noStrike" cap="none" normalizeH="0" baseline="0" dirty="0" smtClean="0">
                          <a:ln>
                            <a:noFill/>
                          </a:ln>
                          <a:solidFill>
                            <a:schemeClr val="tx1"/>
                          </a:solidFill>
                          <a:effectLst/>
                          <a:latin typeface="+mn-lt"/>
                        </a:rPr>
                        <a:t> N rate lb/ac</a:t>
                      </a:r>
                      <a:r>
                        <a:rPr kumimoji="0" lang="en-US" sz="1200" b="0" i="0" u="none" strike="noStrike" cap="none" normalizeH="0" baseline="30000" dirty="0" smtClean="0">
                          <a:ln>
                            <a:noFill/>
                          </a:ln>
                          <a:solidFill>
                            <a:schemeClr val="tx1"/>
                          </a:solidFill>
                          <a:effectLst/>
                          <a:latin typeface="+mn-lt"/>
                          <a:cs typeface="Arial" charset="0"/>
                        </a:rPr>
                        <a:t>†</a:t>
                      </a:r>
                    </a:p>
                  </a:txBody>
                  <a:tcPr marT="45725" marB="45725"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Top-dress N rate lb/ac</a:t>
                      </a:r>
                      <a:r>
                        <a:rPr kumimoji="0" lang="en-US" sz="1200" b="0" i="0" u="none" strike="noStrike" cap="none" normalizeH="0" baseline="30000" dirty="0" smtClean="0">
                          <a:ln>
                            <a:noFill/>
                          </a:ln>
                          <a:solidFill>
                            <a:schemeClr val="tx1"/>
                          </a:solidFill>
                          <a:effectLst/>
                          <a:latin typeface="+mn-lt"/>
                          <a:cs typeface="Arial" charset="0"/>
                        </a:rPr>
                        <a:t>‡</a:t>
                      </a:r>
                    </a:p>
                  </a:txBody>
                  <a:tcPr marT="45725" marB="45725" anchor="ctr"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30000" dirty="0" smtClean="0">
                        <a:ln>
                          <a:noFill/>
                        </a:ln>
                        <a:solidFill>
                          <a:schemeClr val="tx1"/>
                        </a:solidFill>
                        <a:effectLst/>
                        <a:latin typeface="Arial" charset="0"/>
                        <a:cs typeface="Arial" charset="0"/>
                      </a:endParaRPr>
                    </a:p>
                  </a:txBody>
                  <a:tcPr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30000" dirty="0" smtClean="0">
                        <a:ln>
                          <a:noFill/>
                        </a:ln>
                        <a:solidFill>
                          <a:schemeClr val="tx1"/>
                        </a:solidFill>
                        <a:effectLst/>
                        <a:latin typeface="+mn-lt"/>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30000" dirty="0" smtClean="0">
                          <a:ln>
                            <a:noFill/>
                          </a:ln>
                          <a:solidFill>
                            <a:schemeClr val="tx1"/>
                          </a:solidFill>
                          <a:effectLst/>
                          <a:latin typeface="+mn-lt"/>
                          <a:cs typeface="Arial" charset="0"/>
                        </a:rPr>
                        <a:t>Total N</a:t>
                      </a:r>
                    </a:p>
                  </a:txBody>
                  <a:tcPr marT="45725" marB="45725"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0178263"/>
                  </a:ext>
                </a:extLst>
              </a:tr>
              <a:tr h="2133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ndParaRPr>
                    </a:p>
                  </a:txBody>
                  <a:tcPr marT="45725" marB="45725"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ndParaRP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February</a:t>
                      </a:r>
                    </a:p>
                  </a:txBody>
                  <a:tcPr marT="45725" marB="45725"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March</a:t>
                      </a:r>
                    </a:p>
                  </a:txBody>
                  <a:tcPr marT="45725" marB="45725"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ndParaRPr>
                    </a:p>
                  </a:txBody>
                  <a:tcPr marT="45725" marB="45725"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46614443"/>
                  </a:ext>
                </a:extLst>
              </a:tr>
              <a:tr h="2133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1.**</a:t>
                      </a:r>
                    </a:p>
                  </a:txBody>
                  <a:tcPr marT="45725" marB="45725"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0</a:t>
                      </a: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a:t>
                      </a:r>
                    </a:p>
                  </a:txBody>
                  <a:tcPr marT="45725" marB="45725"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0</a:t>
                      </a:r>
                    </a:p>
                  </a:txBody>
                  <a:tcPr marT="45725" marB="45725"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0</a:t>
                      </a:r>
                    </a:p>
                  </a:txBody>
                  <a:tcPr marT="45725" marB="45725"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53011543"/>
                  </a:ext>
                </a:extLst>
              </a:tr>
              <a:tr h="2133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2.</a:t>
                      </a:r>
                    </a:p>
                  </a:txBody>
                  <a:tcPr marT="45725" marB="45725"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0</a:t>
                      </a: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a:t>
                      </a:r>
                    </a:p>
                  </a:txBody>
                  <a:tcPr marT="45725" marB="45725"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45</a:t>
                      </a:r>
                    </a:p>
                  </a:txBody>
                  <a:tcPr marT="45725" marB="45725"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45</a:t>
                      </a:r>
                    </a:p>
                  </a:txBody>
                  <a:tcPr marT="45725" marB="45725"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74929851"/>
                  </a:ext>
                </a:extLst>
              </a:tr>
              <a:tr h="2133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3.</a:t>
                      </a:r>
                    </a:p>
                  </a:txBody>
                  <a:tcPr marT="45725" marB="45725"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0</a:t>
                      </a: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a:t>
                      </a:r>
                    </a:p>
                  </a:txBody>
                  <a:tcPr marT="45725" marB="45725"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90</a:t>
                      </a:r>
                    </a:p>
                  </a:txBody>
                  <a:tcPr marT="45725" marB="45725"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90</a:t>
                      </a:r>
                    </a:p>
                  </a:txBody>
                  <a:tcPr marT="45725" marB="45725"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9331652"/>
                  </a:ext>
                </a:extLst>
              </a:tr>
              <a:tr h="2133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4.</a:t>
                      </a:r>
                    </a:p>
                  </a:txBody>
                  <a:tcPr marT="45725" marB="45725"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0</a:t>
                      </a: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a:t>
                      </a:r>
                    </a:p>
                  </a:txBody>
                  <a:tcPr marT="45725" marB="45725"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135</a:t>
                      </a:r>
                    </a:p>
                  </a:txBody>
                  <a:tcPr marT="45725" marB="45725"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135</a:t>
                      </a:r>
                    </a:p>
                  </a:txBody>
                  <a:tcPr marT="45725" marB="45725"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66951735"/>
                  </a:ext>
                </a:extLst>
              </a:tr>
              <a:tr h="2133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5.**</a:t>
                      </a:r>
                    </a:p>
                  </a:txBody>
                  <a:tcPr marT="45725" marB="45725"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45</a:t>
                      </a: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a:t>
                      </a:r>
                    </a:p>
                  </a:txBody>
                  <a:tcPr marT="45725" marB="45725"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0</a:t>
                      </a:r>
                    </a:p>
                  </a:txBody>
                  <a:tcPr marT="45725" marB="45725"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45</a:t>
                      </a:r>
                    </a:p>
                  </a:txBody>
                  <a:tcPr marT="45725" marB="45725"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77339007"/>
                  </a:ext>
                </a:extLst>
              </a:tr>
              <a:tr h="2133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6.</a:t>
                      </a:r>
                    </a:p>
                  </a:txBody>
                  <a:tcPr marT="45725" marB="45725"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45</a:t>
                      </a: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a:t>
                      </a:r>
                    </a:p>
                  </a:txBody>
                  <a:tcPr marT="45725" marB="45725"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45</a:t>
                      </a:r>
                    </a:p>
                  </a:txBody>
                  <a:tcPr marT="45725" marB="45725"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90</a:t>
                      </a:r>
                    </a:p>
                  </a:txBody>
                  <a:tcPr marT="45725" marB="45725"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79998956"/>
                  </a:ext>
                </a:extLst>
              </a:tr>
              <a:tr h="2133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7.</a:t>
                      </a:r>
                    </a:p>
                  </a:txBody>
                  <a:tcPr marT="45725" marB="45725"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45</a:t>
                      </a: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a:t>
                      </a:r>
                    </a:p>
                  </a:txBody>
                  <a:tcPr marT="45725" marB="45725"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90</a:t>
                      </a:r>
                    </a:p>
                  </a:txBody>
                  <a:tcPr marT="45725" marB="45725"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135</a:t>
                      </a:r>
                    </a:p>
                  </a:txBody>
                  <a:tcPr marT="45725" marB="45725"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2998562"/>
                  </a:ext>
                </a:extLst>
              </a:tr>
              <a:tr h="2133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8.</a:t>
                      </a:r>
                    </a:p>
                  </a:txBody>
                  <a:tcPr marT="45725" marB="45725"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45</a:t>
                      </a: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a:t>
                      </a:r>
                    </a:p>
                  </a:txBody>
                  <a:tcPr marT="45725" marB="45725"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45*</a:t>
                      </a:r>
                    </a:p>
                  </a:txBody>
                  <a:tcPr marT="45725" marB="45725"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90</a:t>
                      </a:r>
                    </a:p>
                  </a:txBody>
                  <a:tcPr marT="45725" marB="45725"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97116212"/>
                  </a:ext>
                </a:extLst>
              </a:tr>
              <a:tr h="2133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9.**</a:t>
                      </a:r>
                    </a:p>
                  </a:txBody>
                  <a:tcPr marT="45725" marB="45725"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90</a:t>
                      </a: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a:t>
                      </a:r>
                    </a:p>
                  </a:txBody>
                  <a:tcPr marT="45725" marB="45725"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0</a:t>
                      </a:r>
                    </a:p>
                  </a:txBody>
                  <a:tcPr marT="45725" marB="45725"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90</a:t>
                      </a:r>
                    </a:p>
                  </a:txBody>
                  <a:tcPr marT="45725" marB="45725"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37216429"/>
                  </a:ext>
                </a:extLst>
              </a:tr>
              <a:tr h="2133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10.</a:t>
                      </a:r>
                    </a:p>
                  </a:txBody>
                  <a:tcPr marT="45725" marB="45725"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90</a:t>
                      </a: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a:t>
                      </a:r>
                    </a:p>
                  </a:txBody>
                  <a:tcPr marT="45725" marB="45725"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45</a:t>
                      </a:r>
                    </a:p>
                  </a:txBody>
                  <a:tcPr marT="45725" marB="45725"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135</a:t>
                      </a:r>
                    </a:p>
                  </a:txBody>
                  <a:tcPr marT="45725" marB="45725"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46591585"/>
                  </a:ext>
                </a:extLst>
              </a:tr>
              <a:tr h="2133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11.</a:t>
                      </a:r>
                    </a:p>
                  </a:txBody>
                  <a:tcPr marT="45725" marB="45725"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90</a:t>
                      </a: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a:t>
                      </a:r>
                    </a:p>
                  </a:txBody>
                  <a:tcPr marT="45725" marB="45725"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45*</a:t>
                      </a:r>
                    </a:p>
                  </a:txBody>
                  <a:tcPr marT="45725" marB="45725"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135</a:t>
                      </a:r>
                    </a:p>
                  </a:txBody>
                  <a:tcPr marT="45725" marB="45725"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9145167"/>
                  </a:ext>
                </a:extLst>
              </a:tr>
              <a:tr h="2133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12.</a:t>
                      </a:r>
                    </a:p>
                  </a:txBody>
                  <a:tcPr marT="45725" marB="45725"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90</a:t>
                      </a: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a:t>
                      </a:r>
                    </a:p>
                  </a:txBody>
                  <a:tcPr marT="45725" marB="45725"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90</a:t>
                      </a:r>
                    </a:p>
                  </a:txBody>
                  <a:tcPr marT="45725" marB="45725"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180</a:t>
                      </a:r>
                    </a:p>
                  </a:txBody>
                  <a:tcPr marT="45725" marB="45725"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93183464"/>
                  </a:ext>
                </a:extLst>
              </a:tr>
              <a:tr h="2133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13.</a:t>
                      </a:r>
                    </a:p>
                  </a:txBody>
                  <a:tcPr marT="45725" marB="45725"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45</a:t>
                      </a: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45</a:t>
                      </a:r>
                    </a:p>
                  </a:txBody>
                  <a:tcPr marT="45725" marB="45725"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45</a:t>
                      </a:r>
                    </a:p>
                  </a:txBody>
                  <a:tcPr marT="45725" marB="45725"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135</a:t>
                      </a:r>
                    </a:p>
                  </a:txBody>
                  <a:tcPr marT="45725" marB="45725"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2338391"/>
                  </a:ext>
                </a:extLst>
              </a:tr>
              <a:tr h="2133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14.</a:t>
                      </a:r>
                    </a:p>
                  </a:txBody>
                  <a:tcPr marT="45725" marB="45725"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0</a:t>
                      </a: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45</a:t>
                      </a:r>
                    </a:p>
                  </a:txBody>
                  <a:tcPr marT="45725" marB="45725"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45</a:t>
                      </a:r>
                    </a:p>
                  </a:txBody>
                  <a:tcPr marT="45725" marB="45725"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90</a:t>
                      </a:r>
                    </a:p>
                  </a:txBody>
                  <a:tcPr marT="45725" marB="45725"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81097612"/>
                  </a:ext>
                </a:extLst>
              </a:tr>
              <a:tr h="627955">
                <a:tc grid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charset="0"/>
                        </a:rPr>
                        <a:t>† - Pre-Plant N applied as urea (46-0-0)</a:t>
                      </a:r>
                      <a:br>
                        <a:rPr kumimoji="0" lang="en-US" sz="1200" b="0" i="0" u="none" strike="noStrike" cap="none" normalizeH="0" baseline="0" dirty="0" smtClean="0">
                          <a:ln>
                            <a:noFill/>
                          </a:ln>
                          <a:solidFill>
                            <a:schemeClr val="tx1"/>
                          </a:solidFill>
                          <a:effectLst/>
                          <a:latin typeface="+mn-lt"/>
                          <a:cs typeface="Arial" charset="0"/>
                        </a:rPr>
                      </a:br>
                      <a:r>
                        <a:rPr kumimoji="0" lang="en-US" sz="1200" b="0" i="0" u="none" strike="noStrike" cap="none" normalizeH="0" baseline="0" dirty="0" smtClean="0">
                          <a:ln>
                            <a:noFill/>
                          </a:ln>
                          <a:solidFill>
                            <a:schemeClr val="tx1"/>
                          </a:solidFill>
                          <a:effectLst/>
                          <a:latin typeface="+mn-lt"/>
                          <a:cs typeface="Arial" charset="0"/>
                        </a:rPr>
                        <a:t>‡ - Top-Dress N applied as UAN (28-0-0)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cs typeface="Arial" charset="0"/>
                        </a:rPr>
                        <a:t>* - UAN</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mn-lt"/>
                          <a:cs typeface="Arial" charset="0"/>
                        </a:rPr>
                        <a:t>** - YP Plot</a:t>
                      </a:r>
                      <a:endParaRPr kumimoji="0" lang="en-US" sz="1200" b="0" i="0" u="none" strike="noStrike" cap="none" normalizeH="0" baseline="0" dirty="0" smtClean="0">
                        <a:ln>
                          <a:noFill/>
                        </a:ln>
                        <a:solidFill>
                          <a:schemeClr val="tx1"/>
                        </a:solidFill>
                        <a:effectLst/>
                        <a:latin typeface="+mn-lt"/>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76862644"/>
                  </a:ext>
                </a:extLst>
              </a:tr>
            </a:tbl>
          </a:graphicData>
        </a:graphic>
      </p:graphicFrame>
      <p:grpSp>
        <p:nvGrpSpPr>
          <p:cNvPr id="4" name="Group 3"/>
          <p:cNvGrpSpPr/>
          <p:nvPr/>
        </p:nvGrpSpPr>
        <p:grpSpPr>
          <a:xfrm>
            <a:off x="5" y="2"/>
            <a:ext cx="9143999" cy="1419225"/>
            <a:chOff x="-9407" y="-5621"/>
            <a:chExt cx="9153407" cy="1042131"/>
          </a:xfrm>
        </p:grpSpPr>
        <p:sp>
          <p:nvSpPr>
            <p:cNvPr id="5" name="Rectangle 4"/>
            <p:cNvSpPr/>
            <p:nvPr/>
          </p:nvSpPr>
          <p:spPr>
            <a:xfrm>
              <a:off x="696148" y="419547"/>
              <a:ext cx="8447852" cy="277813"/>
            </a:xfrm>
            <a:prstGeom prst="rect">
              <a:avLst/>
            </a:prstGeom>
            <a:solidFill>
              <a:srgbClr val="A9AAA8">
                <a:alpha val="86000"/>
              </a:srgbClr>
            </a:solidFill>
            <a:ln>
              <a:noFill/>
            </a:ln>
          </p:spPr>
          <p:style>
            <a:lnRef idx="1">
              <a:schemeClr val="accent1"/>
            </a:lnRef>
            <a:fillRef idx="3">
              <a:schemeClr val="accent1"/>
            </a:fillRef>
            <a:effectRef idx="2">
              <a:schemeClr val="accent1"/>
            </a:effectRef>
            <a:fontRef idx="minor">
              <a:schemeClr val="lt1"/>
            </a:fontRef>
          </p:style>
          <p:txBody>
            <a:bodyPr lIns="13949" tIns="6975" rIns="13949" bIns="6975" rtlCol="0" anchor="ctr"/>
            <a:lstStyle/>
            <a:p>
              <a:pPr algn="ctr"/>
              <a:r>
                <a:rPr lang="en-US" sz="1351" dirty="0">
                  <a:solidFill>
                    <a:schemeClr val="tx1"/>
                  </a:solidFill>
                </a:rPr>
                <a:t>Gwen Wehmeyer</a:t>
              </a:r>
            </a:p>
          </p:txBody>
        </p:sp>
        <p:sp>
          <p:nvSpPr>
            <p:cNvPr id="6" name="Rectangle 5"/>
            <p:cNvSpPr/>
            <p:nvPr/>
          </p:nvSpPr>
          <p:spPr>
            <a:xfrm>
              <a:off x="-8232" y="-5621"/>
              <a:ext cx="9152232" cy="472061"/>
            </a:xfrm>
            <a:prstGeom prst="rect">
              <a:avLst/>
            </a:prstGeom>
            <a:solidFill>
              <a:srgbClr val="13130D"/>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endParaRPr lang="en-US" sz="2100" dirty="0">
                <a:solidFill>
                  <a:schemeClr val="bg1"/>
                </a:solidFill>
              </a:endParaRPr>
            </a:p>
          </p:txBody>
        </p:sp>
        <p:sp>
          <p:nvSpPr>
            <p:cNvPr id="7" name="Rectangle 6"/>
            <p:cNvSpPr/>
            <p:nvPr/>
          </p:nvSpPr>
          <p:spPr>
            <a:xfrm>
              <a:off x="-9407" y="-5621"/>
              <a:ext cx="998622" cy="564599"/>
            </a:xfrm>
            <a:prstGeom prst="rect">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endParaRPr lang="en-US" sz="1351"/>
            </a:p>
          </p:txBody>
        </p:sp>
        <p:sp>
          <p:nvSpPr>
            <p:cNvPr id="8" name="Isosceles Triangle 7"/>
            <p:cNvSpPr/>
            <p:nvPr/>
          </p:nvSpPr>
          <p:spPr>
            <a:xfrm rot="10800000">
              <a:off x="-9254" y="558963"/>
              <a:ext cx="998468" cy="477547"/>
            </a:xfrm>
            <a:prstGeom prst="triangle">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endParaRPr lang="en-US" sz="1351"/>
            </a:p>
          </p:txBody>
        </p:sp>
        <p:pic>
          <p:nvPicPr>
            <p:cNvPr id="9" name="Picture 2" descr="research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083" y="-5621"/>
              <a:ext cx="810534" cy="58590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2" name="TextBox 11"/>
          <p:cNvSpPr txBox="1"/>
          <p:nvPr/>
        </p:nvSpPr>
        <p:spPr>
          <a:xfrm>
            <a:off x="1393905" y="82802"/>
            <a:ext cx="7310971" cy="461665"/>
          </a:xfrm>
          <a:prstGeom prst="rect">
            <a:avLst/>
          </a:prstGeom>
          <a:noFill/>
        </p:spPr>
        <p:txBody>
          <a:bodyPr wrap="square" rtlCol="0">
            <a:spAutoFit/>
          </a:bodyPr>
          <a:lstStyle/>
          <a:p>
            <a:r>
              <a:rPr lang="en-US" sz="2400" dirty="0" smtClean="0">
                <a:solidFill>
                  <a:schemeClr val="bg1"/>
                </a:solidFill>
              </a:rPr>
              <a:t>Influence of </a:t>
            </a:r>
            <a:r>
              <a:rPr lang="en-US" sz="2400" dirty="0" err="1" smtClean="0">
                <a:solidFill>
                  <a:schemeClr val="bg1"/>
                </a:solidFill>
              </a:rPr>
              <a:t>Preplant</a:t>
            </a:r>
            <a:r>
              <a:rPr lang="en-US" sz="2400" dirty="0" smtClean="0">
                <a:solidFill>
                  <a:schemeClr val="bg1"/>
                </a:solidFill>
              </a:rPr>
              <a:t> </a:t>
            </a:r>
            <a:r>
              <a:rPr lang="en-US" sz="2400" dirty="0" err="1" smtClean="0">
                <a:solidFill>
                  <a:schemeClr val="bg1"/>
                </a:solidFill>
              </a:rPr>
              <a:t>Topdress</a:t>
            </a:r>
            <a:r>
              <a:rPr lang="en-US" sz="2400" dirty="0" smtClean="0">
                <a:solidFill>
                  <a:schemeClr val="bg1"/>
                </a:solidFill>
              </a:rPr>
              <a:t> on Wheat Grain Yield </a:t>
            </a:r>
            <a:endParaRPr lang="en-US" sz="2400" dirty="0">
              <a:solidFill>
                <a:schemeClr val="bg1"/>
              </a:solidFill>
            </a:endParaRPr>
          </a:p>
        </p:txBody>
      </p:sp>
      <p:pic>
        <p:nvPicPr>
          <p:cNvPr id="14" name="Picture 13"/>
          <p:cNvPicPr>
            <a:picLocks noChangeAspect="1"/>
          </p:cNvPicPr>
          <p:nvPr/>
        </p:nvPicPr>
        <p:blipFill rotWithShape="1">
          <a:blip r:embed="rId3" cstate="email">
            <a:extLst>
              <a:ext uri="{28A0092B-C50C-407E-A947-70E740481C1C}">
                <a14:useLocalDpi xmlns:a14="http://schemas.microsoft.com/office/drawing/2010/main"/>
              </a:ext>
            </a:extLst>
          </a:blip>
          <a:srcRect l="35632" t="31227" r="29454" b="9219"/>
          <a:stretch/>
        </p:blipFill>
        <p:spPr>
          <a:xfrm>
            <a:off x="117374" y="5465927"/>
            <a:ext cx="1012745" cy="1246135"/>
          </a:xfrm>
          <a:prstGeom prst="rect">
            <a:avLst/>
          </a:prstGeom>
        </p:spPr>
      </p:pic>
      <p:sp>
        <p:nvSpPr>
          <p:cNvPr id="16" name="Content Placeholder 2"/>
          <p:cNvSpPr txBox="1">
            <a:spLocks/>
          </p:cNvSpPr>
          <p:nvPr/>
        </p:nvSpPr>
        <p:spPr>
          <a:xfrm>
            <a:off x="308038" y="1562524"/>
            <a:ext cx="3762708" cy="1926920"/>
          </a:xfrm>
          <a:prstGeom prst="rect">
            <a:avLst/>
          </a:prstGeom>
          <a:ln w="28575">
            <a:prstDash val="sysDash"/>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700" b="1" dirty="0"/>
              <a:t>Objective</a:t>
            </a:r>
            <a:r>
              <a:rPr lang="en-US" sz="2700" dirty="0"/>
              <a:t>: </a:t>
            </a:r>
            <a:r>
              <a:rPr lang="en-US" sz="2700" dirty="0" smtClean="0"/>
              <a:t>To evaluate the effect of </a:t>
            </a:r>
            <a:r>
              <a:rPr lang="en-US" sz="2700" dirty="0" err="1" smtClean="0"/>
              <a:t>topdress</a:t>
            </a:r>
            <a:r>
              <a:rPr lang="en-US" sz="2700" dirty="0" smtClean="0"/>
              <a:t> applications in winter wheat on components of grain yield </a:t>
            </a:r>
            <a:endParaRPr lang="en-US" sz="2700" dirty="0"/>
          </a:p>
        </p:txBody>
      </p:sp>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b="30575"/>
          <a:stretch/>
        </p:blipFill>
        <p:spPr>
          <a:xfrm>
            <a:off x="1393905" y="3849545"/>
            <a:ext cx="2781957" cy="2575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76120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 y="2"/>
            <a:ext cx="9143999" cy="1562522"/>
            <a:chOff x="-9407" y="-5621"/>
            <a:chExt cx="9153407" cy="1042131"/>
          </a:xfrm>
        </p:grpSpPr>
        <p:sp>
          <p:nvSpPr>
            <p:cNvPr id="5" name="Rectangle 4"/>
            <p:cNvSpPr/>
            <p:nvPr/>
          </p:nvSpPr>
          <p:spPr>
            <a:xfrm>
              <a:off x="696148" y="419547"/>
              <a:ext cx="8447852" cy="277813"/>
            </a:xfrm>
            <a:prstGeom prst="rect">
              <a:avLst/>
            </a:prstGeom>
            <a:solidFill>
              <a:srgbClr val="A9AAA8">
                <a:alpha val="86000"/>
              </a:srgbClr>
            </a:solidFill>
            <a:ln>
              <a:noFill/>
            </a:ln>
          </p:spPr>
          <p:style>
            <a:lnRef idx="1">
              <a:schemeClr val="accent1"/>
            </a:lnRef>
            <a:fillRef idx="3">
              <a:schemeClr val="accent1"/>
            </a:fillRef>
            <a:effectRef idx="2">
              <a:schemeClr val="accent1"/>
            </a:effectRef>
            <a:fontRef idx="minor">
              <a:schemeClr val="lt1"/>
            </a:fontRef>
          </p:style>
          <p:txBody>
            <a:bodyPr lIns="13949" tIns="6975" rIns="13949" bIns="6975" rtlCol="0" anchor="ctr"/>
            <a:lstStyle/>
            <a:p>
              <a:pPr algn="ctr"/>
              <a:r>
                <a:rPr lang="en-US" sz="1351" dirty="0" smtClean="0">
                  <a:solidFill>
                    <a:schemeClr val="tx1"/>
                  </a:solidFill>
                </a:rPr>
                <a:t>Peter </a:t>
              </a:r>
              <a:r>
                <a:rPr lang="en-US" sz="1351" dirty="0" err="1" smtClean="0">
                  <a:solidFill>
                    <a:schemeClr val="tx1"/>
                  </a:solidFill>
                </a:rPr>
                <a:t>Omara</a:t>
              </a:r>
              <a:endParaRPr lang="en-US" sz="1351" dirty="0">
                <a:solidFill>
                  <a:schemeClr val="tx1"/>
                </a:solidFill>
              </a:endParaRPr>
            </a:p>
          </p:txBody>
        </p:sp>
        <p:sp>
          <p:nvSpPr>
            <p:cNvPr id="6" name="Rectangle 5"/>
            <p:cNvSpPr/>
            <p:nvPr/>
          </p:nvSpPr>
          <p:spPr>
            <a:xfrm>
              <a:off x="-8232" y="-5621"/>
              <a:ext cx="9152232" cy="472061"/>
            </a:xfrm>
            <a:prstGeom prst="rect">
              <a:avLst/>
            </a:prstGeom>
            <a:solidFill>
              <a:srgbClr val="13130D"/>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endParaRPr lang="en-US" sz="2100" dirty="0">
                <a:solidFill>
                  <a:schemeClr val="bg1"/>
                </a:solidFill>
              </a:endParaRPr>
            </a:p>
          </p:txBody>
        </p:sp>
        <p:sp>
          <p:nvSpPr>
            <p:cNvPr id="7" name="Rectangle 6"/>
            <p:cNvSpPr/>
            <p:nvPr/>
          </p:nvSpPr>
          <p:spPr>
            <a:xfrm>
              <a:off x="-9407" y="-5621"/>
              <a:ext cx="998622" cy="564599"/>
            </a:xfrm>
            <a:prstGeom prst="rect">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endParaRPr lang="en-US" sz="1351"/>
            </a:p>
          </p:txBody>
        </p:sp>
        <p:sp>
          <p:nvSpPr>
            <p:cNvPr id="8" name="Isosceles Triangle 7"/>
            <p:cNvSpPr/>
            <p:nvPr/>
          </p:nvSpPr>
          <p:spPr>
            <a:xfrm rot="10800000">
              <a:off x="-9254" y="558963"/>
              <a:ext cx="998468" cy="477547"/>
            </a:xfrm>
            <a:prstGeom prst="triangle">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endParaRPr lang="en-US" sz="1351"/>
            </a:p>
          </p:txBody>
        </p:sp>
        <p:pic>
          <p:nvPicPr>
            <p:cNvPr id="9" name="Picture 2" descr="research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083" y="-5621"/>
              <a:ext cx="810534" cy="58590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2" name="TextBox 11"/>
          <p:cNvSpPr txBox="1"/>
          <p:nvPr/>
        </p:nvSpPr>
        <p:spPr>
          <a:xfrm>
            <a:off x="1043274" y="30729"/>
            <a:ext cx="8100730" cy="646331"/>
          </a:xfrm>
          <a:prstGeom prst="rect">
            <a:avLst/>
          </a:prstGeom>
          <a:noFill/>
        </p:spPr>
        <p:txBody>
          <a:bodyPr wrap="square" rtlCol="0">
            <a:spAutoFit/>
          </a:bodyPr>
          <a:lstStyle/>
          <a:p>
            <a:r>
              <a:rPr lang="en-US" dirty="0">
                <a:solidFill>
                  <a:schemeClr val="bg2"/>
                </a:solidFill>
              </a:rPr>
              <a:t>P</a:t>
            </a:r>
            <a:r>
              <a:rPr lang="en-US" dirty="0" smtClean="0">
                <a:solidFill>
                  <a:schemeClr val="bg2"/>
                </a:solidFill>
              </a:rPr>
              <a:t>hosphorus availability and maize (</a:t>
            </a:r>
            <a:r>
              <a:rPr lang="en-US" i="1" dirty="0" err="1" smtClean="0">
                <a:solidFill>
                  <a:schemeClr val="bg2"/>
                </a:solidFill>
              </a:rPr>
              <a:t>zea</a:t>
            </a:r>
            <a:r>
              <a:rPr lang="en-US" i="1" dirty="0" smtClean="0">
                <a:solidFill>
                  <a:schemeClr val="bg2"/>
                </a:solidFill>
              </a:rPr>
              <a:t> mays</a:t>
            </a:r>
            <a:r>
              <a:rPr lang="en-US" dirty="0" smtClean="0">
                <a:solidFill>
                  <a:schemeClr val="bg2"/>
                </a:solidFill>
              </a:rPr>
              <a:t> l.) grain yield response to super saturation of phosphorus bands with gypsum in low pH soils</a:t>
            </a:r>
            <a:endParaRPr lang="en-US" dirty="0">
              <a:solidFill>
                <a:schemeClr val="bg2"/>
              </a:solidFill>
            </a:endParaRPr>
          </a:p>
        </p:txBody>
      </p:sp>
      <p:sp>
        <p:nvSpPr>
          <p:cNvPr id="16" name="Content Placeholder 2"/>
          <p:cNvSpPr txBox="1">
            <a:spLocks/>
          </p:cNvSpPr>
          <p:nvPr/>
        </p:nvSpPr>
        <p:spPr>
          <a:xfrm>
            <a:off x="32871" y="2901102"/>
            <a:ext cx="3722910" cy="2238261"/>
          </a:xfrm>
          <a:prstGeom prst="rect">
            <a:avLst/>
          </a:prstGeom>
          <a:ln w="28575">
            <a:prstDash val="sysDash"/>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smtClean="0"/>
              <a:t>Objective:</a:t>
            </a:r>
            <a:r>
              <a:rPr lang="en-US" dirty="0"/>
              <a:t> </a:t>
            </a:r>
            <a:r>
              <a:rPr lang="en-US" dirty="0" smtClean="0"/>
              <a:t>To </a:t>
            </a:r>
            <a:r>
              <a:rPr lang="en-US" dirty="0"/>
              <a:t>determine the effect of dual band application of P and gypsum on P availability and maize grain yields in </a:t>
            </a:r>
            <a:r>
              <a:rPr lang="en-US" dirty="0" smtClean="0"/>
              <a:t>low pH soils</a:t>
            </a:r>
          </a:p>
          <a:p>
            <a:pPr algn="l"/>
            <a:r>
              <a:rPr lang="en-US" sz="2700" b="1" dirty="0" smtClean="0"/>
              <a:t>Location: </a:t>
            </a:r>
            <a:r>
              <a:rPr lang="en-US" sz="2700" dirty="0" err="1" smtClean="0"/>
              <a:t>Efaw</a:t>
            </a:r>
            <a:r>
              <a:rPr lang="en-US" sz="2700" dirty="0" smtClean="0"/>
              <a:t> &amp; LCB</a:t>
            </a:r>
            <a:endParaRPr lang="en-US" sz="2700" dirty="0"/>
          </a:p>
        </p:txBody>
      </p:sp>
      <p:pic>
        <p:nvPicPr>
          <p:cNvPr id="15" name="Picture 2" descr="http://pss.okstate.edu/resolveuid/338e38ac143a444a9a52046416cc6f4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36" y="5139364"/>
            <a:ext cx="1278198" cy="18376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p:cNvGraphicFramePr>
            <a:graphicFrameLocks noGrp="1"/>
          </p:cNvGraphicFramePr>
          <p:nvPr>
            <p:extLst>
              <p:ext uri="{D42A27DB-BD31-4B8C-83A1-F6EECF244321}">
                <p14:modId xmlns:p14="http://schemas.microsoft.com/office/powerpoint/2010/main" val="2991563347"/>
              </p:ext>
            </p:extLst>
          </p:nvPr>
        </p:nvGraphicFramePr>
        <p:xfrm>
          <a:off x="3853543" y="1660774"/>
          <a:ext cx="5120639" cy="4909846"/>
        </p:xfrm>
        <a:graphic>
          <a:graphicData uri="http://schemas.openxmlformats.org/drawingml/2006/table">
            <a:tbl>
              <a:tblPr firstRow="1" firstCol="1" bandRow="1">
                <a:tableStyleId>{5C22544A-7EE6-4342-B048-85BDC9FD1C3A}</a:tableStyleId>
              </a:tblPr>
              <a:tblGrid>
                <a:gridCol w="1199629">
                  <a:extLst>
                    <a:ext uri="{9D8B030D-6E8A-4147-A177-3AD203B41FA5}">
                      <a16:colId xmlns:a16="http://schemas.microsoft.com/office/drawing/2014/main" val="750297224"/>
                    </a:ext>
                  </a:extLst>
                </a:gridCol>
                <a:gridCol w="1443998">
                  <a:extLst>
                    <a:ext uri="{9D8B030D-6E8A-4147-A177-3AD203B41FA5}">
                      <a16:colId xmlns:a16="http://schemas.microsoft.com/office/drawing/2014/main" val="1047480509"/>
                    </a:ext>
                  </a:extLst>
                </a:gridCol>
                <a:gridCol w="1155198">
                  <a:extLst>
                    <a:ext uri="{9D8B030D-6E8A-4147-A177-3AD203B41FA5}">
                      <a16:colId xmlns:a16="http://schemas.microsoft.com/office/drawing/2014/main" val="2514994816"/>
                    </a:ext>
                  </a:extLst>
                </a:gridCol>
                <a:gridCol w="1321814">
                  <a:extLst>
                    <a:ext uri="{9D8B030D-6E8A-4147-A177-3AD203B41FA5}">
                      <a16:colId xmlns:a16="http://schemas.microsoft.com/office/drawing/2014/main" val="3198710275"/>
                    </a:ext>
                  </a:extLst>
                </a:gridCol>
              </a:tblGrid>
              <a:tr h="834026">
                <a:tc>
                  <a:txBody>
                    <a:bodyPr/>
                    <a:lstStyle/>
                    <a:p>
                      <a:pPr marL="85725" marR="0" algn="ctr">
                        <a:lnSpc>
                          <a:spcPct val="107000"/>
                        </a:lnSpc>
                        <a:spcBef>
                          <a:spcPts val="0"/>
                        </a:spcBef>
                        <a:spcAft>
                          <a:spcPts val="0"/>
                        </a:spcAft>
                      </a:pPr>
                      <a:r>
                        <a:rPr lang="en-US" sz="1400">
                          <a:effectLst/>
                        </a:rPr>
                        <a:t>Treatment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85725" marR="0" algn="ctr">
                        <a:lnSpc>
                          <a:spcPct val="107000"/>
                        </a:lnSpc>
                        <a:spcBef>
                          <a:spcPts val="0"/>
                        </a:spcBef>
                        <a:spcAft>
                          <a:spcPts val="0"/>
                        </a:spcAft>
                      </a:pPr>
                      <a:r>
                        <a:rPr lang="en-US" sz="1400" dirty="0">
                          <a:effectLst/>
                        </a:rPr>
                        <a:t>Description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85725" marR="0" algn="ctr">
                        <a:lnSpc>
                          <a:spcPct val="107000"/>
                        </a:lnSpc>
                        <a:spcBef>
                          <a:spcPts val="0"/>
                        </a:spcBef>
                        <a:spcAft>
                          <a:spcPts val="0"/>
                        </a:spcAft>
                      </a:pPr>
                      <a:r>
                        <a:rPr lang="en-US" sz="1400">
                          <a:effectLst/>
                        </a:rPr>
                        <a:t>P  </a:t>
                      </a:r>
                      <a:endParaRPr lang="en-US" sz="1100">
                        <a:effectLst/>
                      </a:endParaRPr>
                    </a:p>
                    <a:p>
                      <a:pPr marL="85725" marR="0" algn="ctr">
                        <a:lnSpc>
                          <a:spcPct val="107000"/>
                        </a:lnSpc>
                        <a:spcBef>
                          <a:spcPts val="0"/>
                        </a:spcBef>
                        <a:spcAft>
                          <a:spcPts val="0"/>
                        </a:spcAft>
                      </a:pPr>
                      <a:r>
                        <a:rPr lang="en-US" sz="1400">
                          <a:effectLst/>
                        </a:rPr>
                        <a:t>(kg ha-1)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85725" marR="0" algn="ctr">
                        <a:lnSpc>
                          <a:spcPct val="107000"/>
                        </a:lnSpc>
                        <a:spcBef>
                          <a:spcPts val="0"/>
                        </a:spcBef>
                        <a:spcAft>
                          <a:spcPts val="0"/>
                        </a:spcAft>
                      </a:pPr>
                      <a:r>
                        <a:rPr lang="en-US" sz="1400">
                          <a:effectLst/>
                        </a:rPr>
                        <a:t>Ca  </a:t>
                      </a:r>
                      <a:endParaRPr lang="en-US" sz="1100">
                        <a:effectLst/>
                      </a:endParaRPr>
                    </a:p>
                    <a:p>
                      <a:pPr marL="85725" marR="0" algn="ctr">
                        <a:lnSpc>
                          <a:spcPct val="107000"/>
                        </a:lnSpc>
                        <a:spcBef>
                          <a:spcPts val="0"/>
                        </a:spcBef>
                        <a:spcAft>
                          <a:spcPts val="0"/>
                        </a:spcAft>
                      </a:pPr>
                      <a:r>
                        <a:rPr lang="en-US" sz="1400">
                          <a:effectLst/>
                        </a:rPr>
                        <a:t>(kg ha-1)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3834743"/>
                  </a:ext>
                </a:extLst>
              </a:tr>
              <a:tr h="407582">
                <a:tc>
                  <a:txBody>
                    <a:bodyPr/>
                    <a:lstStyle/>
                    <a:p>
                      <a:pPr marL="85725" marR="0" algn="ctr">
                        <a:lnSpc>
                          <a:spcPct val="107000"/>
                        </a:lnSpc>
                        <a:spcBef>
                          <a:spcPts val="0"/>
                        </a:spcBef>
                        <a:spcAft>
                          <a:spcPts val="0"/>
                        </a:spcAft>
                      </a:pPr>
                      <a:r>
                        <a:rPr lang="en-US" sz="1400">
                          <a:effectLst/>
                        </a:rPr>
                        <a:t>1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85725" marR="0" algn="ctr">
                        <a:lnSpc>
                          <a:spcPct val="107000"/>
                        </a:lnSpc>
                        <a:spcBef>
                          <a:spcPts val="0"/>
                        </a:spcBef>
                        <a:spcAft>
                          <a:spcPts val="0"/>
                        </a:spcAft>
                      </a:pPr>
                      <a:r>
                        <a:rPr lang="en-US" sz="1400">
                          <a:effectLst/>
                        </a:rPr>
                        <a:t>Check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85725" marR="0" algn="ctr">
                        <a:lnSpc>
                          <a:spcPct val="107000"/>
                        </a:lnSpc>
                        <a:spcBef>
                          <a:spcPts val="0"/>
                        </a:spcBef>
                        <a:spcAft>
                          <a:spcPts val="0"/>
                        </a:spcAft>
                      </a:pPr>
                      <a:r>
                        <a:rPr lang="en-US" sz="14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85725" marR="0" algn="ctr">
                        <a:lnSpc>
                          <a:spcPct val="107000"/>
                        </a:lnSpc>
                        <a:spcBef>
                          <a:spcPts val="0"/>
                        </a:spcBef>
                        <a:spcAft>
                          <a:spcPts val="0"/>
                        </a:spcAft>
                      </a:pPr>
                      <a:r>
                        <a:rPr lang="en-US" sz="14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660835"/>
                  </a:ext>
                </a:extLst>
              </a:tr>
              <a:tr h="407582">
                <a:tc>
                  <a:txBody>
                    <a:bodyPr/>
                    <a:lstStyle/>
                    <a:p>
                      <a:pPr marL="85725" marR="0" algn="ctr">
                        <a:lnSpc>
                          <a:spcPct val="107000"/>
                        </a:lnSpc>
                        <a:spcBef>
                          <a:spcPts val="0"/>
                        </a:spcBef>
                        <a:spcAft>
                          <a:spcPts val="0"/>
                        </a:spcAft>
                      </a:pPr>
                      <a:r>
                        <a:rPr lang="en-US" sz="1400">
                          <a:effectLst/>
                        </a:rPr>
                        <a:t>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85725" marR="0" algn="ctr">
                        <a:lnSpc>
                          <a:spcPct val="107000"/>
                        </a:lnSpc>
                        <a:spcBef>
                          <a:spcPts val="0"/>
                        </a:spcBef>
                        <a:spcAft>
                          <a:spcPts val="0"/>
                        </a:spcAft>
                      </a:pPr>
                      <a:r>
                        <a:rPr lang="en-US" sz="1400" dirty="0">
                          <a:effectLst/>
                        </a:rPr>
                        <a:t>P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85725" marR="0" algn="ctr">
                        <a:lnSpc>
                          <a:spcPct val="107000"/>
                        </a:lnSpc>
                        <a:spcBef>
                          <a:spcPts val="0"/>
                        </a:spcBef>
                        <a:spcAft>
                          <a:spcPts val="0"/>
                        </a:spcAft>
                      </a:pPr>
                      <a:r>
                        <a:rPr lang="en-US" sz="1400">
                          <a:effectLst/>
                        </a:rPr>
                        <a:t>10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85725" marR="0" algn="ctr">
                        <a:lnSpc>
                          <a:spcPct val="107000"/>
                        </a:lnSpc>
                        <a:spcBef>
                          <a:spcPts val="0"/>
                        </a:spcBef>
                        <a:spcAft>
                          <a:spcPts val="0"/>
                        </a:spcAft>
                      </a:pPr>
                      <a:r>
                        <a:rPr lang="en-US" sz="14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6837632"/>
                  </a:ext>
                </a:extLst>
              </a:tr>
              <a:tr h="407582">
                <a:tc>
                  <a:txBody>
                    <a:bodyPr/>
                    <a:lstStyle/>
                    <a:p>
                      <a:pPr marL="85725" marR="0" algn="ctr">
                        <a:lnSpc>
                          <a:spcPct val="107000"/>
                        </a:lnSpc>
                        <a:spcBef>
                          <a:spcPts val="0"/>
                        </a:spcBef>
                        <a:spcAft>
                          <a:spcPts val="0"/>
                        </a:spcAft>
                      </a:pPr>
                      <a:r>
                        <a:rPr lang="en-US" sz="1400">
                          <a:effectLst/>
                        </a:rPr>
                        <a:t>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85725" marR="0" algn="ctr">
                        <a:lnSpc>
                          <a:spcPct val="107000"/>
                        </a:lnSpc>
                        <a:spcBef>
                          <a:spcPts val="0"/>
                        </a:spcBef>
                        <a:spcAft>
                          <a:spcPts val="0"/>
                        </a:spcAft>
                      </a:pPr>
                      <a:r>
                        <a:rPr lang="en-US" sz="1400" dirty="0">
                          <a:effectLst/>
                        </a:rPr>
                        <a:t>P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85725" marR="0" algn="ctr">
                        <a:lnSpc>
                          <a:spcPct val="107000"/>
                        </a:lnSpc>
                        <a:spcBef>
                          <a:spcPts val="0"/>
                        </a:spcBef>
                        <a:spcAft>
                          <a:spcPts val="0"/>
                        </a:spcAft>
                      </a:pPr>
                      <a:r>
                        <a:rPr lang="en-US" sz="1400">
                          <a:effectLst/>
                        </a:rPr>
                        <a:t>20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85725" marR="0" algn="ctr">
                        <a:lnSpc>
                          <a:spcPct val="107000"/>
                        </a:lnSpc>
                        <a:spcBef>
                          <a:spcPts val="0"/>
                        </a:spcBef>
                        <a:spcAft>
                          <a:spcPts val="0"/>
                        </a:spcAft>
                      </a:pPr>
                      <a:r>
                        <a:rPr lang="en-US" sz="14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2215018"/>
                  </a:ext>
                </a:extLst>
              </a:tr>
              <a:tr h="407582">
                <a:tc>
                  <a:txBody>
                    <a:bodyPr/>
                    <a:lstStyle/>
                    <a:p>
                      <a:pPr marL="85725" marR="0" algn="ctr">
                        <a:lnSpc>
                          <a:spcPct val="107000"/>
                        </a:lnSpc>
                        <a:spcBef>
                          <a:spcPts val="0"/>
                        </a:spcBef>
                        <a:spcAft>
                          <a:spcPts val="0"/>
                        </a:spcAft>
                      </a:pPr>
                      <a:r>
                        <a:rPr lang="en-US" sz="1400">
                          <a:effectLst/>
                        </a:rPr>
                        <a:t>4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85725" marR="0" algn="ctr">
                        <a:lnSpc>
                          <a:spcPct val="107000"/>
                        </a:lnSpc>
                        <a:spcBef>
                          <a:spcPts val="0"/>
                        </a:spcBef>
                        <a:spcAft>
                          <a:spcPts val="0"/>
                        </a:spcAft>
                      </a:pPr>
                      <a:r>
                        <a:rPr lang="en-US" sz="1400">
                          <a:effectLst/>
                        </a:rPr>
                        <a:t>P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85725" marR="0" algn="ctr">
                        <a:lnSpc>
                          <a:spcPct val="107000"/>
                        </a:lnSpc>
                        <a:spcBef>
                          <a:spcPts val="0"/>
                        </a:spcBef>
                        <a:spcAft>
                          <a:spcPts val="0"/>
                        </a:spcAft>
                      </a:pPr>
                      <a:r>
                        <a:rPr lang="en-US" sz="1400">
                          <a:effectLst/>
                        </a:rPr>
                        <a:t>30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85725" marR="0" algn="ctr">
                        <a:lnSpc>
                          <a:spcPct val="107000"/>
                        </a:lnSpc>
                        <a:spcBef>
                          <a:spcPts val="0"/>
                        </a:spcBef>
                        <a:spcAft>
                          <a:spcPts val="0"/>
                        </a:spcAft>
                      </a:pPr>
                      <a:r>
                        <a:rPr lang="en-US" sz="14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408438"/>
                  </a:ext>
                </a:extLst>
              </a:tr>
              <a:tr h="407582">
                <a:tc>
                  <a:txBody>
                    <a:bodyPr/>
                    <a:lstStyle/>
                    <a:p>
                      <a:pPr marL="85725" marR="0" algn="ctr">
                        <a:lnSpc>
                          <a:spcPct val="107000"/>
                        </a:lnSpc>
                        <a:spcBef>
                          <a:spcPts val="0"/>
                        </a:spcBef>
                        <a:spcAft>
                          <a:spcPts val="0"/>
                        </a:spcAft>
                      </a:pPr>
                      <a:r>
                        <a:rPr lang="en-US" sz="1400">
                          <a:effectLst/>
                        </a:rPr>
                        <a:t>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85725" marR="0" algn="ctr">
                        <a:lnSpc>
                          <a:spcPct val="107000"/>
                        </a:lnSpc>
                        <a:spcBef>
                          <a:spcPts val="0"/>
                        </a:spcBef>
                        <a:spcAft>
                          <a:spcPts val="0"/>
                        </a:spcAft>
                      </a:pPr>
                      <a:r>
                        <a:rPr lang="en-US" sz="1400">
                          <a:effectLst/>
                        </a:rPr>
                        <a:t>Ca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85725" marR="0" algn="ctr">
                        <a:lnSpc>
                          <a:spcPct val="107000"/>
                        </a:lnSpc>
                        <a:spcBef>
                          <a:spcPts val="0"/>
                        </a:spcBef>
                        <a:spcAft>
                          <a:spcPts val="0"/>
                        </a:spcAft>
                      </a:pPr>
                      <a:r>
                        <a:rPr lang="en-US" sz="14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85725" marR="0" algn="ctr">
                        <a:lnSpc>
                          <a:spcPct val="107000"/>
                        </a:lnSpc>
                        <a:spcBef>
                          <a:spcPts val="0"/>
                        </a:spcBef>
                        <a:spcAft>
                          <a:spcPts val="0"/>
                        </a:spcAft>
                      </a:pPr>
                      <a:r>
                        <a:rPr lang="en-US" sz="1400">
                          <a:effectLst/>
                        </a:rPr>
                        <a:t>10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5580140"/>
                  </a:ext>
                </a:extLst>
              </a:tr>
              <a:tr h="407582">
                <a:tc>
                  <a:txBody>
                    <a:bodyPr/>
                    <a:lstStyle/>
                    <a:p>
                      <a:pPr marL="85725" marR="0" algn="ctr">
                        <a:lnSpc>
                          <a:spcPct val="107000"/>
                        </a:lnSpc>
                        <a:spcBef>
                          <a:spcPts val="0"/>
                        </a:spcBef>
                        <a:spcAft>
                          <a:spcPts val="0"/>
                        </a:spcAft>
                      </a:pPr>
                      <a:r>
                        <a:rPr lang="en-US" sz="1400">
                          <a:effectLst/>
                        </a:rPr>
                        <a:t>6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85725" marR="0" algn="ctr">
                        <a:lnSpc>
                          <a:spcPct val="107000"/>
                        </a:lnSpc>
                        <a:spcBef>
                          <a:spcPts val="0"/>
                        </a:spcBef>
                        <a:spcAft>
                          <a:spcPts val="0"/>
                        </a:spcAft>
                      </a:pPr>
                      <a:r>
                        <a:rPr lang="en-US" sz="1400">
                          <a:effectLst/>
                        </a:rPr>
                        <a:t>Ca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85725" marR="0" algn="ctr">
                        <a:lnSpc>
                          <a:spcPct val="107000"/>
                        </a:lnSpc>
                        <a:spcBef>
                          <a:spcPts val="0"/>
                        </a:spcBef>
                        <a:spcAft>
                          <a:spcPts val="0"/>
                        </a:spcAft>
                      </a:pPr>
                      <a:r>
                        <a:rPr lang="en-US" sz="14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85725" marR="0" algn="ctr">
                        <a:lnSpc>
                          <a:spcPct val="107000"/>
                        </a:lnSpc>
                        <a:spcBef>
                          <a:spcPts val="0"/>
                        </a:spcBef>
                        <a:spcAft>
                          <a:spcPts val="0"/>
                        </a:spcAft>
                      </a:pPr>
                      <a:r>
                        <a:rPr lang="en-US" sz="1400">
                          <a:effectLst/>
                        </a:rPr>
                        <a:t>20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75808790"/>
                  </a:ext>
                </a:extLst>
              </a:tr>
              <a:tr h="407582">
                <a:tc>
                  <a:txBody>
                    <a:bodyPr/>
                    <a:lstStyle/>
                    <a:p>
                      <a:pPr marL="85725" marR="0" algn="ctr">
                        <a:lnSpc>
                          <a:spcPct val="107000"/>
                        </a:lnSpc>
                        <a:spcBef>
                          <a:spcPts val="0"/>
                        </a:spcBef>
                        <a:spcAft>
                          <a:spcPts val="0"/>
                        </a:spcAft>
                      </a:pPr>
                      <a:r>
                        <a:rPr lang="en-US" sz="1400">
                          <a:effectLst/>
                        </a:rPr>
                        <a:t>7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85725" marR="0" algn="ctr">
                        <a:lnSpc>
                          <a:spcPct val="107000"/>
                        </a:lnSpc>
                        <a:spcBef>
                          <a:spcPts val="0"/>
                        </a:spcBef>
                        <a:spcAft>
                          <a:spcPts val="0"/>
                        </a:spcAft>
                      </a:pPr>
                      <a:r>
                        <a:rPr lang="en-US" sz="1400">
                          <a:effectLst/>
                        </a:rPr>
                        <a:t>Ca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85725" marR="0" algn="ctr">
                        <a:lnSpc>
                          <a:spcPct val="107000"/>
                        </a:lnSpc>
                        <a:spcBef>
                          <a:spcPts val="0"/>
                        </a:spcBef>
                        <a:spcAft>
                          <a:spcPts val="0"/>
                        </a:spcAft>
                      </a:pPr>
                      <a:r>
                        <a:rPr lang="en-US" sz="1400">
                          <a:effectLst/>
                        </a:rPr>
                        <a:t>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85725" marR="0" algn="ctr">
                        <a:lnSpc>
                          <a:spcPct val="107000"/>
                        </a:lnSpc>
                        <a:spcBef>
                          <a:spcPts val="0"/>
                        </a:spcBef>
                        <a:spcAft>
                          <a:spcPts val="0"/>
                        </a:spcAft>
                      </a:pPr>
                      <a:r>
                        <a:rPr lang="en-US" sz="1400">
                          <a:effectLst/>
                        </a:rPr>
                        <a:t>30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9845706"/>
                  </a:ext>
                </a:extLst>
              </a:tr>
              <a:tr h="407582">
                <a:tc>
                  <a:txBody>
                    <a:bodyPr/>
                    <a:lstStyle/>
                    <a:p>
                      <a:pPr marL="85725" marR="0" algn="ctr">
                        <a:lnSpc>
                          <a:spcPct val="107000"/>
                        </a:lnSpc>
                        <a:spcBef>
                          <a:spcPts val="0"/>
                        </a:spcBef>
                        <a:spcAft>
                          <a:spcPts val="0"/>
                        </a:spcAft>
                      </a:pPr>
                      <a:r>
                        <a:rPr lang="en-US" sz="1400">
                          <a:effectLst/>
                        </a:rPr>
                        <a:t>8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85725" marR="0" algn="ctr">
                        <a:lnSpc>
                          <a:spcPct val="107000"/>
                        </a:lnSpc>
                        <a:spcBef>
                          <a:spcPts val="0"/>
                        </a:spcBef>
                        <a:spcAft>
                          <a:spcPts val="0"/>
                        </a:spcAft>
                      </a:pPr>
                      <a:r>
                        <a:rPr lang="en-US" sz="1400">
                          <a:effectLst/>
                        </a:rPr>
                        <a:t>P x Ca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85725" marR="0" algn="ctr">
                        <a:lnSpc>
                          <a:spcPct val="107000"/>
                        </a:lnSpc>
                        <a:spcBef>
                          <a:spcPts val="0"/>
                        </a:spcBef>
                        <a:spcAft>
                          <a:spcPts val="0"/>
                        </a:spcAft>
                      </a:pPr>
                      <a:r>
                        <a:rPr lang="en-US" sz="1400">
                          <a:effectLst/>
                        </a:rPr>
                        <a:t>10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85725" marR="0" algn="ctr">
                        <a:lnSpc>
                          <a:spcPct val="107000"/>
                        </a:lnSpc>
                        <a:spcBef>
                          <a:spcPts val="0"/>
                        </a:spcBef>
                        <a:spcAft>
                          <a:spcPts val="0"/>
                        </a:spcAft>
                      </a:pPr>
                      <a:r>
                        <a:rPr lang="en-US" sz="1400">
                          <a:effectLst/>
                        </a:rPr>
                        <a:t>10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0538391"/>
                  </a:ext>
                </a:extLst>
              </a:tr>
              <a:tr h="407582">
                <a:tc>
                  <a:txBody>
                    <a:bodyPr/>
                    <a:lstStyle/>
                    <a:p>
                      <a:pPr marL="85725" marR="0" algn="ctr">
                        <a:lnSpc>
                          <a:spcPct val="107000"/>
                        </a:lnSpc>
                        <a:spcBef>
                          <a:spcPts val="0"/>
                        </a:spcBef>
                        <a:spcAft>
                          <a:spcPts val="0"/>
                        </a:spcAft>
                      </a:pPr>
                      <a:r>
                        <a:rPr lang="en-US" sz="1400">
                          <a:effectLst/>
                        </a:rPr>
                        <a:t>9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85725" marR="0" algn="ctr">
                        <a:lnSpc>
                          <a:spcPct val="107000"/>
                        </a:lnSpc>
                        <a:spcBef>
                          <a:spcPts val="0"/>
                        </a:spcBef>
                        <a:spcAft>
                          <a:spcPts val="0"/>
                        </a:spcAft>
                      </a:pPr>
                      <a:r>
                        <a:rPr lang="en-US" sz="1400">
                          <a:effectLst/>
                        </a:rPr>
                        <a:t>P x Ca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85725" marR="0" algn="ctr">
                        <a:lnSpc>
                          <a:spcPct val="107000"/>
                        </a:lnSpc>
                        <a:spcBef>
                          <a:spcPts val="0"/>
                        </a:spcBef>
                        <a:spcAft>
                          <a:spcPts val="0"/>
                        </a:spcAft>
                      </a:pPr>
                      <a:r>
                        <a:rPr lang="en-US" sz="1400">
                          <a:effectLst/>
                        </a:rPr>
                        <a:t>20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85725" marR="0" algn="ctr">
                        <a:lnSpc>
                          <a:spcPct val="107000"/>
                        </a:lnSpc>
                        <a:spcBef>
                          <a:spcPts val="0"/>
                        </a:spcBef>
                        <a:spcAft>
                          <a:spcPts val="0"/>
                        </a:spcAft>
                      </a:pPr>
                      <a:r>
                        <a:rPr lang="en-US" sz="1400">
                          <a:effectLst/>
                        </a:rPr>
                        <a:t>20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6438847"/>
                  </a:ext>
                </a:extLst>
              </a:tr>
              <a:tr h="407582">
                <a:tc>
                  <a:txBody>
                    <a:bodyPr/>
                    <a:lstStyle/>
                    <a:p>
                      <a:pPr marL="85725" marR="0" algn="ctr">
                        <a:lnSpc>
                          <a:spcPct val="107000"/>
                        </a:lnSpc>
                        <a:spcBef>
                          <a:spcPts val="0"/>
                        </a:spcBef>
                        <a:spcAft>
                          <a:spcPts val="0"/>
                        </a:spcAft>
                      </a:pPr>
                      <a:r>
                        <a:rPr lang="en-US" sz="1400">
                          <a:effectLst/>
                        </a:rPr>
                        <a:t>10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85725" marR="0" algn="ctr">
                        <a:lnSpc>
                          <a:spcPct val="107000"/>
                        </a:lnSpc>
                        <a:spcBef>
                          <a:spcPts val="0"/>
                        </a:spcBef>
                        <a:spcAft>
                          <a:spcPts val="0"/>
                        </a:spcAft>
                      </a:pPr>
                      <a:r>
                        <a:rPr lang="en-US" sz="1400">
                          <a:effectLst/>
                        </a:rPr>
                        <a:t>P x Ca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85725" marR="0" algn="ctr">
                        <a:lnSpc>
                          <a:spcPct val="107000"/>
                        </a:lnSpc>
                        <a:spcBef>
                          <a:spcPts val="0"/>
                        </a:spcBef>
                        <a:spcAft>
                          <a:spcPts val="0"/>
                        </a:spcAft>
                      </a:pPr>
                      <a:r>
                        <a:rPr lang="en-US" sz="1400">
                          <a:effectLst/>
                        </a:rPr>
                        <a:t>30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85725" marR="0" algn="ctr">
                        <a:lnSpc>
                          <a:spcPct val="107000"/>
                        </a:lnSpc>
                        <a:spcBef>
                          <a:spcPts val="0"/>
                        </a:spcBef>
                        <a:spcAft>
                          <a:spcPts val="0"/>
                        </a:spcAft>
                      </a:pPr>
                      <a:r>
                        <a:rPr lang="en-US" sz="1400" dirty="0">
                          <a:effectLst/>
                        </a:rPr>
                        <a:t>30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8494671"/>
                  </a:ext>
                </a:extLst>
              </a:tr>
            </a:tbl>
          </a:graphicData>
        </a:graphic>
      </p:graphicFrame>
      <p:sp>
        <p:nvSpPr>
          <p:cNvPr id="18" name="Content Placeholder 2"/>
          <p:cNvSpPr txBox="1">
            <a:spLocks/>
          </p:cNvSpPr>
          <p:nvPr/>
        </p:nvSpPr>
        <p:spPr>
          <a:xfrm>
            <a:off x="65737" y="1117675"/>
            <a:ext cx="3657178" cy="1745255"/>
          </a:xfrm>
          <a:prstGeom prst="rect">
            <a:avLst/>
          </a:prstGeom>
          <a:ln w="28575">
            <a:prstDash val="sysDash"/>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smtClean="0"/>
              <a:t>Introduction:</a:t>
            </a:r>
            <a:r>
              <a:rPr lang="en-US" dirty="0" smtClean="0"/>
              <a:t> Maize grain yield can be limited in low pH soils where P deficiencies and Aluminum toxicity</a:t>
            </a:r>
            <a:r>
              <a:rPr lang="en-US" dirty="0"/>
              <a:t> </a:t>
            </a:r>
            <a:r>
              <a:rPr lang="en-US" dirty="0" smtClean="0"/>
              <a:t>are present</a:t>
            </a:r>
            <a:endParaRPr lang="en-US" sz="2700" dirty="0"/>
          </a:p>
        </p:txBody>
      </p:sp>
      <p:sp>
        <p:nvSpPr>
          <p:cNvPr id="19" name="Content Placeholder 2"/>
          <p:cNvSpPr txBox="1">
            <a:spLocks/>
          </p:cNvSpPr>
          <p:nvPr/>
        </p:nvSpPr>
        <p:spPr>
          <a:xfrm>
            <a:off x="3853543" y="1204517"/>
            <a:ext cx="5120639" cy="456251"/>
          </a:xfrm>
          <a:prstGeom prst="rect">
            <a:avLst/>
          </a:prstGeom>
          <a:ln w="28575">
            <a:prstDash val="sysDash"/>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700" dirty="0" smtClean="0"/>
              <a:t>Treatment structure </a:t>
            </a:r>
            <a:endParaRPr lang="en-US" sz="2700" dirty="0"/>
          </a:p>
        </p:txBody>
      </p:sp>
    </p:spTree>
    <p:extLst>
      <p:ext uri="{BB962C8B-B14F-4D97-AF65-F5344CB8AC3E}">
        <p14:creationId xmlns:p14="http://schemas.microsoft.com/office/powerpoint/2010/main" val="2036957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 y="2"/>
            <a:ext cx="9143999" cy="1562522"/>
            <a:chOff x="-9407" y="-5621"/>
            <a:chExt cx="9153407" cy="1042131"/>
          </a:xfrm>
        </p:grpSpPr>
        <p:sp>
          <p:nvSpPr>
            <p:cNvPr id="5" name="Rectangle 4"/>
            <p:cNvSpPr/>
            <p:nvPr/>
          </p:nvSpPr>
          <p:spPr>
            <a:xfrm>
              <a:off x="696148" y="419547"/>
              <a:ext cx="8447852" cy="277813"/>
            </a:xfrm>
            <a:prstGeom prst="rect">
              <a:avLst/>
            </a:prstGeom>
            <a:solidFill>
              <a:srgbClr val="A9AAA8">
                <a:alpha val="86000"/>
              </a:srgbClr>
            </a:solidFill>
            <a:ln>
              <a:noFill/>
            </a:ln>
          </p:spPr>
          <p:style>
            <a:lnRef idx="1">
              <a:schemeClr val="accent1"/>
            </a:lnRef>
            <a:fillRef idx="3">
              <a:schemeClr val="accent1"/>
            </a:fillRef>
            <a:effectRef idx="2">
              <a:schemeClr val="accent1"/>
            </a:effectRef>
            <a:fontRef idx="minor">
              <a:schemeClr val="lt1"/>
            </a:fontRef>
          </p:style>
          <p:txBody>
            <a:bodyPr lIns="13949" tIns="6975" rIns="13949" bIns="6975" rtlCol="0" anchor="ctr"/>
            <a:lstStyle/>
            <a:p>
              <a:pPr algn="ctr"/>
              <a:r>
                <a:rPr lang="en-US" sz="1351" dirty="0" smtClean="0">
                  <a:solidFill>
                    <a:schemeClr val="tx1"/>
                  </a:solidFill>
                </a:rPr>
                <a:t>Peter </a:t>
              </a:r>
              <a:r>
                <a:rPr lang="en-US" sz="1351" dirty="0" err="1" smtClean="0">
                  <a:solidFill>
                    <a:schemeClr val="tx1"/>
                  </a:solidFill>
                </a:rPr>
                <a:t>Omara</a:t>
              </a:r>
              <a:endParaRPr lang="en-US" sz="1351" dirty="0">
                <a:solidFill>
                  <a:schemeClr val="tx1"/>
                </a:solidFill>
              </a:endParaRPr>
            </a:p>
          </p:txBody>
        </p:sp>
        <p:sp>
          <p:nvSpPr>
            <p:cNvPr id="6" name="Rectangle 5"/>
            <p:cNvSpPr/>
            <p:nvPr/>
          </p:nvSpPr>
          <p:spPr>
            <a:xfrm>
              <a:off x="-8232" y="-5621"/>
              <a:ext cx="9152232" cy="472061"/>
            </a:xfrm>
            <a:prstGeom prst="rect">
              <a:avLst/>
            </a:prstGeom>
            <a:solidFill>
              <a:srgbClr val="13130D"/>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endParaRPr lang="en-US" sz="2100" dirty="0">
                <a:solidFill>
                  <a:schemeClr val="bg1"/>
                </a:solidFill>
              </a:endParaRPr>
            </a:p>
          </p:txBody>
        </p:sp>
        <p:sp>
          <p:nvSpPr>
            <p:cNvPr id="7" name="Rectangle 6"/>
            <p:cNvSpPr/>
            <p:nvPr/>
          </p:nvSpPr>
          <p:spPr>
            <a:xfrm>
              <a:off x="-9407" y="-5621"/>
              <a:ext cx="998622" cy="564599"/>
            </a:xfrm>
            <a:prstGeom prst="rect">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endParaRPr lang="en-US" sz="1351"/>
            </a:p>
          </p:txBody>
        </p:sp>
        <p:sp>
          <p:nvSpPr>
            <p:cNvPr id="8" name="Isosceles Triangle 7"/>
            <p:cNvSpPr/>
            <p:nvPr/>
          </p:nvSpPr>
          <p:spPr>
            <a:xfrm rot="10800000">
              <a:off x="-9254" y="558963"/>
              <a:ext cx="998468" cy="477547"/>
            </a:xfrm>
            <a:prstGeom prst="triangle">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endParaRPr lang="en-US" sz="1351"/>
            </a:p>
          </p:txBody>
        </p:sp>
        <p:pic>
          <p:nvPicPr>
            <p:cNvPr id="9" name="Picture 2" descr="research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083" y="-5621"/>
              <a:ext cx="810534" cy="58590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2" name="TextBox 11"/>
          <p:cNvSpPr txBox="1"/>
          <p:nvPr/>
        </p:nvSpPr>
        <p:spPr>
          <a:xfrm>
            <a:off x="1043270" y="-140225"/>
            <a:ext cx="8100730" cy="878895"/>
          </a:xfrm>
          <a:prstGeom prst="rect">
            <a:avLst/>
          </a:prstGeom>
          <a:noFill/>
        </p:spPr>
        <p:txBody>
          <a:bodyPr wrap="square" rtlCol="0">
            <a:spAutoFit/>
          </a:bodyPr>
          <a:lstStyle/>
          <a:p>
            <a:pPr algn="ctr">
              <a:lnSpc>
                <a:spcPct val="150000"/>
              </a:lnSpc>
              <a:spcAft>
                <a:spcPts val="800"/>
              </a:spcAft>
            </a:pPr>
            <a:r>
              <a:rPr lang="en-US"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T</a:t>
            </a:r>
            <a:r>
              <a:rPr lang="en-US" dirty="0"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he effect of ammonium N - </a:t>
            </a:r>
            <a:r>
              <a:rPr lang="en-US" dirty="0" err="1"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biochar</a:t>
            </a:r>
            <a:r>
              <a:rPr lang="en-US" dirty="0"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 complex on nitrogen use efficiency and yield of maize (</a:t>
            </a:r>
            <a:r>
              <a:rPr lang="en-US"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Z</a:t>
            </a:r>
            <a:r>
              <a:rPr lang="en-US" i="1" dirty="0" err="1"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ea</a:t>
            </a:r>
            <a:r>
              <a:rPr lang="en-US" i="1" dirty="0"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 mays </a:t>
            </a:r>
            <a:r>
              <a:rPr lang="en-US" dirty="0"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l.)</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Content Placeholder 2"/>
          <p:cNvSpPr txBox="1">
            <a:spLocks/>
          </p:cNvSpPr>
          <p:nvPr/>
        </p:nvSpPr>
        <p:spPr>
          <a:xfrm>
            <a:off x="0" y="1277013"/>
            <a:ext cx="4221126" cy="1466925"/>
          </a:xfrm>
          <a:prstGeom prst="rect">
            <a:avLst/>
          </a:prstGeom>
          <a:ln w="28575">
            <a:prstDash val="sysDash"/>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smtClean="0"/>
              <a:t>Objective: </a:t>
            </a:r>
            <a:r>
              <a:rPr lang="en-US" dirty="0" smtClean="0"/>
              <a:t>Improving NUE (currently 33%) is one of the most challenging tasks for cereal producers around the world</a:t>
            </a:r>
            <a:endParaRPr lang="en-US" sz="2700" dirty="0"/>
          </a:p>
        </p:txBody>
      </p:sp>
      <p:pic>
        <p:nvPicPr>
          <p:cNvPr id="15" name="Picture 2" descr="http://pss.okstate.edu/resolveuid/338e38ac143a444a9a52046416cc6f4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36" y="5020372"/>
            <a:ext cx="1278198" cy="18376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stretch>
            <a:fillRect/>
          </a:stretch>
        </p:blipFill>
        <p:spPr>
          <a:xfrm>
            <a:off x="4171406" y="1691496"/>
            <a:ext cx="4924697" cy="5003284"/>
          </a:xfrm>
          <a:prstGeom prst="rect">
            <a:avLst/>
          </a:prstGeom>
        </p:spPr>
      </p:pic>
      <p:sp>
        <p:nvSpPr>
          <p:cNvPr id="13" name="Content Placeholder 2"/>
          <p:cNvSpPr txBox="1">
            <a:spLocks/>
          </p:cNvSpPr>
          <p:nvPr/>
        </p:nvSpPr>
        <p:spPr>
          <a:xfrm>
            <a:off x="65736" y="2812238"/>
            <a:ext cx="4105670" cy="2208134"/>
          </a:xfrm>
          <a:prstGeom prst="rect">
            <a:avLst/>
          </a:prstGeom>
          <a:ln w="28575">
            <a:prstDash val="sysDash"/>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smtClean="0"/>
              <a:t>Objective: </a:t>
            </a:r>
            <a:r>
              <a:rPr lang="en-US" dirty="0" smtClean="0"/>
              <a:t>To </a:t>
            </a:r>
            <a:r>
              <a:rPr lang="en-US" dirty="0"/>
              <a:t>establish possible synergies in a </a:t>
            </a:r>
            <a:r>
              <a:rPr lang="en-US" dirty="0" err="1" smtClean="0"/>
              <a:t>biochar</a:t>
            </a:r>
            <a:r>
              <a:rPr lang="en-US" dirty="0" smtClean="0"/>
              <a:t>-N fertilizer </a:t>
            </a:r>
            <a:r>
              <a:rPr lang="en-US" dirty="0"/>
              <a:t>complex </a:t>
            </a:r>
            <a:r>
              <a:rPr lang="en-US" dirty="0" smtClean="0"/>
              <a:t>for optimizing </a:t>
            </a:r>
            <a:r>
              <a:rPr lang="en-US" dirty="0"/>
              <a:t>nitrogen use efficiency and maize grain </a:t>
            </a:r>
            <a:r>
              <a:rPr lang="en-US" dirty="0" smtClean="0"/>
              <a:t>yield</a:t>
            </a:r>
          </a:p>
          <a:p>
            <a:pPr algn="l"/>
            <a:r>
              <a:rPr lang="en-US" sz="2700" b="1" dirty="0" smtClean="0"/>
              <a:t>Location: </a:t>
            </a:r>
            <a:r>
              <a:rPr lang="en-US" sz="2700" dirty="0" err="1" smtClean="0"/>
              <a:t>Efaw</a:t>
            </a:r>
            <a:r>
              <a:rPr lang="en-US" sz="2700" dirty="0" smtClean="0"/>
              <a:t> &amp; LCB</a:t>
            </a:r>
            <a:endParaRPr lang="en-US" sz="2700" dirty="0"/>
          </a:p>
        </p:txBody>
      </p:sp>
      <p:sp>
        <p:nvSpPr>
          <p:cNvPr id="14" name="Content Placeholder 2"/>
          <p:cNvSpPr txBox="1">
            <a:spLocks/>
          </p:cNvSpPr>
          <p:nvPr/>
        </p:nvSpPr>
        <p:spPr>
          <a:xfrm>
            <a:off x="4854469" y="1304037"/>
            <a:ext cx="3558569" cy="356105"/>
          </a:xfrm>
          <a:prstGeom prst="rect">
            <a:avLst/>
          </a:prstGeom>
          <a:ln w="28575">
            <a:prstDash val="sysDash"/>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smtClean="0"/>
              <a:t>Treatment structure </a:t>
            </a:r>
            <a:endParaRPr lang="en-US" sz="2700" dirty="0"/>
          </a:p>
        </p:txBody>
      </p:sp>
      <p:grpSp>
        <p:nvGrpSpPr>
          <p:cNvPr id="17" name="Group 16"/>
          <p:cNvGrpSpPr/>
          <p:nvPr/>
        </p:nvGrpSpPr>
        <p:grpSpPr>
          <a:xfrm>
            <a:off x="1" y="0"/>
            <a:ext cx="9143999" cy="1562522"/>
            <a:chOff x="-9407" y="-5621"/>
            <a:chExt cx="9153407" cy="1042131"/>
          </a:xfrm>
        </p:grpSpPr>
        <p:sp>
          <p:nvSpPr>
            <p:cNvPr id="18" name="Rectangle 17"/>
            <p:cNvSpPr/>
            <p:nvPr/>
          </p:nvSpPr>
          <p:spPr>
            <a:xfrm>
              <a:off x="696148" y="419547"/>
              <a:ext cx="8447852" cy="277813"/>
            </a:xfrm>
            <a:prstGeom prst="rect">
              <a:avLst/>
            </a:prstGeom>
            <a:solidFill>
              <a:srgbClr val="A9AAA8">
                <a:alpha val="86000"/>
              </a:srgbClr>
            </a:solidFill>
            <a:ln>
              <a:noFill/>
            </a:ln>
          </p:spPr>
          <p:style>
            <a:lnRef idx="1">
              <a:schemeClr val="accent1"/>
            </a:lnRef>
            <a:fillRef idx="3">
              <a:schemeClr val="accent1"/>
            </a:fillRef>
            <a:effectRef idx="2">
              <a:schemeClr val="accent1"/>
            </a:effectRef>
            <a:fontRef idx="minor">
              <a:schemeClr val="lt1"/>
            </a:fontRef>
          </p:style>
          <p:txBody>
            <a:bodyPr lIns="13949" tIns="6975" rIns="13949" bIns="6975" rtlCol="0" anchor="ctr"/>
            <a:lstStyle/>
            <a:p>
              <a:pPr algn="ctr"/>
              <a:r>
                <a:rPr lang="en-US" sz="1351" dirty="0" smtClean="0">
                  <a:solidFill>
                    <a:schemeClr val="tx1"/>
                  </a:solidFill>
                </a:rPr>
                <a:t>Peter </a:t>
              </a:r>
              <a:r>
                <a:rPr lang="en-US" sz="1351" dirty="0" err="1" smtClean="0">
                  <a:solidFill>
                    <a:schemeClr val="tx1"/>
                  </a:solidFill>
                </a:rPr>
                <a:t>Omara</a:t>
              </a:r>
              <a:endParaRPr lang="en-US" sz="1351" dirty="0">
                <a:solidFill>
                  <a:schemeClr val="tx1"/>
                </a:solidFill>
              </a:endParaRPr>
            </a:p>
          </p:txBody>
        </p:sp>
        <p:sp>
          <p:nvSpPr>
            <p:cNvPr id="19" name="Rectangle 18"/>
            <p:cNvSpPr/>
            <p:nvPr/>
          </p:nvSpPr>
          <p:spPr>
            <a:xfrm>
              <a:off x="-8232" y="-5621"/>
              <a:ext cx="9152232" cy="472061"/>
            </a:xfrm>
            <a:prstGeom prst="rect">
              <a:avLst/>
            </a:prstGeom>
            <a:solidFill>
              <a:srgbClr val="13130D"/>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endParaRPr lang="en-US" sz="2100" dirty="0">
                <a:solidFill>
                  <a:schemeClr val="bg1"/>
                </a:solidFill>
              </a:endParaRPr>
            </a:p>
          </p:txBody>
        </p:sp>
        <p:sp>
          <p:nvSpPr>
            <p:cNvPr id="20" name="Rectangle 19"/>
            <p:cNvSpPr/>
            <p:nvPr/>
          </p:nvSpPr>
          <p:spPr>
            <a:xfrm>
              <a:off x="-9407" y="-5621"/>
              <a:ext cx="998622" cy="564599"/>
            </a:xfrm>
            <a:prstGeom prst="rect">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endParaRPr lang="en-US" sz="1351"/>
            </a:p>
          </p:txBody>
        </p:sp>
        <p:sp>
          <p:nvSpPr>
            <p:cNvPr id="21" name="Isosceles Triangle 20"/>
            <p:cNvSpPr/>
            <p:nvPr/>
          </p:nvSpPr>
          <p:spPr>
            <a:xfrm rot="10800000">
              <a:off x="-9254" y="558963"/>
              <a:ext cx="998468" cy="477547"/>
            </a:xfrm>
            <a:prstGeom prst="triangle">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endParaRPr lang="en-US" sz="1351"/>
            </a:p>
          </p:txBody>
        </p:sp>
        <p:pic>
          <p:nvPicPr>
            <p:cNvPr id="22" name="Picture 2" descr="research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083" y="-5621"/>
              <a:ext cx="810534" cy="585900"/>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p14="http://schemas.microsoft.com/office/powerpoint/2010/main" val="39041748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0"/>
            <a:ext cx="9144793" cy="1560711"/>
          </a:xfrm>
          <a:prstGeom prst="rect">
            <a:avLst/>
          </a:prstGeom>
        </p:spPr>
      </p:pic>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7995" y="2896898"/>
            <a:ext cx="4398691" cy="2917706"/>
          </a:xfrm>
        </p:spPr>
      </p:pic>
      <p:sp>
        <p:nvSpPr>
          <p:cNvPr id="5" name="TextBox 4"/>
          <p:cNvSpPr txBox="1"/>
          <p:nvPr/>
        </p:nvSpPr>
        <p:spPr>
          <a:xfrm>
            <a:off x="852273" y="1028741"/>
            <a:ext cx="4398691" cy="2308324"/>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Objective: </a:t>
            </a:r>
            <a:r>
              <a:rPr lang="en-US" dirty="0">
                <a:latin typeface="Times New Roman" panose="02020603050405020304" pitchFamily="18" charset="0"/>
                <a:cs typeface="Times New Roman" panose="02020603050405020304" pitchFamily="18" charset="0"/>
              </a:rPr>
              <a:t>To determine the significance </a:t>
            </a:r>
            <a:r>
              <a:rPr lang="en-US" dirty="0" smtClean="0">
                <a:latin typeface="Times New Roman" panose="02020603050405020304" pitchFamily="18" charset="0"/>
                <a:cs typeface="Times New Roman" panose="02020603050405020304" pitchFamily="18" charset="0"/>
              </a:rPr>
              <a:t>and value of </a:t>
            </a:r>
            <a:r>
              <a:rPr lang="en-US" dirty="0">
                <a:latin typeface="Times New Roman" panose="02020603050405020304" pitchFamily="18" charset="0"/>
                <a:cs typeface="Times New Roman" panose="02020603050405020304" pitchFamily="18" charset="0"/>
              </a:rPr>
              <a:t>early season sensor based NDVI </a:t>
            </a:r>
            <a:r>
              <a:rPr lang="en-US" dirty="0" smtClean="0">
                <a:latin typeface="Times New Roman" panose="02020603050405020304" pitchFamily="18" charset="0"/>
                <a:cs typeface="Times New Roman" panose="02020603050405020304" pitchFamily="18" charset="0"/>
              </a:rPr>
              <a:t>readings, Experiment 222, and 502.</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Rationale:  Although early NDVI readings are below that needed to detect N response, they can be significant in terms of detecting early changes in plant biomass.</a:t>
            </a:r>
            <a:endParaRPr lang="en-US"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a:stretch>
            <a:fillRect/>
          </a:stretch>
        </p:blipFill>
        <p:spPr>
          <a:xfrm>
            <a:off x="466970" y="5384799"/>
            <a:ext cx="617273" cy="859610"/>
          </a:xfrm>
          <a:prstGeom prst="rect">
            <a:avLst/>
          </a:prstGeom>
        </p:spPr>
      </p:pic>
      <p:pic>
        <p:nvPicPr>
          <p:cNvPr id="7" name="Picture 6"/>
          <p:cNvPicPr>
            <a:picLocks noChangeAspect="1"/>
          </p:cNvPicPr>
          <p:nvPr/>
        </p:nvPicPr>
        <p:blipFill>
          <a:blip r:embed="rId5"/>
          <a:stretch>
            <a:fillRect/>
          </a:stretch>
        </p:blipFill>
        <p:spPr>
          <a:xfrm>
            <a:off x="5006340" y="2125266"/>
            <a:ext cx="3509010" cy="3689338"/>
          </a:xfrm>
          <a:prstGeom prst="rect">
            <a:avLst/>
          </a:prstGeom>
        </p:spPr>
      </p:pic>
      <p:sp>
        <p:nvSpPr>
          <p:cNvPr id="8" name="Rectangle 7"/>
          <p:cNvSpPr/>
          <p:nvPr/>
        </p:nvSpPr>
        <p:spPr>
          <a:xfrm>
            <a:off x="2155143" y="105189"/>
            <a:ext cx="6518853" cy="461665"/>
          </a:xfrm>
          <a:prstGeom prst="rect">
            <a:avLst/>
          </a:prstGeom>
        </p:spPr>
        <p:txBody>
          <a:bodyPr wrap="square">
            <a:spAutoFit/>
          </a:bodyPr>
          <a:lstStyle/>
          <a:p>
            <a:r>
              <a:rPr lang="en-US" sz="2400" dirty="0">
                <a:solidFill>
                  <a:schemeClr val="bg1"/>
                </a:solidFill>
              </a:rPr>
              <a:t>Early season sensor based NDVI readings</a:t>
            </a:r>
          </a:p>
        </p:txBody>
      </p:sp>
      <p:sp>
        <p:nvSpPr>
          <p:cNvPr id="13" name="TextBox 12"/>
          <p:cNvSpPr txBox="1"/>
          <p:nvPr/>
        </p:nvSpPr>
        <p:spPr>
          <a:xfrm>
            <a:off x="3976576" y="723013"/>
            <a:ext cx="2115879" cy="338554"/>
          </a:xfrm>
          <a:prstGeom prst="rect">
            <a:avLst/>
          </a:prstGeom>
          <a:solidFill>
            <a:schemeClr val="bg1">
              <a:lumMod val="75000"/>
            </a:schemeClr>
          </a:solidFill>
        </p:spPr>
        <p:txBody>
          <a:bodyPr wrap="square" rtlCol="0">
            <a:spAutoFit/>
          </a:bodyPr>
          <a:lstStyle/>
          <a:p>
            <a:r>
              <a:rPr lang="en-US" sz="1600" dirty="0" smtClean="0"/>
              <a:t>Eva Nambi</a:t>
            </a:r>
            <a:endParaRPr lang="en-US" sz="1600" dirty="0"/>
          </a:p>
        </p:txBody>
      </p:sp>
    </p:spTree>
    <p:extLst>
      <p:ext uri="{BB962C8B-B14F-4D97-AF65-F5344CB8AC3E}">
        <p14:creationId xmlns:p14="http://schemas.microsoft.com/office/powerpoint/2010/main" val="1885248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96576" y="1411129"/>
            <a:ext cx="3156239" cy="1384995"/>
          </a:xfrm>
          <a:prstGeom prst="rect">
            <a:avLst/>
          </a:prstGeom>
          <a:noFill/>
        </p:spPr>
        <p:txBody>
          <a:bodyPr wrap="square" rtlCol="0">
            <a:spAutoFit/>
          </a:bodyPr>
          <a:lstStyle/>
          <a:p>
            <a:pPr defTabSz="685800"/>
            <a:r>
              <a:rPr lang="en-US" sz="2100" b="1" dirty="0">
                <a:solidFill>
                  <a:prstClr val="black"/>
                </a:solidFill>
                <a:latin typeface="Calibri" panose="020F0502020204030204"/>
              </a:rPr>
              <a:t>Objective</a:t>
            </a:r>
            <a:r>
              <a:rPr lang="en-US" sz="2100" dirty="0">
                <a:solidFill>
                  <a:prstClr val="black"/>
                </a:solidFill>
                <a:latin typeface="Calibri" panose="020F0502020204030204"/>
              </a:rPr>
              <a:t>: </a:t>
            </a:r>
            <a:r>
              <a:rPr lang="en-US" sz="2100" dirty="0" smtClean="0">
                <a:solidFill>
                  <a:prstClr val="black"/>
                </a:solidFill>
                <a:latin typeface="Calibri" panose="020F0502020204030204"/>
              </a:rPr>
              <a:t>To evaluate </a:t>
            </a:r>
            <a:r>
              <a:rPr lang="en-US" sz="2100" dirty="0">
                <a:solidFill>
                  <a:prstClr val="black"/>
                </a:solidFill>
                <a:latin typeface="Calibri" panose="020F0502020204030204"/>
              </a:rPr>
              <a:t>residual N effects following summer </a:t>
            </a:r>
            <a:r>
              <a:rPr lang="en-US" sz="2100" dirty="0" smtClean="0">
                <a:solidFill>
                  <a:prstClr val="black"/>
                </a:solidFill>
                <a:latin typeface="Calibri" panose="020F0502020204030204"/>
              </a:rPr>
              <a:t>crops </a:t>
            </a:r>
            <a:r>
              <a:rPr lang="en-US" sz="2100" dirty="0">
                <a:solidFill>
                  <a:prstClr val="black"/>
                </a:solidFill>
                <a:latin typeface="Calibri" panose="020F0502020204030204"/>
              </a:rPr>
              <a:t>(sorghum) that fail</a:t>
            </a:r>
          </a:p>
        </p:txBody>
      </p:sp>
      <p:graphicFrame>
        <p:nvGraphicFramePr>
          <p:cNvPr id="8" name="Table 7"/>
          <p:cNvGraphicFramePr>
            <a:graphicFrameLocks noGrp="1"/>
          </p:cNvGraphicFramePr>
          <p:nvPr>
            <p:extLst>
              <p:ext uri="{D42A27DB-BD31-4B8C-83A1-F6EECF244321}">
                <p14:modId xmlns:p14="http://schemas.microsoft.com/office/powerpoint/2010/main" val="2858682087"/>
              </p:ext>
            </p:extLst>
          </p:nvPr>
        </p:nvGraphicFramePr>
        <p:xfrm>
          <a:off x="4369990" y="1434069"/>
          <a:ext cx="4248494" cy="3604333"/>
        </p:xfrm>
        <a:graphic>
          <a:graphicData uri="http://schemas.openxmlformats.org/drawingml/2006/table">
            <a:tbl>
              <a:tblPr/>
              <a:tblGrid>
                <a:gridCol w="915679">
                  <a:extLst>
                    <a:ext uri="{9D8B030D-6E8A-4147-A177-3AD203B41FA5}">
                      <a16:colId xmlns:a16="http://schemas.microsoft.com/office/drawing/2014/main" val="20000"/>
                    </a:ext>
                  </a:extLst>
                </a:gridCol>
                <a:gridCol w="860964">
                  <a:extLst>
                    <a:ext uri="{9D8B030D-6E8A-4147-A177-3AD203B41FA5}">
                      <a16:colId xmlns:a16="http://schemas.microsoft.com/office/drawing/2014/main" val="20001"/>
                    </a:ext>
                  </a:extLst>
                </a:gridCol>
                <a:gridCol w="1269319">
                  <a:extLst>
                    <a:ext uri="{9D8B030D-6E8A-4147-A177-3AD203B41FA5}">
                      <a16:colId xmlns:a16="http://schemas.microsoft.com/office/drawing/2014/main" val="20002"/>
                    </a:ext>
                  </a:extLst>
                </a:gridCol>
                <a:gridCol w="1202532">
                  <a:extLst>
                    <a:ext uri="{9D8B030D-6E8A-4147-A177-3AD203B41FA5}">
                      <a16:colId xmlns:a16="http://schemas.microsoft.com/office/drawing/2014/main" val="20003"/>
                    </a:ext>
                  </a:extLst>
                </a:gridCol>
              </a:tblGrid>
              <a:tr h="7346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smtClean="0">
                          <a:ln>
                            <a:noFill/>
                          </a:ln>
                          <a:solidFill>
                            <a:schemeClr val="tx1"/>
                          </a:solidFill>
                          <a:effectLst/>
                          <a:latin typeface="+mn-lt"/>
                        </a:rPr>
                        <a:t>Treatment</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smtClean="0">
                          <a:ln>
                            <a:noFill/>
                          </a:ln>
                          <a:solidFill>
                            <a:schemeClr val="tx1"/>
                          </a:solidFill>
                          <a:effectLst/>
                          <a:latin typeface="+mn-lt"/>
                        </a:rPr>
                        <a:t>Previous Crop</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smtClean="0">
                          <a:ln>
                            <a:noFill/>
                          </a:ln>
                          <a:solidFill>
                            <a:schemeClr val="tx1"/>
                          </a:solidFill>
                          <a:effectLst/>
                          <a:latin typeface="+mn-lt"/>
                        </a:rPr>
                        <a:t>Previous Crop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smtClean="0">
                          <a:ln>
                            <a:noFill/>
                          </a:ln>
                          <a:solidFill>
                            <a:schemeClr val="tx1"/>
                          </a:solidFill>
                          <a:effectLst/>
                          <a:latin typeface="+mn-lt"/>
                        </a:rPr>
                        <a:t> Pre N rate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smtClean="0">
                          <a:ln>
                            <a:noFill/>
                          </a:ln>
                          <a:solidFill>
                            <a:schemeClr val="tx1"/>
                          </a:solidFill>
                          <a:effectLst/>
                          <a:latin typeface="+mn-lt"/>
                        </a:rPr>
                        <a:t>(</a:t>
                      </a:r>
                      <a:r>
                        <a:rPr kumimoji="0" lang="en-US" sz="1250" b="0" i="0" u="none" strike="noStrike" cap="none" normalizeH="0" baseline="0" dirty="0" err="1" smtClean="0">
                          <a:ln>
                            <a:noFill/>
                          </a:ln>
                          <a:solidFill>
                            <a:schemeClr val="tx1"/>
                          </a:solidFill>
                          <a:effectLst/>
                          <a:latin typeface="+mn-lt"/>
                        </a:rPr>
                        <a:t>lb</a:t>
                      </a:r>
                      <a:r>
                        <a:rPr kumimoji="0" lang="en-US" sz="1250" b="0" i="0" u="none" strike="noStrike" cap="none" normalizeH="0" baseline="0" dirty="0" smtClean="0">
                          <a:ln>
                            <a:noFill/>
                          </a:ln>
                          <a:solidFill>
                            <a:schemeClr val="tx1"/>
                          </a:solidFill>
                          <a:effectLst/>
                          <a:latin typeface="+mn-lt"/>
                        </a:rPr>
                        <a:t> N/ac)</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smtClean="0">
                          <a:ln>
                            <a:noFill/>
                          </a:ln>
                          <a:solidFill>
                            <a:schemeClr val="tx1"/>
                          </a:solidFill>
                          <a:effectLst/>
                          <a:latin typeface="+mn-lt"/>
                        </a:rPr>
                        <a:t>Wheat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smtClean="0">
                          <a:ln>
                            <a:noFill/>
                          </a:ln>
                          <a:solidFill>
                            <a:schemeClr val="tx1"/>
                          </a:solidFill>
                          <a:effectLst/>
                          <a:latin typeface="+mn-lt"/>
                        </a:rPr>
                        <a:t>Pre N Rate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smtClean="0">
                          <a:ln>
                            <a:noFill/>
                          </a:ln>
                          <a:solidFill>
                            <a:schemeClr val="tx1"/>
                          </a:solidFill>
                          <a:effectLst/>
                          <a:latin typeface="+mn-lt"/>
                        </a:rPr>
                        <a:t>(</a:t>
                      </a:r>
                      <a:r>
                        <a:rPr kumimoji="0" lang="en-US" sz="1250" b="0" i="0" u="none" strike="noStrike" cap="none" normalizeH="0" baseline="0" dirty="0" err="1" smtClean="0">
                          <a:ln>
                            <a:noFill/>
                          </a:ln>
                          <a:solidFill>
                            <a:schemeClr val="tx1"/>
                          </a:solidFill>
                          <a:effectLst/>
                          <a:latin typeface="+mn-lt"/>
                        </a:rPr>
                        <a:t>lb</a:t>
                      </a:r>
                      <a:r>
                        <a:rPr kumimoji="0" lang="en-US" sz="1250" b="0" i="0" u="none" strike="noStrike" cap="none" normalizeH="0" baseline="0" dirty="0" smtClean="0">
                          <a:ln>
                            <a:noFill/>
                          </a:ln>
                          <a:solidFill>
                            <a:schemeClr val="tx1"/>
                          </a:solidFill>
                          <a:effectLst/>
                          <a:latin typeface="+mn-lt"/>
                        </a:rPr>
                        <a:t> N/ac)</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08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smtClean="0">
                          <a:ln>
                            <a:noFill/>
                          </a:ln>
                          <a:solidFill>
                            <a:schemeClr val="tx1"/>
                          </a:solidFill>
                          <a:effectLst/>
                          <a:latin typeface="+mn-lt"/>
                        </a:rPr>
                        <a:t>1</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smtClean="0">
                          <a:ln>
                            <a:noFill/>
                          </a:ln>
                          <a:solidFill>
                            <a:schemeClr val="tx1"/>
                          </a:solidFill>
                          <a:effectLst/>
                          <a:latin typeface="+mn-lt"/>
                        </a:rPr>
                        <a:t>Sorghum</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smtClean="0">
                          <a:ln>
                            <a:noFill/>
                          </a:ln>
                          <a:solidFill>
                            <a:schemeClr val="tx1"/>
                          </a:solidFill>
                          <a:effectLst/>
                          <a:latin typeface="+mn-lt"/>
                        </a:rPr>
                        <a:t>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smtClean="0">
                          <a:ln>
                            <a:noFill/>
                          </a:ln>
                          <a:solidFill>
                            <a:schemeClr val="tx1"/>
                          </a:solidFill>
                          <a:effectLst/>
                          <a:latin typeface="+mn-lt"/>
                        </a:rPr>
                        <a:t>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08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smtClean="0">
                          <a:ln>
                            <a:noFill/>
                          </a:ln>
                          <a:solidFill>
                            <a:schemeClr val="tx1"/>
                          </a:solidFill>
                          <a:effectLst/>
                          <a:latin typeface="+mn-lt"/>
                        </a:rPr>
                        <a:t>2</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smtClean="0">
                          <a:ln>
                            <a:noFill/>
                          </a:ln>
                          <a:solidFill>
                            <a:schemeClr val="tx1"/>
                          </a:solidFill>
                          <a:effectLst/>
                          <a:latin typeface="+mn-lt"/>
                        </a:rPr>
                        <a:t>Sorghum</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smtClean="0">
                          <a:ln>
                            <a:noFill/>
                          </a:ln>
                          <a:solidFill>
                            <a:schemeClr val="tx1"/>
                          </a:solidFill>
                          <a:effectLst/>
                          <a:latin typeface="+mn-lt"/>
                        </a:rPr>
                        <a:t>30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smtClean="0">
                          <a:ln>
                            <a:noFill/>
                          </a:ln>
                          <a:solidFill>
                            <a:schemeClr val="tx1"/>
                          </a:solidFill>
                          <a:effectLst/>
                          <a:latin typeface="+mn-lt"/>
                        </a:rPr>
                        <a:t>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08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smtClean="0">
                          <a:ln>
                            <a:noFill/>
                          </a:ln>
                          <a:solidFill>
                            <a:schemeClr val="tx1"/>
                          </a:solidFill>
                          <a:effectLst/>
                          <a:latin typeface="+mn-lt"/>
                        </a:rPr>
                        <a:t>3</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smtClean="0">
                          <a:ln>
                            <a:noFill/>
                          </a:ln>
                          <a:solidFill>
                            <a:schemeClr val="tx1"/>
                          </a:solidFill>
                          <a:effectLst/>
                          <a:latin typeface="+mn-lt"/>
                        </a:rPr>
                        <a:t>Sorghum</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smtClean="0">
                          <a:ln>
                            <a:noFill/>
                          </a:ln>
                          <a:solidFill>
                            <a:schemeClr val="tx1"/>
                          </a:solidFill>
                          <a:effectLst/>
                          <a:latin typeface="+mn-lt"/>
                        </a:rPr>
                        <a:t>60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smtClean="0">
                          <a:ln>
                            <a:noFill/>
                          </a:ln>
                          <a:solidFill>
                            <a:schemeClr val="tx1"/>
                          </a:solidFill>
                          <a:effectLst/>
                          <a:latin typeface="+mn-lt"/>
                        </a:rPr>
                        <a:t>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08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smtClean="0">
                          <a:ln>
                            <a:noFill/>
                          </a:ln>
                          <a:solidFill>
                            <a:schemeClr val="tx1"/>
                          </a:solidFill>
                          <a:effectLst/>
                          <a:latin typeface="+mn-lt"/>
                        </a:rPr>
                        <a:t>4</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smtClean="0">
                          <a:ln>
                            <a:noFill/>
                          </a:ln>
                          <a:solidFill>
                            <a:schemeClr val="tx1"/>
                          </a:solidFill>
                          <a:effectLst/>
                          <a:latin typeface="+mn-lt"/>
                        </a:rPr>
                        <a:t>Sorghum</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smtClean="0">
                          <a:ln>
                            <a:noFill/>
                          </a:ln>
                          <a:solidFill>
                            <a:schemeClr val="tx1"/>
                          </a:solidFill>
                          <a:effectLst/>
                          <a:latin typeface="+mn-lt"/>
                        </a:rPr>
                        <a:t>90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smtClean="0">
                          <a:ln>
                            <a:noFill/>
                          </a:ln>
                          <a:solidFill>
                            <a:schemeClr val="tx1"/>
                          </a:solidFill>
                          <a:effectLst/>
                          <a:latin typeface="+mn-lt"/>
                        </a:rPr>
                        <a:t>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608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smtClean="0">
                          <a:ln>
                            <a:noFill/>
                          </a:ln>
                          <a:solidFill>
                            <a:schemeClr val="tx1"/>
                          </a:solidFill>
                          <a:effectLst/>
                          <a:latin typeface="+mn-lt"/>
                        </a:rPr>
                        <a:t>5</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smtClean="0">
                          <a:ln>
                            <a:noFill/>
                          </a:ln>
                          <a:solidFill>
                            <a:schemeClr val="tx1"/>
                          </a:solidFill>
                          <a:effectLst/>
                          <a:latin typeface="+mn-lt"/>
                        </a:rPr>
                        <a:t>Sorghum</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smtClean="0">
                          <a:ln>
                            <a:noFill/>
                          </a:ln>
                          <a:solidFill>
                            <a:schemeClr val="tx1"/>
                          </a:solidFill>
                          <a:effectLst/>
                          <a:latin typeface="+mn-lt"/>
                        </a:rPr>
                        <a:t>120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smtClean="0">
                          <a:ln>
                            <a:noFill/>
                          </a:ln>
                          <a:solidFill>
                            <a:schemeClr val="tx1"/>
                          </a:solidFill>
                          <a:effectLst/>
                          <a:latin typeface="+mn-lt"/>
                        </a:rPr>
                        <a:t>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608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smtClean="0">
                          <a:ln>
                            <a:noFill/>
                          </a:ln>
                          <a:solidFill>
                            <a:schemeClr val="tx1"/>
                          </a:solidFill>
                          <a:effectLst/>
                          <a:latin typeface="+mn-lt"/>
                        </a:rPr>
                        <a:t>6</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smtClean="0">
                          <a:ln>
                            <a:noFill/>
                          </a:ln>
                          <a:solidFill>
                            <a:schemeClr val="tx1"/>
                          </a:solidFill>
                          <a:effectLst/>
                          <a:latin typeface="+mn-lt"/>
                        </a:rPr>
                        <a:t>Sorghum</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smtClean="0">
                          <a:ln>
                            <a:noFill/>
                          </a:ln>
                          <a:solidFill>
                            <a:schemeClr val="tx1"/>
                          </a:solidFill>
                          <a:effectLst/>
                          <a:latin typeface="+mn-lt"/>
                        </a:rPr>
                        <a:t>150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smtClean="0">
                          <a:ln>
                            <a:noFill/>
                          </a:ln>
                          <a:solidFill>
                            <a:schemeClr val="tx1"/>
                          </a:solidFill>
                          <a:effectLst/>
                          <a:latin typeface="+mn-lt"/>
                        </a:rPr>
                        <a:t>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608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smtClean="0">
                          <a:ln>
                            <a:noFill/>
                          </a:ln>
                          <a:solidFill>
                            <a:schemeClr val="tx1"/>
                          </a:solidFill>
                          <a:effectLst/>
                          <a:latin typeface="+mn-lt"/>
                        </a:rPr>
                        <a:t>7</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smtClean="0">
                          <a:ln>
                            <a:noFill/>
                          </a:ln>
                          <a:solidFill>
                            <a:schemeClr val="tx1"/>
                          </a:solidFill>
                          <a:effectLst/>
                          <a:latin typeface="+mn-lt"/>
                        </a:rPr>
                        <a:t>Sorghum</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smtClean="0">
                          <a:ln>
                            <a:noFill/>
                          </a:ln>
                          <a:solidFill>
                            <a:schemeClr val="tx1"/>
                          </a:solidFill>
                          <a:effectLst/>
                          <a:latin typeface="+mn-lt"/>
                        </a:rPr>
                        <a:t>60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smtClean="0">
                          <a:ln>
                            <a:noFill/>
                          </a:ln>
                          <a:solidFill>
                            <a:schemeClr val="tx1"/>
                          </a:solidFill>
                          <a:effectLst/>
                          <a:latin typeface="+mn-lt"/>
                        </a:rPr>
                        <a:t>30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608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smtClean="0">
                          <a:ln>
                            <a:noFill/>
                          </a:ln>
                          <a:solidFill>
                            <a:schemeClr val="tx1"/>
                          </a:solidFill>
                          <a:effectLst/>
                          <a:latin typeface="+mn-lt"/>
                        </a:rPr>
                        <a:t>8</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smtClean="0">
                          <a:ln>
                            <a:noFill/>
                          </a:ln>
                          <a:solidFill>
                            <a:schemeClr val="tx1"/>
                          </a:solidFill>
                          <a:effectLst/>
                          <a:latin typeface="+mn-lt"/>
                        </a:rPr>
                        <a:t>Sorghum</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smtClean="0">
                          <a:ln>
                            <a:noFill/>
                          </a:ln>
                          <a:solidFill>
                            <a:schemeClr val="tx1"/>
                          </a:solidFill>
                          <a:effectLst/>
                          <a:latin typeface="+mn-lt"/>
                        </a:rPr>
                        <a:t>60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smtClean="0">
                          <a:ln>
                            <a:noFill/>
                          </a:ln>
                          <a:solidFill>
                            <a:schemeClr val="tx1"/>
                          </a:solidFill>
                          <a:effectLst/>
                          <a:latin typeface="+mn-lt"/>
                        </a:rPr>
                        <a:t>60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608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smtClean="0">
                          <a:ln>
                            <a:noFill/>
                          </a:ln>
                          <a:solidFill>
                            <a:schemeClr val="tx1"/>
                          </a:solidFill>
                          <a:effectLst/>
                          <a:latin typeface="+mn-lt"/>
                        </a:rPr>
                        <a:t>9</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smtClean="0">
                          <a:ln>
                            <a:noFill/>
                          </a:ln>
                          <a:solidFill>
                            <a:schemeClr val="tx1"/>
                          </a:solidFill>
                          <a:effectLst/>
                          <a:latin typeface="+mn-lt"/>
                        </a:rPr>
                        <a:t>Sorghum</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smtClean="0">
                          <a:ln>
                            <a:noFill/>
                          </a:ln>
                          <a:solidFill>
                            <a:schemeClr val="tx1"/>
                          </a:solidFill>
                          <a:effectLst/>
                          <a:latin typeface="+mn-lt"/>
                        </a:rPr>
                        <a:t>60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smtClean="0">
                          <a:ln>
                            <a:noFill/>
                          </a:ln>
                          <a:solidFill>
                            <a:schemeClr val="tx1"/>
                          </a:solidFill>
                          <a:effectLst/>
                          <a:latin typeface="+mn-lt"/>
                        </a:rPr>
                        <a:t>90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608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smtClean="0">
                          <a:ln>
                            <a:noFill/>
                          </a:ln>
                          <a:solidFill>
                            <a:schemeClr val="tx1"/>
                          </a:solidFill>
                          <a:effectLst/>
                          <a:latin typeface="+mn-lt"/>
                        </a:rPr>
                        <a:t>10</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smtClean="0">
                          <a:ln>
                            <a:noFill/>
                          </a:ln>
                          <a:solidFill>
                            <a:schemeClr val="tx1"/>
                          </a:solidFill>
                          <a:effectLst/>
                          <a:latin typeface="+mn-lt"/>
                        </a:rPr>
                        <a:t>Sorghum</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smtClean="0">
                          <a:ln>
                            <a:noFill/>
                          </a:ln>
                          <a:solidFill>
                            <a:schemeClr val="tx1"/>
                          </a:solidFill>
                          <a:effectLst/>
                          <a:latin typeface="+mn-lt"/>
                        </a:rPr>
                        <a:t>60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smtClean="0">
                          <a:ln>
                            <a:noFill/>
                          </a:ln>
                          <a:solidFill>
                            <a:schemeClr val="tx1"/>
                          </a:solidFill>
                          <a:effectLst/>
                          <a:latin typeface="+mn-lt"/>
                        </a:rPr>
                        <a:t>120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608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smtClean="0">
                          <a:ln>
                            <a:noFill/>
                          </a:ln>
                          <a:solidFill>
                            <a:schemeClr val="tx1"/>
                          </a:solidFill>
                          <a:effectLst/>
                          <a:latin typeface="+mn-lt"/>
                        </a:rPr>
                        <a:t>11</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smtClean="0">
                          <a:ln>
                            <a:noFill/>
                          </a:ln>
                          <a:solidFill>
                            <a:schemeClr val="tx1"/>
                          </a:solidFill>
                          <a:effectLst/>
                          <a:latin typeface="+mn-lt"/>
                        </a:rPr>
                        <a:t>Sorghum</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smtClean="0">
                          <a:ln>
                            <a:noFill/>
                          </a:ln>
                          <a:solidFill>
                            <a:schemeClr val="tx1"/>
                          </a:solidFill>
                          <a:effectLst/>
                          <a:latin typeface="+mn-lt"/>
                        </a:rPr>
                        <a:t>60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smtClean="0">
                          <a:ln>
                            <a:noFill/>
                          </a:ln>
                          <a:solidFill>
                            <a:schemeClr val="tx1"/>
                          </a:solidFill>
                          <a:effectLst/>
                          <a:latin typeface="+mn-lt"/>
                        </a:rPr>
                        <a:t>150</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73133" y="6586615"/>
            <a:ext cx="2101563" cy="315920"/>
          </a:xfrm>
          <a:prstGeom prst="rect">
            <a:avLst/>
          </a:prstGeom>
          <a:noFill/>
        </p:spPr>
        <p:txBody>
          <a:bodyPr wrap="square" rtlCol="0">
            <a:spAutoFit/>
          </a:bodyPr>
          <a:lstStyle/>
          <a:p>
            <a:pPr defTabSz="685800"/>
            <a:r>
              <a:rPr lang="en-US" sz="1453" dirty="0">
                <a:solidFill>
                  <a:prstClr val="black"/>
                </a:solidFill>
                <a:latin typeface="Calibri" panose="020F0502020204030204"/>
              </a:rPr>
              <a:t>Tyler Lynch</a:t>
            </a:r>
          </a:p>
        </p:txBody>
      </p:sp>
      <p:grpSp>
        <p:nvGrpSpPr>
          <p:cNvPr id="10" name="Group 9"/>
          <p:cNvGrpSpPr/>
          <p:nvPr/>
        </p:nvGrpSpPr>
        <p:grpSpPr>
          <a:xfrm>
            <a:off x="0" y="-2473"/>
            <a:ext cx="9144000" cy="1442958"/>
            <a:chOff x="-9407" y="-5621"/>
            <a:chExt cx="8079152" cy="890053"/>
          </a:xfrm>
        </p:grpSpPr>
        <p:sp>
          <p:nvSpPr>
            <p:cNvPr id="11" name="Rectangle 10"/>
            <p:cNvSpPr/>
            <p:nvPr/>
          </p:nvSpPr>
          <p:spPr>
            <a:xfrm>
              <a:off x="696148" y="441372"/>
              <a:ext cx="7373597" cy="231429"/>
            </a:xfrm>
            <a:prstGeom prst="rect">
              <a:avLst/>
            </a:prstGeom>
            <a:solidFill>
              <a:srgbClr val="A9AAA8">
                <a:alpha val="86000"/>
              </a:srgbClr>
            </a:solidFill>
            <a:ln w="6350" cap="flat" cmpd="sng" algn="ctr">
              <a:noFill/>
              <a:prstDash val="solid"/>
              <a:miter lim="800000"/>
            </a:ln>
            <a:effectLst/>
          </p:spPr>
          <p:txBody>
            <a:bodyPr lIns="10462" tIns="5231" rIns="10462" bIns="5231" rtlCol="0" anchor="ctr"/>
            <a:lstStyle/>
            <a:p>
              <a:pPr algn="ctr" defTabSz="685800">
                <a:defRPr/>
              </a:pPr>
              <a:r>
                <a:rPr lang="en-US" sz="1013" kern="0" dirty="0">
                  <a:solidFill>
                    <a:prstClr val="black"/>
                  </a:solidFill>
                  <a:latin typeface="Calibri" panose="020F0502020204030204"/>
                </a:rPr>
                <a:t>Tyler Lynch</a:t>
              </a:r>
            </a:p>
          </p:txBody>
        </p:sp>
        <p:sp>
          <p:nvSpPr>
            <p:cNvPr id="12" name="Rectangle 11"/>
            <p:cNvSpPr/>
            <p:nvPr/>
          </p:nvSpPr>
          <p:spPr>
            <a:xfrm>
              <a:off x="-8232" y="-5621"/>
              <a:ext cx="8077977" cy="472061"/>
            </a:xfrm>
            <a:prstGeom prst="rect">
              <a:avLst/>
            </a:prstGeom>
            <a:solidFill>
              <a:srgbClr val="13130D"/>
            </a:solidFill>
            <a:ln w="12700" cap="flat" cmpd="sng" algn="ctr">
              <a:noFill/>
              <a:prstDash val="solid"/>
              <a:miter lim="800000"/>
            </a:ln>
            <a:effectLst/>
          </p:spPr>
          <p:txBody>
            <a:bodyPr lIns="10462" tIns="5231" rIns="10462" bIns="5231" rtlCol="0" anchor="ctr"/>
            <a:lstStyle/>
            <a:p>
              <a:pPr algn="ctr" defTabSz="685800">
                <a:defRPr/>
              </a:pPr>
              <a:endParaRPr lang="en-US" sz="1201" kern="0" dirty="0">
                <a:solidFill>
                  <a:prstClr val="white"/>
                </a:solidFill>
                <a:latin typeface="Calibri" panose="020F0502020204030204"/>
              </a:endParaRPr>
            </a:p>
          </p:txBody>
        </p:sp>
        <p:sp>
          <p:nvSpPr>
            <p:cNvPr id="13" name="Rectangle 12"/>
            <p:cNvSpPr/>
            <p:nvPr/>
          </p:nvSpPr>
          <p:spPr>
            <a:xfrm>
              <a:off x="-9407" y="-5621"/>
              <a:ext cx="928024" cy="564599"/>
            </a:xfrm>
            <a:prstGeom prst="rect">
              <a:avLst/>
            </a:prstGeom>
            <a:solidFill>
              <a:srgbClr val="DE5B21"/>
            </a:solidFill>
            <a:ln w="12700" cap="flat" cmpd="sng" algn="ctr">
              <a:noFill/>
              <a:prstDash val="solid"/>
              <a:miter lim="800000"/>
            </a:ln>
            <a:effectLst/>
          </p:spPr>
          <p:txBody>
            <a:bodyPr lIns="10462" tIns="5231" rIns="10462" bIns="5231" rtlCol="0" anchor="ctr"/>
            <a:lstStyle/>
            <a:p>
              <a:pPr algn="ctr" defTabSz="685800">
                <a:defRPr/>
              </a:pPr>
              <a:endParaRPr lang="en-US" sz="1013" kern="0">
                <a:solidFill>
                  <a:prstClr val="white"/>
                </a:solidFill>
                <a:latin typeface="Calibri" panose="020F0502020204030204"/>
              </a:endParaRPr>
            </a:p>
          </p:txBody>
        </p:sp>
        <p:sp>
          <p:nvSpPr>
            <p:cNvPr id="14" name="Isosceles Triangle 13"/>
            <p:cNvSpPr/>
            <p:nvPr/>
          </p:nvSpPr>
          <p:spPr>
            <a:xfrm rot="10800000">
              <a:off x="-9256" y="556563"/>
              <a:ext cx="927872" cy="327869"/>
            </a:xfrm>
            <a:prstGeom prst="triangle">
              <a:avLst/>
            </a:prstGeom>
            <a:solidFill>
              <a:srgbClr val="DE5B21"/>
            </a:solidFill>
            <a:ln w="12700" cap="flat" cmpd="sng" algn="ctr">
              <a:noFill/>
              <a:prstDash val="solid"/>
              <a:miter lim="800000"/>
            </a:ln>
            <a:effectLst/>
          </p:spPr>
          <p:txBody>
            <a:bodyPr lIns="10462" tIns="5231" rIns="10462" bIns="5231" rtlCol="0" anchor="ctr"/>
            <a:lstStyle/>
            <a:p>
              <a:pPr algn="ctr" defTabSz="685800">
                <a:defRPr/>
              </a:pPr>
              <a:endParaRPr lang="en-US" sz="1013" kern="0">
                <a:solidFill>
                  <a:prstClr val="white"/>
                </a:solidFill>
                <a:latin typeface="Calibri" panose="020F0502020204030204"/>
              </a:endParaRPr>
            </a:p>
          </p:txBody>
        </p:sp>
        <p:pic>
          <p:nvPicPr>
            <p:cNvPr id="15" name="Picture 2" descr="research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337" y="23380"/>
              <a:ext cx="810534" cy="58590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1618131" y="242024"/>
            <a:ext cx="7094945" cy="415498"/>
          </a:xfrm>
          <a:prstGeom prst="rect">
            <a:avLst/>
          </a:prstGeom>
        </p:spPr>
        <p:txBody>
          <a:bodyPr wrap="square">
            <a:spAutoFit/>
          </a:bodyPr>
          <a:lstStyle/>
          <a:p>
            <a:pPr algn="ctr" defTabSz="685800"/>
            <a:r>
              <a:rPr lang="en-US" sz="2100" dirty="0">
                <a:solidFill>
                  <a:schemeClr val="bg1"/>
                </a:solidFill>
                <a:latin typeface="Calibri" panose="020F0502020204030204"/>
              </a:rPr>
              <a:t>Residual N Effect Following Failed Crops (Wheat and Sorghum)</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8704"/>
          <a:stretch/>
        </p:blipFill>
        <p:spPr>
          <a:xfrm>
            <a:off x="582981" y="2991604"/>
            <a:ext cx="2948496" cy="20188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686" y="5507066"/>
            <a:ext cx="720230" cy="107954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920833380"/>
              </p:ext>
            </p:extLst>
          </p:nvPr>
        </p:nvGraphicFramePr>
        <p:xfrm>
          <a:off x="3531477" y="5205970"/>
          <a:ext cx="5518498" cy="1589099"/>
        </p:xfrm>
        <a:graphic>
          <a:graphicData uri="http://schemas.openxmlformats.org/drawingml/2006/table">
            <a:tbl>
              <a:tblPr/>
              <a:tblGrid>
                <a:gridCol w="654044">
                  <a:extLst>
                    <a:ext uri="{9D8B030D-6E8A-4147-A177-3AD203B41FA5}">
                      <a16:colId xmlns:a16="http://schemas.microsoft.com/office/drawing/2014/main" val="3489844006"/>
                    </a:ext>
                  </a:extLst>
                </a:gridCol>
                <a:gridCol w="1253585">
                  <a:extLst>
                    <a:ext uri="{9D8B030D-6E8A-4147-A177-3AD203B41FA5}">
                      <a16:colId xmlns:a16="http://schemas.microsoft.com/office/drawing/2014/main" val="4080872283"/>
                    </a:ext>
                  </a:extLst>
                </a:gridCol>
                <a:gridCol w="1103700">
                  <a:extLst>
                    <a:ext uri="{9D8B030D-6E8A-4147-A177-3AD203B41FA5}">
                      <a16:colId xmlns:a16="http://schemas.microsoft.com/office/drawing/2014/main" val="2164997287"/>
                    </a:ext>
                  </a:extLst>
                </a:gridCol>
                <a:gridCol w="1158203">
                  <a:extLst>
                    <a:ext uri="{9D8B030D-6E8A-4147-A177-3AD203B41FA5}">
                      <a16:colId xmlns:a16="http://schemas.microsoft.com/office/drawing/2014/main" val="1461208539"/>
                    </a:ext>
                  </a:extLst>
                </a:gridCol>
                <a:gridCol w="654044">
                  <a:extLst>
                    <a:ext uri="{9D8B030D-6E8A-4147-A177-3AD203B41FA5}">
                      <a16:colId xmlns:a16="http://schemas.microsoft.com/office/drawing/2014/main" val="2146683775"/>
                    </a:ext>
                  </a:extLst>
                </a:gridCol>
                <a:gridCol w="694922">
                  <a:extLst>
                    <a:ext uri="{9D8B030D-6E8A-4147-A177-3AD203B41FA5}">
                      <a16:colId xmlns:a16="http://schemas.microsoft.com/office/drawing/2014/main" val="3650418309"/>
                    </a:ext>
                  </a:extLst>
                </a:gridCol>
              </a:tblGrid>
              <a:tr h="433391">
                <a:tc>
                  <a:txBody>
                    <a:bodyPr/>
                    <a:lstStyle/>
                    <a:p>
                      <a:pPr algn="l" fontAlgn="ctr"/>
                      <a:r>
                        <a:rPr lang="en-US" sz="1200" b="0" i="0" u="none" strike="noStrike">
                          <a:solidFill>
                            <a:srgbClr val="000000"/>
                          </a:solidFill>
                          <a:effectLst/>
                          <a:latin typeface="Calibri" panose="020F0502020204030204" pitchFamily="34" charset="0"/>
                        </a:rPr>
                        <a:t>Location</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dirty="0">
                          <a:solidFill>
                            <a:srgbClr val="000000"/>
                          </a:solidFill>
                          <a:effectLst/>
                          <a:latin typeface="Calibri" panose="020F0502020204030204" pitchFamily="34" charset="0"/>
                        </a:rPr>
                        <a:t>Pre plant sorghum</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effectLst/>
                          <a:latin typeface="Calibri" panose="020F0502020204030204" pitchFamily="34" charset="0"/>
                        </a:rPr>
                        <a:t>pre-plant wheat</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dirty="0">
                          <a:solidFill>
                            <a:srgbClr val="000000"/>
                          </a:solidFill>
                          <a:effectLst/>
                          <a:latin typeface="Calibri" panose="020F0502020204030204" pitchFamily="34" charset="0"/>
                        </a:rPr>
                        <a:t>wheat plant date</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effectLst/>
                          <a:latin typeface="Calibri" panose="020F0502020204030204" pitchFamily="34" charset="0"/>
                        </a:rPr>
                        <a:t>FK 5 GDD</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effectLst/>
                          <a:latin typeface="Calibri" panose="020F0502020204030204" pitchFamily="34" charset="0"/>
                        </a:rPr>
                        <a:t>Harvest</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257311644"/>
                  </a:ext>
                </a:extLst>
              </a:tr>
              <a:tr h="288927">
                <a:tc>
                  <a:txBody>
                    <a:bodyPr/>
                    <a:lstStyle/>
                    <a:p>
                      <a:pPr algn="ctr" fontAlgn="b"/>
                      <a:r>
                        <a:rPr lang="en-US" sz="1200" b="0" i="0" u="none" strike="noStrike">
                          <a:solidFill>
                            <a:srgbClr val="000000"/>
                          </a:solidFill>
                          <a:effectLst/>
                          <a:latin typeface="Calibri" panose="020F0502020204030204" pitchFamily="34" charset="0"/>
                        </a:rPr>
                        <a:t>Efaw</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4/23/2015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10/8/2015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10/14/2015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6/14/2016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7991703"/>
                  </a:ext>
                </a:extLst>
              </a:tr>
              <a:tr h="288927">
                <a:tc>
                  <a:txBody>
                    <a:bodyPr/>
                    <a:lstStyle/>
                    <a:p>
                      <a:pPr algn="ctr" fontAlgn="b"/>
                      <a:r>
                        <a:rPr lang="en-US" sz="1200" b="0" i="0" u="none" strike="noStrike">
                          <a:solidFill>
                            <a:srgbClr val="000000"/>
                          </a:solidFill>
                          <a:effectLst/>
                          <a:latin typeface="Calibri" panose="020F0502020204030204" pitchFamily="34" charset="0"/>
                        </a:rPr>
                        <a:t>Efaw</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4/15/2016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9/30/2016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10/20/2016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95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6/13/2017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3831911"/>
                  </a:ext>
                </a:extLst>
              </a:tr>
              <a:tr h="288927">
                <a:tc>
                  <a:txBody>
                    <a:bodyPr/>
                    <a:lstStyle/>
                    <a:p>
                      <a:pPr algn="ctr" fontAlgn="b"/>
                      <a:r>
                        <a:rPr lang="en-US" sz="1200" b="0" i="0" u="none" strike="noStrike">
                          <a:solidFill>
                            <a:srgbClr val="000000"/>
                          </a:solidFill>
                          <a:effectLst/>
                          <a:latin typeface="Calibri" panose="020F0502020204030204" pitchFamily="34" charset="0"/>
                        </a:rPr>
                        <a:t>Efaw</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4/13/2017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10/2/2017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10/20/2017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90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8457266"/>
                  </a:ext>
                </a:extLst>
              </a:tr>
              <a:tr h="288927">
                <a:tc>
                  <a:txBody>
                    <a:bodyPr/>
                    <a:lstStyle/>
                    <a:p>
                      <a:pPr algn="ctr" fontAlgn="b"/>
                      <a:r>
                        <a:rPr lang="en-US" sz="1200" b="0" i="0" u="none" strike="noStrike">
                          <a:solidFill>
                            <a:srgbClr val="000000"/>
                          </a:solidFill>
                          <a:effectLst/>
                          <a:latin typeface="Calibri" panose="020F0502020204030204" pitchFamily="34" charset="0"/>
                        </a:rPr>
                        <a:t>LCB</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4/13/2017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10/3/2017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10/16/2017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panose="020F0502020204030204" pitchFamily="34" charset="0"/>
                        </a:rPr>
                        <a:t>-</a:t>
                      </a:r>
                      <a:r>
                        <a:rPr lang="en-US" sz="1200" b="0" i="0" u="none" strike="noStrike" dirty="0">
                          <a:solidFill>
                            <a:srgbClr val="000000"/>
                          </a:solidFill>
                          <a:effectLst/>
                          <a:latin typeface="Calibri" panose="020F0502020204030204" pitchFamily="34" charset="0"/>
                        </a:rPr>
                        <a:t>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9271716"/>
                  </a:ext>
                </a:extLst>
              </a:tr>
            </a:tbl>
          </a:graphicData>
        </a:graphic>
      </p:graphicFrame>
    </p:spTree>
    <p:extLst>
      <p:ext uri="{BB962C8B-B14F-4D97-AF65-F5344CB8AC3E}">
        <p14:creationId xmlns:p14="http://schemas.microsoft.com/office/powerpoint/2010/main" val="249682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0051" y="2209799"/>
            <a:ext cx="8658225" cy="4563750"/>
          </a:xfrm>
          <a:prstGeom prst="rect">
            <a:avLst/>
          </a:prstGeom>
          <a:noFill/>
        </p:spPr>
        <p:txBody>
          <a:bodyPr wrap="square" rtlCol="0">
            <a:spAutoFit/>
          </a:bodyPr>
          <a:lstStyle/>
          <a:p>
            <a:r>
              <a:rPr lang="en-US" sz="1937" dirty="0"/>
              <a:t>1.	Fertilizer Advisory Board Chair, Rick Howard</a:t>
            </a:r>
          </a:p>
          <a:p>
            <a:r>
              <a:rPr lang="en-US" sz="1937" dirty="0"/>
              <a:t>2.	Fertilizer manufacturer,  </a:t>
            </a:r>
          </a:p>
          <a:p>
            <a:r>
              <a:rPr lang="en-US" sz="1937" dirty="0"/>
              <a:t>3.	Fertilizer retail dealer (1) Mike Rosen, Wheeler Brothers</a:t>
            </a:r>
          </a:p>
          <a:p>
            <a:r>
              <a:rPr lang="en-US" sz="1937" dirty="0"/>
              <a:t>4.	Fertilizer retail dealer (2) Kevin Brown, WB Johnston Grain Co.</a:t>
            </a:r>
          </a:p>
          <a:p>
            <a:r>
              <a:rPr lang="en-US" sz="1937" dirty="0"/>
              <a:t>5.	Fertilizer retail dealer (3) Allan </a:t>
            </a:r>
            <a:r>
              <a:rPr lang="en-US" sz="1937" dirty="0" err="1"/>
              <a:t>Nusser</a:t>
            </a:r>
            <a:endParaRPr lang="en-US" sz="1937" dirty="0"/>
          </a:p>
          <a:p>
            <a:r>
              <a:rPr lang="en-US" sz="1937" dirty="0"/>
              <a:t>6.	Producer/Farmer, at large (1)  Jimmy Kinder</a:t>
            </a:r>
          </a:p>
          <a:p>
            <a:r>
              <a:rPr lang="en-US" sz="1937" dirty="0"/>
              <a:t>7.	Producer/Farmer, at large (2)  Brent Rendel</a:t>
            </a:r>
          </a:p>
          <a:p>
            <a:r>
              <a:rPr lang="en-US" sz="1937" dirty="0"/>
              <a:t>8.	CCA Board </a:t>
            </a:r>
            <a:r>
              <a:rPr lang="en-US" sz="1937" dirty="0" smtClean="0"/>
              <a:t>First Vice Chair</a:t>
            </a:r>
            <a:r>
              <a:rPr lang="en-US" sz="1937" dirty="0"/>
              <a:t>, Jeff Ball</a:t>
            </a:r>
          </a:p>
          <a:p>
            <a:r>
              <a:rPr lang="en-US" sz="1937" dirty="0"/>
              <a:t>9.	OARA  President and CEO, Joe Neal Hampton</a:t>
            </a:r>
          </a:p>
          <a:p>
            <a:r>
              <a:rPr lang="en-US" sz="1937" dirty="0"/>
              <a:t>10.	OARA Board Chair, Randy Gilbert, Bayer </a:t>
            </a:r>
            <a:r>
              <a:rPr lang="en-US" sz="1937" dirty="0" err="1"/>
              <a:t>CropScience</a:t>
            </a:r>
            <a:r>
              <a:rPr lang="en-US" sz="1937" dirty="0"/>
              <a:t>, Bethany, OK</a:t>
            </a:r>
          </a:p>
          <a:p>
            <a:r>
              <a:rPr lang="en-US" sz="1937" dirty="0"/>
              <a:t>11.	Oklahoma Farm Bureau, Marla Peek</a:t>
            </a:r>
          </a:p>
          <a:p>
            <a:r>
              <a:rPr lang="en-US" sz="1937" dirty="0"/>
              <a:t>12.	American Farmers and Ranchers, Terry Detrick</a:t>
            </a:r>
          </a:p>
          <a:p>
            <a:r>
              <a:rPr lang="en-US" sz="1937" dirty="0"/>
              <a:t>13.	Oklahoma Department of Agriculture, Food and Forestry,  Lance </a:t>
            </a:r>
            <a:r>
              <a:rPr lang="en-US" sz="1937" dirty="0" err="1"/>
              <a:t>Kunneman</a:t>
            </a:r>
            <a:endParaRPr lang="en-US" sz="1937" dirty="0"/>
          </a:p>
          <a:p>
            <a:r>
              <a:rPr lang="en-US" sz="1937" dirty="0"/>
              <a:t>14.	Oklahoma Department of Environmental Quality, Robert Huber</a:t>
            </a:r>
          </a:p>
          <a:p>
            <a:endParaRPr lang="en-US" sz="1937" dirty="0"/>
          </a:p>
        </p:txBody>
      </p:sp>
      <p:sp>
        <p:nvSpPr>
          <p:cNvPr id="3" name="TextBox 2"/>
          <p:cNvSpPr txBox="1"/>
          <p:nvPr/>
        </p:nvSpPr>
        <p:spPr>
          <a:xfrm>
            <a:off x="2171514" y="495299"/>
            <a:ext cx="6818485" cy="1815882"/>
          </a:xfrm>
          <a:prstGeom prst="rect">
            <a:avLst/>
          </a:prstGeom>
          <a:noFill/>
        </p:spPr>
        <p:txBody>
          <a:bodyPr wrap="square" rtlCol="0">
            <a:spAutoFit/>
          </a:bodyPr>
          <a:lstStyle/>
          <a:p>
            <a:r>
              <a:rPr lang="en-US" sz="1400" dirty="0"/>
              <a:t>Fertilizer Advisory Board will meet in the spring of each year.  The primary purpose of the Fertilizer Advisory Board is to ensure that fertilizer dealers and fertilizer manufacturers, farmers that use fertilizers, and other clientele that SB-432 (previously SB-314) serves, have a mechanism for input to suggest priority research areas that (a) benefit agricultural producers in the state of Oklahoma; (b) promote efficient use of fertilizers in agronomic crop and forage production while protecting the environment and groundwater supplies; and (c) fulfill the spirit and intent of SB-432.  </a:t>
            </a:r>
          </a:p>
          <a:p>
            <a:endParaRPr lang="en-US" sz="1400" dirty="0"/>
          </a:p>
        </p:txBody>
      </p:sp>
      <p:pic>
        <p:nvPicPr>
          <p:cNvPr id="6" name="Picture 5"/>
          <p:cNvPicPr>
            <a:picLocks noChangeAspect="1"/>
          </p:cNvPicPr>
          <p:nvPr/>
        </p:nvPicPr>
        <p:blipFill>
          <a:blip r:embed="rId2"/>
          <a:stretch>
            <a:fillRect/>
          </a:stretch>
        </p:blipFill>
        <p:spPr>
          <a:xfrm>
            <a:off x="666750" y="633477"/>
            <a:ext cx="1504761" cy="1000000"/>
          </a:xfrm>
          <a:prstGeom prst="rect">
            <a:avLst/>
          </a:prstGeom>
        </p:spPr>
      </p:pic>
    </p:spTree>
    <p:extLst>
      <p:ext uri="{BB962C8B-B14F-4D97-AF65-F5344CB8AC3E}">
        <p14:creationId xmlns:p14="http://schemas.microsoft.com/office/powerpoint/2010/main" val="3553584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2800" dirty="0">
                <a:latin typeface="+mn-lt"/>
              </a:rPr>
              <a:t>South Central Great Plains </a:t>
            </a:r>
            <a:br>
              <a:rPr lang="en-US" sz="2800" dirty="0">
                <a:latin typeface="+mn-lt"/>
              </a:rPr>
            </a:br>
            <a:r>
              <a:rPr lang="en-US" sz="2800" dirty="0">
                <a:latin typeface="+mn-lt"/>
              </a:rPr>
              <a:t>Winter Wheat N Algorithm</a:t>
            </a:r>
          </a:p>
        </p:txBody>
      </p:sp>
      <p:pic>
        <p:nvPicPr>
          <p:cNvPr id="1026" name="Picture 2" descr="http://ts1.mm.bing.net/th?&amp;id=HN.608012982358444090&amp;w=300&amp;h=300&amp;c=0&amp;pid=1.9&amp;rs=0&amp;p=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58591" y="903188"/>
            <a:ext cx="1184638" cy="8884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 State Mar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3753" y="830960"/>
            <a:ext cx="1323228" cy="85514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78913" y="5978182"/>
            <a:ext cx="4646269" cy="584775"/>
          </a:xfrm>
          <a:prstGeom prst="rect">
            <a:avLst/>
          </a:prstGeom>
          <a:noFill/>
        </p:spPr>
        <p:txBody>
          <a:bodyPr wrap="square" rtlCol="0">
            <a:spAutoFit/>
          </a:bodyPr>
          <a:lstStyle/>
          <a:p>
            <a:pPr defTabSz="685800"/>
            <a:r>
              <a:rPr lang="en-US" sz="1600" u="sng" dirty="0">
                <a:solidFill>
                  <a:srgbClr val="ED7D31"/>
                </a:solidFill>
                <a:latin typeface="Calibri" panose="020F0502020204030204"/>
              </a:rPr>
              <a:t>http://nue.okstate.edu/SBNRC/mesonet.php</a:t>
            </a:r>
          </a:p>
          <a:p>
            <a:pPr defTabSz="685800"/>
            <a:r>
              <a:rPr lang="en-US" sz="1600" dirty="0">
                <a:solidFill>
                  <a:prstClr val="black"/>
                </a:solidFill>
                <a:latin typeface="Calibri" panose="020F0502020204030204"/>
              </a:rPr>
              <a:t>Option 3: Winter Wheat, South Central Great Plains</a:t>
            </a:r>
          </a:p>
        </p:txBody>
      </p:sp>
      <p:sp>
        <p:nvSpPr>
          <p:cNvPr id="2" name="TextBox 1"/>
          <p:cNvSpPr txBox="1"/>
          <p:nvPr/>
        </p:nvSpPr>
        <p:spPr>
          <a:xfrm>
            <a:off x="7716146" y="6404997"/>
            <a:ext cx="1054165" cy="315920"/>
          </a:xfrm>
          <a:prstGeom prst="rect">
            <a:avLst/>
          </a:prstGeom>
          <a:noFill/>
        </p:spPr>
        <p:txBody>
          <a:bodyPr wrap="square" rtlCol="0">
            <a:spAutoFit/>
          </a:bodyPr>
          <a:lstStyle/>
          <a:p>
            <a:pPr defTabSz="685800"/>
            <a:r>
              <a:rPr lang="en-US" sz="1453" dirty="0">
                <a:solidFill>
                  <a:prstClr val="black"/>
                </a:solidFill>
                <a:latin typeface="Calibri" panose="020F0502020204030204"/>
              </a:rPr>
              <a:t>Tyler Lynch</a:t>
            </a:r>
          </a:p>
        </p:txBody>
      </p:sp>
      <p:graphicFrame>
        <p:nvGraphicFramePr>
          <p:cNvPr id="5" name="Table 4"/>
          <p:cNvGraphicFramePr>
            <a:graphicFrameLocks noGrp="1"/>
          </p:cNvGraphicFramePr>
          <p:nvPr>
            <p:extLst>
              <p:ext uri="{D42A27DB-BD31-4B8C-83A1-F6EECF244321}">
                <p14:modId xmlns:p14="http://schemas.microsoft.com/office/powerpoint/2010/main" val="4238387573"/>
              </p:ext>
            </p:extLst>
          </p:nvPr>
        </p:nvGraphicFramePr>
        <p:xfrm>
          <a:off x="628650" y="2151938"/>
          <a:ext cx="5086352" cy="3426775"/>
        </p:xfrm>
        <a:graphic>
          <a:graphicData uri="http://schemas.openxmlformats.org/drawingml/2006/table">
            <a:tbl>
              <a:tblPr firstRow="1" bandRow="1"/>
              <a:tblGrid>
                <a:gridCol w="1356361">
                  <a:extLst>
                    <a:ext uri="{9D8B030D-6E8A-4147-A177-3AD203B41FA5}">
                      <a16:colId xmlns:a16="http://schemas.microsoft.com/office/drawing/2014/main" val="20000"/>
                    </a:ext>
                  </a:extLst>
                </a:gridCol>
                <a:gridCol w="1017270">
                  <a:extLst>
                    <a:ext uri="{9D8B030D-6E8A-4147-A177-3AD203B41FA5}">
                      <a16:colId xmlns:a16="http://schemas.microsoft.com/office/drawing/2014/main" val="20001"/>
                    </a:ext>
                  </a:extLst>
                </a:gridCol>
                <a:gridCol w="1085088">
                  <a:extLst>
                    <a:ext uri="{9D8B030D-6E8A-4147-A177-3AD203B41FA5}">
                      <a16:colId xmlns:a16="http://schemas.microsoft.com/office/drawing/2014/main" val="20002"/>
                    </a:ext>
                  </a:extLst>
                </a:gridCol>
                <a:gridCol w="1627633">
                  <a:extLst>
                    <a:ext uri="{9D8B030D-6E8A-4147-A177-3AD203B41FA5}">
                      <a16:colId xmlns:a16="http://schemas.microsoft.com/office/drawing/2014/main" val="20003"/>
                    </a:ext>
                  </a:extLst>
                </a:gridCol>
              </a:tblGrid>
              <a:tr h="564771">
                <a:tc>
                  <a:txBody>
                    <a:bodyPr/>
                    <a:lstStyle>
                      <a:lvl1pPr marL="0" algn="l" defTabSz="914400" rtl="0" eaLnBrk="1" latinLnBrk="0" hangingPunct="1">
                        <a:defRPr sz="1800" b="1" kern="1200">
                          <a:solidFill>
                            <a:schemeClr val="lt1"/>
                          </a:solidFill>
                          <a:latin typeface="Lucida Sans Unicode"/>
                        </a:defRPr>
                      </a:lvl1pPr>
                      <a:lvl2pPr marL="457200" algn="l" defTabSz="914400" rtl="0" eaLnBrk="1" latinLnBrk="0" hangingPunct="1">
                        <a:defRPr sz="1800" b="1" kern="1200">
                          <a:solidFill>
                            <a:schemeClr val="lt1"/>
                          </a:solidFill>
                          <a:latin typeface="Lucida Sans Unicode"/>
                        </a:defRPr>
                      </a:lvl2pPr>
                      <a:lvl3pPr marL="914400" algn="l" defTabSz="914400" rtl="0" eaLnBrk="1" latinLnBrk="0" hangingPunct="1">
                        <a:defRPr sz="1800" b="1" kern="1200">
                          <a:solidFill>
                            <a:schemeClr val="lt1"/>
                          </a:solidFill>
                          <a:latin typeface="Lucida Sans Unicode"/>
                        </a:defRPr>
                      </a:lvl3pPr>
                      <a:lvl4pPr marL="1371600" algn="l" defTabSz="914400" rtl="0" eaLnBrk="1" latinLnBrk="0" hangingPunct="1">
                        <a:defRPr sz="1800" b="1" kern="1200">
                          <a:solidFill>
                            <a:schemeClr val="lt1"/>
                          </a:solidFill>
                          <a:latin typeface="Lucida Sans Unicode"/>
                        </a:defRPr>
                      </a:lvl4pPr>
                      <a:lvl5pPr marL="1828800" algn="l" defTabSz="914400" rtl="0" eaLnBrk="1" latinLnBrk="0" hangingPunct="1">
                        <a:defRPr sz="1800" b="1" kern="1200">
                          <a:solidFill>
                            <a:schemeClr val="lt1"/>
                          </a:solidFill>
                          <a:latin typeface="Lucida Sans Unicode"/>
                        </a:defRPr>
                      </a:lvl5pPr>
                      <a:lvl6pPr marL="2286000" algn="l" defTabSz="914400" rtl="0" eaLnBrk="1" latinLnBrk="0" hangingPunct="1">
                        <a:defRPr sz="1800" b="1" kern="1200">
                          <a:solidFill>
                            <a:schemeClr val="lt1"/>
                          </a:solidFill>
                          <a:latin typeface="Lucida Sans Unicode"/>
                        </a:defRPr>
                      </a:lvl6pPr>
                      <a:lvl7pPr marL="2743200" algn="l" defTabSz="914400" rtl="0" eaLnBrk="1" latinLnBrk="0" hangingPunct="1">
                        <a:defRPr sz="1800" b="1" kern="1200">
                          <a:solidFill>
                            <a:schemeClr val="lt1"/>
                          </a:solidFill>
                          <a:latin typeface="Lucida Sans Unicode"/>
                        </a:defRPr>
                      </a:lvl7pPr>
                      <a:lvl8pPr marL="3200400" algn="l" defTabSz="914400" rtl="0" eaLnBrk="1" latinLnBrk="0" hangingPunct="1">
                        <a:defRPr sz="1800" b="1" kern="1200">
                          <a:solidFill>
                            <a:schemeClr val="lt1"/>
                          </a:solidFill>
                          <a:latin typeface="Lucida Sans Unicode"/>
                        </a:defRPr>
                      </a:lvl8pPr>
                      <a:lvl9pPr marL="3657600" algn="l" defTabSz="914400" rtl="0" eaLnBrk="1" latinLnBrk="0" hangingPunct="1">
                        <a:defRPr sz="1800" b="1" kern="1200">
                          <a:solidFill>
                            <a:schemeClr val="lt1"/>
                          </a:solidFill>
                          <a:latin typeface="Lucida Sans Unicode"/>
                        </a:defRPr>
                      </a:lvl9pPr>
                    </a:lstStyle>
                    <a:p>
                      <a:pPr algn="ctr"/>
                      <a:r>
                        <a:rPr lang="en-US" sz="1800" dirty="0" smtClean="0">
                          <a:latin typeface="+mn-lt"/>
                          <a:cs typeface="Lucida Sans Unicode" panose="020B0602030504020204" pitchFamily="34" charset="0"/>
                        </a:rPr>
                        <a:t>Treatment</a:t>
                      </a:r>
                      <a:endParaRPr lang="en-US" sz="1800" dirty="0">
                        <a:latin typeface="+mn-lt"/>
                        <a:cs typeface="Lucida Sans Unicode" panose="020B0602030504020204" pitchFamily="34" charset="0"/>
                      </a:endParaRPr>
                    </a:p>
                  </a:txBody>
                  <a:tcPr marL="68580" marR="68580" marT="34290" marB="34290" anchor="ct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FF8119"/>
                    </a:solidFill>
                  </a:tcPr>
                </a:tc>
                <a:tc>
                  <a:txBody>
                    <a:bodyPr/>
                    <a:lstStyle>
                      <a:lvl1pPr marL="0" algn="l" defTabSz="914400" rtl="0" eaLnBrk="1" latinLnBrk="0" hangingPunct="1">
                        <a:defRPr sz="1800" b="1" kern="1200">
                          <a:solidFill>
                            <a:schemeClr val="lt1"/>
                          </a:solidFill>
                          <a:latin typeface="Lucida Sans Unicode"/>
                        </a:defRPr>
                      </a:lvl1pPr>
                      <a:lvl2pPr marL="457200" algn="l" defTabSz="914400" rtl="0" eaLnBrk="1" latinLnBrk="0" hangingPunct="1">
                        <a:defRPr sz="1800" b="1" kern="1200">
                          <a:solidFill>
                            <a:schemeClr val="lt1"/>
                          </a:solidFill>
                          <a:latin typeface="Lucida Sans Unicode"/>
                        </a:defRPr>
                      </a:lvl2pPr>
                      <a:lvl3pPr marL="914400" algn="l" defTabSz="914400" rtl="0" eaLnBrk="1" latinLnBrk="0" hangingPunct="1">
                        <a:defRPr sz="1800" b="1" kern="1200">
                          <a:solidFill>
                            <a:schemeClr val="lt1"/>
                          </a:solidFill>
                          <a:latin typeface="Lucida Sans Unicode"/>
                        </a:defRPr>
                      </a:lvl3pPr>
                      <a:lvl4pPr marL="1371600" algn="l" defTabSz="914400" rtl="0" eaLnBrk="1" latinLnBrk="0" hangingPunct="1">
                        <a:defRPr sz="1800" b="1" kern="1200">
                          <a:solidFill>
                            <a:schemeClr val="lt1"/>
                          </a:solidFill>
                          <a:latin typeface="Lucida Sans Unicode"/>
                        </a:defRPr>
                      </a:lvl4pPr>
                      <a:lvl5pPr marL="1828800" algn="l" defTabSz="914400" rtl="0" eaLnBrk="1" latinLnBrk="0" hangingPunct="1">
                        <a:defRPr sz="1800" b="1" kern="1200">
                          <a:solidFill>
                            <a:schemeClr val="lt1"/>
                          </a:solidFill>
                          <a:latin typeface="Lucida Sans Unicode"/>
                        </a:defRPr>
                      </a:lvl5pPr>
                      <a:lvl6pPr marL="2286000" algn="l" defTabSz="914400" rtl="0" eaLnBrk="1" latinLnBrk="0" hangingPunct="1">
                        <a:defRPr sz="1800" b="1" kern="1200">
                          <a:solidFill>
                            <a:schemeClr val="lt1"/>
                          </a:solidFill>
                          <a:latin typeface="Lucida Sans Unicode"/>
                        </a:defRPr>
                      </a:lvl6pPr>
                      <a:lvl7pPr marL="2743200" algn="l" defTabSz="914400" rtl="0" eaLnBrk="1" latinLnBrk="0" hangingPunct="1">
                        <a:defRPr sz="1800" b="1" kern="1200">
                          <a:solidFill>
                            <a:schemeClr val="lt1"/>
                          </a:solidFill>
                          <a:latin typeface="Lucida Sans Unicode"/>
                        </a:defRPr>
                      </a:lvl7pPr>
                      <a:lvl8pPr marL="3200400" algn="l" defTabSz="914400" rtl="0" eaLnBrk="1" latinLnBrk="0" hangingPunct="1">
                        <a:defRPr sz="1800" b="1" kern="1200">
                          <a:solidFill>
                            <a:schemeClr val="lt1"/>
                          </a:solidFill>
                          <a:latin typeface="Lucida Sans Unicode"/>
                        </a:defRPr>
                      </a:lvl8pPr>
                      <a:lvl9pPr marL="3657600" algn="l" defTabSz="914400" rtl="0" eaLnBrk="1" latinLnBrk="0" hangingPunct="1">
                        <a:defRPr sz="1800" b="1" kern="1200">
                          <a:solidFill>
                            <a:schemeClr val="lt1"/>
                          </a:solidFill>
                          <a:latin typeface="Lucida Sans Unicode"/>
                        </a:defRPr>
                      </a:lvl9pPr>
                    </a:lstStyle>
                    <a:p>
                      <a:pPr algn="ctr"/>
                      <a:r>
                        <a:rPr lang="en-US" sz="1800" dirty="0" smtClean="0">
                          <a:latin typeface="+mn-lt"/>
                          <a:cs typeface="Lucida Sans Unicode" panose="020B0602030504020204" pitchFamily="34" charset="0"/>
                        </a:rPr>
                        <a:t>N - Rate</a:t>
                      </a:r>
                    </a:p>
                    <a:p>
                      <a:pPr algn="ctr"/>
                      <a:r>
                        <a:rPr lang="en-US" sz="1800" dirty="0" smtClean="0">
                          <a:latin typeface="+mn-lt"/>
                          <a:cs typeface="Lucida Sans Unicode" panose="020B0602030504020204" pitchFamily="34" charset="0"/>
                        </a:rPr>
                        <a:t>(</a:t>
                      </a:r>
                      <a:r>
                        <a:rPr lang="en-US" sz="1800" dirty="0" err="1" smtClean="0">
                          <a:latin typeface="+mn-lt"/>
                          <a:cs typeface="Lucida Sans Unicode" panose="020B0602030504020204" pitchFamily="34" charset="0"/>
                        </a:rPr>
                        <a:t>lb</a:t>
                      </a:r>
                      <a:r>
                        <a:rPr lang="en-US" sz="1800" dirty="0" smtClean="0">
                          <a:latin typeface="+mn-lt"/>
                          <a:cs typeface="Lucida Sans Unicode" panose="020B0602030504020204" pitchFamily="34" charset="0"/>
                        </a:rPr>
                        <a:t> N/ac)</a:t>
                      </a:r>
                      <a:endParaRPr lang="en-US" sz="1800" dirty="0">
                        <a:latin typeface="+mn-lt"/>
                        <a:cs typeface="Lucida Sans Unicode" panose="020B0602030504020204" pitchFamily="34" charset="0"/>
                      </a:endParaRPr>
                    </a:p>
                  </a:txBody>
                  <a:tcPr marL="68580" marR="68580" marT="34290" marB="34290" anchor="ct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FF8119"/>
                    </a:solidFill>
                  </a:tcPr>
                </a:tc>
                <a:tc>
                  <a:txBody>
                    <a:bodyPr/>
                    <a:lstStyle>
                      <a:lvl1pPr marL="0" algn="l" defTabSz="914400" rtl="0" eaLnBrk="1" latinLnBrk="0" hangingPunct="1">
                        <a:defRPr sz="1800" b="1" kern="1200">
                          <a:solidFill>
                            <a:schemeClr val="lt1"/>
                          </a:solidFill>
                          <a:latin typeface="Lucida Sans Unicode"/>
                        </a:defRPr>
                      </a:lvl1pPr>
                      <a:lvl2pPr marL="457200" algn="l" defTabSz="914400" rtl="0" eaLnBrk="1" latinLnBrk="0" hangingPunct="1">
                        <a:defRPr sz="1800" b="1" kern="1200">
                          <a:solidFill>
                            <a:schemeClr val="lt1"/>
                          </a:solidFill>
                          <a:latin typeface="Lucida Sans Unicode"/>
                        </a:defRPr>
                      </a:lvl2pPr>
                      <a:lvl3pPr marL="914400" algn="l" defTabSz="914400" rtl="0" eaLnBrk="1" latinLnBrk="0" hangingPunct="1">
                        <a:defRPr sz="1800" b="1" kern="1200">
                          <a:solidFill>
                            <a:schemeClr val="lt1"/>
                          </a:solidFill>
                          <a:latin typeface="Lucida Sans Unicode"/>
                        </a:defRPr>
                      </a:lvl3pPr>
                      <a:lvl4pPr marL="1371600" algn="l" defTabSz="914400" rtl="0" eaLnBrk="1" latinLnBrk="0" hangingPunct="1">
                        <a:defRPr sz="1800" b="1" kern="1200">
                          <a:solidFill>
                            <a:schemeClr val="lt1"/>
                          </a:solidFill>
                          <a:latin typeface="Lucida Sans Unicode"/>
                        </a:defRPr>
                      </a:lvl4pPr>
                      <a:lvl5pPr marL="1828800" algn="l" defTabSz="914400" rtl="0" eaLnBrk="1" latinLnBrk="0" hangingPunct="1">
                        <a:defRPr sz="1800" b="1" kern="1200">
                          <a:solidFill>
                            <a:schemeClr val="lt1"/>
                          </a:solidFill>
                          <a:latin typeface="Lucida Sans Unicode"/>
                        </a:defRPr>
                      </a:lvl5pPr>
                      <a:lvl6pPr marL="2286000" algn="l" defTabSz="914400" rtl="0" eaLnBrk="1" latinLnBrk="0" hangingPunct="1">
                        <a:defRPr sz="1800" b="1" kern="1200">
                          <a:solidFill>
                            <a:schemeClr val="lt1"/>
                          </a:solidFill>
                          <a:latin typeface="Lucida Sans Unicode"/>
                        </a:defRPr>
                      </a:lvl6pPr>
                      <a:lvl7pPr marL="2743200" algn="l" defTabSz="914400" rtl="0" eaLnBrk="1" latinLnBrk="0" hangingPunct="1">
                        <a:defRPr sz="1800" b="1" kern="1200">
                          <a:solidFill>
                            <a:schemeClr val="lt1"/>
                          </a:solidFill>
                          <a:latin typeface="Lucida Sans Unicode"/>
                        </a:defRPr>
                      </a:lvl7pPr>
                      <a:lvl8pPr marL="3200400" algn="l" defTabSz="914400" rtl="0" eaLnBrk="1" latinLnBrk="0" hangingPunct="1">
                        <a:defRPr sz="1800" b="1" kern="1200">
                          <a:solidFill>
                            <a:schemeClr val="lt1"/>
                          </a:solidFill>
                          <a:latin typeface="Lucida Sans Unicode"/>
                        </a:defRPr>
                      </a:lvl8pPr>
                      <a:lvl9pPr marL="3657600" algn="l" defTabSz="914400" rtl="0" eaLnBrk="1" latinLnBrk="0" hangingPunct="1">
                        <a:defRPr sz="1800" b="1" kern="1200">
                          <a:solidFill>
                            <a:schemeClr val="lt1"/>
                          </a:solidFill>
                          <a:latin typeface="Lucida Sans Unicode"/>
                        </a:defRPr>
                      </a:lvl9pPr>
                    </a:lstStyle>
                    <a:p>
                      <a:pPr algn="ctr"/>
                      <a:r>
                        <a:rPr lang="en-US" sz="1800" dirty="0" smtClean="0">
                          <a:latin typeface="+mn-lt"/>
                          <a:cs typeface="Lucida Sans Unicode" panose="020B0602030504020204" pitchFamily="34" charset="0"/>
                        </a:rPr>
                        <a:t>Yield</a:t>
                      </a:r>
                    </a:p>
                    <a:p>
                      <a:pPr algn="ctr"/>
                      <a:r>
                        <a:rPr lang="en-US" sz="1800" dirty="0" smtClean="0">
                          <a:latin typeface="+mn-lt"/>
                          <a:cs typeface="Lucida Sans Unicode" panose="020B0602030504020204" pitchFamily="34" charset="0"/>
                        </a:rPr>
                        <a:t>(</a:t>
                      </a:r>
                      <a:r>
                        <a:rPr lang="en-US" sz="1800" dirty="0" err="1" smtClean="0">
                          <a:latin typeface="+mn-lt"/>
                          <a:cs typeface="Lucida Sans Unicode" panose="020B0602030504020204" pitchFamily="34" charset="0"/>
                        </a:rPr>
                        <a:t>bu</a:t>
                      </a:r>
                      <a:r>
                        <a:rPr lang="en-US" sz="1800" dirty="0" smtClean="0">
                          <a:latin typeface="+mn-lt"/>
                          <a:cs typeface="Lucida Sans Unicode" panose="020B0602030504020204" pitchFamily="34" charset="0"/>
                        </a:rPr>
                        <a:t>/ac)</a:t>
                      </a:r>
                      <a:endParaRPr lang="en-US" sz="1800" dirty="0">
                        <a:latin typeface="+mn-lt"/>
                        <a:cs typeface="Lucida Sans Unicode" panose="020B0602030504020204" pitchFamily="34" charset="0"/>
                      </a:endParaRPr>
                    </a:p>
                  </a:txBody>
                  <a:tcPr marL="68580" marR="68580" marT="34290" marB="34290" anchor="ct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FF8119"/>
                    </a:solidFill>
                  </a:tcPr>
                </a:tc>
                <a:tc>
                  <a:txBody>
                    <a:bodyPr/>
                    <a:lstStyle>
                      <a:lvl1pPr marL="0" algn="l" defTabSz="914400" rtl="0" eaLnBrk="1" latinLnBrk="0" hangingPunct="1">
                        <a:defRPr sz="1800" b="1" kern="1200">
                          <a:solidFill>
                            <a:schemeClr val="lt1"/>
                          </a:solidFill>
                          <a:latin typeface="Lucida Sans Unicode"/>
                        </a:defRPr>
                      </a:lvl1pPr>
                      <a:lvl2pPr marL="457200" algn="l" defTabSz="914400" rtl="0" eaLnBrk="1" latinLnBrk="0" hangingPunct="1">
                        <a:defRPr sz="1800" b="1" kern="1200">
                          <a:solidFill>
                            <a:schemeClr val="lt1"/>
                          </a:solidFill>
                          <a:latin typeface="Lucida Sans Unicode"/>
                        </a:defRPr>
                      </a:lvl2pPr>
                      <a:lvl3pPr marL="914400" algn="l" defTabSz="914400" rtl="0" eaLnBrk="1" latinLnBrk="0" hangingPunct="1">
                        <a:defRPr sz="1800" b="1" kern="1200">
                          <a:solidFill>
                            <a:schemeClr val="lt1"/>
                          </a:solidFill>
                          <a:latin typeface="Lucida Sans Unicode"/>
                        </a:defRPr>
                      </a:lvl3pPr>
                      <a:lvl4pPr marL="1371600" algn="l" defTabSz="914400" rtl="0" eaLnBrk="1" latinLnBrk="0" hangingPunct="1">
                        <a:defRPr sz="1800" b="1" kern="1200">
                          <a:solidFill>
                            <a:schemeClr val="lt1"/>
                          </a:solidFill>
                          <a:latin typeface="Lucida Sans Unicode"/>
                        </a:defRPr>
                      </a:lvl4pPr>
                      <a:lvl5pPr marL="1828800" algn="l" defTabSz="914400" rtl="0" eaLnBrk="1" latinLnBrk="0" hangingPunct="1">
                        <a:defRPr sz="1800" b="1" kern="1200">
                          <a:solidFill>
                            <a:schemeClr val="lt1"/>
                          </a:solidFill>
                          <a:latin typeface="Lucida Sans Unicode"/>
                        </a:defRPr>
                      </a:lvl5pPr>
                      <a:lvl6pPr marL="2286000" algn="l" defTabSz="914400" rtl="0" eaLnBrk="1" latinLnBrk="0" hangingPunct="1">
                        <a:defRPr sz="1800" b="1" kern="1200">
                          <a:solidFill>
                            <a:schemeClr val="lt1"/>
                          </a:solidFill>
                          <a:latin typeface="Lucida Sans Unicode"/>
                        </a:defRPr>
                      </a:lvl6pPr>
                      <a:lvl7pPr marL="2743200" algn="l" defTabSz="914400" rtl="0" eaLnBrk="1" latinLnBrk="0" hangingPunct="1">
                        <a:defRPr sz="1800" b="1" kern="1200">
                          <a:solidFill>
                            <a:schemeClr val="lt1"/>
                          </a:solidFill>
                          <a:latin typeface="Lucida Sans Unicode"/>
                        </a:defRPr>
                      </a:lvl7pPr>
                      <a:lvl8pPr marL="3200400" algn="l" defTabSz="914400" rtl="0" eaLnBrk="1" latinLnBrk="0" hangingPunct="1">
                        <a:defRPr sz="1800" b="1" kern="1200">
                          <a:solidFill>
                            <a:schemeClr val="lt1"/>
                          </a:solidFill>
                          <a:latin typeface="Lucida Sans Unicode"/>
                        </a:defRPr>
                      </a:lvl8pPr>
                      <a:lvl9pPr marL="3657600" algn="l" defTabSz="914400" rtl="0" eaLnBrk="1" latinLnBrk="0" hangingPunct="1">
                        <a:defRPr sz="1800" b="1" kern="1200">
                          <a:solidFill>
                            <a:schemeClr val="lt1"/>
                          </a:solidFill>
                          <a:latin typeface="Lucida Sans Unicode"/>
                        </a:defRPr>
                      </a:lvl9pPr>
                    </a:lstStyle>
                    <a:p>
                      <a:pPr algn="ctr"/>
                      <a:r>
                        <a:rPr lang="en-US" sz="1800" dirty="0" smtClean="0">
                          <a:latin typeface="+mn-lt"/>
                          <a:cs typeface="Lucida Sans Unicode" panose="020B0602030504020204" pitchFamily="34" charset="0"/>
                        </a:rPr>
                        <a:t>Net Return</a:t>
                      </a:r>
                    </a:p>
                    <a:p>
                      <a:pPr algn="ctr"/>
                      <a:r>
                        <a:rPr lang="en-US" sz="1800" dirty="0" smtClean="0">
                          <a:latin typeface="+mn-lt"/>
                          <a:cs typeface="Lucida Sans Unicode" panose="020B0602030504020204" pitchFamily="34" charset="0"/>
                        </a:rPr>
                        <a:t>($/ac)</a:t>
                      </a:r>
                      <a:endParaRPr lang="en-US" sz="1800" dirty="0">
                        <a:latin typeface="+mn-lt"/>
                        <a:cs typeface="Lucida Sans Unicode" panose="020B0602030504020204" pitchFamily="34" charset="0"/>
                      </a:endParaRPr>
                    </a:p>
                  </a:txBody>
                  <a:tcPr marL="68580" marR="68580" marT="34290" marB="34290" anchor="ct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FF8119"/>
                    </a:solidFill>
                  </a:tcPr>
                </a:tc>
                <a:extLst>
                  <a:ext uri="{0D108BD9-81ED-4DB2-BD59-A6C34878D82A}">
                    <a16:rowId xmlns:a16="http://schemas.microsoft.com/office/drawing/2014/main" val="10000"/>
                  </a:ext>
                </a:extLst>
              </a:tr>
              <a:tr h="584485">
                <a:tc>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algn="ctr"/>
                      <a:r>
                        <a:rPr lang="en-US" sz="1800" dirty="0" smtClean="0">
                          <a:latin typeface="+mn-lt"/>
                          <a:cs typeface="Lucida Sans Unicode" panose="020B0602030504020204" pitchFamily="34" charset="0"/>
                        </a:rPr>
                        <a:t>Split Application</a:t>
                      </a:r>
                      <a:endParaRPr lang="en-US" sz="1800" dirty="0">
                        <a:latin typeface="+mn-lt"/>
                        <a:cs typeface="Lucida Sans Unicode" panose="020B0602030504020204" pitchFamily="34" charset="0"/>
                      </a:endParaRPr>
                    </a:p>
                  </a:txBody>
                  <a:tcPr marL="68580" marR="68580" marT="34290" marB="34290" anchor="ctr">
                    <a:lnL>
                      <a:noFill/>
                    </a:lnL>
                    <a:lnR>
                      <a:noFill/>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algn="ctr"/>
                      <a:r>
                        <a:rPr lang="en-US" sz="1800" dirty="0" smtClean="0">
                          <a:latin typeface="+mn-lt"/>
                          <a:cs typeface="Lucida Sans Unicode" panose="020B0602030504020204" pitchFamily="34" charset="0"/>
                        </a:rPr>
                        <a:t>100</a:t>
                      </a:r>
                      <a:endParaRPr lang="en-US" sz="1800" dirty="0">
                        <a:latin typeface="+mn-lt"/>
                        <a:cs typeface="Lucida Sans Unicode" panose="020B0602030504020204" pitchFamily="34" charset="0"/>
                      </a:endParaRPr>
                    </a:p>
                  </a:txBody>
                  <a:tcPr marL="68580" marR="68580" marT="34290" marB="34290" anchor="ctr">
                    <a:lnL>
                      <a:noFill/>
                    </a:lnL>
                    <a:lnR>
                      <a:noFill/>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algn="ctr"/>
                      <a:r>
                        <a:rPr lang="en-US" sz="1800" dirty="0" smtClean="0">
                          <a:latin typeface="+mn-lt"/>
                          <a:cs typeface="Lucida Sans Unicode" panose="020B0602030504020204" pitchFamily="34" charset="0"/>
                        </a:rPr>
                        <a:t>35 </a:t>
                      </a:r>
                      <a:r>
                        <a:rPr lang="en-US" sz="1800" dirty="0" smtClean="0">
                          <a:latin typeface="+mn-lt"/>
                          <a:cs typeface="Lucida Sans Unicode" panose="020B0602030504020204" pitchFamily="34" charset="0"/>
                          <a:sym typeface="Symbol"/>
                        </a:rPr>
                        <a:t> 16</a:t>
                      </a:r>
                      <a:endParaRPr lang="en-US" sz="1800" dirty="0">
                        <a:latin typeface="+mn-lt"/>
                        <a:cs typeface="Lucida Sans Unicode" panose="020B0602030504020204" pitchFamily="34" charset="0"/>
                      </a:endParaRPr>
                    </a:p>
                  </a:txBody>
                  <a:tcPr marL="68580" marR="68580" marT="34290" marB="34290" anchor="ctr">
                    <a:lnL>
                      <a:noFill/>
                    </a:lnL>
                    <a:lnR>
                      <a:noFill/>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algn="ctr"/>
                      <a:r>
                        <a:rPr lang="en-US" sz="1800" dirty="0" smtClean="0">
                          <a:latin typeface="+mn-lt"/>
                          <a:cs typeface="Lucida Sans Unicode" panose="020B0602030504020204" pitchFamily="34" charset="0"/>
                        </a:rPr>
                        <a:t>154 </a:t>
                      </a:r>
                      <a:r>
                        <a:rPr lang="en-US" sz="1800" dirty="0" smtClean="0">
                          <a:latin typeface="+mn-lt"/>
                          <a:cs typeface="Lucida Sans Unicode" panose="020B0602030504020204" pitchFamily="34" charset="0"/>
                          <a:sym typeface="Symbol"/>
                        </a:rPr>
                        <a:t> 100</a:t>
                      </a:r>
                      <a:endParaRPr lang="en-US" sz="1800" dirty="0">
                        <a:latin typeface="+mn-lt"/>
                        <a:cs typeface="Lucida Sans Unicode" panose="020B0602030504020204" pitchFamily="34" charset="0"/>
                      </a:endParaRPr>
                    </a:p>
                  </a:txBody>
                  <a:tcPr marL="68580" marR="68580" marT="34290" marB="34290" anchor="ctr">
                    <a:lnL>
                      <a:noFill/>
                    </a:lnL>
                    <a:lnR>
                      <a:noFill/>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10001"/>
                  </a:ext>
                </a:extLst>
              </a:tr>
              <a:tr h="409141">
                <a:tc>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algn="ctr"/>
                      <a:r>
                        <a:rPr lang="en-US" sz="1800" dirty="0" smtClean="0">
                          <a:latin typeface="+mn-lt"/>
                          <a:cs typeface="Lucida Sans Unicode" panose="020B0602030504020204" pitchFamily="34" charset="0"/>
                        </a:rPr>
                        <a:t>SBNRC</a:t>
                      </a:r>
                      <a:endParaRPr lang="en-US" sz="1800" dirty="0">
                        <a:latin typeface="+mn-lt"/>
                        <a:cs typeface="Lucida Sans Unicode" panose="020B0602030504020204" pitchFamily="34" charset="0"/>
                      </a:endParaRPr>
                    </a:p>
                  </a:txBody>
                  <a:tcPr marL="68580" marR="68580" marT="34290" marB="34290"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algn="ctr"/>
                      <a:r>
                        <a:rPr lang="en-US" sz="1800" dirty="0" smtClean="0">
                          <a:latin typeface="+mn-lt"/>
                          <a:cs typeface="Lucida Sans Unicode" panose="020B0602030504020204" pitchFamily="34" charset="0"/>
                          <a:sym typeface="Symbol"/>
                        </a:rPr>
                        <a:t>45  21</a:t>
                      </a:r>
                      <a:endParaRPr lang="en-US" sz="1800" dirty="0">
                        <a:latin typeface="+mn-lt"/>
                        <a:cs typeface="Lucida Sans Unicode" panose="020B0602030504020204" pitchFamily="34" charset="0"/>
                      </a:endParaRPr>
                    </a:p>
                  </a:txBody>
                  <a:tcPr marL="68580" marR="68580" marT="34290" marB="34290"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algn="ctr"/>
                      <a:r>
                        <a:rPr lang="en-US" sz="1800" dirty="0" smtClean="0">
                          <a:latin typeface="+mn-lt"/>
                          <a:cs typeface="Lucida Sans Unicode" panose="020B0602030504020204" pitchFamily="34" charset="0"/>
                        </a:rPr>
                        <a:t>34</a:t>
                      </a:r>
                      <a:r>
                        <a:rPr lang="en-US" sz="1800" baseline="0" dirty="0" smtClean="0">
                          <a:latin typeface="+mn-lt"/>
                          <a:cs typeface="Lucida Sans Unicode" panose="020B0602030504020204" pitchFamily="34" charset="0"/>
                        </a:rPr>
                        <a:t> </a:t>
                      </a:r>
                      <a:r>
                        <a:rPr lang="en-US" sz="1800" dirty="0" smtClean="0">
                          <a:latin typeface="+mn-lt"/>
                          <a:cs typeface="Lucida Sans Unicode" panose="020B0602030504020204" pitchFamily="34" charset="0"/>
                          <a:sym typeface="Symbol"/>
                        </a:rPr>
                        <a:t> 16</a:t>
                      </a:r>
                      <a:endParaRPr lang="en-US" sz="1800" dirty="0">
                        <a:latin typeface="+mn-lt"/>
                        <a:cs typeface="Lucida Sans Unicode" panose="020B0602030504020204" pitchFamily="34" charset="0"/>
                      </a:endParaRPr>
                    </a:p>
                  </a:txBody>
                  <a:tcPr marL="68580" marR="68580" marT="34290" marB="34290"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algn="ctr"/>
                      <a:r>
                        <a:rPr lang="en-US" sz="1800" dirty="0" smtClean="0">
                          <a:latin typeface="+mn-lt"/>
                          <a:cs typeface="Lucida Sans Unicode" panose="020B0602030504020204" pitchFamily="34" charset="0"/>
                        </a:rPr>
                        <a:t>172 </a:t>
                      </a:r>
                      <a:r>
                        <a:rPr lang="en-US" sz="1800" dirty="0" smtClean="0">
                          <a:latin typeface="+mn-lt"/>
                          <a:cs typeface="Lucida Sans Unicode" panose="020B0602030504020204" pitchFamily="34" charset="0"/>
                          <a:sym typeface="Symbol"/>
                        </a:rPr>
                        <a:t> 94</a:t>
                      </a:r>
                      <a:endParaRPr lang="en-US" sz="1800" dirty="0">
                        <a:latin typeface="+mn-lt"/>
                        <a:cs typeface="Lucida Sans Unicode" panose="020B0602030504020204" pitchFamily="34" charset="0"/>
                      </a:endParaRPr>
                    </a:p>
                  </a:txBody>
                  <a:tcPr marL="68580" marR="68580" marT="34290" marB="34290" anchor="ct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329304">
                <a:tc gridSpan="3">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algn="r"/>
                      <a:r>
                        <a:rPr lang="en-US" sz="1800" dirty="0" smtClean="0">
                          <a:latin typeface="+mn-lt"/>
                          <a:cs typeface="Lucida Sans Unicode" panose="020B0602030504020204" pitchFamily="34" charset="0"/>
                        </a:rPr>
                        <a:t>Average Difference</a:t>
                      </a:r>
                      <a:endParaRPr lang="en-US" sz="1800" dirty="0">
                        <a:latin typeface="+mn-lt"/>
                        <a:cs typeface="Lucida Sans Unicode" panose="020B0602030504020204" pitchFamily="34" charset="0"/>
                      </a:endParaRPr>
                    </a:p>
                  </a:txBody>
                  <a:tcPr marL="68580" marR="68580" marT="34290" marB="34290"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hMerge="1">
                  <a:txBody>
                    <a:bodyPr/>
                    <a:lstStyle/>
                    <a:p>
                      <a:pPr algn="r"/>
                      <a:endParaRPr lang="en-US" dirty="0"/>
                    </a:p>
                  </a:txBody>
                  <a:tcPr/>
                </a:tc>
                <a:tc hMerge="1">
                  <a:txBody>
                    <a:bodyPr/>
                    <a:lstStyle/>
                    <a:p>
                      <a:endParaRPr lang="en-US" dirty="0"/>
                    </a:p>
                  </a:txBody>
                  <a:tcPr/>
                </a:tc>
                <a:tc>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mn-lt"/>
                          <a:cs typeface="Lucida Sans Unicode" panose="020B0602030504020204" pitchFamily="34" charset="0"/>
                        </a:rPr>
                        <a:t>12 </a:t>
                      </a:r>
                      <a:r>
                        <a:rPr lang="en-US" sz="1800" dirty="0" smtClean="0">
                          <a:latin typeface="+mn-lt"/>
                          <a:cs typeface="Lucida Sans Unicode" panose="020B0602030504020204" pitchFamily="34" charset="0"/>
                          <a:sym typeface="Symbol"/>
                        </a:rPr>
                        <a:t> 25</a:t>
                      </a:r>
                      <a:endParaRPr lang="en-US" sz="1800" dirty="0" smtClean="0">
                        <a:latin typeface="+mn-lt"/>
                        <a:cs typeface="Lucida Sans Unicode" panose="020B0602030504020204" pitchFamily="34" charset="0"/>
                      </a:endParaRPr>
                    </a:p>
                  </a:txBody>
                  <a:tcPr marL="68580" marR="68580" marT="34290" marB="34290" anchor="ct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10003"/>
                  </a:ext>
                </a:extLst>
              </a:tr>
              <a:tr h="289388">
                <a:tc gridSpan="3">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algn="ctr"/>
                      <a:endParaRPr lang="en-US" sz="1800" dirty="0">
                        <a:latin typeface="+mn-lt"/>
                        <a:cs typeface="Lucida Sans Unicode" panose="020B0602030504020204" pitchFamily="34" charset="0"/>
                      </a:endParaRPr>
                    </a:p>
                  </a:txBody>
                  <a:tcPr marL="68580" marR="68580" marT="34290" marB="34290" anchor="ctr">
                    <a:lnL>
                      <a:noFill/>
                    </a:lnL>
                    <a:lnR>
                      <a:noFill/>
                    </a:lnR>
                    <a:lnT>
                      <a:noFill/>
                    </a:lnT>
                    <a:lnB>
                      <a:noFill/>
                    </a:lnB>
                    <a:lnTlToBr w="12700" cmpd="sng">
                      <a:noFill/>
                      <a:prstDash val="solid"/>
                    </a:lnTlToBr>
                    <a:lnBlToTr w="12700" cmpd="sng">
                      <a:noFill/>
                      <a:prstDash val="solid"/>
                    </a:lnBlToTr>
                    <a:solidFill>
                      <a:sysClr val="window" lastClr="FFFFFF"/>
                    </a:solidFill>
                  </a:tcPr>
                </a:tc>
                <a:tc hMerge="1">
                  <a:txBody>
                    <a:bodyPr/>
                    <a:lstStyle/>
                    <a:p>
                      <a:endParaRPr lang="en-US"/>
                    </a:p>
                  </a:txBody>
                  <a:tcPr/>
                </a:tc>
                <a:tc hMerge="1">
                  <a:txBody>
                    <a:bodyPr/>
                    <a:lstStyle/>
                    <a:p>
                      <a:endParaRPr lang="en-US"/>
                    </a:p>
                  </a:txBody>
                  <a:tcPr/>
                </a:tc>
                <a:tc rowSpan="2">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algn="ctr"/>
                      <a:r>
                        <a:rPr lang="en-US" sz="1800" dirty="0" smtClean="0">
                          <a:latin typeface="+mn-lt"/>
                          <a:cs typeface="Lucida Sans Unicode" panose="020B0602030504020204" pitchFamily="34" charset="0"/>
                        </a:rPr>
                        <a:t>Max: 66</a:t>
                      </a:r>
                      <a:endParaRPr lang="en-US" sz="1800" dirty="0">
                        <a:latin typeface="+mn-lt"/>
                        <a:cs typeface="Lucida Sans Unicode" panose="020B0602030504020204" pitchFamily="34" charset="0"/>
                      </a:endParaRPr>
                    </a:p>
                  </a:txBody>
                  <a:tcPr marL="68580" marR="68580" marT="34290" marB="3429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8694">
                <a:tc rowSpan="2" gridSpan="3">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algn="ctr"/>
                      <a:endParaRPr lang="en-US" sz="1800" dirty="0">
                        <a:latin typeface="+mn-lt"/>
                        <a:cs typeface="Lucida Sans Unicode" panose="020B0602030504020204" pitchFamily="34" charset="0"/>
                      </a:endParaRPr>
                    </a:p>
                  </a:txBody>
                  <a:tcPr marL="68580" marR="68580" marT="34290" marB="34290" anchor="ctr">
                    <a:lnL>
                      <a:noFill/>
                    </a:lnL>
                    <a:lnR>
                      <a:noFill/>
                    </a:lnR>
                    <a:lnT>
                      <a:noFill/>
                    </a:lnT>
                    <a:lnB>
                      <a:noFill/>
                    </a:lnB>
                    <a:lnTlToBr w="12700" cmpd="sng">
                      <a:noFill/>
                      <a:prstDash val="solid"/>
                    </a:lnTlToBr>
                    <a:lnBlToTr w="12700" cmpd="sng">
                      <a:noFill/>
                      <a:prstDash val="solid"/>
                    </a:lnBlToTr>
                    <a:noFill/>
                  </a:tcPr>
                </a:tc>
                <a:tc rowSpan="2" hMerge="1">
                  <a:txBody>
                    <a:bodyPr/>
                    <a:lstStyle/>
                    <a:p>
                      <a:endParaRPr lang="en-US"/>
                    </a:p>
                  </a:txBody>
                  <a:tcPr/>
                </a:tc>
                <a:tc rowSpan="2"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289388">
                <a:tc gridSpan="3" vMerge="1">
                  <a:txBody>
                    <a:bodyPr/>
                    <a:lstStyle/>
                    <a:p>
                      <a:endParaRPr lang="en-US" dirty="0"/>
                    </a:p>
                  </a:txBody>
                  <a:tcPr/>
                </a:tc>
                <a:tc hMerge="1" vMerge="1">
                  <a:txBody>
                    <a:bodyPr/>
                    <a:lstStyle/>
                    <a:p>
                      <a:endParaRPr lang="en-US" dirty="0"/>
                    </a:p>
                  </a:txBody>
                  <a:tcPr/>
                </a:tc>
                <a:tc hMerge="1" vMerge="1">
                  <a:txBody>
                    <a:bodyPr/>
                    <a:lstStyle/>
                    <a:p>
                      <a:endParaRPr lang="en-US"/>
                    </a:p>
                  </a:txBody>
                  <a:tcPr/>
                </a:tc>
                <a:tc>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algn="ctr"/>
                      <a:r>
                        <a:rPr lang="en-US" sz="1800" dirty="0" smtClean="0">
                          <a:latin typeface="+mn-lt"/>
                          <a:cs typeface="Lucida Sans Unicode" panose="020B0602030504020204" pitchFamily="34" charset="0"/>
                        </a:rPr>
                        <a:t>Min:</a:t>
                      </a:r>
                      <a:r>
                        <a:rPr lang="en-US" sz="1800" baseline="0" dirty="0" smtClean="0">
                          <a:latin typeface="+mn-lt"/>
                          <a:cs typeface="Lucida Sans Unicode" panose="020B0602030504020204" pitchFamily="34" charset="0"/>
                        </a:rPr>
                        <a:t> </a:t>
                      </a:r>
                      <a:r>
                        <a:rPr lang="en-US" sz="1800" dirty="0" smtClean="0">
                          <a:latin typeface="+mn-lt"/>
                          <a:cs typeface="Lucida Sans Unicode" panose="020B0602030504020204" pitchFamily="34" charset="0"/>
                        </a:rPr>
                        <a:t>-52</a:t>
                      </a:r>
                      <a:endParaRPr lang="en-US" sz="1800" dirty="0">
                        <a:latin typeface="+mn-lt"/>
                        <a:cs typeface="Lucida Sans Unicode" panose="020B0602030504020204" pitchFamily="34" charset="0"/>
                      </a:endParaRPr>
                    </a:p>
                  </a:txBody>
                  <a:tcPr marL="68580" marR="68580" marT="34290" marB="3429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80618">
                <a:tc gridSpan="4">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r>
                        <a:rPr lang="en-US" sz="1800" dirty="0" smtClean="0">
                          <a:latin typeface="+mn-lt"/>
                          <a:cs typeface="Lucida Sans Unicode" panose="020B0602030504020204" pitchFamily="34" charset="0"/>
                        </a:rPr>
                        <a:t>Fertilizer</a:t>
                      </a:r>
                      <a:r>
                        <a:rPr lang="en-US" sz="1800" baseline="0" dirty="0" smtClean="0">
                          <a:latin typeface="+mn-lt"/>
                          <a:cs typeface="Lucida Sans Unicode" panose="020B0602030504020204" pitchFamily="34" charset="0"/>
                        </a:rPr>
                        <a:t> Price (28-0-0) = $0.56/</a:t>
                      </a:r>
                      <a:r>
                        <a:rPr lang="en-US" sz="1800" baseline="0" dirty="0" err="1" smtClean="0">
                          <a:latin typeface="+mn-lt"/>
                          <a:cs typeface="Lucida Sans Unicode" panose="020B0602030504020204" pitchFamily="34" charset="0"/>
                        </a:rPr>
                        <a:t>lb</a:t>
                      </a:r>
                      <a:r>
                        <a:rPr lang="en-US" sz="1800" baseline="0" dirty="0" smtClean="0">
                          <a:latin typeface="+mn-lt"/>
                          <a:cs typeface="Lucida Sans Unicode" panose="020B0602030504020204" pitchFamily="34" charset="0"/>
                        </a:rPr>
                        <a:t> N</a:t>
                      </a:r>
                      <a:endParaRPr lang="en-US" sz="1800" dirty="0">
                        <a:latin typeface="+mn-lt"/>
                        <a:cs typeface="Lucida Sans Unicode" panose="020B0602030504020204" pitchFamily="34" charset="0"/>
                      </a:endParaRPr>
                    </a:p>
                  </a:txBody>
                  <a:tcPr marL="68580" marR="68580" marT="34290" marB="34290">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7"/>
                  </a:ext>
                </a:extLst>
              </a:tr>
              <a:tr h="280618">
                <a:tc gridSpan="4">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r>
                        <a:rPr lang="en-US" sz="1800" dirty="0" smtClean="0">
                          <a:latin typeface="+mn-lt"/>
                          <a:cs typeface="Lucida Sans Unicode" panose="020B0602030504020204" pitchFamily="34" charset="0"/>
                        </a:rPr>
                        <a:t>Grain Price = $5.00/</a:t>
                      </a:r>
                      <a:r>
                        <a:rPr lang="en-US" sz="1800" dirty="0" err="1" smtClean="0">
                          <a:latin typeface="+mn-lt"/>
                          <a:cs typeface="Lucida Sans Unicode" panose="020B0602030504020204" pitchFamily="34" charset="0"/>
                        </a:rPr>
                        <a:t>bu</a:t>
                      </a:r>
                      <a:endParaRPr lang="en-US" sz="1800" dirty="0">
                        <a:latin typeface="+mn-lt"/>
                        <a:cs typeface="Lucida Sans Unicode" panose="020B0602030504020204" pitchFamily="34" charset="0"/>
                      </a:endParaRPr>
                    </a:p>
                  </a:txBody>
                  <a:tcPr marL="68580" marR="68580" marT="34290" marB="34290">
                    <a:lnL>
                      <a:noFill/>
                    </a:lnL>
                    <a:lnR>
                      <a:noFill/>
                    </a:lnR>
                    <a:lnT>
                      <a:noFill/>
                    </a:lnT>
                    <a:lnB w="25400" cmpd="sng">
                      <a:solidFill>
                        <a:sysClr val="windowText" lastClr="000000"/>
                      </a:solidFill>
                    </a:lnB>
                    <a:lnTlToBr w="12700" cmpd="sng">
                      <a:noFill/>
                      <a:prstDash val="solid"/>
                    </a:lnTlToBr>
                    <a:lnBlToTr w="12700" cmpd="sng">
                      <a:noFill/>
                      <a:prstDash val="solid"/>
                    </a:lnBlToTr>
                    <a:solidFill>
                      <a:sysClr val="window" lastClr="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60158" y="5069611"/>
            <a:ext cx="801229" cy="1200958"/>
          </a:xfrm>
          <a:prstGeom prst="rect">
            <a:avLst/>
          </a:prstGeom>
        </p:spPr>
      </p:pic>
      <p:sp>
        <p:nvSpPr>
          <p:cNvPr id="4" name="TextBox 3"/>
          <p:cNvSpPr txBox="1"/>
          <p:nvPr/>
        </p:nvSpPr>
        <p:spPr>
          <a:xfrm>
            <a:off x="6174255" y="2755267"/>
            <a:ext cx="2743200" cy="1815882"/>
          </a:xfrm>
          <a:prstGeom prst="rect">
            <a:avLst/>
          </a:prstGeom>
          <a:noFill/>
        </p:spPr>
        <p:txBody>
          <a:bodyPr wrap="square" rtlCol="0">
            <a:spAutoFit/>
          </a:bodyPr>
          <a:lstStyle/>
          <a:p>
            <a:pPr marL="214308" indent="-214308" defTabSz="685800">
              <a:buFont typeface="Arial" panose="020B0604020202020204" pitchFamily="34" charset="0"/>
              <a:buChar char="•"/>
            </a:pPr>
            <a:r>
              <a:rPr lang="en-US" sz="1600" dirty="0">
                <a:solidFill>
                  <a:prstClr val="black"/>
                </a:solidFill>
                <a:latin typeface="Calibri" panose="020F0502020204030204"/>
              </a:rPr>
              <a:t>29 site years </a:t>
            </a:r>
            <a:r>
              <a:rPr lang="en-US" sz="1600">
                <a:solidFill>
                  <a:prstClr val="black"/>
                </a:solidFill>
                <a:latin typeface="Calibri" panose="020F0502020204030204"/>
              </a:rPr>
              <a:t>from </a:t>
            </a:r>
            <a:r>
              <a:rPr lang="en-US" sz="1600" smtClean="0">
                <a:solidFill>
                  <a:prstClr val="black"/>
                </a:solidFill>
                <a:latin typeface="Calibri" panose="020F0502020204030204"/>
              </a:rPr>
              <a:t>2010-2017, </a:t>
            </a:r>
            <a:r>
              <a:rPr lang="en-US" sz="1600" dirty="0">
                <a:solidFill>
                  <a:prstClr val="black"/>
                </a:solidFill>
                <a:latin typeface="Calibri" panose="020F0502020204030204"/>
              </a:rPr>
              <a:t>from five locations in Oklahoma</a:t>
            </a:r>
          </a:p>
          <a:p>
            <a:pPr marL="214308" indent="-214308" defTabSz="685800">
              <a:buFont typeface="Arial" panose="020B0604020202020204" pitchFamily="34" charset="0"/>
              <a:buChar char="•"/>
            </a:pPr>
            <a:endParaRPr lang="en-US" sz="1600" dirty="0">
              <a:solidFill>
                <a:prstClr val="black"/>
              </a:solidFill>
              <a:latin typeface="Calibri" panose="020F0502020204030204"/>
            </a:endParaRPr>
          </a:p>
          <a:p>
            <a:pPr marL="214308" indent="-214308" defTabSz="685800">
              <a:buFont typeface="Arial" panose="020B0604020202020204" pitchFamily="34" charset="0"/>
              <a:buChar char="•"/>
            </a:pPr>
            <a:r>
              <a:rPr lang="en-US" sz="1600" dirty="0">
                <a:solidFill>
                  <a:prstClr val="black"/>
                </a:solidFill>
                <a:latin typeface="Calibri" panose="020F0502020204030204"/>
              </a:rPr>
              <a:t>Locations: Stillwater, Perkins, LCB, </a:t>
            </a:r>
            <a:r>
              <a:rPr lang="en-US" sz="1600" dirty="0" err="1">
                <a:solidFill>
                  <a:prstClr val="black"/>
                </a:solidFill>
                <a:latin typeface="Calibri" panose="020F0502020204030204"/>
              </a:rPr>
              <a:t>Lahoma</a:t>
            </a:r>
            <a:r>
              <a:rPr lang="en-US" sz="1600" dirty="0">
                <a:solidFill>
                  <a:prstClr val="black"/>
                </a:solidFill>
                <a:latin typeface="Calibri" panose="020F0502020204030204"/>
              </a:rPr>
              <a:t> and Hennessey</a:t>
            </a:r>
          </a:p>
        </p:txBody>
      </p:sp>
    </p:spTree>
    <p:extLst>
      <p:ext uri="{BB962C8B-B14F-4D97-AF65-F5344CB8AC3E}">
        <p14:creationId xmlns:p14="http://schemas.microsoft.com/office/powerpoint/2010/main" val="29440466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 y="1"/>
            <a:ext cx="9143999" cy="1460318"/>
            <a:chOff x="-9407" y="-113483"/>
            <a:chExt cx="9153407" cy="1072307"/>
          </a:xfrm>
        </p:grpSpPr>
        <p:sp>
          <p:nvSpPr>
            <p:cNvPr id="10" name="Rectangle 9"/>
            <p:cNvSpPr/>
            <p:nvPr/>
          </p:nvSpPr>
          <p:spPr>
            <a:xfrm>
              <a:off x="641166" y="557737"/>
              <a:ext cx="8502834" cy="157681"/>
            </a:xfrm>
            <a:prstGeom prst="rect">
              <a:avLst/>
            </a:prstGeom>
            <a:solidFill>
              <a:srgbClr val="A9AAA8">
                <a:alpha val="86000"/>
              </a:srgbClr>
            </a:solidFill>
            <a:ln>
              <a:noFill/>
            </a:ln>
          </p:spPr>
          <p:style>
            <a:lnRef idx="1">
              <a:schemeClr val="accent1"/>
            </a:lnRef>
            <a:fillRef idx="3">
              <a:schemeClr val="accent1"/>
            </a:fillRef>
            <a:effectRef idx="2">
              <a:schemeClr val="accent1"/>
            </a:effectRef>
            <a:fontRef idx="minor">
              <a:schemeClr val="lt1"/>
            </a:fontRef>
          </p:style>
          <p:txBody>
            <a:bodyPr lIns="13949" tIns="6975" rIns="13949" bIns="6975" rtlCol="0" anchor="ctr"/>
            <a:lstStyle/>
            <a:p>
              <a:pPr algn="ctr"/>
              <a:r>
                <a:rPr lang="en-US" sz="1351" dirty="0">
                  <a:solidFill>
                    <a:schemeClr val="tx1"/>
                  </a:solidFill>
                </a:rPr>
                <a:t>Vaughn Reed</a:t>
              </a:r>
            </a:p>
          </p:txBody>
        </p:sp>
        <p:sp>
          <p:nvSpPr>
            <p:cNvPr id="11" name="Rectangle 10"/>
            <p:cNvSpPr/>
            <p:nvPr/>
          </p:nvSpPr>
          <p:spPr>
            <a:xfrm>
              <a:off x="-8232" y="-113483"/>
              <a:ext cx="9152232" cy="672446"/>
            </a:xfrm>
            <a:prstGeom prst="rect">
              <a:avLst/>
            </a:prstGeom>
            <a:solidFill>
              <a:srgbClr val="13130D"/>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r>
                <a:rPr lang="en-US" sz="2300" dirty="0"/>
                <a:t>               Influence</a:t>
              </a:r>
              <a:r>
                <a:rPr lang="en-US" sz="2400" dirty="0"/>
                <a:t> of Method, Timing and N rate on Winter Wheat </a:t>
              </a:r>
            </a:p>
            <a:p>
              <a:pPr algn="ctr"/>
              <a:r>
                <a:rPr lang="en-US" sz="2400" dirty="0"/>
                <a:t>             (</a:t>
              </a:r>
              <a:r>
                <a:rPr lang="en-US" sz="2400" dirty="0" err="1"/>
                <a:t>Triticum</a:t>
              </a:r>
              <a:r>
                <a:rPr lang="en-US" sz="2400" dirty="0"/>
                <a:t> </a:t>
              </a:r>
              <a:r>
                <a:rPr lang="en-US" sz="2400" dirty="0" err="1"/>
                <a:t>aestivum</a:t>
              </a:r>
              <a:r>
                <a:rPr lang="en-US" sz="2400" dirty="0"/>
                <a:t> L.) Estimated Plant Nitrogen Loss</a:t>
              </a:r>
              <a:endParaRPr lang="en-US" sz="2400" dirty="0">
                <a:solidFill>
                  <a:schemeClr val="bg1"/>
                </a:solidFill>
              </a:endParaRPr>
            </a:p>
          </p:txBody>
        </p:sp>
        <p:sp>
          <p:nvSpPr>
            <p:cNvPr id="12" name="Rectangle 11"/>
            <p:cNvSpPr/>
            <p:nvPr/>
          </p:nvSpPr>
          <p:spPr>
            <a:xfrm>
              <a:off x="-9407" y="-113483"/>
              <a:ext cx="998622" cy="672461"/>
            </a:xfrm>
            <a:prstGeom prst="rect">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endParaRPr lang="en-US" sz="1351"/>
            </a:p>
          </p:txBody>
        </p:sp>
        <p:sp>
          <p:nvSpPr>
            <p:cNvPr id="13" name="Isosceles Triangle 12"/>
            <p:cNvSpPr/>
            <p:nvPr/>
          </p:nvSpPr>
          <p:spPr>
            <a:xfrm rot="10800000">
              <a:off x="-9254" y="545164"/>
              <a:ext cx="998468" cy="413660"/>
            </a:xfrm>
            <a:prstGeom prst="triangle">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endParaRPr lang="en-US" sz="1351"/>
            </a:p>
          </p:txBody>
        </p:sp>
        <p:pic>
          <p:nvPicPr>
            <p:cNvPr id="14" name="Picture 2" descr="research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637" y="-92050"/>
              <a:ext cx="810534" cy="58590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6" name="Subtitle 2"/>
          <p:cNvSpPr>
            <a:spLocks noGrp="1"/>
          </p:cNvSpPr>
          <p:nvPr>
            <p:ph idx="1"/>
          </p:nvPr>
        </p:nvSpPr>
        <p:spPr>
          <a:xfrm>
            <a:off x="137104" y="1461282"/>
            <a:ext cx="3803960" cy="1666185"/>
          </a:xfrm>
        </p:spPr>
        <p:txBody>
          <a:bodyPr>
            <a:normAutofit/>
          </a:bodyPr>
          <a:lstStyle/>
          <a:p>
            <a:pPr marL="0" indent="0">
              <a:buNone/>
            </a:pPr>
            <a:r>
              <a:rPr lang="en-US" sz="2572" b="1" dirty="0"/>
              <a:t>Objective: </a:t>
            </a:r>
            <a:r>
              <a:rPr lang="en-US" sz="1800" dirty="0"/>
              <a:t>To determine whether the addition of N, P, K, and S fertilizer above producer practice will increase yield; and whether soil test analysis could predict yield response</a:t>
            </a:r>
          </a:p>
        </p:txBody>
      </p:sp>
      <p:sp>
        <p:nvSpPr>
          <p:cNvPr id="18" name="TextBox 17"/>
          <p:cNvSpPr txBox="1"/>
          <p:nvPr/>
        </p:nvSpPr>
        <p:spPr>
          <a:xfrm>
            <a:off x="6835418" y="6434984"/>
            <a:ext cx="1106585" cy="300210"/>
          </a:xfrm>
          <a:prstGeom prst="rect">
            <a:avLst/>
          </a:prstGeom>
          <a:noFill/>
        </p:spPr>
        <p:txBody>
          <a:bodyPr wrap="none" rtlCol="0">
            <a:spAutoFit/>
          </a:bodyPr>
          <a:lstStyle/>
          <a:p>
            <a:r>
              <a:rPr lang="en-US" sz="1351" dirty="0"/>
              <a:t>Vaughn Reed</a:t>
            </a:r>
          </a:p>
        </p:txBody>
      </p:sp>
      <p:pic>
        <p:nvPicPr>
          <p:cNvPr id="21" name="Content Placeholder 3">
            <a:extLst>
              <a:ext uri="{FF2B5EF4-FFF2-40B4-BE49-F238E27FC236}">
                <a16:creationId xmlns:a16="http://schemas.microsoft.com/office/drawing/2014/main" id="{6DC907E4-9023-409B-9F95-82882A42C6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064" y="1312665"/>
            <a:ext cx="5052499" cy="2842031"/>
          </a:xfrm>
          <a:prstGeom prst="rect">
            <a:avLst/>
          </a:prstGeom>
        </p:spPr>
      </p:pic>
      <p:graphicFrame>
        <p:nvGraphicFramePr>
          <p:cNvPr id="2" name="Table 1">
            <a:extLst>
              <a:ext uri="{FF2B5EF4-FFF2-40B4-BE49-F238E27FC236}">
                <a16:creationId xmlns:a16="http://schemas.microsoft.com/office/drawing/2014/main" id="{5484B619-65A2-4E0D-A623-198E14626413}"/>
              </a:ext>
            </a:extLst>
          </p:cNvPr>
          <p:cNvGraphicFramePr>
            <a:graphicFrameLocks noGrp="1"/>
          </p:cNvGraphicFramePr>
          <p:nvPr>
            <p:extLst/>
          </p:nvPr>
        </p:nvGraphicFramePr>
        <p:xfrm>
          <a:off x="150437" y="3127467"/>
          <a:ext cx="5304524" cy="2394176"/>
        </p:xfrm>
        <a:graphic>
          <a:graphicData uri="http://schemas.openxmlformats.org/drawingml/2006/table">
            <a:tbl>
              <a:tblPr firstRow="1" bandRow="1">
                <a:tableStyleId>{21E4AEA4-8DFA-4A89-87EB-49C32662AFE0}</a:tableStyleId>
              </a:tblPr>
              <a:tblGrid>
                <a:gridCol w="1607049">
                  <a:extLst>
                    <a:ext uri="{9D8B030D-6E8A-4147-A177-3AD203B41FA5}">
                      <a16:colId xmlns:a16="http://schemas.microsoft.com/office/drawing/2014/main" val="675540640"/>
                    </a:ext>
                  </a:extLst>
                </a:gridCol>
                <a:gridCol w="603657">
                  <a:extLst>
                    <a:ext uri="{9D8B030D-6E8A-4147-A177-3AD203B41FA5}">
                      <a16:colId xmlns:a16="http://schemas.microsoft.com/office/drawing/2014/main" val="2815562798"/>
                    </a:ext>
                  </a:extLst>
                </a:gridCol>
                <a:gridCol w="603657">
                  <a:extLst>
                    <a:ext uri="{9D8B030D-6E8A-4147-A177-3AD203B41FA5}">
                      <a16:colId xmlns:a16="http://schemas.microsoft.com/office/drawing/2014/main" val="1607478689"/>
                    </a:ext>
                  </a:extLst>
                </a:gridCol>
                <a:gridCol w="603657">
                  <a:extLst>
                    <a:ext uri="{9D8B030D-6E8A-4147-A177-3AD203B41FA5}">
                      <a16:colId xmlns:a16="http://schemas.microsoft.com/office/drawing/2014/main" val="2195413044"/>
                    </a:ext>
                  </a:extLst>
                </a:gridCol>
                <a:gridCol w="603657">
                  <a:extLst>
                    <a:ext uri="{9D8B030D-6E8A-4147-A177-3AD203B41FA5}">
                      <a16:colId xmlns:a16="http://schemas.microsoft.com/office/drawing/2014/main" val="5709330"/>
                    </a:ext>
                  </a:extLst>
                </a:gridCol>
                <a:gridCol w="1282847">
                  <a:extLst>
                    <a:ext uri="{9D8B030D-6E8A-4147-A177-3AD203B41FA5}">
                      <a16:colId xmlns:a16="http://schemas.microsoft.com/office/drawing/2014/main" val="1245966923"/>
                    </a:ext>
                  </a:extLst>
                </a:gridCol>
              </a:tblGrid>
              <a:tr h="371072">
                <a:tc>
                  <a:txBody>
                    <a:bodyPr/>
                    <a:lstStyle/>
                    <a:p>
                      <a:r>
                        <a:rPr lang="en-US" dirty="0"/>
                        <a:t>Crop</a:t>
                      </a:r>
                    </a:p>
                  </a:txBody>
                  <a:tcPr/>
                </a:tc>
                <a:tc>
                  <a:txBody>
                    <a:bodyPr/>
                    <a:lstStyle/>
                    <a:p>
                      <a:r>
                        <a:rPr lang="en-US" dirty="0"/>
                        <a:t>N</a:t>
                      </a:r>
                    </a:p>
                  </a:txBody>
                  <a:tcPr/>
                </a:tc>
                <a:tc>
                  <a:txBody>
                    <a:bodyPr/>
                    <a:lstStyle/>
                    <a:p>
                      <a:r>
                        <a:rPr lang="en-US" dirty="0"/>
                        <a:t>P</a:t>
                      </a:r>
                    </a:p>
                  </a:txBody>
                  <a:tcPr/>
                </a:tc>
                <a:tc>
                  <a:txBody>
                    <a:bodyPr/>
                    <a:lstStyle/>
                    <a:p>
                      <a:r>
                        <a:rPr lang="en-US" dirty="0"/>
                        <a:t>K</a:t>
                      </a:r>
                    </a:p>
                  </a:txBody>
                  <a:tcPr/>
                </a:tc>
                <a:tc>
                  <a:txBody>
                    <a:bodyPr/>
                    <a:lstStyle/>
                    <a:p>
                      <a:r>
                        <a:rPr lang="en-US" dirty="0"/>
                        <a:t>S</a:t>
                      </a:r>
                    </a:p>
                  </a:txBody>
                  <a:tcPr>
                    <a:lnR w="19050" cap="flat" cmpd="sng" algn="ctr">
                      <a:solidFill>
                        <a:schemeClr val="tx1"/>
                      </a:solidFill>
                      <a:prstDash val="solid"/>
                      <a:round/>
                      <a:headEnd type="none" w="med" len="med"/>
                      <a:tailEnd type="none" w="med" len="med"/>
                    </a:lnR>
                  </a:tcPr>
                </a:tc>
                <a:tc>
                  <a:txBody>
                    <a:bodyPr/>
                    <a:lstStyle/>
                    <a:p>
                      <a:r>
                        <a:rPr lang="en-US" dirty="0"/>
                        <a:t>Total Sites</a:t>
                      </a:r>
                    </a:p>
                  </a:txBody>
                  <a:tcP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14957677"/>
                  </a:ext>
                </a:extLst>
              </a:tr>
              <a:tr h="371072">
                <a:tc>
                  <a:txBody>
                    <a:bodyPr/>
                    <a:lstStyle/>
                    <a:p>
                      <a:r>
                        <a:rPr lang="en-US" dirty="0"/>
                        <a:t>Soybean</a:t>
                      </a:r>
                    </a:p>
                  </a:txBody>
                  <a:tcPr/>
                </a:tc>
                <a:tc>
                  <a:txBody>
                    <a:bodyPr/>
                    <a:lstStyle/>
                    <a:p>
                      <a:r>
                        <a:rPr lang="en-US" dirty="0"/>
                        <a:t>0</a:t>
                      </a:r>
                    </a:p>
                  </a:txBody>
                  <a:tcPr/>
                </a:tc>
                <a:tc>
                  <a:txBody>
                    <a:bodyPr/>
                    <a:lstStyle/>
                    <a:p>
                      <a:r>
                        <a:rPr lang="en-US" dirty="0"/>
                        <a:t>5</a:t>
                      </a:r>
                    </a:p>
                  </a:txBody>
                  <a:tcPr/>
                </a:tc>
                <a:tc>
                  <a:txBody>
                    <a:bodyPr/>
                    <a:lstStyle/>
                    <a:p>
                      <a:r>
                        <a:rPr lang="en-US" dirty="0"/>
                        <a:t>9</a:t>
                      </a:r>
                    </a:p>
                  </a:txBody>
                  <a:tcPr/>
                </a:tc>
                <a:tc>
                  <a:txBody>
                    <a:bodyPr/>
                    <a:lstStyle/>
                    <a:p>
                      <a:r>
                        <a:rPr lang="en-US" dirty="0"/>
                        <a:t>3</a:t>
                      </a:r>
                    </a:p>
                  </a:txBody>
                  <a:tcPr>
                    <a:lnR w="19050" cap="flat" cmpd="sng" algn="ctr">
                      <a:solidFill>
                        <a:schemeClr val="tx1"/>
                      </a:solidFill>
                      <a:prstDash val="solid"/>
                      <a:round/>
                      <a:headEnd type="none" w="med" len="med"/>
                      <a:tailEnd type="none" w="med" len="med"/>
                    </a:lnR>
                  </a:tcPr>
                </a:tc>
                <a:tc>
                  <a:txBody>
                    <a:bodyPr/>
                    <a:lstStyle/>
                    <a:p>
                      <a:r>
                        <a:rPr lang="en-US" dirty="0"/>
                        <a:t>50</a:t>
                      </a:r>
                    </a:p>
                  </a:txBody>
                  <a:tcP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82480554"/>
                  </a:ext>
                </a:extLst>
              </a:tr>
              <a:tr h="640480">
                <a:tc>
                  <a:txBody>
                    <a:bodyPr/>
                    <a:lstStyle/>
                    <a:p>
                      <a:r>
                        <a:rPr lang="en-US" dirty="0"/>
                        <a:t>Grain Sorghum</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lnR w="19050" cap="flat" cmpd="sng" algn="ctr">
                      <a:solidFill>
                        <a:schemeClr val="tx1"/>
                      </a:solidFill>
                      <a:prstDash val="solid"/>
                      <a:round/>
                      <a:headEnd type="none" w="med" len="med"/>
                      <a:tailEnd type="none" w="med" len="med"/>
                    </a:lnR>
                  </a:tcPr>
                </a:tc>
                <a:tc>
                  <a:txBody>
                    <a:bodyPr/>
                    <a:lstStyle/>
                    <a:p>
                      <a:r>
                        <a:rPr lang="en-US" dirty="0"/>
                        <a:t>7</a:t>
                      </a:r>
                    </a:p>
                  </a:txBody>
                  <a:tcP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03146580"/>
                  </a:ext>
                </a:extLst>
              </a:tr>
              <a:tr h="371072">
                <a:tc>
                  <a:txBody>
                    <a:bodyPr/>
                    <a:lstStyle/>
                    <a:p>
                      <a:r>
                        <a:rPr lang="en-US" dirty="0"/>
                        <a:t>Sunflower</a:t>
                      </a:r>
                    </a:p>
                  </a:txBody>
                  <a:tcPr>
                    <a:lnB w="19050" cap="flat" cmpd="sng" algn="ctr">
                      <a:solidFill>
                        <a:schemeClr val="tx1"/>
                      </a:solidFill>
                      <a:prstDash val="solid"/>
                      <a:round/>
                      <a:headEnd type="none" w="med" len="med"/>
                      <a:tailEnd type="none" w="med" len="med"/>
                    </a:lnB>
                  </a:tcPr>
                </a:tc>
                <a:tc>
                  <a:txBody>
                    <a:bodyPr/>
                    <a:lstStyle/>
                    <a:p>
                      <a:r>
                        <a:rPr lang="en-US" dirty="0"/>
                        <a:t>0</a:t>
                      </a:r>
                    </a:p>
                  </a:txBody>
                  <a:tcPr>
                    <a:lnB w="19050" cap="flat" cmpd="sng" algn="ctr">
                      <a:solidFill>
                        <a:schemeClr val="tx1"/>
                      </a:solidFill>
                      <a:prstDash val="solid"/>
                      <a:round/>
                      <a:headEnd type="none" w="med" len="med"/>
                      <a:tailEnd type="none" w="med" len="med"/>
                    </a:lnB>
                  </a:tcPr>
                </a:tc>
                <a:tc>
                  <a:txBody>
                    <a:bodyPr/>
                    <a:lstStyle/>
                    <a:p>
                      <a:r>
                        <a:rPr lang="en-US" dirty="0"/>
                        <a:t>0</a:t>
                      </a:r>
                    </a:p>
                  </a:txBody>
                  <a:tcPr>
                    <a:lnB w="19050" cap="flat" cmpd="sng" algn="ctr">
                      <a:solidFill>
                        <a:schemeClr val="tx1"/>
                      </a:solidFill>
                      <a:prstDash val="solid"/>
                      <a:round/>
                      <a:headEnd type="none" w="med" len="med"/>
                      <a:tailEnd type="none" w="med" len="med"/>
                    </a:lnB>
                  </a:tcPr>
                </a:tc>
                <a:tc>
                  <a:txBody>
                    <a:bodyPr/>
                    <a:lstStyle/>
                    <a:p>
                      <a:r>
                        <a:rPr lang="en-US" dirty="0"/>
                        <a:t>0</a:t>
                      </a:r>
                    </a:p>
                  </a:txBody>
                  <a:tcPr>
                    <a:lnB w="19050" cap="flat" cmpd="sng" algn="ctr">
                      <a:solidFill>
                        <a:schemeClr val="tx1"/>
                      </a:solidFill>
                      <a:prstDash val="solid"/>
                      <a:round/>
                      <a:headEnd type="none" w="med" len="med"/>
                      <a:tailEnd type="none" w="med" len="med"/>
                    </a:lnB>
                  </a:tcPr>
                </a:tc>
                <a:tc>
                  <a:txBody>
                    <a:bodyPr/>
                    <a:lstStyle/>
                    <a:p>
                      <a:r>
                        <a:rPr lang="en-US" dirty="0"/>
                        <a:t>0</a:t>
                      </a:r>
                    </a:p>
                  </a:txBody>
                  <a:tcP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r>
                        <a:rPr lang="en-US" dirty="0"/>
                        <a:t>4</a:t>
                      </a:r>
                    </a:p>
                  </a:txBody>
                  <a:tcP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2851510"/>
                  </a:ext>
                </a:extLst>
              </a:tr>
              <a:tr h="640480">
                <a:tc>
                  <a:txBody>
                    <a:bodyPr/>
                    <a:lstStyle/>
                    <a:p>
                      <a:r>
                        <a:rPr lang="en-US" dirty="0"/>
                        <a:t>Response Totals</a:t>
                      </a:r>
                    </a:p>
                  </a:txBody>
                  <a:tcPr>
                    <a:lnT w="19050" cap="flat" cmpd="sng" algn="ctr">
                      <a:solidFill>
                        <a:schemeClr val="tx1"/>
                      </a:solidFill>
                      <a:prstDash val="solid"/>
                      <a:round/>
                      <a:headEnd type="none" w="med" len="med"/>
                      <a:tailEnd type="none" w="med" len="med"/>
                    </a:lnT>
                  </a:tcPr>
                </a:tc>
                <a:tc>
                  <a:txBody>
                    <a:bodyPr/>
                    <a:lstStyle/>
                    <a:p>
                      <a:r>
                        <a:rPr lang="en-US" dirty="0"/>
                        <a:t>1</a:t>
                      </a:r>
                    </a:p>
                  </a:txBody>
                  <a:tcPr>
                    <a:lnT w="19050" cap="flat" cmpd="sng" algn="ctr">
                      <a:solidFill>
                        <a:schemeClr val="tx1"/>
                      </a:solidFill>
                      <a:prstDash val="solid"/>
                      <a:round/>
                      <a:headEnd type="none" w="med" len="med"/>
                      <a:tailEnd type="none" w="med" len="med"/>
                    </a:lnT>
                  </a:tcPr>
                </a:tc>
                <a:tc>
                  <a:txBody>
                    <a:bodyPr/>
                    <a:lstStyle/>
                    <a:p>
                      <a:r>
                        <a:rPr lang="en-US" dirty="0"/>
                        <a:t>5</a:t>
                      </a:r>
                    </a:p>
                  </a:txBody>
                  <a:tcPr>
                    <a:lnT w="19050" cap="flat" cmpd="sng" algn="ctr">
                      <a:solidFill>
                        <a:schemeClr val="tx1"/>
                      </a:solidFill>
                      <a:prstDash val="solid"/>
                      <a:round/>
                      <a:headEnd type="none" w="med" len="med"/>
                      <a:tailEnd type="none" w="med" len="med"/>
                    </a:lnT>
                  </a:tcPr>
                </a:tc>
                <a:tc>
                  <a:txBody>
                    <a:bodyPr/>
                    <a:lstStyle/>
                    <a:p>
                      <a:r>
                        <a:rPr lang="en-US" dirty="0"/>
                        <a:t>10</a:t>
                      </a:r>
                    </a:p>
                  </a:txBody>
                  <a:tcPr>
                    <a:lnT w="19050" cap="flat" cmpd="sng" algn="ctr">
                      <a:solidFill>
                        <a:schemeClr val="tx1"/>
                      </a:solidFill>
                      <a:prstDash val="solid"/>
                      <a:round/>
                      <a:headEnd type="none" w="med" len="med"/>
                      <a:tailEnd type="none" w="med" len="med"/>
                    </a:lnT>
                  </a:tcPr>
                </a:tc>
                <a:tc>
                  <a:txBody>
                    <a:bodyPr/>
                    <a:lstStyle/>
                    <a:p>
                      <a:r>
                        <a:rPr lang="en-US" dirty="0"/>
                        <a:t>4</a:t>
                      </a:r>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r>
                        <a:rPr lang="en-US" dirty="0"/>
                        <a:t>61</a:t>
                      </a:r>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65562838"/>
                  </a:ext>
                </a:extLst>
              </a:tr>
            </a:tbl>
          </a:graphicData>
        </a:graphic>
      </p:graphicFrame>
      <p:sp>
        <p:nvSpPr>
          <p:cNvPr id="5" name="TextBox 4">
            <a:extLst>
              <a:ext uri="{FF2B5EF4-FFF2-40B4-BE49-F238E27FC236}">
                <a16:creationId xmlns:a16="http://schemas.microsoft.com/office/drawing/2014/main" id="{F62614B2-5868-43B7-8F10-F7B2A12A1DD9}"/>
              </a:ext>
            </a:extLst>
          </p:cNvPr>
          <p:cNvSpPr txBox="1"/>
          <p:nvPr/>
        </p:nvSpPr>
        <p:spPr>
          <a:xfrm>
            <a:off x="5583115" y="3991708"/>
            <a:ext cx="3410448" cy="1477328"/>
          </a:xfrm>
          <a:prstGeom prst="rect">
            <a:avLst/>
          </a:prstGeom>
          <a:noFill/>
        </p:spPr>
        <p:txBody>
          <a:bodyPr wrap="square" rtlCol="0">
            <a:spAutoFit/>
          </a:bodyPr>
          <a:lstStyle/>
          <a:p>
            <a:pPr marL="285750" indent="-285750">
              <a:buFont typeface="Arial" panose="020B0604020202020204" pitchFamily="34" charset="0"/>
              <a:buChar char="•"/>
            </a:pPr>
            <a:r>
              <a:rPr lang="en-US" dirty="0"/>
              <a:t>77% of the fields, producer maximized yield</a:t>
            </a:r>
          </a:p>
          <a:p>
            <a:pPr marL="285750" indent="-285750">
              <a:buFont typeface="Arial" panose="020B0604020202020204" pitchFamily="34" charset="0"/>
              <a:buChar char="•"/>
            </a:pPr>
            <a:r>
              <a:rPr lang="en-US" dirty="0"/>
              <a:t>244 comparisons, 20 responses</a:t>
            </a:r>
          </a:p>
          <a:p>
            <a:pPr marL="742950" lvl="1" indent="-285750">
              <a:buFont typeface="Arial" panose="020B0604020202020204" pitchFamily="34" charset="0"/>
              <a:buChar char="•"/>
            </a:pPr>
            <a:r>
              <a:rPr lang="en-US" dirty="0"/>
              <a:t>92% accuracy rate</a:t>
            </a:r>
          </a:p>
          <a:p>
            <a:pPr marL="285750" indent="-285750">
              <a:buFont typeface="Arial" panose="020B0604020202020204" pitchFamily="34" charset="0"/>
              <a:buChar char="•"/>
            </a:pPr>
            <a:r>
              <a:rPr lang="en-US" dirty="0"/>
              <a:t>More room for improvement</a:t>
            </a:r>
          </a:p>
        </p:txBody>
      </p:sp>
      <p:pic>
        <p:nvPicPr>
          <p:cNvPr id="3" name="Picture 2"/>
          <p:cNvPicPr>
            <a:picLocks noChangeAspect="1"/>
          </p:cNvPicPr>
          <p:nvPr/>
        </p:nvPicPr>
        <p:blipFill>
          <a:blip r:embed="rId4"/>
          <a:stretch>
            <a:fillRect/>
          </a:stretch>
        </p:blipFill>
        <p:spPr>
          <a:xfrm>
            <a:off x="8145838" y="5515994"/>
            <a:ext cx="847725" cy="1219200"/>
          </a:xfrm>
          <a:prstGeom prst="rect">
            <a:avLst/>
          </a:prstGeom>
        </p:spPr>
      </p:pic>
    </p:spTree>
    <p:extLst>
      <p:ext uri="{BB962C8B-B14F-4D97-AF65-F5344CB8AC3E}">
        <p14:creationId xmlns:p14="http://schemas.microsoft.com/office/powerpoint/2010/main" val="42905891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182251" y="1221893"/>
            <a:ext cx="4839083" cy="2379951"/>
          </a:xfrm>
          <a:prstGeom prst="rect">
            <a:avLst/>
          </a:prstGeom>
          <a:ln w="28575">
            <a:prstDash val="sysDash"/>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t>Objective</a:t>
            </a:r>
            <a:r>
              <a:rPr lang="en-US" sz="2800" dirty="0"/>
              <a:t>: </a:t>
            </a:r>
            <a:endParaRPr lang="en-US" sz="2000" dirty="0"/>
          </a:p>
          <a:p>
            <a:r>
              <a:rPr lang="en-US" dirty="0"/>
              <a:t>Quantify whether there is a potential for gain in yield or protein by placing nitrogen below the soil surface of a standing wheat crop in bands with a grain drill.</a:t>
            </a:r>
          </a:p>
        </p:txBody>
      </p:sp>
      <p:grpSp>
        <p:nvGrpSpPr>
          <p:cNvPr id="17" name="Group 16"/>
          <p:cNvGrpSpPr/>
          <p:nvPr/>
        </p:nvGrpSpPr>
        <p:grpSpPr>
          <a:xfrm>
            <a:off x="5" y="2"/>
            <a:ext cx="9143999" cy="1419225"/>
            <a:chOff x="-9407" y="-5621"/>
            <a:chExt cx="9153407" cy="1042131"/>
          </a:xfrm>
        </p:grpSpPr>
        <p:sp>
          <p:nvSpPr>
            <p:cNvPr id="18" name="Rectangle 17"/>
            <p:cNvSpPr/>
            <p:nvPr/>
          </p:nvSpPr>
          <p:spPr>
            <a:xfrm>
              <a:off x="696148" y="419547"/>
              <a:ext cx="8447852" cy="277813"/>
            </a:xfrm>
            <a:prstGeom prst="rect">
              <a:avLst/>
            </a:prstGeom>
            <a:solidFill>
              <a:srgbClr val="A9AAA8">
                <a:alpha val="86000"/>
              </a:srgbClr>
            </a:solidFill>
            <a:ln>
              <a:noFill/>
            </a:ln>
          </p:spPr>
          <p:style>
            <a:lnRef idx="1">
              <a:schemeClr val="accent1"/>
            </a:lnRef>
            <a:fillRef idx="3">
              <a:schemeClr val="accent1"/>
            </a:fillRef>
            <a:effectRef idx="2">
              <a:schemeClr val="accent1"/>
            </a:effectRef>
            <a:fontRef idx="minor">
              <a:schemeClr val="lt1"/>
            </a:fontRef>
          </p:style>
          <p:txBody>
            <a:bodyPr lIns="13949" tIns="6975" rIns="13949" bIns="6975" rtlCol="0" anchor="ctr"/>
            <a:lstStyle/>
            <a:p>
              <a:pPr algn="ctr"/>
              <a:r>
                <a:rPr lang="en-US" sz="1351" dirty="0">
                  <a:solidFill>
                    <a:schemeClr val="tx1"/>
                  </a:solidFill>
                </a:rPr>
                <a:t>Brent Ballagh</a:t>
              </a:r>
            </a:p>
          </p:txBody>
        </p:sp>
        <p:sp>
          <p:nvSpPr>
            <p:cNvPr id="19" name="Rectangle 18"/>
            <p:cNvSpPr/>
            <p:nvPr/>
          </p:nvSpPr>
          <p:spPr>
            <a:xfrm>
              <a:off x="-8232" y="-5621"/>
              <a:ext cx="9152232" cy="472061"/>
            </a:xfrm>
            <a:prstGeom prst="rect">
              <a:avLst/>
            </a:prstGeom>
            <a:solidFill>
              <a:srgbClr val="13130D"/>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endParaRPr lang="en-US" sz="2100" dirty="0">
                <a:solidFill>
                  <a:schemeClr val="bg1"/>
                </a:solidFill>
              </a:endParaRPr>
            </a:p>
          </p:txBody>
        </p:sp>
        <p:sp>
          <p:nvSpPr>
            <p:cNvPr id="20" name="Rectangle 19"/>
            <p:cNvSpPr/>
            <p:nvPr/>
          </p:nvSpPr>
          <p:spPr>
            <a:xfrm>
              <a:off x="-9407" y="-5621"/>
              <a:ext cx="998622" cy="564599"/>
            </a:xfrm>
            <a:prstGeom prst="rect">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endParaRPr lang="en-US" sz="1351"/>
            </a:p>
          </p:txBody>
        </p:sp>
        <p:sp>
          <p:nvSpPr>
            <p:cNvPr id="21" name="Isosceles Triangle 20"/>
            <p:cNvSpPr/>
            <p:nvPr/>
          </p:nvSpPr>
          <p:spPr>
            <a:xfrm rot="10800000">
              <a:off x="-9254" y="558963"/>
              <a:ext cx="998468" cy="477547"/>
            </a:xfrm>
            <a:prstGeom prst="triangle">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endParaRPr lang="en-US" sz="1351"/>
            </a:p>
          </p:txBody>
        </p:sp>
        <p:pic>
          <p:nvPicPr>
            <p:cNvPr id="22" name="Picture 2" descr="research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083" y="-5621"/>
              <a:ext cx="810534" cy="58590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23" name="TextBox 22"/>
          <p:cNvSpPr txBox="1"/>
          <p:nvPr/>
        </p:nvSpPr>
        <p:spPr>
          <a:xfrm>
            <a:off x="1393905" y="82802"/>
            <a:ext cx="7310971" cy="400110"/>
          </a:xfrm>
          <a:prstGeom prst="rect">
            <a:avLst/>
          </a:prstGeom>
          <a:noFill/>
        </p:spPr>
        <p:txBody>
          <a:bodyPr wrap="square" rtlCol="0">
            <a:spAutoFit/>
          </a:bodyPr>
          <a:lstStyle/>
          <a:p>
            <a:r>
              <a:rPr lang="en-US" sz="2000" dirty="0">
                <a:solidFill>
                  <a:schemeClr val="bg1"/>
                </a:solidFill>
              </a:rPr>
              <a:t>Winter Wheat Topdressing Response to Nitrogen Method Variation</a:t>
            </a:r>
          </a:p>
        </p:txBody>
      </p:sp>
      <p:pic>
        <p:nvPicPr>
          <p:cNvPr id="5" name="Picture 4">
            <a:extLst>
              <a:ext uri="{FF2B5EF4-FFF2-40B4-BE49-F238E27FC236}">
                <a16:creationId xmlns:a16="http://schemas.microsoft.com/office/drawing/2014/main" id="{C9CBC32C-2661-2042-8892-E0F39FACB6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2251" y="3802566"/>
            <a:ext cx="4839083" cy="2887594"/>
          </a:xfrm>
          <a:prstGeom prst="rect">
            <a:avLst/>
          </a:prstGeom>
        </p:spPr>
      </p:pic>
      <p:pic>
        <p:nvPicPr>
          <p:cNvPr id="15" name="Picture 14" descr="../../../../../Desktop/Screen%20Shot%202017-02-15%20at%205.42.57%20P">
            <a:extLst>
              <a:ext uri="{FF2B5EF4-FFF2-40B4-BE49-F238E27FC236}">
                <a16:creationId xmlns:a16="http://schemas.microsoft.com/office/drawing/2014/main" id="{1E8C4F2E-02E2-FF4C-93C6-20AB9FCF2A2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131" y="1566787"/>
            <a:ext cx="3774401" cy="5123373"/>
          </a:xfrm>
          <a:prstGeom prst="rect">
            <a:avLst/>
          </a:prstGeom>
          <a:noFill/>
          <a:ln>
            <a:noFill/>
          </a:ln>
        </p:spPr>
      </p:pic>
      <p:pic>
        <p:nvPicPr>
          <p:cNvPr id="7" name="Picture 6">
            <a:extLst>
              <a:ext uri="{FF2B5EF4-FFF2-40B4-BE49-F238E27FC236}">
                <a16:creationId xmlns:a16="http://schemas.microsoft.com/office/drawing/2014/main" id="{25F220F3-D9FF-0946-8854-26D1862923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3584" y="5193374"/>
            <a:ext cx="1047750" cy="1496786"/>
          </a:xfrm>
          <a:prstGeom prst="rect">
            <a:avLst/>
          </a:prstGeom>
        </p:spPr>
      </p:pic>
    </p:spTree>
    <p:extLst>
      <p:ext uri="{BB962C8B-B14F-4D97-AF65-F5344CB8AC3E}">
        <p14:creationId xmlns:p14="http://schemas.microsoft.com/office/powerpoint/2010/main" val="3681895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5336" y="1612840"/>
            <a:ext cx="4839083" cy="1601317"/>
          </a:xfrm>
          <a:prstGeom prst="rect">
            <a:avLst/>
          </a:prstGeom>
          <a:ln w="28575">
            <a:prstDash val="sysDash"/>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t>Objective</a:t>
            </a:r>
            <a:r>
              <a:rPr lang="en-US" sz="2800" dirty="0"/>
              <a:t>: </a:t>
            </a:r>
            <a:endParaRPr lang="en-US" sz="2000" dirty="0"/>
          </a:p>
          <a:p>
            <a:r>
              <a:rPr lang="en-US" dirty="0" smtClean="0"/>
              <a:t>Determine how long N fertilization can be delayed after the N-Rich Strip becomes visible. </a:t>
            </a:r>
            <a:endParaRPr lang="en-US" dirty="0"/>
          </a:p>
        </p:txBody>
      </p:sp>
      <p:grpSp>
        <p:nvGrpSpPr>
          <p:cNvPr id="17" name="Group 16"/>
          <p:cNvGrpSpPr/>
          <p:nvPr/>
        </p:nvGrpSpPr>
        <p:grpSpPr>
          <a:xfrm>
            <a:off x="5" y="2"/>
            <a:ext cx="9143999" cy="1419225"/>
            <a:chOff x="-9407" y="-5621"/>
            <a:chExt cx="9153407" cy="1042131"/>
          </a:xfrm>
        </p:grpSpPr>
        <p:sp>
          <p:nvSpPr>
            <p:cNvPr id="18" name="Rectangle 17"/>
            <p:cNvSpPr/>
            <p:nvPr/>
          </p:nvSpPr>
          <p:spPr>
            <a:xfrm>
              <a:off x="696148" y="419547"/>
              <a:ext cx="8447852" cy="277813"/>
            </a:xfrm>
            <a:prstGeom prst="rect">
              <a:avLst/>
            </a:prstGeom>
            <a:solidFill>
              <a:srgbClr val="A9AAA8">
                <a:alpha val="86000"/>
              </a:srgbClr>
            </a:solidFill>
            <a:ln>
              <a:noFill/>
            </a:ln>
          </p:spPr>
          <p:style>
            <a:lnRef idx="1">
              <a:schemeClr val="accent1"/>
            </a:lnRef>
            <a:fillRef idx="3">
              <a:schemeClr val="accent1"/>
            </a:fillRef>
            <a:effectRef idx="2">
              <a:schemeClr val="accent1"/>
            </a:effectRef>
            <a:fontRef idx="minor">
              <a:schemeClr val="lt1"/>
            </a:fontRef>
          </p:style>
          <p:txBody>
            <a:bodyPr lIns="13949" tIns="6975" rIns="13949" bIns="6975" rtlCol="0" anchor="ctr"/>
            <a:lstStyle/>
            <a:p>
              <a:pPr algn="ctr"/>
              <a:r>
                <a:rPr lang="en-US" sz="1351" dirty="0" smtClean="0">
                  <a:solidFill>
                    <a:schemeClr val="tx1"/>
                  </a:solidFill>
                </a:rPr>
                <a:t>Joao </a:t>
              </a:r>
              <a:r>
                <a:rPr lang="en-US" sz="1351" dirty="0" err="1" smtClean="0">
                  <a:solidFill>
                    <a:schemeClr val="tx1"/>
                  </a:solidFill>
                </a:rPr>
                <a:t>Bigatoa</a:t>
              </a:r>
              <a:r>
                <a:rPr lang="en-US" sz="1351" dirty="0" smtClean="0">
                  <a:solidFill>
                    <a:schemeClr val="tx1"/>
                  </a:solidFill>
                </a:rPr>
                <a:t> Souza</a:t>
              </a:r>
              <a:endParaRPr lang="en-US" sz="1351" dirty="0">
                <a:solidFill>
                  <a:schemeClr val="tx1"/>
                </a:solidFill>
              </a:endParaRPr>
            </a:p>
          </p:txBody>
        </p:sp>
        <p:sp>
          <p:nvSpPr>
            <p:cNvPr id="19" name="Rectangle 18"/>
            <p:cNvSpPr/>
            <p:nvPr/>
          </p:nvSpPr>
          <p:spPr>
            <a:xfrm>
              <a:off x="-8232" y="-5621"/>
              <a:ext cx="9152232" cy="472061"/>
            </a:xfrm>
            <a:prstGeom prst="rect">
              <a:avLst/>
            </a:prstGeom>
            <a:solidFill>
              <a:srgbClr val="13130D"/>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endParaRPr lang="en-US" sz="2100" dirty="0">
                <a:solidFill>
                  <a:schemeClr val="bg1"/>
                </a:solidFill>
              </a:endParaRPr>
            </a:p>
          </p:txBody>
        </p:sp>
        <p:sp>
          <p:nvSpPr>
            <p:cNvPr id="20" name="Rectangle 19"/>
            <p:cNvSpPr/>
            <p:nvPr/>
          </p:nvSpPr>
          <p:spPr>
            <a:xfrm>
              <a:off x="-9407" y="-5621"/>
              <a:ext cx="998622" cy="564599"/>
            </a:xfrm>
            <a:prstGeom prst="rect">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endParaRPr lang="en-US" sz="1351"/>
            </a:p>
          </p:txBody>
        </p:sp>
        <p:sp>
          <p:nvSpPr>
            <p:cNvPr id="21" name="Isosceles Triangle 20"/>
            <p:cNvSpPr/>
            <p:nvPr/>
          </p:nvSpPr>
          <p:spPr>
            <a:xfrm rot="10800000">
              <a:off x="-9254" y="558963"/>
              <a:ext cx="998468" cy="477547"/>
            </a:xfrm>
            <a:prstGeom prst="triangle">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endParaRPr lang="en-US" sz="1351"/>
            </a:p>
          </p:txBody>
        </p:sp>
        <p:pic>
          <p:nvPicPr>
            <p:cNvPr id="22" name="Picture 2" descr="research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083" y="-5621"/>
              <a:ext cx="810534" cy="58590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23" name="TextBox 22"/>
          <p:cNvSpPr txBox="1"/>
          <p:nvPr/>
        </p:nvSpPr>
        <p:spPr>
          <a:xfrm>
            <a:off x="1393905" y="82802"/>
            <a:ext cx="7310971" cy="400110"/>
          </a:xfrm>
          <a:prstGeom prst="rect">
            <a:avLst/>
          </a:prstGeom>
          <a:noFill/>
        </p:spPr>
        <p:txBody>
          <a:bodyPr wrap="square" rtlCol="0">
            <a:spAutoFit/>
          </a:bodyPr>
          <a:lstStyle/>
          <a:p>
            <a:r>
              <a:rPr lang="en-US" sz="2000" dirty="0">
                <a:solidFill>
                  <a:schemeClr val="bg1"/>
                </a:solidFill>
              </a:rPr>
              <a:t>Winter Wheat Topdressing Response to Nitrogen Method Variation</a:t>
            </a:r>
          </a:p>
        </p:txBody>
      </p:sp>
      <p:pic>
        <p:nvPicPr>
          <p:cNvPr id="1026" name="Picture 2" descr="http://pss.okstate.edu/resolveuid/f7ad6aba716c40dc9110423b19177a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1021" y="5466225"/>
            <a:ext cx="967718" cy="13917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0" y="3393473"/>
            <a:ext cx="5676088" cy="3464527"/>
          </a:xfrm>
          <a:prstGeom prst="rect">
            <a:avLst/>
          </a:prstGeom>
        </p:spPr>
      </p:pic>
      <p:sp>
        <p:nvSpPr>
          <p:cNvPr id="31" name="Content Placeholder 2"/>
          <p:cNvSpPr txBox="1">
            <a:spLocks/>
          </p:cNvSpPr>
          <p:nvPr/>
        </p:nvSpPr>
        <p:spPr>
          <a:xfrm>
            <a:off x="5977890" y="1477679"/>
            <a:ext cx="3042279" cy="2888582"/>
          </a:xfrm>
          <a:prstGeom prst="rect">
            <a:avLst/>
          </a:prstGeom>
          <a:ln w="28575">
            <a:prstDash val="sysDash"/>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smtClean="0"/>
              <a:t>M&amp;M </a:t>
            </a:r>
            <a:br>
              <a:rPr lang="en-US" sz="2800" b="1" dirty="0" smtClean="0"/>
            </a:br>
            <a:r>
              <a:rPr lang="en-US" sz="2000" dirty="0" smtClean="0"/>
              <a:t>90 </a:t>
            </a:r>
            <a:r>
              <a:rPr lang="en-US" sz="2000" dirty="0" err="1" smtClean="0"/>
              <a:t>lbs</a:t>
            </a:r>
            <a:r>
              <a:rPr lang="en-US" sz="2000" dirty="0" smtClean="0"/>
              <a:t> N as NH</a:t>
            </a:r>
            <a:r>
              <a:rPr lang="en-US" sz="2000" baseline="-25000" dirty="0" smtClean="0"/>
              <a:t>4</a:t>
            </a:r>
            <a:r>
              <a:rPr lang="en-US" sz="2000" dirty="0" smtClean="0"/>
              <a:t>NO</a:t>
            </a:r>
            <a:r>
              <a:rPr lang="en-US" sz="2000" baseline="-25000" dirty="0" smtClean="0"/>
              <a:t>3</a:t>
            </a:r>
            <a:r>
              <a:rPr lang="en-US" sz="2000" dirty="0" smtClean="0"/>
              <a:t> applied, 7 GDD&gt;0 after DAVD. Last application 63 GDD&gt;0. </a:t>
            </a:r>
          </a:p>
          <a:p>
            <a:r>
              <a:rPr lang="en-US" sz="2000" dirty="0" smtClean="0"/>
              <a:t>2017-18, more </a:t>
            </a:r>
            <a:r>
              <a:rPr lang="en-US" sz="2000" dirty="0" err="1" smtClean="0"/>
              <a:t>trts</a:t>
            </a:r>
            <a:r>
              <a:rPr lang="en-US" sz="2000" dirty="0" smtClean="0"/>
              <a:t> and added a mirror study (identical MM) where N source is urea (2 sites).</a:t>
            </a:r>
            <a:endParaRPr lang="en-US" sz="2000" dirty="0"/>
          </a:p>
        </p:txBody>
      </p:sp>
    </p:spTree>
    <p:extLst>
      <p:ext uri="{BB962C8B-B14F-4D97-AF65-F5344CB8AC3E}">
        <p14:creationId xmlns:p14="http://schemas.microsoft.com/office/powerpoint/2010/main" val="3050686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5" y="2"/>
            <a:ext cx="9143999" cy="1419225"/>
            <a:chOff x="-9407" y="-5621"/>
            <a:chExt cx="9153407" cy="1042131"/>
          </a:xfrm>
        </p:grpSpPr>
        <p:sp>
          <p:nvSpPr>
            <p:cNvPr id="18" name="Rectangle 17"/>
            <p:cNvSpPr/>
            <p:nvPr/>
          </p:nvSpPr>
          <p:spPr>
            <a:xfrm>
              <a:off x="696148" y="419547"/>
              <a:ext cx="8447852" cy="277813"/>
            </a:xfrm>
            <a:prstGeom prst="rect">
              <a:avLst/>
            </a:prstGeom>
            <a:solidFill>
              <a:srgbClr val="A9AAA8">
                <a:alpha val="86000"/>
              </a:srgbClr>
            </a:solidFill>
            <a:ln>
              <a:noFill/>
            </a:ln>
          </p:spPr>
          <p:style>
            <a:lnRef idx="1">
              <a:schemeClr val="accent1"/>
            </a:lnRef>
            <a:fillRef idx="3">
              <a:schemeClr val="accent1"/>
            </a:fillRef>
            <a:effectRef idx="2">
              <a:schemeClr val="accent1"/>
            </a:effectRef>
            <a:fontRef idx="minor">
              <a:schemeClr val="lt1"/>
            </a:fontRef>
          </p:style>
          <p:txBody>
            <a:bodyPr lIns="13949" tIns="6975" rIns="13949" bIns="6975" rtlCol="0" anchor="ctr"/>
            <a:lstStyle/>
            <a:p>
              <a:pPr algn="ctr"/>
              <a:endParaRPr lang="en-US" sz="1351" dirty="0">
                <a:solidFill>
                  <a:schemeClr val="tx1"/>
                </a:solidFill>
              </a:endParaRPr>
            </a:p>
          </p:txBody>
        </p:sp>
        <p:sp>
          <p:nvSpPr>
            <p:cNvPr id="19" name="Rectangle 18"/>
            <p:cNvSpPr/>
            <p:nvPr/>
          </p:nvSpPr>
          <p:spPr>
            <a:xfrm>
              <a:off x="-8232" y="-5621"/>
              <a:ext cx="9152232" cy="472061"/>
            </a:xfrm>
            <a:prstGeom prst="rect">
              <a:avLst/>
            </a:prstGeom>
            <a:solidFill>
              <a:srgbClr val="13130D"/>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endParaRPr lang="en-US" sz="2100" dirty="0">
                <a:solidFill>
                  <a:schemeClr val="bg1"/>
                </a:solidFill>
              </a:endParaRPr>
            </a:p>
          </p:txBody>
        </p:sp>
        <p:sp>
          <p:nvSpPr>
            <p:cNvPr id="20" name="Rectangle 19"/>
            <p:cNvSpPr/>
            <p:nvPr/>
          </p:nvSpPr>
          <p:spPr>
            <a:xfrm>
              <a:off x="-9407" y="-5621"/>
              <a:ext cx="998622" cy="564599"/>
            </a:xfrm>
            <a:prstGeom prst="rect">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endParaRPr lang="en-US" sz="1351"/>
            </a:p>
          </p:txBody>
        </p:sp>
        <p:sp>
          <p:nvSpPr>
            <p:cNvPr id="21" name="Isosceles Triangle 20"/>
            <p:cNvSpPr/>
            <p:nvPr/>
          </p:nvSpPr>
          <p:spPr>
            <a:xfrm rot="10800000">
              <a:off x="-9254" y="558963"/>
              <a:ext cx="998468" cy="477547"/>
            </a:xfrm>
            <a:prstGeom prst="triangle">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endParaRPr lang="en-US" sz="1351"/>
            </a:p>
          </p:txBody>
        </p:sp>
        <p:pic>
          <p:nvPicPr>
            <p:cNvPr id="22" name="Picture 2" descr="research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083" y="-5621"/>
              <a:ext cx="810534" cy="58590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23" name="TextBox 22"/>
          <p:cNvSpPr txBox="1"/>
          <p:nvPr/>
        </p:nvSpPr>
        <p:spPr>
          <a:xfrm>
            <a:off x="1393905" y="82802"/>
            <a:ext cx="7310971" cy="400110"/>
          </a:xfrm>
          <a:prstGeom prst="rect">
            <a:avLst/>
          </a:prstGeom>
          <a:noFill/>
        </p:spPr>
        <p:txBody>
          <a:bodyPr wrap="square" rtlCol="0">
            <a:spAutoFit/>
          </a:bodyPr>
          <a:lstStyle/>
          <a:p>
            <a:r>
              <a:rPr lang="en-US" sz="2000" dirty="0" smtClean="0">
                <a:solidFill>
                  <a:schemeClr val="bg1"/>
                </a:solidFill>
              </a:rPr>
              <a:t>Dual Purpose Wheat </a:t>
            </a:r>
            <a:endParaRPr lang="en-US" sz="2000" dirty="0">
              <a:solidFill>
                <a:schemeClr val="bg1"/>
              </a:solidFill>
            </a:endParaRPr>
          </a:p>
        </p:txBody>
      </p:sp>
      <p:graphicFrame>
        <p:nvGraphicFramePr>
          <p:cNvPr id="13" name="Group 174"/>
          <p:cNvGraphicFramePr>
            <a:graphicFrameLocks noGrp="1"/>
          </p:cNvGraphicFramePr>
          <p:nvPr>
            <p:extLst>
              <p:ext uri="{D42A27DB-BD31-4B8C-83A1-F6EECF244321}">
                <p14:modId xmlns:p14="http://schemas.microsoft.com/office/powerpoint/2010/main" val="2659361378"/>
              </p:ext>
            </p:extLst>
          </p:nvPr>
        </p:nvGraphicFramePr>
        <p:xfrm>
          <a:off x="5269391" y="2188105"/>
          <a:ext cx="3531871" cy="3784213"/>
        </p:xfrm>
        <a:graphic>
          <a:graphicData uri="http://schemas.openxmlformats.org/drawingml/2006/table">
            <a:tbl>
              <a:tblPr/>
              <a:tblGrid>
                <a:gridCol w="914501">
                  <a:extLst>
                    <a:ext uri="{9D8B030D-6E8A-4147-A177-3AD203B41FA5}">
                      <a16:colId xmlns:a16="http://schemas.microsoft.com/office/drawing/2014/main" val="20000"/>
                    </a:ext>
                  </a:extLst>
                </a:gridCol>
                <a:gridCol w="767341">
                  <a:extLst>
                    <a:ext uri="{9D8B030D-6E8A-4147-A177-3AD203B41FA5}">
                      <a16:colId xmlns:a16="http://schemas.microsoft.com/office/drawing/2014/main" val="20001"/>
                    </a:ext>
                  </a:extLst>
                </a:gridCol>
                <a:gridCol w="796336">
                  <a:extLst>
                    <a:ext uri="{9D8B030D-6E8A-4147-A177-3AD203B41FA5}">
                      <a16:colId xmlns:a16="http://schemas.microsoft.com/office/drawing/2014/main" val="20002"/>
                    </a:ext>
                  </a:extLst>
                </a:gridCol>
                <a:gridCol w="1053693">
                  <a:extLst>
                    <a:ext uri="{9D8B030D-6E8A-4147-A177-3AD203B41FA5}">
                      <a16:colId xmlns:a16="http://schemas.microsoft.com/office/drawing/2014/main" val="20003"/>
                    </a:ext>
                  </a:extLst>
                </a:gridCol>
              </a:tblGrid>
              <a:tr h="3112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charset="0"/>
                        </a:rPr>
                        <a:t>Trt</a:t>
                      </a:r>
                      <a:endParaRPr kumimoji="0" lang="en-US" sz="1400" b="1" i="0" u="none" strike="noStrike" cap="none" normalizeH="0" baseline="0" dirty="0" smtClean="0">
                        <a:ln>
                          <a:noFill/>
                        </a:ln>
                        <a:solidFill>
                          <a:schemeClr val="tx1"/>
                        </a:solidFill>
                        <a:effectLst/>
                        <a:latin typeface="Arial" charset="0"/>
                      </a:endParaRPr>
                    </a:p>
                  </a:txBody>
                  <a:tcPr marL="91456" marR="9145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Pre N</a:t>
                      </a:r>
                    </a:p>
                  </a:txBody>
                  <a:tcPr marL="91456" marR="914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Arial" charset="0"/>
                        </a:rPr>
                        <a:t>Top N</a:t>
                      </a:r>
                    </a:p>
                  </a:txBody>
                  <a:tcPr marL="91456" marR="914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Total </a:t>
                      </a:r>
                      <a:r>
                        <a:rPr kumimoji="0" lang="en-US" sz="1100" b="1" i="0" u="none" strike="noStrike" cap="none" normalizeH="0" baseline="0" dirty="0" err="1" smtClean="0">
                          <a:ln>
                            <a:noFill/>
                          </a:ln>
                          <a:solidFill>
                            <a:schemeClr val="tx1"/>
                          </a:solidFill>
                          <a:effectLst/>
                          <a:latin typeface="Arial" charset="0"/>
                        </a:rPr>
                        <a:t>Lbs</a:t>
                      </a:r>
                      <a:r>
                        <a:rPr kumimoji="0" lang="en-US" sz="1100" b="1" i="0" u="none" strike="noStrike" cap="none" normalizeH="0" baseline="0" dirty="0" smtClean="0">
                          <a:ln>
                            <a:noFill/>
                          </a:ln>
                          <a:solidFill>
                            <a:schemeClr val="tx1"/>
                          </a:solidFill>
                          <a:effectLst/>
                          <a:latin typeface="Arial" charset="0"/>
                        </a:rPr>
                        <a:t> N ac</a:t>
                      </a:r>
                    </a:p>
                  </a:txBody>
                  <a:tcPr marL="91456" marR="914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24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1</a:t>
                      </a:r>
                    </a:p>
                  </a:txBody>
                  <a:tcPr marL="91456" marR="9145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dirty="0" smtClean="0"/>
                        <a:t>40</a:t>
                      </a:r>
                      <a:endParaRPr lang="en-US" sz="1200" dirty="0"/>
                    </a:p>
                  </a:txBody>
                  <a:tcPr marL="91456" marR="914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dirty="0" smtClean="0"/>
                        <a:t>50</a:t>
                      </a:r>
                      <a:endParaRPr lang="en-US" sz="1200" dirty="0"/>
                    </a:p>
                  </a:txBody>
                  <a:tcPr marL="91456" marR="914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dirty="0" smtClean="0"/>
                        <a:t>90</a:t>
                      </a:r>
                      <a:endParaRPr lang="en-US" sz="1200" dirty="0"/>
                    </a:p>
                  </a:txBody>
                  <a:tcPr marL="91456" marR="914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59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2</a:t>
                      </a:r>
                    </a:p>
                  </a:txBody>
                  <a:tcPr marL="91456" marR="9145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dirty="0" smtClean="0"/>
                        <a:t>40</a:t>
                      </a:r>
                      <a:endParaRPr lang="en-US" sz="1200" dirty="0"/>
                    </a:p>
                  </a:txBody>
                  <a:tcPr marL="91456" marR="914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dirty="0" smtClean="0"/>
                        <a:t>80</a:t>
                      </a:r>
                      <a:endParaRPr lang="en-US" sz="1200" dirty="0"/>
                    </a:p>
                  </a:txBody>
                  <a:tcPr marL="91456" marR="914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dirty="0" smtClean="0"/>
                        <a:t>120</a:t>
                      </a:r>
                      <a:endParaRPr lang="en-US" sz="1200" dirty="0"/>
                    </a:p>
                  </a:txBody>
                  <a:tcPr marL="91456" marR="914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3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3</a:t>
                      </a:r>
                    </a:p>
                  </a:txBody>
                  <a:tcPr marL="91456" marR="9145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40</a:t>
                      </a:r>
                    </a:p>
                  </a:txBody>
                  <a:tcPr marL="91456" marR="914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110</a:t>
                      </a:r>
                    </a:p>
                  </a:txBody>
                  <a:tcPr marL="91456" marR="914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150</a:t>
                      </a:r>
                    </a:p>
                  </a:txBody>
                  <a:tcPr marL="91456" marR="914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3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4</a:t>
                      </a:r>
                    </a:p>
                  </a:txBody>
                  <a:tcPr marL="91456" marR="9145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40</a:t>
                      </a:r>
                    </a:p>
                  </a:txBody>
                  <a:tcPr marL="91456" marR="914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130</a:t>
                      </a:r>
                    </a:p>
                  </a:txBody>
                  <a:tcPr marL="91456" marR="914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180</a:t>
                      </a:r>
                    </a:p>
                  </a:txBody>
                  <a:tcPr marL="91456" marR="914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3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5</a:t>
                      </a:r>
                    </a:p>
                  </a:txBody>
                  <a:tcPr marL="91456" marR="9145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60</a:t>
                      </a:r>
                    </a:p>
                  </a:txBody>
                  <a:tcPr marL="91456" marR="914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dirty="0" smtClean="0"/>
                        <a:t>30</a:t>
                      </a:r>
                      <a:endParaRPr lang="en-US" sz="1200" dirty="0"/>
                    </a:p>
                  </a:txBody>
                  <a:tcPr marL="91456" marR="914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dirty="0" smtClean="0"/>
                        <a:t>90</a:t>
                      </a:r>
                      <a:endParaRPr lang="en-US" sz="1200" dirty="0"/>
                    </a:p>
                  </a:txBody>
                  <a:tcPr marL="91456" marR="914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3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6</a:t>
                      </a:r>
                    </a:p>
                  </a:txBody>
                  <a:tcPr marL="91456" marR="9145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dirty="0" smtClean="0"/>
                        <a:t>60</a:t>
                      </a:r>
                      <a:endParaRPr lang="en-US" sz="1200" dirty="0"/>
                    </a:p>
                  </a:txBody>
                  <a:tcPr marL="91456" marR="914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dirty="0" smtClean="0"/>
                        <a:t>60</a:t>
                      </a:r>
                      <a:endParaRPr lang="en-US" sz="1200" dirty="0"/>
                    </a:p>
                  </a:txBody>
                  <a:tcPr marL="91456" marR="914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dirty="0" smtClean="0"/>
                        <a:t>120</a:t>
                      </a:r>
                      <a:endParaRPr lang="en-US" sz="1200" dirty="0"/>
                    </a:p>
                  </a:txBody>
                  <a:tcPr marL="91456" marR="914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3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7</a:t>
                      </a:r>
                    </a:p>
                  </a:txBody>
                  <a:tcPr marL="91456" marR="9145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dirty="0" smtClean="0"/>
                        <a:t>60</a:t>
                      </a:r>
                      <a:endParaRPr lang="en-US" sz="1200" dirty="0"/>
                    </a:p>
                  </a:txBody>
                  <a:tcPr marL="91456" marR="914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90</a:t>
                      </a:r>
                    </a:p>
                  </a:txBody>
                  <a:tcPr marL="91456" marR="914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150</a:t>
                      </a:r>
                    </a:p>
                  </a:txBody>
                  <a:tcPr marL="91456" marR="914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3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8</a:t>
                      </a:r>
                    </a:p>
                  </a:txBody>
                  <a:tcPr marL="91456" marR="9145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dirty="0" smtClean="0"/>
                        <a:t>60</a:t>
                      </a:r>
                      <a:endParaRPr lang="en-US" sz="1200" dirty="0"/>
                    </a:p>
                  </a:txBody>
                  <a:tcPr marL="91456" marR="914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120</a:t>
                      </a:r>
                    </a:p>
                  </a:txBody>
                  <a:tcPr marL="91456" marR="914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180</a:t>
                      </a:r>
                    </a:p>
                  </a:txBody>
                  <a:tcPr marL="91456" marR="914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67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9</a:t>
                      </a:r>
                    </a:p>
                  </a:txBody>
                  <a:tcPr marL="91456" marR="9145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dirty="0" smtClean="0"/>
                        <a:t>80</a:t>
                      </a:r>
                      <a:endParaRPr lang="en-US" sz="1200" dirty="0"/>
                    </a:p>
                  </a:txBody>
                  <a:tcPr marL="91456" marR="914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dirty="0" smtClean="0"/>
                        <a:t>10</a:t>
                      </a:r>
                      <a:endParaRPr lang="en-US" sz="1200" dirty="0"/>
                    </a:p>
                  </a:txBody>
                  <a:tcPr marL="91456" marR="914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dirty="0" smtClean="0"/>
                        <a:t>90</a:t>
                      </a:r>
                      <a:endParaRPr lang="en-US" sz="1200" dirty="0"/>
                    </a:p>
                  </a:txBody>
                  <a:tcPr marL="91456" marR="914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60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10</a:t>
                      </a:r>
                    </a:p>
                  </a:txBody>
                  <a:tcPr marL="91456" marR="9145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80</a:t>
                      </a:r>
                    </a:p>
                  </a:txBody>
                  <a:tcPr marL="91456" marR="914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dirty="0" smtClean="0"/>
                        <a:t>40</a:t>
                      </a:r>
                      <a:endParaRPr lang="en-US" sz="1200" dirty="0"/>
                    </a:p>
                  </a:txBody>
                  <a:tcPr marL="91456" marR="914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dirty="0" smtClean="0"/>
                        <a:t>120</a:t>
                      </a:r>
                      <a:endParaRPr lang="en-US" sz="1200" dirty="0"/>
                    </a:p>
                  </a:txBody>
                  <a:tcPr marL="91456" marR="914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3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11</a:t>
                      </a:r>
                    </a:p>
                  </a:txBody>
                  <a:tcPr marL="91456" marR="9145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80</a:t>
                      </a:r>
                    </a:p>
                  </a:txBody>
                  <a:tcPr marL="91456" marR="914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70</a:t>
                      </a:r>
                    </a:p>
                  </a:txBody>
                  <a:tcPr marL="91456" marR="914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150</a:t>
                      </a:r>
                    </a:p>
                  </a:txBody>
                  <a:tcPr marL="91456" marR="914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60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12</a:t>
                      </a:r>
                    </a:p>
                  </a:txBody>
                  <a:tcPr marL="91456" marR="9145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80</a:t>
                      </a:r>
                    </a:p>
                  </a:txBody>
                  <a:tcPr marL="91456" marR="914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100</a:t>
                      </a:r>
                    </a:p>
                  </a:txBody>
                  <a:tcPr marL="91456" marR="914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180</a:t>
                      </a:r>
                    </a:p>
                  </a:txBody>
                  <a:tcPr marL="91456" marR="914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2" name="Rectangle 1"/>
          <p:cNvSpPr/>
          <p:nvPr/>
        </p:nvSpPr>
        <p:spPr>
          <a:xfrm>
            <a:off x="5514974" y="1688961"/>
            <a:ext cx="3040704" cy="369332"/>
          </a:xfrm>
          <a:prstGeom prst="rect">
            <a:avLst/>
          </a:prstGeom>
        </p:spPr>
        <p:txBody>
          <a:bodyPr wrap="none">
            <a:spAutoFit/>
          </a:bodyPr>
          <a:lstStyle/>
          <a:p>
            <a:r>
              <a:rPr lang="en-US" altLang="en-US" dirty="0"/>
              <a:t>Dual Purpose Wheat N x Time </a:t>
            </a:r>
            <a:endParaRPr lang="en-US" dirty="0"/>
          </a:p>
        </p:txBody>
      </p:sp>
      <p:graphicFrame>
        <p:nvGraphicFramePr>
          <p:cNvPr id="16" name="Group 174"/>
          <p:cNvGraphicFramePr>
            <a:graphicFrameLocks noGrp="1"/>
          </p:cNvGraphicFramePr>
          <p:nvPr>
            <p:extLst>
              <p:ext uri="{D42A27DB-BD31-4B8C-83A1-F6EECF244321}">
                <p14:modId xmlns:p14="http://schemas.microsoft.com/office/powerpoint/2010/main" val="1451873258"/>
              </p:ext>
            </p:extLst>
          </p:nvPr>
        </p:nvGraphicFramePr>
        <p:xfrm>
          <a:off x="522224" y="2188105"/>
          <a:ext cx="3892228" cy="4201728"/>
        </p:xfrm>
        <a:graphic>
          <a:graphicData uri="http://schemas.openxmlformats.org/drawingml/2006/table">
            <a:tbl>
              <a:tblPr/>
              <a:tblGrid>
                <a:gridCol w="743459">
                  <a:extLst>
                    <a:ext uri="{9D8B030D-6E8A-4147-A177-3AD203B41FA5}">
                      <a16:colId xmlns:a16="http://schemas.microsoft.com/office/drawing/2014/main" val="20000"/>
                    </a:ext>
                  </a:extLst>
                </a:gridCol>
                <a:gridCol w="1430192">
                  <a:extLst>
                    <a:ext uri="{9D8B030D-6E8A-4147-A177-3AD203B41FA5}">
                      <a16:colId xmlns:a16="http://schemas.microsoft.com/office/drawing/2014/main" val="20001"/>
                    </a:ext>
                  </a:extLst>
                </a:gridCol>
                <a:gridCol w="1718577">
                  <a:extLst>
                    <a:ext uri="{9D8B030D-6E8A-4147-A177-3AD203B41FA5}">
                      <a16:colId xmlns:a16="http://schemas.microsoft.com/office/drawing/2014/main" val="20002"/>
                    </a:ext>
                  </a:extLst>
                </a:gridCol>
              </a:tblGrid>
              <a:tr h="295248">
                <a:tc>
                  <a:txBody>
                    <a:bodyPr/>
                    <a:lstStyle/>
                    <a:p>
                      <a:pPr marL="0" marR="0" algn="ctr">
                        <a:lnSpc>
                          <a:spcPct val="115000"/>
                        </a:lnSpc>
                        <a:spcBef>
                          <a:spcPts val="0"/>
                        </a:spcBef>
                        <a:spcAft>
                          <a:spcPts val="0"/>
                        </a:spcAft>
                      </a:pPr>
                      <a:r>
                        <a:rPr lang="en-US" sz="1800" b="1" dirty="0" err="1">
                          <a:solidFill>
                            <a:schemeClr val="tx1"/>
                          </a:solidFill>
                          <a:effectLst/>
                          <a:latin typeface="Calibri"/>
                          <a:ea typeface="Calibri"/>
                          <a:cs typeface="Times New Roman"/>
                        </a:rPr>
                        <a:t>Trt</a:t>
                      </a:r>
                      <a:r>
                        <a:rPr lang="en-US" sz="1800" b="1" dirty="0">
                          <a:solidFill>
                            <a:schemeClr val="tx1"/>
                          </a:solidFill>
                          <a:effectLst/>
                          <a:latin typeface="Calibri"/>
                          <a:ea typeface="Calibri"/>
                          <a:cs typeface="Times New Roman"/>
                        </a:rPr>
                        <a:t> </a:t>
                      </a:r>
                    </a:p>
                  </a:txBody>
                  <a:tcPr marL="91421" marR="9142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Variety </a:t>
                      </a:r>
                    </a:p>
                  </a:txBody>
                  <a:tcPr marL="91456" marR="91456"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err="1" smtClean="0">
                          <a:ln>
                            <a:noFill/>
                          </a:ln>
                          <a:solidFill>
                            <a:schemeClr val="tx1"/>
                          </a:solidFill>
                          <a:effectLst/>
                          <a:latin typeface="Arial" charset="0"/>
                        </a:rPr>
                        <a:t>Lbs</a:t>
                      </a:r>
                      <a:r>
                        <a:rPr kumimoji="0" lang="en-US" sz="1200" b="1" i="0" u="none" strike="noStrike" cap="none" normalizeH="0" baseline="0" dirty="0" smtClean="0">
                          <a:ln>
                            <a:noFill/>
                          </a:ln>
                          <a:solidFill>
                            <a:schemeClr val="tx1"/>
                          </a:solidFill>
                          <a:effectLst/>
                          <a:latin typeface="Arial" charset="0"/>
                        </a:rPr>
                        <a:t> N ac</a:t>
                      </a:r>
                    </a:p>
                  </a:txBody>
                  <a:tcPr marL="91456" marR="91456"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8602">
                <a:tc>
                  <a:txBody>
                    <a:bodyPr/>
                    <a:lstStyle/>
                    <a:p>
                      <a:pPr marL="0" marR="0" algn="ctr">
                        <a:lnSpc>
                          <a:spcPct val="115000"/>
                        </a:lnSpc>
                        <a:spcBef>
                          <a:spcPts val="0"/>
                        </a:spcBef>
                        <a:spcAft>
                          <a:spcPts val="0"/>
                        </a:spcAft>
                      </a:pPr>
                      <a:r>
                        <a:rPr lang="en-US" sz="1050" b="1">
                          <a:solidFill>
                            <a:schemeClr val="tx1"/>
                          </a:solidFill>
                          <a:effectLst/>
                          <a:latin typeface="Calibri"/>
                          <a:ea typeface="Calibri"/>
                          <a:cs typeface="Times New Roman"/>
                        </a:rPr>
                        <a:t>1</a:t>
                      </a:r>
                      <a:endParaRPr lang="en-US" sz="1050">
                        <a:solidFill>
                          <a:schemeClr val="tx1"/>
                        </a:solidFill>
                        <a:effectLst/>
                        <a:latin typeface="Calibri"/>
                        <a:ea typeface="Calibri"/>
                        <a:cs typeface="Times New Roman"/>
                      </a:endParaRPr>
                    </a:p>
                  </a:txBody>
                  <a:tcPr marL="91421" marR="9142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1" dirty="0" smtClean="0"/>
                        <a:t>Duster</a:t>
                      </a:r>
                      <a:endParaRPr lang="en-US" sz="1100" b="1" dirty="0"/>
                    </a:p>
                  </a:txBody>
                  <a:tcPr marL="91456" marR="9145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1" dirty="0" smtClean="0"/>
                        <a:t>60</a:t>
                      </a:r>
                      <a:endParaRPr lang="en-US" sz="1100" b="1" dirty="0"/>
                    </a:p>
                  </a:txBody>
                  <a:tcPr marL="91456" marR="9145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8602">
                <a:tc>
                  <a:txBody>
                    <a:bodyPr/>
                    <a:lstStyle/>
                    <a:p>
                      <a:pPr marL="0" marR="0" algn="ctr">
                        <a:lnSpc>
                          <a:spcPct val="115000"/>
                        </a:lnSpc>
                        <a:spcBef>
                          <a:spcPts val="0"/>
                        </a:spcBef>
                        <a:spcAft>
                          <a:spcPts val="0"/>
                        </a:spcAft>
                      </a:pPr>
                      <a:r>
                        <a:rPr lang="en-US" sz="1050" b="1" dirty="0">
                          <a:solidFill>
                            <a:schemeClr val="tx1"/>
                          </a:solidFill>
                          <a:effectLst/>
                          <a:latin typeface="Calibri"/>
                          <a:ea typeface="Calibri"/>
                          <a:cs typeface="Times New Roman"/>
                        </a:rPr>
                        <a:t>2</a:t>
                      </a:r>
                      <a:endParaRPr lang="en-US" sz="1050" dirty="0">
                        <a:solidFill>
                          <a:schemeClr val="tx1"/>
                        </a:solidFill>
                        <a:effectLst/>
                        <a:latin typeface="Calibri"/>
                        <a:ea typeface="Calibri"/>
                        <a:cs typeface="Times New Roman"/>
                      </a:endParaRPr>
                    </a:p>
                  </a:txBody>
                  <a:tcPr marL="91421" marR="9142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1" dirty="0" smtClean="0"/>
                        <a:t>Duster</a:t>
                      </a:r>
                      <a:endParaRPr lang="en-US" sz="1100" b="1" dirty="0"/>
                    </a:p>
                  </a:txBody>
                  <a:tcPr marL="91456" marR="9145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1" dirty="0" smtClean="0"/>
                        <a:t>90</a:t>
                      </a:r>
                      <a:endParaRPr lang="en-US" sz="1100" b="1" dirty="0"/>
                    </a:p>
                  </a:txBody>
                  <a:tcPr marL="91456" marR="9145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8602">
                <a:tc>
                  <a:txBody>
                    <a:bodyPr/>
                    <a:lstStyle/>
                    <a:p>
                      <a:pPr marL="0" marR="0" algn="ctr">
                        <a:lnSpc>
                          <a:spcPct val="115000"/>
                        </a:lnSpc>
                        <a:spcBef>
                          <a:spcPts val="0"/>
                        </a:spcBef>
                        <a:spcAft>
                          <a:spcPts val="0"/>
                        </a:spcAft>
                      </a:pPr>
                      <a:r>
                        <a:rPr lang="en-US" sz="1050" b="1">
                          <a:solidFill>
                            <a:schemeClr val="tx1"/>
                          </a:solidFill>
                          <a:effectLst/>
                          <a:latin typeface="Calibri"/>
                          <a:ea typeface="Calibri"/>
                          <a:cs typeface="Times New Roman"/>
                        </a:rPr>
                        <a:t>3</a:t>
                      </a:r>
                      <a:endParaRPr lang="en-US" sz="1050">
                        <a:solidFill>
                          <a:schemeClr val="tx1"/>
                        </a:solidFill>
                        <a:effectLst/>
                        <a:latin typeface="Calibri"/>
                        <a:ea typeface="Calibri"/>
                        <a:cs typeface="Times New Roman"/>
                      </a:endParaRPr>
                    </a:p>
                  </a:txBody>
                  <a:tcPr marL="91421" marR="9142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t>Duster</a:t>
                      </a:r>
                    </a:p>
                  </a:txBody>
                  <a:tcPr marL="91456" marR="9145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1" dirty="0" smtClean="0"/>
                        <a:t>120</a:t>
                      </a:r>
                      <a:endParaRPr lang="en-US" sz="1100" b="1" dirty="0"/>
                    </a:p>
                  </a:txBody>
                  <a:tcPr marL="91456" marR="9145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28602">
                <a:tc>
                  <a:txBody>
                    <a:bodyPr/>
                    <a:lstStyle/>
                    <a:p>
                      <a:pPr marL="0" marR="0" algn="ctr">
                        <a:lnSpc>
                          <a:spcPct val="115000"/>
                        </a:lnSpc>
                        <a:spcBef>
                          <a:spcPts val="0"/>
                        </a:spcBef>
                        <a:spcAft>
                          <a:spcPts val="0"/>
                        </a:spcAft>
                      </a:pPr>
                      <a:r>
                        <a:rPr lang="en-US" sz="1050" b="1">
                          <a:solidFill>
                            <a:schemeClr val="tx1"/>
                          </a:solidFill>
                          <a:effectLst/>
                          <a:latin typeface="Calibri"/>
                          <a:ea typeface="Calibri"/>
                          <a:cs typeface="Times New Roman"/>
                        </a:rPr>
                        <a:t>4</a:t>
                      </a:r>
                      <a:endParaRPr lang="en-US" sz="1050">
                        <a:solidFill>
                          <a:schemeClr val="tx1"/>
                        </a:solidFill>
                        <a:effectLst/>
                        <a:latin typeface="Calibri"/>
                        <a:ea typeface="Calibri"/>
                        <a:cs typeface="Times New Roman"/>
                      </a:endParaRPr>
                    </a:p>
                  </a:txBody>
                  <a:tcPr marL="91421" marR="9142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t>Duster</a:t>
                      </a:r>
                    </a:p>
                  </a:txBody>
                  <a:tcPr marL="91456" marR="9145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t>150</a:t>
                      </a:r>
                    </a:p>
                  </a:txBody>
                  <a:tcPr marL="91456" marR="9145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28602">
                <a:tc>
                  <a:txBody>
                    <a:bodyPr/>
                    <a:lstStyle/>
                    <a:p>
                      <a:pPr marL="0" marR="0" algn="ctr">
                        <a:lnSpc>
                          <a:spcPct val="115000"/>
                        </a:lnSpc>
                        <a:spcBef>
                          <a:spcPts val="0"/>
                        </a:spcBef>
                        <a:spcAft>
                          <a:spcPts val="0"/>
                        </a:spcAft>
                      </a:pPr>
                      <a:r>
                        <a:rPr lang="en-US" sz="1050" b="1">
                          <a:solidFill>
                            <a:schemeClr val="tx1"/>
                          </a:solidFill>
                          <a:effectLst/>
                          <a:latin typeface="Calibri"/>
                          <a:ea typeface="Calibri"/>
                          <a:cs typeface="Times New Roman"/>
                        </a:rPr>
                        <a:t>5</a:t>
                      </a:r>
                      <a:endParaRPr lang="en-US" sz="1050">
                        <a:solidFill>
                          <a:schemeClr val="tx1"/>
                        </a:solidFill>
                        <a:effectLst/>
                        <a:latin typeface="Calibri"/>
                        <a:ea typeface="Calibri"/>
                        <a:cs typeface="Times New Roman"/>
                      </a:endParaRPr>
                    </a:p>
                  </a:txBody>
                  <a:tcPr marL="91421" marR="9142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t>Duster</a:t>
                      </a:r>
                    </a:p>
                  </a:txBody>
                  <a:tcPr marL="91456" marR="9145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t>180</a:t>
                      </a:r>
                    </a:p>
                  </a:txBody>
                  <a:tcPr marL="91456" marR="9145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28602">
                <a:tc>
                  <a:txBody>
                    <a:bodyPr/>
                    <a:lstStyle/>
                    <a:p>
                      <a:pPr marL="0" marR="0" algn="ctr">
                        <a:lnSpc>
                          <a:spcPct val="115000"/>
                        </a:lnSpc>
                        <a:spcBef>
                          <a:spcPts val="0"/>
                        </a:spcBef>
                        <a:spcAft>
                          <a:spcPts val="0"/>
                        </a:spcAft>
                      </a:pPr>
                      <a:r>
                        <a:rPr lang="en-US" sz="1050" b="1">
                          <a:solidFill>
                            <a:schemeClr val="tx1"/>
                          </a:solidFill>
                          <a:effectLst/>
                          <a:latin typeface="Calibri"/>
                          <a:ea typeface="Calibri"/>
                          <a:cs typeface="Times New Roman"/>
                        </a:rPr>
                        <a:t>6</a:t>
                      </a:r>
                      <a:endParaRPr lang="en-US" sz="1050">
                        <a:solidFill>
                          <a:schemeClr val="tx1"/>
                        </a:solidFill>
                        <a:effectLst/>
                        <a:latin typeface="Calibri"/>
                        <a:ea typeface="Calibri"/>
                        <a:cs typeface="Times New Roman"/>
                      </a:endParaRPr>
                    </a:p>
                  </a:txBody>
                  <a:tcPr marL="91421" marR="9142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1" dirty="0" smtClean="0"/>
                        <a:t>Gallagher</a:t>
                      </a:r>
                      <a:endParaRPr lang="en-US" sz="1100" b="1" dirty="0"/>
                    </a:p>
                  </a:txBody>
                  <a:tcPr marL="91456" marR="9145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1" dirty="0" smtClean="0"/>
                        <a:t>60</a:t>
                      </a:r>
                      <a:endParaRPr lang="en-US" sz="1100" b="1" dirty="0"/>
                    </a:p>
                  </a:txBody>
                  <a:tcPr marL="91456" marR="9145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28602">
                <a:tc>
                  <a:txBody>
                    <a:bodyPr/>
                    <a:lstStyle/>
                    <a:p>
                      <a:pPr marL="0" marR="0" algn="ctr">
                        <a:lnSpc>
                          <a:spcPct val="115000"/>
                        </a:lnSpc>
                        <a:spcBef>
                          <a:spcPts val="0"/>
                        </a:spcBef>
                        <a:spcAft>
                          <a:spcPts val="0"/>
                        </a:spcAft>
                      </a:pPr>
                      <a:r>
                        <a:rPr lang="en-US" sz="1050" b="1">
                          <a:solidFill>
                            <a:schemeClr val="tx1"/>
                          </a:solidFill>
                          <a:effectLst/>
                          <a:latin typeface="Calibri"/>
                          <a:ea typeface="Calibri"/>
                          <a:cs typeface="Times New Roman"/>
                        </a:rPr>
                        <a:t>7</a:t>
                      </a:r>
                      <a:endParaRPr lang="en-US" sz="1050">
                        <a:solidFill>
                          <a:schemeClr val="tx1"/>
                        </a:solidFill>
                        <a:effectLst/>
                        <a:latin typeface="Calibri"/>
                        <a:ea typeface="Calibri"/>
                        <a:cs typeface="Times New Roman"/>
                      </a:endParaRPr>
                    </a:p>
                  </a:txBody>
                  <a:tcPr marL="91421" marR="9142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1" dirty="0" smtClean="0"/>
                        <a:t>Gallagher</a:t>
                      </a:r>
                      <a:endParaRPr lang="en-US" sz="1100" b="1" dirty="0"/>
                    </a:p>
                  </a:txBody>
                  <a:tcPr marL="91456" marR="9145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1" dirty="0" smtClean="0"/>
                        <a:t>90</a:t>
                      </a:r>
                      <a:endParaRPr lang="en-US" sz="1100" b="1" dirty="0"/>
                    </a:p>
                  </a:txBody>
                  <a:tcPr marL="91456" marR="9145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28602">
                <a:tc>
                  <a:txBody>
                    <a:bodyPr/>
                    <a:lstStyle/>
                    <a:p>
                      <a:pPr marL="0" marR="0" algn="ctr">
                        <a:lnSpc>
                          <a:spcPct val="115000"/>
                        </a:lnSpc>
                        <a:spcBef>
                          <a:spcPts val="0"/>
                        </a:spcBef>
                        <a:spcAft>
                          <a:spcPts val="0"/>
                        </a:spcAft>
                      </a:pPr>
                      <a:r>
                        <a:rPr lang="en-US" sz="1050" b="1">
                          <a:solidFill>
                            <a:schemeClr val="tx1"/>
                          </a:solidFill>
                          <a:effectLst/>
                          <a:latin typeface="Calibri"/>
                          <a:ea typeface="Calibri"/>
                          <a:cs typeface="Times New Roman"/>
                        </a:rPr>
                        <a:t>8</a:t>
                      </a:r>
                      <a:endParaRPr lang="en-US" sz="1050">
                        <a:solidFill>
                          <a:schemeClr val="tx1"/>
                        </a:solidFill>
                        <a:effectLst/>
                        <a:latin typeface="Calibri"/>
                        <a:ea typeface="Calibri"/>
                        <a:cs typeface="Times New Roman"/>
                      </a:endParaRPr>
                    </a:p>
                  </a:txBody>
                  <a:tcPr marL="91421" marR="9142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1" dirty="0" smtClean="0"/>
                        <a:t>Gallagher</a:t>
                      </a:r>
                      <a:endParaRPr lang="en-US" sz="1100" b="1" dirty="0"/>
                    </a:p>
                  </a:txBody>
                  <a:tcPr marL="91456" marR="9145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1" dirty="0" smtClean="0"/>
                        <a:t>120</a:t>
                      </a:r>
                      <a:endParaRPr lang="en-US" sz="1100" b="1" dirty="0"/>
                    </a:p>
                  </a:txBody>
                  <a:tcPr marL="91456" marR="9145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28602">
                <a:tc>
                  <a:txBody>
                    <a:bodyPr/>
                    <a:lstStyle/>
                    <a:p>
                      <a:pPr marL="0" marR="0" algn="ctr">
                        <a:lnSpc>
                          <a:spcPct val="115000"/>
                        </a:lnSpc>
                        <a:spcBef>
                          <a:spcPts val="0"/>
                        </a:spcBef>
                        <a:spcAft>
                          <a:spcPts val="0"/>
                        </a:spcAft>
                      </a:pPr>
                      <a:r>
                        <a:rPr lang="en-US" sz="1050" b="1">
                          <a:solidFill>
                            <a:schemeClr val="tx1"/>
                          </a:solidFill>
                          <a:effectLst/>
                          <a:latin typeface="Calibri"/>
                          <a:ea typeface="Calibri"/>
                          <a:cs typeface="Times New Roman"/>
                        </a:rPr>
                        <a:t>9</a:t>
                      </a:r>
                      <a:endParaRPr lang="en-US" sz="1050">
                        <a:solidFill>
                          <a:schemeClr val="tx1"/>
                        </a:solidFill>
                        <a:effectLst/>
                        <a:latin typeface="Calibri"/>
                        <a:ea typeface="Calibri"/>
                        <a:cs typeface="Times New Roman"/>
                      </a:endParaRPr>
                    </a:p>
                  </a:txBody>
                  <a:tcPr marL="91421" marR="9142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1" dirty="0" smtClean="0"/>
                        <a:t>Gallagher</a:t>
                      </a:r>
                      <a:endParaRPr lang="en-US" sz="1100" b="1" dirty="0"/>
                    </a:p>
                  </a:txBody>
                  <a:tcPr marL="91456" marR="9145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t>150</a:t>
                      </a:r>
                    </a:p>
                  </a:txBody>
                  <a:tcPr marL="91456" marR="9145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28602">
                <a:tc>
                  <a:txBody>
                    <a:bodyPr/>
                    <a:lstStyle/>
                    <a:p>
                      <a:pPr marL="0" marR="0" algn="ctr">
                        <a:lnSpc>
                          <a:spcPct val="115000"/>
                        </a:lnSpc>
                        <a:spcBef>
                          <a:spcPts val="0"/>
                        </a:spcBef>
                        <a:spcAft>
                          <a:spcPts val="0"/>
                        </a:spcAft>
                      </a:pPr>
                      <a:r>
                        <a:rPr lang="en-US" sz="1050" b="1">
                          <a:solidFill>
                            <a:schemeClr val="tx1"/>
                          </a:solidFill>
                          <a:effectLst/>
                          <a:latin typeface="Calibri"/>
                          <a:ea typeface="Calibri"/>
                          <a:cs typeface="Times New Roman"/>
                        </a:rPr>
                        <a:t>10</a:t>
                      </a:r>
                      <a:endParaRPr lang="en-US" sz="1050">
                        <a:solidFill>
                          <a:schemeClr val="tx1"/>
                        </a:solidFill>
                        <a:effectLst/>
                        <a:latin typeface="Calibri"/>
                        <a:ea typeface="Calibri"/>
                        <a:cs typeface="Times New Roman"/>
                      </a:endParaRPr>
                    </a:p>
                  </a:txBody>
                  <a:tcPr marL="91421" marR="9142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1" dirty="0" smtClean="0"/>
                        <a:t>Gallagher</a:t>
                      </a:r>
                      <a:endParaRPr lang="en-US" sz="1100" b="1" dirty="0"/>
                    </a:p>
                  </a:txBody>
                  <a:tcPr marL="91456" marR="9145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t>180</a:t>
                      </a:r>
                    </a:p>
                  </a:txBody>
                  <a:tcPr marL="91456" marR="9145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28602">
                <a:tc>
                  <a:txBody>
                    <a:bodyPr/>
                    <a:lstStyle/>
                    <a:p>
                      <a:pPr marL="0" marR="0" algn="ctr">
                        <a:lnSpc>
                          <a:spcPct val="115000"/>
                        </a:lnSpc>
                        <a:spcBef>
                          <a:spcPts val="0"/>
                        </a:spcBef>
                        <a:spcAft>
                          <a:spcPts val="0"/>
                        </a:spcAft>
                      </a:pPr>
                      <a:r>
                        <a:rPr lang="en-US" sz="1050" b="1">
                          <a:solidFill>
                            <a:schemeClr val="tx1"/>
                          </a:solidFill>
                          <a:effectLst/>
                          <a:latin typeface="Calibri"/>
                          <a:ea typeface="Calibri"/>
                          <a:cs typeface="Times New Roman"/>
                        </a:rPr>
                        <a:t>11</a:t>
                      </a:r>
                      <a:endParaRPr lang="en-US" sz="1050">
                        <a:solidFill>
                          <a:schemeClr val="tx1"/>
                        </a:solidFill>
                        <a:effectLst/>
                        <a:latin typeface="Calibri"/>
                        <a:ea typeface="Calibri"/>
                        <a:cs typeface="Times New Roman"/>
                      </a:endParaRPr>
                    </a:p>
                  </a:txBody>
                  <a:tcPr marL="91421" marR="9142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t>Smiths</a:t>
                      </a:r>
                      <a:r>
                        <a:rPr lang="en-US" sz="1100" b="1" baseline="0" dirty="0" smtClean="0"/>
                        <a:t> Gold</a:t>
                      </a:r>
                      <a:endParaRPr lang="en-US" sz="1100" b="1" dirty="0" smtClean="0"/>
                    </a:p>
                  </a:txBody>
                  <a:tcPr marL="91456" marR="9145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t>60</a:t>
                      </a:r>
                    </a:p>
                  </a:txBody>
                  <a:tcPr marL="91456" marR="9145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28602">
                <a:tc>
                  <a:txBody>
                    <a:bodyPr/>
                    <a:lstStyle/>
                    <a:p>
                      <a:pPr marL="0" marR="0" algn="ctr">
                        <a:lnSpc>
                          <a:spcPct val="115000"/>
                        </a:lnSpc>
                        <a:spcBef>
                          <a:spcPts val="0"/>
                        </a:spcBef>
                        <a:spcAft>
                          <a:spcPts val="0"/>
                        </a:spcAft>
                      </a:pPr>
                      <a:r>
                        <a:rPr lang="en-US" sz="1050" b="1">
                          <a:solidFill>
                            <a:schemeClr val="tx1"/>
                          </a:solidFill>
                          <a:effectLst/>
                          <a:latin typeface="Calibri"/>
                          <a:ea typeface="Calibri"/>
                          <a:cs typeface="Times New Roman"/>
                        </a:rPr>
                        <a:t>12</a:t>
                      </a:r>
                      <a:endParaRPr lang="en-US" sz="1050">
                        <a:solidFill>
                          <a:schemeClr val="tx1"/>
                        </a:solidFill>
                        <a:effectLst/>
                        <a:latin typeface="Calibri"/>
                        <a:ea typeface="Calibri"/>
                        <a:cs typeface="Times New Roman"/>
                      </a:endParaRPr>
                    </a:p>
                  </a:txBody>
                  <a:tcPr marL="91421" marR="9142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1" dirty="0" smtClean="0"/>
                        <a:t>Smiths Gold</a:t>
                      </a:r>
                      <a:endParaRPr lang="en-US" sz="1100" b="1" dirty="0"/>
                    </a:p>
                  </a:txBody>
                  <a:tcPr marL="91456" marR="9145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1" dirty="0" smtClean="0"/>
                        <a:t>90</a:t>
                      </a:r>
                      <a:endParaRPr lang="en-US" sz="1100" b="1" dirty="0"/>
                    </a:p>
                  </a:txBody>
                  <a:tcPr marL="91456" marR="9145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28602">
                <a:tc>
                  <a:txBody>
                    <a:bodyPr/>
                    <a:lstStyle/>
                    <a:p>
                      <a:pPr marL="0" marR="0" algn="ctr">
                        <a:lnSpc>
                          <a:spcPct val="115000"/>
                        </a:lnSpc>
                        <a:spcBef>
                          <a:spcPts val="0"/>
                        </a:spcBef>
                        <a:spcAft>
                          <a:spcPts val="0"/>
                        </a:spcAft>
                      </a:pPr>
                      <a:r>
                        <a:rPr lang="en-US" sz="1050" dirty="0" smtClean="0">
                          <a:solidFill>
                            <a:schemeClr val="tx1"/>
                          </a:solidFill>
                          <a:effectLst/>
                          <a:latin typeface="Calibri"/>
                          <a:ea typeface="Calibri"/>
                          <a:cs typeface="Times New Roman"/>
                        </a:rPr>
                        <a:t>13</a:t>
                      </a:r>
                      <a:endParaRPr lang="en-US" sz="1050" dirty="0">
                        <a:solidFill>
                          <a:schemeClr val="tx1"/>
                        </a:solidFill>
                        <a:effectLst/>
                        <a:latin typeface="Calibri"/>
                        <a:ea typeface="Calibri"/>
                        <a:cs typeface="Times New Roman"/>
                      </a:endParaRPr>
                    </a:p>
                  </a:txBody>
                  <a:tcPr marL="91421" marR="9142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t>Smiths Gold</a:t>
                      </a:r>
                    </a:p>
                  </a:txBody>
                  <a:tcPr marL="91456" marR="9145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1" dirty="0" smtClean="0"/>
                        <a:t>120</a:t>
                      </a:r>
                      <a:endParaRPr lang="en-US" sz="1100" b="1" dirty="0"/>
                    </a:p>
                  </a:txBody>
                  <a:tcPr marL="91456" marR="9145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28602">
                <a:tc>
                  <a:txBody>
                    <a:bodyPr/>
                    <a:lstStyle/>
                    <a:p>
                      <a:pPr marL="0" marR="0" algn="ctr">
                        <a:lnSpc>
                          <a:spcPct val="115000"/>
                        </a:lnSpc>
                        <a:spcBef>
                          <a:spcPts val="0"/>
                        </a:spcBef>
                        <a:spcAft>
                          <a:spcPts val="0"/>
                        </a:spcAft>
                      </a:pPr>
                      <a:r>
                        <a:rPr lang="en-US" sz="1050" dirty="0" smtClean="0">
                          <a:solidFill>
                            <a:schemeClr val="tx1"/>
                          </a:solidFill>
                          <a:effectLst/>
                          <a:latin typeface="Calibri"/>
                          <a:ea typeface="Calibri"/>
                          <a:cs typeface="Times New Roman"/>
                        </a:rPr>
                        <a:t>14</a:t>
                      </a:r>
                      <a:endParaRPr lang="en-US" sz="1050" dirty="0">
                        <a:solidFill>
                          <a:schemeClr val="tx1"/>
                        </a:solidFill>
                        <a:effectLst/>
                        <a:latin typeface="Calibri"/>
                        <a:ea typeface="Calibri"/>
                        <a:cs typeface="Times New Roman"/>
                      </a:endParaRPr>
                    </a:p>
                  </a:txBody>
                  <a:tcPr marL="91421" marR="9142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t>Smiths</a:t>
                      </a:r>
                      <a:r>
                        <a:rPr lang="en-US" sz="1100" b="1" baseline="0" dirty="0" smtClean="0"/>
                        <a:t> Gold</a:t>
                      </a:r>
                      <a:endParaRPr lang="en-US" sz="1100" b="1" dirty="0" smtClean="0"/>
                    </a:p>
                  </a:txBody>
                  <a:tcPr marL="91456" marR="9145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t>150</a:t>
                      </a:r>
                    </a:p>
                  </a:txBody>
                  <a:tcPr marL="91456" marR="9145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28602">
                <a:tc>
                  <a:txBody>
                    <a:bodyPr/>
                    <a:lstStyle/>
                    <a:p>
                      <a:pPr marL="0" marR="0" algn="ctr">
                        <a:lnSpc>
                          <a:spcPct val="115000"/>
                        </a:lnSpc>
                        <a:spcBef>
                          <a:spcPts val="0"/>
                        </a:spcBef>
                        <a:spcAft>
                          <a:spcPts val="0"/>
                        </a:spcAft>
                      </a:pPr>
                      <a:r>
                        <a:rPr lang="en-US" sz="1050" dirty="0" smtClean="0">
                          <a:solidFill>
                            <a:schemeClr val="tx1"/>
                          </a:solidFill>
                          <a:effectLst/>
                          <a:latin typeface="Calibri"/>
                          <a:ea typeface="Calibri"/>
                          <a:cs typeface="Times New Roman"/>
                        </a:rPr>
                        <a:t>15</a:t>
                      </a:r>
                      <a:endParaRPr lang="en-US" sz="1050" dirty="0">
                        <a:solidFill>
                          <a:schemeClr val="tx1"/>
                        </a:solidFill>
                        <a:effectLst/>
                        <a:latin typeface="Calibri"/>
                        <a:ea typeface="Calibri"/>
                        <a:cs typeface="Times New Roman"/>
                      </a:endParaRPr>
                    </a:p>
                  </a:txBody>
                  <a:tcPr marL="91421" marR="9142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t>Smiths Gold</a:t>
                      </a:r>
                    </a:p>
                  </a:txBody>
                  <a:tcPr marL="91456" marR="9145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t>180</a:t>
                      </a:r>
                    </a:p>
                  </a:txBody>
                  <a:tcPr marL="91456" marR="91456"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
        <p:nvSpPr>
          <p:cNvPr id="3" name="Rectangle 2"/>
          <p:cNvSpPr/>
          <p:nvPr/>
        </p:nvSpPr>
        <p:spPr>
          <a:xfrm>
            <a:off x="801345" y="1688961"/>
            <a:ext cx="3004797" cy="369332"/>
          </a:xfrm>
          <a:prstGeom prst="rect">
            <a:avLst/>
          </a:prstGeom>
        </p:spPr>
        <p:txBody>
          <a:bodyPr wrap="none">
            <a:spAutoFit/>
          </a:bodyPr>
          <a:lstStyle/>
          <a:p>
            <a:r>
              <a:rPr lang="en-US" altLang="en-US" dirty="0" smtClean="0"/>
              <a:t>Dual Purpose </a:t>
            </a:r>
            <a:r>
              <a:rPr lang="en-US" altLang="en-US" dirty="0"/>
              <a:t>Wheat: VRT x N </a:t>
            </a:r>
            <a:endParaRPr lang="en-US" dirty="0"/>
          </a:p>
        </p:txBody>
      </p:sp>
    </p:spTree>
    <p:extLst>
      <p:ext uri="{BB962C8B-B14F-4D97-AF65-F5344CB8AC3E}">
        <p14:creationId xmlns:p14="http://schemas.microsoft.com/office/powerpoint/2010/main" val="838332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5" y="2"/>
            <a:ext cx="9143999" cy="1419225"/>
            <a:chOff x="-9407" y="-5621"/>
            <a:chExt cx="9153407" cy="1042131"/>
          </a:xfrm>
        </p:grpSpPr>
        <p:sp>
          <p:nvSpPr>
            <p:cNvPr id="18" name="Rectangle 17"/>
            <p:cNvSpPr/>
            <p:nvPr/>
          </p:nvSpPr>
          <p:spPr>
            <a:xfrm>
              <a:off x="696148" y="419547"/>
              <a:ext cx="8447852" cy="277813"/>
            </a:xfrm>
            <a:prstGeom prst="rect">
              <a:avLst/>
            </a:prstGeom>
            <a:solidFill>
              <a:srgbClr val="A9AAA8">
                <a:alpha val="86000"/>
              </a:srgbClr>
            </a:solidFill>
            <a:ln>
              <a:noFill/>
            </a:ln>
          </p:spPr>
          <p:style>
            <a:lnRef idx="1">
              <a:schemeClr val="accent1"/>
            </a:lnRef>
            <a:fillRef idx="3">
              <a:schemeClr val="accent1"/>
            </a:fillRef>
            <a:effectRef idx="2">
              <a:schemeClr val="accent1"/>
            </a:effectRef>
            <a:fontRef idx="minor">
              <a:schemeClr val="lt1"/>
            </a:fontRef>
          </p:style>
          <p:txBody>
            <a:bodyPr lIns="13949" tIns="6975" rIns="13949" bIns="6975" rtlCol="0" anchor="ctr"/>
            <a:lstStyle/>
            <a:p>
              <a:pPr algn="ctr"/>
              <a:endParaRPr lang="en-US" sz="1351" dirty="0">
                <a:solidFill>
                  <a:schemeClr val="tx1"/>
                </a:solidFill>
              </a:endParaRPr>
            </a:p>
          </p:txBody>
        </p:sp>
        <p:sp>
          <p:nvSpPr>
            <p:cNvPr id="19" name="Rectangle 18"/>
            <p:cNvSpPr/>
            <p:nvPr/>
          </p:nvSpPr>
          <p:spPr>
            <a:xfrm>
              <a:off x="-8232" y="-5621"/>
              <a:ext cx="9152232" cy="472061"/>
            </a:xfrm>
            <a:prstGeom prst="rect">
              <a:avLst/>
            </a:prstGeom>
            <a:solidFill>
              <a:srgbClr val="13130D"/>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endParaRPr lang="en-US" sz="2100" dirty="0">
                <a:solidFill>
                  <a:schemeClr val="bg1"/>
                </a:solidFill>
              </a:endParaRPr>
            </a:p>
          </p:txBody>
        </p:sp>
        <p:sp>
          <p:nvSpPr>
            <p:cNvPr id="20" name="Rectangle 19"/>
            <p:cNvSpPr/>
            <p:nvPr/>
          </p:nvSpPr>
          <p:spPr>
            <a:xfrm>
              <a:off x="-9407" y="-5621"/>
              <a:ext cx="998622" cy="564599"/>
            </a:xfrm>
            <a:prstGeom prst="rect">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endParaRPr lang="en-US" sz="1351"/>
            </a:p>
          </p:txBody>
        </p:sp>
        <p:sp>
          <p:nvSpPr>
            <p:cNvPr id="21" name="Isosceles Triangle 20"/>
            <p:cNvSpPr/>
            <p:nvPr/>
          </p:nvSpPr>
          <p:spPr>
            <a:xfrm rot="10800000">
              <a:off x="-9254" y="558963"/>
              <a:ext cx="998468" cy="477547"/>
            </a:xfrm>
            <a:prstGeom prst="triangle">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endParaRPr lang="en-US" sz="1351"/>
            </a:p>
          </p:txBody>
        </p:sp>
        <p:pic>
          <p:nvPicPr>
            <p:cNvPr id="22" name="Picture 2" descr="research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083" y="-5621"/>
              <a:ext cx="810534" cy="58590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23" name="TextBox 22"/>
          <p:cNvSpPr txBox="1"/>
          <p:nvPr/>
        </p:nvSpPr>
        <p:spPr>
          <a:xfrm>
            <a:off x="1393905" y="82802"/>
            <a:ext cx="7310971" cy="400110"/>
          </a:xfrm>
          <a:prstGeom prst="rect">
            <a:avLst/>
          </a:prstGeom>
          <a:noFill/>
        </p:spPr>
        <p:txBody>
          <a:bodyPr wrap="square" rtlCol="0">
            <a:spAutoFit/>
          </a:bodyPr>
          <a:lstStyle/>
          <a:p>
            <a:r>
              <a:rPr lang="en-US" sz="2000" dirty="0" smtClean="0">
                <a:solidFill>
                  <a:schemeClr val="bg1"/>
                </a:solidFill>
              </a:rPr>
              <a:t>Wheat Quality</a:t>
            </a:r>
            <a:endParaRPr lang="en-US" sz="2000" dirty="0">
              <a:solidFill>
                <a:schemeClr val="bg1"/>
              </a:solidFill>
            </a:endParaRPr>
          </a:p>
        </p:txBody>
      </p:sp>
      <p:graphicFrame>
        <p:nvGraphicFramePr>
          <p:cNvPr id="14" name="Group 174"/>
          <p:cNvGraphicFramePr>
            <a:graphicFrameLocks noGrp="1"/>
          </p:cNvGraphicFramePr>
          <p:nvPr>
            <p:extLst>
              <p:ext uri="{D42A27DB-BD31-4B8C-83A1-F6EECF244321}">
                <p14:modId xmlns:p14="http://schemas.microsoft.com/office/powerpoint/2010/main" val="1959724035"/>
              </p:ext>
            </p:extLst>
          </p:nvPr>
        </p:nvGraphicFramePr>
        <p:xfrm>
          <a:off x="117373" y="1907387"/>
          <a:ext cx="4217078" cy="3875721"/>
        </p:xfrm>
        <a:graphic>
          <a:graphicData uri="http://schemas.openxmlformats.org/drawingml/2006/table">
            <a:tbl>
              <a:tblPr/>
              <a:tblGrid>
                <a:gridCol w="428855">
                  <a:extLst>
                    <a:ext uri="{9D8B030D-6E8A-4147-A177-3AD203B41FA5}">
                      <a16:colId xmlns:a16="http://schemas.microsoft.com/office/drawing/2014/main" val="20000"/>
                    </a:ext>
                  </a:extLst>
                </a:gridCol>
                <a:gridCol w="707057">
                  <a:extLst>
                    <a:ext uri="{9D8B030D-6E8A-4147-A177-3AD203B41FA5}">
                      <a16:colId xmlns:a16="http://schemas.microsoft.com/office/drawing/2014/main" val="20001"/>
                    </a:ext>
                  </a:extLst>
                </a:gridCol>
                <a:gridCol w="1007810">
                  <a:extLst>
                    <a:ext uri="{9D8B030D-6E8A-4147-A177-3AD203B41FA5}">
                      <a16:colId xmlns:a16="http://schemas.microsoft.com/office/drawing/2014/main" val="20002"/>
                    </a:ext>
                  </a:extLst>
                </a:gridCol>
                <a:gridCol w="879154">
                  <a:extLst>
                    <a:ext uri="{9D8B030D-6E8A-4147-A177-3AD203B41FA5}">
                      <a16:colId xmlns:a16="http://schemas.microsoft.com/office/drawing/2014/main" val="20003"/>
                    </a:ext>
                  </a:extLst>
                </a:gridCol>
                <a:gridCol w="1194202">
                  <a:extLst>
                    <a:ext uri="{9D8B030D-6E8A-4147-A177-3AD203B41FA5}">
                      <a16:colId xmlns:a16="http://schemas.microsoft.com/office/drawing/2014/main" val="20004"/>
                    </a:ext>
                  </a:extLst>
                </a:gridCol>
              </a:tblGrid>
              <a:tr h="365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charset="0"/>
                        </a:rPr>
                        <a:t>Trt</a:t>
                      </a:r>
                      <a:endParaRPr kumimoji="0" lang="en-US" sz="1400" b="1" i="0" u="none" strike="noStrike" cap="none" normalizeH="0" baseline="0" dirty="0" smtClean="0">
                        <a:ln>
                          <a:noFill/>
                        </a:ln>
                        <a:solidFill>
                          <a:schemeClr val="tx1"/>
                        </a:solidFill>
                        <a:effectLst/>
                        <a:latin typeface="Arial" charset="0"/>
                      </a:endParaRPr>
                    </a:p>
                  </a:txBody>
                  <a:tcPr marL="91456" marR="91456"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Pre N</a:t>
                      </a:r>
                    </a:p>
                  </a:txBody>
                  <a:tcPr marL="91456" marR="91456"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Arial" charset="0"/>
                        </a:rPr>
                        <a:t>Top-Dress</a:t>
                      </a:r>
                    </a:p>
                  </a:txBody>
                  <a:tcPr marL="91456" marR="91456"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Flag Leaf</a:t>
                      </a:r>
                    </a:p>
                  </a:txBody>
                  <a:tcPr marL="91456" marR="91456"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Anthesis </a:t>
                      </a:r>
                    </a:p>
                  </a:txBody>
                  <a:tcPr marL="91456" marR="91456"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24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1</a:t>
                      </a:r>
                    </a:p>
                  </a:txBody>
                  <a:tcPr marL="91456" marR="91456"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dirty="0" smtClean="0"/>
                        <a:t>0% </a:t>
                      </a:r>
                      <a:endParaRPr lang="en-US" sz="1200" dirty="0"/>
                    </a:p>
                  </a:txBody>
                  <a:tcPr marL="91456" marR="9145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dirty="0" smtClean="0"/>
                        <a:t>0%</a:t>
                      </a:r>
                      <a:endParaRPr lang="en-US" sz="1200" dirty="0"/>
                    </a:p>
                  </a:txBody>
                  <a:tcPr marL="91456" marR="9145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200" dirty="0"/>
                    </a:p>
                  </a:txBody>
                  <a:tcPr marL="91456" marR="9145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200" dirty="0"/>
                    </a:p>
                  </a:txBody>
                  <a:tcPr marL="91456" marR="9145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59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2</a:t>
                      </a:r>
                    </a:p>
                  </a:txBody>
                  <a:tcPr marL="91456" marR="91456"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dirty="0" smtClean="0"/>
                        <a:t>50% </a:t>
                      </a:r>
                      <a:endParaRPr lang="en-US" sz="1200" dirty="0"/>
                    </a:p>
                  </a:txBody>
                  <a:tcPr marL="91456" marR="9145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dirty="0" smtClean="0"/>
                        <a:t>0%</a:t>
                      </a:r>
                      <a:endParaRPr lang="en-US" sz="1200" dirty="0"/>
                    </a:p>
                  </a:txBody>
                  <a:tcPr marL="91456" marR="9145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200" dirty="0"/>
                    </a:p>
                  </a:txBody>
                  <a:tcPr marL="91456" marR="9145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200" dirty="0"/>
                    </a:p>
                  </a:txBody>
                  <a:tcPr marL="91456" marR="9145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3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3</a:t>
                      </a:r>
                    </a:p>
                  </a:txBody>
                  <a:tcPr marL="91456" marR="91456"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100% </a:t>
                      </a:r>
                    </a:p>
                  </a:txBody>
                  <a:tcPr marL="91456" marR="9145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0%</a:t>
                      </a:r>
                    </a:p>
                  </a:txBody>
                  <a:tcPr marL="91456" marR="9145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91456" marR="9145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91456" marR="9145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3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4</a:t>
                      </a:r>
                    </a:p>
                  </a:txBody>
                  <a:tcPr marL="91456" marR="91456"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50% </a:t>
                      </a:r>
                    </a:p>
                  </a:txBody>
                  <a:tcPr marL="91456" marR="9145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50% N</a:t>
                      </a:r>
                    </a:p>
                  </a:txBody>
                  <a:tcPr marL="91456" marR="9145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91456" marR="9145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91456" marR="9145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3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5</a:t>
                      </a:r>
                    </a:p>
                  </a:txBody>
                  <a:tcPr marL="91456" marR="91456"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25% </a:t>
                      </a:r>
                    </a:p>
                  </a:txBody>
                  <a:tcPr marL="91456" marR="9145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dirty="0" smtClean="0"/>
                        <a:t>75% N</a:t>
                      </a:r>
                      <a:r>
                        <a:rPr lang="en-US" sz="1200" baseline="0" dirty="0" smtClean="0"/>
                        <a:t> </a:t>
                      </a:r>
                      <a:endParaRPr lang="en-US" sz="1200" dirty="0"/>
                    </a:p>
                  </a:txBody>
                  <a:tcPr marL="91456" marR="9145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200" dirty="0"/>
                    </a:p>
                  </a:txBody>
                  <a:tcPr marL="91456" marR="9145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200" dirty="0"/>
                    </a:p>
                  </a:txBody>
                  <a:tcPr marL="91456" marR="9145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3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6</a:t>
                      </a:r>
                    </a:p>
                  </a:txBody>
                  <a:tcPr marL="91456" marR="91456"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25% </a:t>
                      </a:r>
                    </a:p>
                  </a:txBody>
                  <a:tcPr marL="91456" marR="9145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75%</a:t>
                      </a:r>
                      <a:r>
                        <a:rPr lang="en-US" sz="1200" baseline="0" dirty="0" smtClean="0"/>
                        <a:t> N + S</a:t>
                      </a:r>
                      <a:endParaRPr lang="en-US" sz="1200" dirty="0" smtClean="0"/>
                    </a:p>
                  </a:txBody>
                  <a:tcPr marL="91456" marR="9145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200" dirty="0"/>
                    </a:p>
                  </a:txBody>
                  <a:tcPr marL="91456" marR="9145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200" dirty="0"/>
                    </a:p>
                  </a:txBody>
                  <a:tcPr marL="91456" marR="9145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3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7</a:t>
                      </a:r>
                    </a:p>
                  </a:txBody>
                  <a:tcPr marL="91456" marR="91456"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25% </a:t>
                      </a:r>
                    </a:p>
                  </a:txBody>
                  <a:tcPr marL="91456" marR="9145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dirty="0" smtClean="0"/>
                        <a:t>75% N</a:t>
                      </a:r>
                      <a:r>
                        <a:rPr lang="en-US" sz="1200" baseline="0" dirty="0" smtClean="0"/>
                        <a:t> </a:t>
                      </a:r>
                      <a:endParaRPr lang="en-US" sz="1200" dirty="0"/>
                    </a:p>
                  </a:txBody>
                  <a:tcPr marL="91456" marR="9145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N</a:t>
                      </a:r>
                    </a:p>
                  </a:txBody>
                  <a:tcPr marL="91456" marR="9145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91456" marR="9145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3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8</a:t>
                      </a:r>
                    </a:p>
                  </a:txBody>
                  <a:tcPr marL="91456" marR="91456"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25%</a:t>
                      </a:r>
                    </a:p>
                  </a:txBody>
                  <a:tcPr marL="91456" marR="9145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75%</a:t>
                      </a:r>
                      <a:r>
                        <a:rPr lang="en-US" sz="1200" baseline="0" dirty="0" smtClean="0"/>
                        <a:t> N + S</a:t>
                      </a:r>
                      <a:endParaRPr lang="en-US" sz="1200" dirty="0" smtClean="0"/>
                    </a:p>
                  </a:txBody>
                  <a:tcPr marL="91456" marR="9145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N</a:t>
                      </a:r>
                    </a:p>
                  </a:txBody>
                  <a:tcPr marL="91456" marR="9145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91456" marR="9145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67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9</a:t>
                      </a:r>
                    </a:p>
                  </a:txBody>
                  <a:tcPr marL="91456" marR="91456"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25%</a:t>
                      </a:r>
                    </a:p>
                  </a:txBody>
                  <a:tcPr marL="91456" marR="9145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dirty="0" smtClean="0"/>
                        <a:t>75% N</a:t>
                      </a:r>
                      <a:r>
                        <a:rPr lang="en-US" sz="1200" baseline="0" dirty="0" smtClean="0"/>
                        <a:t> </a:t>
                      </a:r>
                      <a:endParaRPr lang="en-US" sz="1200" dirty="0"/>
                    </a:p>
                  </a:txBody>
                  <a:tcPr marL="91456" marR="9145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200" dirty="0"/>
                    </a:p>
                  </a:txBody>
                  <a:tcPr marL="91456" marR="9145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dirty="0" smtClean="0"/>
                        <a:t>N</a:t>
                      </a:r>
                      <a:endParaRPr lang="en-US" sz="1200" dirty="0"/>
                    </a:p>
                  </a:txBody>
                  <a:tcPr marL="91456" marR="9145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60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10</a:t>
                      </a:r>
                    </a:p>
                  </a:txBody>
                  <a:tcPr marL="91456" marR="91456"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25%</a:t>
                      </a:r>
                    </a:p>
                  </a:txBody>
                  <a:tcPr marL="91456" marR="9145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75%</a:t>
                      </a:r>
                      <a:r>
                        <a:rPr lang="en-US" sz="1200" baseline="0" dirty="0" smtClean="0"/>
                        <a:t> N + S</a:t>
                      </a:r>
                      <a:endParaRPr lang="en-US" sz="1200" dirty="0" smtClean="0"/>
                    </a:p>
                  </a:txBody>
                  <a:tcPr marL="91456" marR="9145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1200" dirty="0"/>
                    </a:p>
                  </a:txBody>
                  <a:tcPr marL="91456" marR="9145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dirty="0" smtClean="0"/>
                        <a:t>N</a:t>
                      </a:r>
                      <a:endParaRPr lang="en-US" sz="1200" dirty="0"/>
                    </a:p>
                  </a:txBody>
                  <a:tcPr marL="91456" marR="9145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3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11</a:t>
                      </a:r>
                    </a:p>
                  </a:txBody>
                  <a:tcPr marL="91456" marR="91456"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25%</a:t>
                      </a:r>
                    </a:p>
                  </a:txBody>
                  <a:tcPr marL="91456" marR="9145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dirty="0" smtClean="0"/>
                        <a:t>75% N</a:t>
                      </a:r>
                      <a:r>
                        <a:rPr lang="en-US" sz="1200" baseline="0" dirty="0" smtClean="0"/>
                        <a:t> </a:t>
                      </a:r>
                      <a:endParaRPr lang="en-US" sz="1200" dirty="0"/>
                    </a:p>
                  </a:txBody>
                  <a:tcPr marL="91456" marR="9145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91456" marR="9145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N + S</a:t>
                      </a:r>
                    </a:p>
                  </a:txBody>
                  <a:tcPr marL="91456" marR="9145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60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12</a:t>
                      </a:r>
                    </a:p>
                  </a:txBody>
                  <a:tcPr marL="91456" marR="91456"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25%</a:t>
                      </a:r>
                    </a:p>
                  </a:txBody>
                  <a:tcPr marL="91456" marR="9145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75%</a:t>
                      </a:r>
                      <a:r>
                        <a:rPr lang="en-US" sz="1200" baseline="0" dirty="0" smtClean="0"/>
                        <a:t> N + S</a:t>
                      </a:r>
                      <a:endParaRPr lang="en-US" sz="1200" dirty="0" smtClean="0"/>
                    </a:p>
                  </a:txBody>
                  <a:tcPr marL="91456" marR="9145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91456" marR="9145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N + S</a:t>
                      </a:r>
                    </a:p>
                  </a:txBody>
                  <a:tcPr marL="91456" marR="91456"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4" name="Rectangle 3"/>
          <p:cNvSpPr/>
          <p:nvPr/>
        </p:nvSpPr>
        <p:spPr>
          <a:xfrm>
            <a:off x="462097" y="1392476"/>
            <a:ext cx="3527632" cy="461665"/>
          </a:xfrm>
          <a:prstGeom prst="rect">
            <a:avLst/>
          </a:prstGeom>
        </p:spPr>
        <p:txBody>
          <a:bodyPr wrap="none">
            <a:spAutoFit/>
          </a:bodyPr>
          <a:lstStyle/>
          <a:p>
            <a:pPr algn="ctr">
              <a:spcBef>
                <a:spcPct val="0"/>
              </a:spcBef>
            </a:pPr>
            <a:r>
              <a:rPr lang="en-US" altLang="en-US" sz="2400" dirty="0"/>
              <a:t>Wheat Protein </a:t>
            </a:r>
            <a:r>
              <a:rPr lang="en-US" altLang="en-US" sz="2400" dirty="0" smtClean="0"/>
              <a:t>Progression</a:t>
            </a:r>
            <a:endParaRPr lang="en-US" altLang="en-US" sz="2000" i="1" dirty="0"/>
          </a:p>
        </p:txBody>
      </p:sp>
      <p:sp>
        <p:nvSpPr>
          <p:cNvPr id="15" name="TextBox 1"/>
          <p:cNvSpPr txBox="1">
            <a:spLocks noChangeArrowheads="1"/>
          </p:cNvSpPr>
          <p:nvPr/>
        </p:nvSpPr>
        <p:spPr bwMode="auto">
          <a:xfrm>
            <a:off x="10810" y="5791045"/>
            <a:ext cx="16764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900"/>
              <a:t>Total N – 60 BPA = 120 N</a:t>
            </a:r>
            <a:br>
              <a:rPr lang="en-US" altLang="en-US" sz="900"/>
            </a:br>
            <a:r>
              <a:rPr lang="en-US" altLang="en-US" sz="900"/>
              <a:t>Top-Dress S = 10 lbs</a:t>
            </a:r>
            <a:br>
              <a:rPr lang="en-US" altLang="en-US" sz="900"/>
            </a:br>
            <a:r>
              <a:rPr lang="en-US" altLang="en-US" sz="900"/>
              <a:t>Flag Leaf N = 24 lbs</a:t>
            </a:r>
            <a:br>
              <a:rPr lang="en-US" altLang="en-US" sz="900"/>
            </a:br>
            <a:r>
              <a:rPr lang="en-US" altLang="en-US" sz="900"/>
              <a:t>Anthesis = 10 lbs</a:t>
            </a:r>
            <a:br>
              <a:rPr lang="en-US" altLang="en-US" sz="900"/>
            </a:br>
            <a:endParaRPr lang="en-US" altLang="en-US" sz="900"/>
          </a:p>
          <a:p>
            <a:pPr>
              <a:spcBef>
                <a:spcPct val="0"/>
              </a:spcBef>
              <a:buFontTx/>
              <a:buNone/>
            </a:pPr>
            <a:endParaRPr lang="en-US" altLang="en-US" sz="1800"/>
          </a:p>
        </p:txBody>
      </p:sp>
      <p:sp>
        <p:nvSpPr>
          <p:cNvPr id="24" name="TextBox 1"/>
          <p:cNvSpPr txBox="1">
            <a:spLocks noChangeArrowheads="1"/>
          </p:cNvSpPr>
          <p:nvPr/>
        </p:nvSpPr>
        <p:spPr bwMode="auto">
          <a:xfrm>
            <a:off x="1687210" y="5783108"/>
            <a:ext cx="28956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900" b="1" dirty="0"/>
              <a:t>Pre-Plant N </a:t>
            </a:r>
            <a:r>
              <a:rPr lang="en-US" altLang="en-US" sz="900" dirty="0"/>
              <a:t>: Urea</a:t>
            </a:r>
            <a:br>
              <a:rPr lang="en-US" altLang="en-US" sz="900" dirty="0"/>
            </a:br>
            <a:r>
              <a:rPr lang="en-US" altLang="en-US" sz="900" b="1" dirty="0"/>
              <a:t>Top-dress N</a:t>
            </a:r>
            <a:r>
              <a:rPr lang="en-US" altLang="en-US" sz="900" dirty="0"/>
              <a:t>: UAN (28-0-0)</a:t>
            </a:r>
          </a:p>
          <a:p>
            <a:pPr>
              <a:spcBef>
                <a:spcPct val="0"/>
              </a:spcBef>
              <a:buFontTx/>
              <a:buNone/>
            </a:pPr>
            <a:r>
              <a:rPr lang="en-US" altLang="en-US" sz="900" b="1" dirty="0"/>
              <a:t>Top-dress S</a:t>
            </a:r>
            <a:r>
              <a:rPr lang="en-US" altLang="en-US" sz="900" dirty="0"/>
              <a:t>: Ammonium Thiosulfate (12-0-0-26)</a:t>
            </a:r>
            <a:br>
              <a:rPr lang="en-US" altLang="en-US" sz="900" dirty="0"/>
            </a:br>
            <a:r>
              <a:rPr lang="en-US" altLang="en-US" sz="900" b="1" dirty="0"/>
              <a:t>Flag and </a:t>
            </a:r>
            <a:r>
              <a:rPr lang="en-US" altLang="en-US" sz="900" b="1" dirty="0" err="1"/>
              <a:t>Anthesis</a:t>
            </a:r>
            <a:r>
              <a:rPr lang="en-US" altLang="en-US" sz="900" b="1" dirty="0"/>
              <a:t> N</a:t>
            </a:r>
            <a:r>
              <a:rPr lang="en-US" altLang="en-US" sz="900" dirty="0"/>
              <a:t>: UAN + H20 (14-0-0)</a:t>
            </a:r>
            <a:br>
              <a:rPr lang="en-US" altLang="en-US" sz="900" dirty="0"/>
            </a:br>
            <a:r>
              <a:rPr lang="en-US" altLang="en-US" sz="900" b="1" dirty="0"/>
              <a:t>Flag and </a:t>
            </a:r>
            <a:r>
              <a:rPr lang="en-US" altLang="en-US" sz="900" b="1" dirty="0" err="1"/>
              <a:t>Anthesis</a:t>
            </a:r>
            <a:r>
              <a:rPr lang="en-US" altLang="en-US" sz="900" b="1" dirty="0"/>
              <a:t> N + S: </a:t>
            </a:r>
            <a:r>
              <a:rPr lang="en-US" altLang="en-US" sz="900" dirty="0"/>
              <a:t>UAN + Ammonium Thiosulfate+ H2O</a:t>
            </a:r>
          </a:p>
          <a:p>
            <a:pPr>
              <a:spcBef>
                <a:spcPct val="0"/>
              </a:spcBef>
              <a:buFontTx/>
              <a:buNone/>
            </a:pPr>
            <a:r>
              <a:rPr lang="en-US" altLang="en-US" sz="900" dirty="0" err="1"/>
              <a:t>Anthesis</a:t>
            </a:r>
            <a:r>
              <a:rPr lang="en-US" altLang="en-US" sz="900" dirty="0"/>
              <a:t>- UAN 6.4 GPA, ATS 3.8 GPA H20 9.8 GPA</a:t>
            </a:r>
            <a:endParaRPr lang="en-US" altLang="en-US" sz="1800" dirty="0"/>
          </a:p>
        </p:txBody>
      </p:sp>
      <p:graphicFrame>
        <p:nvGraphicFramePr>
          <p:cNvPr id="25" name="Group 174"/>
          <p:cNvGraphicFramePr>
            <a:graphicFrameLocks noGrp="1"/>
          </p:cNvGraphicFramePr>
          <p:nvPr>
            <p:extLst>
              <p:ext uri="{D42A27DB-BD31-4B8C-83A1-F6EECF244321}">
                <p14:modId xmlns:p14="http://schemas.microsoft.com/office/powerpoint/2010/main" val="3479765284"/>
              </p:ext>
            </p:extLst>
          </p:nvPr>
        </p:nvGraphicFramePr>
        <p:xfrm>
          <a:off x="4924419" y="1907387"/>
          <a:ext cx="3938566" cy="4280128"/>
        </p:xfrm>
        <a:graphic>
          <a:graphicData uri="http://schemas.openxmlformats.org/drawingml/2006/table">
            <a:tbl>
              <a:tblPr/>
              <a:tblGrid>
                <a:gridCol w="752310">
                  <a:extLst>
                    <a:ext uri="{9D8B030D-6E8A-4147-A177-3AD203B41FA5}">
                      <a16:colId xmlns:a16="http://schemas.microsoft.com/office/drawing/2014/main" val="20000"/>
                    </a:ext>
                  </a:extLst>
                </a:gridCol>
                <a:gridCol w="2212678">
                  <a:extLst>
                    <a:ext uri="{9D8B030D-6E8A-4147-A177-3AD203B41FA5}">
                      <a16:colId xmlns:a16="http://schemas.microsoft.com/office/drawing/2014/main" val="20001"/>
                    </a:ext>
                  </a:extLst>
                </a:gridCol>
                <a:gridCol w="973578">
                  <a:extLst>
                    <a:ext uri="{9D8B030D-6E8A-4147-A177-3AD203B41FA5}">
                      <a16:colId xmlns:a16="http://schemas.microsoft.com/office/drawing/2014/main" val="20002"/>
                    </a:ext>
                  </a:extLst>
                </a:gridCol>
              </a:tblGrid>
              <a:tr h="420638">
                <a:tc>
                  <a:txBody>
                    <a:bodyPr/>
                    <a:lstStyle/>
                    <a:p>
                      <a:pPr marL="0" marR="0" algn="ctr">
                        <a:lnSpc>
                          <a:spcPct val="115000"/>
                        </a:lnSpc>
                        <a:spcBef>
                          <a:spcPts val="0"/>
                        </a:spcBef>
                        <a:spcAft>
                          <a:spcPts val="0"/>
                        </a:spcAft>
                      </a:pPr>
                      <a:r>
                        <a:rPr lang="en-US" sz="1800" b="1" dirty="0" err="1">
                          <a:solidFill>
                            <a:schemeClr val="tx1"/>
                          </a:solidFill>
                          <a:effectLst/>
                          <a:latin typeface="Calibri"/>
                          <a:ea typeface="Calibri"/>
                          <a:cs typeface="Times New Roman"/>
                        </a:rPr>
                        <a:t>Trt</a:t>
                      </a:r>
                      <a:r>
                        <a:rPr lang="en-US" sz="1800" b="1" dirty="0">
                          <a:solidFill>
                            <a:schemeClr val="tx1"/>
                          </a:solidFill>
                          <a:effectLst/>
                          <a:latin typeface="Calibri"/>
                          <a:ea typeface="Calibri"/>
                          <a:cs typeface="Times New Roman"/>
                        </a:rPr>
                        <a:t> </a:t>
                      </a:r>
                    </a:p>
                  </a:txBody>
                  <a:tcPr marL="91421" marR="9142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b="1" dirty="0" smtClean="0">
                          <a:solidFill>
                            <a:schemeClr val="tx1"/>
                          </a:solidFill>
                          <a:effectLst/>
                          <a:latin typeface="Calibri"/>
                          <a:ea typeface="Calibri"/>
                          <a:cs typeface="Times New Roman"/>
                        </a:rPr>
                        <a:t>Line</a:t>
                      </a:r>
                      <a:endParaRPr lang="en-US" sz="1800" b="1" dirty="0">
                        <a:solidFill>
                          <a:schemeClr val="tx1"/>
                        </a:solidFill>
                        <a:effectLst/>
                        <a:latin typeface="Calibri"/>
                        <a:ea typeface="Calibri"/>
                        <a:cs typeface="Times New Roman"/>
                      </a:endParaRPr>
                    </a:p>
                  </a:txBody>
                  <a:tcPr marL="91421" marR="91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b="1" dirty="0" smtClean="0">
                          <a:solidFill>
                            <a:schemeClr val="tx1"/>
                          </a:solidFill>
                          <a:effectLst/>
                          <a:latin typeface="Calibri"/>
                          <a:ea typeface="Calibri"/>
                          <a:cs typeface="Times New Roman"/>
                        </a:rPr>
                        <a:t>N-Rate</a:t>
                      </a:r>
                      <a:br>
                        <a:rPr lang="en-US" sz="1800" b="1" dirty="0" smtClean="0">
                          <a:solidFill>
                            <a:schemeClr val="tx1"/>
                          </a:solidFill>
                          <a:effectLst/>
                          <a:latin typeface="Calibri"/>
                          <a:ea typeface="Calibri"/>
                          <a:cs typeface="Times New Roman"/>
                        </a:rPr>
                      </a:br>
                      <a:r>
                        <a:rPr lang="en-US" sz="1800" b="1" dirty="0" err="1" smtClean="0">
                          <a:solidFill>
                            <a:schemeClr val="tx1"/>
                          </a:solidFill>
                          <a:effectLst/>
                          <a:latin typeface="Calibri"/>
                          <a:ea typeface="Calibri"/>
                          <a:cs typeface="Times New Roman"/>
                        </a:rPr>
                        <a:t>lb</a:t>
                      </a:r>
                      <a:r>
                        <a:rPr lang="en-US" sz="1800" b="1" dirty="0" smtClean="0">
                          <a:solidFill>
                            <a:schemeClr val="tx1"/>
                          </a:solidFill>
                          <a:effectLst/>
                          <a:latin typeface="Calibri"/>
                          <a:ea typeface="Calibri"/>
                          <a:cs typeface="Times New Roman"/>
                        </a:rPr>
                        <a:t> ac</a:t>
                      </a:r>
                      <a:r>
                        <a:rPr lang="en-US" sz="1800" b="1" baseline="30000" dirty="0" smtClean="0">
                          <a:solidFill>
                            <a:schemeClr val="tx1"/>
                          </a:solidFill>
                          <a:effectLst/>
                          <a:latin typeface="Calibri"/>
                          <a:ea typeface="Calibri"/>
                          <a:cs typeface="Times New Roman"/>
                        </a:rPr>
                        <a:t>-1</a:t>
                      </a:r>
                      <a:endParaRPr lang="en-US" sz="1800" b="1" baseline="30000" dirty="0">
                        <a:solidFill>
                          <a:schemeClr val="tx1"/>
                        </a:solidFill>
                        <a:effectLst/>
                        <a:latin typeface="Calibri"/>
                        <a:ea typeface="Calibri"/>
                        <a:cs typeface="Times New Roman"/>
                      </a:endParaRPr>
                    </a:p>
                  </a:txBody>
                  <a:tcPr marL="91421" marR="914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5743">
                <a:tc>
                  <a:txBody>
                    <a:bodyPr/>
                    <a:lstStyle/>
                    <a:p>
                      <a:pPr marL="0" marR="0" algn="ctr">
                        <a:lnSpc>
                          <a:spcPct val="115000"/>
                        </a:lnSpc>
                        <a:spcBef>
                          <a:spcPts val="0"/>
                        </a:spcBef>
                        <a:spcAft>
                          <a:spcPts val="0"/>
                        </a:spcAft>
                      </a:pPr>
                      <a:r>
                        <a:rPr lang="en-US" sz="1050" b="1">
                          <a:solidFill>
                            <a:schemeClr val="tx1"/>
                          </a:solidFill>
                          <a:effectLst/>
                          <a:latin typeface="Calibri"/>
                          <a:ea typeface="Calibri"/>
                          <a:cs typeface="Times New Roman"/>
                        </a:rPr>
                        <a:t>1</a:t>
                      </a:r>
                      <a:endParaRPr lang="en-US" sz="1050">
                        <a:solidFill>
                          <a:schemeClr val="tx1"/>
                        </a:solidFill>
                        <a:effectLst/>
                        <a:latin typeface="Calibri"/>
                        <a:ea typeface="Calibri"/>
                        <a:cs typeface="Times New Roman"/>
                      </a:endParaRPr>
                    </a:p>
                  </a:txBody>
                  <a:tcPr marL="91421" marR="9142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1" kern="1200" dirty="0" smtClean="0">
                          <a:solidFill>
                            <a:schemeClr val="tx1"/>
                          </a:solidFill>
                          <a:effectLst/>
                          <a:latin typeface="+mn-lt"/>
                          <a:ea typeface="+mn-ea"/>
                          <a:cs typeface="+mn-cs"/>
                        </a:rPr>
                        <a:t>Gallagher</a:t>
                      </a:r>
                      <a:endParaRPr lang="en-US" sz="1050" b="1" dirty="0"/>
                    </a:p>
                  </a:txBody>
                  <a:tcPr marL="121920" marR="121920" marT="34289" marB="3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600"/>
                        </a:spcBef>
                        <a:spcAft>
                          <a:spcPts val="0"/>
                        </a:spcAft>
                      </a:pPr>
                      <a:r>
                        <a:rPr lang="en-US" sz="1100" b="1" dirty="0" smtClean="0">
                          <a:effectLst/>
                          <a:latin typeface="+mn-lt"/>
                          <a:ea typeface="Calibri"/>
                          <a:cs typeface="Times New Roman" panose="02020603050405020304" pitchFamily="18" charset="0"/>
                        </a:rPr>
                        <a:t>40</a:t>
                      </a:r>
                      <a:endParaRPr lang="en-US" sz="1100" b="1" dirty="0">
                        <a:effectLst/>
                        <a:latin typeface="+mn-lt"/>
                        <a:ea typeface="Calibri"/>
                        <a:cs typeface="Times New Roman" panose="02020603050405020304" pitchFamily="18" charset="0"/>
                      </a:endParaRPr>
                    </a:p>
                  </a:txBody>
                  <a:tcPr marL="91421" marR="91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05743">
                <a:tc>
                  <a:txBody>
                    <a:bodyPr/>
                    <a:lstStyle/>
                    <a:p>
                      <a:pPr marL="0" marR="0" algn="ctr">
                        <a:lnSpc>
                          <a:spcPct val="115000"/>
                        </a:lnSpc>
                        <a:spcBef>
                          <a:spcPts val="0"/>
                        </a:spcBef>
                        <a:spcAft>
                          <a:spcPts val="0"/>
                        </a:spcAft>
                      </a:pPr>
                      <a:r>
                        <a:rPr lang="en-US" sz="1050" b="1" dirty="0">
                          <a:solidFill>
                            <a:schemeClr val="tx1"/>
                          </a:solidFill>
                          <a:effectLst/>
                          <a:latin typeface="Calibri"/>
                          <a:ea typeface="Calibri"/>
                          <a:cs typeface="Times New Roman"/>
                        </a:rPr>
                        <a:t>2</a:t>
                      </a:r>
                      <a:endParaRPr lang="en-US" sz="1050" dirty="0">
                        <a:solidFill>
                          <a:schemeClr val="tx1"/>
                        </a:solidFill>
                        <a:effectLst/>
                        <a:latin typeface="Calibri"/>
                        <a:ea typeface="Calibri"/>
                        <a:cs typeface="Times New Roman"/>
                      </a:endParaRPr>
                    </a:p>
                  </a:txBody>
                  <a:tcPr marL="91421" marR="9142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latin typeface="+mn-lt"/>
                          <a:ea typeface="+mn-ea"/>
                          <a:cs typeface="+mn-cs"/>
                        </a:rPr>
                        <a:t>Gallagher</a:t>
                      </a:r>
                      <a:endParaRPr lang="en-US" sz="1100" b="1" dirty="0"/>
                    </a:p>
                  </a:txBody>
                  <a:tcPr marL="121920" marR="121920" marT="34289" marB="3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600"/>
                        </a:spcBef>
                        <a:spcAft>
                          <a:spcPts val="0"/>
                        </a:spcAft>
                      </a:pPr>
                      <a:r>
                        <a:rPr lang="en-US" sz="1100" b="1" dirty="0" smtClean="0">
                          <a:effectLst/>
                          <a:latin typeface="+mn-lt"/>
                          <a:ea typeface="Calibri"/>
                          <a:cs typeface="Times New Roman" panose="02020603050405020304" pitchFamily="18" charset="0"/>
                        </a:rPr>
                        <a:t>80</a:t>
                      </a:r>
                      <a:endParaRPr lang="en-US" sz="1100" b="1" dirty="0">
                        <a:effectLst/>
                        <a:latin typeface="+mn-lt"/>
                        <a:ea typeface="Calibri"/>
                        <a:cs typeface="Times New Roman" panose="02020603050405020304" pitchFamily="18" charset="0"/>
                      </a:endParaRPr>
                    </a:p>
                  </a:txBody>
                  <a:tcPr marL="91421" marR="91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5743">
                <a:tc>
                  <a:txBody>
                    <a:bodyPr/>
                    <a:lstStyle/>
                    <a:p>
                      <a:pPr marL="0" marR="0" algn="ctr">
                        <a:lnSpc>
                          <a:spcPct val="115000"/>
                        </a:lnSpc>
                        <a:spcBef>
                          <a:spcPts val="0"/>
                        </a:spcBef>
                        <a:spcAft>
                          <a:spcPts val="0"/>
                        </a:spcAft>
                      </a:pPr>
                      <a:r>
                        <a:rPr lang="en-US" sz="1050" b="1">
                          <a:solidFill>
                            <a:schemeClr val="tx1"/>
                          </a:solidFill>
                          <a:effectLst/>
                          <a:latin typeface="Calibri"/>
                          <a:ea typeface="Calibri"/>
                          <a:cs typeface="Times New Roman"/>
                        </a:rPr>
                        <a:t>3</a:t>
                      </a:r>
                      <a:endParaRPr lang="en-US" sz="1050">
                        <a:solidFill>
                          <a:schemeClr val="tx1"/>
                        </a:solidFill>
                        <a:effectLst/>
                        <a:latin typeface="Calibri"/>
                        <a:ea typeface="Calibri"/>
                        <a:cs typeface="Times New Roman"/>
                      </a:endParaRPr>
                    </a:p>
                  </a:txBody>
                  <a:tcPr marL="91421" marR="9142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latin typeface="+mn-lt"/>
                          <a:ea typeface="+mn-ea"/>
                          <a:cs typeface="+mn-cs"/>
                        </a:rPr>
                        <a:t>Gallagher</a:t>
                      </a:r>
                      <a:endParaRPr lang="en-US" sz="1100" b="1" dirty="0" smtClean="0"/>
                    </a:p>
                  </a:txBody>
                  <a:tcPr marL="121920" marR="121920" marT="34289" marB="3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600"/>
                        </a:spcBef>
                        <a:spcAft>
                          <a:spcPts val="0"/>
                        </a:spcAft>
                      </a:pPr>
                      <a:r>
                        <a:rPr lang="en-US" sz="1100" b="1" dirty="0" smtClean="0">
                          <a:effectLst/>
                          <a:latin typeface="+mn-lt"/>
                          <a:ea typeface="Calibri"/>
                          <a:cs typeface="Times New Roman" panose="02020603050405020304" pitchFamily="18" charset="0"/>
                        </a:rPr>
                        <a:t>120</a:t>
                      </a:r>
                      <a:endParaRPr lang="en-US" sz="1100" b="1" dirty="0">
                        <a:effectLst/>
                        <a:latin typeface="+mn-lt"/>
                        <a:ea typeface="Calibri"/>
                        <a:cs typeface="Times New Roman" panose="02020603050405020304" pitchFamily="18" charset="0"/>
                      </a:endParaRPr>
                    </a:p>
                  </a:txBody>
                  <a:tcPr marL="91421" marR="91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71859">
                <a:tc>
                  <a:txBody>
                    <a:bodyPr/>
                    <a:lstStyle/>
                    <a:p>
                      <a:pPr marL="0" marR="0" algn="ctr">
                        <a:lnSpc>
                          <a:spcPct val="115000"/>
                        </a:lnSpc>
                        <a:spcBef>
                          <a:spcPts val="0"/>
                        </a:spcBef>
                        <a:spcAft>
                          <a:spcPts val="0"/>
                        </a:spcAft>
                      </a:pPr>
                      <a:r>
                        <a:rPr lang="en-US" sz="1050" b="1">
                          <a:solidFill>
                            <a:schemeClr val="tx1"/>
                          </a:solidFill>
                          <a:effectLst/>
                          <a:latin typeface="Calibri"/>
                          <a:ea typeface="Calibri"/>
                          <a:cs typeface="Times New Roman"/>
                        </a:rPr>
                        <a:t>4</a:t>
                      </a:r>
                      <a:endParaRPr lang="en-US" sz="1050">
                        <a:solidFill>
                          <a:schemeClr val="tx1"/>
                        </a:solidFill>
                        <a:effectLst/>
                        <a:latin typeface="Calibri"/>
                        <a:ea typeface="Calibri"/>
                        <a:cs typeface="Times New Roman"/>
                      </a:endParaRPr>
                    </a:p>
                  </a:txBody>
                  <a:tcPr marL="91421" marR="9142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15000"/>
                        </a:lnSpc>
                        <a:spcBef>
                          <a:spcPts val="600"/>
                        </a:spcBef>
                        <a:spcAft>
                          <a:spcPts val="0"/>
                        </a:spcAft>
                        <a:buClrTx/>
                        <a:buSzTx/>
                        <a:buFontTx/>
                        <a:buNone/>
                        <a:tabLst/>
                        <a:defRPr/>
                      </a:pPr>
                      <a:r>
                        <a:rPr lang="en-US" sz="1100" b="1" kern="1200" dirty="0" smtClean="0">
                          <a:solidFill>
                            <a:schemeClr val="tx1"/>
                          </a:solidFill>
                          <a:effectLst/>
                          <a:latin typeface="+mn-lt"/>
                          <a:ea typeface="+mn-ea"/>
                          <a:cs typeface="+mn-cs"/>
                        </a:rPr>
                        <a:t>Gallagher</a:t>
                      </a:r>
                      <a:endParaRPr lang="en-US" sz="1100" b="1" dirty="0" smtClean="0"/>
                    </a:p>
                  </a:txBody>
                  <a:tcPr marL="91421" marR="91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600"/>
                        </a:spcBef>
                        <a:spcAft>
                          <a:spcPts val="0"/>
                        </a:spcAft>
                      </a:pPr>
                      <a:r>
                        <a:rPr lang="en-US" sz="1100" b="1" dirty="0" smtClean="0">
                          <a:effectLst/>
                          <a:latin typeface="+mn-lt"/>
                          <a:ea typeface="Calibri"/>
                          <a:cs typeface="Times New Roman" panose="02020603050405020304" pitchFamily="18" charset="0"/>
                        </a:rPr>
                        <a:t>150</a:t>
                      </a:r>
                    </a:p>
                  </a:txBody>
                  <a:tcPr marL="91421" marR="91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05743">
                <a:tc>
                  <a:txBody>
                    <a:bodyPr/>
                    <a:lstStyle/>
                    <a:p>
                      <a:pPr marL="0" marR="0" algn="ctr">
                        <a:lnSpc>
                          <a:spcPct val="115000"/>
                        </a:lnSpc>
                        <a:spcBef>
                          <a:spcPts val="0"/>
                        </a:spcBef>
                        <a:spcAft>
                          <a:spcPts val="0"/>
                        </a:spcAft>
                      </a:pPr>
                      <a:r>
                        <a:rPr lang="en-US" sz="1050" b="1">
                          <a:solidFill>
                            <a:schemeClr val="tx1"/>
                          </a:solidFill>
                          <a:effectLst/>
                          <a:latin typeface="Calibri"/>
                          <a:ea typeface="Calibri"/>
                          <a:cs typeface="Times New Roman"/>
                        </a:rPr>
                        <a:t>5</a:t>
                      </a:r>
                      <a:endParaRPr lang="en-US" sz="1050">
                        <a:solidFill>
                          <a:schemeClr val="tx1"/>
                        </a:solidFill>
                        <a:effectLst/>
                        <a:latin typeface="Calibri"/>
                        <a:ea typeface="Calibri"/>
                        <a:cs typeface="Times New Roman"/>
                      </a:endParaRPr>
                    </a:p>
                  </a:txBody>
                  <a:tcPr marL="91421" marR="9142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latin typeface="+mn-lt"/>
                          <a:ea typeface="+mn-ea"/>
                          <a:cs typeface="+mn-cs"/>
                        </a:rPr>
                        <a:t>Smiths Gold</a:t>
                      </a:r>
                      <a:endParaRPr lang="en-US" sz="1050" b="1" dirty="0" smtClean="0"/>
                    </a:p>
                  </a:txBody>
                  <a:tcPr marL="121920" marR="121920" marT="34289" marB="3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600"/>
                        </a:spcBef>
                        <a:spcAft>
                          <a:spcPts val="0"/>
                        </a:spcAft>
                      </a:pPr>
                      <a:r>
                        <a:rPr lang="en-US" sz="1100" b="1" dirty="0" smtClean="0">
                          <a:effectLst/>
                          <a:latin typeface="+mn-lt"/>
                          <a:ea typeface="Calibri"/>
                          <a:cs typeface="Times New Roman" panose="02020603050405020304" pitchFamily="18" charset="0"/>
                        </a:rPr>
                        <a:t>40</a:t>
                      </a:r>
                      <a:endParaRPr lang="en-US" sz="1100" b="1" dirty="0">
                        <a:effectLst/>
                        <a:latin typeface="+mn-lt"/>
                        <a:ea typeface="Calibri"/>
                        <a:cs typeface="Times New Roman" panose="02020603050405020304" pitchFamily="18" charset="0"/>
                      </a:endParaRPr>
                    </a:p>
                  </a:txBody>
                  <a:tcPr marL="91421" marR="91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05743">
                <a:tc>
                  <a:txBody>
                    <a:bodyPr/>
                    <a:lstStyle/>
                    <a:p>
                      <a:pPr marL="0" marR="0" algn="ctr">
                        <a:lnSpc>
                          <a:spcPct val="115000"/>
                        </a:lnSpc>
                        <a:spcBef>
                          <a:spcPts val="0"/>
                        </a:spcBef>
                        <a:spcAft>
                          <a:spcPts val="0"/>
                        </a:spcAft>
                      </a:pPr>
                      <a:r>
                        <a:rPr lang="en-US" sz="1050" b="1">
                          <a:solidFill>
                            <a:schemeClr val="tx1"/>
                          </a:solidFill>
                          <a:effectLst/>
                          <a:latin typeface="Calibri"/>
                          <a:ea typeface="Calibri"/>
                          <a:cs typeface="Times New Roman"/>
                        </a:rPr>
                        <a:t>6</a:t>
                      </a:r>
                      <a:endParaRPr lang="en-US" sz="1050">
                        <a:solidFill>
                          <a:schemeClr val="tx1"/>
                        </a:solidFill>
                        <a:effectLst/>
                        <a:latin typeface="Calibri"/>
                        <a:ea typeface="Calibri"/>
                        <a:cs typeface="Times New Roman"/>
                      </a:endParaRPr>
                    </a:p>
                  </a:txBody>
                  <a:tcPr marL="91421" marR="9142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latin typeface="+mn-lt"/>
                          <a:ea typeface="+mn-ea"/>
                          <a:cs typeface="+mn-cs"/>
                        </a:rPr>
                        <a:t>Smiths</a:t>
                      </a:r>
                      <a:r>
                        <a:rPr lang="en-US" sz="1100" b="1" kern="1200" baseline="0" dirty="0" smtClean="0">
                          <a:solidFill>
                            <a:schemeClr val="tx1"/>
                          </a:solidFill>
                          <a:effectLst/>
                          <a:latin typeface="+mn-lt"/>
                          <a:ea typeface="+mn-ea"/>
                          <a:cs typeface="+mn-cs"/>
                        </a:rPr>
                        <a:t> Gold</a:t>
                      </a:r>
                      <a:endParaRPr lang="en-US" sz="1050" b="1" dirty="0" smtClean="0"/>
                    </a:p>
                  </a:txBody>
                  <a:tcPr marL="121920" marR="121920" marT="34289" marB="3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600"/>
                        </a:spcBef>
                        <a:spcAft>
                          <a:spcPts val="0"/>
                        </a:spcAft>
                      </a:pPr>
                      <a:r>
                        <a:rPr lang="en-US" sz="1100" b="1" dirty="0" smtClean="0">
                          <a:effectLst/>
                          <a:latin typeface="+mn-lt"/>
                          <a:ea typeface="Calibri"/>
                          <a:cs typeface="Times New Roman" panose="02020603050405020304" pitchFamily="18" charset="0"/>
                        </a:rPr>
                        <a:t>80</a:t>
                      </a:r>
                      <a:endParaRPr lang="en-US" sz="1100" b="1" dirty="0">
                        <a:effectLst/>
                        <a:latin typeface="+mn-lt"/>
                        <a:ea typeface="Calibri"/>
                        <a:cs typeface="Times New Roman" panose="02020603050405020304" pitchFamily="18" charset="0"/>
                      </a:endParaRPr>
                    </a:p>
                  </a:txBody>
                  <a:tcPr marL="91421" marR="91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05743">
                <a:tc>
                  <a:txBody>
                    <a:bodyPr/>
                    <a:lstStyle/>
                    <a:p>
                      <a:pPr marL="0" marR="0" algn="ctr">
                        <a:lnSpc>
                          <a:spcPct val="115000"/>
                        </a:lnSpc>
                        <a:spcBef>
                          <a:spcPts val="0"/>
                        </a:spcBef>
                        <a:spcAft>
                          <a:spcPts val="0"/>
                        </a:spcAft>
                      </a:pPr>
                      <a:r>
                        <a:rPr lang="en-US" sz="1050" b="1">
                          <a:solidFill>
                            <a:schemeClr val="tx1"/>
                          </a:solidFill>
                          <a:effectLst/>
                          <a:latin typeface="Calibri"/>
                          <a:ea typeface="Calibri"/>
                          <a:cs typeface="Times New Roman"/>
                        </a:rPr>
                        <a:t>7</a:t>
                      </a:r>
                      <a:endParaRPr lang="en-US" sz="1050">
                        <a:solidFill>
                          <a:schemeClr val="tx1"/>
                        </a:solidFill>
                        <a:effectLst/>
                        <a:latin typeface="Calibri"/>
                        <a:ea typeface="Calibri"/>
                        <a:cs typeface="Times New Roman"/>
                      </a:endParaRPr>
                    </a:p>
                  </a:txBody>
                  <a:tcPr marL="91421" marR="9142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latin typeface="+mn-lt"/>
                          <a:ea typeface="+mn-ea"/>
                          <a:cs typeface="+mn-cs"/>
                        </a:rPr>
                        <a:t>Smiths</a:t>
                      </a:r>
                      <a:r>
                        <a:rPr lang="en-US" sz="1100" b="1" kern="1200" baseline="0" dirty="0" smtClean="0">
                          <a:solidFill>
                            <a:schemeClr val="tx1"/>
                          </a:solidFill>
                          <a:effectLst/>
                          <a:latin typeface="+mn-lt"/>
                          <a:ea typeface="+mn-ea"/>
                          <a:cs typeface="+mn-cs"/>
                        </a:rPr>
                        <a:t> Gold</a:t>
                      </a:r>
                      <a:endParaRPr lang="en-US" sz="1050" b="1" dirty="0" smtClean="0"/>
                    </a:p>
                  </a:txBody>
                  <a:tcPr marL="121920" marR="121920" marT="34289" marB="3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600"/>
                        </a:spcBef>
                        <a:spcAft>
                          <a:spcPts val="0"/>
                        </a:spcAft>
                      </a:pPr>
                      <a:r>
                        <a:rPr lang="en-US" sz="1100" b="1" dirty="0" smtClean="0">
                          <a:effectLst/>
                          <a:latin typeface="+mn-lt"/>
                          <a:ea typeface="Calibri"/>
                          <a:cs typeface="Times New Roman" panose="02020603050405020304" pitchFamily="18" charset="0"/>
                        </a:rPr>
                        <a:t>120</a:t>
                      </a:r>
                      <a:endParaRPr lang="en-US" sz="1100" b="1" dirty="0">
                        <a:effectLst/>
                        <a:latin typeface="+mn-lt"/>
                        <a:ea typeface="Calibri"/>
                        <a:cs typeface="Times New Roman" panose="02020603050405020304" pitchFamily="18" charset="0"/>
                      </a:endParaRPr>
                    </a:p>
                  </a:txBody>
                  <a:tcPr marL="91421" marR="91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71411">
                <a:tc>
                  <a:txBody>
                    <a:bodyPr/>
                    <a:lstStyle/>
                    <a:p>
                      <a:pPr marL="0" marR="0" algn="ctr">
                        <a:lnSpc>
                          <a:spcPct val="115000"/>
                        </a:lnSpc>
                        <a:spcBef>
                          <a:spcPts val="0"/>
                        </a:spcBef>
                        <a:spcAft>
                          <a:spcPts val="0"/>
                        </a:spcAft>
                      </a:pPr>
                      <a:r>
                        <a:rPr lang="en-US" sz="1050" b="1">
                          <a:solidFill>
                            <a:schemeClr val="tx1"/>
                          </a:solidFill>
                          <a:effectLst/>
                          <a:latin typeface="Calibri"/>
                          <a:ea typeface="Calibri"/>
                          <a:cs typeface="Times New Roman"/>
                        </a:rPr>
                        <a:t>8</a:t>
                      </a:r>
                      <a:endParaRPr lang="en-US" sz="1050">
                        <a:solidFill>
                          <a:schemeClr val="tx1"/>
                        </a:solidFill>
                        <a:effectLst/>
                        <a:latin typeface="Calibri"/>
                        <a:ea typeface="Calibri"/>
                        <a:cs typeface="Times New Roman"/>
                      </a:endParaRPr>
                    </a:p>
                  </a:txBody>
                  <a:tcPr marL="91421" marR="9142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15000"/>
                        </a:lnSpc>
                        <a:spcBef>
                          <a:spcPts val="600"/>
                        </a:spcBef>
                        <a:spcAft>
                          <a:spcPts val="0"/>
                        </a:spcAft>
                        <a:buClrTx/>
                        <a:buSzTx/>
                        <a:buFontTx/>
                        <a:buNone/>
                        <a:tabLst/>
                        <a:defRPr/>
                      </a:pPr>
                      <a:r>
                        <a:rPr lang="en-US" sz="1100" b="1" kern="1200" dirty="0" smtClean="0">
                          <a:solidFill>
                            <a:schemeClr val="tx1"/>
                          </a:solidFill>
                          <a:effectLst/>
                          <a:latin typeface="+mn-lt"/>
                          <a:ea typeface="+mn-ea"/>
                          <a:cs typeface="+mn-cs"/>
                        </a:rPr>
                        <a:t>Smiths Gold</a:t>
                      </a:r>
                      <a:endParaRPr lang="en-US" sz="1050" b="1" dirty="0" smtClean="0"/>
                    </a:p>
                  </a:txBody>
                  <a:tcPr marL="91421" marR="91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600"/>
                        </a:spcBef>
                        <a:spcAft>
                          <a:spcPts val="0"/>
                        </a:spcAft>
                      </a:pPr>
                      <a:r>
                        <a:rPr lang="en-US" sz="1100" b="1" dirty="0" smtClean="0">
                          <a:effectLst/>
                          <a:latin typeface="+mn-lt"/>
                          <a:ea typeface="Calibri"/>
                          <a:cs typeface="Times New Roman" panose="02020603050405020304" pitchFamily="18" charset="0"/>
                        </a:rPr>
                        <a:t>150</a:t>
                      </a:r>
                    </a:p>
                  </a:txBody>
                  <a:tcPr marL="91421" marR="91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05743">
                <a:tc>
                  <a:txBody>
                    <a:bodyPr/>
                    <a:lstStyle/>
                    <a:p>
                      <a:pPr marL="0" marR="0" algn="ctr">
                        <a:lnSpc>
                          <a:spcPct val="115000"/>
                        </a:lnSpc>
                        <a:spcBef>
                          <a:spcPts val="0"/>
                        </a:spcBef>
                        <a:spcAft>
                          <a:spcPts val="0"/>
                        </a:spcAft>
                      </a:pPr>
                      <a:r>
                        <a:rPr lang="en-US" sz="1050" b="1">
                          <a:solidFill>
                            <a:schemeClr val="tx1"/>
                          </a:solidFill>
                          <a:effectLst/>
                          <a:latin typeface="Calibri"/>
                          <a:ea typeface="Calibri"/>
                          <a:cs typeface="Times New Roman"/>
                        </a:rPr>
                        <a:t>9</a:t>
                      </a:r>
                      <a:endParaRPr lang="en-US" sz="1050">
                        <a:solidFill>
                          <a:schemeClr val="tx1"/>
                        </a:solidFill>
                        <a:effectLst/>
                        <a:latin typeface="Calibri"/>
                        <a:ea typeface="Calibri"/>
                        <a:cs typeface="Times New Roman"/>
                      </a:endParaRPr>
                    </a:p>
                  </a:txBody>
                  <a:tcPr marL="91421" marR="9142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1" kern="1200" dirty="0" smtClean="0">
                          <a:solidFill>
                            <a:schemeClr val="tx1"/>
                          </a:solidFill>
                          <a:effectLst/>
                          <a:latin typeface="+mn-lt"/>
                          <a:ea typeface="+mn-ea"/>
                          <a:cs typeface="+mn-cs"/>
                        </a:rPr>
                        <a:t>OK13209 </a:t>
                      </a:r>
                      <a:endParaRPr lang="en-US" sz="1050" b="1" dirty="0"/>
                    </a:p>
                  </a:txBody>
                  <a:tcPr marL="121920" marR="121920" marT="34289" marB="3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600"/>
                        </a:spcBef>
                        <a:spcAft>
                          <a:spcPts val="0"/>
                        </a:spcAft>
                      </a:pPr>
                      <a:r>
                        <a:rPr lang="en-US" sz="1100" b="1" dirty="0" smtClean="0">
                          <a:effectLst/>
                          <a:latin typeface="+mn-lt"/>
                          <a:ea typeface="Calibri"/>
                          <a:cs typeface="Times New Roman" panose="02020603050405020304" pitchFamily="18" charset="0"/>
                        </a:rPr>
                        <a:t>40</a:t>
                      </a:r>
                      <a:endParaRPr lang="en-US" sz="1100" b="1" dirty="0">
                        <a:effectLst/>
                        <a:latin typeface="+mn-lt"/>
                        <a:ea typeface="Calibri"/>
                        <a:cs typeface="Times New Roman" panose="02020603050405020304" pitchFamily="18" charset="0"/>
                      </a:endParaRPr>
                    </a:p>
                  </a:txBody>
                  <a:tcPr marL="91421" marR="91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05743">
                <a:tc>
                  <a:txBody>
                    <a:bodyPr/>
                    <a:lstStyle/>
                    <a:p>
                      <a:pPr marL="0" marR="0" algn="ctr">
                        <a:lnSpc>
                          <a:spcPct val="115000"/>
                        </a:lnSpc>
                        <a:spcBef>
                          <a:spcPts val="0"/>
                        </a:spcBef>
                        <a:spcAft>
                          <a:spcPts val="0"/>
                        </a:spcAft>
                      </a:pPr>
                      <a:r>
                        <a:rPr lang="en-US" sz="1050" b="1">
                          <a:solidFill>
                            <a:schemeClr val="tx1"/>
                          </a:solidFill>
                          <a:effectLst/>
                          <a:latin typeface="Calibri"/>
                          <a:ea typeface="Calibri"/>
                          <a:cs typeface="Times New Roman"/>
                        </a:rPr>
                        <a:t>10</a:t>
                      </a:r>
                      <a:endParaRPr lang="en-US" sz="1050">
                        <a:solidFill>
                          <a:schemeClr val="tx1"/>
                        </a:solidFill>
                        <a:effectLst/>
                        <a:latin typeface="Calibri"/>
                        <a:ea typeface="Calibri"/>
                        <a:cs typeface="Times New Roman"/>
                      </a:endParaRPr>
                    </a:p>
                  </a:txBody>
                  <a:tcPr marL="91421" marR="9142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latin typeface="+mn-lt"/>
                          <a:ea typeface="+mn-ea"/>
                          <a:cs typeface="+mn-cs"/>
                        </a:rPr>
                        <a:t>OK13209 </a:t>
                      </a:r>
                      <a:endParaRPr lang="en-US" sz="1050" b="1" dirty="0" smtClean="0"/>
                    </a:p>
                  </a:txBody>
                  <a:tcPr marL="121920" marR="121920" marT="34289" marB="3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600"/>
                        </a:spcBef>
                        <a:spcAft>
                          <a:spcPts val="0"/>
                        </a:spcAft>
                      </a:pPr>
                      <a:r>
                        <a:rPr lang="en-US" sz="1100" b="1" dirty="0" smtClean="0">
                          <a:effectLst/>
                          <a:latin typeface="+mn-lt"/>
                          <a:ea typeface="Calibri"/>
                          <a:cs typeface="Times New Roman" panose="02020603050405020304" pitchFamily="18" charset="0"/>
                        </a:rPr>
                        <a:t>80</a:t>
                      </a:r>
                      <a:endParaRPr lang="en-US" sz="1100" b="1" dirty="0">
                        <a:effectLst/>
                        <a:latin typeface="+mn-lt"/>
                        <a:ea typeface="Calibri"/>
                        <a:cs typeface="Times New Roman" panose="02020603050405020304" pitchFamily="18" charset="0"/>
                      </a:endParaRPr>
                    </a:p>
                  </a:txBody>
                  <a:tcPr marL="91421" marR="91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05743">
                <a:tc>
                  <a:txBody>
                    <a:bodyPr/>
                    <a:lstStyle/>
                    <a:p>
                      <a:pPr marL="0" marR="0" algn="ctr">
                        <a:lnSpc>
                          <a:spcPct val="115000"/>
                        </a:lnSpc>
                        <a:spcBef>
                          <a:spcPts val="0"/>
                        </a:spcBef>
                        <a:spcAft>
                          <a:spcPts val="0"/>
                        </a:spcAft>
                      </a:pPr>
                      <a:r>
                        <a:rPr lang="en-US" sz="1050" b="1">
                          <a:solidFill>
                            <a:schemeClr val="tx1"/>
                          </a:solidFill>
                          <a:effectLst/>
                          <a:latin typeface="Calibri"/>
                          <a:ea typeface="Calibri"/>
                          <a:cs typeface="Times New Roman"/>
                        </a:rPr>
                        <a:t>11</a:t>
                      </a:r>
                      <a:endParaRPr lang="en-US" sz="1050">
                        <a:solidFill>
                          <a:schemeClr val="tx1"/>
                        </a:solidFill>
                        <a:effectLst/>
                        <a:latin typeface="Calibri"/>
                        <a:ea typeface="Calibri"/>
                        <a:cs typeface="Times New Roman"/>
                      </a:endParaRPr>
                    </a:p>
                  </a:txBody>
                  <a:tcPr marL="91421" marR="9142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latin typeface="+mn-lt"/>
                          <a:ea typeface="+mn-ea"/>
                          <a:cs typeface="+mn-cs"/>
                        </a:rPr>
                        <a:t>OK13209 </a:t>
                      </a:r>
                      <a:endParaRPr lang="en-US" sz="1050" b="1" dirty="0" smtClean="0"/>
                    </a:p>
                  </a:txBody>
                  <a:tcPr marL="121920" marR="121920" marT="34289" marB="3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600"/>
                        </a:spcBef>
                        <a:spcAft>
                          <a:spcPts val="0"/>
                        </a:spcAft>
                      </a:pPr>
                      <a:r>
                        <a:rPr lang="en-US" sz="1100" b="1" dirty="0" smtClean="0">
                          <a:effectLst/>
                          <a:latin typeface="+mn-lt"/>
                          <a:ea typeface="Calibri"/>
                          <a:cs typeface="Times New Roman" panose="02020603050405020304" pitchFamily="18" charset="0"/>
                        </a:rPr>
                        <a:t>120</a:t>
                      </a:r>
                      <a:endParaRPr lang="en-US" sz="1100" b="1" dirty="0">
                        <a:effectLst/>
                        <a:latin typeface="+mn-lt"/>
                        <a:ea typeface="Calibri"/>
                        <a:cs typeface="Times New Roman" panose="02020603050405020304" pitchFamily="18" charset="0"/>
                      </a:endParaRPr>
                    </a:p>
                  </a:txBody>
                  <a:tcPr marL="91421" marR="91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171411">
                <a:tc>
                  <a:txBody>
                    <a:bodyPr/>
                    <a:lstStyle/>
                    <a:p>
                      <a:pPr marL="0" marR="0" algn="ctr">
                        <a:lnSpc>
                          <a:spcPct val="115000"/>
                        </a:lnSpc>
                        <a:spcBef>
                          <a:spcPts val="0"/>
                        </a:spcBef>
                        <a:spcAft>
                          <a:spcPts val="0"/>
                        </a:spcAft>
                      </a:pPr>
                      <a:r>
                        <a:rPr lang="en-US" sz="1050" b="1">
                          <a:solidFill>
                            <a:schemeClr val="tx1"/>
                          </a:solidFill>
                          <a:effectLst/>
                          <a:latin typeface="Calibri"/>
                          <a:ea typeface="Calibri"/>
                          <a:cs typeface="Times New Roman"/>
                        </a:rPr>
                        <a:t>12</a:t>
                      </a:r>
                      <a:endParaRPr lang="en-US" sz="1050">
                        <a:solidFill>
                          <a:schemeClr val="tx1"/>
                        </a:solidFill>
                        <a:effectLst/>
                        <a:latin typeface="Calibri"/>
                        <a:ea typeface="Calibri"/>
                        <a:cs typeface="Times New Roman"/>
                      </a:endParaRPr>
                    </a:p>
                  </a:txBody>
                  <a:tcPr marL="91421" marR="9142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15000"/>
                        </a:lnSpc>
                        <a:spcBef>
                          <a:spcPts val="600"/>
                        </a:spcBef>
                        <a:spcAft>
                          <a:spcPts val="0"/>
                        </a:spcAft>
                        <a:buClrTx/>
                        <a:buSzTx/>
                        <a:buFontTx/>
                        <a:buNone/>
                        <a:tabLst/>
                        <a:defRPr/>
                      </a:pPr>
                      <a:r>
                        <a:rPr lang="en-US" sz="1100" b="1" kern="1200" dirty="0" smtClean="0">
                          <a:solidFill>
                            <a:schemeClr val="tx1"/>
                          </a:solidFill>
                          <a:effectLst/>
                          <a:latin typeface="+mn-lt"/>
                          <a:ea typeface="+mn-ea"/>
                          <a:cs typeface="+mn-cs"/>
                        </a:rPr>
                        <a:t>OK13209 </a:t>
                      </a:r>
                      <a:endParaRPr lang="en-US" sz="1050" b="1" dirty="0" smtClean="0"/>
                    </a:p>
                  </a:txBody>
                  <a:tcPr marL="91421" marR="91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600"/>
                        </a:spcBef>
                        <a:spcAft>
                          <a:spcPts val="0"/>
                        </a:spcAft>
                      </a:pPr>
                      <a:r>
                        <a:rPr lang="en-US" sz="1100" b="1" dirty="0" smtClean="0">
                          <a:effectLst/>
                          <a:latin typeface="+mn-lt"/>
                          <a:ea typeface="Calibri"/>
                          <a:cs typeface="Times New Roman" panose="02020603050405020304" pitchFamily="18" charset="0"/>
                        </a:rPr>
                        <a:t>150</a:t>
                      </a:r>
                    </a:p>
                  </a:txBody>
                  <a:tcPr marL="91421" marR="91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05743">
                <a:tc>
                  <a:txBody>
                    <a:bodyPr/>
                    <a:lstStyle/>
                    <a:p>
                      <a:pPr marL="0" marR="0" algn="ctr">
                        <a:lnSpc>
                          <a:spcPct val="115000"/>
                        </a:lnSpc>
                        <a:spcBef>
                          <a:spcPts val="0"/>
                        </a:spcBef>
                        <a:spcAft>
                          <a:spcPts val="0"/>
                        </a:spcAft>
                      </a:pPr>
                      <a:r>
                        <a:rPr lang="en-US" sz="1050" dirty="0" smtClean="0">
                          <a:solidFill>
                            <a:schemeClr val="tx1"/>
                          </a:solidFill>
                          <a:effectLst/>
                          <a:latin typeface="Calibri"/>
                          <a:ea typeface="Calibri"/>
                          <a:cs typeface="Times New Roman"/>
                        </a:rPr>
                        <a:t>13</a:t>
                      </a:r>
                      <a:endParaRPr lang="en-US" sz="1050" dirty="0">
                        <a:solidFill>
                          <a:schemeClr val="tx1"/>
                        </a:solidFill>
                        <a:effectLst/>
                        <a:latin typeface="Calibri"/>
                        <a:ea typeface="Calibri"/>
                        <a:cs typeface="Times New Roman"/>
                      </a:endParaRPr>
                    </a:p>
                  </a:txBody>
                  <a:tcPr marL="91421" marR="9142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latin typeface="+mn-lt"/>
                          <a:ea typeface="+mn-ea"/>
                          <a:cs typeface="+mn-cs"/>
                        </a:rPr>
                        <a:t>Lone Rider</a:t>
                      </a:r>
                      <a:endParaRPr lang="en-US" sz="1100" b="1" dirty="0" smtClean="0"/>
                    </a:p>
                  </a:txBody>
                  <a:tcPr marL="121920" marR="121920" marT="34289" marB="3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600"/>
                        </a:spcBef>
                        <a:spcAft>
                          <a:spcPts val="0"/>
                        </a:spcAft>
                      </a:pPr>
                      <a:r>
                        <a:rPr lang="en-US" sz="1100" b="1" dirty="0" smtClean="0">
                          <a:effectLst/>
                          <a:latin typeface="+mn-lt"/>
                          <a:ea typeface="Calibri"/>
                          <a:cs typeface="Times New Roman" panose="02020603050405020304" pitchFamily="18" charset="0"/>
                        </a:rPr>
                        <a:t>40</a:t>
                      </a:r>
                      <a:endParaRPr lang="en-US" sz="1100" b="1" dirty="0">
                        <a:effectLst/>
                        <a:latin typeface="+mn-lt"/>
                        <a:ea typeface="Calibri"/>
                        <a:cs typeface="Times New Roman" panose="02020603050405020304" pitchFamily="18" charset="0"/>
                      </a:endParaRPr>
                    </a:p>
                  </a:txBody>
                  <a:tcPr marL="91421" marR="91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05743">
                <a:tc>
                  <a:txBody>
                    <a:bodyPr/>
                    <a:lstStyle/>
                    <a:p>
                      <a:pPr marL="0" marR="0" algn="ctr">
                        <a:lnSpc>
                          <a:spcPct val="115000"/>
                        </a:lnSpc>
                        <a:spcBef>
                          <a:spcPts val="0"/>
                        </a:spcBef>
                        <a:spcAft>
                          <a:spcPts val="0"/>
                        </a:spcAft>
                      </a:pPr>
                      <a:r>
                        <a:rPr lang="en-US" sz="1050" dirty="0" smtClean="0">
                          <a:solidFill>
                            <a:schemeClr val="tx1"/>
                          </a:solidFill>
                          <a:effectLst/>
                          <a:latin typeface="Calibri"/>
                          <a:ea typeface="Calibri"/>
                          <a:cs typeface="Times New Roman"/>
                        </a:rPr>
                        <a:t>14</a:t>
                      </a:r>
                      <a:endParaRPr lang="en-US" sz="1050" dirty="0">
                        <a:solidFill>
                          <a:schemeClr val="tx1"/>
                        </a:solidFill>
                        <a:effectLst/>
                        <a:latin typeface="Calibri"/>
                        <a:ea typeface="Calibri"/>
                        <a:cs typeface="Times New Roman"/>
                      </a:endParaRPr>
                    </a:p>
                  </a:txBody>
                  <a:tcPr marL="91421" marR="9142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latin typeface="+mn-lt"/>
                          <a:ea typeface="+mn-ea"/>
                          <a:cs typeface="+mn-cs"/>
                        </a:rPr>
                        <a:t>Lone Rider</a:t>
                      </a:r>
                      <a:endParaRPr lang="en-US" sz="1100" b="1" dirty="0" smtClean="0"/>
                    </a:p>
                  </a:txBody>
                  <a:tcPr marL="121920" marR="121920" marT="34289" marB="3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600"/>
                        </a:spcBef>
                        <a:spcAft>
                          <a:spcPts val="0"/>
                        </a:spcAft>
                      </a:pPr>
                      <a:r>
                        <a:rPr lang="en-US" sz="1100" b="1" dirty="0" smtClean="0">
                          <a:effectLst/>
                          <a:latin typeface="+mn-lt"/>
                          <a:ea typeface="Calibri"/>
                          <a:cs typeface="Times New Roman" panose="02020603050405020304" pitchFamily="18" charset="0"/>
                        </a:rPr>
                        <a:t>80</a:t>
                      </a:r>
                      <a:endParaRPr lang="en-US" sz="1100" b="1" dirty="0">
                        <a:effectLst/>
                        <a:latin typeface="+mn-lt"/>
                        <a:ea typeface="Calibri"/>
                        <a:cs typeface="Times New Roman" panose="02020603050405020304" pitchFamily="18" charset="0"/>
                      </a:endParaRPr>
                    </a:p>
                  </a:txBody>
                  <a:tcPr marL="91421" marR="91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05743">
                <a:tc>
                  <a:txBody>
                    <a:bodyPr/>
                    <a:lstStyle/>
                    <a:p>
                      <a:pPr marL="0" marR="0" algn="ctr">
                        <a:lnSpc>
                          <a:spcPct val="115000"/>
                        </a:lnSpc>
                        <a:spcBef>
                          <a:spcPts val="0"/>
                        </a:spcBef>
                        <a:spcAft>
                          <a:spcPts val="0"/>
                        </a:spcAft>
                      </a:pPr>
                      <a:r>
                        <a:rPr lang="en-US" sz="1050" dirty="0" smtClean="0">
                          <a:solidFill>
                            <a:schemeClr val="tx1"/>
                          </a:solidFill>
                          <a:effectLst/>
                          <a:latin typeface="Calibri"/>
                          <a:ea typeface="Calibri"/>
                          <a:cs typeface="Times New Roman"/>
                        </a:rPr>
                        <a:t>15</a:t>
                      </a:r>
                      <a:endParaRPr lang="en-US" sz="1050" dirty="0">
                        <a:solidFill>
                          <a:schemeClr val="tx1"/>
                        </a:solidFill>
                        <a:effectLst/>
                        <a:latin typeface="Calibri"/>
                        <a:ea typeface="Calibri"/>
                        <a:cs typeface="Times New Roman"/>
                      </a:endParaRPr>
                    </a:p>
                  </a:txBody>
                  <a:tcPr marL="91421" marR="9142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latin typeface="+mn-lt"/>
                          <a:ea typeface="+mn-ea"/>
                          <a:cs typeface="+mn-cs"/>
                        </a:rPr>
                        <a:t>Lone Rider</a:t>
                      </a:r>
                      <a:endParaRPr lang="en-US" sz="1100" b="1" dirty="0" smtClean="0"/>
                    </a:p>
                  </a:txBody>
                  <a:tcPr marL="121920" marR="121920" marT="34289" marB="3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600"/>
                        </a:spcBef>
                        <a:spcAft>
                          <a:spcPts val="0"/>
                        </a:spcAft>
                      </a:pPr>
                      <a:r>
                        <a:rPr lang="en-US" sz="1100" b="1" dirty="0" smtClean="0">
                          <a:effectLst/>
                          <a:latin typeface="+mn-lt"/>
                          <a:ea typeface="Calibri"/>
                          <a:cs typeface="Times New Roman" panose="02020603050405020304" pitchFamily="18" charset="0"/>
                        </a:rPr>
                        <a:t>120</a:t>
                      </a:r>
                      <a:endParaRPr lang="en-US" sz="1100" b="1" dirty="0">
                        <a:effectLst/>
                        <a:latin typeface="+mn-lt"/>
                        <a:ea typeface="Calibri"/>
                        <a:cs typeface="Times New Roman" panose="02020603050405020304" pitchFamily="18" charset="0"/>
                      </a:endParaRPr>
                    </a:p>
                  </a:txBody>
                  <a:tcPr marL="91421" marR="91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05743">
                <a:tc>
                  <a:txBody>
                    <a:bodyPr/>
                    <a:lstStyle/>
                    <a:p>
                      <a:pPr marL="0" marR="0" algn="ctr">
                        <a:lnSpc>
                          <a:spcPct val="115000"/>
                        </a:lnSpc>
                        <a:spcBef>
                          <a:spcPts val="0"/>
                        </a:spcBef>
                        <a:spcAft>
                          <a:spcPts val="0"/>
                        </a:spcAft>
                      </a:pPr>
                      <a:r>
                        <a:rPr lang="en-US" sz="1050" dirty="0" smtClean="0">
                          <a:solidFill>
                            <a:schemeClr val="tx1"/>
                          </a:solidFill>
                          <a:effectLst/>
                          <a:latin typeface="Calibri"/>
                          <a:ea typeface="Calibri"/>
                          <a:cs typeface="Times New Roman"/>
                        </a:rPr>
                        <a:t>16</a:t>
                      </a:r>
                      <a:endParaRPr lang="en-US" sz="1050" dirty="0">
                        <a:solidFill>
                          <a:schemeClr val="tx1"/>
                        </a:solidFill>
                        <a:effectLst/>
                        <a:latin typeface="Calibri"/>
                        <a:ea typeface="Calibri"/>
                        <a:cs typeface="Times New Roman"/>
                      </a:endParaRPr>
                    </a:p>
                  </a:txBody>
                  <a:tcPr marL="91421" marR="9142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latin typeface="+mn-lt"/>
                          <a:ea typeface="+mn-ea"/>
                          <a:cs typeface="+mn-cs"/>
                        </a:rPr>
                        <a:t>Lone Rider</a:t>
                      </a:r>
                      <a:endParaRPr lang="en-US" sz="1100" b="1" dirty="0" smtClean="0"/>
                    </a:p>
                  </a:txBody>
                  <a:tcPr marL="121920" marR="121920" marT="34289" marB="3428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600"/>
                        </a:spcBef>
                        <a:spcAft>
                          <a:spcPts val="0"/>
                        </a:spcAft>
                      </a:pPr>
                      <a:r>
                        <a:rPr lang="en-US" sz="1100" b="1" dirty="0" smtClean="0">
                          <a:effectLst/>
                          <a:latin typeface="+mn-lt"/>
                          <a:ea typeface="Calibri"/>
                          <a:cs typeface="Times New Roman" panose="02020603050405020304" pitchFamily="18" charset="0"/>
                        </a:rPr>
                        <a:t>150</a:t>
                      </a:r>
                    </a:p>
                  </a:txBody>
                  <a:tcPr marL="91421" marR="91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bl>
          </a:graphicData>
        </a:graphic>
      </p:graphicFrame>
      <p:sp>
        <p:nvSpPr>
          <p:cNvPr id="5" name="Rectangle 4"/>
          <p:cNvSpPr/>
          <p:nvPr/>
        </p:nvSpPr>
        <p:spPr>
          <a:xfrm>
            <a:off x="5698378" y="1392476"/>
            <a:ext cx="2482090" cy="461665"/>
          </a:xfrm>
          <a:prstGeom prst="rect">
            <a:avLst/>
          </a:prstGeom>
        </p:spPr>
        <p:txBody>
          <a:bodyPr wrap="none">
            <a:spAutoFit/>
          </a:bodyPr>
          <a:lstStyle/>
          <a:p>
            <a:r>
              <a:rPr lang="en-US" altLang="en-US" sz="2400" dirty="0"/>
              <a:t>Wheat NUE Study </a:t>
            </a:r>
            <a:endParaRPr lang="en-US" sz="2400" dirty="0"/>
          </a:p>
        </p:txBody>
      </p:sp>
    </p:spTree>
    <p:extLst>
      <p:ext uri="{BB962C8B-B14F-4D97-AF65-F5344CB8AC3E}">
        <p14:creationId xmlns:p14="http://schemas.microsoft.com/office/powerpoint/2010/main" val="3834450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5" y="2"/>
            <a:ext cx="9143999" cy="1419225"/>
            <a:chOff x="-9407" y="-5621"/>
            <a:chExt cx="9153407" cy="1042131"/>
          </a:xfrm>
        </p:grpSpPr>
        <p:sp>
          <p:nvSpPr>
            <p:cNvPr id="18" name="Rectangle 17"/>
            <p:cNvSpPr/>
            <p:nvPr/>
          </p:nvSpPr>
          <p:spPr>
            <a:xfrm>
              <a:off x="696148" y="419547"/>
              <a:ext cx="8447852" cy="277813"/>
            </a:xfrm>
            <a:prstGeom prst="rect">
              <a:avLst/>
            </a:prstGeom>
            <a:solidFill>
              <a:srgbClr val="A9AAA8">
                <a:alpha val="86000"/>
              </a:srgbClr>
            </a:solidFill>
            <a:ln>
              <a:noFill/>
            </a:ln>
          </p:spPr>
          <p:style>
            <a:lnRef idx="1">
              <a:schemeClr val="accent1"/>
            </a:lnRef>
            <a:fillRef idx="3">
              <a:schemeClr val="accent1"/>
            </a:fillRef>
            <a:effectRef idx="2">
              <a:schemeClr val="accent1"/>
            </a:effectRef>
            <a:fontRef idx="minor">
              <a:schemeClr val="lt1"/>
            </a:fontRef>
          </p:style>
          <p:txBody>
            <a:bodyPr lIns="13949" tIns="6975" rIns="13949" bIns="6975" rtlCol="0" anchor="ctr"/>
            <a:lstStyle/>
            <a:p>
              <a:pPr algn="ctr"/>
              <a:endParaRPr lang="en-US" sz="1351" dirty="0">
                <a:solidFill>
                  <a:schemeClr val="tx1"/>
                </a:solidFill>
              </a:endParaRPr>
            </a:p>
          </p:txBody>
        </p:sp>
        <p:sp>
          <p:nvSpPr>
            <p:cNvPr id="19" name="Rectangle 18"/>
            <p:cNvSpPr/>
            <p:nvPr/>
          </p:nvSpPr>
          <p:spPr>
            <a:xfrm>
              <a:off x="-8232" y="-5621"/>
              <a:ext cx="9152232" cy="472061"/>
            </a:xfrm>
            <a:prstGeom prst="rect">
              <a:avLst/>
            </a:prstGeom>
            <a:solidFill>
              <a:srgbClr val="13130D"/>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endParaRPr lang="en-US" sz="2100" dirty="0">
                <a:solidFill>
                  <a:schemeClr val="bg1"/>
                </a:solidFill>
              </a:endParaRPr>
            </a:p>
          </p:txBody>
        </p:sp>
        <p:sp>
          <p:nvSpPr>
            <p:cNvPr id="20" name="Rectangle 19"/>
            <p:cNvSpPr/>
            <p:nvPr/>
          </p:nvSpPr>
          <p:spPr>
            <a:xfrm>
              <a:off x="-9407" y="-5621"/>
              <a:ext cx="998622" cy="564599"/>
            </a:xfrm>
            <a:prstGeom prst="rect">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endParaRPr lang="en-US" sz="1351"/>
            </a:p>
          </p:txBody>
        </p:sp>
        <p:sp>
          <p:nvSpPr>
            <p:cNvPr id="21" name="Isosceles Triangle 20"/>
            <p:cNvSpPr/>
            <p:nvPr/>
          </p:nvSpPr>
          <p:spPr>
            <a:xfrm rot="10800000">
              <a:off x="-9254" y="558963"/>
              <a:ext cx="998468" cy="477547"/>
            </a:xfrm>
            <a:prstGeom prst="triangle">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endParaRPr lang="en-US" sz="1351"/>
            </a:p>
          </p:txBody>
        </p:sp>
        <p:pic>
          <p:nvPicPr>
            <p:cNvPr id="22" name="Picture 2" descr="research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083" y="-5621"/>
              <a:ext cx="810534" cy="58590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23" name="TextBox 22"/>
          <p:cNvSpPr txBox="1"/>
          <p:nvPr/>
        </p:nvSpPr>
        <p:spPr>
          <a:xfrm>
            <a:off x="1393905" y="82802"/>
            <a:ext cx="7310971" cy="400110"/>
          </a:xfrm>
          <a:prstGeom prst="rect">
            <a:avLst/>
          </a:prstGeom>
          <a:noFill/>
        </p:spPr>
        <p:txBody>
          <a:bodyPr wrap="square" rtlCol="0">
            <a:spAutoFit/>
          </a:bodyPr>
          <a:lstStyle/>
          <a:p>
            <a:r>
              <a:rPr lang="en-US" sz="2000" dirty="0" smtClean="0">
                <a:solidFill>
                  <a:schemeClr val="bg1"/>
                </a:solidFill>
              </a:rPr>
              <a:t>Canola</a:t>
            </a:r>
            <a:endParaRPr lang="en-US" sz="2000" dirty="0">
              <a:solidFill>
                <a:schemeClr val="bg1"/>
              </a:solidFill>
            </a:endParaRPr>
          </a:p>
        </p:txBody>
      </p:sp>
      <p:graphicFrame>
        <p:nvGraphicFramePr>
          <p:cNvPr id="16" name="Group 174"/>
          <p:cNvGraphicFramePr>
            <a:graphicFrameLocks noGrp="1"/>
          </p:cNvGraphicFramePr>
          <p:nvPr>
            <p:extLst>
              <p:ext uri="{D42A27DB-BD31-4B8C-83A1-F6EECF244321}">
                <p14:modId xmlns:p14="http://schemas.microsoft.com/office/powerpoint/2010/main" val="3155905250"/>
              </p:ext>
            </p:extLst>
          </p:nvPr>
        </p:nvGraphicFramePr>
        <p:xfrm>
          <a:off x="522224" y="2392680"/>
          <a:ext cx="3733800" cy="2743201"/>
        </p:xfrm>
        <a:graphic>
          <a:graphicData uri="http://schemas.openxmlformats.org/drawingml/2006/table">
            <a:tbl>
              <a:tblPr/>
              <a:tblGrid>
                <a:gridCol w="730527">
                  <a:extLst>
                    <a:ext uri="{9D8B030D-6E8A-4147-A177-3AD203B41FA5}">
                      <a16:colId xmlns:a16="http://schemas.microsoft.com/office/drawing/2014/main" val="20000"/>
                    </a:ext>
                  </a:extLst>
                </a:gridCol>
                <a:gridCol w="916593">
                  <a:extLst>
                    <a:ext uri="{9D8B030D-6E8A-4147-A177-3AD203B41FA5}">
                      <a16:colId xmlns:a16="http://schemas.microsoft.com/office/drawing/2014/main" val="20001"/>
                    </a:ext>
                  </a:extLst>
                </a:gridCol>
                <a:gridCol w="1019646">
                  <a:extLst>
                    <a:ext uri="{9D8B030D-6E8A-4147-A177-3AD203B41FA5}">
                      <a16:colId xmlns:a16="http://schemas.microsoft.com/office/drawing/2014/main" val="20002"/>
                    </a:ext>
                  </a:extLst>
                </a:gridCol>
                <a:gridCol w="1067034">
                  <a:extLst>
                    <a:ext uri="{9D8B030D-6E8A-4147-A177-3AD203B41FA5}">
                      <a16:colId xmlns:a16="http://schemas.microsoft.com/office/drawing/2014/main" val="20003"/>
                    </a:ext>
                  </a:extLst>
                </a:gridCol>
              </a:tblGrid>
              <a:tr h="771003">
                <a:tc>
                  <a:txBody>
                    <a:bodyPr/>
                    <a:lstStyle/>
                    <a:p>
                      <a:pPr marL="0" marR="0" algn="ctr">
                        <a:lnSpc>
                          <a:spcPct val="115000"/>
                        </a:lnSpc>
                        <a:spcBef>
                          <a:spcPts val="0"/>
                        </a:spcBef>
                        <a:spcAft>
                          <a:spcPts val="0"/>
                        </a:spcAft>
                      </a:pPr>
                      <a:r>
                        <a:rPr lang="en-US" sz="1100" b="1" dirty="0" err="1">
                          <a:solidFill>
                            <a:schemeClr val="tx1"/>
                          </a:solidFill>
                          <a:effectLst/>
                          <a:latin typeface="Calibri"/>
                          <a:ea typeface="Calibri"/>
                          <a:cs typeface="Times New Roman"/>
                        </a:rPr>
                        <a:t>Trt</a:t>
                      </a:r>
                      <a:r>
                        <a:rPr lang="en-US" sz="1100" b="1" dirty="0">
                          <a:solidFill>
                            <a:schemeClr val="tx1"/>
                          </a:solidFill>
                          <a:effectLst/>
                          <a:latin typeface="Calibri"/>
                          <a:ea typeface="Calibri"/>
                          <a:cs typeface="Times New Roman"/>
                        </a:rPr>
                        <a:t> </a:t>
                      </a:r>
                      <a:endParaRPr lang="en-US" sz="1100" dirty="0">
                        <a:solidFill>
                          <a:schemeClr val="tx1"/>
                        </a:solidFill>
                        <a:effectLst/>
                        <a:latin typeface="Calibri"/>
                        <a:ea typeface="Calibri"/>
                        <a:cs typeface="Times New Roman"/>
                      </a:endParaRPr>
                    </a:p>
                  </a:txBody>
                  <a:tcPr marL="68566" marR="6856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100" dirty="0" smtClean="0">
                          <a:solidFill>
                            <a:schemeClr val="tx1"/>
                          </a:solidFill>
                          <a:effectLst/>
                          <a:latin typeface="Calibri"/>
                          <a:ea typeface="Calibri"/>
                          <a:cs typeface="Times New Roman"/>
                        </a:rPr>
                        <a:t>K</a:t>
                      </a:r>
                      <a:r>
                        <a:rPr lang="en-US" sz="1100" baseline="0" dirty="0" smtClean="0">
                          <a:solidFill>
                            <a:schemeClr val="tx1"/>
                          </a:solidFill>
                          <a:effectLst/>
                          <a:latin typeface="Calibri"/>
                          <a:ea typeface="Calibri"/>
                          <a:cs typeface="Times New Roman"/>
                        </a:rPr>
                        <a:t> (</a:t>
                      </a:r>
                      <a:r>
                        <a:rPr lang="en-US" sz="1100" baseline="0" dirty="0" err="1" smtClean="0">
                          <a:solidFill>
                            <a:schemeClr val="tx1"/>
                          </a:solidFill>
                          <a:effectLst/>
                          <a:latin typeface="Calibri"/>
                          <a:ea typeface="Calibri"/>
                          <a:cs typeface="Times New Roman"/>
                        </a:rPr>
                        <a:t>lbs</a:t>
                      </a:r>
                      <a:r>
                        <a:rPr lang="en-US" sz="1100" baseline="0" dirty="0" smtClean="0">
                          <a:solidFill>
                            <a:schemeClr val="tx1"/>
                          </a:solidFill>
                          <a:effectLst/>
                          <a:latin typeface="Calibri"/>
                          <a:ea typeface="Calibri"/>
                          <a:cs typeface="Times New Roman"/>
                        </a:rPr>
                        <a:t>/ac)</a:t>
                      </a:r>
                      <a:endParaRPr lang="en-US" sz="1100" dirty="0">
                        <a:solidFill>
                          <a:schemeClr val="tx1"/>
                        </a:solidFill>
                        <a:effectLst/>
                        <a:latin typeface="Calibri"/>
                        <a:ea typeface="Calibri"/>
                        <a:cs typeface="Times New Roman"/>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100" dirty="0" smtClean="0">
                          <a:solidFill>
                            <a:schemeClr val="tx1"/>
                          </a:solidFill>
                          <a:effectLst/>
                          <a:latin typeface="Calibri"/>
                          <a:ea typeface="Calibri"/>
                          <a:cs typeface="Times New Roman"/>
                        </a:rPr>
                        <a:t>S</a:t>
                      </a:r>
                      <a:r>
                        <a:rPr lang="en-US" sz="1100" baseline="0" dirty="0" smtClean="0">
                          <a:solidFill>
                            <a:schemeClr val="tx1"/>
                          </a:solidFill>
                          <a:effectLst/>
                          <a:latin typeface="Calibri"/>
                          <a:ea typeface="Calibri"/>
                          <a:cs typeface="Times New Roman"/>
                        </a:rPr>
                        <a:t> (</a:t>
                      </a:r>
                      <a:r>
                        <a:rPr lang="en-US" sz="1100" baseline="0" dirty="0" err="1" smtClean="0">
                          <a:solidFill>
                            <a:schemeClr val="tx1"/>
                          </a:solidFill>
                          <a:effectLst/>
                          <a:latin typeface="Calibri"/>
                          <a:ea typeface="Calibri"/>
                          <a:cs typeface="Times New Roman"/>
                        </a:rPr>
                        <a:t>lbs</a:t>
                      </a:r>
                      <a:r>
                        <a:rPr lang="en-US" sz="1100" baseline="0" dirty="0" smtClean="0">
                          <a:solidFill>
                            <a:schemeClr val="tx1"/>
                          </a:solidFill>
                          <a:effectLst/>
                          <a:latin typeface="Calibri"/>
                          <a:ea typeface="Calibri"/>
                          <a:cs typeface="Times New Roman"/>
                        </a:rPr>
                        <a:t>/ac)</a:t>
                      </a: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100" dirty="0" smtClean="0">
                          <a:solidFill>
                            <a:schemeClr val="tx1"/>
                          </a:solidFill>
                          <a:effectLst/>
                          <a:latin typeface="Calibri"/>
                          <a:ea typeface="Calibri"/>
                          <a:cs typeface="Times New Roman"/>
                        </a:rPr>
                        <a:t>Description</a:t>
                      </a:r>
                      <a:endParaRPr lang="en-US" sz="1100" dirty="0">
                        <a:solidFill>
                          <a:schemeClr val="tx1"/>
                        </a:solidFill>
                        <a:effectLst/>
                        <a:latin typeface="Calibri"/>
                        <a:ea typeface="Calibri"/>
                        <a:cs typeface="Times New Roman"/>
                      </a:endParaRPr>
                    </a:p>
                  </a:txBody>
                  <a:tcPr marL="68566" marR="685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0335">
                <a:tc>
                  <a:txBody>
                    <a:bodyPr/>
                    <a:lstStyle/>
                    <a:p>
                      <a:pPr marL="0" marR="0" algn="ctr">
                        <a:lnSpc>
                          <a:spcPct val="115000"/>
                        </a:lnSpc>
                        <a:spcBef>
                          <a:spcPts val="0"/>
                        </a:spcBef>
                        <a:spcAft>
                          <a:spcPts val="0"/>
                        </a:spcAft>
                      </a:pPr>
                      <a:r>
                        <a:rPr lang="en-US" sz="1100" b="1">
                          <a:solidFill>
                            <a:schemeClr val="tx1"/>
                          </a:solidFill>
                          <a:effectLst/>
                          <a:latin typeface="Calibri"/>
                          <a:ea typeface="Calibri"/>
                          <a:cs typeface="Times New Roman"/>
                        </a:rPr>
                        <a:t>1</a:t>
                      </a:r>
                      <a:endParaRPr lang="en-US" sz="1100">
                        <a:solidFill>
                          <a:schemeClr val="tx1"/>
                        </a:solidFill>
                        <a:effectLst/>
                        <a:latin typeface="Calibri"/>
                        <a:ea typeface="Calibri"/>
                        <a:cs typeface="Times New Roman"/>
                      </a:endParaRPr>
                    </a:p>
                  </a:txBody>
                  <a:tcPr marL="68566" marR="6856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60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0</a:t>
                      </a:r>
                    </a:p>
                  </a:txBody>
                  <a:tcPr marL="68566" marR="68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60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0</a:t>
                      </a:r>
                      <a:endParaRPr lang="en-US" sz="1200" dirty="0">
                        <a:effectLst/>
                        <a:latin typeface="Times New Roman" panose="02020603050405020304" pitchFamily="18" charset="0"/>
                        <a:ea typeface="Calibri"/>
                        <a:cs typeface="Times New Roman" panose="02020603050405020304" pitchFamily="18" charset="0"/>
                      </a:endParaRPr>
                    </a:p>
                  </a:txBody>
                  <a:tcPr marL="68566" marR="68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60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Check</a:t>
                      </a:r>
                      <a:endParaRPr lang="en-US" sz="1200" dirty="0">
                        <a:effectLst/>
                        <a:latin typeface="Times New Roman" panose="02020603050405020304" pitchFamily="18" charset="0"/>
                        <a:ea typeface="Calibri"/>
                        <a:cs typeface="Times New Roman" panose="02020603050405020304" pitchFamily="18" charset="0"/>
                      </a:endParaRPr>
                    </a:p>
                  </a:txBody>
                  <a:tcPr marL="68566" marR="68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0335">
                <a:tc>
                  <a:txBody>
                    <a:bodyPr/>
                    <a:lstStyle/>
                    <a:p>
                      <a:pPr marL="0" marR="0" algn="ctr">
                        <a:lnSpc>
                          <a:spcPct val="115000"/>
                        </a:lnSpc>
                        <a:spcBef>
                          <a:spcPts val="0"/>
                        </a:spcBef>
                        <a:spcAft>
                          <a:spcPts val="0"/>
                        </a:spcAft>
                      </a:pPr>
                      <a:r>
                        <a:rPr lang="en-US" sz="1100" b="1" dirty="0">
                          <a:solidFill>
                            <a:schemeClr val="tx1"/>
                          </a:solidFill>
                          <a:effectLst/>
                          <a:latin typeface="Calibri"/>
                          <a:ea typeface="Calibri"/>
                          <a:cs typeface="Times New Roman"/>
                        </a:rPr>
                        <a:t>2</a:t>
                      </a:r>
                      <a:endParaRPr lang="en-US" sz="1100" dirty="0">
                        <a:solidFill>
                          <a:schemeClr val="tx1"/>
                        </a:solidFill>
                        <a:effectLst/>
                        <a:latin typeface="Calibri"/>
                        <a:ea typeface="Calibri"/>
                        <a:cs typeface="Times New Roman"/>
                      </a:endParaRPr>
                    </a:p>
                  </a:txBody>
                  <a:tcPr marL="68566" marR="6856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15000"/>
                        </a:lnSpc>
                        <a:spcBef>
                          <a:spcPts val="600"/>
                        </a:spcBef>
                        <a:spcAft>
                          <a:spcPts val="0"/>
                        </a:spcAft>
                        <a:buClrTx/>
                        <a:buSzTx/>
                        <a:buFontTx/>
                        <a:buNone/>
                        <a:tabLst/>
                        <a:defRPr/>
                      </a:pPr>
                      <a:r>
                        <a:rPr lang="en-US" sz="1200" dirty="0" smtClean="0">
                          <a:effectLst/>
                          <a:latin typeface="Times New Roman" panose="02020603050405020304" pitchFamily="18" charset="0"/>
                          <a:ea typeface="Calibri"/>
                          <a:cs typeface="Times New Roman" panose="02020603050405020304" pitchFamily="18" charset="0"/>
                        </a:rPr>
                        <a:t>0</a:t>
                      </a:r>
                    </a:p>
                  </a:txBody>
                  <a:tcPr marL="68566" marR="68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60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12</a:t>
                      </a:r>
                      <a:endParaRPr lang="en-US" sz="1200" dirty="0">
                        <a:effectLst/>
                        <a:latin typeface="Times New Roman" panose="02020603050405020304" pitchFamily="18" charset="0"/>
                        <a:ea typeface="Calibri"/>
                        <a:cs typeface="Times New Roman" panose="02020603050405020304" pitchFamily="18" charset="0"/>
                      </a:endParaRPr>
                    </a:p>
                  </a:txBody>
                  <a:tcPr marL="68566" marR="68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60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S-response</a:t>
                      </a:r>
                      <a:endParaRPr lang="en-US" sz="1200" dirty="0">
                        <a:effectLst/>
                        <a:latin typeface="Times New Roman" panose="02020603050405020304" pitchFamily="18" charset="0"/>
                        <a:ea typeface="Calibri"/>
                        <a:cs typeface="Times New Roman" panose="02020603050405020304" pitchFamily="18" charset="0"/>
                      </a:endParaRPr>
                    </a:p>
                  </a:txBody>
                  <a:tcPr marL="68566" marR="68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0335">
                <a:tc>
                  <a:txBody>
                    <a:bodyPr/>
                    <a:lstStyle/>
                    <a:p>
                      <a:pPr marL="0" marR="0" algn="ctr">
                        <a:lnSpc>
                          <a:spcPct val="115000"/>
                        </a:lnSpc>
                        <a:spcBef>
                          <a:spcPts val="0"/>
                        </a:spcBef>
                        <a:spcAft>
                          <a:spcPts val="0"/>
                        </a:spcAft>
                      </a:pPr>
                      <a:r>
                        <a:rPr lang="en-US" sz="1100" b="1">
                          <a:solidFill>
                            <a:schemeClr val="tx1"/>
                          </a:solidFill>
                          <a:effectLst/>
                          <a:latin typeface="Calibri"/>
                          <a:ea typeface="Calibri"/>
                          <a:cs typeface="Times New Roman"/>
                        </a:rPr>
                        <a:t>3</a:t>
                      </a:r>
                      <a:endParaRPr lang="en-US" sz="1100">
                        <a:solidFill>
                          <a:schemeClr val="tx1"/>
                        </a:solidFill>
                        <a:effectLst/>
                        <a:latin typeface="Calibri"/>
                        <a:ea typeface="Calibri"/>
                        <a:cs typeface="Times New Roman"/>
                      </a:endParaRPr>
                    </a:p>
                  </a:txBody>
                  <a:tcPr marL="68566" marR="6856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15000"/>
                        </a:lnSpc>
                        <a:spcBef>
                          <a:spcPts val="600"/>
                        </a:spcBef>
                        <a:spcAft>
                          <a:spcPts val="0"/>
                        </a:spcAft>
                        <a:buClrTx/>
                        <a:buSzTx/>
                        <a:buFontTx/>
                        <a:buNone/>
                        <a:tabLst/>
                        <a:defRPr/>
                      </a:pPr>
                      <a:r>
                        <a:rPr lang="en-US" sz="1200" dirty="0" smtClean="0">
                          <a:effectLst/>
                          <a:latin typeface="Times New Roman" panose="02020603050405020304" pitchFamily="18" charset="0"/>
                          <a:ea typeface="Calibri"/>
                          <a:cs typeface="Times New Roman" panose="02020603050405020304" pitchFamily="18" charset="0"/>
                        </a:rPr>
                        <a:t>0</a:t>
                      </a:r>
                    </a:p>
                  </a:txBody>
                  <a:tcPr marL="68566" marR="68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60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24</a:t>
                      </a:r>
                      <a:endParaRPr lang="en-US" sz="1200" dirty="0">
                        <a:effectLst/>
                        <a:latin typeface="Times New Roman" panose="02020603050405020304" pitchFamily="18" charset="0"/>
                        <a:ea typeface="Calibri"/>
                        <a:cs typeface="Times New Roman" panose="02020603050405020304" pitchFamily="18" charset="0"/>
                      </a:endParaRPr>
                    </a:p>
                  </a:txBody>
                  <a:tcPr marL="68566" marR="68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60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S-response</a:t>
                      </a:r>
                      <a:endParaRPr lang="en-US" sz="1200" dirty="0">
                        <a:effectLst/>
                        <a:latin typeface="Times New Roman" panose="02020603050405020304" pitchFamily="18" charset="0"/>
                        <a:ea typeface="Calibri"/>
                        <a:cs typeface="Times New Roman" panose="02020603050405020304" pitchFamily="18" charset="0"/>
                      </a:endParaRPr>
                    </a:p>
                  </a:txBody>
                  <a:tcPr marL="68566" marR="68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0335">
                <a:tc>
                  <a:txBody>
                    <a:bodyPr/>
                    <a:lstStyle/>
                    <a:p>
                      <a:pPr marL="0" marR="0" algn="ctr">
                        <a:lnSpc>
                          <a:spcPct val="115000"/>
                        </a:lnSpc>
                        <a:spcBef>
                          <a:spcPts val="0"/>
                        </a:spcBef>
                        <a:spcAft>
                          <a:spcPts val="0"/>
                        </a:spcAft>
                      </a:pPr>
                      <a:r>
                        <a:rPr lang="en-US" sz="1100" b="1">
                          <a:solidFill>
                            <a:schemeClr val="tx1"/>
                          </a:solidFill>
                          <a:effectLst/>
                          <a:latin typeface="Calibri"/>
                          <a:ea typeface="Calibri"/>
                          <a:cs typeface="Times New Roman"/>
                        </a:rPr>
                        <a:t>4</a:t>
                      </a:r>
                      <a:endParaRPr lang="en-US" sz="1100">
                        <a:solidFill>
                          <a:schemeClr val="tx1"/>
                        </a:solidFill>
                        <a:effectLst/>
                        <a:latin typeface="Calibri"/>
                        <a:ea typeface="Calibri"/>
                        <a:cs typeface="Times New Roman"/>
                      </a:endParaRPr>
                    </a:p>
                  </a:txBody>
                  <a:tcPr marL="68566" marR="6856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15000"/>
                        </a:lnSpc>
                        <a:spcBef>
                          <a:spcPts val="600"/>
                        </a:spcBef>
                        <a:spcAft>
                          <a:spcPts val="0"/>
                        </a:spcAft>
                        <a:buClrTx/>
                        <a:buSzTx/>
                        <a:buFontTx/>
                        <a:buNone/>
                        <a:tabLst/>
                        <a:defRPr/>
                      </a:pPr>
                      <a:r>
                        <a:rPr lang="en-US" sz="1200" dirty="0" smtClean="0">
                          <a:effectLst/>
                          <a:latin typeface="Times New Roman" panose="02020603050405020304" pitchFamily="18" charset="0"/>
                          <a:ea typeface="Calibri"/>
                          <a:cs typeface="Times New Roman" panose="02020603050405020304" pitchFamily="18" charset="0"/>
                        </a:rPr>
                        <a:t>60</a:t>
                      </a:r>
                    </a:p>
                  </a:txBody>
                  <a:tcPr marL="68566" marR="68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60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0</a:t>
                      </a:r>
                    </a:p>
                  </a:txBody>
                  <a:tcPr marL="68566" marR="68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60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K-response</a:t>
                      </a:r>
                      <a:endParaRPr lang="en-US" sz="1200" dirty="0">
                        <a:effectLst/>
                        <a:latin typeface="Times New Roman" panose="02020603050405020304" pitchFamily="18" charset="0"/>
                        <a:ea typeface="Calibri"/>
                        <a:cs typeface="Times New Roman" panose="02020603050405020304" pitchFamily="18" charset="0"/>
                      </a:endParaRPr>
                    </a:p>
                  </a:txBody>
                  <a:tcPr marL="68566" marR="68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0335">
                <a:tc>
                  <a:txBody>
                    <a:bodyPr/>
                    <a:lstStyle/>
                    <a:p>
                      <a:pPr marL="0" marR="0" algn="ctr">
                        <a:lnSpc>
                          <a:spcPct val="115000"/>
                        </a:lnSpc>
                        <a:spcBef>
                          <a:spcPts val="0"/>
                        </a:spcBef>
                        <a:spcAft>
                          <a:spcPts val="0"/>
                        </a:spcAft>
                      </a:pPr>
                      <a:r>
                        <a:rPr lang="en-US" sz="1100" b="1">
                          <a:solidFill>
                            <a:schemeClr val="tx1"/>
                          </a:solidFill>
                          <a:effectLst/>
                          <a:latin typeface="Calibri"/>
                          <a:ea typeface="Calibri"/>
                          <a:cs typeface="Times New Roman"/>
                        </a:rPr>
                        <a:t>5</a:t>
                      </a:r>
                      <a:endParaRPr lang="en-US" sz="1100">
                        <a:solidFill>
                          <a:schemeClr val="tx1"/>
                        </a:solidFill>
                        <a:effectLst/>
                        <a:latin typeface="Calibri"/>
                        <a:ea typeface="Calibri"/>
                        <a:cs typeface="Times New Roman"/>
                      </a:endParaRPr>
                    </a:p>
                  </a:txBody>
                  <a:tcPr marL="68566" marR="6856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15000"/>
                        </a:lnSpc>
                        <a:spcBef>
                          <a:spcPts val="600"/>
                        </a:spcBef>
                        <a:spcAft>
                          <a:spcPts val="0"/>
                        </a:spcAft>
                        <a:buClrTx/>
                        <a:buSzTx/>
                        <a:buFontTx/>
                        <a:buNone/>
                        <a:tabLst/>
                        <a:defRPr/>
                      </a:pPr>
                      <a:r>
                        <a:rPr lang="en-US" sz="1200" dirty="0" smtClean="0">
                          <a:effectLst/>
                          <a:latin typeface="Times New Roman" panose="02020603050405020304" pitchFamily="18" charset="0"/>
                          <a:ea typeface="Calibri"/>
                          <a:cs typeface="Times New Roman" panose="02020603050405020304" pitchFamily="18" charset="0"/>
                        </a:rPr>
                        <a:t>60</a:t>
                      </a:r>
                    </a:p>
                  </a:txBody>
                  <a:tcPr marL="68566" marR="68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60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12</a:t>
                      </a:r>
                      <a:endParaRPr lang="en-US" sz="1200" dirty="0">
                        <a:effectLst/>
                        <a:latin typeface="Times New Roman" panose="02020603050405020304" pitchFamily="18" charset="0"/>
                        <a:ea typeface="Calibri"/>
                        <a:cs typeface="Times New Roman" panose="02020603050405020304" pitchFamily="18" charset="0"/>
                      </a:endParaRPr>
                    </a:p>
                  </a:txBody>
                  <a:tcPr marL="68566" marR="68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60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K:S</a:t>
                      </a:r>
                      <a:endParaRPr lang="en-US" sz="1200" dirty="0">
                        <a:effectLst/>
                        <a:latin typeface="Times New Roman" panose="02020603050405020304" pitchFamily="18" charset="0"/>
                        <a:ea typeface="Calibri"/>
                        <a:cs typeface="Times New Roman" panose="02020603050405020304" pitchFamily="18" charset="0"/>
                      </a:endParaRPr>
                    </a:p>
                  </a:txBody>
                  <a:tcPr marL="68566" marR="68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53030">
                <a:tc>
                  <a:txBody>
                    <a:bodyPr/>
                    <a:lstStyle/>
                    <a:p>
                      <a:pPr marL="0" marR="0" algn="ctr">
                        <a:lnSpc>
                          <a:spcPct val="115000"/>
                        </a:lnSpc>
                        <a:spcBef>
                          <a:spcPts val="0"/>
                        </a:spcBef>
                        <a:spcAft>
                          <a:spcPts val="0"/>
                        </a:spcAft>
                      </a:pPr>
                      <a:r>
                        <a:rPr lang="en-US" sz="1100" b="1">
                          <a:solidFill>
                            <a:schemeClr val="tx1"/>
                          </a:solidFill>
                          <a:effectLst/>
                          <a:latin typeface="Calibri"/>
                          <a:ea typeface="Calibri"/>
                          <a:cs typeface="Times New Roman"/>
                        </a:rPr>
                        <a:t>6</a:t>
                      </a:r>
                      <a:endParaRPr lang="en-US" sz="1100">
                        <a:solidFill>
                          <a:schemeClr val="tx1"/>
                        </a:solidFill>
                        <a:effectLst/>
                        <a:latin typeface="Calibri"/>
                        <a:ea typeface="Calibri"/>
                        <a:cs typeface="Times New Roman"/>
                      </a:endParaRPr>
                    </a:p>
                  </a:txBody>
                  <a:tcPr marL="68566" marR="6856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60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60</a:t>
                      </a:r>
                      <a:endParaRPr lang="en-US" sz="1200" dirty="0">
                        <a:effectLst/>
                        <a:latin typeface="Times New Roman" panose="02020603050405020304" pitchFamily="18" charset="0"/>
                        <a:ea typeface="Calibri"/>
                        <a:cs typeface="Times New Roman" panose="02020603050405020304" pitchFamily="18" charset="0"/>
                      </a:endParaRPr>
                    </a:p>
                  </a:txBody>
                  <a:tcPr marL="68566" marR="68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60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24</a:t>
                      </a:r>
                      <a:endParaRPr lang="en-US" sz="1200" dirty="0">
                        <a:effectLst/>
                        <a:latin typeface="Times New Roman" panose="02020603050405020304" pitchFamily="18" charset="0"/>
                        <a:ea typeface="Calibri"/>
                        <a:cs typeface="Times New Roman" panose="02020603050405020304" pitchFamily="18" charset="0"/>
                      </a:endParaRPr>
                    </a:p>
                  </a:txBody>
                  <a:tcPr marL="68566" marR="68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60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K:S</a:t>
                      </a:r>
                      <a:endParaRPr lang="en-US" sz="1200" dirty="0">
                        <a:effectLst/>
                        <a:latin typeface="Times New Roman" panose="02020603050405020304" pitchFamily="18" charset="0"/>
                        <a:ea typeface="Calibri"/>
                        <a:cs typeface="Times New Roman" panose="02020603050405020304" pitchFamily="18" charset="0"/>
                      </a:endParaRPr>
                    </a:p>
                  </a:txBody>
                  <a:tcPr marL="68566" marR="68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10335">
                <a:tc>
                  <a:txBody>
                    <a:bodyPr/>
                    <a:lstStyle/>
                    <a:p>
                      <a:pPr marL="0" marR="0" algn="ctr">
                        <a:lnSpc>
                          <a:spcPct val="115000"/>
                        </a:lnSpc>
                        <a:spcBef>
                          <a:spcPts val="0"/>
                        </a:spcBef>
                        <a:spcAft>
                          <a:spcPts val="0"/>
                        </a:spcAft>
                      </a:pPr>
                      <a:r>
                        <a:rPr lang="en-US" sz="1100" b="1">
                          <a:solidFill>
                            <a:schemeClr val="tx1"/>
                          </a:solidFill>
                          <a:effectLst/>
                          <a:latin typeface="Calibri"/>
                          <a:ea typeface="Calibri"/>
                          <a:cs typeface="Times New Roman"/>
                        </a:rPr>
                        <a:t>7</a:t>
                      </a:r>
                      <a:endParaRPr lang="en-US" sz="1100">
                        <a:solidFill>
                          <a:schemeClr val="tx1"/>
                        </a:solidFill>
                        <a:effectLst/>
                        <a:latin typeface="Calibri"/>
                        <a:ea typeface="Calibri"/>
                        <a:cs typeface="Times New Roman"/>
                      </a:endParaRPr>
                    </a:p>
                  </a:txBody>
                  <a:tcPr marL="68566" marR="6856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60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120</a:t>
                      </a:r>
                      <a:endParaRPr lang="en-US" sz="1200" dirty="0">
                        <a:effectLst/>
                        <a:latin typeface="Times New Roman" panose="02020603050405020304" pitchFamily="18" charset="0"/>
                        <a:ea typeface="Calibri"/>
                        <a:cs typeface="Times New Roman" panose="02020603050405020304" pitchFamily="18" charset="0"/>
                      </a:endParaRPr>
                    </a:p>
                  </a:txBody>
                  <a:tcPr marL="68566" marR="68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60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0</a:t>
                      </a:r>
                      <a:endParaRPr lang="en-US" sz="1200" dirty="0">
                        <a:effectLst/>
                        <a:latin typeface="Times New Roman" panose="02020603050405020304" pitchFamily="18" charset="0"/>
                        <a:ea typeface="Calibri"/>
                        <a:cs typeface="Times New Roman" panose="02020603050405020304" pitchFamily="18" charset="0"/>
                      </a:endParaRPr>
                    </a:p>
                  </a:txBody>
                  <a:tcPr marL="68566" marR="68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60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K-response</a:t>
                      </a:r>
                      <a:endParaRPr lang="en-US" sz="1200" dirty="0">
                        <a:effectLst/>
                        <a:latin typeface="Times New Roman" panose="02020603050405020304" pitchFamily="18" charset="0"/>
                        <a:ea typeface="Calibri"/>
                        <a:cs typeface="Times New Roman" panose="02020603050405020304" pitchFamily="18" charset="0"/>
                      </a:endParaRPr>
                    </a:p>
                  </a:txBody>
                  <a:tcPr marL="68566" marR="68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28579">
                <a:tc>
                  <a:txBody>
                    <a:bodyPr/>
                    <a:lstStyle/>
                    <a:p>
                      <a:pPr marL="0" marR="0" algn="ctr">
                        <a:lnSpc>
                          <a:spcPct val="115000"/>
                        </a:lnSpc>
                        <a:spcBef>
                          <a:spcPts val="0"/>
                        </a:spcBef>
                        <a:spcAft>
                          <a:spcPts val="0"/>
                        </a:spcAft>
                      </a:pPr>
                      <a:r>
                        <a:rPr lang="en-US" sz="1100" b="1">
                          <a:solidFill>
                            <a:schemeClr val="tx1"/>
                          </a:solidFill>
                          <a:effectLst/>
                          <a:latin typeface="Calibri"/>
                          <a:ea typeface="Calibri"/>
                          <a:cs typeface="Times New Roman"/>
                        </a:rPr>
                        <a:t>8</a:t>
                      </a:r>
                      <a:endParaRPr lang="en-US" sz="1100">
                        <a:solidFill>
                          <a:schemeClr val="tx1"/>
                        </a:solidFill>
                        <a:effectLst/>
                        <a:latin typeface="Calibri"/>
                        <a:ea typeface="Calibri"/>
                        <a:cs typeface="Times New Roman"/>
                      </a:endParaRPr>
                    </a:p>
                  </a:txBody>
                  <a:tcPr marL="68566" marR="6856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60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120</a:t>
                      </a:r>
                      <a:endParaRPr lang="en-US" sz="1200" dirty="0">
                        <a:effectLst/>
                        <a:latin typeface="Times New Roman" panose="02020603050405020304" pitchFamily="18" charset="0"/>
                        <a:ea typeface="Calibri"/>
                        <a:cs typeface="Times New Roman" panose="02020603050405020304" pitchFamily="18" charset="0"/>
                      </a:endParaRPr>
                    </a:p>
                  </a:txBody>
                  <a:tcPr marL="68566" marR="68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60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12</a:t>
                      </a:r>
                      <a:endParaRPr lang="en-US" sz="1200" dirty="0">
                        <a:effectLst/>
                        <a:latin typeface="Times New Roman" panose="02020603050405020304" pitchFamily="18" charset="0"/>
                        <a:ea typeface="Calibri"/>
                        <a:cs typeface="Times New Roman" panose="02020603050405020304" pitchFamily="18" charset="0"/>
                      </a:endParaRPr>
                    </a:p>
                  </a:txBody>
                  <a:tcPr marL="68566" marR="68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60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K:S</a:t>
                      </a:r>
                      <a:endParaRPr lang="en-US" sz="1200" dirty="0">
                        <a:effectLst/>
                        <a:latin typeface="Times New Roman" panose="02020603050405020304" pitchFamily="18" charset="0"/>
                        <a:ea typeface="Calibri"/>
                        <a:cs typeface="Times New Roman" panose="02020603050405020304" pitchFamily="18" charset="0"/>
                      </a:endParaRPr>
                    </a:p>
                  </a:txBody>
                  <a:tcPr marL="68566" marR="68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28579">
                <a:tc>
                  <a:txBody>
                    <a:bodyPr/>
                    <a:lstStyle/>
                    <a:p>
                      <a:pPr marL="0" marR="0" algn="ctr">
                        <a:lnSpc>
                          <a:spcPct val="115000"/>
                        </a:lnSpc>
                        <a:spcBef>
                          <a:spcPts val="0"/>
                        </a:spcBef>
                        <a:spcAft>
                          <a:spcPts val="0"/>
                        </a:spcAft>
                      </a:pPr>
                      <a:r>
                        <a:rPr lang="en-US" sz="1100" b="1">
                          <a:solidFill>
                            <a:schemeClr val="tx1"/>
                          </a:solidFill>
                          <a:effectLst/>
                          <a:latin typeface="Calibri"/>
                          <a:ea typeface="Calibri"/>
                          <a:cs typeface="Times New Roman"/>
                        </a:rPr>
                        <a:t>9</a:t>
                      </a:r>
                      <a:endParaRPr lang="en-US" sz="1100">
                        <a:solidFill>
                          <a:schemeClr val="tx1"/>
                        </a:solidFill>
                        <a:effectLst/>
                        <a:latin typeface="Calibri"/>
                        <a:ea typeface="Calibri"/>
                        <a:cs typeface="Times New Roman"/>
                      </a:endParaRPr>
                    </a:p>
                  </a:txBody>
                  <a:tcPr marL="68566" marR="68566"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60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120</a:t>
                      </a:r>
                      <a:endParaRPr lang="en-US" sz="1200" dirty="0">
                        <a:effectLst/>
                        <a:latin typeface="Times New Roman" panose="02020603050405020304" pitchFamily="18" charset="0"/>
                        <a:ea typeface="Calibri"/>
                        <a:cs typeface="Times New Roman" panose="02020603050405020304" pitchFamily="18" charset="0"/>
                      </a:endParaRPr>
                    </a:p>
                  </a:txBody>
                  <a:tcPr marL="68566" marR="68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60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24</a:t>
                      </a:r>
                      <a:endParaRPr lang="en-US" sz="1200" dirty="0">
                        <a:effectLst/>
                        <a:latin typeface="Times New Roman" panose="02020603050405020304" pitchFamily="18" charset="0"/>
                        <a:ea typeface="Calibri"/>
                        <a:cs typeface="Times New Roman" panose="02020603050405020304" pitchFamily="18" charset="0"/>
                      </a:endParaRPr>
                    </a:p>
                  </a:txBody>
                  <a:tcPr marL="68566" marR="68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600"/>
                        </a:spcBef>
                        <a:spcAft>
                          <a:spcPts val="0"/>
                        </a:spcAft>
                      </a:pPr>
                      <a:r>
                        <a:rPr lang="en-US" sz="1200" dirty="0" smtClean="0">
                          <a:effectLst/>
                          <a:latin typeface="Times New Roman" panose="02020603050405020304" pitchFamily="18" charset="0"/>
                          <a:ea typeface="Calibri"/>
                          <a:cs typeface="Times New Roman" panose="02020603050405020304" pitchFamily="18" charset="0"/>
                        </a:rPr>
                        <a:t>K:S</a:t>
                      </a:r>
                      <a:endParaRPr lang="en-US" sz="1200" dirty="0">
                        <a:effectLst/>
                        <a:latin typeface="Times New Roman" panose="02020603050405020304" pitchFamily="18" charset="0"/>
                        <a:ea typeface="Calibri"/>
                        <a:cs typeface="Times New Roman" panose="02020603050405020304" pitchFamily="18" charset="0"/>
                      </a:endParaRPr>
                    </a:p>
                  </a:txBody>
                  <a:tcPr marL="68566" marR="685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2" name="Rectangle 1"/>
          <p:cNvSpPr/>
          <p:nvPr/>
        </p:nvSpPr>
        <p:spPr>
          <a:xfrm>
            <a:off x="997600" y="1746143"/>
            <a:ext cx="2187074" cy="369332"/>
          </a:xfrm>
          <a:prstGeom prst="rect">
            <a:avLst/>
          </a:prstGeom>
        </p:spPr>
        <p:txBody>
          <a:bodyPr wrap="none">
            <a:spAutoFit/>
          </a:bodyPr>
          <a:lstStyle/>
          <a:p>
            <a:pPr>
              <a:spcBef>
                <a:spcPct val="0"/>
              </a:spcBef>
            </a:pPr>
            <a:r>
              <a:rPr lang="en-US" altLang="en-US" dirty="0">
                <a:solidFill>
                  <a:srgbClr val="000000"/>
                </a:solidFill>
              </a:rPr>
              <a:t>K:S Interaction Study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3930" y="2297430"/>
            <a:ext cx="4262120" cy="3196590"/>
          </a:xfrm>
          <a:prstGeom prst="rect">
            <a:avLst/>
          </a:prstGeom>
        </p:spPr>
      </p:pic>
    </p:spTree>
    <p:extLst>
      <p:ext uri="{BB962C8B-B14F-4D97-AF65-F5344CB8AC3E}">
        <p14:creationId xmlns:p14="http://schemas.microsoft.com/office/powerpoint/2010/main" val="755701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5" y="2"/>
            <a:ext cx="9143999" cy="1419225"/>
            <a:chOff x="-9407" y="-5621"/>
            <a:chExt cx="9153407" cy="1042131"/>
          </a:xfrm>
        </p:grpSpPr>
        <p:sp>
          <p:nvSpPr>
            <p:cNvPr id="18" name="Rectangle 17"/>
            <p:cNvSpPr/>
            <p:nvPr/>
          </p:nvSpPr>
          <p:spPr>
            <a:xfrm>
              <a:off x="696148" y="419547"/>
              <a:ext cx="8447852" cy="277813"/>
            </a:xfrm>
            <a:prstGeom prst="rect">
              <a:avLst/>
            </a:prstGeom>
            <a:solidFill>
              <a:srgbClr val="A9AAA8">
                <a:alpha val="86000"/>
              </a:srgbClr>
            </a:solidFill>
            <a:ln>
              <a:noFill/>
            </a:ln>
          </p:spPr>
          <p:style>
            <a:lnRef idx="1">
              <a:schemeClr val="accent1"/>
            </a:lnRef>
            <a:fillRef idx="3">
              <a:schemeClr val="accent1"/>
            </a:fillRef>
            <a:effectRef idx="2">
              <a:schemeClr val="accent1"/>
            </a:effectRef>
            <a:fontRef idx="minor">
              <a:schemeClr val="lt1"/>
            </a:fontRef>
          </p:style>
          <p:txBody>
            <a:bodyPr lIns="13949" tIns="6975" rIns="13949" bIns="6975" rtlCol="0" anchor="ctr"/>
            <a:lstStyle/>
            <a:p>
              <a:pPr algn="ctr"/>
              <a:endParaRPr lang="en-US" sz="1351" dirty="0">
                <a:solidFill>
                  <a:schemeClr val="tx1"/>
                </a:solidFill>
              </a:endParaRPr>
            </a:p>
          </p:txBody>
        </p:sp>
        <p:sp>
          <p:nvSpPr>
            <p:cNvPr id="19" name="Rectangle 18"/>
            <p:cNvSpPr/>
            <p:nvPr/>
          </p:nvSpPr>
          <p:spPr>
            <a:xfrm>
              <a:off x="-8232" y="-5621"/>
              <a:ext cx="9152232" cy="472061"/>
            </a:xfrm>
            <a:prstGeom prst="rect">
              <a:avLst/>
            </a:prstGeom>
            <a:solidFill>
              <a:srgbClr val="13130D"/>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endParaRPr lang="en-US" sz="2100" dirty="0">
                <a:solidFill>
                  <a:schemeClr val="bg1"/>
                </a:solidFill>
              </a:endParaRPr>
            </a:p>
          </p:txBody>
        </p:sp>
        <p:sp>
          <p:nvSpPr>
            <p:cNvPr id="20" name="Rectangle 19"/>
            <p:cNvSpPr/>
            <p:nvPr/>
          </p:nvSpPr>
          <p:spPr>
            <a:xfrm>
              <a:off x="-9407" y="-5621"/>
              <a:ext cx="998622" cy="564599"/>
            </a:xfrm>
            <a:prstGeom prst="rect">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endParaRPr lang="en-US" sz="1351"/>
            </a:p>
          </p:txBody>
        </p:sp>
        <p:sp>
          <p:nvSpPr>
            <p:cNvPr id="21" name="Isosceles Triangle 20"/>
            <p:cNvSpPr/>
            <p:nvPr/>
          </p:nvSpPr>
          <p:spPr>
            <a:xfrm rot="10800000">
              <a:off x="-9254" y="558963"/>
              <a:ext cx="998468" cy="477547"/>
            </a:xfrm>
            <a:prstGeom prst="triangle">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endParaRPr lang="en-US" sz="1351"/>
            </a:p>
          </p:txBody>
        </p:sp>
        <p:pic>
          <p:nvPicPr>
            <p:cNvPr id="22" name="Picture 2" descr="research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083" y="-5621"/>
              <a:ext cx="810534" cy="58590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23" name="TextBox 22"/>
          <p:cNvSpPr txBox="1"/>
          <p:nvPr/>
        </p:nvSpPr>
        <p:spPr>
          <a:xfrm>
            <a:off x="1393905" y="82802"/>
            <a:ext cx="7310971" cy="400110"/>
          </a:xfrm>
          <a:prstGeom prst="rect">
            <a:avLst/>
          </a:prstGeom>
          <a:noFill/>
        </p:spPr>
        <p:txBody>
          <a:bodyPr wrap="square" rtlCol="0">
            <a:spAutoFit/>
          </a:bodyPr>
          <a:lstStyle/>
          <a:p>
            <a:r>
              <a:rPr lang="en-US" sz="2000" dirty="0" err="1" smtClean="0">
                <a:solidFill>
                  <a:schemeClr val="bg1"/>
                </a:solidFill>
              </a:rPr>
              <a:t>Bermudagrass</a:t>
            </a:r>
            <a:endParaRPr lang="en-US" sz="2000" dirty="0">
              <a:solidFill>
                <a:schemeClr val="bg1"/>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3106065044"/>
              </p:ext>
            </p:extLst>
          </p:nvPr>
        </p:nvGraphicFramePr>
        <p:xfrm>
          <a:off x="135831" y="3326729"/>
          <a:ext cx="2438402" cy="3261360"/>
        </p:xfrm>
        <a:graphic>
          <a:graphicData uri="http://schemas.openxmlformats.org/drawingml/2006/table">
            <a:tbl>
              <a:tblPr firstRow="1" bandRow="1">
                <a:tableStyleId>{2D5ABB26-0587-4C30-8999-92F81FD0307C}</a:tableStyleId>
              </a:tblPr>
              <a:tblGrid>
                <a:gridCol w="609601">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1">
                  <a:extLst>
                    <a:ext uri="{9D8B030D-6E8A-4147-A177-3AD203B41FA5}">
                      <a16:colId xmlns:a16="http://schemas.microsoft.com/office/drawing/2014/main" val="20003"/>
                    </a:ext>
                  </a:extLst>
                </a:gridCol>
              </a:tblGrid>
              <a:tr h="209550">
                <a:tc>
                  <a:txBody>
                    <a:bodyPr/>
                    <a:lstStyle/>
                    <a:p>
                      <a:pPr algn="ctr"/>
                      <a:r>
                        <a:rPr lang="en-US" sz="1400" dirty="0" smtClean="0"/>
                        <a:t>TRT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N</a:t>
                      </a:r>
                    </a:p>
                    <a:p>
                      <a:pPr algn="ctr"/>
                      <a:r>
                        <a:rPr lang="en-US" sz="1400" dirty="0" smtClean="0"/>
                        <a:t>Lb/ac</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P</a:t>
                      </a:r>
                    </a:p>
                    <a:p>
                      <a:pPr algn="ctr"/>
                      <a:r>
                        <a:rPr lang="en-US" sz="1400" dirty="0" smtClean="0"/>
                        <a:t>Lb/ac</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K</a:t>
                      </a:r>
                      <a:br>
                        <a:rPr lang="en-US" sz="1400" dirty="0" smtClean="0"/>
                      </a:br>
                      <a:r>
                        <a:rPr lang="en-US" sz="1400" dirty="0" smtClean="0"/>
                        <a:t>lb/ac</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09550">
                <a:tc>
                  <a:txBody>
                    <a:bodyPr/>
                    <a:lstStyle/>
                    <a:p>
                      <a:pPr algn="ctr"/>
                      <a:r>
                        <a:rPr lang="en-US" sz="1400" dirty="0" smtClean="0"/>
                        <a:t>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09550">
                <a:tc>
                  <a:txBody>
                    <a:bodyPr/>
                    <a:lstStyle/>
                    <a:p>
                      <a:pPr algn="ctr"/>
                      <a:r>
                        <a:rPr lang="en-US" sz="1400" dirty="0" smtClean="0"/>
                        <a:t>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50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09550">
                <a:tc>
                  <a:txBody>
                    <a:bodyPr/>
                    <a:lstStyle/>
                    <a:p>
                      <a:pPr algn="ctr"/>
                      <a:r>
                        <a:rPr lang="en-US" sz="1400" dirty="0" smtClean="0"/>
                        <a:t>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100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09550">
                <a:tc>
                  <a:txBody>
                    <a:bodyPr/>
                    <a:lstStyle/>
                    <a:p>
                      <a:pPr algn="ctr"/>
                      <a:r>
                        <a:rPr lang="en-US" sz="1400" dirty="0" smtClean="0"/>
                        <a:t>4</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150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09550">
                <a:tc>
                  <a:txBody>
                    <a:bodyPr/>
                    <a:lstStyle/>
                    <a:p>
                      <a:pPr algn="ctr"/>
                      <a:r>
                        <a:rPr lang="en-US" sz="1400" dirty="0" smtClean="0"/>
                        <a:t>5</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200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09550">
                <a:tc>
                  <a:txBody>
                    <a:bodyPr/>
                    <a:lstStyle/>
                    <a:p>
                      <a:pPr algn="ctr"/>
                      <a:r>
                        <a:rPr lang="en-US" sz="1400" dirty="0" smtClean="0"/>
                        <a:t>6</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150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26*</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09550">
                <a:tc>
                  <a:txBody>
                    <a:bodyPr/>
                    <a:lstStyle/>
                    <a:p>
                      <a:pPr algn="ctr"/>
                      <a:r>
                        <a:rPr lang="en-US" sz="1400" dirty="0" smtClean="0"/>
                        <a:t>7</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150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29*</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108*</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09550">
                <a:tc>
                  <a:txBody>
                    <a:bodyPr/>
                    <a:lstStyle/>
                    <a:p>
                      <a:pPr algn="ctr"/>
                      <a:r>
                        <a:rPr lang="en-US" sz="1400" dirty="0" smtClean="0"/>
                        <a:t>8</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50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09550">
                <a:tc>
                  <a:txBody>
                    <a:bodyPr/>
                    <a:lstStyle/>
                    <a:p>
                      <a:pPr algn="ctr"/>
                      <a:r>
                        <a:rPr lang="en-US" sz="1400" dirty="0" smtClean="0"/>
                        <a:t>9</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100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 name="Rectangle 2"/>
          <p:cNvSpPr/>
          <p:nvPr/>
        </p:nvSpPr>
        <p:spPr>
          <a:xfrm>
            <a:off x="117374" y="1572403"/>
            <a:ext cx="2308269" cy="1754326"/>
          </a:xfrm>
          <a:prstGeom prst="rect">
            <a:avLst/>
          </a:prstGeom>
        </p:spPr>
        <p:txBody>
          <a:bodyPr wrap="square">
            <a:spAutoFit/>
          </a:bodyPr>
          <a:lstStyle/>
          <a:p>
            <a:r>
              <a:rPr lang="en-US" sz="2400" b="1" dirty="0"/>
              <a:t>Chickasha </a:t>
            </a:r>
            <a:r>
              <a:rPr lang="en-US" sz="2400" b="1" dirty="0" err="1"/>
              <a:t>Bermudagrass</a:t>
            </a:r>
            <a:r>
              <a:rPr lang="en-US" sz="2400" b="1" dirty="0"/>
              <a:t> Fertility Study</a:t>
            </a:r>
            <a:br>
              <a:rPr lang="en-US" sz="2400" b="1" dirty="0"/>
            </a:br>
            <a:r>
              <a:rPr lang="en-US" b="1" dirty="0"/>
              <a:t>Established Spring 2012 </a:t>
            </a:r>
            <a:endParaRPr lang="en-US" sz="2400" b="1" dirty="0"/>
          </a:p>
        </p:txBody>
      </p:sp>
      <p:graphicFrame>
        <p:nvGraphicFramePr>
          <p:cNvPr id="13" name="Table 12"/>
          <p:cNvGraphicFramePr>
            <a:graphicFrameLocks noGrp="1"/>
          </p:cNvGraphicFramePr>
          <p:nvPr>
            <p:extLst>
              <p:ext uri="{D42A27DB-BD31-4B8C-83A1-F6EECF244321}">
                <p14:modId xmlns:p14="http://schemas.microsoft.com/office/powerpoint/2010/main" val="1178077450"/>
              </p:ext>
            </p:extLst>
          </p:nvPr>
        </p:nvGraphicFramePr>
        <p:xfrm>
          <a:off x="6949441" y="3193415"/>
          <a:ext cx="2103728" cy="2926080"/>
        </p:xfrm>
        <a:graphic>
          <a:graphicData uri="http://schemas.openxmlformats.org/drawingml/2006/table">
            <a:tbl>
              <a:tblPr firstRow="1" bandRow="1">
                <a:tableStyleId>{2D5ABB26-0587-4C30-8999-92F81FD0307C}</a:tableStyleId>
              </a:tblPr>
              <a:tblGrid>
                <a:gridCol w="701244">
                  <a:extLst>
                    <a:ext uri="{9D8B030D-6E8A-4147-A177-3AD203B41FA5}">
                      <a16:colId xmlns:a16="http://schemas.microsoft.com/office/drawing/2014/main" val="20000"/>
                    </a:ext>
                  </a:extLst>
                </a:gridCol>
                <a:gridCol w="701242">
                  <a:extLst>
                    <a:ext uri="{9D8B030D-6E8A-4147-A177-3AD203B41FA5}">
                      <a16:colId xmlns:a16="http://schemas.microsoft.com/office/drawing/2014/main" val="20001"/>
                    </a:ext>
                  </a:extLst>
                </a:gridCol>
                <a:gridCol w="701242">
                  <a:extLst>
                    <a:ext uri="{9D8B030D-6E8A-4147-A177-3AD203B41FA5}">
                      <a16:colId xmlns:a16="http://schemas.microsoft.com/office/drawing/2014/main" val="20002"/>
                    </a:ext>
                  </a:extLst>
                </a:gridCol>
              </a:tblGrid>
              <a:tr h="209550">
                <a:tc>
                  <a:txBody>
                    <a:bodyPr/>
                    <a:lstStyle/>
                    <a:p>
                      <a:pPr algn="ctr"/>
                      <a:r>
                        <a:rPr lang="en-US" sz="1200" dirty="0" smtClean="0"/>
                        <a:t>TRT</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KCL</a:t>
                      </a:r>
                    </a:p>
                    <a:p>
                      <a:pPr algn="ctr"/>
                      <a:r>
                        <a:rPr lang="en-US" sz="1200" dirty="0" smtClean="0"/>
                        <a:t>Lb/ac</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err="1" smtClean="0"/>
                        <a:t>Ca</a:t>
                      </a:r>
                      <a:r>
                        <a:rPr lang="en-US" sz="1200" baseline="0" dirty="0" err="1" smtClean="0"/>
                        <a:t>Cl</a:t>
                      </a:r>
                      <a:endParaRPr lang="en-US" sz="1200" dirty="0" smtClean="0"/>
                    </a:p>
                    <a:p>
                      <a:pPr algn="ctr"/>
                      <a:r>
                        <a:rPr lang="en-US" sz="1200" dirty="0" smtClean="0"/>
                        <a:t>Lb/ac</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09550">
                <a:tc>
                  <a:txBody>
                    <a:bodyPr/>
                    <a:lstStyle/>
                    <a:p>
                      <a:pPr algn="ctr"/>
                      <a:r>
                        <a:rPr lang="en-US" sz="1200" dirty="0" smtClean="0"/>
                        <a:t>1</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0</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0</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09550">
                <a:tc>
                  <a:txBody>
                    <a:bodyPr/>
                    <a:lstStyle/>
                    <a:p>
                      <a:pPr algn="ctr"/>
                      <a:r>
                        <a:rPr lang="en-US" sz="1200" dirty="0" smtClean="0"/>
                        <a:t>2</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42</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0</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09550">
                <a:tc>
                  <a:txBody>
                    <a:bodyPr/>
                    <a:lstStyle/>
                    <a:p>
                      <a:pPr algn="ctr"/>
                      <a:r>
                        <a:rPr lang="en-US" sz="1200" dirty="0" smtClean="0"/>
                        <a:t>3</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125</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0</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09550">
                <a:tc>
                  <a:txBody>
                    <a:bodyPr/>
                    <a:lstStyle/>
                    <a:p>
                      <a:pPr algn="ctr"/>
                      <a:r>
                        <a:rPr lang="en-US" sz="1200" dirty="0" smtClean="0"/>
                        <a:t>4</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208</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0</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09550">
                <a:tc>
                  <a:txBody>
                    <a:bodyPr/>
                    <a:lstStyle/>
                    <a:p>
                      <a:pPr algn="ctr"/>
                      <a:r>
                        <a:rPr lang="en-US" sz="1200" dirty="0" smtClean="0"/>
                        <a:t>5</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292</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0</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09550">
                <a:tc>
                  <a:txBody>
                    <a:bodyPr/>
                    <a:lstStyle/>
                    <a:p>
                      <a:pPr algn="ctr"/>
                      <a:r>
                        <a:rPr lang="en-US" sz="1200" dirty="0" smtClean="0"/>
                        <a:t>6</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0</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33</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09550">
                <a:tc>
                  <a:txBody>
                    <a:bodyPr/>
                    <a:lstStyle/>
                    <a:p>
                      <a:pPr algn="ctr"/>
                      <a:r>
                        <a:rPr lang="en-US" sz="1200" dirty="0" smtClean="0"/>
                        <a:t>7</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0</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97</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09550">
                <a:tc>
                  <a:txBody>
                    <a:bodyPr/>
                    <a:lstStyle/>
                    <a:p>
                      <a:pPr algn="ctr"/>
                      <a:r>
                        <a:rPr lang="en-US" sz="1200" dirty="0" smtClean="0"/>
                        <a:t>8</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0</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161</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09550">
                <a:tc>
                  <a:txBody>
                    <a:bodyPr/>
                    <a:lstStyle/>
                    <a:p>
                      <a:pPr algn="ctr"/>
                      <a:r>
                        <a:rPr lang="en-US" sz="1200" dirty="0" smtClean="0"/>
                        <a:t>9</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0</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225</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4" name="Rectangle 3"/>
          <p:cNvSpPr/>
          <p:nvPr/>
        </p:nvSpPr>
        <p:spPr>
          <a:xfrm>
            <a:off x="6846826" y="1849401"/>
            <a:ext cx="2045617" cy="1200329"/>
          </a:xfrm>
          <a:prstGeom prst="rect">
            <a:avLst/>
          </a:prstGeom>
        </p:spPr>
        <p:txBody>
          <a:bodyPr wrap="square">
            <a:spAutoFit/>
          </a:bodyPr>
          <a:lstStyle/>
          <a:p>
            <a:r>
              <a:rPr lang="en-US" sz="2400" b="1" dirty="0"/>
              <a:t>Chickasha </a:t>
            </a:r>
            <a:r>
              <a:rPr lang="en-US" sz="2400" b="1" dirty="0" err="1"/>
              <a:t>Bermudagrass</a:t>
            </a:r>
            <a:r>
              <a:rPr lang="en-US" sz="2400" b="1" dirty="0"/>
              <a:t> </a:t>
            </a:r>
            <a:br>
              <a:rPr lang="en-US" sz="2400" b="1" dirty="0"/>
            </a:br>
            <a:r>
              <a:rPr lang="en-US" sz="2400" b="1" dirty="0" err="1"/>
              <a:t>KCl</a:t>
            </a:r>
            <a:r>
              <a:rPr lang="en-US" sz="2400" b="1" dirty="0"/>
              <a:t> </a:t>
            </a:r>
            <a:r>
              <a:rPr lang="en-US" sz="2400" b="1" dirty="0" err="1"/>
              <a:t>CaCL</a:t>
            </a:r>
            <a:endParaRPr lang="en-US" sz="2400" dirty="0"/>
          </a:p>
        </p:txBody>
      </p:sp>
      <p:graphicFrame>
        <p:nvGraphicFramePr>
          <p:cNvPr id="15" name="Content Placeholder 3"/>
          <p:cNvGraphicFramePr>
            <a:graphicFrameLocks/>
          </p:cNvGraphicFramePr>
          <p:nvPr>
            <p:extLst>
              <p:ext uri="{D42A27DB-BD31-4B8C-83A1-F6EECF244321}">
                <p14:modId xmlns:p14="http://schemas.microsoft.com/office/powerpoint/2010/main" val="1793527459"/>
              </p:ext>
            </p:extLst>
          </p:nvPr>
        </p:nvGraphicFramePr>
        <p:xfrm>
          <a:off x="2766060" y="2933181"/>
          <a:ext cx="4034791" cy="35215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62234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5" y="2"/>
            <a:ext cx="9143999" cy="1419225"/>
            <a:chOff x="-9407" y="-5621"/>
            <a:chExt cx="9153407" cy="1042131"/>
          </a:xfrm>
        </p:grpSpPr>
        <p:sp>
          <p:nvSpPr>
            <p:cNvPr id="18" name="Rectangle 17"/>
            <p:cNvSpPr/>
            <p:nvPr/>
          </p:nvSpPr>
          <p:spPr>
            <a:xfrm>
              <a:off x="696148" y="419547"/>
              <a:ext cx="8447852" cy="277813"/>
            </a:xfrm>
            <a:prstGeom prst="rect">
              <a:avLst/>
            </a:prstGeom>
            <a:solidFill>
              <a:srgbClr val="A9AAA8">
                <a:alpha val="86000"/>
              </a:srgbClr>
            </a:solidFill>
            <a:ln>
              <a:noFill/>
            </a:ln>
          </p:spPr>
          <p:style>
            <a:lnRef idx="1">
              <a:schemeClr val="accent1"/>
            </a:lnRef>
            <a:fillRef idx="3">
              <a:schemeClr val="accent1"/>
            </a:fillRef>
            <a:effectRef idx="2">
              <a:schemeClr val="accent1"/>
            </a:effectRef>
            <a:fontRef idx="minor">
              <a:schemeClr val="lt1"/>
            </a:fontRef>
          </p:style>
          <p:txBody>
            <a:bodyPr lIns="13949" tIns="6975" rIns="13949" bIns="6975" rtlCol="0" anchor="ctr"/>
            <a:lstStyle/>
            <a:p>
              <a:pPr algn="ctr"/>
              <a:endParaRPr lang="en-US" sz="1351" dirty="0">
                <a:solidFill>
                  <a:schemeClr val="tx1"/>
                </a:solidFill>
              </a:endParaRPr>
            </a:p>
          </p:txBody>
        </p:sp>
        <p:sp>
          <p:nvSpPr>
            <p:cNvPr id="19" name="Rectangle 18"/>
            <p:cNvSpPr/>
            <p:nvPr/>
          </p:nvSpPr>
          <p:spPr>
            <a:xfrm>
              <a:off x="-8232" y="-5621"/>
              <a:ext cx="9152232" cy="472061"/>
            </a:xfrm>
            <a:prstGeom prst="rect">
              <a:avLst/>
            </a:prstGeom>
            <a:solidFill>
              <a:srgbClr val="13130D"/>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endParaRPr lang="en-US" sz="2100" dirty="0">
                <a:solidFill>
                  <a:schemeClr val="bg1"/>
                </a:solidFill>
              </a:endParaRPr>
            </a:p>
          </p:txBody>
        </p:sp>
        <p:sp>
          <p:nvSpPr>
            <p:cNvPr id="20" name="Rectangle 19"/>
            <p:cNvSpPr/>
            <p:nvPr/>
          </p:nvSpPr>
          <p:spPr>
            <a:xfrm>
              <a:off x="-9407" y="-5621"/>
              <a:ext cx="998622" cy="564599"/>
            </a:xfrm>
            <a:prstGeom prst="rect">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endParaRPr lang="en-US" sz="1351"/>
            </a:p>
          </p:txBody>
        </p:sp>
        <p:sp>
          <p:nvSpPr>
            <p:cNvPr id="21" name="Isosceles Triangle 20"/>
            <p:cNvSpPr/>
            <p:nvPr/>
          </p:nvSpPr>
          <p:spPr>
            <a:xfrm rot="10800000">
              <a:off x="-9254" y="558963"/>
              <a:ext cx="998468" cy="477547"/>
            </a:xfrm>
            <a:prstGeom prst="triangle">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endParaRPr lang="en-US" sz="1351"/>
            </a:p>
          </p:txBody>
        </p:sp>
        <p:pic>
          <p:nvPicPr>
            <p:cNvPr id="22" name="Picture 2" descr="research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083" y="-5621"/>
              <a:ext cx="810534" cy="58590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23" name="TextBox 22"/>
          <p:cNvSpPr txBox="1"/>
          <p:nvPr/>
        </p:nvSpPr>
        <p:spPr>
          <a:xfrm>
            <a:off x="1393905" y="82802"/>
            <a:ext cx="7310971" cy="400110"/>
          </a:xfrm>
          <a:prstGeom prst="rect">
            <a:avLst/>
          </a:prstGeom>
          <a:noFill/>
        </p:spPr>
        <p:txBody>
          <a:bodyPr wrap="square" rtlCol="0">
            <a:spAutoFit/>
          </a:bodyPr>
          <a:lstStyle/>
          <a:p>
            <a:r>
              <a:rPr lang="en-US" sz="2000" dirty="0" smtClean="0">
                <a:solidFill>
                  <a:schemeClr val="bg1"/>
                </a:solidFill>
              </a:rPr>
              <a:t>Sorghum and Cotton </a:t>
            </a:r>
            <a:endParaRPr lang="en-US" sz="2000" dirty="0">
              <a:solidFill>
                <a:schemeClr val="bg1"/>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3096301965"/>
              </p:ext>
            </p:extLst>
          </p:nvPr>
        </p:nvGraphicFramePr>
        <p:xfrm>
          <a:off x="1211249" y="2050843"/>
          <a:ext cx="3282950" cy="4314827"/>
        </p:xfrm>
        <a:graphic>
          <a:graphicData uri="http://schemas.openxmlformats.org/drawingml/2006/table">
            <a:tbl>
              <a:tblPr firstRow="1" bandRow="1">
                <a:tableStyleId>{7E9639D4-E3E2-4D34-9284-5A2195B3D0D7}</a:tableStyleId>
              </a:tblPr>
              <a:tblGrid>
                <a:gridCol w="656590">
                  <a:extLst>
                    <a:ext uri="{9D8B030D-6E8A-4147-A177-3AD203B41FA5}">
                      <a16:colId xmlns:a16="http://schemas.microsoft.com/office/drawing/2014/main" val="20000"/>
                    </a:ext>
                  </a:extLst>
                </a:gridCol>
                <a:gridCol w="1389456">
                  <a:extLst>
                    <a:ext uri="{9D8B030D-6E8A-4147-A177-3AD203B41FA5}">
                      <a16:colId xmlns:a16="http://schemas.microsoft.com/office/drawing/2014/main" val="20002"/>
                    </a:ext>
                  </a:extLst>
                </a:gridCol>
                <a:gridCol w="1236904">
                  <a:extLst>
                    <a:ext uri="{9D8B030D-6E8A-4147-A177-3AD203B41FA5}">
                      <a16:colId xmlns:a16="http://schemas.microsoft.com/office/drawing/2014/main" val="20003"/>
                    </a:ext>
                  </a:extLst>
                </a:gridCol>
              </a:tblGrid>
              <a:tr h="336930">
                <a:tc>
                  <a:txBody>
                    <a:bodyPr/>
                    <a:lstStyle/>
                    <a:p>
                      <a:pPr algn="ctr"/>
                      <a:r>
                        <a:rPr lang="en-US" sz="1400" dirty="0" err="1" smtClean="0"/>
                        <a:t>Trt</a:t>
                      </a:r>
                      <a:endParaRPr lang="en-US" sz="1400" dirty="0"/>
                    </a:p>
                  </a:txBody>
                  <a:tcPr marL="91453" marR="91453" marT="45712" marB="45712" anchor="ctr"/>
                </a:tc>
                <a:tc>
                  <a:txBody>
                    <a:bodyPr/>
                    <a:lstStyle/>
                    <a:p>
                      <a:pPr marL="0" marR="0" algn="ctr">
                        <a:lnSpc>
                          <a:spcPct val="115000"/>
                        </a:lnSpc>
                        <a:spcBef>
                          <a:spcPts val="0"/>
                        </a:spcBef>
                        <a:spcAft>
                          <a:spcPts val="0"/>
                        </a:spcAft>
                      </a:pPr>
                      <a:r>
                        <a:rPr lang="en-US" sz="1400" dirty="0" smtClean="0">
                          <a:effectLst/>
                        </a:rPr>
                        <a:t>Timing</a:t>
                      </a:r>
                      <a:endParaRPr lang="en-US" sz="1400" dirty="0">
                        <a:effectLst/>
                        <a:latin typeface="Calibri"/>
                        <a:ea typeface="Calibri"/>
                        <a:cs typeface="Times New Roman"/>
                      </a:endParaRPr>
                    </a:p>
                  </a:txBody>
                  <a:tcPr marL="68590" marR="68590" marT="0" marB="0" anchor="ctr"/>
                </a:tc>
                <a:tc>
                  <a:txBody>
                    <a:bodyPr/>
                    <a:lstStyle/>
                    <a:p>
                      <a:pPr marL="0" marR="0" algn="ctr">
                        <a:lnSpc>
                          <a:spcPct val="115000"/>
                        </a:lnSpc>
                        <a:spcBef>
                          <a:spcPts val="0"/>
                        </a:spcBef>
                        <a:spcAft>
                          <a:spcPts val="0"/>
                        </a:spcAft>
                      </a:pPr>
                      <a:r>
                        <a:rPr lang="en-US" sz="1400" dirty="0" smtClean="0">
                          <a:effectLst/>
                        </a:rPr>
                        <a:t>Rate</a:t>
                      </a:r>
                      <a:endParaRPr lang="en-US" sz="1400" dirty="0">
                        <a:effectLst/>
                        <a:latin typeface="Calibri"/>
                        <a:ea typeface="Calibri"/>
                        <a:cs typeface="Times New Roman"/>
                      </a:endParaRPr>
                    </a:p>
                  </a:txBody>
                  <a:tcPr marL="68590" marR="68590" marT="0" marB="0" anchor="ctr"/>
                </a:tc>
                <a:extLst>
                  <a:ext uri="{0D108BD9-81ED-4DB2-BD59-A6C34878D82A}">
                    <a16:rowId xmlns:a16="http://schemas.microsoft.com/office/drawing/2014/main" val="10000"/>
                  </a:ext>
                </a:extLst>
              </a:tr>
              <a:tr h="336930">
                <a:tc>
                  <a:txBody>
                    <a:bodyPr/>
                    <a:lstStyle/>
                    <a:p>
                      <a:pPr algn="ctr"/>
                      <a:r>
                        <a:rPr lang="en-US" sz="1600" dirty="0" smtClean="0"/>
                        <a:t>1</a:t>
                      </a:r>
                      <a:endParaRPr lang="en-US" sz="1600" b="1" dirty="0"/>
                    </a:p>
                  </a:txBody>
                  <a:tcPr marL="91453" marR="91453" marT="45712" marB="45712"/>
                </a:tc>
                <a:tc>
                  <a:txBody>
                    <a:bodyPr/>
                    <a:lstStyle/>
                    <a:p>
                      <a:pPr marL="0" marR="0" algn="ctr">
                        <a:lnSpc>
                          <a:spcPct val="115000"/>
                        </a:lnSpc>
                        <a:spcBef>
                          <a:spcPts val="0"/>
                        </a:spcBef>
                        <a:spcAft>
                          <a:spcPts val="0"/>
                        </a:spcAft>
                      </a:pPr>
                      <a:r>
                        <a:rPr lang="en-US" sz="1400" dirty="0" smtClean="0">
                          <a:effectLst/>
                        </a:rPr>
                        <a:t>Pre</a:t>
                      </a:r>
                      <a:endParaRPr lang="en-US" sz="1400" dirty="0">
                        <a:effectLst/>
                        <a:latin typeface="+mj-lt"/>
                        <a:ea typeface="Calibri"/>
                        <a:cs typeface="Times New Roman"/>
                      </a:endParaRPr>
                    </a:p>
                  </a:txBody>
                  <a:tcPr marL="68590" marR="68590" marT="0" marB="0" anchor="ctr"/>
                </a:tc>
                <a:tc>
                  <a:txBody>
                    <a:bodyPr/>
                    <a:lstStyle/>
                    <a:p>
                      <a:pPr marL="0" marR="0" algn="ctr">
                        <a:lnSpc>
                          <a:spcPct val="115000"/>
                        </a:lnSpc>
                        <a:spcBef>
                          <a:spcPts val="0"/>
                        </a:spcBef>
                        <a:spcAft>
                          <a:spcPts val="0"/>
                        </a:spcAft>
                      </a:pPr>
                      <a:r>
                        <a:rPr lang="en-US" sz="1400" dirty="0" smtClean="0">
                          <a:effectLst/>
                        </a:rPr>
                        <a:t>0</a:t>
                      </a:r>
                      <a:endParaRPr lang="en-US" sz="1400" dirty="0">
                        <a:effectLst/>
                        <a:latin typeface="+mj-lt"/>
                        <a:ea typeface="Calibri"/>
                        <a:cs typeface="Times New Roman"/>
                      </a:endParaRPr>
                    </a:p>
                  </a:txBody>
                  <a:tcPr marL="68590" marR="68590" marT="0" marB="0" anchor="ctr"/>
                </a:tc>
                <a:extLst>
                  <a:ext uri="{0D108BD9-81ED-4DB2-BD59-A6C34878D82A}">
                    <a16:rowId xmlns:a16="http://schemas.microsoft.com/office/drawing/2014/main" val="10001"/>
                  </a:ext>
                </a:extLst>
              </a:tr>
              <a:tr h="336930">
                <a:tc>
                  <a:txBody>
                    <a:bodyPr/>
                    <a:lstStyle/>
                    <a:p>
                      <a:pPr algn="ctr"/>
                      <a:r>
                        <a:rPr lang="en-US" sz="1600" dirty="0" smtClean="0"/>
                        <a:t>2</a:t>
                      </a:r>
                      <a:endParaRPr lang="en-US" sz="1600" b="1" dirty="0"/>
                    </a:p>
                  </a:txBody>
                  <a:tcPr marL="91453" marR="91453" marT="45712" marB="45712"/>
                </a:tc>
                <a:tc>
                  <a:txBody>
                    <a:bodyPr/>
                    <a:lstStyle/>
                    <a:p>
                      <a:pPr marL="0" marR="0" algn="ctr">
                        <a:lnSpc>
                          <a:spcPct val="115000"/>
                        </a:lnSpc>
                        <a:spcBef>
                          <a:spcPts val="0"/>
                        </a:spcBef>
                        <a:spcAft>
                          <a:spcPts val="0"/>
                        </a:spcAft>
                      </a:pPr>
                      <a:r>
                        <a:rPr lang="en-US" sz="1400" dirty="0" smtClean="0">
                          <a:effectLst/>
                        </a:rPr>
                        <a:t>Pre</a:t>
                      </a:r>
                      <a:endParaRPr lang="en-US" sz="1400" b="1" dirty="0">
                        <a:effectLst/>
                        <a:latin typeface="+mj-lt"/>
                        <a:ea typeface="Calibri"/>
                        <a:cs typeface="Times New Roman"/>
                      </a:endParaRPr>
                    </a:p>
                  </a:txBody>
                  <a:tcPr marL="68590" marR="68590" marT="0" marB="0" anchor="ctr"/>
                </a:tc>
                <a:tc>
                  <a:txBody>
                    <a:bodyPr/>
                    <a:lstStyle/>
                    <a:p>
                      <a:pPr marL="0" marR="0" algn="ctr">
                        <a:lnSpc>
                          <a:spcPct val="115000"/>
                        </a:lnSpc>
                        <a:spcBef>
                          <a:spcPts val="0"/>
                        </a:spcBef>
                        <a:spcAft>
                          <a:spcPts val="0"/>
                        </a:spcAft>
                      </a:pPr>
                      <a:r>
                        <a:rPr lang="en-US" sz="1400" dirty="0" smtClean="0">
                          <a:effectLst/>
                        </a:rPr>
                        <a:t>120</a:t>
                      </a:r>
                      <a:endParaRPr lang="en-US" sz="1400" b="1" dirty="0">
                        <a:effectLst/>
                        <a:latin typeface="+mj-lt"/>
                        <a:ea typeface="Calibri"/>
                        <a:cs typeface="Calibri" panose="020F0502020204030204" pitchFamily="34" charset="0"/>
                      </a:endParaRPr>
                    </a:p>
                  </a:txBody>
                  <a:tcPr marL="68590" marR="68590" marT="0" marB="0" anchor="ctr"/>
                </a:tc>
                <a:extLst>
                  <a:ext uri="{0D108BD9-81ED-4DB2-BD59-A6C34878D82A}">
                    <a16:rowId xmlns:a16="http://schemas.microsoft.com/office/drawing/2014/main" val="10002"/>
                  </a:ext>
                </a:extLst>
              </a:tr>
              <a:tr h="336930">
                <a:tc>
                  <a:txBody>
                    <a:bodyPr/>
                    <a:lstStyle/>
                    <a:p>
                      <a:pPr algn="ctr"/>
                      <a:r>
                        <a:rPr lang="en-US" sz="1600" dirty="0" smtClean="0"/>
                        <a:t>3</a:t>
                      </a:r>
                      <a:endParaRPr lang="en-US" sz="1600" b="1" dirty="0"/>
                    </a:p>
                  </a:txBody>
                  <a:tcPr marL="91453" marR="91453" marT="45712" marB="45712"/>
                </a:tc>
                <a:tc>
                  <a:txBody>
                    <a:bodyPr/>
                    <a:lstStyle/>
                    <a:p>
                      <a:pPr marL="0" marR="0" algn="ctr">
                        <a:lnSpc>
                          <a:spcPct val="115000"/>
                        </a:lnSpc>
                        <a:spcBef>
                          <a:spcPts val="0"/>
                        </a:spcBef>
                        <a:spcAft>
                          <a:spcPts val="0"/>
                        </a:spcAft>
                      </a:pPr>
                      <a:r>
                        <a:rPr lang="en-US" sz="1400" dirty="0" smtClean="0">
                          <a:effectLst/>
                        </a:rPr>
                        <a:t>0DAVD</a:t>
                      </a:r>
                      <a:endParaRPr lang="en-US" sz="1400" b="1" dirty="0">
                        <a:effectLst/>
                        <a:latin typeface="+mj-lt"/>
                        <a:ea typeface="Calibri"/>
                        <a:cs typeface="Times New Roman"/>
                      </a:endParaRPr>
                    </a:p>
                  </a:txBody>
                  <a:tcPr marL="68590" marR="68590" marT="0" marB="0" anchor="ctr"/>
                </a:tc>
                <a:tc>
                  <a:txBody>
                    <a:bodyPr/>
                    <a:lstStyle/>
                    <a:p>
                      <a:pPr marL="0" marR="0" algn="ctr">
                        <a:lnSpc>
                          <a:spcPct val="115000"/>
                        </a:lnSpc>
                        <a:spcBef>
                          <a:spcPts val="0"/>
                        </a:spcBef>
                        <a:spcAft>
                          <a:spcPts val="0"/>
                        </a:spcAft>
                      </a:pPr>
                      <a:r>
                        <a:rPr lang="en-US" sz="1400" dirty="0" smtClean="0">
                          <a:effectLst/>
                        </a:rPr>
                        <a:t>120</a:t>
                      </a:r>
                      <a:endParaRPr lang="en-US" sz="1400" b="1" dirty="0">
                        <a:effectLst/>
                        <a:latin typeface="+mj-lt"/>
                        <a:ea typeface="Calibri"/>
                        <a:cs typeface="Calibri" panose="020F0502020204030204" pitchFamily="34" charset="0"/>
                      </a:endParaRPr>
                    </a:p>
                  </a:txBody>
                  <a:tcPr marL="68590" marR="68590" marT="0" marB="0" anchor="ctr"/>
                </a:tc>
                <a:extLst>
                  <a:ext uri="{0D108BD9-81ED-4DB2-BD59-A6C34878D82A}">
                    <a16:rowId xmlns:a16="http://schemas.microsoft.com/office/drawing/2014/main" val="10003"/>
                  </a:ext>
                </a:extLst>
              </a:tr>
              <a:tr h="382208">
                <a:tc>
                  <a:txBody>
                    <a:bodyPr/>
                    <a:lstStyle/>
                    <a:p>
                      <a:pPr algn="ctr"/>
                      <a:r>
                        <a:rPr lang="en-US" sz="1600" dirty="0" smtClean="0"/>
                        <a:t>4</a:t>
                      </a:r>
                      <a:endParaRPr lang="en-US" sz="1600" b="1" dirty="0"/>
                    </a:p>
                  </a:txBody>
                  <a:tcPr marL="91453" marR="91453" marT="45712" marB="45712"/>
                </a:tc>
                <a:tc>
                  <a:txBody>
                    <a:bodyPr/>
                    <a:lstStyle/>
                    <a:p>
                      <a:pPr marL="0" marR="0" algn="ctr">
                        <a:lnSpc>
                          <a:spcPct val="115000"/>
                        </a:lnSpc>
                        <a:spcBef>
                          <a:spcPts val="0"/>
                        </a:spcBef>
                        <a:spcAft>
                          <a:spcPts val="0"/>
                        </a:spcAft>
                      </a:pPr>
                      <a:r>
                        <a:rPr lang="en-US" sz="1400" dirty="0" smtClean="0">
                          <a:effectLst/>
                        </a:rPr>
                        <a:t>7 DAVD</a:t>
                      </a:r>
                      <a:endParaRPr lang="en-US" sz="1400" b="1" dirty="0">
                        <a:effectLst/>
                        <a:latin typeface="+mj-lt"/>
                        <a:ea typeface="Calibri"/>
                        <a:cs typeface="Times New Roman"/>
                      </a:endParaRPr>
                    </a:p>
                  </a:txBody>
                  <a:tcPr marL="68590" marR="6859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smtClean="0">
                          <a:effectLst/>
                        </a:rPr>
                        <a:t>120</a:t>
                      </a:r>
                      <a:endParaRPr lang="en-US" sz="1400" b="1" dirty="0" smtClean="0">
                        <a:effectLst/>
                        <a:latin typeface="+mj-lt"/>
                        <a:ea typeface="Calibri"/>
                        <a:cs typeface="Calibri" panose="020F0502020204030204" pitchFamily="34" charset="0"/>
                      </a:endParaRPr>
                    </a:p>
                  </a:txBody>
                  <a:tcPr marL="68590" marR="68590" marT="0" marB="0" anchor="ctr"/>
                </a:tc>
                <a:extLst>
                  <a:ext uri="{0D108BD9-81ED-4DB2-BD59-A6C34878D82A}">
                    <a16:rowId xmlns:a16="http://schemas.microsoft.com/office/drawing/2014/main" val="10004"/>
                  </a:ext>
                </a:extLst>
              </a:tr>
              <a:tr h="336930">
                <a:tc>
                  <a:txBody>
                    <a:bodyPr/>
                    <a:lstStyle/>
                    <a:p>
                      <a:pPr algn="ctr"/>
                      <a:r>
                        <a:rPr lang="en-US" sz="1600" dirty="0" smtClean="0"/>
                        <a:t>5</a:t>
                      </a:r>
                      <a:endParaRPr lang="en-US" sz="1600" b="1" dirty="0"/>
                    </a:p>
                  </a:txBody>
                  <a:tcPr marL="91453" marR="91453" marT="45712" marB="45712"/>
                </a:tc>
                <a:tc>
                  <a:txBody>
                    <a:bodyPr/>
                    <a:lstStyle/>
                    <a:p>
                      <a:pPr marL="0" marR="0" algn="ctr">
                        <a:lnSpc>
                          <a:spcPct val="115000"/>
                        </a:lnSpc>
                        <a:spcBef>
                          <a:spcPts val="0"/>
                        </a:spcBef>
                        <a:spcAft>
                          <a:spcPts val="0"/>
                        </a:spcAft>
                      </a:pPr>
                      <a:r>
                        <a:rPr lang="en-US" sz="1400" dirty="0" smtClean="0">
                          <a:effectLst/>
                        </a:rPr>
                        <a:t>14 DAVD</a:t>
                      </a:r>
                      <a:endParaRPr lang="en-US" sz="1400" b="1" dirty="0">
                        <a:effectLst/>
                        <a:latin typeface="+mj-lt"/>
                        <a:ea typeface="Calibri"/>
                        <a:cs typeface="Times New Roman"/>
                      </a:endParaRPr>
                    </a:p>
                  </a:txBody>
                  <a:tcPr marL="68590" marR="68590" marT="0" marB="0" anchor="ctr"/>
                </a:tc>
                <a:tc>
                  <a:txBody>
                    <a:bodyPr/>
                    <a:lstStyle/>
                    <a:p>
                      <a:pPr marL="0" marR="0" algn="ctr">
                        <a:lnSpc>
                          <a:spcPct val="115000"/>
                        </a:lnSpc>
                        <a:spcBef>
                          <a:spcPts val="0"/>
                        </a:spcBef>
                        <a:spcAft>
                          <a:spcPts val="0"/>
                        </a:spcAft>
                      </a:pPr>
                      <a:r>
                        <a:rPr lang="en-US" sz="1400" dirty="0" smtClean="0">
                          <a:effectLst/>
                        </a:rPr>
                        <a:t>120</a:t>
                      </a:r>
                      <a:endParaRPr lang="en-US" sz="1400" b="1" dirty="0">
                        <a:effectLst/>
                        <a:latin typeface="+mj-lt"/>
                        <a:ea typeface="Calibri"/>
                        <a:cs typeface="Calibri" panose="020F0502020204030204" pitchFamily="34" charset="0"/>
                      </a:endParaRPr>
                    </a:p>
                  </a:txBody>
                  <a:tcPr marL="68590" marR="68590" marT="0" marB="0" anchor="ctr"/>
                </a:tc>
                <a:extLst>
                  <a:ext uri="{0D108BD9-81ED-4DB2-BD59-A6C34878D82A}">
                    <a16:rowId xmlns:a16="http://schemas.microsoft.com/office/drawing/2014/main" val="10005"/>
                  </a:ext>
                </a:extLst>
              </a:tr>
              <a:tr h="336930">
                <a:tc>
                  <a:txBody>
                    <a:bodyPr/>
                    <a:lstStyle/>
                    <a:p>
                      <a:pPr algn="ctr"/>
                      <a:r>
                        <a:rPr lang="en-US" sz="1600" dirty="0" smtClean="0"/>
                        <a:t>6</a:t>
                      </a:r>
                      <a:endParaRPr lang="en-US" sz="1600" b="1" dirty="0"/>
                    </a:p>
                  </a:txBody>
                  <a:tcPr marL="91453" marR="91453" marT="45712" marB="45712"/>
                </a:tc>
                <a:tc>
                  <a:txBody>
                    <a:bodyPr/>
                    <a:lstStyle/>
                    <a:p>
                      <a:pPr marL="0" marR="0" algn="ctr">
                        <a:lnSpc>
                          <a:spcPct val="115000"/>
                        </a:lnSpc>
                        <a:spcBef>
                          <a:spcPts val="0"/>
                        </a:spcBef>
                        <a:spcAft>
                          <a:spcPts val="0"/>
                        </a:spcAft>
                      </a:pPr>
                      <a:r>
                        <a:rPr lang="en-US" sz="1400" dirty="0" smtClean="0">
                          <a:effectLst/>
                        </a:rPr>
                        <a:t>21 DAVD</a:t>
                      </a:r>
                      <a:endParaRPr lang="en-US" sz="1400" b="1" dirty="0">
                        <a:effectLst/>
                        <a:latin typeface="+mj-lt"/>
                        <a:ea typeface="Calibri"/>
                        <a:cs typeface="Times New Roman"/>
                      </a:endParaRPr>
                    </a:p>
                  </a:txBody>
                  <a:tcPr marL="68590" marR="68590" marT="0" marB="0" anchor="ctr"/>
                </a:tc>
                <a:tc>
                  <a:txBody>
                    <a:bodyPr/>
                    <a:lstStyle/>
                    <a:p>
                      <a:pPr marL="0" marR="0" algn="ctr">
                        <a:lnSpc>
                          <a:spcPct val="115000"/>
                        </a:lnSpc>
                        <a:spcBef>
                          <a:spcPts val="0"/>
                        </a:spcBef>
                        <a:spcAft>
                          <a:spcPts val="0"/>
                        </a:spcAft>
                      </a:pPr>
                      <a:r>
                        <a:rPr lang="en-US" sz="1400" dirty="0" smtClean="0">
                          <a:effectLst/>
                        </a:rPr>
                        <a:t>120</a:t>
                      </a:r>
                      <a:endParaRPr lang="en-US" sz="1400" b="1" dirty="0">
                        <a:effectLst/>
                        <a:latin typeface="+mj-lt"/>
                        <a:ea typeface="Calibri"/>
                        <a:cs typeface="Calibri" panose="020F0502020204030204" pitchFamily="34" charset="0"/>
                      </a:endParaRPr>
                    </a:p>
                  </a:txBody>
                  <a:tcPr marL="68590" marR="68590" marT="0" marB="0" anchor="ctr"/>
                </a:tc>
                <a:extLst>
                  <a:ext uri="{0D108BD9-81ED-4DB2-BD59-A6C34878D82A}">
                    <a16:rowId xmlns:a16="http://schemas.microsoft.com/office/drawing/2014/main" val="10006"/>
                  </a:ext>
                </a:extLst>
              </a:tr>
              <a:tr h="382208">
                <a:tc>
                  <a:txBody>
                    <a:bodyPr/>
                    <a:lstStyle/>
                    <a:p>
                      <a:pPr algn="ctr"/>
                      <a:r>
                        <a:rPr lang="en-US" sz="1600" dirty="0" smtClean="0"/>
                        <a:t>7</a:t>
                      </a:r>
                      <a:endParaRPr lang="en-US" sz="1600" b="1" dirty="0"/>
                    </a:p>
                  </a:txBody>
                  <a:tcPr marL="91453" marR="91453" marT="45712" marB="45712"/>
                </a:tc>
                <a:tc>
                  <a:txBody>
                    <a:bodyPr/>
                    <a:lstStyle/>
                    <a:p>
                      <a:pPr marL="0" marR="0" algn="ctr">
                        <a:lnSpc>
                          <a:spcPct val="115000"/>
                        </a:lnSpc>
                        <a:spcBef>
                          <a:spcPts val="0"/>
                        </a:spcBef>
                        <a:spcAft>
                          <a:spcPts val="0"/>
                        </a:spcAft>
                      </a:pPr>
                      <a:r>
                        <a:rPr lang="en-US" sz="1400" dirty="0" smtClean="0">
                          <a:effectLst/>
                        </a:rPr>
                        <a:t>28</a:t>
                      </a:r>
                      <a:r>
                        <a:rPr lang="en-US" sz="1400" baseline="0" dirty="0" smtClean="0">
                          <a:effectLst/>
                        </a:rPr>
                        <a:t> DAVD</a:t>
                      </a:r>
                      <a:endParaRPr lang="en-US" sz="1400" b="1" dirty="0">
                        <a:effectLst/>
                        <a:latin typeface="+mj-lt"/>
                        <a:ea typeface="Calibri"/>
                        <a:cs typeface="Times New Roman"/>
                      </a:endParaRPr>
                    </a:p>
                  </a:txBody>
                  <a:tcPr marL="68590" marR="6859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smtClean="0">
                          <a:effectLst/>
                        </a:rPr>
                        <a:t>120</a:t>
                      </a:r>
                      <a:endParaRPr lang="en-US" sz="1400" b="1" dirty="0" smtClean="0">
                        <a:effectLst/>
                        <a:latin typeface="+mj-lt"/>
                        <a:ea typeface="Calibri"/>
                        <a:cs typeface="Calibri" panose="020F0502020204030204" pitchFamily="34" charset="0"/>
                      </a:endParaRPr>
                    </a:p>
                  </a:txBody>
                  <a:tcPr marL="68590" marR="68590" marT="0" marB="0" anchor="ctr"/>
                </a:tc>
                <a:extLst>
                  <a:ext uri="{0D108BD9-81ED-4DB2-BD59-A6C34878D82A}">
                    <a16:rowId xmlns:a16="http://schemas.microsoft.com/office/drawing/2014/main" val="10007"/>
                  </a:ext>
                </a:extLst>
              </a:tr>
              <a:tr h="382208">
                <a:tc>
                  <a:txBody>
                    <a:bodyPr/>
                    <a:lstStyle/>
                    <a:p>
                      <a:pPr algn="ctr"/>
                      <a:r>
                        <a:rPr lang="en-US" sz="1600" dirty="0" smtClean="0"/>
                        <a:t>8</a:t>
                      </a:r>
                      <a:endParaRPr lang="en-US" sz="1600" b="1" dirty="0"/>
                    </a:p>
                  </a:txBody>
                  <a:tcPr marL="91453" marR="91453" marT="45712" marB="45712"/>
                </a:tc>
                <a:tc>
                  <a:txBody>
                    <a:bodyPr/>
                    <a:lstStyle/>
                    <a:p>
                      <a:pPr marL="0" marR="0" algn="ctr">
                        <a:lnSpc>
                          <a:spcPct val="115000"/>
                        </a:lnSpc>
                        <a:spcBef>
                          <a:spcPts val="0"/>
                        </a:spcBef>
                        <a:spcAft>
                          <a:spcPts val="0"/>
                        </a:spcAft>
                      </a:pPr>
                      <a:r>
                        <a:rPr lang="en-US" sz="1400" dirty="0" smtClean="0">
                          <a:effectLst/>
                        </a:rPr>
                        <a:t>35 DAVD</a:t>
                      </a:r>
                      <a:endParaRPr lang="en-US" sz="1400" b="1" dirty="0">
                        <a:effectLst/>
                        <a:latin typeface="+mj-lt"/>
                        <a:ea typeface="Calibri"/>
                        <a:cs typeface="Times New Roman"/>
                      </a:endParaRPr>
                    </a:p>
                  </a:txBody>
                  <a:tcPr marL="68590" marR="6859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smtClean="0">
                          <a:effectLst/>
                        </a:rPr>
                        <a:t>120</a:t>
                      </a:r>
                      <a:endParaRPr lang="en-US" sz="1400" b="1" dirty="0" smtClean="0">
                        <a:effectLst/>
                        <a:latin typeface="+mj-lt"/>
                        <a:ea typeface="Calibri"/>
                        <a:cs typeface="Calibri" panose="020F0502020204030204" pitchFamily="34" charset="0"/>
                      </a:endParaRPr>
                    </a:p>
                  </a:txBody>
                  <a:tcPr marL="68590" marR="68590" marT="0" marB="0" anchor="ctr"/>
                </a:tc>
                <a:extLst>
                  <a:ext uri="{0D108BD9-81ED-4DB2-BD59-A6C34878D82A}">
                    <a16:rowId xmlns:a16="http://schemas.microsoft.com/office/drawing/2014/main" val="10008"/>
                  </a:ext>
                </a:extLst>
              </a:tr>
              <a:tr h="382208">
                <a:tc>
                  <a:txBody>
                    <a:bodyPr/>
                    <a:lstStyle/>
                    <a:p>
                      <a:pPr algn="ctr"/>
                      <a:r>
                        <a:rPr lang="en-US" sz="1600" dirty="0" smtClean="0"/>
                        <a:t>9</a:t>
                      </a:r>
                      <a:endParaRPr lang="en-US" sz="1600" b="1" dirty="0"/>
                    </a:p>
                  </a:txBody>
                  <a:tcPr marL="91453" marR="91453" marT="45712" marB="45712"/>
                </a:tc>
                <a:tc>
                  <a:txBody>
                    <a:bodyPr/>
                    <a:lstStyle/>
                    <a:p>
                      <a:pPr marL="0" marR="0" algn="ctr">
                        <a:lnSpc>
                          <a:spcPct val="115000"/>
                        </a:lnSpc>
                        <a:spcBef>
                          <a:spcPts val="0"/>
                        </a:spcBef>
                        <a:spcAft>
                          <a:spcPts val="0"/>
                        </a:spcAft>
                      </a:pPr>
                      <a:r>
                        <a:rPr lang="en-US" sz="1400" dirty="0" smtClean="0">
                          <a:effectLst/>
                        </a:rPr>
                        <a:t>42 DAVD</a:t>
                      </a:r>
                      <a:endParaRPr lang="en-US" sz="1400" b="1" dirty="0">
                        <a:effectLst/>
                        <a:latin typeface="+mj-lt"/>
                        <a:ea typeface="Calibri"/>
                        <a:cs typeface="Times New Roman"/>
                      </a:endParaRPr>
                    </a:p>
                  </a:txBody>
                  <a:tcPr marL="68590" marR="6859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smtClean="0">
                          <a:effectLst/>
                        </a:rPr>
                        <a:t>120</a:t>
                      </a:r>
                      <a:endParaRPr lang="en-US" sz="1400" b="1" dirty="0" smtClean="0">
                        <a:effectLst/>
                        <a:latin typeface="+mj-lt"/>
                        <a:ea typeface="Calibri"/>
                        <a:cs typeface="Calibri" panose="020F0502020204030204" pitchFamily="34" charset="0"/>
                      </a:endParaRPr>
                    </a:p>
                  </a:txBody>
                  <a:tcPr marL="68590" marR="68590" marT="0" marB="0" anchor="ctr"/>
                </a:tc>
                <a:extLst>
                  <a:ext uri="{0D108BD9-81ED-4DB2-BD59-A6C34878D82A}">
                    <a16:rowId xmlns:a16="http://schemas.microsoft.com/office/drawing/2014/main" val="10009"/>
                  </a:ext>
                </a:extLst>
              </a:tr>
              <a:tr h="764415">
                <a:tc>
                  <a:txBody>
                    <a:bodyPr/>
                    <a:lstStyle/>
                    <a:p>
                      <a:pPr algn="ctr"/>
                      <a:r>
                        <a:rPr lang="en-US" sz="1600" dirty="0" smtClean="0"/>
                        <a:t>10</a:t>
                      </a:r>
                      <a:endParaRPr lang="en-US" sz="1600" b="1" dirty="0"/>
                    </a:p>
                  </a:txBody>
                  <a:tcPr marL="91453" marR="91453" marT="45712" marB="45712"/>
                </a:tc>
                <a:tc>
                  <a:txBody>
                    <a:bodyPr/>
                    <a:lstStyle/>
                    <a:p>
                      <a:pPr marL="0" marR="0" algn="ctr">
                        <a:lnSpc>
                          <a:spcPct val="115000"/>
                        </a:lnSpc>
                        <a:spcBef>
                          <a:spcPts val="0"/>
                        </a:spcBef>
                        <a:spcAft>
                          <a:spcPts val="0"/>
                        </a:spcAft>
                      </a:pPr>
                      <a:r>
                        <a:rPr lang="en-US" sz="1400" dirty="0" smtClean="0">
                          <a:effectLst/>
                        </a:rPr>
                        <a:t>49 DAVD</a:t>
                      </a:r>
                      <a:endParaRPr lang="en-US" sz="1400" b="1" dirty="0">
                        <a:effectLst/>
                        <a:latin typeface="+mj-lt"/>
                        <a:ea typeface="Calibri"/>
                        <a:cs typeface="Times New Roman"/>
                      </a:endParaRPr>
                    </a:p>
                  </a:txBody>
                  <a:tcPr marL="68590" marR="6859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smtClean="0">
                          <a:effectLst/>
                        </a:rPr>
                        <a:t>120</a:t>
                      </a:r>
                      <a:endParaRPr lang="en-US" sz="1400" b="1" dirty="0" smtClean="0">
                        <a:effectLst/>
                        <a:latin typeface="+mj-lt"/>
                        <a:ea typeface="Calibri"/>
                        <a:cs typeface="Calibri" panose="020F0502020204030204" pitchFamily="34" charset="0"/>
                      </a:endParaRPr>
                    </a:p>
                  </a:txBody>
                  <a:tcPr marL="68590" marR="68590" marT="0" marB="0" anchor="ctr"/>
                </a:tc>
                <a:extLst>
                  <a:ext uri="{0D108BD9-81ED-4DB2-BD59-A6C34878D82A}">
                    <a16:rowId xmlns:a16="http://schemas.microsoft.com/office/drawing/2014/main" val="10010"/>
                  </a:ext>
                </a:extLst>
              </a:tr>
            </a:tbl>
          </a:graphicData>
        </a:graphic>
      </p:graphicFrame>
      <p:sp>
        <p:nvSpPr>
          <p:cNvPr id="3" name="Rectangle 2"/>
          <p:cNvSpPr/>
          <p:nvPr/>
        </p:nvSpPr>
        <p:spPr>
          <a:xfrm>
            <a:off x="1669719" y="1483805"/>
            <a:ext cx="2366010" cy="369332"/>
          </a:xfrm>
          <a:prstGeom prst="rect">
            <a:avLst/>
          </a:prstGeom>
        </p:spPr>
        <p:txBody>
          <a:bodyPr wrap="square">
            <a:spAutoFit/>
          </a:bodyPr>
          <a:lstStyle/>
          <a:p>
            <a:pPr>
              <a:spcBef>
                <a:spcPct val="0"/>
              </a:spcBef>
            </a:pPr>
            <a:r>
              <a:rPr lang="en-US" altLang="en-US" dirty="0"/>
              <a:t>Sorghum </a:t>
            </a:r>
            <a:r>
              <a:rPr lang="en-US" altLang="en-US" dirty="0" smtClean="0"/>
              <a:t>Delayed N </a:t>
            </a:r>
            <a:endParaRPr lang="en-US" altLang="en-US" sz="1600" i="1" dirty="0"/>
          </a:p>
        </p:txBody>
      </p:sp>
      <p:graphicFrame>
        <p:nvGraphicFramePr>
          <p:cNvPr id="13" name="Group 129"/>
          <p:cNvGraphicFramePr>
            <a:graphicFrameLocks noGrp="1"/>
          </p:cNvGraphicFramePr>
          <p:nvPr>
            <p:extLst>
              <p:ext uri="{D42A27DB-BD31-4B8C-83A1-F6EECF244321}">
                <p14:modId xmlns:p14="http://schemas.microsoft.com/office/powerpoint/2010/main" val="831638871"/>
              </p:ext>
            </p:extLst>
          </p:nvPr>
        </p:nvGraphicFramePr>
        <p:xfrm>
          <a:off x="5420478" y="2755317"/>
          <a:ext cx="2880361" cy="3437354"/>
        </p:xfrm>
        <a:graphic>
          <a:graphicData uri="http://schemas.openxmlformats.org/drawingml/2006/table">
            <a:tbl>
              <a:tblPr/>
              <a:tblGrid>
                <a:gridCol w="884895">
                  <a:extLst>
                    <a:ext uri="{9D8B030D-6E8A-4147-A177-3AD203B41FA5}">
                      <a16:colId xmlns:a16="http://schemas.microsoft.com/office/drawing/2014/main" val="20000"/>
                    </a:ext>
                  </a:extLst>
                </a:gridCol>
                <a:gridCol w="740010">
                  <a:extLst>
                    <a:ext uri="{9D8B030D-6E8A-4147-A177-3AD203B41FA5}">
                      <a16:colId xmlns:a16="http://schemas.microsoft.com/office/drawing/2014/main" val="20001"/>
                    </a:ext>
                  </a:extLst>
                </a:gridCol>
                <a:gridCol w="1255456">
                  <a:extLst>
                    <a:ext uri="{9D8B030D-6E8A-4147-A177-3AD203B41FA5}">
                      <a16:colId xmlns:a16="http://schemas.microsoft.com/office/drawing/2014/main" val="20002"/>
                    </a:ext>
                  </a:extLst>
                </a:gridCol>
              </a:tblGrid>
              <a:tr h="2438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Treatment</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Cultivar</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rPr>
                        <a:t>Target pH</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38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1</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4.0</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38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2</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4.5</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38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3</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5.0</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38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4</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5.5</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438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5</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6.0</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85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6</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7.0</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438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7</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4.0</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438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8</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4.5</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438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9</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5.0</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438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10</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5.5</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438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11</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6.0</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438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rPr>
                        <a:t>12</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7.0</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14" name="Text Box 128"/>
          <p:cNvSpPr txBox="1">
            <a:spLocks noChangeArrowheads="1"/>
          </p:cNvSpPr>
          <p:nvPr/>
        </p:nvSpPr>
        <p:spPr bwMode="auto">
          <a:xfrm>
            <a:off x="5420478" y="1192261"/>
            <a:ext cx="272029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t>Relative Yield </a:t>
            </a:r>
            <a:r>
              <a:rPr lang="en-US" altLang="en-US" sz="2400" dirty="0" smtClean="0"/>
              <a:t>Trial</a:t>
            </a:r>
            <a:br>
              <a:rPr lang="en-US" altLang="en-US" sz="2400" dirty="0" smtClean="0"/>
            </a:br>
            <a:r>
              <a:rPr lang="en-US" altLang="en-US" sz="2400" dirty="0" smtClean="0"/>
              <a:t>Cotton- 4 Cultivars</a:t>
            </a:r>
            <a:endParaRPr lang="en-US" altLang="en-US" sz="2400" dirty="0"/>
          </a:p>
        </p:txBody>
      </p:sp>
    </p:spTree>
    <p:extLst>
      <p:ext uri="{BB962C8B-B14F-4D97-AF65-F5344CB8AC3E}">
        <p14:creationId xmlns:p14="http://schemas.microsoft.com/office/powerpoint/2010/main" val="3220026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1936" y="1046470"/>
            <a:ext cx="7886700" cy="5331469"/>
          </a:xfrm>
        </p:spPr>
        <p:txBody>
          <a:bodyPr>
            <a:noAutofit/>
          </a:bodyPr>
          <a:lstStyle/>
          <a:p>
            <a:r>
              <a:rPr lang="en-US" sz="1837" dirty="0"/>
              <a:t>N Source, Method and Timing on Yield and Protein (Wheat)</a:t>
            </a:r>
          </a:p>
          <a:p>
            <a:r>
              <a:rPr lang="en-US" sz="1837" dirty="0"/>
              <a:t>Phosphorus Rich strip for P recommendations (Wheat and Corn)</a:t>
            </a:r>
          </a:p>
          <a:p>
            <a:r>
              <a:rPr lang="en-US" sz="1837" dirty="0"/>
              <a:t>Use of data from UAVs for Sensor Based Nitrogen Rate Calculator (Wheat and Corn )</a:t>
            </a:r>
          </a:p>
          <a:p>
            <a:r>
              <a:rPr lang="en-US" sz="1837" dirty="0"/>
              <a:t>Refinement of </a:t>
            </a:r>
            <a:r>
              <a:rPr lang="en-US" sz="1837" dirty="0" err="1"/>
              <a:t>sumGDD</a:t>
            </a:r>
            <a:r>
              <a:rPr lang="en-US" sz="1837" dirty="0"/>
              <a:t>, days from planting to sensing GDD&gt;0, threshold temperature for GDD, use of live </a:t>
            </a:r>
            <a:r>
              <a:rPr lang="en-US" sz="1837" dirty="0" err="1"/>
              <a:t>Mesonet</a:t>
            </a:r>
            <a:r>
              <a:rPr lang="en-US" sz="1837" dirty="0"/>
              <a:t> data in SBNRC (Wheat and Corn)</a:t>
            </a:r>
          </a:p>
          <a:p>
            <a:r>
              <a:rPr lang="en-US" sz="1837" dirty="0"/>
              <a:t>On Farm NPKS Response strips (Wheat, Corn, Sorghum) </a:t>
            </a:r>
          </a:p>
          <a:p>
            <a:r>
              <a:rPr lang="en-US" sz="1837" dirty="0" smtClean="0"/>
              <a:t>Timing </a:t>
            </a:r>
            <a:r>
              <a:rPr lang="en-US" sz="1837" dirty="0"/>
              <a:t>of cover crop termination/impact on Nutrient cycling and weed control</a:t>
            </a:r>
            <a:br>
              <a:rPr lang="en-US" sz="1837" dirty="0"/>
            </a:br>
            <a:r>
              <a:rPr lang="en-US" sz="1837" dirty="0"/>
              <a:t>On Farm NPKS Response </a:t>
            </a:r>
            <a:r>
              <a:rPr lang="en-US" sz="1837" dirty="0" smtClean="0"/>
              <a:t>strips</a:t>
            </a:r>
          </a:p>
          <a:p>
            <a:r>
              <a:rPr lang="en-US" sz="1837" dirty="0" smtClean="0"/>
              <a:t>Dual Purpose Wheat Fertility</a:t>
            </a:r>
          </a:p>
          <a:p>
            <a:r>
              <a:rPr lang="en-US" sz="1837" dirty="0" smtClean="0"/>
              <a:t>Cotton fertilizer management. </a:t>
            </a:r>
            <a:endParaRPr lang="en-US" sz="1837" dirty="0"/>
          </a:p>
          <a:p>
            <a:r>
              <a:rPr lang="en-US" sz="1837" dirty="0"/>
              <a:t>Sulfur and Potassium Fertilization, Response and yield prediction (Soybean)</a:t>
            </a:r>
          </a:p>
          <a:p>
            <a:r>
              <a:rPr lang="en-US" sz="1837" dirty="0"/>
              <a:t>Impact of soil acidity on new herbicides (different chemistry) </a:t>
            </a:r>
          </a:p>
          <a:p>
            <a:r>
              <a:rPr lang="en-US" sz="1837" dirty="0"/>
              <a:t>Expanding SBNRC Algorithms (outreach)  </a:t>
            </a:r>
          </a:p>
          <a:p>
            <a:endParaRPr lang="en-US" sz="1837" dirty="0"/>
          </a:p>
        </p:txBody>
      </p:sp>
      <p:sp>
        <p:nvSpPr>
          <p:cNvPr id="4" name="TextBox 3"/>
          <p:cNvSpPr txBox="1"/>
          <p:nvPr/>
        </p:nvSpPr>
        <p:spPr>
          <a:xfrm>
            <a:off x="3532168" y="415548"/>
            <a:ext cx="1757424" cy="346698"/>
          </a:xfrm>
          <a:prstGeom prst="rect">
            <a:avLst/>
          </a:prstGeom>
          <a:noFill/>
        </p:spPr>
        <p:txBody>
          <a:bodyPr wrap="square" rtlCol="0">
            <a:spAutoFit/>
          </a:bodyPr>
          <a:lstStyle/>
          <a:p>
            <a:r>
              <a:rPr lang="en-US" sz="1653" b="1" dirty="0"/>
              <a:t>NEW PROJECTS</a:t>
            </a:r>
          </a:p>
        </p:txBody>
      </p:sp>
    </p:spTree>
    <p:extLst>
      <p:ext uri="{BB962C8B-B14F-4D97-AF65-F5344CB8AC3E}">
        <p14:creationId xmlns:p14="http://schemas.microsoft.com/office/powerpoint/2010/main" val="2002659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10766" y="5314741"/>
            <a:ext cx="783389" cy="1130395"/>
          </a:xfrm>
          <a:prstGeom prst="rect">
            <a:avLst/>
          </a:prstGeom>
        </p:spPr>
      </p:pic>
      <p:grpSp>
        <p:nvGrpSpPr>
          <p:cNvPr id="9" name="Group 8"/>
          <p:cNvGrpSpPr/>
          <p:nvPr/>
        </p:nvGrpSpPr>
        <p:grpSpPr>
          <a:xfrm>
            <a:off x="4" y="-53162"/>
            <a:ext cx="9143999" cy="1460318"/>
            <a:chOff x="-9407" y="-113483"/>
            <a:chExt cx="9153407" cy="1072307"/>
          </a:xfrm>
        </p:grpSpPr>
        <p:sp>
          <p:nvSpPr>
            <p:cNvPr id="10" name="Rectangle 9"/>
            <p:cNvSpPr/>
            <p:nvPr/>
          </p:nvSpPr>
          <p:spPr>
            <a:xfrm>
              <a:off x="641166" y="557737"/>
              <a:ext cx="8502834" cy="157681"/>
            </a:xfrm>
            <a:prstGeom prst="rect">
              <a:avLst/>
            </a:prstGeom>
            <a:solidFill>
              <a:srgbClr val="A9AAA8">
                <a:alpha val="86000"/>
              </a:srgbClr>
            </a:solidFill>
            <a:ln>
              <a:noFill/>
            </a:ln>
          </p:spPr>
          <p:style>
            <a:lnRef idx="1">
              <a:schemeClr val="accent1"/>
            </a:lnRef>
            <a:fillRef idx="3">
              <a:schemeClr val="accent1"/>
            </a:fillRef>
            <a:effectRef idx="2">
              <a:schemeClr val="accent1"/>
            </a:effectRef>
            <a:fontRef idx="minor">
              <a:schemeClr val="lt1"/>
            </a:fontRef>
          </p:style>
          <p:txBody>
            <a:bodyPr lIns="13949" tIns="6975" rIns="13949" bIns="6975" rtlCol="0" anchor="ctr"/>
            <a:lstStyle/>
            <a:p>
              <a:pPr algn="ctr"/>
              <a:r>
                <a:rPr lang="en-US" sz="1351" dirty="0">
                  <a:solidFill>
                    <a:schemeClr val="tx1"/>
                  </a:solidFill>
                </a:rPr>
                <a:t>Jagman Dhillon</a:t>
              </a:r>
            </a:p>
          </p:txBody>
        </p:sp>
        <p:sp>
          <p:nvSpPr>
            <p:cNvPr id="11" name="Rectangle 10"/>
            <p:cNvSpPr/>
            <p:nvPr/>
          </p:nvSpPr>
          <p:spPr>
            <a:xfrm>
              <a:off x="-8232" y="-113483"/>
              <a:ext cx="9152232" cy="672446"/>
            </a:xfrm>
            <a:prstGeom prst="rect">
              <a:avLst/>
            </a:prstGeom>
            <a:solidFill>
              <a:srgbClr val="13130D"/>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r>
                <a:rPr lang="en-US" sz="2300" dirty="0"/>
                <a:t>               </a:t>
              </a:r>
              <a:r>
                <a:rPr lang="en-US" sz="2300" dirty="0" smtClean="0"/>
                <a:t>Influence</a:t>
              </a:r>
              <a:r>
                <a:rPr lang="en-US" sz="2400" dirty="0" smtClean="0"/>
                <a:t> </a:t>
              </a:r>
              <a:r>
                <a:rPr lang="en-US" sz="2400" dirty="0"/>
                <a:t>of </a:t>
              </a:r>
              <a:r>
                <a:rPr lang="en-US" sz="2400" dirty="0" smtClean="0"/>
                <a:t>Method, Timing and N rate </a:t>
              </a:r>
              <a:r>
                <a:rPr lang="en-US" sz="2400" dirty="0"/>
                <a:t>on Winter Wheat </a:t>
              </a:r>
            </a:p>
            <a:p>
              <a:pPr algn="ctr"/>
              <a:r>
                <a:rPr lang="en-US" sz="2400" dirty="0"/>
                <a:t>             (</a:t>
              </a:r>
              <a:r>
                <a:rPr lang="en-US" sz="2400" dirty="0" err="1"/>
                <a:t>Triticum</a:t>
              </a:r>
              <a:r>
                <a:rPr lang="en-US" sz="2400" dirty="0"/>
                <a:t> </a:t>
              </a:r>
              <a:r>
                <a:rPr lang="en-US" sz="2400" dirty="0" err="1"/>
                <a:t>aestivum</a:t>
              </a:r>
              <a:r>
                <a:rPr lang="en-US" sz="2400" dirty="0"/>
                <a:t> L.) </a:t>
              </a:r>
              <a:r>
                <a:rPr lang="en-US" sz="2400" dirty="0" smtClean="0"/>
                <a:t>Estimated </a:t>
              </a:r>
              <a:r>
                <a:rPr lang="en-US" sz="2400" dirty="0"/>
                <a:t>Plant Nitrogen </a:t>
              </a:r>
              <a:r>
                <a:rPr lang="en-US" sz="2400" dirty="0" smtClean="0"/>
                <a:t>Loss</a:t>
              </a:r>
              <a:endParaRPr lang="en-US" sz="2400" dirty="0">
                <a:solidFill>
                  <a:schemeClr val="bg1"/>
                </a:solidFill>
              </a:endParaRPr>
            </a:p>
          </p:txBody>
        </p:sp>
        <p:sp>
          <p:nvSpPr>
            <p:cNvPr id="12" name="Rectangle 11"/>
            <p:cNvSpPr/>
            <p:nvPr/>
          </p:nvSpPr>
          <p:spPr>
            <a:xfrm>
              <a:off x="-9407" y="-113483"/>
              <a:ext cx="998622" cy="672461"/>
            </a:xfrm>
            <a:prstGeom prst="rect">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endParaRPr lang="en-US" sz="1351"/>
            </a:p>
          </p:txBody>
        </p:sp>
        <p:sp>
          <p:nvSpPr>
            <p:cNvPr id="13" name="Isosceles Triangle 12"/>
            <p:cNvSpPr/>
            <p:nvPr/>
          </p:nvSpPr>
          <p:spPr>
            <a:xfrm rot="10800000">
              <a:off x="-9254" y="545164"/>
              <a:ext cx="998468" cy="413660"/>
            </a:xfrm>
            <a:prstGeom prst="triangle">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endParaRPr lang="en-US" sz="1351"/>
            </a:p>
          </p:txBody>
        </p:sp>
        <p:pic>
          <p:nvPicPr>
            <p:cNvPr id="14" name="Picture 2" descr="research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637" y="-92050"/>
              <a:ext cx="810534" cy="58590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6" name="Subtitle 2"/>
          <p:cNvSpPr>
            <a:spLocks noGrp="1"/>
          </p:cNvSpPr>
          <p:nvPr>
            <p:ph idx="1"/>
          </p:nvPr>
        </p:nvSpPr>
        <p:spPr>
          <a:xfrm>
            <a:off x="137104" y="1461282"/>
            <a:ext cx="3803960" cy="1383603"/>
          </a:xfrm>
        </p:spPr>
        <p:txBody>
          <a:bodyPr>
            <a:normAutofit/>
          </a:bodyPr>
          <a:lstStyle/>
          <a:p>
            <a:pPr marL="0" indent="0">
              <a:buNone/>
            </a:pPr>
            <a:r>
              <a:rPr lang="en-US" sz="2572" b="1" dirty="0"/>
              <a:t>Objective: </a:t>
            </a:r>
            <a:r>
              <a:rPr lang="en-US" sz="1800" dirty="0"/>
              <a:t>To determine the ideal timing and method of N placement for Winter Wheat</a:t>
            </a:r>
          </a:p>
        </p:txBody>
      </p:sp>
      <p:sp>
        <p:nvSpPr>
          <p:cNvPr id="18" name="TextBox 17"/>
          <p:cNvSpPr txBox="1"/>
          <p:nvPr/>
        </p:nvSpPr>
        <p:spPr>
          <a:xfrm>
            <a:off x="7886978" y="6434984"/>
            <a:ext cx="1255472" cy="300210"/>
          </a:xfrm>
          <a:prstGeom prst="rect">
            <a:avLst/>
          </a:prstGeom>
          <a:noFill/>
        </p:spPr>
        <p:txBody>
          <a:bodyPr wrap="none" rtlCol="0">
            <a:spAutoFit/>
          </a:bodyPr>
          <a:lstStyle/>
          <a:p>
            <a:r>
              <a:rPr lang="en-US" sz="1351" dirty="0"/>
              <a:t>Jagman Dhillon</a:t>
            </a:r>
          </a:p>
        </p:txBody>
      </p:sp>
      <p:pic>
        <p:nvPicPr>
          <p:cNvPr id="19" name="Picture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508" y="2446068"/>
            <a:ext cx="3747108" cy="2600620"/>
          </a:xfrm>
          <a:prstGeom prst="rect">
            <a:avLst/>
          </a:prstGeom>
          <a:ln>
            <a:noFill/>
          </a:ln>
          <a:effectLst>
            <a:outerShdw blurRad="292100" dist="139700" dir="2700000" algn="tl" rotWithShape="0">
              <a:srgbClr val="333333">
                <a:alpha val="65000"/>
              </a:srgbClr>
            </a:outerShdw>
          </a:effectLst>
        </p:spPr>
      </p:pic>
      <p:graphicFrame>
        <p:nvGraphicFramePr>
          <p:cNvPr id="15" name="Table 14"/>
          <p:cNvGraphicFramePr>
            <a:graphicFrameLocks noGrp="1"/>
          </p:cNvGraphicFramePr>
          <p:nvPr>
            <p:extLst>
              <p:ext uri="{D42A27DB-BD31-4B8C-83A1-F6EECF244321}">
                <p14:modId xmlns:p14="http://schemas.microsoft.com/office/powerpoint/2010/main" val="4164787757"/>
              </p:ext>
            </p:extLst>
          </p:nvPr>
        </p:nvGraphicFramePr>
        <p:xfrm>
          <a:off x="123038" y="5180714"/>
          <a:ext cx="6015927" cy="1554480"/>
        </p:xfrm>
        <a:graphic>
          <a:graphicData uri="http://schemas.openxmlformats.org/drawingml/2006/table">
            <a:tbl>
              <a:tblPr firstRow="1" bandRow="1">
                <a:tableStyleId>{21E4AEA4-8DFA-4A89-87EB-49C32662AFE0}</a:tableStyleId>
              </a:tblPr>
              <a:tblGrid>
                <a:gridCol w="819468">
                  <a:extLst>
                    <a:ext uri="{9D8B030D-6E8A-4147-A177-3AD203B41FA5}">
                      <a16:colId xmlns:a16="http://schemas.microsoft.com/office/drawing/2014/main" val="3601661764"/>
                    </a:ext>
                  </a:extLst>
                </a:gridCol>
                <a:gridCol w="944944">
                  <a:extLst>
                    <a:ext uri="{9D8B030D-6E8A-4147-A177-3AD203B41FA5}">
                      <a16:colId xmlns:a16="http://schemas.microsoft.com/office/drawing/2014/main" val="1526682144"/>
                    </a:ext>
                  </a:extLst>
                </a:gridCol>
                <a:gridCol w="1186752">
                  <a:extLst>
                    <a:ext uri="{9D8B030D-6E8A-4147-A177-3AD203B41FA5}">
                      <a16:colId xmlns:a16="http://schemas.microsoft.com/office/drawing/2014/main" val="496392693"/>
                    </a:ext>
                  </a:extLst>
                </a:gridCol>
                <a:gridCol w="1114679">
                  <a:extLst>
                    <a:ext uri="{9D8B030D-6E8A-4147-A177-3AD203B41FA5}">
                      <a16:colId xmlns:a16="http://schemas.microsoft.com/office/drawing/2014/main" val="1928235493"/>
                    </a:ext>
                  </a:extLst>
                </a:gridCol>
                <a:gridCol w="1082992">
                  <a:extLst>
                    <a:ext uri="{9D8B030D-6E8A-4147-A177-3AD203B41FA5}">
                      <a16:colId xmlns:a16="http://schemas.microsoft.com/office/drawing/2014/main" val="981728049"/>
                    </a:ext>
                  </a:extLst>
                </a:gridCol>
                <a:gridCol w="867092">
                  <a:extLst>
                    <a:ext uri="{9D8B030D-6E8A-4147-A177-3AD203B41FA5}">
                      <a16:colId xmlns:a16="http://schemas.microsoft.com/office/drawing/2014/main" val="2787851769"/>
                    </a:ext>
                  </a:extLst>
                </a:gridCol>
              </a:tblGrid>
              <a:tr h="315558">
                <a:tc>
                  <a:txBody>
                    <a:bodyPr/>
                    <a:lstStyle/>
                    <a:p>
                      <a:pPr algn="ctr"/>
                      <a:r>
                        <a:rPr lang="en-US" sz="1600" u="sng" dirty="0" smtClean="0">
                          <a:solidFill>
                            <a:schemeClr val="tx1"/>
                          </a:solidFill>
                        </a:rPr>
                        <a:t>Year</a:t>
                      </a:r>
                      <a:endParaRPr lang="en-US" sz="1600" u="sng" dirty="0">
                        <a:solidFill>
                          <a:schemeClr val="tx1"/>
                        </a:solidFill>
                      </a:endParaRPr>
                    </a:p>
                  </a:txBody>
                  <a:tcPr>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u="sng" dirty="0" smtClean="0">
                          <a:solidFill>
                            <a:schemeClr val="tx1"/>
                          </a:solidFill>
                        </a:rPr>
                        <a:t>Location</a:t>
                      </a:r>
                      <a:endParaRPr lang="en-US" sz="1600" u="sng" dirty="0">
                        <a:solidFill>
                          <a:schemeClr val="tx1"/>
                        </a:solidFill>
                      </a:endParaRPr>
                    </a:p>
                  </a:txBody>
                  <a:tcPr>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u="sng" dirty="0" smtClean="0">
                          <a:solidFill>
                            <a:schemeClr val="tx1"/>
                          </a:solidFill>
                        </a:rPr>
                        <a:t>Pre-plant</a:t>
                      </a:r>
                      <a:r>
                        <a:rPr lang="en-US" sz="1600" u="sng" baseline="0" dirty="0" smtClean="0">
                          <a:solidFill>
                            <a:schemeClr val="tx1"/>
                          </a:solidFill>
                        </a:rPr>
                        <a:t> N</a:t>
                      </a:r>
                      <a:endParaRPr lang="en-US" sz="1600" u="sng" dirty="0">
                        <a:solidFill>
                          <a:schemeClr val="tx1"/>
                        </a:solidFill>
                      </a:endParaRPr>
                    </a:p>
                  </a:txBody>
                  <a:tcPr>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u="sng" dirty="0" smtClean="0">
                          <a:solidFill>
                            <a:schemeClr val="tx1"/>
                          </a:solidFill>
                        </a:rPr>
                        <a:t>Planting</a:t>
                      </a:r>
                      <a:endParaRPr lang="en-US" sz="1600" u="sng" dirty="0">
                        <a:solidFill>
                          <a:schemeClr val="tx1"/>
                        </a:solidFill>
                      </a:endParaRPr>
                    </a:p>
                  </a:txBody>
                  <a:tcPr>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u="sng" dirty="0" smtClean="0">
                          <a:solidFill>
                            <a:schemeClr val="tx1"/>
                          </a:solidFill>
                        </a:rPr>
                        <a:t>Top-dress </a:t>
                      </a:r>
                      <a:endParaRPr lang="en-US" sz="1600" u="sng" dirty="0">
                        <a:solidFill>
                          <a:schemeClr val="tx1"/>
                        </a:solidFill>
                      </a:endParaRPr>
                    </a:p>
                  </a:txBody>
                  <a:tcPr>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u="sng" dirty="0" smtClean="0">
                          <a:solidFill>
                            <a:schemeClr val="tx1"/>
                          </a:solidFill>
                        </a:rPr>
                        <a:t>GDD &gt;0</a:t>
                      </a:r>
                      <a:endParaRPr lang="en-US" sz="1600" u="sng" dirty="0">
                        <a:solidFill>
                          <a:schemeClr val="tx1"/>
                        </a:solidFill>
                      </a:endParaRPr>
                    </a:p>
                  </a:txBody>
                  <a:tcPr>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710768628"/>
                  </a:ext>
                </a:extLst>
              </a:tr>
              <a:tr h="286871">
                <a:tc>
                  <a:txBody>
                    <a:bodyPr/>
                    <a:lstStyle/>
                    <a:p>
                      <a:pPr algn="ctr"/>
                      <a:r>
                        <a:rPr lang="en-US" sz="1400" dirty="0" smtClean="0"/>
                        <a:t>2016-17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rowSpan="2">
                  <a:txBody>
                    <a:bodyPr/>
                    <a:lstStyle/>
                    <a:p>
                      <a:pPr algn="ctr"/>
                      <a:r>
                        <a:rPr lang="en-US" sz="1400" dirty="0" err="1" smtClean="0"/>
                        <a:t>Efaw</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400" dirty="0" smtClean="0"/>
                        <a:t>10/01/2016</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400" dirty="0" smtClean="0"/>
                        <a:t>10/14/2016</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400" dirty="0" smtClean="0"/>
                        <a:t>03/21/2017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400" dirty="0" smtClean="0"/>
                        <a:t>118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2090473"/>
                  </a:ext>
                </a:extLst>
              </a:tr>
              <a:tr h="286871">
                <a:tc>
                  <a:txBody>
                    <a:bodyPr/>
                    <a:lstStyle/>
                    <a:p>
                      <a:pPr algn="ctr"/>
                      <a:r>
                        <a:rPr lang="en-US" sz="1400" dirty="0" smtClean="0"/>
                        <a:t>2017-18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vMerge="1">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400" dirty="0" smtClean="0"/>
                        <a:t>10/02/2017</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400" dirty="0" smtClean="0"/>
                        <a:t>10/16/2017</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400" dirty="0" smtClean="0"/>
                        <a:t>03/15/2018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400" dirty="0" smtClean="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208996630"/>
                  </a:ext>
                </a:extLst>
              </a:tr>
              <a:tr h="286871">
                <a:tc>
                  <a:txBody>
                    <a:bodyPr/>
                    <a:lstStyle/>
                    <a:p>
                      <a:pPr algn="ctr"/>
                      <a:r>
                        <a:rPr lang="en-US" sz="1400" dirty="0" smtClean="0"/>
                        <a:t>2016-17</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rowSpan="2">
                  <a:txBody>
                    <a:bodyPr/>
                    <a:lstStyle/>
                    <a:p>
                      <a:pPr algn="ctr"/>
                      <a:r>
                        <a:rPr lang="en-US" sz="1400" dirty="0" smtClean="0"/>
                        <a:t>Perkins</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400" dirty="0" smtClean="0"/>
                        <a:t>10/01/2016</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400" dirty="0" smtClean="0"/>
                        <a:t>10/19/2016</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400" dirty="0" smtClean="0"/>
                        <a:t>03/09/2017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400" dirty="0" smtClean="0"/>
                        <a:t>109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731296"/>
                  </a:ext>
                </a:extLst>
              </a:tr>
              <a:tr h="286871">
                <a:tc>
                  <a:txBody>
                    <a:bodyPr/>
                    <a:lstStyle/>
                    <a:p>
                      <a:pPr algn="ctr"/>
                      <a:r>
                        <a:rPr lang="en-US" sz="1400" dirty="0" smtClean="0"/>
                        <a:t>2017-18</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vMerge="1">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400" dirty="0" smtClean="0"/>
                        <a:t>10/02/2017</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400" dirty="0" smtClean="0"/>
                        <a:t>10/13/2017</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400" dirty="0" smtClean="0"/>
                        <a:t>03/07/2018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400" dirty="0" smtClean="0"/>
                        <a:t>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51795066"/>
                  </a:ext>
                </a:extLst>
              </a:tr>
            </a:tbl>
          </a:graphicData>
        </a:graphic>
      </p:graphicFrame>
      <p:graphicFrame>
        <p:nvGraphicFramePr>
          <p:cNvPr id="20" name="Chart 19"/>
          <p:cNvGraphicFramePr>
            <a:graphicFrameLocks/>
          </p:cNvGraphicFramePr>
          <p:nvPr>
            <p:extLst>
              <p:ext uri="{D42A27DB-BD31-4B8C-83A1-F6EECF244321}">
                <p14:modId xmlns:p14="http://schemas.microsoft.com/office/powerpoint/2010/main" val="1138119144"/>
              </p:ext>
            </p:extLst>
          </p:nvPr>
        </p:nvGraphicFramePr>
        <p:xfrm>
          <a:off x="3856322" y="1305432"/>
          <a:ext cx="5287678" cy="321224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784597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4451750" y="606678"/>
            <a:ext cx="3401381" cy="275443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301" y="709047"/>
            <a:ext cx="2903412" cy="2272838"/>
          </a:xfrm>
          <a:prstGeom prst="rect">
            <a:avLst/>
          </a:prstGeom>
        </p:spPr>
      </p:pic>
      <p:pic>
        <p:nvPicPr>
          <p:cNvPr id="2" name="Picture 1"/>
          <p:cNvPicPr>
            <a:picLocks noChangeAspect="1"/>
          </p:cNvPicPr>
          <p:nvPr/>
        </p:nvPicPr>
        <p:blipFill>
          <a:blip r:embed="rId4"/>
          <a:stretch>
            <a:fillRect/>
          </a:stretch>
        </p:blipFill>
        <p:spPr>
          <a:xfrm>
            <a:off x="5456606" y="4443411"/>
            <a:ext cx="1590675" cy="714375"/>
          </a:xfrm>
          <a:prstGeom prst="rect">
            <a:avLst/>
          </a:prstGeom>
        </p:spPr>
      </p:pic>
      <p:pic>
        <p:nvPicPr>
          <p:cNvPr id="3" name="Picture 2"/>
          <p:cNvPicPr>
            <a:picLocks noChangeAspect="1"/>
          </p:cNvPicPr>
          <p:nvPr/>
        </p:nvPicPr>
        <p:blipFill>
          <a:blip r:embed="rId5"/>
          <a:stretch>
            <a:fillRect/>
          </a:stretch>
        </p:blipFill>
        <p:spPr>
          <a:xfrm>
            <a:off x="401319" y="3466212"/>
            <a:ext cx="4385104" cy="2945219"/>
          </a:xfrm>
          <a:prstGeom prst="rect">
            <a:avLst/>
          </a:prstGeom>
        </p:spPr>
      </p:pic>
    </p:spTree>
    <p:extLst>
      <p:ext uri="{BB962C8B-B14F-4D97-AF65-F5344CB8AC3E}">
        <p14:creationId xmlns:p14="http://schemas.microsoft.com/office/powerpoint/2010/main" val="1642337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Planter (uses)</a:t>
            </a:r>
            <a:endParaRPr lang="en-US" dirty="0"/>
          </a:p>
        </p:txBody>
      </p:sp>
      <p:sp>
        <p:nvSpPr>
          <p:cNvPr id="3" name="Content Placeholder 2"/>
          <p:cNvSpPr>
            <a:spLocks noGrp="1"/>
          </p:cNvSpPr>
          <p:nvPr>
            <p:ph idx="1"/>
          </p:nvPr>
        </p:nvSpPr>
        <p:spPr/>
        <p:txBody>
          <a:bodyPr>
            <a:normAutofit/>
          </a:bodyPr>
          <a:lstStyle/>
          <a:p>
            <a:r>
              <a:rPr lang="en-US" sz="2204" dirty="0"/>
              <a:t>Mosquito abatement USEPA, Northfield, IL</a:t>
            </a:r>
          </a:p>
          <a:p>
            <a:r>
              <a:rPr lang="en-US" sz="2204" dirty="0">
                <a:hlinkClick r:id="rId2"/>
              </a:rPr>
              <a:t>https://www.epa.gov/mosquitocontrol</a:t>
            </a:r>
            <a:endParaRPr lang="en-US" sz="2204" dirty="0"/>
          </a:p>
          <a:p>
            <a:r>
              <a:rPr lang="en-US" sz="2204" dirty="0"/>
              <a:t>Squash production, Valley Center, KS</a:t>
            </a:r>
          </a:p>
          <a:p>
            <a:r>
              <a:rPr lang="en-US" sz="2204" dirty="0"/>
              <a:t>Pumpkin production, Stillwater, OK</a:t>
            </a:r>
          </a:p>
          <a:p>
            <a:r>
              <a:rPr lang="en-US" sz="2204" dirty="0"/>
              <a:t>Wildlife food plots, </a:t>
            </a:r>
          </a:p>
          <a:p>
            <a:r>
              <a:rPr lang="en-US" sz="2204" dirty="0"/>
              <a:t>Home gardeners</a:t>
            </a:r>
          </a:p>
          <a:p>
            <a:r>
              <a:rPr lang="en-US" sz="2204" dirty="0"/>
              <a:t>Mid-row, maize, coffee plantations, Colombia</a:t>
            </a:r>
          </a:p>
        </p:txBody>
      </p:sp>
    </p:spTree>
    <p:extLst>
      <p:ext uri="{BB962C8B-B14F-4D97-AF65-F5344CB8AC3E}">
        <p14:creationId xmlns:p14="http://schemas.microsoft.com/office/powerpoint/2010/main" val="3408471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 y="-53162"/>
            <a:ext cx="9143999" cy="1566116"/>
            <a:chOff x="-9407" y="-113483"/>
            <a:chExt cx="9153407" cy="1149993"/>
          </a:xfrm>
        </p:grpSpPr>
        <p:sp>
          <p:nvSpPr>
            <p:cNvPr id="10" name="Rectangle 9"/>
            <p:cNvSpPr/>
            <p:nvPr/>
          </p:nvSpPr>
          <p:spPr>
            <a:xfrm>
              <a:off x="641166" y="552188"/>
              <a:ext cx="8502834" cy="197924"/>
            </a:xfrm>
            <a:prstGeom prst="rect">
              <a:avLst/>
            </a:prstGeom>
            <a:solidFill>
              <a:srgbClr val="A9AAA8">
                <a:alpha val="86000"/>
              </a:srgbClr>
            </a:solidFill>
            <a:ln>
              <a:noFill/>
            </a:ln>
          </p:spPr>
          <p:style>
            <a:lnRef idx="1">
              <a:schemeClr val="accent1"/>
            </a:lnRef>
            <a:fillRef idx="3">
              <a:schemeClr val="accent1"/>
            </a:fillRef>
            <a:effectRef idx="2">
              <a:schemeClr val="accent1"/>
            </a:effectRef>
            <a:fontRef idx="minor">
              <a:schemeClr val="lt1"/>
            </a:fontRef>
          </p:style>
          <p:txBody>
            <a:bodyPr lIns="13949" tIns="6975" rIns="13949" bIns="6975" rtlCol="0" anchor="ctr"/>
            <a:lstStyle/>
            <a:p>
              <a:pPr algn="ctr"/>
              <a:r>
                <a:rPr lang="en-US" sz="1351" dirty="0">
                  <a:solidFill>
                    <a:schemeClr val="tx1"/>
                  </a:solidFill>
                </a:rPr>
                <a:t>Jagman Dhillon</a:t>
              </a:r>
            </a:p>
          </p:txBody>
        </p:sp>
        <p:sp>
          <p:nvSpPr>
            <p:cNvPr id="11" name="Rectangle 10"/>
            <p:cNvSpPr/>
            <p:nvPr/>
          </p:nvSpPr>
          <p:spPr>
            <a:xfrm>
              <a:off x="-8232" y="-113483"/>
              <a:ext cx="9152232" cy="672446"/>
            </a:xfrm>
            <a:prstGeom prst="rect">
              <a:avLst/>
            </a:prstGeom>
            <a:solidFill>
              <a:srgbClr val="13130D"/>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r>
                <a:rPr lang="en-US" sz="2300" dirty="0"/>
                <a:t>               Effect of </a:t>
              </a:r>
              <a:r>
                <a:rPr lang="en-US" sz="2300" dirty="0" err="1" smtClean="0"/>
                <a:t>Topdress</a:t>
              </a:r>
              <a:r>
                <a:rPr lang="en-US" sz="2400" dirty="0" smtClean="0"/>
                <a:t> N </a:t>
              </a:r>
              <a:r>
                <a:rPr lang="en-US" sz="2400" dirty="0"/>
                <a:t>rate </a:t>
              </a:r>
              <a:r>
                <a:rPr lang="en-US" sz="2400" dirty="0" smtClean="0"/>
                <a:t>at Fixed GDD on </a:t>
              </a:r>
              <a:r>
                <a:rPr lang="en-US" sz="2400" dirty="0"/>
                <a:t>Winter Wheat (</a:t>
              </a:r>
              <a:r>
                <a:rPr lang="en-US" sz="2400" i="1" dirty="0" err="1"/>
                <a:t>Triticum</a:t>
              </a:r>
              <a:r>
                <a:rPr lang="en-US" sz="2400" i="1" dirty="0"/>
                <a:t> </a:t>
              </a:r>
              <a:r>
                <a:rPr lang="en-US" sz="2400" i="1" dirty="0" err="1"/>
                <a:t>aestivum</a:t>
              </a:r>
              <a:r>
                <a:rPr lang="en-US" sz="2400" dirty="0"/>
                <a:t>) Grain Yield</a:t>
              </a:r>
              <a:endParaRPr lang="en-US" sz="2400" dirty="0">
                <a:solidFill>
                  <a:schemeClr val="bg1"/>
                </a:solidFill>
              </a:endParaRPr>
            </a:p>
          </p:txBody>
        </p:sp>
        <p:sp>
          <p:nvSpPr>
            <p:cNvPr id="12" name="Rectangle 11"/>
            <p:cNvSpPr/>
            <p:nvPr/>
          </p:nvSpPr>
          <p:spPr>
            <a:xfrm>
              <a:off x="-9407" y="-113483"/>
              <a:ext cx="998622" cy="672461"/>
            </a:xfrm>
            <a:prstGeom prst="rect">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endParaRPr lang="en-US" sz="1351"/>
            </a:p>
          </p:txBody>
        </p:sp>
        <p:sp>
          <p:nvSpPr>
            <p:cNvPr id="13" name="Isosceles Triangle 12"/>
            <p:cNvSpPr/>
            <p:nvPr/>
          </p:nvSpPr>
          <p:spPr>
            <a:xfrm rot="10800000">
              <a:off x="-9254" y="558963"/>
              <a:ext cx="998468" cy="477547"/>
            </a:xfrm>
            <a:prstGeom prst="triangle">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endParaRPr lang="en-US" sz="1351"/>
            </a:p>
          </p:txBody>
        </p:sp>
        <p:pic>
          <p:nvPicPr>
            <p:cNvPr id="14" name="Picture 2" descr="research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637" y="-92050"/>
              <a:ext cx="810534" cy="58590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6" name="Subtitle 2"/>
          <p:cNvSpPr>
            <a:spLocks noGrp="1"/>
          </p:cNvSpPr>
          <p:nvPr>
            <p:ph idx="1"/>
          </p:nvPr>
        </p:nvSpPr>
        <p:spPr>
          <a:xfrm>
            <a:off x="432704" y="1196612"/>
            <a:ext cx="3670764" cy="698426"/>
          </a:xfrm>
        </p:spPr>
        <p:txBody>
          <a:bodyPr>
            <a:normAutofit fontScale="92500" lnSpcReduction="20000"/>
          </a:bodyPr>
          <a:lstStyle/>
          <a:p>
            <a:pPr marL="0" indent="0" algn="ctr">
              <a:buNone/>
            </a:pPr>
            <a:r>
              <a:rPr lang="en-US" sz="1800" b="1" dirty="0"/>
              <a:t>Objective: </a:t>
            </a:r>
            <a:r>
              <a:rPr lang="en-US" sz="1800" dirty="0"/>
              <a:t>To determine the ideal GDD&gt;0 to apply N fertilizer when no N is applied pre-plant</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6193" y="1846938"/>
            <a:ext cx="3897275" cy="2362047"/>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53772" y="5646132"/>
            <a:ext cx="783389" cy="1064827"/>
          </a:xfrm>
          <a:prstGeom prst="rect">
            <a:avLst/>
          </a:prstGeom>
          <a:ln w="19050">
            <a:solidFill>
              <a:schemeClr val="tx1"/>
            </a:solidFill>
          </a:ln>
        </p:spPr>
      </p:pic>
      <p:graphicFrame>
        <p:nvGraphicFramePr>
          <p:cNvPr id="18" name="Table 17"/>
          <p:cNvGraphicFramePr>
            <a:graphicFrameLocks noGrp="1"/>
          </p:cNvGraphicFramePr>
          <p:nvPr>
            <p:extLst>
              <p:ext uri="{D42A27DB-BD31-4B8C-83A1-F6EECF244321}">
                <p14:modId xmlns:p14="http://schemas.microsoft.com/office/powerpoint/2010/main" val="3274665780"/>
              </p:ext>
            </p:extLst>
          </p:nvPr>
        </p:nvGraphicFramePr>
        <p:xfrm>
          <a:off x="4" y="4297680"/>
          <a:ext cx="8042336" cy="2346960"/>
        </p:xfrm>
        <a:graphic>
          <a:graphicData uri="http://schemas.openxmlformats.org/drawingml/2006/table">
            <a:tbl>
              <a:tblPr firstRow="1" bandRow="1">
                <a:tableStyleId>{21E4AEA4-8DFA-4A89-87EB-49C32662AFE0}</a:tableStyleId>
              </a:tblPr>
              <a:tblGrid>
                <a:gridCol w="804291">
                  <a:extLst>
                    <a:ext uri="{9D8B030D-6E8A-4147-A177-3AD203B41FA5}">
                      <a16:colId xmlns:a16="http://schemas.microsoft.com/office/drawing/2014/main" val="1526682144"/>
                    </a:ext>
                  </a:extLst>
                </a:gridCol>
                <a:gridCol w="1082992">
                  <a:extLst>
                    <a:ext uri="{9D8B030D-6E8A-4147-A177-3AD203B41FA5}">
                      <a16:colId xmlns:a16="http://schemas.microsoft.com/office/drawing/2014/main" val="496392693"/>
                    </a:ext>
                  </a:extLst>
                </a:gridCol>
                <a:gridCol w="1082992">
                  <a:extLst>
                    <a:ext uri="{9D8B030D-6E8A-4147-A177-3AD203B41FA5}">
                      <a16:colId xmlns:a16="http://schemas.microsoft.com/office/drawing/2014/main" val="3744750525"/>
                    </a:ext>
                  </a:extLst>
                </a:gridCol>
                <a:gridCol w="1082992">
                  <a:extLst>
                    <a:ext uri="{9D8B030D-6E8A-4147-A177-3AD203B41FA5}">
                      <a16:colId xmlns:a16="http://schemas.microsoft.com/office/drawing/2014/main" val="1928235493"/>
                    </a:ext>
                  </a:extLst>
                </a:gridCol>
                <a:gridCol w="1082992">
                  <a:extLst>
                    <a:ext uri="{9D8B030D-6E8A-4147-A177-3AD203B41FA5}">
                      <a16:colId xmlns:a16="http://schemas.microsoft.com/office/drawing/2014/main" val="3389459825"/>
                    </a:ext>
                  </a:extLst>
                </a:gridCol>
                <a:gridCol w="1082992">
                  <a:extLst>
                    <a:ext uri="{9D8B030D-6E8A-4147-A177-3AD203B41FA5}">
                      <a16:colId xmlns:a16="http://schemas.microsoft.com/office/drawing/2014/main" val="981728049"/>
                    </a:ext>
                  </a:extLst>
                </a:gridCol>
                <a:gridCol w="1082992">
                  <a:extLst>
                    <a:ext uri="{9D8B030D-6E8A-4147-A177-3AD203B41FA5}">
                      <a16:colId xmlns:a16="http://schemas.microsoft.com/office/drawing/2014/main" val="1550070350"/>
                    </a:ext>
                  </a:extLst>
                </a:gridCol>
                <a:gridCol w="740093">
                  <a:extLst>
                    <a:ext uri="{9D8B030D-6E8A-4147-A177-3AD203B41FA5}">
                      <a16:colId xmlns:a16="http://schemas.microsoft.com/office/drawing/2014/main" val="2787851769"/>
                    </a:ext>
                  </a:extLst>
                </a:gridCol>
              </a:tblGrid>
              <a:tr h="167640">
                <a:tc rowSpan="2">
                  <a:txBody>
                    <a:bodyPr/>
                    <a:lstStyle/>
                    <a:p>
                      <a:pPr algn="ctr"/>
                      <a:r>
                        <a:rPr lang="en-US" sz="1300" u="sng" dirty="0" smtClean="0">
                          <a:solidFill>
                            <a:schemeClr val="tx1"/>
                          </a:solidFill>
                        </a:rPr>
                        <a:t>Location</a:t>
                      </a:r>
                      <a:endParaRPr lang="en-US" sz="1300" u="sng" dirty="0">
                        <a:solidFill>
                          <a:schemeClr val="tx1"/>
                        </a:solidFill>
                      </a:endParaRPr>
                    </a:p>
                  </a:txBody>
                  <a:tcPr>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lang="en-US" sz="1300" u="sng" dirty="0" smtClean="0">
                          <a:solidFill>
                            <a:schemeClr val="tx1"/>
                          </a:solidFill>
                        </a:rPr>
                        <a:t>Pre-plant</a:t>
                      </a:r>
                      <a:r>
                        <a:rPr lang="en-US" sz="1300" u="sng" baseline="0" dirty="0" smtClean="0">
                          <a:solidFill>
                            <a:schemeClr val="tx1"/>
                          </a:solidFill>
                        </a:rPr>
                        <a:t> N</a:t>
                      </a:r>
                      <a:endParaRPr lang="en-US" sz="1300" u="sng" dirty="0">
                        <a:solidFill>
                          <a:schemeClr val="tx1"/>
                        </a:solidFill>
                      </a:endParaRPr>
                    </a:p>
                  </a:txBody>
                  <a:tcPr>
                    <a:lnB w="12700" cap="flat" cmpd="sng" algn="ctr">
                      <a:solidFill>
                        <a:schemeClr val="tx1"/>
                      </a:solidFill>
                      <a:prstDash val="solid"/>
                      <a:round/>
                      <a:headEnd type="none" w="med" len="med"/>
                      <a:tailEnd type="none" w="med" len="med"/>
                    </a:lnB>
                    <a:solidFill>
                      <a:srgbClr val="FFFF00"/>
                    </a:solidFill>
                  </a:tcPr>
                </a:tc>
                <a:tc hMerge="1">
                  <a:txBody>
                    <a:bodyPr/>
                    <a:lstStyle/>
                    <a:p>
                      <a:pPr algn="ctr"/>
                      <a:endParaRPr lang="en-US" sz="1600" u="sng" dirty="0">
                        <a:solidFill>
                          <a:schemeClr val="tx1"/>
                        </a:solidFill>
                      </a:endParaRPr>
                    </a:p>
                  </a:txBody>
                  <a:tcPr>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lang="en-US" sz="1300" u="sng" dirty="0" smtClean="0">
                          <a:solidFill>
                            <a:schemeClr val="tx1"/>
                          </a:solidFill>
                        </a:rPr>
                        <a:t>Planting</a:t>
                      </a:r>
                      <a:endParaRPr lang="en-US" sz="1300" u="sng" dirty="0">
                        <a:solidFill>
                          <a:schemeClr val="tx1"/>
                        </a:solidFill>
                      </a:endParaRPr>
                    </a:p>
                  </a:txBody>
                  <a:tcPr>
                    <a:lnB w="12700" cap="flat" cmpd="sng" algn="ctr">
                      <a:solidFill>
                        <a:schemeClr val="tx1"/>
                      </a:solidFill>
                      <a:prstDash val="solid"/>
                      <a:round/>
                      <a:headEnd type="none" w="med" len="med"/>
                      <a:tailEnd type="none" w="med" len="med"/>
                    </a:lnB>
                    <a:solidFill>
                      <a:srgbClr val="FFFF00"/>
                    </a:solidFill>
                  </a:tcPr>
                </a:tc>
                <a:tc hMerge="1">
                  <a:txBody>
                    <a:bodyPr/>
                    <a:lstStyle/>
                    <a:p>
                      <a:pPr algn="ctr"/>
                      <a:endParaRPr lang="en-US" sz="1600" u="sng" dirty="0">
                        <a:solidFill>
                          <a:schemeClr val="tx1"/>
                        </a:solidFill>
                      </a:endParaRPr>
                    </a:p>
                  </a:txBody>
                  <a:tcPr>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lang="en-US" sz="1300" u="sng" dirty="0" smtClean="0">
                          <a:solidFill>
                            <a:schemeClr val="tx1"/>
                          </a:solidFill>
                        </a:rPr>
                        <a:t>Top-dress </a:t>
                      </a:r>
                      <a:endParaRPr lang="en-US" sz="1300" u="sng" dirty="0">
                        <a:solidFill>
                          <a:schemeClr val="tx1"/>
                        </a:solidFill>
                      </a:endParaRPr>
                    </a:p>
                  </a:txBody>
                  <a:tcPr>
                    <a:lnB w="12700" cap="flat" cmpd="sng" algn="ctr">
                      <a:solidFill>
                        <a:schemeClr val="tx1"/>
                      </a:solidFill>
                      <a:prstDash val="solid"/>
                      <a:round/>
                      <a:headEnd type="none" w="med" len="med"/>
                      <a:tailEnd type="none" w="med" len="med"/>
                    </a:lnB>
                    <a:solidFill>
                      <a:srgbClr val="FFFF00"/>
                    </a:solidFill>
                  </a:tcPr>
                </a:tc>
                <a:tc hMerge="1">
                  <a:txBody>
                    <a:bodyPr/>
                    <a:lstStyle/>
                    <a:p>
                      <a:pPr algn="ctr"/>
                      <a:endParaRPr lang="en-US" sz="1600" u="sng" dirty="0">
                        <a:solidFill>
                          <a:schemeClr val="tx1"/>
                        </a:solidFill>
                      </a:endParaRPr>
                    </a:p>
                  </a:txBody>
                  <a:tcPr>
                    <a:lnB w="12700" cap="flat" cmpd="sng" algn="ctr">
                      <a:solidFill>
                        <a:schemeClr val="tx1"/>
                      </a:solidFill>
                      <a:prstDash val="solid"/>
                      <a:round/>
                      <a:headEnd type="none" w="med" len="med"/>
                      <a:tailEnd type="none" w="med" len="med"/>
                    </a:lnB>
                    <a:solidFill>
                      <a:srgbClr val="FFFF00"/>
                    </a:solidFill>
                  </a:tcPr>
                </a:tc>
                <a:tc rowSpan="2">
                  <a:txBody>
                    <a:bodyPr/>
                    <a:lstStyle/>
                    <a:p>
                      <a:pPr algn="ctr"/>
                      <a:r>
                        <a:rPr lang="en-US" sz="1300" u="sng" dirty="0" smtClean="0">
                          <a:solidFill>
                            <a:schemeClr val="tx1"/>
                          </a:solidFill>
                        </a:rPr>
                        <a:t>GDD &gt;0</a:t>
                      </a:r>
                      <a:endParaRPr lang="en-US" sz="1300" u="sng" dirty="0">
                        <a:solidFill>
                          <a:schemeClr val="tx1"/>
                        </a:solidFill>
                      </a:endParaRPr>
                    </a:p>
                  </a:txBody>
                  <a:tcPr>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710768628"/>
                  </a:ext>
                </a:extLst>
              </a:tr>
              <a:tr h="167640">
                <a:tc vMerge="1">
                  <a:txBody>
                    <a:bodyPr/>
                    <a:lstStyle/>
                    <a:p>
                      <a:endParaRPr lang="en-US"/>
                    </a:p>
                  </a:txBody>
                  <a:tcPr/>
                </a:tc>
                <a:tc>
                  <a:txBody>
                    <a:bodyPr/>
                    <a:lstStyle/>
                    <a:p>
                      <a:pPr algn="ctr"/>
                      <a:r>
                        <a:rPr lang="en-US" sz="1300" u="sng" dirty="0" smtClean="0">
                          <a:solidFill>
                            <a:schemeClr val="tx1"/>
                          </a:solidFill>
                        </a:rPr>
                        <a:t>2016-17</a:t>
                      </a:r>
                      <a:endParaRPr lang="en-US" sz="1300" u="sng"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300" u="sng" dirty="0" smtClean="0">
                          <a:solidFill>
                            <a:schemeClr val="tx1"/>
                          </a:solidFill>
                        </a:rPr>
                        <a:t>2017-18</a:t>
                      </a:r>
                      <a:endParaRPr lang="en-US" sz="1300" u="sng"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300" u="sng" dirty="0" smtClean="0">
                          <a:solidFill>
                            <a:schemeClr val="tx1"/>
                          </a:solidFill>
                        </a:rPr>
                        <a:t>2016-17</a:t>
                      </a:r>
                      <a:endParaRPr lang="en-US" sz="1300" u="sng"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300" u="sng" dirty="0" smtClean="0">
                          <a:solidFill>
                            <a:schemeClr val="tx1"/>
                          </a:solidFill>
                        </a:rPr>
                        <a:t>2017-18</a:t>
                      </a:r>
                      <a:endParaRPr lang="en-US" sz="1300" u="sng"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300" u="sng" dirty="0" smtClean="0">
                          <a:solidFill>
                            <a:schemeClr val="tx1"/>
                          </a:solidFill>
                        </a:rPr>
                        <a:t>2016-17</a:t>
                      </a:r>
                      <a:endParaRPr lang="en-US" sz="1300" u="sng"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300" u="sng" dirty="0" smtClean="0">
                          <a:solidFill>
                            <a:schemeClr val="tx1"/>
                          </a:solidFill>
                        </a:rPr>
                        <a:t>2017-18</a:t>
                      </a:r>
                      <a:endParaRPr lang="en-US" sz="1300" u="sng"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vMerge="1">
                  <a:txBody>
                    <a:bodyPr/>
                    <a:lstStyle/>
                    <a:p>
                      <a:endParaRPr lang="en-US"/>
                    </a:p>
                  </a:txBody>
                  <a:tcPr/>
                </a:tc>
                <a:extLst>
                  <a:ext uri="{0D108BD9-81ED-4DB2-BD59-A6C34878D82A}">
                    <a16:rowId xmlns:a16="http://schemas.microsoft.com/office/drawing/2014/main" val="2236621833"/>
                  </a:ext>
                </a:extLst>
              </a:tr>
              <a:tr h="286871">
                <a:tc>
                  <a:txBody>
                    <a:bodyPr/>
                    <a:lstStyle/>
                    <a:p>
                      <a:pPr algn="ctr"/>
                      <a:r>
                        <a:rPr lang="en-US" sz="1300" dirty="0" err="1" smtClean="0"/>
                        <a:t>Efaw</a:t>
                      </a:r>
                      <a:endParaRPr lang="en-US" sz="13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300" dirty="0" smtClean="0"/>
                        <a:t>10/01/2016</a:t>
                      </a:r>
                      <a:endParaRPr lang="en-US" sz="13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r>
                        <a:rPr lang="en-US" sz="1300" dirty="0" smtClean="0"/>
                        <a:t>10/02/2017</a:t>
                      </a:r>
                      <a:endParaRPr lang="en-US" sz="13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300" dirty="0" smtClean="0"/>
                        <a:t>10/14/2016</a:t>
                      </a:r>
                      <a:endParaRPr lang="en-US" sz="13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300" dirty="0" smtClean="0"/>
                        <a:t>10/20/2017</a:t>
                      </a:r>
                      <a:endParaRPr lang="en-US" sz="13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300" dirty="0" smtClean="0"/>
                        <a:t>01/12/2017</a:t>
                      </a:r>
                    </a:p>
                    <a:p>
                      <a:pPr algn="ctr"/>
                      <a:r>
                        <a:rPr lang="en-US" sz="1300" dirty="0" smtClean="0"/>
                        <a:t>02/06/2017</a:t>
                      </a:r>
                    </a:p>
                    <a:p>
                      <a:pPr algn="ctr"/>
                      <a:r>
                        <a:rPr lang="en-US" sz="1300" dirty="0" smtClean="0"/>
                        <a:t>02/23/2017</a:t>
                      </a:r>
                    </a:p>
                    <a:p>
                      <a:pPr algn="ctr"/>
                      <a:r>
                        <a:rPr lang="en-US" sz="1300" dirty="0" smtClean="0"/>
                        <a:t>03/10/2017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300" dirty="0" smtClean="0"/>
                        <a:t>01/26/2018</a:t>
                      </a:r>
                    </a:p>
                    <a:p>
                      <a:pPr algn="ctr"/>
                      <a:r>
                        <a:rPr lang="en-US" sz="1300" dirty="0" smtClean="0"/>
                        <a:t>02/28/2018</a:t>
                      </a:r>
                    </a:p>
                    <a:p>
                      <a:pPr algn="ctr"/>
                      <a:r>
                        <a:rPr lang="en-US" sz="1300" dirty="0" smtClean="0"/>
                        <a:t>03/15/2018</a:t>
                      </a:r>
                    </a:p>
                    <a:p>
                      <a:pPr algn="ctr"/>
                      <a:r>
                        <a:rPr lang="en-US" sz="1300" dirty="0" smtClean="0"/>
                        <a:t>03/15/2018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300" dirty="0" smtClean="0"/>
                        <a:t>65</a:t>
                      </a:r>
                    </a:p>
                    <a:p>
                      <a:pPr algn="ctr"/>
                      <a:r>
                        <a:rPr lang="en-US" sz="1300" dirty="0" smtClean="0"/>
                        <a:t>80</a:t>
                      </a:r>
                    </a:p>
                    <a:p>
                      <a:pPr algn="ctr"/>
                      <a:r>
                        <a:rPr lang="en-US" sz="1300" dirty="0" smtClean="0"/>
                        <a:t>95</a:t>
                      </a:r>
                    </a:p>
                    <a:p>
                      <a:pPr algn="ctr"/>
                      <a:r>
                        <a:rPr lang="en-US" sz="1300" dirty="0" smtClean="0"/>
                        <a:t>110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22090473"/>
                  </a:ext>
                </a:extLst>
              </a:tr>
              <a:tr h="286871">
                <a:tc>
                  <a:txBody>
                    <a:bodyPr/>
                    <a:lstStyle/>
                    <a:p>
                      <a:pPr algn="ctr"/>
                      <a:r>
                        <a:rPr lang="en-US" sz="1300" dirty="0" smtClean="0"/>
                        <a:t>Perkins</a:t>
                      </a:r>
                      <a:endParaRPr lang="en-US" sz="13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300" dirty="0" smtClean="0"/>
                        <a:t>10/01/2016</a:t>
                      </a:r>
                      <a:endParaRPr lang="en-US" sz="13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smtClean="0"/>
                        <a:t>10/02/2017</a:t>
                      </a:r>
                    </a:p>
                    <a:p>
                      <a:endParaRPr lang="en-US" sz="13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300" dirty="0" smtClean="0"/>
                        <a:t>10/19/2016</a:t>
                      </a:r>
                      <a:endParaRPr lang="en-US" sz="13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300" dirty="0" smtClean="0"/>
                        <a:t>10/12/2017</a:t>
                      </a:r>
                      <a:endParaRPr lang="en-US" sz="13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300" dirty="0" smtClean="0"/>
                        <a:t>01/12/2017</a:t>
                      </a:r>
                    </a:p>
                    <a:p>
                      <a:pPr algn="ctr"/>
                      <a:r>
                        <a:rPr lang="en-US" sz="1300" dirty="0" smtClean="0"/>
                        <a:t>02/06/2017</a:t>
                      </a:r>
                    </a:p>
                    <a:p>
                      <a:pPr algn="ctr"/>
                      <a:r>
                        <a:rPr lang="en-US" sz="1300" dirty="0" smtClean="0"/>
                        <a:t>02/23/2017</a:t>
                      </a:r>
                    </a:p>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smtClean="0"/>
                        <a:t>03/10/2017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300" dirty="0" smtClean="0"/>
                        <a:t>12/22/2017</a:t>
                      </a:r>
                    </a:p>
                    <a:p>
                      <a:pPr algn="ctr"/>
                      <a:r>
                        <a:rPr lang="en-US" sz="1300" dirty="0" smtClean="0"/>
                        <a:t>02/09/2018</a:t>
                      </a:r>
                    </a:p>
                    <a:p>
                      <a:pPr algn="ctr"/>
                      <a:r>
                        <a:rPr lang="en-US" sz="1300" dirty="0" smtClean="0"/>
                        <a:t>03/06/2018</a:t>
                      </a:r>
                    </a:p>
                    <a:p>
                      <a:pPr algn="ctr"/>
                      <a:r>
                        <a:rPr lang="en-US" sz="1300" dirty="0" smtClean="0"/>
                        <a:t>03/20/2018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300" dirty="0" smtClean="0"/>
                        <a:t>65</a:t>
                      </a:r>
                    </a:p>
                    <a:p>
                      <a:pPr algn="ctr"/>
                      <a:r>
                        <a:rPr lang="en-US" sz="1300" dirty="0" smtClean="0"/>
                        <a:t>80</a:t>
                      </a:r>
                    </a:p>
                    <a:p>
                      <a:pPr algn="ctr"/>
                      <a:r>
                        <a:rPr lang="en-US" sz="1300" dirty="0" smtClean="0"/>
                        <a:t>95</a:t>
                      </a:r>
                    </a:p>
                    <a:p>
                      <a:pPr algn="ctr"/>
                      <a:r>
                        <a:rPr lang="en-US" sz="1300" dirty="0" smtClean="0"/>
                        <a:t>110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3731296"/>
                  </a:ext>
                </a:extLst>
              </a:tr>
            </a:tbl>
          </a:graphicData>
        </a:graphic>
      </p:graphicFrame>
      <p:graphicFrame>
        <p:nvGraphicFramePr>
          <p:cNvPr id="20" name="Chart 19"/>
          <p:cNvGraphicFramePr>
            <a:graphicFrameLocks/>
          </p:cNvGraphicFramePr>
          <p:nvPr>
            <p:extLst>
              <p:ext uri="{D42A27DB-BD31-4B8C-83A1-F6EECF244321}">
                <p14:modId xmlns:p14="http://schemas.microsoft.com/office/powerpoint/2010/main" val="2255813073"/>
              </p:ext>
            </p:extLst>
          </p:nvPr>
        </p:nvGraphicFramePr>
        <p:xfrm>
          <a:off x="4210307" y="1353737"/>
          <a:ext cx="4933693" cy="268362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07682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74"/>
          <p:cNvGraphicFramePr>
            <a:graphicFrameLocks noGrp="1"/>
          </p:cNvGraphicFramePr>
          <p:nvPr>
            <p:extLst/>
          </p:nvPr>
        </p:nvGraphicFramePr>
        <p:xfrm>
          <a:off x="5410728" y="1619385"/>
          <a:ext cx="3733272" cy="3698894"/>
        </p:xfrm>
        <a:graphic>
          <a:graphicData uri="http://schemas.openxmlformats.org/drawingml/2006/table">
            <a:tbl>
              <a:tblPr/>
              <a:tblGrid>
                <a:gridCol w="888520">
                  <a:extLst>
                    <a:ext uri="{9D8B030D-6E8A-4147-A177-3AD203B41FA5}">
                      <a16:colId xmlns:a16="http://schemas.microsoft.com/office/drawing/2014/main" val="20000"/>
                    </a:ext>
                  </a:extLst>
                </a:gridCol>
                <a:gridCol w="854015">
                  <a:extLst>
                    <a:ext uri="{9D8B030D-6E8A-4147-A177-3AD203B41FA5}">
                      <a16:colId xmlns:a16="http://schemas.microsoft.com/office/drawing/2014/main" val="20001"/>
                    </a:ext>
                  </a:extLst>
                </a:gridCol>
                <a:gridCol w="1026543">
                  <a:extLst>
                    <a:ext uri="{9D8B030D-6E8A-4147-A177-3AD203B41FA5}">
                      <a16:colId xmlns:a16="http://schemas.microsoft.com/office/drawing/2014/main" val="20002"/>
                    </a:ext>
                  </a:extLst>
                </a:gridCol>
                <a:gridCol w="964194">
                  <a:extLst>
                    <a:ext uri="{9D8B030D-6E8A-4147-A177-3AD203B41FA5}">
                      <a16:colId xmlns:a16="http://schemas.microsoft.com/office/drawing/2014/main" val="20003"/>
                    </a:ext>
                  </a:extLst>
                </a:gridCol>
              </a:tblGrid>
              <a:tr h="6172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Treatment</a:t>
                      </a:r>
                    </a:p>
                  </a:txBody>
                  <a:tcPr marL="68580" marR="68580" marT="34291" marB="342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err="1">
                          <a:ln>
                            <a:noFill/>
                          </a:ln>
                          <a:solidFill>
                            <a:schemeClr val="tx1"/>
                          </a:solidFill>
                          <a:effectLst/>
                          <a:latin typeface="Arial" charset="0"/>
                        </a:rPr>
                        <a:t>Preplant</a:t>
                      </a:r>
                      <a:r>
                        <a:rPr kumimoji="0" lang="en-US" sz="1200" b="0" i="0" u="none" strike="noStrike" cap="none" normalizeH="0" baseline="0" dirty="0">
                          <a:ln>
                            <a:noFill/>
                          </a:ln>
                          <a:solidFill>
                            <a:schemeClr val="tx1"/>
                          </a:solidFill>
                          <a:effectLst/>
                          <a:latin typeface="Arial" charset="0"/>
                        </a:rPr>
                        <a:t> N (</a:t>
                      </a:r>
                      <a:r>
                        <a:rPr kumimoji="0" lang="en-US" sz="1200" b="0" i="0" u="none" strike="noStrike" cap="none" normalizeH="0" baseline="0" dirty="0" err="1">
                          <a:ln>
                            <a:noFill/>
                          </a:ln>
                          <a:solidFill>
                            <a:schemeClr val="tx1"/>
                          </a:solidFill>
                          <a:effectLst/>
                          <a:latin typeface="Arial" charset="0"/>
                        </a:rPr>
                        <a:t>lb</a:t>
                      </a:r>
                      <a:r>
                        <a:rPr kumimoji="0" lang="en-US" sz="1200" b="0" i="0" u="none" strike="noStrike" cap="none" normalizeH="0" baseline="0" dirty="0">
                          <a:ln>
                            <a:noFill/>
                          </a:ln>
                          <a:solidFill>
                            <a:schemeClr val="tx1"/>
                          </a:solidFill>
                          <a:effectLst/>
                          <a:latin typeface="Arial" charset="0"/>
                        </a:rPr>
                        <a:t> N/ac)</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Sidedress N (</a:t>
                      </a:r>
                      <a:r>
                        <a:rPr kumimoji="0" lang="en-US" sz="1200" b="0" i="0" u="none" strike="noStrike" cap="none" normalizeH="0" baseline="0" dirty="0" err="1">
                          <a:ln>
                            <a:noFill/>
                          </a:ln>
                          <a:solidFill>
                            <a:schemeClr val="tx1"/>
                          </a:solidFill>
                          <a:effectLst/>
                          <a:latin typeface="Arial" charset="0"/>
                        </a:rPr>
                        <a:t>lb</a:t>
                      </a:r>
                      <a:r>
                        <a:rPr kumimoji="0" lang="en-US" sz="1200" b="0" i="0" u="none" strike="noStrike" cap="none" normalizeH="0" baseline="0" dirty="0">
                          <a:ln>
                            <a:noFill/>
                          </a:ln>
                          <a:solidFill>
                            <a:schemeClr val="tx1"/>
                          </a:solidFill>
                          <a:effectLst/>
                          <a:latin typeface="Arial" charset="0"/>
                        </a:rPr>
                        <a:t> N/ac)</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Method of Application</a:t>
                      </a:r>
                    </a:p>
                  </a:txBody>
                  <a:tcPr marL="68580" marR="68580" marT="34291" marB="342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14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a:t>
                      </a:r>
                    </a:p>
                  </a:txBody>
                  <a:tcPr marL="68580" marR="68580" marT="34291" marB="342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0</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0</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Check</a:t>
                      </a:r>
                    </a:p>
                  </a:txBody>
                  <a:tcPr marL="68580" marR="68580" marT="34291" marB="342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14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2</a:t>
                      </a:r>
                    </a:p>
                  </a:txBody>
                  <a:tcPr marL="68580" marR="68580" marT="34291" marB="342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200</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0</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N Rich Strip</a:t>
                      </a:r>
                    </a:p>
                  </a:txBody>
                  <a:tcPr marL="68580" marR="68580" marT="34291" marB="342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14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3</a:t>
                      </a:r>
                    </a:p>
                  </a:txBody>
                  <a:tcPr marL="68580" marR="68580" marT="34291" marB="342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40</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0</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L="68580" marR="68580" marT="34291" marB="342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14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4</a:t>
                      </a:r>
                    </a:p>
                  </a:txBody>
                  <a:tcPr marL="68580" marR="68580" marT="34291" marB="342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40</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30</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L="68580" marR="68580" marT="34291" marB="342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514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5</a:t>
                      </a:r>
                    </a:p>
                  </a:txBody>
                  <a:tcPr marL="68580" marR="68580" marT="34291" marB="342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40</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60</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marL="68580" marR="68580" marT="34291" marB="342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514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6</a:t>
                      </a:r>
                    </a:p>
                  </a:txBody>
                  <a:tcPr marL="68580" marR="68580" marT="34291" marB="342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40</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90</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L="68580" marR="68580" marT="34291" marB="342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514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7</a:t>
                      </a:r>
                    </a:p>
                  </a:txBody>
                  <a:tcPr marL="68580" marR="68580" marT="34291" marB="342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40</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120</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L="68580" marR="68580" marT="34291" marB="342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514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8</a:t>
                      </a:r>
                    </a:p>
                  </a:txBody>
                  <a:tcPr marL="68580" marR="68580" marT="34291" marB="342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40</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150</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marL="68580" marR="68580" marT="34291" marB="342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514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9</a:t>
                      </a:r>
                    </a:p>
                  </a:txBody>
                  <a:tcPr marL="68580" marR="68580" marT="34291" marB="342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40</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180</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marL="68580" marR="68580" marT="34291" marB="342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514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10</a:t>
                      </a:r>
                    </a:p>
                  </a:txBody>
                  <a:tcPr marL="68580" marR="68580" marT="34291" marB="342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80</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0</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L="68580" marR="68580" marT="34291" marB="342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514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11</a:t>
                      </a:r>
                    </a:p>
                  </a:txBody>
                  <a:tcPr marL="68580" marR="68580" marT="34291" marB="342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120</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0</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L="68580" marR="68580" marT="34291" marB="342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155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12</a:t>
                      </a:r>
                    </a:p>
                  </a:txBody>
                  <a:tcPr marL="68580" marR="68580" marT="34291" marB="342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160</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0</a:t>
                      </a:r>
                    </a:p>
                  </a:txBody>
                  <a:tcPr marL="68580" marR="68580" marT="34291" marB="342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L="68580" marR="68580" marT="34291" marB="342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7374" y="2970987"/>
            <a:ext cx="4619519" cy="2347293"/>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19842" y="5355309"/>
            <a:ext cx="737803" cy="1061585"/>
          </a:xfrm>
          <a:prstGeom prst="rect">
            <a:avLst/>
          </a:prstGeom>
        </p:spPr>
      </p:pic>
      <p:grpSp>
        <p:nvGrpSpPr>
          <p:cNvPr id="8" name="Group 7"/>
          <p:cNvGrpSpPr/>
          <p:nvPr/>
        </p:nvGrpSpPr>
        <p:grpSpPr>
          <a:xfrm>
            <a:off x="1" y="11992"/>
            <a:ext cx="9143999" cy="1419225"/>
            <a:chOff x="-9407" y="-5621"/>
            <a:chExt cx="9153407" cy="1042131"/>
          </a:xfrm>
        </p:grpSpPr>
        <p:sp>
          <p:nvSpPr>
            <p:cNvPr id="9" name="Rectangle 8"/>
            <p:cNvSpPr/>
            <p:nvPr/>
          </p:nvSpPr>
          <p:spPr>
            <a:xfrm>
              <a:off x="696148" y="531312"/>
              <a:ext cx="8447852" cy="277813"/>
            </a:xfrm>
            <a:prstGeom prst="rect">
              <a:avLst/>
            </a:prstGeom>
            <a:solidFill>
              <a:srgbClr val="A9AAA8">
                <a:alpha val="86000"/>
              </a:srgbClr>
            </a:solidFill>
            <a:ln>
              <a:noFill/>
            </a:ln>
          </p:spPr>
          <p:style>
            <a:lnRef idx="1">
              <a:schemeClr val="accent1"/>
            </a:lnRef>
            <a:fillRef idx="3">
              <a:schemeClr val="accent1"/>
            </a:fillRef>
            <a:effectRef idx="2">
              <a:schemeClr val="accent1"/>
            </a:effectRef>
            <a:fontRef idx="minor">
              <a:schemeClr val="lt1"/>
            </a:fontRef>
          </p:style>
          <p:txBody>
            <a:bodyPr lIns="13949" tIns="6975" rIns="13949" bIns="6975" rtlCol="0" anchor="ctr"/>
            <a:lstStyle/>
            <a:p>
              <a:pPr algn="ctr"/>
              <a:r>
                <a:rPr lang="en-US" sz="1351" dirty="0">
                  <a:solidFill>
                    <a:schemeClr val="tx1"/>
                  </a:solidFill>
                </a:rPr>
                <a:t>Jagman Dhillon </a:t>
              </a:r>
            </a:p>
          </p:txBody>
        </p:sp>
        <p:sp>
          <p:nvSpPr>
            <p:cNvPr id="10" name="Rectangle 9"/>
            <p:cNvSpPr/>
            <p:nvPr/>
          </p:nvSpPr>
          <p:spPr>
            <a:xfrm>
              <a:off x="-8232" y="-5621"/>
              <a:ext cx="9152232" cy="564584"/>
            </a:xfrm>
            <a:prstGeom prst="rect">
              <a:avLst/>
            </a:prstGeom>
            <a:solidFill>
              <a:srgbClr val="13130D"/>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r>
                <a:rPr lang="en-US" sz="2700" dirty="0">
                  <a:solidFill>
                    <a:schemeClr val="bg1"/>
                  </a:solidFill>
                </a:rPr>
                <a:t>Maize Regional Trials</a:t>
              </a:r>
            </a:p>
          </p:txBody>
        </p:sp>
        <p:sp>
          <p:nvSpPr>
            <p:cNvPr id="11" name="Rectangle 10"/>
            <p:cNvSpPr/>
            <p:nvPr/>
          </p:nvSpPr>
          <p:spPr>
            <a:xfrm>
              <a:off x="-9407" y="-5621"/>
              <a:ext cx="998622" cy="564599"/>
            </a:xfrm>
            <a:prstGeom prst="rect">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endParaRPr lang="en-US" sz="1351"/>
            </a:p>
          </p:txBody>
        </p:sp>
        <p:sp>
          <p:nvSpPr>
            <p:cNvPr id="12" name="Isosceles Triangle 11"/>
            <p:cNvSpPr/>
            <p:nvPr/>
          </p:nvSpPr>
          <p:spPr>
            <a:xfrm rot="10800000">
              <a:off x="-9254" y="558963"/>
              <a:ext cx="998468" cy="477547"/>
            </a:xfrm>
            <a:prstGeom prst="triangle">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endParaRPr lang="en-US" sz="1351"/>
            </a:p>
          </p:txBody>
        </p:sp>
        <p:pic>
          <p:nvPicPr>
            <p:cNvPr id="13" name="Picture 2" descr="research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8083" y="-5621"/>
              <a:ext cx="810534" cy="58590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3" name="Subtitle 2"/>
          <p:cNvSpPr>
            <a:spLocks noGrp="1"/>
          </p:cNvSpPr>
          <p:nvPr>
            <p:ph type="subTitle" idx="1"/>
          </p:nvPr>
        </p:nvSpPr>
        <p:spPr>
          <a:xfrm>
            <a:off x="249375" y="1388482"/>
            <a:ext cx="4174215" cy="1241823"/>
          </a:xfrm>
        </p:spPr>
        <p:txBody>
          <a:bodyPr>
            <a:noAutofit/>
          </a:bodyPr>
          <a:lstStyle/>
          <a:p>
            <a:r>
              <a:rPr lang="en-US" sz="2800" b="1" dirty="0"/>
              <a:t>Objective: </a:t>
            </a:r>
            <a:r>
              <a:rPr lang="en-US" sz="2800" dirty="0"/>
              <a:t>Refinement of the OSU sensor based N rate calculator (SBNRC) and Optimum Fertilizer N rates</a:t>
            </a:r>
          </a:p>
        </p:txBody>
      </p:sp>
      <p:sp>
        <p:nvSpPr>
          <p:cNvPr id="7" name="TextBox 6"/>
          <p:cNvSpPr txBox="1"/>
          <p:nvPr/>
        </p:nvSpPr>
        <p:spPr>
          <a:xfrm>
            <a:off x="7888529" y="6445914"/>
            <a:ext cx="1255472" cy="300210"/>
          </a:xfrm>
          <a:prstGeom prst="rect">
            <a:avLst/>
          </a:prstGeom>
          <a:noFill/>
        </p:spPr>
        <p:txBody>
          <a:bodyPr wrap="none" rtlCol="0">
            <a:spAutoFit/>
          </a:bodyPr>
          <a:lstStyle/>
          <a:p>
            <a:r>
              <a:rPr lang="en-US" sz="1351" dirty="0"/>
              <a:t>Jagman Dhillon</a:t>
            </a:r>
          </a:p>
        </p:txBody>
      </p:sp>
      <p:sp>
        <p:nvSpPr>
          <p:cNvPr id="14" name="TextBox 13"/>
          <p:cNvSpPr txBox="1"/>
          <p:nvPr/>
        </p:nvSpPr>
        <p:spPr>
          <a:xfrm>
            <a:off x="4423590" y="1128134"/>
            <a:ext cx="4808884" cy="523220"/>
          </a:xfrm>
          <a:prstGeom prst="rect">
            <a:avLst/>
          </a:prstGeom>
          <a:noFill/>
        </p:spPr>
        <p:txBody>
          <a:bodyPr wrap="square" rtlCol="0">
            <a:spAutoFit/>
          </a:bodyPr>
          <a:lstStyle/>
          <a:p>
            <a:r>
              <a:rPr lang="en-US" sz="1400" dirty="0" err="1"/>
              <a:t>Preplant</a:t>
            </a:r>
            <a:r>
              <a:rPr lang="en-US" sz="1400" dirty="0"/>
              <a:t>: ATV UAN spray</a:t>
            </a:r>
            <a:br>
              <a:rPr lang="en-US" sz="1400" dirty="0"/>
            </a:br>
            <a:r>
              <a:rPr lang="en-US" sz="1400" dirty="0" err="1"/>
              <a:t>Sidedress</a:t>
            </a:r>
            <a:r>
              <a:rPr lang="en-US" sz="1400" dirty="0"/>
              <a:t>: Drop down nozzles</a:t>
            </a:r>
          </a:p>
        </p:txBody>
      </p:sp>
      <p:graphicFrame>
        <p:nvGraphicFramePr>
          <p:cNvPr id="15" name="Table 14"/>
          <p:cNvGraphicFramePr>
            <a:graphicFrameLocks noGrp="1"/>
          </p:cNvGraphicFramePr>
          <p:nvPr>
            <p:extLst/>
          </p:nvPr>
        </p:nvGraphicFramePr>
        <p:xfrm>
          <a:off x="103875" y="5374523"/>
          <a:ext cx="7261795" cy="1371600"/>
        </p:xfrm>
        <a:graphic>
          <a:graphicData uri="http://schemas.openxmlformats.org/drawingml/2006/table">
            <a:tbl>
              <a:tblPr firstRow="1" bandRow="1">
                <a:tableStyleId>{21E4AEA4-8DFA-4A89-87EB-49C32662AFE0}</a:tableStyleId>
              </a:tblPr>
              <a:tblGrid>
                <a:gridCol w="1013501">
                  <a:extLst>
                    <a:ext uri="{9D8B030D-6E8A-4147-A177-3AD203B41FA5}">
                      <a16:colId xmlns:a16="http://schemas.microsoft.com/office/drawing/2014/main" val="87069359"/>
                    </a:ext>
                  </a:extLst>
                </a:gridCol>
                <a:gridCol w="1587056">
                  <a:extLst>
                    <a:ext uri="{9D8B030D-6E8A-4147-A177-3AD203B41FA5}">
                      <a16:colId xmlns:a16="http://schemas.microsoft.com/office/drawing/2014/main" val="1526682144"/>
                    </a:ext>
                  </a:extLst>
                </a:gridCol>
                <a:gridCol w="1263968">
                  <a:extLst>
                    <a:ext uri="{9D8B030D-6E8A-4147-A177-3AD203B41FA5}">
                      <a16:colId xmlns:a16="http://schemas.microsoft.com/office/drawing/2014/main" val="20002"/>
                    </a:ext>
                  </a:extLst>
                </a:gridCol>
                <a:gridCol w="1074702">
                  <a:extLst>
                    <a:ext uri="{9D8B030D-6E8A-4147-A177-3AD203B41FA5}">
                      <a16:colId xmlns:a16="http://schemas.microsoft.com/office/drawing/2014/main" val="1928235493"/>
                    </a:ext>
                  </a:extLst>
                </a:gridCol>
                <a:gridCol w="1068126">
                  <a:extLst>
                    <a:ext uri="{9D8B030D-6E8A-4147-A177-3AD203B41FA5}">
                      <a16:colId xmlns:a16="http://schemas.microsoft.com/office/drawing/2014/main" val="981728049"/>
                    </a:ext>
                  </a:extLst>
                </a:gridCol>
                <a:gridCol w="1254442">
                  <a:extLst>
                    <a:ext uri="{9D8B030D-6E8A-4147-A177-3AD203B41FA5}">
                      <a16:colId xmlns:a16="http://schemas.microsoft.com/office/drawing/2014/main" val="2787851769"/>
                    </a:ext>
                  </a:extLst>
                </a:gridCol>
              </a:tblGrid>
              <a:tr h="335280">
                <a:tc>
                  <a:txBody>
                    <a:bodyPr/>
                    <a:lstStyle/>
                    <a:p>
                      <a:pPr algn="ctr"/>
                      <a:r>
                        <a:rPr lang="en-US" sz="1600" u="sng" dirty="0" smtClean="0">
                          <a:solidFill>
                            <a:schemeClr val="tx1"/>
                          </a:solidFill>
                        </a:rPr>
                        <a:t>Crop</a:t>
                      </a:r>
                      <a:endParaRPr lang="en-US" sz="1600" u="sng" dirty="0">
                        <a:solidFill>
                          <a:schemeClr val="tx1"/>
                        </a:solidFill>
                      </a:endParaRPr>
                    </a:p>
                  </a:txBody>
                  <a:tcPr>
                    <a:solidFill>
                      <a:srgbClr val="FFFF00"/>
                    </a:solidFill>
                  </a:tcPr>
                </a:tc>
                <a:tc>
                  <a:txBody>
                    <a:bodyPr/>
                    <a:lstStyle/>
                    <a:p>
                      <a:pPr algn="ctr"/>
                      <a:r>
                        <a:rPr lang="en-US" sz="1600" u="sng" dirty="0" smtClean="0">
                          <a:solidFill>
                            <a:schemeClr val="tx1"/>
                          </a:solidFill>
                        </a:rPr>
                        <a:t>Location</a:t>
                      </a:r>
                      <a:endParaRPr lang="en-US" sz="1600" u="sng" dirty="0">
                        <a:solidFill>
                          <a:schemeClr val="tx1"/>
                        </a:solidFill>
                      </a:endParaRPr>
                    </a:p>
                  </a:txBody>
                  <a:tcPr>
                    <a:solidFill>
                      <a:srgbClr val="FFFF00"/>
                    </a:solidFill>
                  </a:tcPr>
                </a:tc>
                <a:tc>
                  <a:txBody>
                    <a:bodyPr/>
                    <a:lstStyle/>
                    <a:p>
                      <a:pPr algn="ctr"/>
                      <a:r>
                        <a:rPr lang="en-US" sz="1600" u="sng" dirty="0" err="1" smtClean="0">
                          <a:solidFill>
                            <a:schemeClr val="tx1"/>
                          </a:solidFill>
                        </a:rPr>
                        <a:t>Preplant</a:t>
                      </a:r>
                      <a:r>
                        <a:rPr lang="en-US" sz="1600" u="sng" baseline="0" dirty="0" smtClean="0">
                          <a:solidFill>
                            <a:schemeClr val="tx1"/>
                          </a:solidFill>
                        </a:rPr>
                        <a:t> N</a:t>
                      </a:r>
                      <a:endParaRPr lang="en-US" sz="1600" u="sng" dirty="0">
                        <a:solidFill>
                          <a:schemeClr val="tx1"/>
                        </a:solidFill>
                      </a:endParaRPr>
                    </a:p>
                  </a:txBody>
                  <a:tcPr>
                    <a:solidFill>
                      <a:srgbClr val="FFFF00"/>
                    </a:solidFill>
                  </a:tcPr>
                </a:tc>
                <a:tc>
                  <a:txBody>
                    <a:bodyPr/>
                    <a:lstStyle/>
                    <a:p>
                      <a:pPr algn="ctr"/>
                      <a:r>
                        <a:rPr lang="en-US" sz="1600" u="sng" dirty="0" smtClean="0">
                          <a:solidFill>
                            <a:schemeClr val="tx1"/>
                          </a:solidFill>
                        </a:rPr>
                        <a:t>Planting</a:t>
                      </a:r>
                      <a:endParaRPr lang="en-US" sz="1600" u="sng" dirty="0">
                        <a:solidFill>
                          <a:schemeClr val="tx1"/>
                        </a:solidFill>
                      </a:endParaRPr>
                    </a:p>
                  </a:txBody>
                  <a:tcPr>
                    <a:solidFill>
                      <a:srgbClr val="FFFF00"/>
                    </a:solidFill>
                  </a:tcPr>
                </a:tc>
                <a:tc>
                  <a:txBody>
                    <a:bodyPr/>
                    <a:lstStyle/>
                    <a:p>
                      <a:pPr algn="ctr"/>
                      <a:r>
                        <a:rPr lang="en-US" sz="1600" u="sng" dirty="0" smtClean="0">
                          <a:solidFill>
                            <a:schemeClr val="tx1"/>
                          </a:solidFill>
                        </a:rPr>
                        <a:t>Top-dress </a:t>
                      </a:r>
                      <a:endParaRPr lang="en-US" sz="1600" u="sng" dirty="0">
                        <a:solidFill>
                          <a:schemeClr val="tx1"/>
                        </a:solidFill>
                      </a:endParaRPr>
                    </a:p>
                  </a:txBody>
                  <a:tcPr>
                    <a:solidFill>
                      <a:srgbClr val="FFFF00"/>
                    </a:solidFill>
                  </a:tcPr>
                </a:tc>
                <a:tc>
                  <a:txBody>
                    <a:bodyPr/>
                    <a:lstStyle/>
                    <a:p>
                      <a:pPr algn="ctr"/>
                      <a:r>
                        <a:rPr lang="en-US" sz="1600" u="sng" dirty="0" smtClean="0">
                          <a:solidFill>
                            <a:schemeClr val="tx1"/>
                          </a:solidFill>
                        </a:rPr>
                        <a:t>Sum</a:t>
                      </a:r>
                      <a:r>
                        <a:rPr lang="en-US" sz="1600" u="sng" baseline="0" dirty="0" smtClean="0">
                          <a:solidFill>
                            <a:schemeClr val="tx1"/>
                          </a:solidFill>
                        </a:rPr>
                        <a:t> of GDD</a:t>
                      </a:r>
                      <a:endParaRPr lang="en-US" sz="1600" u="sng" dirty="0">
                        <a:solidFill>
                          <a:schemeClr val="tx1"/>
                        </a:solidFill>
                      </a:endParaRPr>
                    </a:p>
                  </a:txBody>
                  <a:tcPr>
                    <a:solidFill>
                      <a:srgbClr val="FFFF00"/>
                    </a:solidFill>
                  </a:tcPr>
                </a:tc>
                <a:extLst>
                  <a:ext uri="{0D108BD9-81ED-4DB2-BD59-A6C34878D82A}">
                    <a16:rowId xmlns:a16="http://schemas.microsoft.com/office/drawing/2014/main" val="2710768628"/>
                  </a:ext>
                </a:extLst>
              </a:tr>
              <a:tr h="518160">
                <a:tc>
                  <a:txBody>
                    <a:bodyPr/>
                    <a:lstStyle/>
                    <a:p>
                      <a:pPr algn="ctr"/>
                      <a:r>
                        <a:rPr lang="en-US" sz="1400" dirty="0" smtClean="0"/>
                        <a:t>Maize</a:t>
                      </a:r>
                    </a:p>
                  </a:txBody>
                  <a:tcPr>
                    <a:solidFill>
                      <a:schemeClr val="accent4">
                        <a:lumMod val="20000"/>
                        <a:lumOff val="80000"/>
                      </a:schemeClr>
                    </a:solidFill>
                  </a:tcPr>
                </a:tc>
                <a:tc>
                  <a:txBody>
                    <a:bodyPr/>
                    <a:lstStyle/>
                    <a:p>
                      <a:pPr algn="ctr"/>
                      <a:r>
                        <a:rPr lang="en-US" sz="1400" dirty="0" err="1" smtClean="0"/>
                        <a:t>Efaw</a:t>
                      </a:r>
                      <a:endParaRPr lang="en-US" sz="1400" dirty="0"/>
                    </a:p>
                  </a:txBody>
                  <a:tcPr>
                    <a:solidFill>
                      <a:schemeClr val="accent4">
                        <a:lumMod val="20000"/>
                        <a:lumOff val="80000"/>
                      </a:schemeClr>
                    </a:solidFill>
                  </a:tcPr>
                </a:tc>
                <a:tc>
                  <a:txBody>
                    <a:bodyPr/>
                    <a:lstStyle/>
                    <a:p>
                      <a:pPr algn="ctr"/>
                      <a:r>
                        <a:rPr lang="en-US" sz="1400" dirty="0" smtClean="0"/>
                        <a:t>04/13/2017</a:t>
                      </a:r>
                      <a:endParaRPr lang="en-US" sz="1400" dirty="0"/>
                    </a:p>
                  </a:txBody>
                  <a:tcPr>
                    <a:solidFill>
                      <a:schemeClr val="accent4">
                        <a:lumMod val="20000"/>
                        <a:lumOff val="80000"/>
                      </a:schemeClr>
                    </a:solidFill>
                  </a:tcPr>
                </a:tc>
                <a:tc>
                  <a:txBody>
                    <a:bodyPr/>
                    <a:lstStyle/>
                    <a:p>
                      <a:pPr algn="ctr"/>
                      <a:r>
                        <a:rPr lang="en-US" sz="1400" dirty="0" smtClean="0"/>
                        <a:t>04/13/2017</a:t>
                      </a:r>
                      <a:endParaRPr lang="en-US" sz="1400" dirty="0"/>
                    </a:p>
                  </a:txBody>
                  <a:tcPr>
                    <a:solidFill>
                      <a:schemeClr val="accent4">
                        <a:lumMod val="20000"/>
                        <a:lumOff val="80000"/>
                      </a:schemeClr>
                    </a:solidFill>
                  </a:tcPr>
                </a:tc>
                <a:tc>
                  <a:txBody>
                    <a:bodyPr/>
                    <a:lstStyle/>
                    <a:p>
                      <a:pPr algn="ctr"/>
                      <a:r>
                        <a:rPr lang="en-US" sz="1400" dirty="0" smtClean="0"/>
                        <a:t>06/08/2017</a:t>
                      </a:r>
                    </a:p>
                    <a:p>
                      <a:pPr algn="ctr"/>
                      <a:endParaRPr lang="en-US" sz="1400" dirty="0"/>
                    </a:p>
                  </a:txBody>
                  <a:tcPr>
                    <a:solidFill>
                      <a:schemeClr val="accent4">
                        <a:lumMod val="20000"/>
                        <a:lumOff val="80000"/>
                      </a:schemeClr>
                    </a:solidFill>
                  </a:tcPr>
                </a:tc>
                <a:tc>
                  <a:txBody>
                    <a:bodyPr/>
                    <a:lstStyle/>
                    <a:p>
                      <a:pPr algn="ctr"/>
                      <a:r>
                        <a:rPr lang="en-US" sz="1400" dirty="0" smtClean="0"/>
                        <a:t>915</a:t>
                      </a:r>
                    </a:p>
                    <a:p>
                      <a:pPr algn="ctr"/>
                      <a:endParaRPr lang="en-US" sz="1400" dirty="0"/>
                    </a:p>
                  </a:txBody>
                  <a:tcPr>
                    <a:solidFill>
                      <a:schemeClr val="accent4">
                        <a:lumMod val="20000"/>
                        <a:lumOff val="80000"/>
                      </a:schemeClr>
                    </a:solidFill>
                  </a:tcPr>
                </a:tc>
                <a:extLst>
                  <a:ext uri="{0D108BD9-81ED-4DB2-BD59-A6C34878D82A}">
                    <a16:rowId xmlns:a16="http://schemas.microsoft.com/office/drawing/2014/main" val="222090473"/>
                  </a:ext>
                </a:extLst>
              </a:tr>
              <a:tr h="518160">
                <a:tc>
                  <a:txBody>
                    <a:bodyPr/>
                    <a:lstStyle/>
                    <a:p>
                      <a:pPr algn="ctr"/>
                      <a:r>
                        <a:rPr lang="en-US" sz="1400" dirty="0" smtClean="0"/>
                        <a:t>Maize</a:t>
                      </a:r>
                      <a:endParaRPr lang="en-US" sz="1400" dirty="0"/>
                    </a:p>
                  </a:txBody>
                  <a:tcPr>
                    <a:solidFill>
                      <a:schemeClr val="accent4">
                        <a:lumMod val="20000"/>
                        <a:lumOff val="80000"/>
                      </a:schemeClr>
                    </a:solidFill>
                  </a:tcPr>
                </a:tc>
                <a:tc>
                  <a:txBody>
                    <a:bodyPr/>
                    <a:lstStyle/>
                    <a:p>
                      <a:pPr algn="ctr"/>
                      <a:r>
                        <a:rPr lang="en-US" sz="1400" dirty="0" smtClean="0"/>
                        <a:t>Lake</a:t>
                      </a:r>
                      <a:r>
                        <a:rPr lang="en-US" sz="1400" baseline="0" dirty="0" smtClean="0"/>
                        <a:t> Carl Blackwell</a:t>
                      </a:r>
                      <a:endParaRPr lang="en-US" sz="1400" dirty="0"/>
                    </a:p>
                  </a:txBody>
                  <a:tcPr>
                    <a:solidFill>
                      <a:schemeClr val="accent4">
                        <a:lumMod val="20000"/>
                        <a:lumOff val="80000"/>
                      </a:schemeClr>
                    </a:solidFill>
                  </a:tcPr>
                </a:tc>
                <a:tc>
                  <a:txBody>
                    <a:bodyPr/>
                    <a:lstStyle/>
                    <a:p>
                      <a:pPr algn="ctr"/>
                      <a:r>
                        <a:rPr lang="en-US" sz="1400" dirty="0" smtClean="0"/>
                        <a:t>04/13/2017</a:t>
                      </a:r>
                      <a:endParaRPr lang="en-US" sz="1400" dirty="0"/>
                    </a:p>
                  </a:txBody>
                  <a:tcPr>
                    <a:solidFill>
                      <a:schemeClr val="accent4">
                        <a:lumMod val="20000"/>
                        <a:lumOff val="80000"/>
                      </a:schemeClr>
                    </a:solidFill>
                  </a:tcPr>
                </a:tc>
                <a:tc>
                  <a:txBody>
                    <a:bodyPr/>
                    <a:lstStyle/>
                    <a:p>
                      <a:pPr algn="ctr"/>
                      <a:r>
                        <a:rPr lang="en-US" sz="1400" dirty="0" smtClean="0"/>
                        <a:t>04/13/2017</a:t>
                      </a:r>
                      <a:endParaRPr lang="en-US" sz="1400" dirty="0"/>
                    </a:p>
                  </a:txBody>
                  <a:tcPr>
                    <a:solidFill>
                      <a:schemeClr val="accent4">
                        <a:lumMod val="20000"/>
                        <a:lumOff val="80000"/>
                      </a:schemeClr>
                    </a:solidFill>
                  </a:tcPr>
                </a:tc>
                <a:tc>
                  <a:txBody>
                    <a:bodyPr/>
                    <a:lstStyle/>
                    <a:p>
                      <a:pPr algn="ctr"/>
                      <a:r>
                        <a:rPr lang="en-US" sz="1400" dirty="0" smtClean="0"/>
                        <a:t>06/08/2017</a:t>
                      </a:r>
                    </a:p>
                    <a:p>
                      <a:pPr algn="ctr"/>
                      <a:endParaRPr lang="en-US" sz="1400" dirty="0"/>
                    </a:p>
                  </a:txBody>
                  <a:tcPr>
                    <a:solidFill>
                      <a:schemeClr val="accent4">
                        <a:lumMod val="20000"/>
                        <a:lumOff val="80000"/>
                      </a:schemeClr>
                    </a:solidFill>
                  </a:tcPr>
                </a:tc>
                <a:tc>
                  <a:txBody>
                    <a:bodyPr/>
                    <a:lstStyle/>
                    <a:p>
                      <a:pPr algn="ctr"/>
                      <a:r>
                        <a:rPr lang="en-US" sz="1400" dirty="0" smtClean="0"/>
                        <a:t>871</a:t>
                      </a:r>
                    </a:p>
                    <a:p>
                      <a:pPr algn="ctr"/>
                      <a:endParaRPr lang="en-US" sz="1400" dirty="0"/>
                    </a:p>
                  </a:txBody>
                  <a:tcPr>
                    <a:solidFill>
                      <a:schemeClr val="accent4">
                        <a:lumMod val="20000"/>
                        <a:lumOff val="80000"/>
                      </a:schemeClr>
                    </a:solidFill>
                  </a:tcPr>
                </a:tc>
                <a:extLst>
                  <a:ext uri="{0D108BD9-81ED-4DB2-BD59-A6C34878D82A}">
                    <a16:rowId xmlns:a16="http://schemas.microsoft.com/office/drawing/2014/main" val="33731296"/>
                  </a:ext>
                </a:extLst>
              </a:tr>
            </a:tbl>
          </a:graphicData>
        </a:graphic>
      </p:graphicFrame>
    </p:spTree>
    <p:extLst>
      <p:ext uri="{BB962C8B-B14F-4D97-AF65-F5344CB8AC3E}">
        <p14:creationId xmlns:p14="http://schemas.microsoft.com/office/powerpoint/2010/main" val="3191647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453" y="5060477"/>
            <a:ext cx="4293166" cy="1471684"/>
          </a:xfrm>
          <a:solidFill>
            <a:schemeClr val="accent4">
              <a:lumMod val="20000"/>
              <a:lumOff val="80000"/>
            </a:schemeClr>
          </a:solidFill>
        </p:spPr>
        <p:txBody>
          <a:bodyPr>
            <a:noAutofit/>
          </a:bodyPr>
          <a:lstStyle/>
          <a:p>
            <a:pPr algn="l"/>
            <a:endParaRPr lang="en-US" sz="1099" b="1" dirty="0"/>
          </a:p>
          <a:p>
            <a:pPr algn="l"/>
            <a:r>
              <a:rPr lang="en-US" sz="1099" dirty="0"/>
              <a:t>Corn      </a:t>
            </a:r>
            <a:r>
              <a:rPr lang="en-US" sz="1099" dirty="0" err="1"/>
              <a:t>Efaw</a:t>
            </a:r>
            <a:r>
              <a:rPr lang="en-US" sz="1099" dirty="0"/>
              <a:t>	 04/24/2018	-	-		</a:t>
            </a:r>
          </a:p>
          <a:p>
            <a:pPr algn="l"/>
            <a:r>
              <a:rPr lang="en-US" sz="1099" dirty="0"/>
              <a:t>Corn   LCB	05/01/2018	-	-</a:t>
            </a:r>
          </a:p>
        </p:txBody>
      </p:sp>
      <p:sp>
        <p:nvSpPr>
          <p:cNvPr id="4" name="Rectangle 3"/>
          <p:cNvSpPr/>
          <p:nvPr/>
        </p:nvSpPr>
        <p:spPr>
          <a:xfrm>
            <a:off x="243094" y="667385"/>
            <a:ext cx="8902175" cy="257527"/>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37" dirty="0">
                <a:solidFill>
                  <a:schemeClr val="tx1"/>
                </a:solidFill>
              </a:rPr>
              <a:t>Fikayo B. </a:t>
            </a:r>
            <a:r>
              <a:rPr lang="en-US" sz="1937" dirty="0" err="1">
                <a:solidFill>
                  <a:schemeClr val="tx1"/>
                </a:solidFill>
              </a:rPr>
              <a:t>Oyebiyi</a:t>
            </a:r>
            <a:r>
              <a:rPr lang="en-US" sz="1937" dirty="0">
                <a:solidFill>
                  <a:schemeClr val="tx1"/>
                </a:solidFill>
              </a:rPr>
              <a:t> </a:t>
            </a:r>
          </a:p>
        </p:txBody>
      </p:sp>
      <p:sp>
        <p:nvSpPr>
          <p:cNvPr id="5" name="Subtitle 2"/>
          <p:cNvSpPr txBox="1">
            <a:spLocks/>
          </p:cNvSpPr>
          <p:nvPr/>
        </p:nvSpPr>
        <p:spPr>
          <a:xfrm>
            <a:off x="-4813" y="1104129"/>
            <a:ext cx="4683511" cy="2985865"/>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4" indent="-285754" algn="l">
              <a:buFont typeface="Wingdings" panose="05000000000000000000" pitchFamily="2" charset="2"/>
              <a:buChar char="Ø"/>
            </a:pPr>
            <a:endParaRPr lang="en-US" sz="1601" dirty="0"/>
          </a:p>
          <a:p>
            <a:pPr marL="285754" indent="-285754" algn="l">
              <a:buFont typeface="Arial" panose="020B0604020202020204" pitchFamily="34" charset="0"/>
              <a:buChar char="•"/>
            </a:pPr>
            <a:endParaRPr lang="en-US" sz="8817" b="1" dirty="0"/>
          </a:p>
          <a:p>
            <a:pPr marL="285754" indent="-285754" algn="l">
              <a:buFont typeface="Arial" panose="020B0604020202020204" pitchFamily="34" charset="0"/>
              <a:buChar char="•"/>
            </a:pPr>
            <a:r>
              <a:rPr lang="en-US" sz="8817" b="1" dirty="0"/>
              <a:t>Objective</a:t>
            </a:r>
            <a:r>
              <a:rPr lang="en-US" sz="8817" dirty="0"/>
              <a:t> :To evaluate maize grain yield response to misses or blanks as influenced by N rate and plant population.</a:t>
            </a:r>
          </a:p>
          <a:p>
            <a:pPr marL="285754" indent="-285754" algn="l">
              <a:buFont typeface="Arial" panose="020B0604020202020204" pitchFamily="34" charset="0"/>
              <a:buChar char="•"/>
            </a:pPr>
            <a:r>
              <a:rPr lang="en-US" sz="8817" b="1" dirty="0"/>
              <a:t>Rationale: </a:t>
            </a:r>
            <a:r>
              <a:rPr lang="en-US" sz="8817" dirty="0"/>
              <a:t>Developing world average farm size is approximately </a:t>
            </a:r>
            <a:r>
              <a:rPr lang="en-US" sz="8817" dirty="0" smtClean="0"/>
              <a:t>1ha (2.2 ac).  Ninety five percent of the increased world population </a:t>
            </a:r>
            <a:r>
              <a:rPr lang="en-US" sz="8817" dirty="0"/>
              <a:t>will be in the developing world hence food production </a:t>
            </a:r>
            <a:r>
              <a:rPr lang="en-US" sz="8817" dirty="0" smtClean="0"/>
              <a:t>in these local regions must increase, and where the OSU hand planter can help.</a:t>
            </a:r>
            <a:endParaRPr lang="en-US" sz="8817" dirty="0"/>
          </a:p>
          <a:p>
            <a:pPr marL="285754" indent="-285754" algn="l">
              <a:buFont typeface="Arial" panose="020B0604020202020204" pitchFamily="34" charset="0"/>
              <a:buChar char="•"/>
            </a:pPr>
            <a:endParaRPr lang="en-US" sz="8817" dirty="0"/>
          </a:p>
          <a:p>
            <a:pPr algn="l"/>
            <a:endParaRPr lang="en-US" sz="10286" dirty="0"/>
          </a:p>
          <a:p>
            <a:pPr marL="285754" indent="-285754" algn="l">
              <a:buFont typeface="Arial" panose="020B0604020202020204" pitchFamily="34" charset="0"/>
              <a:buChar char="•"/>
            </a:pPr>
            <a:endParaRPr lang="en-US" sz="10286" dirty="0"/>
          </a:p>
        </p:txBody>
      </p:sp>
      <p:sp>
        <p:nvSpPr>
          <p:cNvPr id="7" name="Rectangle 6"/>
          <p:cNvSpPr/>
          <p:nvPr/>
        </p:nvSpPr>
        <p:spPr>
          <a:xfrm>
            <a:off x="7806734" y="6582865"/>
            <a:ext cx="1589192" cy="276999"/>
          </a:xfrm>
          <a:prstGeom prst="rect">
            <a:avLst/>
          </a:prstGeom>
        </p:spPr>
        <p:txBody>
          <a:bodyPr wrap="square">
            <a:spAutoFit/>
          </a:bodyPr>
          <a:lstStyle/>
          <a:p>
            <a:pPr algn="ctr"/>
            <a:r>
              <a:rPr lang="en-US" sz="1200" dirty="0"/>
              <a:t>Fikayo B. </a:t>
            </a:r>
            <a:r>
              <a:rPr lang="en-US" sz="1200" dirty="0" err="1"/>
              <a:t>Oyebiyi</a:t>
            </a:r>
            <a:endParaRPr lang="en-US" sz="1200" dirty="0"/>
          </a:p>
        </p:txBody>
      </p:sp>
      <p:grpSp>
        <p:nvGrpSpPr>
          <p:cNvPr id="8" name="Group 7"/>
          <p:cNvGrpSpPr/>
          <p:nvPr/>
        </p:nvGrpSpPr>
        <p:grpSpPr>
          <a:xfrm>
            <a:off x="1265" y="1"/>
            <a:ext cx="9119206" cy="1086815"/>
            <a:chOff x="-81160" y="-1161522"/>
            <a:chExt cx="9134324" cy="677953"/>
          </a:xfrm>
        </p:grpSpPr>
        <p:sp>
          <p:nvSpPr>
            <p:cNvPr id="9" name="Rectangle 8"/>
            <p:cNvSpPr/>
            <p:nvPr/>
          </p:nvSpPr>
          <p:spPr>
            <a:xfrm>
              <a:off x="-81160" y="-1161522"/>
              <a:ext cx="9134324" cy="415300"/>
            </a:xfrm>
            <a:prstGeom prst="rect">
              <a:avLst/>
            </a:prstGeom>
            <a:solidFill>
              <a:srgbClr val="13130D"/>
            </a:solidFill>
            <a:ln w="12700" cap="flat" cmpd="sng" algn="ctr">
              <a:noFill/>
              <a:prstDash val="solid"/>
              <a:miter lim="800000"/>
            </a:ln>
            <a:effectLst/>
          </p:spPr>
          <p:txBody>
            <a:bodyPr lIns="13949" tIns="6975" rIns="13949" bIns="6975" rtlCol="0" anchor="ctr"/>
            <a:lstStyle/>
            <a:p>
              <a:pPr algn="ctr"/>
              <a:r>
                <a:rPr lang="en-US" sz="1937" b="1" dirty="0">
                  <a:solidFill>
                    <a:schemeClr val="bg1"/>
                  </a:solidFill>
                </a:rPr>
                <a:t>Maize Grain Yield Response to Misses and Nitrogen Fertilization as </a:t>
              </a:r>
            </a:p>
            <a:p>
              <a:pPr algn="ctr"/>
              <a:r>
                <a:rPr lang="en-US" sz="1937" b="1" dirty="0">
                  <a:solidFill>
                    <a:schemeClr val="bg1"/>
                  </a:solidFill>
                </a:rPr>
                <a:t>Influenced by Plant Population</a:t>
              </a:r>
              <a:endParaRPr lang="en-US" sz="1937" dirty="0">
                <a:solidFill>
                  <a:schemeClr val="bg1"/>
                </a:solidFill>
              </a:endParaRPr>
            </a:p>
          </p:txBody>
        </p:sp>
        <p:sp>
          <p:nvSpPr>
            <p:cNvPr id="10" name="Rectangle 9"/>
            <p:cNvSpPr/>
            <p:nvPr/>
          </p:nvSpPr>
          <p:spPr>
            <a:xfrm>
              <a:off x="-81155" y="-1160555"/>
              <a:ext cx="881131" cy="415522"/>
            </a:xfrm>
            <a:prstGeom prst="rect">
              <a:avLst/>
            </a:prstGeom>
            <a:solidFill>
              <a:srgbClr val="DE5B21"/>
            </a:solidFill>
            <a:ln w="12700" cap="flat" cmpd="sng" algn="ctr">
              <a:noFill/>
              <a:prstDash val="solid"/>
              <a:miter lim="800000"/>
            </a:ln>
            <a:effectLst/>
          </p:spPr>
          <p:txBody>
            <a:bodyPr lIns="13949" tIns="6975" rIns="13949" bIns="6975" rtlCol="0" anchor="ctr"/>
            <a:lstStyle/>
            <a:p>
              <a:pPr algn="ctr">
                <a:defRPr/>
              </a:pPr>
              <a:endParaRPr lang="en-US" sz="1351" kern="0">
                <a:solidFill>
                  <a:prstClr val="white"/>
                </a:solidFill>
                <a:latin typeface="Calibri" panose="020F0502020204030204"/>
              </a:endParaRPr>
            </a:p>
          </p:txBody>
        </p:sp>
        <p:sp>
          <p:nvSpPr>
            <p:cNvPr id="11" name="Isosceles Triangle 10"/>
            <p:cNvSpPr/>
            <p:nvPr/>
          </p:nvSpPr>
          <p:spPr>
            <a:xfrm rot="10800000">
              <a:off x="-81158" y="-758546"/>
              <a:ext cx="881133" cy="274977"/>
            </a:xfrm>
            <a:prstGeom prst="triangle">
              <a:avLst/>
            </a:prstGeom>
            <a:solidFill>
              <a:srgbClr val="DE5B21"/>
            </a:solidFill>
            <a:ln w="12700" cap="flat" cmpd="sng" algn="ctr">
              <a:noFill/>
              <a:prstDash val="solid"/>
              <a:miter lim="800000"/>
            </a:ln>
            <a:effectLst/>
          </p:spPr>
          <p:txBody>
            <a:bodyPr lIns="13949" tIns="6975" rIns="13949" bIns="6975" rtlCol="0" anchor="ctr"/>
            <a:lstStyle/>
            <a:p>
              <a:pPr algn="ctr">
                <a:defRPr/>
              </a:pPr>
              <a:endParaRPr lang="en-US" sz="1351" kern="0">
                <a:solidFill>
                  <a:prstClr val="white"/>
                </a:solidFill>
                <a:latin typeface="Calibri" panose="020F0502020204030204"/>
              </a:endParaRPr>
            </a:p>
          </p:txBody>
        </p:sp>
        <p:pic>
          <p:nvPicPr>
            <p:cNvPr id="12" name="Picture 2" descr="research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868" y="-1150037"/>
              <a:ext cx="810534" cy="41530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 name="Table 1"/>
          <p:cNvGraphicFramePr>
            <a:graphicFrameLocks noGrp="1"/>
          </p:cNvGraphicFramePr>
          <p:nvPr>
            <p:extLst/>
          </p:nvPr>
        </p:nvGraphicFramePr>
        <p:xfrm>
          <a:off x="176186" y="4787513"/>
          <a:ext cx="4299435" cy="396240"/>
        </p:xfrm>
        <a:graphic>
          <a:graphicData uri="http://schemas.openxmlformats.org/drawingml/2006/table">
            <a:tbl>
              <a:tblPr firstRow="1" bandRow="1">
                <a:tableStyleId>{21E4AEA4-8DFA-4A89-87EB-49C32662AFE0}</a:tableStyleId>
              </a:tblPr>
              <a:tblGrid>
                <a:gridCol w="469781">
                  <a:extLst>
                    <a:ext uri="{9D8B030D-6E8A-4147-A177-3AD203B41FA5}">
                      <a16:colId xmlns:a16="http://schemas.microsoft.com/office/drawing/2014/main" val="1199043899"/>
                    </a:ext>
                  </a:extLst>
                </a:gridCol>
                <a:gridCol w="664421">
                  <a:extLst>
                    <a:ext uri="{9D8B030D-6E8A-4147-A177-3AD203B41FA5}">
                      <a16:colId xmlns:a16="http://schemas.microsoft.com/office/drawing/2014/main" val="1233026238"/>
                    </a:ext>
                  </a:extLst>
                </a:gridCol>
                <a:gridCol w="732057">
                  <a:extLst>
                    <a:ext uri="{9D8B030D-6E8A-4147-A177-3AD203B41FA5}">
                      <a16:colId xmlns:a16="http://schemas.microsoft.com/office/drawing/2014/main" val="3600765367"/>
                    </a:ext>
                  </a:extLst>
                </a:gridCol>
                <a:gridCol w="757499">
                  <a:extLst>
                    <a:ext uri="{9D8B030D-6E8A-4147-A177-3AD203B41FA5}">
                      <a16:colId xmlns:a16="http://schemas.microsoft.com/office/drawing/2014/main" val="3358547943"/>
                    </a:ext>
                  </a:extLst>
                </a:gridCol>
                <a:gridCol w="1675677">
                  <a:extLst>
                    <a:ext uri="{9D8B030D-6E8A-4147-A177-3AD203B41FA5}">
                      <a16:colId xmlns:a16="http://schemas.microsoft.com/office/drawing/2014/main" val="3427915388"/>
                    </a:ext>
                  </a:extLst>
                </a:gridCol>
              </a:tblGrid>
              <a:tr h="385354">
                <a:tc>
                  <a:txBody>
                    <a:bodyPr/>
                    <a:lstStyle/>
                    <a:p>
                      <a:pPr algn="l"/>
                      <a:r>
                        <a:rPr lang="en-US" sz="1000" b="0" u="sng" dirty="0" smtClean="0">
                          <a:solidFill>
                            <a:schemeClr val="tx1"/>
                          </a:solidFill>
                        </a:rPr>
                        <a:t>Crop</a:t>
                      </a:r>
                      <a:endParaRPr lang="en-US" sz="1000" b="0" u="sng" dirty="0">
                        <a:solidFill>
                          <a:schemeClr val="tx1"/>
                        </a:solidFill>
                      </a:endParaRPr>
                    </a:p>
                  </a:txBody>
                  <a:tcPr>
                    <a:solidFill>
                      <a:srgbClr val="FFFF00"/>
                    </a:solidFill>
                  </a:tcPr>
                </a:tc>
                <a:tc>
                  <a:txBody>
                    <a:bodyPr/>
                    <a:lstStyle/>
                    <a:p>
                      <a:pPr algn="l"/>
                      <a:r>
                        <a:rPr lang="en-US" sz="1000" b="0" u="sng" dirty="0" smtClean="0">
                          <a:solidFill>
                            <a:schemeClr val="tx1"/>
                          </a:solidFill>
                        </a:rPr>
                        <a:t>Location</a:t>
                      </a:r>
                      <a:endParaRPr lang="en-US" sz="1000" b="0" u="sng" dirty="0">
                        <a:solidFill>
                          <a:schemeClr val="tx1"/>
                        </a:solidFill>
                      </a:endParaRPr>
                    </a:p>
                  </a:txBody>
                  <a:tcPr>
                    <a:solidFill>
                      <a:srgbClr val="FFFF00"/>
                    </a:solidFill>
                  </a:tcPr>
                </a:tc>
                <a:tc>
                  <a:txBody>
                    <a:bodyPr/>
                    <a:lstStyle/>
                    <a:p>
                      <a:pPr algn="l"/>
                      <a:r>
                        <a:rPr lang="en-US" sz="1000" b="0" u="sng" dirty="0" smtClean="0">
                          <a:solidFill>
                            <a:schemeClr val="tx1"/>
                          </a:solidFill>
                        </a:rPr>
                        <a:t>Planting</a:t>
                      </a:r>
                      <a:r>
                        <a:rPr lang="en-US" sz="1000" b="0" u="sng" baseline="0" dirty="0" smtClean="0">
                          <a:solidFill>
                            <a:schemeClr val="tx1"/>
                          </a:solidFill>
                        </a:rPr>
                        <a:t> Date</a:t>
                      </a:r>
                      <a:endParaRPr lang="en-US" sz="1000" b="0" u="sng" dirty="0">
                        <a:solidFill>
                          <a:schemeClr val="tx1"/>
                        </a:solidFill>
                      </a:endParaRPr>
                    </a:p>
                  </a:txBody>
                  <a:tcPr>
                    <a:solidFill>
                      <a:srgbClr val="FFFF00"/>
                    </a:solidFill>
                  </a:tcPr>
                </a:tc>
                <a:tc>
                  <a:txBody>
                    <a:bodyPr/>
                    <a:lstStyle/>
                    <a:p>
                      <a:pPr algn="l"/>
                      <a:r>
                        <a:rPr lang="en-US" sz="1000" b="0" u="sng" dirty="0" smtClean="0">
                          <a:solidFill>
                            <a:schemeClr val="tx1"/>
                          </a:solidFill>
                        </a:rPr>
                        <a:t>Sensor Date</a:t>
                      </a:r>
                      <a:endParaRPr lang="en-US" sz="1000" b="0" u="sng" dirty="0">
                        <a:solidFill>
                          <a:schemeClr val="tx1"/>
                        </a:solidFill>
                      </a:endParaRPr>
                    </a:p>
                  </a:txBody>
                  <a:tcPr>
                    <a:solidFill>
                      <a:srgbClr val="FFFF00"/>
                    </a:solidFill>
                  </a:tcPr>
                </a:tc>
                <a:tc>
                  <a:txBody>
                    <a:bodyPr/>
                    <a:lstStyle/>
                    <a:p>
                      <a:pPr algn="l"/>
                      <a:r>
                        <a:rPr lang="en-US" sz="1000" b="0" u="sng" dirty="0" smtClean="0">
                          <a:solidFill>
                            <a:schemeClr val="tx1"/>
                          </a:solidFill>
                        </a:rPr>
                        <a:t>Sum</a:t>
                      </a:r>
                      <a:r>
                        <a:rPr lang="en-US" sz="1000" b="0" u="sng" baseline="0" dirty="0" smtClean="0">
                          <a:solidFill>
                            <a:schemeClr val="tx1"/>
                          </a:solidFill>
                        </a:rPr>
                        <a:t> of GDD</a:t>
                      </a:r>
                      <a:endParaRPr lang="en-US" sz="1000" b="0" u="sng" dirty="0">
                        <a:solidFill>
                          <a:schemeClr val="tx1"/>
                        </a:solidFill>
                      </a:endParaRPr>
                    </a:p>
                  </a:txBody>
                  <a:tcPr>
                    <a:solidFill>
                      <a:srgbClr val="FFFF00"/>
                    </a:solidFill>
                  </a:tcPr>
                </a:tc>
                <a:extLst>
                  <a:ext uri="{0D108BD9-81ED-4DB2-BD59-A6C34878D82A}">
                    <a16:rowId xmlns:a16="http://schemas.microsoft.com/office/drawing/2014/main" val="1817059563"/>
                  </a:ext>
                </a:extLst>
              </a:tr>
            </a:tbl>
          </a:graphicData>
        </a:graphic>
      </p:graphicFrame>
      <p:graphicFrame>
        <p:nvGraphicFramePr>
          <p:cNvPr id="15" name="Table 14"/>
          <p:cNvGraphicFramePr>
            <a:graphicFrameLocks noGrp="1"/>
          </p:cNvGraphicFramePr>
          <p:nvPr>
            <p:extLst/>
          </p:nvPr>
        </p:nvGraphicFramePr>
        <p:xfrm>
          <a:off x="4678698" y="1126658"/>
          <a:ext cx="3634656" cy="5344851"/>
        </p:xfrm>
        <a:graphic>
          <a:graphicData uri="http://schemas.openxmlformats.org/drawingml/2006/table">
            <a:tbl>
              <a:tblPr firstRow="1" firstCol="1" bandRow="1">
                <a:tableStyleId>{5C22544A-7EE6-4342-B048-85BDC9FD1C3A}</a:tableStyleId>
              </a:tblPr>
              <a:tblGrid>
                <a:gridCol w="908356">
                  <a:extLst>
                    <a:ext uri="{9D8B030D-6E8A-4147-A177-3AD203B41FA5}">
                      <a16:colId xmlns:a16="http://schemas.microsoft.com/office/drawing/2014/main" val="1474575419"/>
                    </a:ext>
                  </a:extLst>
                </a:gridCol>
                <a:gridCol w="908356">
                  <a:extLst>
                    <a:ext uri="{9D8B030D-6E8A-4147-A177-3AD203B41FA5}">
                      <a16:colId xmlns:a16="http://schemas.microsoft.com/office/drawing/2014/main" val="274980377"/>
                    </a:ext>
                  </a:extLst>
                </a:gridCol>
                <a:gridCol w="908972">
                  <a:extLst>
                    <a:ext uri="{9D8B030D-6E8A-4147-A177-3AD203B41FA5}">
                      <a16:colId xmlns:a16="http://schemas.microsoft.com/office/drawing/2014/main" val="2813825881"/>
                    </a:ext>
                  </a:extLst>
                </a:gridCol>
                <a:gridCol w="908972">
                  <a:extLst>
                    <a:ext uri="{9D8B030D-6E8A-4147-A177-3AD203B41FA5}">
                      <a16:colId xmlns:a16="http://schemas.microsoft.com/office/drawing/2014/main" val="122485888"/>
                    </a:ext>
                  </a:extLst>
                </a:gridCol>
              </a:tblGrid>
              <a:tr h="421056">
                <a:tc>
                  <a:txBody>
                    <a:bodyPr/>
                    <a:lstStyle/>
                    <a:p>
                      <a:pPr marL="0" marR="0" algn="ctr">
                        <a:lnSpc>
                          <a:spcPct val="107000"/>
                        </a:lnSpc>
                        <a:spcBef>
                          <a:spcPts val="0"/>
                        </a:spcBef>
                        <a:spcAft>
                          <a:spcPts val="0"/>
                        </a:spcAft>
                      </a:pPr>
                      <a:r>
                        <a:rPr lang="en-US" sz="1300" dirty="0">
                          <a:solidFill>
                            <a:schemeClr val="tx1"/>
                          </a:solidFill>
                          <a:effectLst/>
                          <a:latin typeface="+mn-lt"/>
                        </a:rPr>
                        <a:t>Treatment</a:t>
                      </a:r>
                      <a:endParaRPr lang="en-US" sz="1300" dirty="0">
                        <a:solidFill>
                          <a:schemeClr val="tx1"/>
                        </a:solidFill>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300" dirty="0">
                          <a:solidFill>
                            <a:schemeClr val="tx1"/>
                          </a:solidFill>
                          <a:effectLst/>
                          <a:latin typeface="+mn-lt"/>
                        </a:rPr>
                        <a:t>5-Plant Sequence</a:t>
                      </a:r>
                      <a:endParaRPr lang="en-US" sz="1300" dirty="0">
                        <a:solidFill>
                          <a:schemeClr val="tx1"/>
                        </a:solidFill>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300" dirty="0">
                          <a:solidFill>
                            <a:schemeClr val="tx1"/>
                          </a:solidFill>
                          <a:effectLst/>
                          <a:latin typeface="+mn-lt"/>
                        </a:rPr>
                        <a:t>N-rate</a:t>
                      </a:r>
                      <a:endParaRPr lang="en-US" sz="1300" dirty="0">
                        <a:solidFill>
                          <a:schemeClr val="tx1"/>
                        </a:solidFill>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300" dirty="0">
                          <a:solidFill>
                            <a:schemeClr val="tx1"/>
                          </a:solidFill>
                          <a:effectLst/>
                          <a:latin typeface="+mn-lt"/>
                        </a:rPr>
                        <a:t>Population seeds/ac</a:t>
                      </a:r>
                      <a:endParaRPr lang="en-US" sz="1300" dirty="0">
                        <a:solidFill>
                          <a:schemeClr val="tx1"/>
                        </a:solidFill>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6397361"/>
                  </a:ext>
                </a:extLst>
              </a:tr>
              <a:tr h="291881">
                <a:tc>
                  <a:txBody>
                    <a:bodyPr/>
                    <a:lstStyle/>
                    <a:p>
                      <a:pPr marL="0" marR="0" algn="ctr">
                        <a:lnSpc>
                          <a:spcPct val="107000"/>
                        </a:lnSpc>
                        <a:spcBef>
                          <a:spcPts val="0"/>
                        </a:spcBef>
                        <a:spcAft>
                          <a:spcPts val="0"/>
                        </a:spcAft>
                      </a:pPr>
                      <a:r>
                        <a:rPr lang="en-US" sz="1300" dirty="0">
                          <a:solidFill>
                            <a:schemeClr val="tx1"/>
                          </a:solidFill>
                          <a:effectLst/>
                          <a:latin typeface="+mn-lt"/>
                        </a:rPr>
                        <a:t>1</a:t>
                      </a:r>
                      <a:endParaRPr lang="en-US" sz="1300" dirty="0">
                        <a:solidFill>
                          <a:schemeClr val="tx1"/>
                        </a:solidFill>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300" dirty="0">
                          <a:solidFill>
                            <a:schemeClr val="tx1"/>
                          </a:solidFill>
                          <a:effectLst/>
                          <a:latin typeface="+mn-lt"/>
                        </a:rPr>
                        <a:t>XXXXX</a:t>
                      </a:r>
                      <a:endParaRPr lang="en-US" sz="1300" dirty="0">
                        <a:solidFill>
                          <a:schemeClr val="tx1"/>
                        </a:solidFill>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300" dirty="0">
                          <a:solidFill>
                            <a:schemeClr val="tx1"/>
                          </a:solidFill>
                          <a:effectLst/>
                          <a:latin typeface="+mn-lt"/>
                        </a:rPr>
                        <a:t>70</a:t>
                      </a:r>
                      <a:endParaRPr lang="en-US" sz="1300" dirty="0">
                        <a:solidFill>
                          <a:schemeClr val="tx1"/>
                        </a:solidFill>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300" dirty="0" smtClean="0">
                          <a:solidFill>
                            <a:schemeClr val="tx1"/>
                          </a:solidFill>
                          <a:effectLst/>
                          <a:latin typeface="+mn-lt"/>
                        </a:rPr>
                        <a:t>18,000</a:t>
                      </a:r>
                      <a:endParaRPr lang="en-US" sz="1300" dirty="0">
                        <a:solidFill>
                          <a:schemeClr val="tx1"/>
                        </a:solidFill>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2935575"/>
                  </a:ext>
                </a:extLst>
              </a:tr>
              <a:tr h="419294">
                <a:tc>
                  <a:txBody>
                    <a:bodyPr/>
                    <a:lstStyle/>
                    <a:p>
                      <a:pPr marL="0" marR="0" algn="ctr">
                        <a:lnSpc>
                          <a:spcPct val="107000"/>
                        </a:lnSpc>
                        <a:spcBef>
                          <a:spcPts val="0"/>
                        </a:spcBef>
                        <a:spcAft>
                          <a:spcPts val="0"/>
                        </a:spcAft>
                      </a:pPr>
                      <a:r>
                        <a:rPr lang="en-US" sz="1300" dirty="0">
                          <a:solidFill>
                            <a:schemeClr val="tx1"/>
                          </a:solidFill>
                          <a:effectLst/>
                          <a:latin typeface="+mn-lt"/>
                        </a:rPr>
                        <a:t>2</a:t>
                      </a:r>
                      <a:endParaRPr lang="en-US" sz="1300" dirty="0">
                        <a:solidFill>
                          <a:schemeClr val="tx1"/>
                        </a:solidFill>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300" dirty="0">
                          <a:solidFill>
                            <a:schemeClr val="tx1"/>
                          </a:solidFill>
                          <a:effectLst/>
                          <a:latin typeface="+mn-lt"/>
                        </a:rPr>
                        <a:t>X0X0X</a:t>
                      </a:r>
                      <a:endParaRPr lang="en-US" sz="1300" dirty="0">
                        <a:solidFill>
                          <a:schemeClr val="tx1"/>
                        </a:solidFill>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300" dirty="0">
                          <a:solidFill>
                            <a:schemeClr val="tx1"/>
                          </a:solidFill>
                          <a:effectLst/>
                          <a:latin typeface="+mn-lt"/>
                        </a:rPr>
                        <a:t>70</a:t>
                      </a:r>
                      <a:endParaRPr lang="en-US" sz="1300" dirty="0">
                        <a:solidFill>
                          <a:schemeClr val="tx1"/>
                        </a:solidFill>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5690" rtl="0" eaLnBrk="1" fontAlgn="auto" latinLnBrk="0" hangingPunct="1">
                        <a:lnSpc>
                          <a:spcPct val="107000"/>
                        </a:lnSpc>
                        <a:spcBef>
                          <a:spcPts val="0"/>
                        </a:spcBef>
                        <a:spcAft>
                          <a:spcPts val="0"/>
                        </a:spcAft>
                        <a:buClrTx/>
                        <a:buSzTx/>
                        <a:buFontTx/>
                        <a:buNone/>
                        <a:tabLst/>
                        <a:defRPr/>
                      </a:pPr>
                      <a:r>
                        <a:rPr lang="en-US" sz="1300" dirty="0" smtClean="0">
                          <a:solidFill>
                            <a:schemeClr val="tx1"/>
                          </a:solidFill>
                          <a:effectLst/>
                          <a:latin typeface="+mn-lt"/>
                        </a:rPr>
                        <a:t>18,000</a:t>
                      </a:r>
                      <a:endParaRPr lang="en-US" sz="1300" dirty="0" smtClean="0">
                        <a:solidFill>
                          <a:schemeClr val="tx1"/>
                        </a:solidFill>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300" dirty="0">
                        <a:solidFill>
                          <a:schemeClr val="tx1"/>
                        </a:solidFill>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6153637"/>
                  </a:ext>
                </a:extLst>
              </a:tr>
              <a:tr h="419294">
                <a:tc>
                  <a:txBody>
                    <a:bodyPr/>
                    <a:lstStyle/>
                    <a:p>
                      <a:pPr marL="0" marR="0" algn="ctr">
                        <a:lnSpc>
                          <a:spcPct val="107000"/>
                        </a:lnSpc>
                        <a:spcBef>
                          <a:spcPts val="0"/>
                        </a:spcBef>
                        <a:spcAft>
                          <a:spcPts val="0"/>
                        </a:spcAft>
                      </a:pPr>
                      <a:r>
                        <a:rPr lang="en-US" sz="1300" dirty="0">
                          <a:solidFill>
                            <a:schemeClr val="tx1"/>
                          </a:solidFill>
                          <a:effectLst/>
                          <a:latin typeface="+mn-lt"/>
                        </a:rPr>
                        <a:t>3</a:t>
                      </a:r>
                      <a:endParaRPr lang="en-US" sz="1300" dirty="0">
                        <a:solidFill>
                          <a:schemeClr val="tx1"/>
                        </a:solidFill>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300" dirty="0">
                          <a:solidFill>
                            <a:schemeClr val="tx1"/>
                          </a:solidFill>
                          <a:effectLst/>
                          <a:latin typeface="+mn-lt"/>
                        </a:rPr>
                        <a:t>X0XXX</a:t>
                      </a:r>
                      <a:endParaRPr lang="en-US" sz="1300" dirty="0">
                        <a:solidFill>
                          <a:schemeClr val="tx1"/>
                        </a:solidFill>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300" dirty="0">
                          <a:solidFill>
                            <a:schemeClr val="tx1"/>
                          </a:solidFill>
                          <a:effectLst/>
                          <a:latin typeface="+mn-lt"/>
                        </a:rPr>
                        <a:t>70</a:t>
                      </a:r>
                      <a:endParaRPr lang="en-US" sz="1300" dirty="0">
                        <a:solidFill>
                          <a:schemeClr val="tx1"/>
                        </a:solidFill>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5690" rtl="0" eaLnBrk="1" fontAlgn="auto" latinLnBrk="0" hangingPunct="1">
                        <a:lnSpc>
                          <a:spcPct val="107000"/>
                        </a:lnSpc>
                        <a:spcBef>
                          <a:spcPts val="0"/>
                        </a:spcBef>
                        <a:spcAft>
                          <a:spcPts val="0"/>
                        </a:spcAft>
                        <a:buClrTx/>
                        <a:buSzTx/>
                        <a:buFontTx/>
                        <a:buNone/>
                        <a:tabLst/>
                        <a:defRPr/>
                      </a:pPr>
                      <a:r>
                        <a:rPr lang="en-US" sz="1300" dirty="0" smtClean="0">
                          <a:solidFill>
                            <a:schemeClr val="tx1"/>
                          </a:solidFill>
                          <a:effectLst/>
                          <a:latin typeface="+mn-lt"/>
                        </a:rPr>
                        <a:t>18,000</a:t>
                      </a:r>
                      <a:endParaRPr lang="en-US" sz="1300" dirty="0" smtClean="0">
                        <a:solidFill>
                          <a:schemeClr val="tx1"/>
                        </a:solidFill>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300" dirty="0">
                        <a:solidFill>
                          <a:schemeClr val="tx1"/>
                        </a:solidFill>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7483713"/>
                  </a:ext>
                </a:extLst>
              </a:tr>
              <a:tr h="419294">
                <a:tc>
                  <a:txBody>
                    <a:bodyPr/>
                    <a:lstStyle/>
                    <a:p>
                      <a:pPr marL="0" marR="0" algn="ctr">
                        <a:lnSpc>
                          <a:spcPct val="107000"/>
                        </a:lnSpc>
                        <a:spcBef>
                          <a:spcPts val="0"/>
                        </a:spcBef>
                        <a:spcAft>
                          <a:spcPts val="0"/>
                        </a:spcAft>
                      </a:pPr>
                      <a:r>
                        <a:rPr lang="en-US" sz="1300" dirty="0">
                          <a:solidFill>
                            <a:schemeClr val="tx1"/>
                          </a:solidFill>
                          <a:effectLst/>
                          <a:latin typeface="+mn-lt"/>
                        </a:rPr>
                        <a:t>4</a:t>
                      </a:r>
                      <a:endParaRPr lang="en-US" sz="1300" dirty="0">
                        <a:solidFill>
                          <a:schemeClr val="tx1"/>
                        </a:solidFill>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300" dirty="0">
                          <a:solidFill>
                            <a:schemeClr val="tx1"/>
                          </a:solidFill>
                          <a:effectLst/>
                          <a:latin typeface="+mn-lt"/>
                        </a:rPr>
                        <a:t>X000X</a:t>
                      </a:r>
                      <a:endParaRPr lang="en-US" sz="1300" dirty="0">
                        <a:solidFill>
                          <a:schemeClr val="tx1"/>
                        </a:solidFill>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300" dirty="0">
                          <a:effectLst/>
                          <a:latin typeface="+mn-lt"/>
                        </a:rPr>
                        <a:t>70</a:t>
                      </a:r>
                      <a:endParaRPr lang="en-US" sz="1300" dirty="0">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5690" rtl="0" eaLnBrk="1" fontAlgn="auto" latinLnBrk="0" hangingPunct="1">
                        <a:lnSpc>
                          <a:spcPct val="107000"/>
                        </a:lnSpc>
                        <a:spcBef>
                          <a:spcPts val="0"/>
                        </a:spcBef>
                        <a:spcAft>
                          <a:spcPts val="0"/>
                        </a:spcAft>
                        <a:buClrTx/>
                        <a:buSzTx/>
                        <a:buFontTx/>
                        <a:buNone/>
                        <a:tabLst/>
                        <a:defRPr/>
                      </a:pPr>
                      <a:r>
                        <a:rPr lang="en-US" sz="1300" dirty="0" smtClean="0">
                          <a:solidFill>
                            <a:schemeClr val="tx1"/>
                          </a:solidFill>
                          <a:effectLst/>
                          <a:latin typeface="+mn-lt"/>
                        </a:rPr>
                        <a:t>18,000</a:t>
                      </a:r>
                      <a:endParaRPr lang="en-US" sz="1300" dirty="0" smtClean="0">
                        <a:solidFill>
                          <a:schemeClr val="tx1"/>
                        </a:solidFill>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300" dirty="0">
                        <a:solidFill>
                          <a:schemeClr val="tx1"/>
                        </a:solidFill>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2877985"/>
                  </a:ext>
                </a:extLst>
              </a:tr>
              <a:tr h="419294">
                <a:tc>
                  <a:txBody>
                    <a:bodyPr/>
                    <a:lstStyle/>
                    <a:p>
                      <a:pPr marL="0" marR="0" algn="ctr">
                        <a:lnSpc>
                          <a:spcPct val="107000"/>
                        </a:lnSpc>
                        <a:spcBef>
                          <a:spcPts val="0"/>
                        </a:spcBef>
                        <a:spcAft>
                          <a:spcPts val="0"/>
                        </a:spcAft>
                      </a:pPr>
                      <a:r>
                        <a:rPr lang="en-US" sz="1300">
                          <a:solidFill>
                            <a:schemeClr val="tx1"/>
                          </a:solidFill>
                          <a:effectLst/>
                          <a:latin typeface="+mn-lt"/>
                        </a:rPr>
                        <a:t>5</a:t>
                      </a:r>
                      <a:endParaRPr lang="en-US" sz="1300">
                        <a:solidFill>
                          <a:schemeClr val="tx1"/>
                        </a:solidFill>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300" dirty="0">
                          <a:solidFill>
                            <a:schemeClr val="tx1"/>
                          </a:solidFill>
                          <a:effectLst/>
                          <a:latin typeface="+mn-lt"/>
                        </a:rPr>
                        <a:t>XXX0X</a:t>
                      </a:r>
                      <a:endParaRPr lang="en-US" sz="1300" dirty="0">
                        <a:solidFill>
                          <a:schemeClr val="tx1"/>
                        </a:solidFill>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300" dirty="0">
                          <a:effectLst/>
                          <a:latin typeface="+mn-lt"/>
                        </a:rPr>
                        <a:t>70</a:t>
                      </a:r>
                      <a:endParaRPr lang="en-US" sz="1300" dirty="0">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5690" rtl="0" eaLnBrk="1" fontAlgn="auto" latinLnBrk="0" hangingPunct="1">
                        <a:lnSpc>
                          <a:spcPct val="107000"/>
                        </a:lnSpc>
                        <a:spcBef>
                          <a:spcPts val="0"/>
                        </a:spcBef>
                        <a:spcAft>
                          <a:spcPts val="0"/>
                        </a:spcAft>
                        <a:buClrTx/>
                        <a:buSzTx/>
                        <a:buFontTx/>
                        <a:buNone/>
                        <a:tabLst/>
                        <a:defRPr/>
                      </a:pPr>
                      <a:r>
                        <a:rPr lang="en-US" sz="1300" dirty="0" smtClean="0">
                          <a:solidFill>
                            <a:schemeClr val="tx1"/>
                          </a:solidFill>
                          <a:effectLst/>
                          <a:latin typeface="+mn-lt"/>
                        </a:rPr>
                        <a:t>18,000</a:t>
                      </a:r>
                      <a:endParaRPr lang="en-US" sz="1300" dirty="0" smtClean="0">
                        <a:solidFill>
                          <a:schemeClr val="tx1"/>
                        </a:solidFill>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300" dirty="0">
                        <a:solidFill>
                          <a:schemeClr val="tx1"/>
                        </a:solidFill>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51088"/>
                  </a:ext>
                </a:extLst>
              </a:tr>
              <a:tr h="419294">
                <a:tc>
                  <a:txBody>
                    <a:bodyPr/>
                    <a:lstStyle/>
                    <a:p>
                      <a:pPr marL="0" marR="0" algn="ctr">
                        <a:lnSpc>
                          <a:spcPct val="107000"/>
                        </a:lnSpc>
                        <a:spcBef>
                          <a:spcPts val="0"/>
                        </a:spcBef>
                        <a:spcAft>
                          <a:spcPts val="0"/>
                        </a:spcAft>
                      </a:pPr>
                      <a:r>
                        <a:rPr lang="en-US" sz="1300">
                          <a:solidFill>
                            <a:schemeClr val="tx1"/>
                          </a:solidFill>
                          <a:effectLst/>
                          <a:latin typeface="+mn-lt"/>
                        </a:rPr>
                        <a:t>6</a:t>
                      </a:r>
                      <a:endParaRPr lang="en-US" sz="1300">
                        <a:solidFill>
                          <a:schemeClr val="tx1"/>
                        </a:solidFill>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300" dirty="0">
                          <a:solidFill>
                            <a:schemeClr val="tx1"/>
                          </a:solidFill>
                          <a:effectLst/>
                          <a:latin typeface="+mn-lt"/>
                        </a:rPr>
                        <a:t>XXXXX</a:t>
                      </a:r>
                      <a:endParaRPr lang="en-US" sz="1300" dirty="0">
                        <a:solidFill>
                          <a:schemeClr val="tx1"/>
                        </a:solidFill>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300" dirty="0">
                          <a:effectLst/>
                          <a:latin typeface="+mn-lt"/>
                        </a:rPr>
                        <a:t>--</a:t>
                      </a:r>
                      <a:endParaRPr lang="en-US" sz="1300" dirty="0">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5690" rtl="0" eaLnBrk="1" fontAlgn="auto" latinLnBrk="0" hangingPunct="1">
                        <a:lnSpc>
                          <a:spcPct val="107000"/>
                        </a:lnSpc>
                        <a:spcBef>
                          <a:spcPts val="0"/>
                        </a:spcBef>
                        <a:spcAft>
                          <a:spcPts val="0"/>
                        </a:spcAft>
                        <a:buClrTx/>
                        <a:buSzTx/>
                        <a:buFontTx/>
                        <a:buNone/>
                        <a:tabLst/>
                        <a:defRPr/>
                      </a:pPr>
                      <a:r>
                        <a:rPr lang="en-US" sz="1300" dirty="0" smtClean="0">
                          <a:solidFill>
                            <a:schemeClr val="tx1"/>
                          </a:solidFill>
                          <a:effectLst/>
                          <a:latin typeface="+mn-lt"/>
                        </a:rPr>
                        <a:t>18,000</a:t>
                      </a:r>
                      <a:endParaRPr lang="en-US" sz="1300" dirty="0" smtClean="0">
                        <a:solidFill>
                          <a:schemeClr val="tx1"/>
                        </a:solidFill>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300" dirty="0">
                        <a:solidFill>
                          <a:schemeClr val="tx1"/>
                        </a:solidFill>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0408331"/>
                  </a:ext>
                </a:extLst>
              </a:tr>
              <a:tr h="419294">
                <a:tc>
                  <a:txBody>
                    <a:bodyPr/>
                    <a:lstStyle/>
                    <a:p>
                      <a:pPr marL="0" marR="0" algn="ctr">
                        <a:lnSpc>
                          <a:spcPct val="107000"/>
                        </a:lnSpc>
                        <a:spcBef>
                          <a:spcPts val="0"/>
                        </a:spcBef>
                        <a:spcAft>
                          <a:spcPts val="0"/>
                        </a:spcAft>
                      </a:pPr>
                      <a:r>
                        <a:rPr lang="en-US" sz="1300">
                          <a:solidFill>
                            <a:schemeClr val="tx1"/>
                          </a:solidFill>
                          <a:effectLst/>
                          <a:latin typeface="+mn-lt"/>
                        </a:rPr>
                        <a:t>7</a:t>
                      </a:r>
                      <a:endParaRPr lang="en-US" sz="1300">
                        <a:solidFill>
                          <a:schemeClr val="tx1"/>
                        </a:solidFill>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300" dirty="0">
                          <a:solidFill>
                            <a:schemeClr val="tx1"/>
                          </a:solidFill>
                          <a:effectLst/>
                          <a:latin typeface="+mn-lt"/>
                        </a:rPr>
                        <a:t>X0X0X</a:t>
                      </a:r>
                      <a:endParaRPr lang="en-US" sz="1300" dirty="0">
                        <a:solidFill>
                          <a:schemeClr val="tx1"/>
                        </a:solidFill>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300" dirty="0">
                          <a:effectLst/>
                          <a:latin typeface="+mn-lt"/>
                        </a:rPr>
                        <a:t>--</a:t>
                      </a:r>
                      <a:endParaRPr lang="en-US" sz="1300" dirty="0">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5690" rtl="0" eaLnBrk="1" fontAlgn="auto" latinLnBrk="0" hangingPunct="1">
                        <a:lnSpc>
                          <a:spcPct val="107000"/>
                        </a:lnSpc>
                        <a:spcBef>
                          <a:spcPts val="0"/>
                        </a:spcBef>
                        <a:spcAft>
                          <a:spcPts val="0"/>
                        </a:spcAft>
                        <a:buClrTx/>
                        <a:buSzTx/>
                        <a:buFontTx/>
                        <a:buNone/>
                        <a:tabLst/>
                        <a:defRPr/>
                      </a:pPr>
                      <a:r>
                        <a:rPr lang="en-US" sz="1300" dirty="0" smtClean="0">
                          <a:solidFill>
                            <a:schemeClr val="tx1"/>
                          </a:solidFill>
                          <a:effectLst/>
                          <a:latin typeface="+mn-lt"/>
                        </a:rPr>
                        <a:t>18,000</a:t>
                      </a:r>
                      <a:endParaRPr lang="en-US" sz="1300" dirty="0" smtClean="0">
                        <a:solidFill>
                          <a:schemeClr val="tx1"/>
                        </a:solidFill>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300" dirty="0">
                        <a:solidFill>
                          <a:schemeClr val="tx1"/>
                        </a:solidFill>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3207549"/>
                  </a:ext>
                </a:extLst>
              </a:tr>
              <a:tr h="419294">
                <a:tc>
                  <a:txBody>
                    <a:bodyPr/>
                    <a:lstStyle/>
                    <a:p>
                      <a:pPr marL="0" marR="0" algn="ctr">
                        <a:lnSpc>
                          <a:spcPct val="107000"/>
                        </a:lnSpc>
                        <a:spcBef>
                          <a:spcPts val="0"/>
                        </a:spcBef>
                        <a:spcAft>
                          <a:spcPts val="0"/>
                        </a:spcAft>
                      </a:pPr>
                      <a:r>
                        <a:rPr lang="en-US" sz="1300">
                          <a:solidFill>
                            <a:schemeClr val="tx1"/>
                          </a:solidFill>
                          <a:effectLst/>
                          <a:latin typeface="+mn-lt"/>
                        </a:rPr>
                        <a:t>8</a:t>
                      </a:r>
                      <a:endParaRPr lang="en-US" sz="1300">
                        <a:solidFill>
                          <a:schemeClr val="tx1"/>
                        </a:solidFill>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300" dirty="0">
                          <a:solidFill>
                            <a:schemeClr val="tx1"/>
                          </a:solidFill>
                          <a:effectLst/>
                          <a:latin typeface="+mn-lt"/>
                        </a:rPr>
                        <a:t>X0XXX</a:t>
                      </a:r>
                      <a:endParaRPr lang="en-US" sz="1300" dirty="0">
                        <a:solidFill>
                          <a:schemeClr val="tx1"/>
                        </a:solidFill>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300" dirty="0">
                          <a:effectLst/>
                          <a:latin typeface="+mn-lt"/>
                        </a:rPr>
                        <a:t>--</a:t>
                      </a:r>
                      <a:endParaRPr lang="en-US" sz="1300" dirty="0">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5690" rtl="0" eaLnBrk="1" fontAlgn="auto" latinLnBrk="0" hangingPunct="1">
                        <a:lnSpc>
                          <a:spcPct val="107000"/>
                        </a:lnSpc>
                        <a:spcBef>
                          <a:spcPts val="0"/>
                        </a:spcBef>
                        <a:spcAft>
                          <a:spcPts val="0"/>
                        </a:spcAft>
                        <a:buClrTx/>
                        <a:buSzTx/>
                        <a:buFontTx/>
                        <a:buNone/>
                        <a:tabLst/>
                        <a:defRPr/>
                      </a:pPr>
                      <a:r>
                        <a:rPr lang="en-US" sz="1300" dirty="0" smtClean="0">
                          <a:solidFill>
                            <a:schemeClr val="tx1"/>
                          </a:solidFill>
                          <a:effectLst/>
                          <a:latin typeface="+mn-lt"/>
                        </a:rPr>
                        <a:t>18,000</a:t>
                      </a:r>
                      <a:endParaRPr lang="en-US" sz="1300" dirty="0" smtClean="0">
                        <a:solidFill>
                          <a:schemeClr val="tx1"/>
                        </a:solidFill>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300" dirty="0">
                        <a:solidFill>
                          <a:schemeClr val="tx1"/>
                        </a:solidFill>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5589977"/>
                  </a:ext>
                </a:extLst>
              </a:tr>
              <a:tr h="421056">
                <a:tc>
                  <a:txBody>
                    <a:bodyPr/>
                    <a:lstStyle/>
                    <a:p>
                      <a:pPr marL="0" marR="0" algn="ctr">
                        <a:lnSpc>
                          <a:spcPct val="107000"/>
                        </a:lnSpc>
                        <a:spcBef>
                          <a:spcPts val="0"/>
                        </a:spcBef>
                        <a:spcAft>
                          <a:spcPts val="0"/>
                        </a:spcAft>
                      </a:pPr>
                      <a:r>
                        <a:rPr lang="en-US" sz="1300">
                          <a:solidFill>
                            <a:schemeClr val="tx1"/>
                          </a:solidFill>
                          <a:effectLst/>
                          <a:latin typeface="+mn-lt"/>
                        </a:rPr>
                        <a:t>9</a:t>
                      </a:r>
                      <a:endParaRPr lang="en-US" sz="1300">
                        <a:solidFill>
                          <a:schemeClr val="tx1"/>
                        </a:solidFill>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300" dirty="0">
                          <a:solidFill>
                            <a:schemeClr val="tx1"/>
                          </a:solidFill>
                          <a:effectLst/>
                          <a:latin typeface="+mn-lt"/>
                        </a:rPr>
                        <a:t>X000X</a:t>
                      </a:r>
                      <a:endParaRPr lang="en-US" sz="1300" dirty="0">
                        <a:solidFill>
                          <a:schemeClr val="tx1"/>
                        </a:solidFill>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300" dirty="0">
                          <a:effectLst/>
                          <a:latin typeface="+mn-lt"/>
                        </a:rPr>
                        <a:t>--</a:t>
                      </a:r>
                      <a:endParaRPr lang="en-US" sz="1300" dirty="0">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95690" rtl="0" eaLnBrk="1" fontAlgn="auto" latinLnBrk="0" hangingPunct="1">
                        <a:lnSpc>
                          <a:spcPct val="107000"/>
                        </a:lnSpc>
                        <a:spcBef>
                          <a:spcPts val="0"/>
                        </a:spcBef>
                        <a:spcAft>
                          <a:spcPts val="0"/>
                        </a:spcAft>
                        <a:buClrTx/>
                        <a:buSzTx/>
                        <a:buFontTx/>
                        <a:buNone/>
                        <a:tabLst/>
                        <a:defRPr/>
                      </a:pPr>
                      <a:r>
                        <a:rPr lang="en-US" sz="1300" dirty="0" smtClean="0">
                          <a:solidFill>
                            <a:schemeClr val="tx1"/>
                          </a:solidFill>
                          <a:effectLst/>
                          <a:latin typeface="+mn-lt"/>
                        </a:rPr>
                        <a:t>18,000</a:t>
                      </a:r>
                      <a:endParaRPr lang="en-US" sz="1300" dirty="0" smtClean="0">
                        <a:solidFill>
                          <a:schemeClr val="tx1"/>
                        </a:solidFill>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300" dirty="0">
                        <a:solidFill>
                          <a:schemeClr val="tx1"/>
                        </a:solidFill>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2710101"/>
                  </a:ext>
                </a:extLst>
              </a:tr>
              <a:tr h="309409">
                <a:tc>
                  <a:txBody>
                    <a:bodyPr/>
                    <a:lstStyle/>
                    <a:p>
                      <a:pPr marL="0" marR="0" algn="ctr">
                        <a:lnSpc>
                          <a:spcPct val="107000"/>
                        </a:lnSpc>
                        <a:spcBef>
                          <a:spcPts val="0"/>
                        </a:spcBef>
                        <a:spcAft>
                          <a:spcPts val="0"/>
                        </a:spcAft>
                      </a:pPr>
                      <a:r>
                        <a:rPr lang="en-US" sz="1300">
                          <a:solidFill>
                            <a:schemeClr val="tx1"/>
                          </a:solidFill>
                          <a:effectLst/>
                          <a:latin typeface="+mn-lt"/>
                        </a:rPr>
                        <a:t>10</a:t>
                      </a:r>
                      <a:endParaRPr lang="en-US" sz="1300">
                        <a:solidFill>
                          <a:schemeClr val="tx1"/>
                        </a:solidFill>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300" dirty="0">
                          <a:solidFill>
                            <a:schemeClr val="tx1"/>
                          </a:solidFill>
                          <a:effectLst/>
                          <a:latin typeface="+mn-lt"/>
                        </a:rPr>
                        <a:t>X0XXX</a:t>
                      </a:r>
                      <a:endParaRPr lang="en-US" sz="1300" dirty="0">
                        <a:solidFill>
                          <a:schemeClr val="tx1"/>
                        </a:solidFill>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300" dirty="0">
                          <a:effectLst/>
                          <a:latin typeface="+mn-lt"/>
                        </a:rPr>
                        <a:t>--</a:t>
                      </a:r>
                      <a:endParaRPr lang="en-US" sz="1300" dirty="0">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300" dirty="0" smtClean="0">
                          <a:solidFill>
                            <a:schemeClr val="tx1"/>
                          </a:solidFill>
                          <a:effectLst/>
                          <a:latin typeface="+mn-lt"/>
                          <a:ea typeface="Calibri" panose="020F0502020204030204" pitchFamily="34" charset="0"/>
                          <a:cs typeface="Times New Roman" panose="02020603050405020304" pitchFamily="18" charset="0"/>
                        </a:rPr>
                        <a:t>36,000</a:t>
                      </a:r>
                      <a:endParaRPr lang="en-US" sz="1300" dirty="0">
                        <a:solidFill>
                          <a:schemeClr val="tx1"/>
                        </a:solidFill>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3498806"/>
                  </a:ext>
                </a:extLst>
              </a:tr>
              <a:tr h="309409">
                <a:tc>
                  <a:txBody>
                    <a:bodyPr/>
                    <a:lstStyle/>
                    <a:p>
                      <a:pPr marL="0" marR="0" algn="ctr">
                        <a:lnSpc>
                          <a:spcPct val="107000"/>
                        </a:lnSpc>
                        <a:spcBef>
                          <a:spcPts val="0"/>
                        </a:spcBef>
                        <a:spcAft>
                          <a:spcPts val="0"/>
                        </a:spcAft>
                      </a:pPr>
                      <a:r>
                        <a:rPr lang="en-US" sz="1300">
                          <a:solidFill>
                            <a:schemeClr val="tx1"/>
                          </a:solidFill>
                          <a:effectLst/>
                          <a:latin typeface="+mn-lt"/>
                        </a:rPr>
                        <a:t>11</a:t>
                      </a:r>
                      <a:endParaRPr lang="en-US" sz="1300">
                        <a:solidFill>
                          <a:schemeClr val="tx1"/>
                        </a:solidFill>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300" dirty="0">
                          <a:solidFill>
                            <a:schemeClr val="tx1"/>
                          </a:solidFill>
                          <a:effectLst/>
                          <a:latin typeface="+mn-lt"/>
                        </a:rPr>
                        <a:t>X000X</a:t>
                      </a:r>
                      <a:endParaRPr lang="en-US" sz="1300" dirty="0">
                        <a:solidFill>
                          <a:schemeClr val="tx1"/>
                        </a:solidFill>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300" dirty="0">
                          <a:effectLst/>
                          <a:latin typeface="+mn-lt"/>
                        </a:rPr>
                        <a:t>--</a:t>
                      </a:r>
                      <a:endParaRPr lang="en-US" sz="1300" dirty="0">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300" dirty="0" smtClean="0">
                          <a:solidFill>
                            <a:schemeClr val="tx1"/>
                          </a:solidFill>
                          <a:effectLst/>
                          <a:latin typeface="+mn-lt"/>
                          <a:ea typeface="Calibri" panose="020F0502020204030204" pitchFamily="34" charset="0"/>
                          <a:cs typeface="Times New Roman" panose="02020603050405020304" pitchFamily="18" charset="0"/>
                        </a:rPr>
                        <a:t>36,000</a:t>
                      </a:r>
                      <a:endParaRPr lang="en-US" sz="1300" dirty="0">
                        <a:solidFill>
                          <a:schemeClr val="tx1"/>
                        </a:solidFill>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3929692"/>
                  </a:ext>
                </a:extLst>
              </a:tr>
              <a:tr h="309409">
                <a:tc>
                  <a:txBody>
                    <a:bodyPr/>
                    <a:lstStyle/>
                    <a:p>
                      <a:pPr marL="0" marR="0" algn="ctr">
                        <a:lnSpc>
                          <a:spcPct val="107000"/>
                        </a:lnSpc>
                        <a:spcBef>
                          <a:spcPts val="0"/>
                        </a:spcBef>
                        <a:spcAft>
                          <a:spcPts val="0"/>
                        </a:spcAft>
                      </a:pPr>
                      <a:r>
                        <a:rPr lang="en-US" sz="1300">
                          <a:solidFill>
                            <a:schemeClr val="tx1"/>
                          </a:solidFill>
                          <a:effectLst/>
                          <a:latin typeface="+mn-lt"/>
                        </a:rPr>
                        <a:t>12</a:t>
                      </a:r>
                      <a:endParaRPr lang="en-US" sz="1300">
                        <a:solidFill>
                          <a:schemeClr val="tx1"/>
                        </a:solidFill>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300" dirty="0">
                          <a:solidFill>
                            <a:schemeClr val="tx1"/>
                          </a:solidFill>
                          <a:effectLst/>
                          <a:latin typeface="+mn-lt"/>
                        </a:rPr>
                        <a:t>X0X0X</a:t>
                      </a:r>
                      <a:endParaRPr lang="en-US" sz="1300" dirty="0">
                        <a:solidFill>
                          <a:schemeClr val="tx1"/>
                        </a:solidFill>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300" dirty="0">
                          <a:effectLst/>
                          <a:latin typeface="+mn-lt"/>
                        </a:rPr>
                        <a:t>70</a:t>
                      </a:r>
                      <a:endParaRPr lang="en-US" sz="1300" dirty="0">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300" dirty="0" smtClean="0">
                          <a:solidFill>
                            <a:schemeClr val="tx1"/>
                          </a:solidFill>
                          <a:effectLst/>
                          <a:latin typeface="+mn-lt"/>
                          <a:ea typeface="Calibri" panose="020F0502020204030204" pitchFamily="34" charset="0"/>
                          <a:cs typeface="Times New Roman" panose="02020603050405020304" pitchFamily="18" charset="0"/>
                        </a:rPr>
                        <a:t>36,000</a:t>
                      </a:r>
                      <a:endParaRPr lang="en-US" sz="1300" dirty="0">
                        <a:solidFill>
                          <a:schemeClr val="tx1"/>
                        </a:solidFill>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0000465"/>
                  </a:ext>
                </a:extLst>
              </a:tr>
              <a:tr h="309409">
                <a:tc>
                  <a:txBody>
                    <a:bodyPr/>
                    <a:lstStyle/>
                    <a:p>
                      <a:pPr marL="0" marR="0" algn="ctr">
                        <a:lnSpc>
                          <a:spcPct val="107000"/>
                        </a:lnSpc>
                        <a:spcBef>
                          <a:spcPts val="0"/>
                        </a:spcBef>
                        <a:spcAft>
                          <a:spcPts val="0"/>
                        </a:spcAft>
                      </a:pPr>
                      <a:r>
                        <a:rPr lang="en-US" sz="1300">
                          <a:solidFill>
                            <a:schemeClr val="tx1"/>
                          </a:solidFill>
                          <a:effectLst/>
                          <a:latin typeface="+mn-lt"/>
                        </a:rPr>
                        <a:t>13</a:t>
                      </a:r>
                      <a:endParaRPr lang="en-US" sz="1300">
                        <a:solidFill>
                          <a:schemeClr val="tx1"/>
                        </a:solidFill>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300" dirty="0">
                          <a:solidFill>
                            <a:schemeClr val="tx1"/>
                          </a:solidFill>
                          <a:effectLst/>
                          <a:latin typeface="+mn-lt"/>
                        </a:rPr>
                        <a:t>X0XXX</a:t>
                      </a:r>
                      <a:endParaRPr lang="en-US" sz="1300" dirty="0">
                        <a:solidFill>
                          <a:schemeClr val="tx1"/>
                        </a:solidFill>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300" dirty="0">
                          <a:effectLst/>
                          <a:latin typeface="+mn-lt"/>
                        </a:rPr>
                        <a:t>70</a:t>
                      </a:r>
                      <a:endParaRPr lang="en-US" sz="1300" dirty="0">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300" dirty="0" smtClean="0">
                          <a:solidFill>
                            <a:schemeClr val="tx1"/>
                          </a:solidFill>
                          <a:effectLst/>
                          <a:latin typeface="+mn-lt"/>
                          <a:ea typeface="Calibri" panose="020F0502020204030204" pitchFamily="34" charset="0"/>
                          <a:cs typeface="Times New Roman" panose="02020603050405020304" pitchFamily="18" charset="0"/>
                        </a:rPr>
                        <a:t>36,000</a:t>
                      </a:r>
                      <a:endParaRPr lang="en-US" sz="1300" dirty="0">
                        <a:solidFill>
                          <a:schemeClr val="tx1"/>
                        </a:solidFill>
                        <a:effectLst/>
                        <a:latin typeface="+mn-lt"/>
                        <a:ea typeface="Calibri" panose="020F0502020204030204" pitchFamily="34" charset="0"/>
                        <a:cs typeface="Times New Roman" panose="02020603050405020304" pitchFamily="18"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9179238"/>
                  </a:ext>
                </a:extLst>
              </a:tr>
            </a:tbl>
          </a:graphicData>
        </a:graphic>
      </p:graphicFrame>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57320" y="5560092"/>
            <a:ext cx="888021" cy="10100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24006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l="17634" t="9127" r="6697" b="13889"/>
          <a:stretch/>
        </p:blipFill>
        <p:spPr>
          <a:xfrm>
            <a:off x="4858953" y="2731336"/>
            <a:ext cx="4214630" cy="2411912"/>
          </a:xfrm>
          <a:prstGeom prst="rect">
            <a:avLst/>
          </a:prstGeom>
        </p:spPr>
      </p:pic>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27022" y="1591684"/>
            <a:ext cx="4265676" cy="2836221"/>
          </a:xfrm>
        </p:spPr>
      </p:pic>
      <p:sp>
        <p:nvSpPr>
          <p:cNvPr id="6" name="TextBox 5"/>
          <p:cNvSpPr txBox="1"/>
          <p:nvPr/>
        </p:nvSpPr>
        <p:spPr>
          <a:xfrm>
            <a:off x="443219" y="5186519"/>
            <a:ext cx="3795407" cy="715965"/>
          </a:xfrm>
          <a:prstGeom prst="rect">
            <a:avLst/>
          </a:prstGeom>
          <a:noFill/>
        </p:spPr>
        <p:txBody>
          <a:bodyPr wrap="square" rtlCol="0">
            <a:spAutoFit/>
          </a:bodyPr>
          <a:lstStyle/>
          <a:p>
            <a:r>
              <a:rPr lang="en-US" sz="1351" dirty="0">
                <a:latin typeface="Verdana" panose="020B0604030504040204" pitchFamily="34" charset="0"/>
                <a:ea typeface="Verdana" panose="020B0604030504040204" pitchFamily="34" charset="0"/>
                <a:cs typeface="Verdana" panose="020B0604030504040204" pitchFamily="34" charset="0"/>
              </a:rPr>
              <a:t>Experiment 502, </a:t>
            </a:r>
            <a:r>
              <a:rPr lang="en-US" sz="1351" dirty="0" err="1">
                <a:latin typeface="Verdana" panose="020B0604030504040204" pitchFamily="34" charset="0"/>
                <a:ea typeface="Verdana" panose="020B0604030504040204" pitchFamily="34" charset="0"/>
                <a:cs typeface="Verdana" panose="020B0604030504040204" pitchFamily="34" charset="0"/>
              </a:rPr>
              <a:t>Lahoma</a:t>
            </a:r>
            <a:r>
              <a:rPr lang="en-US" sz="1351" dirty="0">
                <a:latin typeface="Verdana" panose="020B0604030504040204" pitchFamily="34" charset="0"/>
                <a:ea typeface="Verdana" panose="020B0604030504040204" pitchFamily="34" charset="0"/>
                <a:cs typeface="Verdana" panose="020B0604030504040204" pitchFamily="34" charset="0"/>
              </a:rPr>
              <a:t>, OK</a:t>
            </a:r>
          </a:p>
          <a:p>
            <a:r>
              <a:rPr lang="en-US" sz="1351" dirty="0">
                <a:latin typeface="Verdana" panose="020B0604030504040204" pitchFamily="34" charset="0"/>
                <a:ea typeface="Verdana" panose="020B0604030504040204" pitchFamily="34" charset="0"/>
                <a:cs typeface="Verdana" panose="020B0604030504040204" pitchFamily="34" charset="0"/>
              </a:rPr>
              <a:t>10 NDVI readings were taken from Dec. 18, 2015 to April 07, 2016</a:t>
            </a:r>
          </a:p>
        </p:txBody>
      </p:sp>
      <p:sp>
        <p:nvSpPr>
          <p:cNvPr id="7" name="TextBox 6"/>
          <p:cNvSpPr txBox="1"/>
          <p:nvPr/>
        </p:nvSpPr>
        <p:spPr>
          <a:xfrm>
            <a:off x="5322392" y="3644266"/>
            <a:ext cx="3690755" cy="784830"/>
          </a:xfrm>
          <a:prstGeom prst="rect">
            <a:avLst/>
          </a:prstGeom>
          <a:noFill/>
          <a:ln w="38100">
            <a:solidFill>
              <a:srgbClr val="FF0000"/>
            </a:solidFill>
          </a:ln>
        </p:spPr>
        <p:txBody>
          <a:bodyPr wrap="square" rtlCol="0">
            <a:spAutoFit/>
          </a:bodyPr>
          <a:lstStyle/>
          <a:p>
            <a:endParaRPr lang="en-US" sz="4500" dirty="0"/>
          </a:p>
        </p:txBody>
      </p:sp>
      <p:grpSp>
        <p:nvGrpSpPr>
          <p:cNvPr id="12" name="Group 11"/>
          <p:cNvGrpSpPr/>
          <p:nvPr/>
        </p:nvGrpSpPr>
        <p:grpSpPr>
          <a:xfrm>
            <a:off x="1" y="-11804"/>
            <a:ext cx="9161120" cy="1399924"/>
            <a:chOff x="-26546" y="-46102"/>
            <a:chExt cx="9170546" cy="1027959"/>
          </a:xfrm>
        </p:grpSpPr>
        <p:sp>
          <p:nvSpPr>
            <p:cNvPr id="13" name="Rectangle 12"/>
            <p:cNvSpPr/>
            <p:nvPr/>
          </p:nvSpPr>
          <p:spPr>
            <a:xfrm>
              <a:off x="696148" y="373062"/>
              <a:ext cx="8447852" cy="277813"/>
            </a:xfrm>
            <a:prstGeom prst="rect">
              <a:avLst/>
            </a:prstGeom>
            <a:solidFill>
              <a:srgbClr val="A9AAA8">
                <a:alpha val="86000"/>
              </a:srgbClr>
            </a:solidFill>
            <a:ln>
              <a:noFill/>
            </a:ln>
          </p:spPr>
          <p:style>
            <a:lnRef idx="1">
              <a:schemeClr val="accent1"/>
            </a:lnRef>
            <a:fillRef idx="3">
              <a:schemeClr val="accent1"/>
            </a:fillRef>
            <a:effectRef idx="2">
              <a:schemeClr val="accent1"/>
            </a:effectRef>
            <a:fontRef idx="minor">
              <a:schemeClr val="lt1"/>
            </a:fontRef>
          </p:style>
          <p:txBody>
            <a:bodyPr lIns="13949" tIns="6975" rIns="13949" bIns="6975" rtlCol="0" anchor="ctr"/>
            <a:lstStyle/>
            <a:p>
              <a:pPr algn="ctr"/>
              <a:r>
                <a:rPr lang="en-US" sz="1351" dirty="0">
                  <a:solidFill>
                    <a:schemeClr val="tx1"/>
                  </a:solidFill>
                </a:rPr>
                <a:t>Bruno </a:t>
              </a:r>
              <a:r>
                <a:rPr lang="en-US" sz="1351" dirty="0" err="1">
                  <a:solidFill>
                    <a:schemeClr val="tx1"/>
                  </a:solidFill>
                </a:rPr>
                <a:t>Morandin</a:t>
              </a:r>
              <a:r>
                <a:rPr lang="en-US" sz="1351" dirty="0">
                  <a:solidFill>
                    <a:schemeClr val="tx1"/>
                  </a:solidFill>
                </a:rPr>
                <a:t> </a:t>
              </a:r>
              <a:r>
                <a:rPr lang="en-US" sz="1351" dirty="0" err="1">
                  <a:solidFill>
                    <a:schemeClr val="tx1"/>
                  </a:solidFill>
                </a:rPr>
                <a:t>Figueiredo</a:t>
              </a:r>
              <a:endParaRPr lang="en-US" sz="1351" dirty="0">
                <a:solidFill>
                  <a:schemeClr val="tx1"/>
                </a:solidFill>
              </a:endParaRPr>
            </a:p>
          </p:txBody>
        </p:sp>
        <p:sp>
          <p:nvSpPr>
            <p:cNvPr id="14" name="Rectangle 13"/>
            <p:cNvSpPr/>
            <p:nvPr/>
          </p:nvSpPr>
          <p:spPr>
            <a:xfrm>
              <a:off x="-26546" y="-37435"/>
              <a:ext cx="9153407" cy="472061"/>
            </a:xfrm>
            <a:prstGeom prst="rect">
              <a:avLst/>
            </a:prstGeom>
            <a:solidFill>
              <a:srgbClr val="13130D"/>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r>
                <a:rPr lang="en-US" sz="1937" dirty="0">
                  <a:solidFill>
                    <a:schemeClr val="bg1"/>
                  </a:solidFill>
                </a:rPr>
                <a:t>Sequential NDVI Measurements in Winter Wheat for Improved </a:t>
              </a:r>
              <a:br>
                <a:rPr lang="en-US" sz="1937" dirty="0">
                  <a:solidFill>
                    <a:schemeClr val="bg1"/>
                  </a:solidFill>
                </a:rPr>
              </a:br>
              <a:r>
                <a:rPr lang="en-US" sz="1937" dirty="0">
                  <a:solidFill>
                    <a:schemeClr val="bg1"/>
                  </a:solidFill>
                </a:rPr>
                <a:t>Prediction of Winter Wheat Grain Yield and Mid-Season N Rate</a:t>
              </a:r>
            </a:p>
          </p:txBody>
        </p:sp>
        <p:sp>
          <p:nvSpPr>
            <p:cNvPr id="15" name="Rectangle 14"/>
            <p:cNvSpPr/>
            <p:nvPr/>
          </p:nvSpPr>
          <p:spPr>
            <a:xfrm>
              <a:off x="-26545" y="-46102"/>
              <a:ext cx="998622" cy="564599"/>
            </a:xfrm>
            <a:prstGeom prst="rect">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endParaRPr lang="en-US" sz="1351">
                <a:solidFill>
                  <a:schemeClr val="bg1"/>
                </a:solidFill>
              </a:endParaRPr>
            </a:p>
          </p:txBody>
        </p:sp>
        <p:sp>
          <p:nvSpPr>
            <p:cNvPr id="16" name="Isosceles Triangle 15"/>
            <p:cNvSpPr/>
            <p:nvPr/>
          </p:nvSpPr>
          <p:spPr>
            <a:xfrm rot="10800000">
              <a:off x="-26391" y="504310"/>
              <a:ext cx="998468" cy="477547"/>
            </a:xfrm>
            <a:prstGeom prst="triangle">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endParaRPr lang="en-US" sz="1351">
                <a:solidFill>
                  <a:schemeClr val="bg1"/>
                </a:solidFill>
              </a:endParaRPr>
            </a:p>
          </p:txBody>
        </p:sp>
        <p:pic>
          <p:nvPicPr>
            <p:cNvPr id="17" name="Picture 2" descr="research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4044" y="26681"/>
              <a:ext cx="810534" cy="585900"/>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8" name="TextBox 17"/>
          <p:cNvSpPr txBox="1"/>
          <p:nvPr/>
        </p:nvSpPr>
        <p:spPr>
          <a:xfrm>
            <a:off x="7833891" y="6389140"/>
            <a:ext cx="1915511" cy="415755"/>
          </a:xfrm>
          <a:prstGeom prst="rect">
            <a:avLst/>
          </a:prstGeom>
          <a:noFill/>
        </p:spPr>
        <p:txBody>
          <a:bodyPr wrap="square" rtlCol="0">
            <a:spAutoFit/>
          </a:bodyPr>
          <a:lstStyle/>
          <a:p>
            <a:r>
              <a:rPr lang="en-US" sz="1051" b="1" dirty="0"/>
              <a:t>Bruno Morandin</a:t>
            </a:r>
          </a:p>
          <a:p>
            <a:r>
              <a:rPr lang="en-US" sz="1051" b="1" dirty="0" err="1"/>
              <a:t>Figueiredo</a:t>
            </a:r>
            <a:endParaRPr lang="en-US" sz="1051" b="1" dirty="0"/>
          </a:p>
        </p:txBody>
      </p:sp>
      <p:pic>
        <p:nvPicPr>
          <p:cNvPr id="19" name="Picture 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29407" y="5186518"/>
            <a:ext cx="835824" cy="1202621"/>
          </a:xfrm>
          <a:prstGeom prst="rect">
            <a:avLst/>
          </a:prstGeom>
        </p:spPr>
      </p:pic>
      <p:sp>
        <p:nvSpPr>
          <p:cNvPr id="2" name="Rectangle 1"/>
          <p:cNvSpPr/>
          <p:nvPr/>
        </p:nvSpPr>
        <p:spPr>
          <a:xfrm>
            <a:off x="4962294" y="1629191"/>
            <a:ext cx="3624148" cy="715965"/>
          </a:xfrm>
          <a:prstGeom prst="rect">
            <a:avLst/>
          </a:prstGeom>
          <a:noFill/>
        </p:spPr>
        <p:txBody>
          <a:bodyPr wrap="square" rtlCol="0">
            <a:spAutoFit/>
          </a:bodyPr>
          <a:lstStyle/>
          <a:p>
            <a:r>
              <a:rPr lang="en-US" sz="1351" dirty="0">
                <a:latin typeface="Verdana" panose="020B0604030504040204" pitchFamily="34" charset="0"/>
                <a:ea typeface="Verdana" panose="020B0604030504040204" pitchFamily="34" charset="0"/>
                <a:cs typeface="Verdana" panose="020B0604030504040204" pitchFamily="34" charset="0"/>
              </a:rPr>
              <a:t>Experiment 222, Stillwater, OK</a:t>
            </a:r>
          </a:p>
          <a:p>
            <a:r>
              <a:rPr lang="en-US" sz="1351" dirty="0">
                <a:latin typeface="Verdana" panose="020B0604030504040204" pitchFamily="34" charset="0"/>
                <a:ea typeface="Verdana" panose="020B0604030504040204" pitchFamily="34" charset="0"/>
                <a:cs typeface="Verdana" panose="020B0604030504040204" pitchFamily="34" charset="0"/>
              </a:rPr>
              <a:t>11 NDVI readings were taken from Dec. 21, 2015 to April 12, 2016</a:t>
            </a:r>
          </a:p>
        </p:txBody>
      </p:sp>
    </p:spTree>
    <p:extLst>
      <p:ext uri="{BB962C8B-B14F-4D97-AF65-F5344CB8AC3E}">
        <p14:creationId xmlns:p14="http://schemas.microsoft.com/office/powerpoint/2010/main" val="1152953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5040525" y="840916"/>
            <a:ext cx="143458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nvPr>
        </p:nvGraphicFramePr>
        <p:xfrm>
          <a:off x="3268691" y="5341772"/>
          <a:ext cx="3052545" cy="1210164"/>
        </p:xfrm>
        <a:graphic>
          <a:graphicData uri="http://schemas.openxmlformats.org/drawingml/2006/table">
            <a:tbl>
              <a:tblPr/>
              <a:tblGrid>
                <a:gridCol w="593207">
                  <a:extLst>
                    <a:ext uri="{9D8B030D-6E8A-4147-A177-3AD203B41FA5}">
                      <a16:colId xmlns:a16="http://schemas.microsoft.com/office/drawing/2014/main" val="3737554273"/>
                    </a:ext>
                  </a:extLst>
                </a:gridCol>
                <a:gridCol w="679717">
                  <a:extLst>
                    <a:ext uri="{9D8B030D-6E8A-4147-A177-3AD203B41FA5}">
                      <a16:colId xmlns:a16="http://schemas.microsoft.com/office/drawing/2014/main" val="131163889"/>
                    </a:ext>
                  </a:extLst>
                </a:gridCol>
                <a:gridCol w="593207">
                  <a:extLst>
                    <a:ext uri="{9D8B030D-6E8A-4147-A177-3AD203B41FA5}">
                      <a16:colId xmlns:a16="http://schemas.microsoft.com/office/drawing/2014/main" val="3863265267"/>
                    </a:ext>
                  </a:extLst>
                </a:gridCol>
                <a:gridCol w="593207">
                  <a:extLst>
                    <a:ext uri="{9D8B030D-6E8A-4147-A177-3AD203B41FA5}">
                      <a16:colId xmlns:a16="http://schemas.microsoft.com/office/drawing/2014/main" val="3270364137"/>
                    </a:ext>
                  </a:extLst>
                </a:gridCol>
                <a:gridCol w="593207">
                  <a:extLst>
                    <a:ext uri="{9D8B030D-6E8A-4147-A177-3AD203B41FA5}">
                      <a16:colId xmlns:a16="http://schemas.microsoft.com/office/drawing/2014/main" val="3265171644"/>
                    </a:ext>
                  </a:extLst>
                </a:gridCol>
              </a:tblGrid>
              <a:tr h="201694">
                <a:tc>
                  <a:txBody>
                    <a:bodyPr/>
                    <a:lstStyle/>
                    <a:p>
                      <a:pPr algn="ctr" fontAlgn="ctr"/>
                      <a:r>
                        <a:rPr lang="en-US" sz="1000" b="1" i="0" u="none" strike="noStrike">
                          <a:solidFill>
                            <a:srgbClr val="000000"/>
                          </a:solidFill>
                          <a:effectLst/>
                          <a:latin typeface="Calibri" panose="020F0502020204030204" pitchFamily="34" charset="0"/>
                        </a:rPr>
                        <a:t>PLATEAU</a:t>
                      </a:r>
                    </a:p>
                  </a:txBody>
                  <a:tcPr marL="8747" marR="8747" marT="8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1" i="0" u="none" strike="noStrike">
                          <a:solidFill>
                            <a:srgbClr val="000000"/>
                          </a:solidFill>
                          <a:effectLst/>
                          <a:latin typeface="Calibri" panose="020F0502020204030204" pitchFamily="34" charset="0"/>
                        </a:rPr>
                        <a:t>INTERCEPT</a:t>
                      </a:r>
                    </a:p>
                  </a:txBody>
                  <a:tcPr marL="8747" marR="8747" marT="8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1" i="0" u="none" strike="noStrike">
                          <a:solidFill>
                            <a:srgbClr val="000000"/>
                          </a:solidFill>
                          <a:effectLst/>
                          <a:latin typeface="Calibri" panose="020F0502020204030204" pitchFamily="34" charset="0"/>
                        </a:rPr>
                        <a:t>SLOPE</a:t>
                      </a:r>
                    </a:p>
                  </a:txBody>
                  <a:tcPr marL="8747" marR="8747" marT="8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1" i="0" u="none" strike="noStrike">
                          <a:solidFill>
                            <a:srgbClr val="000000"/>
                          </a:solidFill>
                          <a:effectLst/>
                          <a:latin typeface="Calibri" panose="020F0502020204030204" pitchFamily="34" charset="0"/>
                        </a:rPr>
                        <a:t>JOINT</a:t>
                      </a:r>
                    </a:p>
                  </a:txBody>
                  <a:tcPr marL="8747" marR="8747" marT="8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1" i="0" u="none" strike="noStrike">
                          <a:solidFill>
                            <a:srgbClr val="000000"/>
                          </a:solidFill>
                          <a:effectLst/>
                          <a:latin typeface="Calibri" panose="020F0502020204030204" pitchFamily="34" charset="0"/>
                        </a:rPr>
                        <a:t>RSQ</a:t>
                      </a:r>
                    </a:p>
                  </a:txBody>
                  <a:tcPr marL="8747" marR="8747" marT="8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73536941"/>
                  </a:ext>
                </a:extLst>
              </a:tr>
              <a:tr h="201694">
                <a:tc>
                  <a:txBody>
                    <a:bodyPr/>
                    <a:lstStyle/>
                    <a:p>
                      <a:pPr algn="ctr" fontAlgn="ctr"/>
                      <a:r>
                        <a:rPr lang="en-US" sz="1000" b="0" i="0" u="none" strike="noStrike">
                          <a:solidFill>
                            <a:srgbClr val="000000"/>
                          </a:solidFill>
                          <a:effectLst/>
                          <a:latin typeface="Calibri" panose="020F0502020204030204" pitchFamily="34" charset="0"/>
                        </a:rPr>
                        <a:t>0.87955</a:t>
                      </a:r>
                    </a:p>
                  </a:txBody>
                  <a:tcPr marL="8747" marR="8747" marT="874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000" b="0" i="0" u="none" strike="noStrike">
                          <a:solidFill>
                            <a:srgbClr val="000000"/>
                          </a:solidFill>
                          <a:effectLst/>
                          <a:latin typeface="Calibri" panose="020F0502020204030204" pitchFamily="34" charset="0"/>
                        </a:rPr>
                        <a:t>-0.88423</a:t>
                      </a:r>
                    </a:p>
                  </a:txBody>
                  <a:tcPr marL="8747" marR="8747" marT="874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000" b="0" i="0" u="none" strike="noStrike">
                          <a:solidFill>
                            <a:srgbClr val="000000"/>
                          </a:solidFill>
                          <a:effectLst/>
                          <a:latin typeface="Calibri" panose="020F0502020204030204" pitchFamily="34" charset="0"/>
                        </a:rPr>
                        <a:t>0.01593</a:t>
                      </a:r>
                    </a:p>
                  </a:txBody>
                  <a:tcPr marL="8747" marR="8747" marT="874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000" b="0" i="0" u="none" strike="noStrike">
                          <a:solidFill>
                            <a:srgbClr val="000000"/>
                          </a:solidFill>
                          <a:effectLst/>
                          <a:latin typeface="Calibri" panose="020F0502020204030204" pitchFamily="34" charset="0"/>
                        </a:rPr>
                        <a:t>110.723</a:t>
                      </a:r>
                    </a:p>
                  </a:txBody>
                  <a:tcPr marL="8747" marR="8747" marT="874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000" b="0" i="0" u="none" strike="noStrike" dirty="0" smtClean="0">
                          <a:solidFill>
                            <a:srgbClr val="000000"/>
                          </a:solidFill>
                          <a:effectLst/>
                          <a:latin typeface="Calibri" panose="020F0502020204030204" pitchFamily="34" charset="0"/>
                        </a:rPr>
                        <a:t>0.80</a:t>
                      </a:r>
                      <a:endParaRPr lang="en-US" sz="1000" b="0" i="0" u="none" strike="noStrike" dirty="0">
                        <a:solidFill>
                          <a:srgbClr val="000000"/>
                        </a:solidFill>
                        <a:effectLst/>
                        <a:latin typeface="Calibri" panose="020F0502020204030204" pitchFamily="34" charset="0"/>
                      </a:endParaRPr>
                    </a:p>
                  </a:txBody>
                  <a:tcPr marL="8747" marR="8747" marT="8747"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32269469"/>
                  </a:ext>
                </a:extLst>
              </a:tr>
              <a:tr h="201694">
                <a:tc>
                  <a:txBody>
                    <a:bodyPr/>
                    <a:lstStyle/>
                    <a:p>
                      <a:pPr algn="ctr" fontAlgn="ctr"/>
                      <a:endParaRPr lang="en-US" sz="1000" b="0" i="0" u="none" strike="noStrike">
                        <a:solidFill>
                          <a:srgbClr val="000000"/>
                        </a:solidFill>
                        <a:effectLst/>
                        <a:latin typeface="Calibri" panose="020F0502020204030204" pitchFamily="34" charset="0"/>
                      </a:endParaRPr>
                    </a:p>
                  </a:txBody>
                  <a:tcPr marL="8747" marR="8747" marT="874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8747" marR="8747" marT="874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8747" marR="8747" marT="8747"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8747" marR="8747" marT="8747"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8747" marR="8747" marT="8747" marB="0" anchor="ctr">
                    <a:lnL>
                      <a:noFill/>
                    </a:lnL>
                    <a:lnR>
                      <a:noFill/>
                    </a:lnR>
                    <a:lnT>
                      <a:noFill/>
                    </a:lnT>
                    <a:lnB>
                      <a:noFill/>
                    </a:lnB>
                  </a:tcPr>
                </a:tc>
                <a:extLst>
                  <a:ext uri="{0D108BD9-81ED-4DB2-BD59-A6C34878D82A}">
                    <a16:rowId xmlns:a16="http://schemas.microsoft.com/office/drawing/2014/main" val="3734261847"/>
                  </a:ext>
                </a:extLst>
              </a:tr>
              <a:tr h="201694">
                <a:tc>
                  <a:txBody>
                    <a:bodyPr/>
                    <a:lstStyle/>
                    <a:p>
                      <a:pPr algn="ctr" fontAlgn="ctr"/>
                      <a:r>
                        <a:rPr lang="en-US" sz="1000" b="1" i="0" u="none" strike="noStrike">
                          <a:solidFill>
                            <a:srgbClr val="000000"/>
                          </a:solidFill>
                          <a:effectLst/>
                          <a:latin typeface="Calibri" panose="020F0502020204030204" pitchFamily="34" charset="0"/>
                        </a:rPr>
                        <a:t>X</a:t>
                      </a:r>
                    </a:p>
                  </a:txBody>
                  <a:tcPr marL="8747" marR="8747" marT="8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1" i="0" u="none" strike="noStrike">
                          <a:solidFill>
                            <a:srgbClr val="000000"/>
                          </a:solidFill>
                          <a:effectLst/>
                          <a:latin typeface="Calibri" panose="020F0502020204030204" pitchFamily="34" charset="0"/>
                        </a:rPr>
                        <a:t>Y</a:t>
                      </a:r>
                    </a:p>
                  </a:txBody>
                  <a:tcPr marL="8747" marR="8747" marT="8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8747" marR="8747" marT="8747"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8747" marR="8747" marT="8747"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8747" marR="8747" marT="8747" marB="0" anchor="ctr">
                    <a:lnL>
                      <a:noFill/>
                    </a:lnL>
                    <a:lnR>
                      <a:noFill/>
                    </a:lnR>
                    <a:lnT>
                      <a:noFill/>
                    </a:lnT>
                    <a:lnB>
                      <a:noFill/>
                    </a:lnB>
                  </a:tcPr>
                </a:tc>
                <a:extLst>
                  <a:ext uri="{0D108BD9-81ED-4DB2-BD59-A6C34878D82A}">
                    <a16:rowId xmlns:a16="http://schemas.microsoft.com/office/drawing/2014/main" val="295747365"/>
                  </a:ext>
                </a:extLst>
              </a:tr>
              <a:tr h="201694">
                <a:tc>
                  <a:txBody>
                    <a:bodyPr/>
                    <a:lstStyle/>
                    <a:p>
                      <a:pPr algn="ctr" fontAlgn="ctr"/>
                      <a:r>
                        <a:rPr lang="en-US" sz="1000" b="0" i="0" u="none" strike="noStrike">
                          <a:solidFill>
                            <a:srgbClr val="000000"/>
                          </a:solidFill>
                          <a:effectLst/>
                          <a:latin typeface="Calibri" panose="020F0502020204030204" pitchFamily="34" charset="0"/>
                        </a:rPr>
                        <a:t>55.61006</a:t>
                      </a:r>
                    </a:p>
                  </a:txBody>
                  <a:tcPr marL="8747" marR="8747" marT="874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000" b="0" i="0" u="none" strike="noStrike">
                          <a:solidFill>
                            <a:srgbClr val="000000"/>
                          </a:solidFill>
                          <a:effectLst/>
                          <a:latin typeface="Calibri" panose="020F0502020204030204" pitchFamily="34" charset="0"/>
                        </a:rPr>
                        <a:t>0</a:t>
                      </a:r>
                    </a:p>
                  </a:txBody>
                  <a:tcPr marL="8747" marR="8747" marT="874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8747" marR="8747" marT="8747"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8747" marR="8747" marT="8747"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8747" marR="8747" marT="8747" marB="0" anchor="ctr">
                    <a:lnL>
                      <a:noFill/>
                    </a:lnL>
                    <a:lnR>
                      <a:noFill/>
                    </a:lnR>
                    <a:lnT>
                      <a:noFill/>
                    </a:lnT>
                    <a:lnB>
                      <a:noFill/>
                    </a:lnB>
                  </a:tcPr>
                </a:tc>
                <a:extLst>
                  <a:ext uri="{0D108BD9-81ED-4DB2-BD59-A6C34878D82A}">
                    <a16:rowId xmlns:a16="http://schemas.microsoft.com/office/drawing/2014/main" val="4084462756"/>
                  </a:ext>
                </a:extLst>
              </a:tr>
              <a:tr h="201694">
                <a:tc>
                  <a:txBody>
                    <a:bodyPr/>
                    <a:lstStyle/>
                    <a:p>
                      <a:pPr algn="ctr" fontAlgn="ctr"/>
                      <a:r>
                        <a:rPr lang="en-US" sz="1000" b="0" i="0" u="none" strike="noStrike">
                          <a:solidFill>
                            <a:srgbClr val="000000"/>
                          </a:solidFill>
                          <a:effectLst/>
                          <a:latin typeface="Calibri" panose="020F0502020204030204" pitchFamily="34" charset="0"/>
                        </a:rPr>
                        <a:t>110.723</a:t>
                      </a:r>
                    </a:p>
                  </a:txBody>
                  <a:tcPr marL="8747" marR="8747" marT="8747" marB="0" anchor="ctr">
                    <a:lnL>
                      <a:noFill/>
                    </a:lnL>
                    <a:lnR>
                      <a:noFill/>
                    </a:lnR>
                    <a:lnT>
                      <a:noFill/>
                    </a:lnT>
                    <a:lnB>
                      <a:noFill/>
                    </a:lnB>
                  </a:tcPr>
                </a:tc>
                <a:tc>
                  <a:txBody>
                    <a:bodyPr/>
                    <a:lstStyle/>
                    <a:p>
                      <a:pPr algn="ctr" fontAlgn="ctr"/>
                      <a:r>
                        <a:rPr lang="en-US" sz="1000" b="0" i="0" u="none" strike="noStrike">
                          <a:solidFill>
                            <a:srgbClr val="000000"/>
                          </a:solidFill>
                          <a:effectLst/>
                          <a:latin typeface="Calibri" panose="020F0502020204030204" pitchFamily="34" charset="0"/>
                        </a:rPr>
                        <a:t>0.87955</a:t>
                      </a:r>
                    </a:p>
                  </a:txBody>
                  <a:tcPr marL="8747" marR="8747" marT="8747" marB="0" anchor="ctr">
                    <a:lnL>
                      <a:noFill/>
                    </a:lnL>
                    <a:lnR>
                      <a:noFill/>
                    </a:lnR>
                    <a:lnT>
                      <a:noFill/>
                    </a:lnT>
                    <a:lnB>
                      <a:noFill/>
                    </a:lnB>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8747" marR="8747" marT="8747" marB="0" anchor="ctr">
                    <a:lnL>
                      <a:noFill/>
                    </a:lnL>
                    <a:lnR>
                      <a:noFill/>
                    </a:lnR>
                    <a:lnT>
                      <a:noFill/>
                    </a:lnT>
                    <a:lnB>
                      <a:noFill/>
                    </a:lnB>
                  </a:tcP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8747" marR="8747" marT="8747" marB="0" anchor="ctr">
                    <a:lnL>
                      <a:noFill/>
                    </a:lnL>
                    <a:lnR>
                      <a:noFill/>
                    </a:lnR>
                    <a:lnT>
                      <a:noFill/>
                    </a:lnT>
                    <a:lnB>
                      <a:noFill/>
                    </a:lnB>
                  </a:tcP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8747" marR="8747" marT="8747" marB="0" anchor="ctr">
                    <a:lnL>
                      <a:noFill/>
                    </a:lnL>
                    <a:lnR>
                      <a:noFill/>
                    </a:lnR>
                    <a:lnT>
                      <a:noFill/>
                    </a:lnT>
                    <a:lnB>
                      <a:noFill/>
                    </a:lnB>
                  </a:tcPr>
                </a:tc>
                <a:extLst>
                  <a:ext uri="{0D108BD9-81ED-4DB2-BD59-A6C34878D82A}">
                    <a16:rowId xmlns:a16="http://schemas.microsoft.com/office/drawing/2014/main" val="875959528"/>
                  </a:ext>
                </a:extLst>
              </a:tr>
            </a:tbl>
          </a:graphicData>
        </a:graphic>
      </p:graphicFrame>
      <p:pic>
        <p:nvPicPr>
          <p:cNvPr id="9" name="Picture 8"/>
          <p:cNvPicPr>
            <a:picLocks noChangeAspect="1"/>
          </p:cNvPicPr>
          <p:nvPr/>
        </p:nvPicPr>
        <p:blipFill>
          <a:blip r:embed="rId2"/>
          <a:stretch>
            <a:fillRect/>
          </a:stretch>
        </p:blipFill>
        <p:spPr>
          <a:xfrm>
            <a:off x="0" y="-140913"/>
            <a:ext cx="9142926" cy="1718848"/>
          </a:xfrm>
          <a:prstGeom prst="rect">
            <a:avLst/>
          </a:prstGeom>
        </p:spPr>
      </p:pic>
      <p:graphicFrame>
        <p:nvGraphicFramePr>
          <p:cNvPr id="10" name="Chart 9"/>
          <p:cNvGraphicFramePr>
            <a:graphicFrameLocks/>
          </p:cNvGraphicFramePr>
          <p:nvPr>
            <p:extLst>
              <p:ext uri="{D42A27DB-BD31-4B8C-83A1-F6EECF244321}">
                <p14:modId xmlns:p14="http://schemas.microsoft.com/office/powerpoint/2010/main" val="1881829296"/>
              </p:ext>
            </p:extLst>
          </p:nvPr>
        </p:nvGraphicFramePr>
        <p:xfrm>
          <a:off x="2603054" y="1977352"/>
          <a:ext cx="4532473" cy="2904386"/>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p:cNvCxnSpPr/>
          <p:nvPr/>
        </p:nvCxnSpPr>
        <p:spPr>
          <a:xfrm>
            <a:off x="5407225" y="2576989"/>
            <a:ext cx="1520094" cy="0"/>
          </a:xfrm>
          <a:prstGeom prst="line">
            <a:avLst/>
          </a:prstGeom>
          <a:noFill/>
          <a:ln w="19050" cap="flat" cmpd="sng" algn="ctr">
            <a:solidFill>
              <a:srgbClr val="ED7D31"/>
            </a:solidFill>
            <a:prstDash val="solid"/>
            <a:miter lim="800000"/>
          </a:ln>
          <a:effectLst/>
        </p:spPr>
      </p:cxnSp>
      <p:sp>
        <p:nvSpPr>
          <p:cNvPr id="2" name="TextBox 1"/>
          <p:cNvSpPr txBox="1"/>
          <p:nvPr/>
        </p:nvSpPr>
        <p:spPr>
          <a:xfrm>
            <a:off x="3125972" y="1233377"/>
            <a:ext cx="4944139" cy="1107996"/>
          </a:xfrm>
          <a:prstGeom prst="rect">
            <a:avLst/>
          </a:prstGeom>
          <a:noFill/>
        </p:spPr>
        <p:txBody>
          <a:bodyPr wrap="square" rtlCol="0">
            <a:spAutoFit/>
          </a:bodyPr>
          <a:lstStyle/>
          <a:p>
            <a:r>
              <a:rPr lang="en-US" sz="1600" dirty="0"/>
              <a:t>Coefficient of Determination (NDVI vs Yield) at each reading, where </a:t>
            </a:r>
            <a:r>
              <a:rPr lang="en-US" sz="1600" dirty="0" smtClean="0"/>
              <a:t>GDD&gt;0 </a:t>
            </a:r>
            <a:r>
              <a:rPr lang="en-US" sz="1600" dirty="0"/>
              <a:t>was </a:t>
            </a:r>
            <a:r>
              <a:rPr lang="en-US" sz="1600" dirty="0" smtClean="0"/>
              <a:t>tabulated,  </a:t>
            </a:r>
            <a:r>
              <a:rPr lang="en-US" sz="1600" dirty="0"/>
              <a:t>Exp. 222, Exp. 502, 2016 and 2017</a:t>
            </a:r>
          </a:p>
          <a:p>
            <a:endParaRPr lang="en-US" sz="1600" dirty="0"/>
          </a:p>
        </p:txBody>
      </p:sp>
      <p:pic>
        <p:nvPicPr>
          <p:cNvPr id="3" name="Picture 2"/>
          <p:cNvPicPr>
            <a:picLocks noChangeAspect="1"/>
          </p:cNvPicPr>
          <p:nvPr/>
        </p:nvPicPr>
        <p:blipFill>
          <a:blip r:embed="rId4"/>
          <a:stretch>
            <a:fillRect/>
          </a:stretch>
        </p:blipFill>
        <p:spPr>
          <a:xfrm>
            <a:off x="7737560" y="5273980"/>
            <a:ext cx="835224" cy="1201016"/>
          </a:xfrm>
          <a:prstGeom prst="rect">
            <a:avLst/>
          </a:prstGeom>
        </p:spPr>
      </p:pic>
      <p:pic>
        <p:nvPicPr>
          <p:cNvPr id="4" name="Picture 3"/>
          <p:cNvPicPr>
            <a:picLocks noChangeAspect="1"/>
          </p:cNvPicPr>
          <p:nvPr/>
        </p:nvPicPr>
        <p:blipFill>
          <a:blip r:embed="rId5"/>
          <a:stretch>
            <a:fillRect/>
          </a:stretch>
        </p:blipFill>
        <p:spPr>
          <a:xfrm>
            <a:off x="7679425" y="4811992"/>
            <a:ext cx="1079086" cy="445047"/>
          </a:xfrm>
          <a:prstGeom prst="rect">
            <a:avLst/>
          </a:prstGeom>
        </p:spPr>
      </p:pic>
    </p:spTree>
    <p:extLst>
      <p:ext uri="{BB962C8B-B14F-4D97-AF65-F5344CB8AC3E}">
        <p14:creationId xmlns:p14="http://schemas.microsoft.com/office/powerpoint/2010/main" val="21604396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526" y="1613789"/>
            <a:ext cx="5251392" cy="1707112"/>
          </a:xfrm>
        </p:spPr>
        <p:txBody>
          <a:bodyPr>
            <a:normAutofit fontScale="92500" lnSpcReduction="10000"/>
          </a:bodyPr>
          <a:lstStyle/>
          <a:p>
            <a:pPr marL="0" indent="0" algn="ctr">
              <a:buNone/>
            </a:pPr>
            <a:r>
              <a:rPr lang="en-US" b="1" dirty="0" smtClean="0"/>
              <a:t>Objective: </a:t>
            </a:r>
            <a:r>
              <a:rPr lang="en-US" dirty="0" smtClean="0"/>
              <a:t>To refine the use of CV (coefficient variation) data coming from Normalized </a:t>
            </a:r>
            <a:r>
              <a:rPr lang="en-US" dirty="0"/>
              <a:t>Difference Vegetative Index (</a:t>
            </a:r>
            <a:r>
              <a:rPr lang="en-US" dirty="0" smtClean="0"/>
              <a:t>NDVI) readings for predicting wheat grain yield</a:t>
            </a:r>
            <a:endParaRPr lang="en-US" dirty="0"/>
          </a:p>
        </p:txBody>
      </p:sp>
      <p:pic>
        <p:nvPicPr>
          <p:cNvPr id="4" name="Picture 3"/>
          <p:cNvPicPr>
            <a:picLocks noChangeAspect="1"/>
          </p:cNvPicPr>
          <p:nvPr/>
        </p:nvPicPr>
        <p:blipFill rotWithShape="1">
          <a:blip r:embed="rId2" cstate="email">
            <a:duotone>
              <a:prstClr val="black"/>
              <a:schemeClr val="accent2">
                <a:tint val="45000"/>
                <a:satMod val="400000"/>
              </a:schemeClr>
            </a:duotone>
            <a:extLst>
              <a:ext uri="{28A0092B-C50C-407E-A947-70E740481C1C}">
                <a14:useLocalDpi xmlns:a14="http://schemas.microsoft.com/office/drawing/2010/main"/>
              </a:ext>
            </a:extLst>
          </a:blip>
          <a:srcRect l="13438" t="62831" r="1830" b="1462"/>
          <a:stretch/>
        </p:blipFill>
        <p:spPr>
          <a:xfrm>
            <a:off x="378452" y="3989969"/>
            <a:ext cx="4146443" cy="1879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l="17666" r="4662"/>
          <a:stretch/>
        </p:blipFill>
        <p:spPr>
          <a:xfrm>
            <a:off x="4883064" y="3989973"/>
            <a:ext cx="2195349" cy="1879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65192" y="1540902"/>
            <a:ext cx="2865383" cy="18393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7730999" y="5655054"/>
            <a:ext cx="1915511" cy="577466"/>
          </a:xfrm>
          <a:prstGeom prst="rect">
            <a:avLst/>
          </a:prstGeom>
          <a:noFill/>
        </p:spPr>
        <p:txBody>
          <a:bodyPr wrap="square" rtlCol="0">
            <a:spAutoFit/>
          </a:bodyPr>
          <a:lstStyle/>
          <a:p>
            <a:r>
              <a:rPr lang="en-US" sz="1051" dirty="0"/>
              <a:t>Bruno </a:t>
            </a:r>
          </a:p>
          <a:p>
            <a:r>
              <a:rPr lang="en-US" sz="1051" dirty="0"/>
              <a:t>Morandin</a:t>
            </a:r>
          </a:p>
          <a:p>
            <a:r>
              <a:rPr lang="en-US" sz="1051" dirty="0" err="1"/>
              <a:t>Figueiredo</a:t>
            </a:r>
            <a:endParaRPr lang="en-US" sz="1051" dirty="0"/>
          </a:p>
        </p:txBody>
      </p:sp>
      <p:grpSp>
        <p:nvGrpSpPr>
          <p:cNvPr id="10" name="Group 9"/>
          <p:cNvGrpSpPr/>
          <p:nvPr/>
        </p:nvGrpSpPr>
        <p:grpSpPr>
          <a:xfrm>
            <a:off x="0" y="0"/>
            <a:ext cx="9292856" cy="1419225"/>
            <a:chOff x="-9407" y="-5621"/>
            <a:chExt cx="9302417" cy="1042131"/>
          </a:xfrm>
        </p:grpSpPr>
        <p:sp>
          <p:nvSpPr>
            <p:cNvPr id="11" name="Rectangle 10"/>
            <p:cNvSpPr/>
            <p:nvPr/>
          </p:nvSpPr>
          <p:spPr>
            <a:xfrm>
              <a:off x="696148" y="398857"/>
              <a:ext cx="8447852" cy="277813"/>
            </a:xfrm>
            <a:prstGeom prst="rect">
              <a:avLst/>
            </a:prstGeom>
            <a:solidFill>
              <a:srgbClr val="A9AAA8">
                <a:alpha val="86000"/>
              </a:srgbClr>
            </a:solidFill>
            <a:ln>
              <a:noFill/>
            </a:ln>
          </p:spPr>
          <p:style>
            <a:lnRef idx="1">
              <a:schemeClr val="accent1"/>
            </a:lnRef>
            <a:fillRef idx="3">
              <a:schemeClr val="accent1"/>
            </a:fillRef>
            <a:effectRef idx="2">
              <a:schemeClr val="accent1"/>
            </a:effectRef>
            <a:fontRef idx="minor">
              <a:schemeClr val="lt1"/>
            </a:fontRef>
          </p:style>
          <p:txBody>
            <a:bodyPr lIns="13949" tIns="6975" rIns="13949" bIns="6975" rtlCol="0" anchor="ctr"/>
            <a:lstStyle/>
            <a:p>
              <a:pPr algn="ctr"/>
              <a:r>
                <a:rPr lang="en-US" sz="1351" dirty="0">
                  <a:solidFill>
                    <a:schemeClr val="tx1"/>
                  </a:solidFill>
                </a:rPr>
                <a:t>Bruno </a:t>
              </a:r>
              <a:r>
                <a:rPr lang="en-US" sz="1351" dirty="0" err="1">
                  <a:solidFill>
                    <a:schemeClr val="tx1"/>
                  </a:solidFill>
                </a:rPr>
                <a:t>Morandin</a:t>
              </a:r>
              <a:r>
                <a:rPr lang="en-US" sz="1351" dirty="0">
                  <a:solidFill>
                    <a:schemeClr val="tx1"/>
                  </a:solidFill>
                </a:rPr>
                <a:t> </a:t>
              </a:r>
              <a:r>
                <a:rPr lang="en-US" sz="1351" dirty="0" err="1">
                  <a:solidFill>
                    <a:schemeClr val="tx1"/>
                  </a:solidFill>
                </a:rPr>
                <a:t>Figueiredo</a:t>
              </a:r>
              <a:endParaRPr lang="en-US" sz="1351" dirty="0">
                <a:solidFill>
                  <a:schemeClr val="tx1"/>
                </a:solidFill>
              </a:endParaRPr>
            </a:p>
          </p:txBody>
        </p:sp>
        <p:sp>
          <p:nvSpPr>
            <p:cNvPr id="12" name="Rectangle 11"/>
            <p:cNvSpPr/>
            <p:nvPr/>
          </p:nvSpPr>
          <p:spPr>
            <a:xfrm>
              <a:off x="464495" y="-5621"/>
              <a:ext cx="8828515" cy="472061"/>
            </a:xfrm>
            <a:prstGeom prst="rect">
              <a:avLst/>
            </a:prstGeom>
            <a:solidFill>
              <a:srgbClr val="13130D"/>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r>
                <a:rPr lang="en-US" dirty="0"/>
                <a:t>Use of Coefficient Variation (CV) from </a:t>
              </a:r>
              <a:r>
                <a:rPr lang="en-US" dirty="0" smtClean="0"/>
                <a:t>NDVI Readings, </a:t>
              </a:r>
              <a:r>
                <a:rPr lang="en-US" dirty="0"/>
                <a:t>to Improve Yield Prediction</a:t>
              </a:r>
            </a:p>
          </p:txBody>
        </p:sp>
        <p:sp>
          <p:nvSpPr>
            <p:cNvPr id="13" name="Rectangle 12"/>
            <p:cNvSpPr/>
            <p:nvPr/>
          </p:nvSpPr>
          <p:spPr>
            <a:xfrm>
              <a:off x="-9407" y="-5621"/>
              <a:ext cx="998622" cy="564599"/>
            </a:xfrm>
            <a:prstGeom prst="rect">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endParaRPr lang="en-US" sz="1351"/>
            </a:p>
          </p:txBody>
        </p:sp>
        <p:sp>
          <p:nvSpPr>
            <p:cNvPr id="14" name="Isosceles Triangle 13"/>
            <p:cNvSpPr/>
            <p:nvPr/>
          </p:nvSpPr>
          <p:spPr>
            <a:xfrm rot="10800000">
              <a:off x="-9254" y="558963"/>
              <a:ext cx="998468" cy="477547"/>
            </a:xfrm>
            <a:prstGeom prst="triangle">
              <a:avLst/>
            </a:prstGeom>
            <a:solidFill>
              <a:srgbClr val="DE5B21"/>
            </a:solidFill>
            <a:ln>
              <a:noFill/>
            </a:ln>
          </p:spPr>
          <p:style>
            <a:lnRef idx="2">
              <a:schemeClr val="accent1">
                <a:shade val="50000"/>
              </a:schemeClr>
            </a:lnRef>
            <a:fillRef idx="1">
              <a:schemeClr val="accent1"/>
            </a:fillRef>
            <a:effectRef idx="0">
              <a:schemeClr val="accent1"/>
            </a:effectRef>
            <a:fontRef idx="minor">
              <a:schemeClr val="lt1"/>
            </a:fontRef>
          </p:style>
          <p:txBody>
            <a:bodyPr lIns="13949" tIns="6975" rIns="13949" bIns="6975" rtlCol="0" anchor="ctr"/>
            <a:lstStyle/>
            <a:p>
              <a:pPr algn="ctr"/>
              <a:endParaRPr lang="en-US" sz="1351"/>
            </a:p>
          </p:txBody>
        </p:sp>
        <p:pic>
          <p:nvPicPr>
            <p:cNvPr id="15" name="Picture 2" descr="research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8083" y="-5621"/>
              <a:ext cx="810534" cy="585900"/>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16" name="Picture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94750" y="4438294"/>
            <a:ext cx="835824" cy="1202621"/>
          </a:xfrm>
          <a:prstGeom prst="rect">
            <a:avLst/>
          </a:prstGeom>
        </p:spPr>
      </p:pic>
    </p:spTree>
    <p:extLst>
      <p:ext uri="{BB962C8B-B14F-4D97-AF65-F5344CB8AC3E}">
        <p14:creationId xmlns:p14="http://schemas.microsoft.com/office/powerpoint/2010/main" val="16575914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867</TotalTime>
  <Words>2875</Words>
  <Application>Microsoft Office PowerPoint</Application>
  <PresentationFormat>On-screen Show (4:3)</PresentationFormat>
  <Paragraphs>1384</Paragraphs>
  <Slides>31</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31</vt:i4>
      </vt:variant>
    </vt:vector>
  </HeadingPairs>
  <TitlesOfParts>
    <vt:vector size="41" baseType="lpstr">
      <vt:lpstr>Arial</vt:lpstr>
      <vt:lpstr>Calibri</vt:lpstr>
      <vt:lpstr>Calibri Light</vt:lpstr>
      <vt:lpstr>Lucida Sans Unicode</vt:lpstr>
      <vt:lpstr>Symbol</vt:lpstr>
      <vt:lpstr>Times New Roman</vt:lpstr>
      <vt:lpstr>Verdana</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South Central Great Plains  Winter Wheat N Algorithm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Hand Planter (uses)</vt:lpstr>
    </vt:vector>
  </TitlesOfParts>
  <Company>Oklahoma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Soil Fertility</dc:creator>
  <cp:lastModifiedBy>william raun</cp:lastModifiedBy>
  <cp:revision>60</cp:revision>
  <cp:lastPrinted>2018-05-15T20:07:48Z</cp:lastPrinted>
  <dcterms:created xsi:type="dcterms:W3CDTF">2018-05-10T14:00:45Z</dcterms:created>
  <dcterms:modified xsi:type="dcterms:W3CDTF">2018-05-15T20:09:29Z</dcterms:modified>
</cp:coreProperties>
</file>