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Lst>
  <p:handoutMasterIdLst>
    <p:handoutMasterId r:id="rId48"/>
  </p:handoutMasterIdLst>
  <p:sldIdLst>
    <p:sldId id="294" r:id="rId15"/>
    <p:sldId id="295" r:id="rId16"/>
    <p:sldId id="306" r:id="rId17"/>
    <p:sldId id="307" r:id="rId18"/>
    <p:sldId id="318" r:id="rId19"/>
    <p:sldId id="315" r:id="rId20"/>
    <p:sldId id="317" r:id="rId21"/>
    <p:sldId id="308" r:id="rId22"/>
    <p:sldId id="321" r:id="rId23"/>
    <p:sldId id="314" r:id="rId24"/>
    <p:sldId id="309" r:id="rId25"/>
    <p:sldId id="310" r:id="rId26"/>
    <p:sldId id="313" r:id="rId27"/>
    <p:sldId id="319" r:id="rId28"/>
    <p:sldId id="312" r:id="rId29"/>
    <p:sldId id="311" r:id="rId30"/>
    <p:sldId id="316" r:id="rId31"/>
    <p:sldId id="320" r:id="rId32"/>
    <p:sldId id="268" r:id="rId33"/>
    <p:sldId id="259" r:id="rId34"/>
    <p:sldId id="260" r:id="rId35"/>
    <p:sldId id="264" r:id="rId36"/>
    <p:sldId id="282" r:id="rId37"/>
    <p:sldId id="300" r:id="rId38"/>
    <p:sldId id="305" r:id="rId39"/>
    <p:sldId id="304" r:id="rId40"/>
    <p:sldId id="283" r:id="rId41"/>
    <p:sldId id="303" r:id="rId42"/>
    <p:sldId id="288" r:id="rId43"/>
    <p:sldId id="302" r:id="rId44"/>
    <p:sldId id="290" r:id="rId45"/>
    <p:sldId id="301" r:id="rId46"/>
    <p:sldId id="297" r:id="rId4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2" d="100"/>
          <a:sy n="112" d="100"/>
        </p:scale>
        <p:origin x="3174" y="96"/>
      </p:cViewPr>
      <p:guideLst/>
    </p:cSldViewPr>
  </p:slideViewPr>
  <p:notesTextViewPr>
    <p:cViewPr>
      <p:scale>
        <a:sx n="1" d="1"/>
        <a:sy n="1" d="1"/>
      </p:scale>
      <p:origin x="0" y="0"/>
    </p:cViewPr>
  </p:notesTextViewPr>
  <p:sorterViewPr>
    <p:cViewPr varScale="1">
      <p:scale>
        <a:sx n="1" d="1"/>
        <a:sy n="1" d="1"/>
      </p:scale>
      <p:origin x="0" y="-114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billraun\AppData\Local\Microsoft\Windows\INetCache\Content.Outlook\BXH1KPBB\Combined_sites.xlsx" TargetMode="Externa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'For checkoff'!$I$2</c:f>
              <c:strCache>
                <c:ptCount val="1"/>
                <c:pt idx="0">
                  <c:v>PRK-17</c:v>
                </c:pt>
              </c:strCache>
            </c:strRef>
          </c:tx>
          <c:spPr>
            <a:solidFill>
              <a:prstClr val="black"/>
            </a:solidFill>
            <a:ln>
              <a:solidFill>
                <a:prstClr val="black"/>
              </a:solid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multiLvlStrRef>
              <c:f>'For checkoff'!$G$3:$H$14</c:f>
              <c:multiLvlStrCache>
                <c:ptCount val="12"/>
                <c:lvl>
                  <c:pt idx="0">
                    <c:v>0</c:v>
                  </c:pt>
                  <c:pt idx="1">
                    <c:v>0</c:v>
                  </c:pt>
                  <c:pt idx="2">
                    <c:v>0</c:v>
                  </c:pt>
                  <c:pt idx="3">
                    <c:v>45-S</c:v>
                  </c:pt>
                  <c:pt idx="4">
                    <c:v>45-5"D</c:v>
                  </c:pt>
                  <c:pt idx="5">
                    <c:v>45-St</c:v>
                  </c:pt>
                  <c:pt idx="6">
                    <c:v>45-Surface</c:v>
                  </c:pt>
                  <c:pt idx="7">
                    <c:v>45-5"D</c:v>
                  </c:pt>
                  <c:pt idx="8">
                    <c:v>45-St</c:v>
                  </c:pt>
                  <c:pt idx="9">
                    <c:v>90-S</c:v>
                  </c:pt>
                  <c:pt idx="10">
                    <c:v>90-5"D</c:v>
                  </c:pt>
                  <c:pt idx="11">
                    <c:v>90-St</c:v>
                  </c:pt>
                </c:lvl>
                <c:lvl>
                  <c:pt idx="0">
                    <c:v>0</c:v>
                  </c:pt>
                  <c:pt idx="1">
                    <c:v>90-S</c:v>
                  </c:pt>
                  <c:pt idx="2">
                    <c:v>90-5"D</c:v>
                  </c:pt>
                  <c:pt idx="3">
                    <c:v>45-S</c:v>
                  </c:pt>
                  <c:pt idx="4">
                    <c:v>45-S</c:v>
                  </c:pt>
                  <c:pt idx="5">
                    <c:v>45-S</c:v>
                  </c:pt>
                  <c:pt idx="6">
                    <c:v>45-5"D</c:v>
                  </c:pt>
                  <c:pt idx="7">
                    <c:v>45-5"D</c:v>
                  </c:pt>
                  <c:pt idx="8">
                    <c:v>45-5"D</c:v>
                  </c:pt>
                  <c:pt idx="9">
                    <c:v>0</c:v>
                  </c:pt>
                  <c:pt idx="10">
                    <c:v>0</c:v>
                  </c:pt>
                  <c:pt idx="11">
                    <c:v>0</c:v>
                  </c:pt>
                </c:lvl>
              </c:multiLvlStrCache>
            </c:multiLvlStrRef>
          </c:cat>
          <c:val>
            <c:numRef>
              <c:f>'For checkoff'!$I$3:$I$14</c:f>
              <c:numCache>
                <c:formatCode>0.00</c:formatCode>
                <c:ptCount val="12"/>
                <c:pt idx="0">
                  <c:v>0.70876383489075634</c:v>
                </c:pt>
                <c:pt idx="1">
                  <c:v>1.853708365512605</c:v>
                </c:pt>
                <c:pt idx="2">
                  <c:v>1.6862743136134455</c:v>
                </c:pt>
                <c:pt idx="3">
                  <c:v>2.0093257049411766</c:v>
                </c:pt>
                <c:pt idx="4">
                  <c:v>1.9685683304201682</c:v>
                </c:pt>
                <c:pt idx="5">
                  <c:v>2.2261006594957986</c:v>
                </c:pt>
                <c:pt idx="6">
                  <c:v>2.1714282265546214</c:v>
                </c:pt>
                <c:pt idx="7">
                  <c:v>2.1123592766386552</c:v>
                </c:pt>
                <c:pt idx="8">
                  <c:v>2.1650298057142856</c:v>
                </c:pt>
                <c:pt idx="9">
                  <c:v>2.5732850384537813</c:v>
                </c:pt>
                <c:pt idx="10">
                  <c:v>1.923465217142857</c:v>
                </c:pt>
                <c:pt idx="11">
                  <c:v>2.2622098178151266</c:v>
                </c:pt>
              </c:numCache>
            </c:numRef>
          </c:val>
          <c:extLst>
            <c:ext xmlns:c16="http://schemas.microsoft.com/office/drawing/2014/chart" uri="{C3380CC4-5D6E-409C-BE32-E72D297353CC}">
              <c16:uniqueId val="{00000000-AD0F-45B3-868A-CF060533E876}"/>
            </c:ext>
          </c:extLst>
        </c:ser>
        <c:ser>
          <c:idx val="1"/>
          <c:order val="1"/>
          <c:tx>
            <c:strRef>
              <c:f>'For checkoff'!$J$2</c:f>
              <c:strCache>
                <c:ptCount val="1"/>
                <c:pt idx="0">
                  <c:v>EFAW-17</c:v>
                </c:pt>
              </c:strCache>
            </c:strRef>
          </c:tx>
          <c:spPr>
            <a:solidFill>
              <a:prstClr val="white"/>
            </a:solidFill>
            <a:ln>
              <a:solidFill>
                <a:prstClr val="black"/>
              </a:solid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multiLvlStrRef>
              <c:f>'For checkoff'!$G$3:$H$14</c:f>
              <c:multiLvlStrCache>
                <c:ptCount val="12"/>
                <c:lvl>
                  <c:pt idx="0">
                    <c:v>0</c:v>
                  </c:pt>
                  <c:pt idx="1">
                    <c:v>0</c:v>
                  </c:pt>
                  <c:pt idx="2">
                    <c:v>0</c:v>
                  </c:pt>
                  <c:pt idx="3">
                    <c:v>45-S</c:v>
                  </c:pt>
                  <c:pt idx="4">
                    <c:v>45-5"D</c:v>
                  </c:pt>
                  <c:pt idx="5">
                    <c:v>45-St</c:v>
                  </c:pt>
                  <c:pt idx="6">
                    <c:v>45-Surface</c:v>
                  </c:pt>
                  <c:pt idx="7">
                    <c:v>45-5"D</c:v>
                  </c:pt>
                  <c:pt idx="8">
                    <c:v>45-St</c:v>
                  </c:pt>
                  <c:pt idx="9">
                    <c:v>90-S</c:v>
                  </c:pt>
                  <c:pt idx="10">
                    <c:v>90-5"D</c:v>
                  </c:pt>
                  <c:pt idx="11">
                    <c:v>90-St</c:v>
                  </c:pt>
                </c:lvl>
                <c:lvl>
                  <c:pt idx="0">
                    <c:v>0</c:v>
                  </c:pt>
                  <c:pt idx="1">
                    <c:v>90-S</c:v>
                  </c:pt>
                  <c:pt idx="2">
                    <c:v>90-5"D</c:v>
                  </c:pt>
                  <c:pt idx="3">
                    <c:v>45-S</c:v>
                  </c:pt>
                  <c:pt idx="4">
                    <c:v>45-S</c:v>
                  </c:pt>
                  <c:pt idx="5">
                    <c:v>45-S</c:v>
                  </c:pt>
                  <c:pt idx="6">
                    <c:v>45-5"D</c:v>
                  </c:pt>
                  <c:pt idx="7">
                    <c:v>45-5"D</c:v>
                  </c:pt>
                  <c:pt idx="8">
                    <c:v>45-5"D</c:v>
                  </c:pt>
                  <c:pt idx="9">
                    <c:v>0</c:v>
                  </c:pt>
                  <c:pt idx="10">
                    <c:v>0</c:v>
                  </c:pt>
                  <c:pt idx="11">
                    <c:v>0</c:v>
                  </c:pt>
                </c:lvl>
              </c:multiLvlStrCache>
            </c:multiLvlStrRef>
          </c:cat>
          <c:val>
            <c:numRef>
              <c:f>'For checkoff'!$J$3:$J$14</c:f>
              <c:numCache>
                <c:formatCode>0.00</c:formatCode>
                <c:ptCount val="12"/>
                <c:pt idx="0">
                  <c:v>1.3966666666666667</c:v>
                </c:pt>
                <c:pt idx="1">
                  <c:v>2.5300000000000002</c:v>
                </c:pt>
                <c:pt idx="2">
                  <c:v>2.2666666666666666</c:v>
                </c:pt>
                <c:pt idx="3">
                  <c:v>2.4566666666666666</c:v>
                </c:pt>
                <c:pt idx="4">
                  <c:v>2.1599999999999997</c:v>
                </c:pt>
                <c:pt idx="5">
                  <c:v>2.4166666666666665</c:v>
                </c:pt>
                <c:pt idx="6">
                  <c:v>2.4066666666666667</c:v>
                </c:pt>
                <c:pt idx="7">
                  <c:v>2.0233333333333334</c:v>
                </c:pt>
                <c:pt idx="8">
                  <c:v>2.0866666666666664</c:v>
                </c:pt>
                <c:pt idx="9">
                  <c:v>2.2233333333333332</c:v>
                </c:pt>
                <c:pt idx="10">
                  <c:v>2.3233333333333333</c:v>
                </c:pt>
                <c:pt idx="11">
                  <c:v>2.5133333333333332</c:v>
                </c:pt>
              </c:numCache>
            </c:numRef>
          </c:val>
          <c:extLst>
            <c:ext xmlns:c16="http://schemas.microsoft.com/office/drawing/2014/chart" uri="{C3380CC4-5D6E-409C-BE32-E72D297353CC}">
              <c16:uniqueId val="{00000001-AD0F-45B3-868A-CF060533E876}"/>
            </c:ext>
          </c:extLst>
        </c:ser>
        <c:ser>
          <c:idx val="2"/>
          <c:order val="2"/>
          <c:tx>
            <c:strRef>
              <c:f>'For checkoff'!$K$2</c:f>
              <c:strCache>
                <c:ptCount val="1"/>
                <c:pt idx="0">
                  <c:v>PRK-18</c:v>
                </c:pt>
              </c:strCache>
            </c:strRef>
          </c:tx>
          <c:spPr>
            <a:pattFill prst="pct50">
              <a:fgClr>
                <a:prstClr val="black"/>
              </a:fgClr>
              <a:bgClr>
                <a:prstClr val="white"/>
              </a:bgClr>
            </a:pattFill>
            <a:ln>
              <a:solidFill>
                <a:prstClr val="black"/>
              </a:solid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val>
            <c:numRef>
              <c:f>'For checkoff'!$K$3:$K$14</c:f>
              <c:numCache>
                <c:formatCode>0.00</c:formatCode>
                <c:ptCount val="12"/>
                <c:pt idx="0">
                  <c:v>1.1828339952</c:v>
                </c:pt>
                <c:pt idx="1">
                  <c:v>1.7382993382857144</c:v>
                </c:pt>
                <c:pt idx="2">
                  <c:v>2.0445892323999999</c:v>
                </c:pt>
                <c:pt idx="3">
                  <c:v>2.0190219518857142</c:v>
                </c:pt>
                <c:pt idx="4">
                  <c:v>1.9977361976000001</c:v>
                </c:pt>
                <c:pt idx="5">
                  <c:v>1.872718643714286</c:v>
                </c:pt>
                <c:pt idx="6">
                  <c:v>2.0291748374857144</c:v>
                </c:pt>
                <c:pt idx="7">
                  <c:v>1.5376456278857145</c:v>
                </c:pt>
                <c:pt idx="8">
                  <c:v>1.7740572318857148</c:v>
                </c:pt>
                <c:pt idx="9">
                  <c:v>2.1462775374857146</c:v>
                </c:pt>
                <c:pt idx="10">
                  <c:v>2.3000909441714286</c:v>
                </c:pt>
                <c:pt idx="11">
                  <c:v>2.5811670782857146</c:v>
                </c:pt>
              </c:numCache>
            </c:numRef>
          </c:val>
          <c:extLst>
            <c:ext xmlns:c16="http://schemas.microsoft.com/office/drawing/2014/chart" uri="{C3380CC4-5D6E-409C-BE32-E72D297353CC}">
              <c16:uniqueId val="{00000002-AD0F-45B3-868A-CF060533E876}"/>
            </c:ext>
          </c:extLst>
        </c:ser>
        <c:ser>
          <c:idx val="3"/>
          <c:order val="3"/>
          <c:tx>
            <c:strRef>
              <c:f>'For checkoff'!$L$2</c:f>
              <c:strCache>
                <c:ptCount val="1"/>
                <c:pt idx="0">
                  <c:v>EFAW-18</c:v>
                </c:pt>
              </c:strCache>
            </c:strRef>
          </c:tx>
          <c:spPr>
            <a:pattFill prst="pct75">
              <a:fgClr>
                <a:prstClr val="black"/>
              </a:fgClr>
              <a:bgClr>
                <a:prstClr val="white"/>
              </a:bgClr>
            </a:pattFill>
            <a:ln>
              <a:solidFill>
                <a:prstClr val="black"/>
              </a:solid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val>
            <c:numRef>
              <c:f>'For checkoff'!$L$3:$L$14</c:f>
              <c:numCache>
                <c:formatCode>0.00</c:formatCode>
                <c:ptCount val="12"/>
                <c:pt idx="0">
                  <c:v>3.198773147666667</c:v>
                </c:pt>
                <c:pt idx="1">
                  <c:v>3.6625785929999997</c:v>
                </c:pt>
                <c:pt idx="2">
                  <c:v>3.655506523333333</c:v>
                </c:pt>
                <c:pt idx="3">
                  <c:v>2.8323489163333329</c:v>
                </c:pt>
                <c:pt idx="4">
                  <c:v>3.3629686263333327</c:v>
                </c:pt>
                <c:pt idx="5">
                  <c:v>3.13214792</c:v>
                </c:pt>
                <c:pt idx="6">
                  <c:v>3.5940103133333334</c:v>
                </c:pt>
                <c:pt idx="7">
                  <c:v>3.0833025016666666</c:v>
                </c:pt>
                <c:pt idx="8">
                  <c:v>3.6516118446666668</c:v>
                </c:pt>
                <c:pt idx="9">
                  <c:v>3.5966591759999997</c:v>
                </c:pt>
                <c:pt idx="10">
                  <c:v>3.0561076479999998</c:v>
                </c:pt>
                <c:pt idx="11">
                  <c:v>3.2608166926666668</c:v>
                </c:pt>
              </c:numCache>
            </c:numRef>
          </c:val>
          <c:extLst>
            <c:ext xmlns:c16="http://schemas.microsoft.com/office/drawing/2014/chart" uri="{C3380CC4-5D6E-409C-BE32-E72D297353CC}">
              <c16:uniqueId val="{00000003-AD0F-45B3-868A-CF060533E876}"/>
            </c:ext>
          </c:extLst>
        </c:ser>
        <c:dLbls>
          <c:showLegendKey val="0"/>
          <c:showVal val="0"/>
          <c:showCatName val="0"/>
          <c:showSerName val="0"/>
          <c:showPercent val="0"/>
          <c:showBubbleSize val="0"/>
        </c:dLbls>
        <c:gapWidth val="219"/>
        <c:overlap val="-27"/>
        <c:axId val="1405264751"/>
        <c:axId val="1291005295"/>
      </c:barChart>
      <c:catAx>
        <c:axId val="140526475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Treatments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1005295"/>
        <c:crosses val="autoZero"/>
        <c:auto val="0"/>
        <c:lblAlgn val="ctr"/>
        <c:lblOffset val="100"/>
        <c:noMultiLvlLbl val="0"/>
      </c:catAx>
      <c:valAx>
        <c:axId val="1291005295"/>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Grain</a:t>
                </a:r>
                <a:r>
                  <a:rPr lang="en-US" baseline="0"/>
                  <a:t> Yield, Mg ha</a:t>
                </a:r>
                <a:r>
                  <a:rPr lang="en-US" baseline="30000"/>
                  <a:t>-1</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52647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'for checkoff'!$I$1</c:f>
              <c:strCache>
                <c:ptCount val="1"/>
                <c:pt idx="0">
                  <c:v>PRK-17</c:v>
                </c:pt>
              </c:strCache>
            </c:strRef>
          </c:tx>
          <c:spPr>
            <a:solidFill>
              <a:prstClr val="black"/>
            </a:solidFill>
            <a:ln>
              <a:solidFill>
                <a:prstClr val="black"/>
              </a:solid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multiLvlStrRef>
              <c:f>'for checkoff'!$G$2:$H$15</c:f>
              <c:multiLvlStrCache>
                <c:ptCount val="14"/>
                <c:lvl>
                  <c:pt idx="0">
                    <c:v>0</c:v>
                  </c:pt>
                  <c:pt idx="1">
                    <c:v>90</c:v>
                  </c:pt>
                  <c:pt idx="2">
                    <c:v>30</c:v>
                  </c:pt>
                  <c:pt idx="3">
                    <c:v>60</c:v>
                  </c:pt>
                  <c:pt idx="4">
                    <c:v>90</c:v>
                  </c:pt>
                  <c:pt idx="5">
                    <c:v>30</c:v>
                  </c:pt>
                  <c:pt idx="6">
                    <c:v>60</c:v>
                  </c:pt>
                  <c:pt idx="7">
                    <c:v>90</c:v>
                  </c:pt>
                  <c:pt idx="8">
                    <c:v>30</c:v>
                  </c:pt>
                  <c:pt idx="9">
                    <c:v>60</c:v>
                  </c:pt>
                  <c:pt idx="10">
                    <c:v>90</c:v>
                  </c:pt>
                  <c:pt idx="11">
                    <c:v>30</c:v>
                  </c:pt>
                  <c:pt idx="12">
                    <c:v>60</c:v>
                  </c:pt>
                  <c:pt idx="13">
                    <c:v>90</c:v>
                  </c:pt>
                </c:lvl>
                <c:lvl>
                  <c:pt idx="0">
                    <c:v>check</c:v>
                  </c:pt>
                  <c:pt idx="1">
                    <c:v>pre</c:v>
                  </c:pt>
                  <c:pt idx="2">
                    <c:v>65</c:v>
                  </c:pt>
                  <c:pt idx="5">
                    <c:v>80</c:v>
                  </c:pt>
                  <c:pt idx="8">
                    <c:v>95</c:v>
                  </c:pt>
                  <c:pt idx="11">
                    <c:v>110</c:v>
                  </c:pt>
                </c:lvl>
              </c:multiLvlStrCache>
            </c:multiLvlStrRef>
          </c:cat>
          <c:val>
            <c:numRef>
              <c:f>'for checkoff'!$I$2:$I$15</c:f>
              <c:numCache>
                <c:formatCode>0.00</c:formatCode>
                <c:ptCount val="14"/>
                <c:pt idx="0">
                  <c:v>0.79177975611428553</c:v>
                </c:pt>
                <c:pt idx="1">
                  <c:v>3.2000236022857145</c:v>
                </c:pt>
                <c:pt idx="2">
                  <c:v>1.6406370061714288</c:v>
                </c:pt>
                <c:pt idx="3">
                  <c:v>2.2880726440000005</c:v>
                </c:pt>
                <c:pt idx="4">
                  <c:v>2.2678022714285717</c:v>
                </c:pt>
                <c:pt idx="5">
                  <c:v>2.1212413916571431</c:v>
                </c:pt>
                <c:pt idx="6">
                  <c:v>2.5669318613714287</c:v>
                </c:pt>
                <c:pt idx="7">
                  <c:v>2.3776793040000004</c:v>
                </c:pt>
                <c:pt idx="8">
                  <c:v>1.7589786581714286</c:v>
                </c:pt>
                <c:pt idx="9">
                  <c:v>1.7946263191999998</c:v>
                </c:pt>
                <c:pt idx="10">
                  <c:v>2.1864768721714287</c:v>
                </c:pt>
                <c:pt idx="11">
                  <c:v>1.7801099315999995</c:v>
                </c:pt>
                <c:pt idx="12">
                  <c:v>1.9769654312571425</c:v>
                </c:pt>
                <c:pt idx="13">
                  <c:v>2.1706063317714288</c:v>
                </c:pt>
              </c:numCache>
            </c:numRef>
          </c:val>
          <c:extLst>
            <c:ext xmlns:c16="http://schemas.microsoft.com/office/drawing/2014/chart" uri="{C3380CC4-5D6E-409C-BE32-E72D297353CC}">
              <c16:uniqueId val="{00000000-7F25-49F1-85B6-7B5C7DE5B43A}"/>
            </c:ext>
          </c:extLst>
        </c:ser>
        <c:ser>
          <c:idx val="1"/>
          <c:order val="1"/>
          <c:tx>
            <c:strRef>
              <c:f>'for checkoff'!$J$1</c:f>
              <c:strCache>
                <c:ptCount val="1"/>
                <c:pt idx="0">
                  <c:v>EFAW-17</c:v>
                </c:pt>
              </c:strCache>
            </c:strRef>
          </c:tx>
          <c:spPr>
            <a:solidFill>
              <a:prstClr val="white"/>
            </a:solidFill>
            <a:ln>
              <a:solidFill>
                <a:prstClr val="black"/>
              </a:solid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multiLvlStrRef>
              <c:f>'for checkoff'!$G$2:$H$15</c:f>
              <c:multiLvlStrCache>
                <c:ptCount val="14"/>
                <c:lvl>
                  <c:pt idx="0">
                    <c:v>0</c:v>
                  </c:pt>
                  <c:pt idx="1">
                    <c:v>90</c:v>
                  </c:pt>
                  <c:pt idx="2">
                    <c:v>30</c:v>
                  </c:pt>
                  <c:pt idx="3">
                    <c:v>60</c:v>
                  </c:pt>
                  <c:pt idx="4">
                    <c:v>90</c:v>
                  </c:pt>
                  <c:pt idx="5">
                    <c:v>30</c:v>
                  </c:pt>
                  <c:pt idx="6">
                    <c:v>60</c:v>
                  </c:pt>
                  <c:pt idx="7">
                    <c:v>90</c:v>
                  </c:pt>
                  <c:pt idx="8">
                    <c:v>30</c:v>
                  </c:pt>
                  <c:pt idx="9">
                    <c:v>60</c:v>
                  </c:pt>
                  <c:pt idx="10">
                    <c:v>90</c:v>
                  </c:pt>
                  <c:pt idx="11">
                    <c:v>30</c:v>
                  </c:pt>
                  <c:pt idx="12">
                    <c:v>60</c:v>
                  </c:pt>
                  <c:pt idx="13">
                    <c:v>90</c:v>
                  </c:pt>
                </c:lvl>
                <c:lvl>
                  <c:pt idx="0">
                    <c:v>check</c:v>
                  </c:pt>
                  <c:pt idx="1">
                    <c:v>pre</c:v>
                  </c:pt>
                  <c:pt idx="2">
                    <c:v>65</c:v>
                  </c:pt>
                  <c:pt idx="5">
                    <c:v>80</c:v>
                  </c:pt>
                  <c:pt idx="8">
                    <c:v>95</c:v>
                  </c:pt>
                  <c:pt idx="11">
                    <c:v>110</c:v>
                  </c:pt>
                </c:lvl>
              </c:multiLvlStrCache>
            </c:multiLvlStrRef>
          </c:cat>
          <c:val>
            <c:numRef>
              <c:f>'for checkoff'!$J$2:$J$15</c:f>
              <c:numCache>
                <c:formatCode>0.00</c:formatCode>
                <c:ptCount val="14"/>
                <c:pt idx="0">
                  <c:v>1.7814909029032548</c:v>
                </c:pt>
                <c:pt idx="1">
                  <c:v>3.1911923999832212</c:v>
                </c:pt>
                <c:pt idx="2">
                  <c:v>2.7729293184320221</c:v>
                </c:pt>
                <c:pt idx="3">
                  <c:v>2.633508291248289</c:v>
                </c:pt>
                <c:pt idx="4">
                  <c:v>2.478596038821919</c:v>
                </c:pt>
                <c:pt idx="5">
                  <c:v>2.3701574621234602</c:v>
                </c:pt>
                <c:pt idx="6">
                  <c:v>2.2152452096970907</c:v>
                </c:pt>
                <c:pt idx="7">
                  <c:v>2.6335082912482899</c:v>
                </c:pt>
                <c:pt idx="8">
                  <c:v>1.750508452417981</c:v>
                </c:pt>
                <c:pt idx="9">
                  <c:v>2.8503854446452075</c:v>
                </c:pt>
                <c:pt idx="10">
                  <c:v>3.0052976970715775</c:v>
                </c:pt>
                <c:pt idx="11">
                  <c:v>2.2152452096970907</c:v>
                </c:pt>
                <c:pt idx="12">
                  <c:v>2.5250697145498302</c:v>
                </c:pt>
                <c:pt idx="13">
                  <c:v>2.5405609397924671</c:v>
                </c:pt>
              </c:numCache>
            </c:numRef>
          </c:val>
          <c:extLst>
            <c:ext xmlns:c16="http://schemas.microsoft.com/office/drawing/2014/chart" uri="{C3380CC4-5D6E-409C-BE32-E72D297353CC}">
              <c16:uniqueId val="{00000001-7F25-49F1-85B6-7B5C7DE5B43A}"/>
            </c:ext>
          </c:extLst>
        </c:ser>
        <c:ser>
          <c:idx val="2"/>
          <c:order val="2"/>
          <c:tx>
            <c:strRef>
              <c:f>'for checkoff'!$K$1</c:f>
              <c:strCache>
                <c:ptCount val="1"/>
                <c:pt idx="0">
                  <c:v>PRK-18</c:v>
                </c:pt>
              </c:strCache>
            </c:strRef>
          </c:tx>
          <c:spPr>
            <a:pattFill prst="pct50">
              <a:fgClr>
                <a:prstClr val="black"/>
              </a:fgClr>
              <a:bgClr>
                <a:prstClr val="white"/>
              </a:bgClr>
            </a:pattFill>
            <a:ln>
              <a:solidFill>
                <a:prstClr val="black"/>
              </a:solid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val>
            <c:numRef>
              <c:f>'for checkoff'!$K$2:$K$15</c:f>
              <c:numCache>
                <c:formatCode>0.00</c:formatCode>
                <c:ptCount val="14"/>
                <c:pt idx="0">
                  <c:v>1.8850840990000002</c:v>
                </c:pt>
                <c:pt idx="1">
                  <c:v>1.474550367</c:v>
                </c:pt>
                <c:pt idx="2">
                  <c:v>1.995303163</c:v>
                </c:pt>
                <c:pt idx="3">
                  <c:v>2.0753144656666667</c:v>
                </c:pt>
                <c:pt idx="4">
                  <c:v>2.0171955070000003</c:v>
                </c:pt>
                <c:pt idx="5">
                  <c:v>1.8613080200000001</c:v>
                </c:pt>
                <c:pt idx="6">
                  <c:v>2.3338436919999999</c:v>
                </c:pt>
                <c:pt idx="7">
                  <c:v>2.582139143</c:v>
                </c:pt>
                <c:pt idx="8">
                  <c:v>2.0822653280000001</c:v>
                </c:pt>
                <c:pt idx="9">
                  <c:v>2.4332846496666662</c:v>
                </c:pt>
                <c:pt idx="10">
                  <c:v>2.5703534180000003</c:v>
                </c:pt>
                <c:pt idx="11">
                  <c:v>2.1555715406666667</c:v>
                </c:pt>
                <c:pt idx="12">
                  <c:v>2.2348101286666666</c:v>
                </c:pt>
                <c:pt idx="13">
                  <c:v>2.0248990556666668</c:v>
                </c:pt>
              </c:numCache>
            </c:numRef>
          </c:val>
          <c:extLst>
            <c:ext xmlns:c16="http://schemas.microsoft.com/office/drawing/2014/chart" uri="{C3380CC4-5D6E-409C-BE32-E72D297353CC}">
              <c16:uniqueId val="{00000002-7F25-49F1-85B6-7B5C7DE5B43A}"/>
            </c:ext>
          </c:extLst>
        </c:ser>
        <c:ser>
          <c:idx val="3"/>
          <c:order val="3"/>
          <c:tx>
            <c:strRef>
              <c:f>'for checkoff'!$L$1</c:f>
              <c:strCache>
                <c:ptCount val="1"/>
                <c:pt idx="0">
                  <c:v>EFAW-18</c:v>
                </c:pt>
              </c:strCache>
            </c:strRef>
          </c:tx>
          <c:spPr>
            <a:pattFill prst="pct75">
              <a:fgClr>
                <a:prstClr val="black"/>
              </a:fgClr>
              <a:bgClr>
                <a:prstClr val="white"/>
              </a:bgClr>
            </a:pattFill>
            <a:ln>
              <a:solidFill>
                <a:prstClr val="black"/>
              </a:solid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val>
            <c:numRef>
              <c:f>'for checkoff'!$L$2:$L$15</c:f>
              <c:numCache>
                <c:formatCode>0.00</c:formatCode>
                <c:ptCount val="14"/>
                <c:pt idx="0">
                  <c:v>3.1337559722857153</c:v>
                </c:pt>
                <c:pt idx="1">
                  <c:v>2.9014960995428574</c:v>
                </c:pt>
                <c:pt idx="2">
                  <c:v>3.2587777181142852</c:v>
                </c:pt>
                <c:pt idx="3">
                  <c:v>3.2388523269142855</c:v>
                </c:pt>
                <c:pt idx="4">
                  <c:v>3.3371847488571427</c:v>
                </c:pt>
                <c:pt idx="5">
                  <c:v>3.3172050176571424</c:v>
                </c:pt>
                <c:pt idx="6">
                  <c:v>3.3884376158285714</c:v>
                </c:pt>
                <c:pt idx="7">
                  <c:v>3.1252377891428575</c:v>
                </c:pt>
                <c:pt idx="8">
                  <c:v>2.981832510799999</c:v>
                </c:pt>
                <c:pt idx="9">
                  <c:v>3.4863733557714287</c:v>
                </c:pt>
                <c:pt idx="10">
                  <c:v>3.0610343028571427</c:v>
                </c:pt>
                <c:pt idx="11">
                  <c:v>2.8564760305714287</c:v>
                </c:pt>
                <c:pt idx="12">
                  <c:v>2.8809161442285713</c:v>
                </c:pt>
                <c:pt idx="13">
                  <c:v>3.3618321307999999</c:v>
                </c:pt>
              </c:numCache>
            </c:numRef>
          </c:val>
          <c:extLst>
            <c:ext xmlns:c16="http://schemas.microsoft.com/office/drawing/2014/chart" uri="{C3380CC4-5D6E-409C-BE32-E72D297353CC}">
              <c16:uniqueId val="{00000003-7F25-49F1-85B6-7B5C7DE5B43A}"/>
            </c:ext>
          </c:extLst>
        </c:ser>
        <c:dLbls>
          <c:showLegendKey val="0"/>
          <c:showVal val="0"/>
          <c:showCatName val="0"/>
          <c:showSerName val="0"/>
          <c:showPercent val="0"/>
          <c:showBubbleSize val="0"/>
        </c:dLbls>
        <c:gapWidth val="150"/>
        <c:axId val="1119325840"/>
        <c:axId val="1119325008"/>
      </c:barChart>
      <c:catAx>
        <c:axId val="11193258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Treatments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9325008"/>
        <c:crosses val="autoZero"/>
        <c:auto val="1"/>
        <c:lblAlgn val="ctr"/>
        <c:lblOffset val="100"/>
        <c:noMultiLvlLbl val="0"/>
      </c:catAx>
      <c:valAx>
        <c:axId val="111932500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Grain</a:t>
                </a:r>
                <a:r>
                  <a:rPr lang="en-US" baseline="0"/>
                  <a:t> Yield, Mg ha</a:t>
                </a:r>
                <a:r>
                  <a:rPr lang="en-US" baseline="30000"/>
                  <a:t>-1</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9325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065831169871282"/>
          <c:y val="0.1327550814526719"/>
          <c:w val="0.80935396636670531"/>
          <c:h val="0.75265822104913049"/>
        </c:manualLayout>
      </c:layout>
      <c:scatterChart>
        <c:scatterStyle val="lineMarker"/>
        <c:varyColors val="0"/>
        <c:ser>
          <c:idx val="0"/>
          <c:order val="0"/>
          <c:spPr>
            <a:ln w="19050" cap="rnd">
              <a:noFill/>
              <a:round/>
            </a:ln>
            <a:effectLst/>
          </c:spPr>
          <c:marker>
            <c:symbol val="circle"/>
            <c:size val="5"/>
            <c:spPr>
              <a:solidFill>
                <a:prstClr val="black"/>
              </a:solidFill>
              <a:ln w="9525">
                <a:solidFill>
                  <a:prstClr val="black"/>
                </a:solidFill>
              </a:ln>
              <a:effectLst/>
            </c:spPr>
          </c:marker>
          <c:xVal>
            <c:numRef>
              <c:f>Sheet1!$A$2:$A$30</c:f>
              <c:numCache>
                <c:formatCode>General</c:formatCode>
                <c:ptCount val="29"/>
                <c:pt idx="0">
                  <c:v>48</c:v>
                </c:pt>
                <c:pt idx="1">
                  <c:v>69</c:v>
                </c:pt>
                <c:pt idx="2">
                  <c:v>64</c:v>
                </c:pt>
                <c:pt idx="3">
                  <c:v>73</c:v>
                </c:pt>
                <c:pt idx="4">
                  <c:v>76</c:v>
                </c:pt>
                <c:pt idx="5">
                  <c:v>78</c:v>
                </c:pt>
                <c:pt idx="6">
                  <c:v>81</c:v>
                </c:pt>
                <c:pt idx="7">
                  <c:v>84</c:v>
                </c:pt>
                <c:pt idx="8">
                  <c:v>86</c:v>
                </c:pt>
                <c:pt idx="9">
                  <c:v>90</c:v>
                </c:pt>
                <c:pt idx="10">
                  <c:v>90</c:v>
                </c:pt>
                <c:pt idx="11">
                  <c:v>98</c:v>
                </c:pt>
                <c:pt idx="12">
                  <c:v>95</c:v>
                </c:pt>
                <c:pt idx="13">
                  <c:v>96</c:v>
                </c:pt>
                <c:pt idx="14">
                  <c:v>101</c:v>
                </c:pt>
                <c:pt idx="15">
                  <c:v>102</c:v>
                </c:pt>
                <c:pt idx="16">
                  <c:v>103</c:v>
                </c:pt>
                <c:pt idx="17">
                  <c:v>105</c:v>
                </c:pt>
                <c:pt idx="18">
                  <c:v>106</c:v>
                </c:pt>
                <c:pt idx="19">
                  <c:v>106</c:v>
                </c:pt>
                <c:pt idx="20">
                  <c:v>109</c:v>
                </c:pt>
                <c:pt idx="21">
                  <c:v>113</c:v>
                </c:pt>
                <c:pt idx="22">
                  <c:v>113</c:v>
                </c:pt>
                <c:pt idx="23">
                  <c:v>116</c:v>
                </c:pt>
                <c:pt idx="24">
                  <c:v>120</c:v>
                </c:pt>
                <c:pt idx="25">
                  <c:v>123</c:v>
                </c:pt>
                <c:pt idx="26">
                  <c:v>127</c:v>
                </c:pt>
                <c:pt idx="27">
                  <c:v>130</c:v>
                </c:pt>
                <c:pt idx="28">
                  <c:v>137</c:v>
                </c:pt>
              </c:numCache>
            </c:numRef>
          </c:xVal>
          <c:yVal>
            <c:numRef>
              <c:f>Sheet1!$B$2:$B$30</c:f>
              <c:numCache>
                <c:formatCode>General</c:formatCode>
                <c:ptCount val="29"/>
                <c:pt idx="0" formatCode="0.00000">
                  <c:v>4.0000000000000003E-5</c:v>
                </c:pt>
                <c:pt idx="1">
                  <c:v>0.35580000000000001</c:v>
                </c:pt>
                <c:pt idx="2">
                  <c:v>9.4899999999999998E-2</c:v>
                </c:pt>
                <c:pt idx="3">
                  <c:v>4.3900000000000002E-2</c:v>
                </c:pt>
                <c:pt idx="4">
                  <c:v>0.54830000000000001</c:v>
                </c:pt>
                <c:pt idx="5">
                  <c:v>0.13439999999999999</c:v>
                </c:pt>
                <c:pt idx="6">
                  <c:v>0.69059999999999999</c:v>
                </c:pt>
                <c:pt idx="7">
                  <c:v>0.28079999999999999</c:v>
                </c:pt>
                <c:pt idx="8">
                  <c:v>0.39529999999999998</c:v>
                </c:pt>
                <c:pt idx="9">
                  <c:v>0.38779999999999998</c:v>
                </c:pt>
                <c:pt idx="10">
                  <c:v>0.4027</c:v>
                </c:pt>
                <c:pt idx="11">
                  <c:v>0.83169999999999999</c:v>
                </c:pt>
                <c:pt idx="12">
                  <c:v>0.63180000000000003</c:v>
                </c:pt>
                <c:pt idx="13">
                  <c:v>0.54179999999999995</c:v>
                </c:pt>
                <c:pt idx="14">
                  <c:v>0.88070000000000004</c:v>
                </c:pt>
                <c:pt idx="15">
                  <c:v>0.75309999999999999</c:v>
                </c:pt>
                <c:pt idx="16">
                  <c:v>0.56389999999999996</c:v>
                </c:pt>
                <c:pt idx="17">
                  <c:v>0.90449999999999997</c:v>
                </c:pt>
                <c:pt idx="18">
                  <c:v>0.77159999999999995</c:v>
                </c:pt>
                <c:pt idx="19">
                  <c:v>0.90529999999999999</c:v>
                </c:pt>
                <c:pt idx="20">
                  <c:v>0.94130000000000003</c:v>
                </c:pt>
                <c:pt idx="21">
                  <c:v>0.82450000000000001</c:v>
                </c:pt>
                <c:pt idx="22">
                  <c:v>0.90859999999999996</c:v>
                </c:pt>
                <c:pt idx="23">
                  <c:v>0.94720000000000004</c:v>
                </c:pt>
                <c:pt idx="24">
                  <c:v>0.8982</c:v>
                </c:pt>
                <c:pt idx="25">
                  <c:v>0.90910000000000002</c:v>
                </c:pt>
                <c:pt idx="26">
                  <c:v>0.90069999999999995</c:v>
                </c:pt>
                <c:pt idx="27">
                  <c:v>0.81910000000000005</c:v>
                </c:pt>
                <c:pt idx="28" formatCode="0.0000">
                  <c:v>0.82899999999999996</c:v>
                </c:pt>
              </c:numCache>
            </c:numRef>
          </c:yVal>
          <c:smooth val="0"/>
          <c:extLst>
            <c:ext xmlns:c16="http://schemas.microsoft.com/office/drawing/2014/chart" uri="{C3380CC4-5D6E-409C-BE32-E72D297353CC}">
              <c16:uniqueId val="{00000000-032F-4475-82A9-B071F61E725B}"/>
            </c:ext>
          </c:extLst>
        </c:ser>
        <c:ser>
          <c:idx val="1"/>
          <c:order val="1"/>
          <c:spPr>
            <a:ln w="25400" cap="rnd">
              <a:noFill/>
              <a:round/>
            </a:ln>
            <a:effectLst/>
          </c:spPr>
          <c:marker>
            <c:symbol val="circle"/>
            <c:size val="5"/>
            <c:spPr>
              <a:solidFill>
                <a:prstClr val="white"/>
              </a:solidFill>
              <a:ln w="9525">
                <a:solidFill>
                  <a:prstClr val="black"/>
                </a:solidFill>
              </a:ln>
              <a:effectLst/>
            </c:spPr>
          </c:marker>
          <c:trendline>
            <c:spPr>
              <a:ln w="19050" cap="rnd">
                <a:solidFill>
                  <a:schemeClr val="accent2"/>
                </a:solidFill>
                <a:prstDash val="solid"/>
              </a:ln>
              <a:effectLst/>
            </c:spPr>
            <c:trendlineType val="linear"/>
            <c:dispRSqr val="0"/>
            <c:dispEq val="0"/>
          </c:trendline>
          <c:xVal>
            <c:numRef>
              <c:f>Sheet1!$F$23:$F$24</c:f>
              <c:numCache>
                <c:formatCode>General</c:formatCode>
                <c:ptCount val="2"/>
                <c:pt idx="0">
                  <c:v>55.610062893081761</c:v>
                </c:pt>
                <c:pt idx="1">
                  <c:v>110.723</c:v>
                </c:pt>
              </c:numCache>
            </c:numRef>
          </c:xVal>
          <c:yVal>
            <c:numRef>
              <c:f>Sheet1!$G$23:$G$24</c:f>
              <c:numCache>
                <c:formatCode>General</c:formatCode>
                <c:ptCount val="2"/>
                <c:pt idx="0">
                  <c:v>0</c:v>
                </c:pt>
                <c:pt idx="1">
                  <c:v>0.87955000000000005</c:v>
                </c:pt>
              </c:numCache>
            </c:numRef>
          </c:yVal>
          <c:smooth val="0"/>
          <c:extLst>
            <c:ext xmlns:c16="http://schemas.microsoft.com/office/drawing/2014/chart" uri="{C3380CC4-5D6E-409C-BE32-E72D297353CC}">
              <c16:uniqueId val="{00000001-032F-4475-82A9-B071F61E725B}"/>
            </c:ext>
          </c:extLst>
        </c:ser>
        <c:dLbls>
          <c:showLegendKey val="0"/>
          <c:showVal val="0"/>
          <c:showCatName val="0"/>
          <c:showSerName val="0"/>
          <c:showPercent val="0"/>
          <c:showBubbleSize val="0"/>
        </c:dLbls>
        <c:axId val="-2132871336"/>
        <c:axId val="-2132864952"/>
      </c:scatterChart>
      <c:valAx>
        <c:axId val="-2132871336"/>
        <c:scaling>
          <c:orientation val="minMax"/>
          <c:min val="4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Days, GDD&gt;0 (threshold of 40F)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2864952"/>
        <c:crosses val="autoZero"/>
        <c:crossBetween val="midCat"/>
      </c:valAx>
      <c:valAx>
        <c:axId val="-213286495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dirty="0">
                    <a:effectLst/>
                  </a:rPr>
                  <a:t>Coefficient of </a:t>
                </a:r>
                <a:r>
                  <a:rPr lang="en-US" sz="1000" b="0" i="0" baseline="0" dirty="0" smtClean="0">
                    <a:effectLst/>
                  </a:rPr>
                  <a:t>Determination </a:t>
                </a:r>
                <a:r>
                  <a:rPr lang="en-US" sz="1000" b="0" i="0" baseline="0" dirty="0">
                    <a:effectLst/>
                  </a:rPr>
                  <a:t>(r</a:t>
                </a:r>
                <a:r>
                  <a:rPr lang="en-US" sz="1000" b="0" i="0" baseline="30000" dirty="0">
                    <a:effectLst/>
                  </a:rPr>
                  <a:t>2</a:t>
                </a:r>
                <a:r>
                  <a:rPr lang="en-US" sz="1000" b="0" i="0" baseline="0" dirty="0">
                    <a:effectLst/>
                  </a:rPr>
                  <a:t>)</a:t>
                </a:r>
                <a:endParaRPr lang="en-US" sz="400" dirty="0">
                  <a:effectLst/>
                </a:endParaRPr>
              </a:p>
            </c:rich>
          </c:tx>
          <c:layout>
            <c:manualLayout>
              <c:xMode val="edge"/>
              <c:yMode val="edge"/>
              <c:x val="1.1208009402372612E-2"/>
              <c:y val="0.2150747180299037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28713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2013-2018</a:t>
            </a:r>
          </a:p>
        </c:rich>
      </c:tx>
      <c:layout>
        <c:manualLayout>
          <c:xMode val="edge"/>
          <c:yMode val="edge"/>
          <c:x val="0.44331933508311455"/>
          <c:y val="2.1424745581146223E-2"/>
        </c:manualLayout>
      </c:layout>
      <c:overlay val="0"/>
    </c:title>
    <c:autoTitleDeleted val="0"/>
    <c:plotArea>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'All yrs'!$R$9:$R$17</c:f>
              <c:strCache>
                <c:ptCount val="9"/>
                <c:pt idx="0">
                  <c:v>0/0/0</c:v>
                </c:pt>
                <c:pt idx="1">
                  <c:v>50/0/0</c:v>
                </c:pt>
                <c:pt idx="2">
                  <c:v>100/0/0</c:v>
                </c:pt>
                <c:pt idx="3">
                  <c:v>150/0/0</c:v>
                </c:pt>
                <c:pt idx="4">
                  <c:v>200/0/0</c:v>
                </c:pt>
                <c:pt idx="5">
                  <c:v>150/12/0</c:v>
                </c:pt>
                <c:pt idx="6">
                  <c:v>150/12/50</c:v>
                </c:pt>
                <c:pt idx="7">
                  <c:v>50/Urea</c:v>
                </c:pt>
                <c:pt idx="8">
                  <c:v>100/Urea</c:v>
                </c:pt>
              </c:strCache>
            </c:strRef>
          </c:cat>
          <c:val>
            <c:numRef>
              <c:f>'All yrs'!$AB$27:$AB$35</c:f>
              <c:numCache>
                <c:formatCode>0.0</c:formatCode>
                <c:ptCount val="9"/>
                <c:pt idx="0">
                  <c:v>5.6435017227747934</c:v>
                </c:pt>
                <c:pt idx="1">
                  <c:v>8.1945864680266389</c:v>
                </c:pt>
                <c:pt idx="2">
                  <c:v>13.39329453441872</c:v>
                </c:pt>
                <c:pt idx="3">
                  <c:v>16.296894561063667</c:v>
                </c:pt>
                <c:pt idx="4">
                  <c:v>14.411911149207867</c:v>
                </c:pt>
                <c:pt idx="5">
                  <c:v>16.136163915069602</c:v>
                </c:pt>
                <c:pt idx="6">
                  <c:v>19.560752107084447</c:v>
                </c:pt>
                <c:pt idx="7">
                  <c:v>10.512975498062833</c:v>
                </c:pt>
                <c:pt idx="8">
                  <c:v>12.697393183622408</c:v>
                </c:pt>
              </c:numCache>
            </c:numRef>
          </c:val>
          <c:extLst>
            <c:ext xmlns:c16="http://schemas.microsoft.com/office/drawing/2014/chart" uri="{C3380CC4-5D6E-409C-BE32-E72D297353CC}">
              <c16:uniqueId val="{00000000-136E-4CD1-83D1-CDACD06ED217}"/>
            </c:ext>
          </c:extLst>
        </c:ser>
        <c:dLbls>
          <c:showLegendKey val="0"/>
          <c:showVal val="0"/>
          <c:showCatName val="0"/>
          <c:showSerName val="0"/>
          <c:showPercent val="0"/>
          <c:showBubbleSize val="0"/>
        </c:dLbls>
        <c:gapWidth val="150"/>
        <c:axId val="196713088"/>
        <c:axId val="196718976"/>
      </c:barChart>
      <c:catAx>
        <c:axId val="196713088"/>
        <c:scaling>
          <c:orientation val="minMax"/>
        </c:scaling>
        <c:delete val="0"/>
        <c:axPos val="b"/>
        <c:numFmt formatCode="@" sourceLinked="0"/>
        <c:majorTickMark val="out"/>
        <c:minorTickMark val="none"/>
        <c:tickLblPos val="nextTo"/>
        <c:txPr>
          <a:bodyPr/>
          <a:lstStyle/>
          <a:p>
            <a:pPr>
              <a:defRPr b="0"/>
            </a:pPr>
            <a:endParaRPr lang="en-US"/>
          </a:p>
        </c:txPr>
        <c:crossAx val="196718976"/>
        <c:crosses val="autoZero"/>
        <c:auto val="0"/>
        <c:lblAlgn val="ctr"/>
        <c:lblOffset val="100"/>
        <c:noMultiLvlLbl val="0"/>
      </c:catAx>
      <c:valAx>
        <c:axId val="196718976"/>
        <c:scaling>
          <c:orientation val="minMax"/>
        </c:scaling>
        <c:delete val="0"/>
        <c:axPos val="l"/>
        <c:title>
          <c:tx>
            <c:rich>
              <a:bodyPr rot="-5400000" vert="horz"/>
              <a:lstStyle/>
              <a:p>
                <a:pPr>
                  <a:defRPr b="0"/>
                </a:pPr>
                <a:r>
                  <a:rPr lang="en-US" b="0"/>
                  <a:t>Dry Matter Tons/ac (total)</a:t>
                </a:r>
              </a:p>
            </c:rich>
          </c:tx>
          <c:overlay val="0"/>
        </c:title>
        <c:numFmt formatCode="0" sourceLinked="0"/>
        <c:majorTickMark val="out"/>
        <c:minorTickMark val="none"/>
        <c:tickLblPos val="nextTo"/>
        <c:crossAx val="196713088"/>
        <c:crosses val="autoZero"/>
        <c:crossBetween val="between"/>
        <c:majorUnit val="5"/>
        <c:minorUnit val="0.5"/>
      </c:valAx>
    </c:plotArea>
    <c:plotVisOnly val="1"/>
    <c:dispBlanksAs val="gap"/>
    <c:showDLblsOverMax val="0"/>
  </c:chart>
  <c:txPr>
    <a:bodyPr/>
    <a:lstStyle/>
    <a:p>
      <a:pPr>
        <a:defRPr sz="1200" b="1"/>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7665783138879447E-2"/>
          <c:y val="4.4669975192556728E-2"/>
          <c:w val="0.86096705122585415"/>
          <c:h val="0.77285562621209214"/>
        </c:manualLayout>
      </c:layout>
      <c:barChart>
        <c:barDir val="col"/>
        <c:grouping val="clustered"/>
        <c:varyColors val="0"/>
        <c:ser>
          <c:idx val="0"/>
          <c:order val="0"/>
          <c:tx>
            <c:v>2013 Total</c:v>
          </c:tx>
          <c:invertIfNegative val="0"/>
          <c:cat>
            <c:strRef>
              <c:f>'All yrs'!$R$9:$R$17</c:f>
              <c:strCache>
                <c:ptCount val="9"/>
                <c:pt idx="0">
                  <c:v>0/0/0</c:v>
                </c:pt>
                <c:pt idx="1">
                  <c:v>50/0/0</c:v>
                </c:pt>
                <c:pt idx="2">
                  <c:v>100/0/0</c:v>
                </c:pt>
                <c:pt idx="3">
                  <c:v>150/0/0</c:v>
                </c:pt>
                <c:pt idx="4">
                  <c:v>200/0/0</c:v>
                </c:pt>
                <c:pt idx="5">
                  <c:v>150/12/0</c:v>
                </c:pt>
                <c:pt idx="6">
                  <c:v>150/12/50</c:v>
                </c:pt>
                <c:pt idx="7">
                  <c:v>50/Urea</c:v>
                </c:pt>
                <c:pt idx="8">
                  <c:v>100/Urea</c:v>
                </c:pt>
              </c:strCache>
            </c:strRef>
          </c:cat>
          <c:val>
            <c:numRef>
              <c:f>'All yrs'!$T$27:$T$35</c:f>
              <c:numCache>
                <c:formatCode>0.0</c:formatCode>
                <c:ptCount val="9"/>
                <c:pt idx="0">
                  <c:v>2.5035496648545101</c:v>
                </c:pt>
                <c:pt idx="1">
                  <c:v>2.8222225481611409</c:v>
                </c:pt>
                <c:pt idx="2">
                  <c:v>3.4747314965427978</c:v>
                </c:pt>
                <c:pt idx="3">
                  <c:v>4.8257723176105758</c:v>
                </c:pt>
                <c:pt idx="4">
                  <c:v>4.1312344041938482</c:v>
                </c:pt>
                <c:pt idx="5">
                  <c:v>4.5693762089578813</c:v>
                </c:pt>
                <c:pt idx="6">
                  <c:v>4.7498379220891831</c:v>
                </c:pt>
                <c:pt idx="7">
                  <c:v>2.9906972771671305</c:v>
                </c:pt>
                <c:pt idx="8">
                  <c:v>3.4270138350124331</c:v>
                </c:pt>
              </c:numCache>
            </c:numRef>
          </c:val>
          <c:extLst>
            <c:ext xmlns:c16="http://schemas.microsoft.com/office/drawing/2014/chart" uri="{C3380CC4-5D6E-409C-BE32-E72D297353CC}">
              <c16:uniqueId val="{00000000-A7CB-4C32-A198-DEEB9FED8167}"/>
            </c:ext>
          </c:extLst>
        </c:ser>
        <c:ser>
          <c:idx val="1"/>
          <c:order val="1"/>
          <c:tx>
            <c:v>2014 Total</c:v>
          </c:tx>
          <c:invertIfNegative val="0"/>
          <c:val>
            <c:numRef>
              <c:f>'All yrs'!$U$27:$U$35</c:f>
              <c:numCache>
                <c:formatCode>0.00</c:formatCode>
                <c:ptCount val="9"/>
                <c:pt idx="0">
                  <c:v>0.4162672372627923</c:v>
                </c:pt>
                <c:pt idx="1">
                  <c:v>0.37957228362154644</c:v>
                </c:pt>
                <c:pt idx="2">
                  <c:v>0.99904934589041094</c:v>
                </c:pt>
                <c:pt idx="3">
                  <c:v>0.92802950469816281</c:v>
                </c:pt>
                <c:pt idx="4">
                  <c:v>0.77885308016465127</c:v>
                </c:pt>
                <c:pt idx="5">
                  <c:v>0.91373771687750116</c:v>
                </c:pt>
                <c:pt idx="6">
                  <c:v>1.3369806846223842</c:v>
                </c:pt>
                <c:pt idx="7">
                  <c:v>0.93982927481782597</c:v>
                </c:pt>
                <c:pt idx="8">
                  <c:v>0.85607788924357797</c:v>
                </c:pt>
              </c:numCache>
            </c:numRef>
          </c:val>
          <c:extLst>
            <c:ext xmlns:c16="http://schemas.microsoft.com/office/drawing/2014/chart" uri="{C3380CC4-5D6E-409C-BE32-E72D297353CC}">
              <c16:uniqueId val="{00000001-A7CB-4C32-A198-DEEB9FED8167}"/>
            </c:ext>
          </c:extLst>
        </c:ser>
        <c:ser>
          <c:idx val="2"/>
          <c:order val="2"/>
          <c:tx>
            <c:v>2015 Total</c:v>
          </c:tx>
          <c:invertIfNegative val="0"/>
          <c:val>
            <c:numRef>
              <c:f>'All yrs'!$V$27:$V$35</c:f>
              <c:numCache>
                <c:formatCode>0.00</c:formatCode>
                <c:ptCount val="9"/>
                <c:pt idx="0">
                  <c:v>1.4202324074074073</c:v>
                </c:pt>
                <c:pt idx="1">
                  <c:v>2.1243097281352861</c:v>
                </c:pt>
                <c:pt idx="2">
                  <c:v>3.4556008749329039</c:v>
                </c:pt>
                <c:pt idx="3">
                  <c:v>3.323530542986425</c:v>
                </c:pt>
                <c:pt idx="4">
                  <c:v>2.9581951844835457</c:v>
                </c:pt>
                <c:pt idx="5">
                  <c:v>3.2907327833402409</c:v>
                </c:pt>
                <c:pt idx="6">
                  <c:v>4.1313438026829541</c:v>
                </c:pt>
                <c:pt idx="7">
                  <c:v>2.243041736694678</c:v>
                </c:pt>
                <c:pt idx="8">
                  <c:v>3.0831630169172932</c:v>
                </c:pt>
              </c:numCache>
            </c:numRef>
          </c:val>
          <c:extLst>
            <c:ext xmlns:c16="http://schemas.microsoft.com/office/drawing/2014/chart" uri="{C3380CC4-5D6E-409C-BE32-E72D297353CC}">
              <c16:uniqueId val="{00000002-A7CB-4C32-A198-DEEB9FED8167}"/>
            </c:ext>
          </c:extLst>
        </c:ser>
        <c:ser>
          <c:idx val="3"/>
          <c:order val="3"/>
          <c:tx>
            <c:v>2016 total</c:v>
          </c:tx>
          <c:invertIfNegative val="0"/>
          <c:val>
            <c:numRef>
              <c:f>'All yrs'!$W$27:$W$35</c:f>
              <c:numCache>
                <c:formatCode>0.000</c:formatCode>
                <c:ptCount val="9"/>
                <c:pt idx="0">
                  <c:v>0.38242076563103483</c:v>
                </c:pt>
                <c:pt idx="1">
                  <c:v>0.95013728701665512</c:v>
                </c:pt>
                <c:pt idx="2">
                  <c:v>1.9906301747916511</c:v>
                </c:pt>
                <c:pt idx="3">
                  <c:v>2.0817909546189908</c:v>
                </c:pt>
                <c:pt idx="4">
                  <c:v>1.9458648587756489</c:v>
                </c:pt>
                <c:pt idx="5">
                  <c:v>2.2356739530157599</c:v>
                </c:pt>
                <c:pt idx="6">
                  <c:v>2.5249600862928236</c:v>
                </c:pt>
                <c:pt idx="7">
                  <c:v>1.1965650273506723</c:v>
                </c:pt>
                <c:pt idx="8">
                  <c:v>1.6276609756286193</c:v>
                </c:pt>
              </c:numCache>
            </c:numRef>
          </c:val>
          <c:extLst>
            <c:ext xmlns:c16="http://schemas.microsoft.com/office/drawing/2014/chart" uri="{C3380CC4-5D6E-409C-BE32-E72D297353CC}">
              <c16:uniqueId val="{00000003-A7CB-4C32-A198-DEEB9FED8167}"/>
            </c:ext>
          </c:extLst>
        </c:ser>
        <c:ser>
          <c:idx val="4"/>
          <c:order val="4"/>
          <c:tx>
            <c:v>2017 total</c:v>
          </c:tx>
          <c:invertIfNegative val="0"/>
          <c:val>
            <c:numRef>
              <c:f>'All yrs'!$X$27:$X$35</c:f>
              <c:numCache>
                <c:formatCode>0.00</c:formatCode>
                <c:ptCount val="9"/>
                <c:pt idx="0">
                  <c:v>0.17834593333333329</c:v>
                </c:pt>
                <c:pt idx="1">
                  <c:v>0.50354462109201026</c:v>
                </c:pt>
                <c:pt idx="2">
                  <c:v>1.5367024224807362</c:v>
                </c:pt>
                <c:pt idx="3">
                  <c:v>1.8171462411495103</c:v>
                </c:pt>
                <c:pt idx="4">
                  <c:v>1.4253636215901744</c:v>
                </c:pt>
                <c:pt idx="5">
                  <c:v>2.0242432528782182</c:v>
                </c:pt>
                <c:pt idx="6">
                  <c:v>2.7564296113971007</c:v>
                </c:pt>
                <c:pt idx="7">
                  <c:v>0.93728808367187</c:v>
                </c:pt>
                <c:pt idx="8">
                  <c:v>1.3898007544917168</c:v>
                </c:pt>
              </c:numCache>
            </c:numRef>
          </c:val>
          <c:extLst>
            <c:ext xmlns:c16="http://schemas.microsoft.com/office/drawing/2014/chart" uri="{C3380CC4-5D6E-409C-BE32-E72D297353CC}">
              <c16:uniqueId val="{00000004-A7CB-4C32-A198-DEEB9FED8167}"/>
            </c:ext>
          </c:extLst>
        </c:ser>
        <c:ser>
          <c:idx val="5"/>
          <c:order val="5"/>
          <c:tx>
            <c:v>2018 total</c:v>
          </c:tx>
          <c:invertIfNegative val="0"/>
          <c:val>
            <c:numRef>
              <c:f>'All yrs'!$Y$27:$Y$35</c:f>
              <c:numCache>
                <c:formatCode>0.00</c:formatCode>
                <c:ptCount val="9"/>
                <c:pt idx="0">
                  <c:v>0.74268571428571439</c:v>
                </c:pt>
                <c:pt idx="1">
                  <c:v>1.4148000000000001</c:v>
                </c:pt>
                <c:pt idx="2">
                  <c:v>1.9365802197802198</c:v>
                </c:pt>
                <c:pt idx="3">
                  <c:v>3.3206250000000006</c:v>
                </c:pt>
                <c:pt idx="4">
                  <c:v>3.1724000000000001</c:v>
                </c:pt>
                <c:pt idx="5">
                  <c:v>3.1023999999999998</c:v>
                </c:pt>
                <c:pt idx="6">
                  <c:v>4.0611999999999995</c:v>
                </c:pt>
                <c:pt idx="7">
                  <c:v>2.2055540983606559</c:v>
                </c:pt>
                <c:pt idx="8">
                  <c:v>2.3136767123287676</c:v>
                </c:pt>
              </c:numCache>
            </c:numRef>
          </c:val>
          <c:extLst>
            <c:ext xmlns:c16="http://schemas.microsoft.com/office/drawing/2014/chart" uri="{C3380CC4-5D6E-409C-BE32-E72D297353CC}">
              <c16:uniqueId val="{00000005-A7CB-4C32-A198-DEEB9FED8167}"/>
            </c:ext>
          </c:extLst>
        </c:ser>
        <c:dLbls>
          <c:showLegendKey val="0"/>
          <c:showVal val="0"/>
          <c:showCatName val="0"/>
          <c:showSerName val="0"/>
          <c:showPercent val="0"/>
          <c:showBubbleSize val="0"/>
        </c:dLbls>
        <c:gapWidth val="150"/>
        <c:axId val="196550656"/>
        <c:axId val="196552192"/>
      </c:barChart>
      <c:catAx>
        <c:axId val="196550656"/>
        <c:scaling>
          <c:orientation val="minMax"/>
        </c:scaling>
        <c:delete val="0"/>
        <c:axPos val="b"/>
        <c:numFmt formatCode="@" sourceLinked="0"/>
        <c:majorTickMark val="out"/>
        <c:minorTickMark val="none"/>
        <c:tickLblPos val="nextTo"/>
        <c:txPr>
          <a:bodyPr/>
          <a:lstStyle/>
          <a:p>
            <a:pPr>
              <a:defRPr sz="900" b="0"/>
            </a:pPr>
            <a:endParaRPr lang="en-US"/>
          </a:p>
        </c:txPr>
        <c:crossAx val="196552192"/>
        <c:crosses val="autoZero"/>
        <c:auto val="0"/>
        <c:lblAlgn val="ctr"/>
        <c:lblOffset val="100"/>
        <c:noMultiLvlLbl val="0"/>
      </c:catAx>
      <c:valAx>
        <c:axId val="196552192"/>
        <c:scaling>
          <c:orientation val="minMax"/>
        </c:scaling>
        <c:delete val="0"/>
        <c:axPos val="l"/>
        <c:title>
          <c:tx>
            <c:rich>
              <a:bodyPr rot="-5400000" vert="horz"/>
              <a:lstStyle/>
              <a:p>
                <a:pPr>
                  <a:defRPr b="0"/>
                </a:pPr>
                <a:r>
                  <a:rPr lang="en-US" b="0"/>
                  <a:t>Dry Matter Tons/ac (total)</a:t>
                </a:r>
              </a:p>
            </c:rich>
          </c:tx>
          <c:overlay val="0"/>
        </c:title>
        <c:numFmt formatCode="0" sourceLinked="0"/>
        <c:majorTickMark val="out"/>
        <c:minorTickMark val="none"/>
        <c:tickLblPos val="nextTo"/>
        <c:crossAx val="196550656"/>
        <c:crosses val="autoZero"/>
        <c:crossBetween val="between"/>
        <c:majorUnit val="1"/>
      </c:valAx>
    </c:plotArea>
    <c:legend>
      <c:legendPos val="r"/>
      <c:layout>
        <c:manualLayout>
          <c:xMode val="edge"/>
          <c:yMode val="edge"/>
          <c:x val="0.85584589324055094"/>
          <c:y val="2.00575589891877E-2"/>
          <c:w val="0.13157352813574183"/>
          <c:h val="0.31974336541265674"/>
        </c:manualLayout>
      </c:layout>
      <c:overlay val="0"/>
      <c:txPr>
        <a:bodyPr/>
        <a:lstStyle/>
        <a:p>
          <a:pPr>
            <a:defRPr sz="700"/>
          </a:pPr>
          <a:endParaRPr lang="en-US"/>
        </a:p>
      </c:txPr>
    </c:legend>
    <c:plotVisOnly val="1"/>
    <c:dispBlanksAs val="gap"/>
    <c:showDLblsOverMax val="0"/>
  </c:chart>
  <c:txPr>
    <a:bodyPr/>
    <a:lstStyle/>
    <a:p>
      <a:pPr>
        <a:defRPr sz="1200" b="1"/>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23618DB-C9A9-444D-A7CC-1723475740A9}" type="datetimeFigureOut">
              <a:rPr lang="en-US" smtClean="0"/>
              <a:t>5/9/2019</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25A4049A-CE97-4207-A049-A5221FB1BBCA}" type="slidenum">
              <a:rPr lang="en-US" smtClean="0"/>
              <a:t>‹#›</a:t>
            </a:fld>
            <a:endParaRPr lang="en-US"/>
          </a:p>
        </p:txBody>
      </p:sp>
    </p:spTree>
    <p:extLst>
      <p:ext uri="{BB962C8B-B14F-4D97-AF65-F5344CB8AC3E}">
        <p14:creationId xmlns:p14="http://schemas.microsoft.com/office/powerpoint/2010/main" val="226654960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DAD7B85-4FD4-4F21-9790-DDDD683A971C}"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A4F49-1265-488C-8CBA-6D4639275B58}" type="slidenum">
              <a:rPr lang="en-US" smtClean="0"/>
              <a:t>‹#›</a:t>
            </a:fld>
            <a:endParaRPr lang="en-US"/>
          </a:p>
        </p:txBody>
      </p:sp>
    </p:spTree>
    <p:extLst>
      <p:ext uri="{BB962C8B-B14F-4D97-AF65-F5344CB8AC3E}">
        <p14:creationId xmlns:p14="http://schemas.microsoft.com/office/powerpoint/2010/main" val="1269295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AD7B85-4FD4-4F21-9790-DDDD683A971C}"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A4F49-1265-488C-8CBA-6D4639275B58}" type="slidenum">
              <a:rPr lang="en-US" smtClean="0"/>
              <a:t>‹#›</a:t>
            </a:fld>
            <a:endParaRPr lang="en-US"/>
          </a:p>
        </p:txBody>
      </p:sp>
    </p:spTree>
    <p:extLst>
      <p:ext uri="{BB962C8B-B14F-4D97-AF65-F5344CB8AC3E}">
        <p14:creationId xmlns:p14="http://schemas.microsoft.com/office/powerpoint/2010/main" val="3555962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968004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656469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478917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763903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950083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9403244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28594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66211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294539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86005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AD7B85-4FD4-4F21-9790-DDDD683A971C}"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A4F49-1265-488C-8CBA-6D4639275B58}" type="slidenum">
              <a:rPr lang="en-US" smtClean="0"/>
              <a:t>‹#›</a:t>
            </a:fld>
            <a:endParaRPr lang="en-US"/>
          </a:p>
        </p:txBody>
      </p:sp>
    </p:spTree>
    <p:extLst>
      <p:ext uri="{BB962C8B-B14F-4D97-AF65-F5344CB8AC3E}">
        <p14:creationId xmlns:p14="http://schemas.microsoft.com/office/powerpoint/2010/main" val="33385688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0"/>
            <a:ext cx="5922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669911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435445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930814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949649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367716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044633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6422468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906812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41160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45720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98D99B40-A461-4E01-BD21-9E7565DA3C5E}" type="datetimeFigureOut">
              <a:rPr lang="en-US" smtClean="0">
                <a:solidFill>
                  <a:prstClr val="black">
                    <a:tint val="75000"/>
                  </a:prstClr>
                </a:solidFill>
              </a:rPr>
              <a:pPr defTabSz="685800"/>
              <a:t>5/9/2019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B7B8940-3445-490E-95C2-D134CA69AC89}"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07774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990425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0"/>
            <a:ext cx="5922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37545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004493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637662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133494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5634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62403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360423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879512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9031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98D99B40-A461-4E01-BD21-9E7565DA3C5E}" type="datetimeFigureOut">
              <a:rPr lang="en-US" smtClean="0">
                <a:solidFill>
                  <a:prstClr val="black">
                    <a:tint val="75000"/>
                  </a:prstClr>
                </a:solidFill>
              </a:rPr>
              <a:pPr defTabSz="685800"/>
              <a:t>5/9/2019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B7B8940-3445-490E-95C2-D134CA69AC89}"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5555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049355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6525793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0"/>
            <a:ext cx="5922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77631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952271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242799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704107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807844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049849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329720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41535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fld id="{98D99B40-A461-4E01-BD21-9E7565DA3C5E}" type="datetimeFigureOut">
              <a:rPr lang="en-US" smtClean="0">
                <a:solidFill>
                  <a:prstClr val="black">
                    <a:tint val="75000"/>
                  </a:prstClr>
                </a:solidFill>
              </a:rPr>
              <a:pPr defTabSz="685800"/>
              <a:t>5/9/2019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B7B8940-3445-490E-95C2-D134CA69AC89}"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688934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158826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290854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074717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0"/>
            <a:ext cx="5922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749867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537895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583180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607268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518527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4672139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95839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98D99B40-A461-4E01-BD21-9E7565DA3C5E}" type="datetimeFigureOut">
              <a:rPr lang="en-US" smtClean="0">
                <a:solidFill>
                  <a:prstClr val="black">
                    <a:tint val="75000"/>
                  </a:prstClr>
                </a:solidFill>
              </a:rPr>
              <a:pPr defTabSz="685800"/>
              <a:t>5/9/2019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B7B8940-3445-490E-95C2-D134CA69AC89}"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761443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084062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087284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451918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241272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0"/>
            <a:ext cx="5922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40549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98D99B40-A461-4E01-BD21-9E7565DA3C5E}" type="datetimeFigureOut">
              <a:rPr lang="en-US" smtClean="0">
                <a:solidFill>
                  <a:prstClr val="black">
                    <a:tint val="75000"/>
                  </a:prstClr>
                </a:solidFill>
              </a:rPr>
              <a:pPr defTabSz="685800"/>
              <a:t>5/9/2019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B7B8940-3445-490E-95C2-D134CA69AC89}"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25654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98D99B40-A461-4E01-BD21-9E7565DA3C5E}" type="datetimeFigureOut">
              <a:rPr lang="en-US" smtClean="0">
                <a:solidFill>
                  <a:prstClr val="black">
                    <a:tint val="75000"/>
                  </a:prstClr>
                </a:solidFill>
              </a:rPr>
              <a:pPr defTabSz="685800"/>
              <a:t>5/9/2019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B7B8940-3445-490E-95C2-D134CA69AC89}"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64942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98D99B40-A461-4E01-BD21-9E7565DA3C5E}" type="datetimeFigureOut">
              <a:rPr lang="en-US" smtClean="0">
                <a:solidFill>
                  <a:prstClr val="black">
                    <a:tint val="75000"/>
                  </a:prstClr>
                </a:solidFill>
              </a:rPr>
              <a:pPr defTabSz="685800"/>
              <a:t>5/9/2019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B7B8940-3445-490E-95C2-D134CA69AC89}"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71188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98D99B40-A461-4E01-BD21-9E7565DA3C5E}" type="datetimeFigureOut">
              <a:rPr lang="en-US" smtClean="0">
                <a:solidFill>
                  <a:prstClr val="black">
                    <a:tint val="75000"/>
                  </a:prstClr>
                </a:solidFill>
              </a:rPr>
              <a:pPr defTabSz="685800"/>
              <a:t>5/9/2019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B7B8940-3445-490E-95C2-D134CA69AC89}"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9342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AD7B85-4FD4-4F21-9790-DDDD683A971C}"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A4F49-1265-488C-8CBA-6D4639275B58}" type="slidenum">
              <a:rPr lang="en-US" smtClean="0"/>
              <a:t>‹#›</a:t>
            </a:fld>
            <a:endParaRPr lang="en-US"/>
          </a:p>
        </p:txBody>
      </p:sp>
    </p:spTree>
    <p:extLst>
      <p:ext uri="{BB962C8B-B14F-4D97-AF65-F5344CB8AC3E}">
        <p14:creationId xmlns:p14="http://schemas.microsoft.com/office/powerpoint/2010/main" val="3305414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fld id="{98D99B40-A461-4E01-BD21-9E7565DA3C5E}" type="datetimeFigureOut">
              <a:rPr lang="en-US" smtClean="0">
                <a:solidFill>
                  <a:prstClr val="black">
                    <a:tint val="75000"/>
                  </a:prstClr>
                </a:solidFill>
              </a:rPr>
              <a:pPr defTabSz="685800"/>
              <a:t>5/9/2019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B7B8940-3445-490E-95C2-D134CA69AC89}"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58929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98D99B40-A461-4E01-BD21-9E7565DA3C5E}" type="datetimeFigureOut">
              <a:rPr lang="en-US" smtClean="0">
                <a:solidFill>
                  <a:prstClr val="black">
                    <a:tint val="75000"/>
                  </a:prstClr>
                </a:solidFill>
              </a:rPr>
              <a:pPr defTabSz="685800"/>
              <a:t>5/9/2019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B7B8940-3445-490E-95C2-D134CA69AC89}"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91516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98D99B40-A461-4E01-BD21-9E7565DA3C5E}" type="datetimeFigureOut">
              <a:rPr lang="en-US" smtClean="0">
                <a:solidFill>
                  <a:prstClr val="black">
                    <a:tint val="75000"/>
                  </a:prstClr>
                </a:solidFill>
              </a:rPr>
              <a:pPr defTabSz="685800"/>
              <a:t>5/9/2019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B7B8940-3445-490E-95C2-D134CA69AC89}"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81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75782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14808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56991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33848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966745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110541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03454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DAD7B85-4FD4-4F21-9790-DDDD683A971C}"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FA4F49-1265-488C-8CBA-6D4639275B58}" type="slidenum">
              <a:rPr lang="en-US" smtClean="0"/>
              <a:t>‹#›</a:t>
            </a:fld>
            <a:endParaRPr lang="en-US"/>
          </a:p>
        </p:txBody>
      </p:sp>
    </p:spTree>
    <p:extLst>
      <p:ext uri="{BB962C8B-B14F-4D97-AF65-F5344CB8AC3E}">
        <p14:creationId xmlns:p14="http://schemas.microsoft.com/office/powerpoint/2010/main" val="3789600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07798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99194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70368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0"/>
            <a:ext cx="5922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73009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18140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7136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02902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56982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2857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67276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DAD7B85-4FD4-4F21-9790-DDDD683A971C}"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FA4F49-1265-488C-8CBA-6D4639275B58}" type="slidenum">
              <a:rPr lang="en-US" smtClean="0"/>
              <a:t>‹#›</a:t>
            </a:fld>
            <a:endParaRPr lang="en-US"/>
          </a:p>
        </p:txBody>
      </p:sp>
    </p:spTree>
    <p:extLst>
      <p:ext uri="{BB962C8B-B14F-4D97-AF65-F5344CB8AC3E}">
        <p14:creationId xmlns:p14="http://schemas.microsoft.com/office/powerpoint/2010/main" val="306042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08858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70296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30564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531338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0"/>
            <a:ext cx="5922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59539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07268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553760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49898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47225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0770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DAD7B85-4FD4-4F21-9790-DDDD683A971C}" type="datetimeFigureOut">
              <a:rPr lang="en-US" smtClean="0"/>
              <a:t>5/9/2019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FA4F49-1265-488C-8CBA-6D4639275B58}" type="slidenum">
              <a:rPr lang="en-US" smtClean="0"/>
              <a:t>‹#›</a:t>
            </a:fld>
            <a:endParaRPr lang="en-US"/>
          </a:p>
        </p:txBody>
      </p:sp>
    </p:spTree>
    <p:extLst>
      <p:ext uri="{BB962C8B-B14F-4D97-AF65-F5344CB8AC3E}">
        <p14:creationId xmlns:p14="http://schemas.microsoft.com/office/powerpoint/2010/main" val="2643171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10258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915852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917191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68040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821994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0"/>
            <a:ext cx="5922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063851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44828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48538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75335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49976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DAD7B85-4FD4-4F21-9790-DDDD683A971C}" type="datetimeFigureOut">
              <a:rPr lang="en-US" smtClean="0"/>
              <a:t>5/9/2019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FA4F49-1265-488C-8CBA-6D4639275B58}" type="slidenum">
              <a:rPr lang="en-US" smtClean="0"/>
              <a:t>‹#›</a:t>
            </a:fld>
            <a:endParaRPr lang="en-US"/>
          </a:p>
        </p:txBody>
      </p:sp>
    </p:spTree>
    <p:extLst>
      <p:ext uri="{BB962C8B-B14F-4D97-AF65-F5344CB8AC3E}">
        <p14:creationId xmlns:p14="http://schemas.microsoft.com/office/powerpoint/2010/main" val="1865647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045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603212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975705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117965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04974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901770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0"/>
            <a:ext cx="5922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764657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202992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89056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4214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D7B85-4FD4-4F21-9790-DDDD683A971C}" type="datetimeFigureOut">
              <a:rPr lang="en-US" smtClean="0"/>
              <a:t>5/9/2019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FA4F49-1265-488C-8CBA-6D4639275B58}" type="slidenum">
              <a:rPr lang="en-US" smtClean="0"/>
              <a:t>‹#›</a:t>
            </a:fld>
            <a:endParaRPr lang="en-US"/>
          </a:p>
        </p:txBody>
      </p:sp>
    </p:spTree>
    <p:extLst>
      <p:ext uri="{BB962C8B-B14F-4D97-AF65-F5344CB8AC3E}">
        <p14:creationId xmlns:p14="http://schemas.microsoft.com/office/powerpoint/2010/main" val="40508905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91103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458451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157080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834602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601068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0666520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650443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0"/>
            <a:ext cx="5922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4336801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066175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60256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AD7B85-4FD4-4F21-9790-DDDD683A971C}"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FA4F49-1265-488C-8CBA-6D4639275B58}" type="slidenum">
              <a:rPr lang="en-US" smtClean="0"/>
              <a:t>‹#›</a:t>
            </a:fld>
            <a:endParaRPr lang="en-US"/>
          </a:p>
        </p:txBody>
      </p:sp>
    </p:spTree>
    <p:extLst>
      <p:ext uri="{BB962C8B-B14F-4D97-AF65-F5344CB8AC3E}">
        <p14:creationId xmlns:p14="http://schemas.microsoft.com/office/powerpoint/2010/main" val="106188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39539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673764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990548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245175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64900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906572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654146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2546619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0"/>
            <a:ext cx="5922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585688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979566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AD7B85-4FD4-4F21-9790-DDDD683A971C}"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FA4F49-1265-488C-8CBA-6D4639275B58}" type="slidenum">
              <a:rPr lang="en-US" smtClean="0"/>
              <a:t>‹#›</a:t>
            </a:fld>
            <a:endParaRPr lang="en-US"/>
          </a:p>
        </p:txBody>
      </p:sp>
    </p:spTree>
    <p:extLst>
      <p:ext uri="{BB962C8B-B14F-4D97-AF65-F5344CB8AC3E}">
        <p14:creationId xmlns:p14="http://schemas.microsoft.com/office/powerpoint/2010/main" val="37477150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684377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439699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941493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038820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230532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6921628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7365824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373813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978283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81192" y="5951810"/>
            <a:ext cx="59222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465359">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465359">
                  <a:lumMod val="75000"/>
                  <a:lumOff val="2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85367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D7B85-4FD4-4F21-9790-DDDD683A971C}" type="datetimeFigureOut">
              <a:rPr lang="en-US" smtClean="0"/>
              <a:t>5/9/2019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A4F49-1265-488C-8CBA-6D4639275B58}" type="slidenum">
              <a:rPr lang="en-US" smtClean="0"/>
              <a:t>‹#›</a:t>
            </a:fld>
            <a:endParaRPr lang="en-US"/>
          </a:p>
        </p:txBody>
      </p:sp>
    </p:spTree>
    <p:extLst>
      <p:ext uri="{BB962C8B-B14F-4D97-AF65-F5344CB8AC3E}">
        <p14:creationId xmlns:p14="http://schemas.microsoft.com/office/powerpoint/2010/main" val="1002535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5463452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293768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723920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1827174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7917376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8D99B40-A461-4E01-BD21-9E7565DA3C5E}" type="datetimeFigureOut">
              <a:rPr lang="en-US" smtClean="0">
                <a:solidFill>
                  <a:prstClr val="black">
                    <a:tint val="75000"/>
                  </a:prstClr>
                </a:solidFill>
              </a:rPr>
              <a:pPr defTabSz="685800"/>
              <a:t>5/9/2019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B7B8940-3445-490E-95C2-D134CA69AC89}"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9650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18863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543564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348235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006138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190036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2389579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8F7F62-6A6B-4C85-8F2D-A18C51502B8D}" type="datetimeFigureOut">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5/9/2019</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ED8428"/>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47674-D306-46BF-89AA-BCDBE5A26207}" type="slidenum">
              <a:rPr kumimoji="0" lang="en-US" sz="900" b="0" i="0" u="none" strike="noStrike" kern="1200" cap="none" spc="0" normalizeH="0" baseline="0" noProof="0" smtClean="0">
                <a:ln>
                  <a:noFill/>
                </a:ln>
                <a:solidFill>
                  <a:srgbClr val="ED8428"/>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ED8428"/>
              </a:solidFill>
              <a:effectLst/>
              <a:uLnTx/>
              <a:uFillTx/>
              <a:latin typeface="Gill Sans MT" panose="020B0502020104020203"/>
              <a:ea typeface="+mn-ea"/>
              <a:cs typeface="+mn-cs"/>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9363451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6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8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3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35.jp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jpeg"/><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chart" Target="../charts/chart2.xml"/><Relationship Id="rId1" Type="http://schemas.openxmlformats.org/officeDocument/2006/relationships/slideLayout" Target="../slideLayouts/slideLayout39.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2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1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8250" y="1390651"/>
            <a:ext cx="7600950" cy="5159939"/>
          </a:xfrm>
          <a:prstGeom prst="rect">
            <a:avLst/>
          </a:prstGeom>
          <a:noFill/>
        </p:spPr>
        <p:txBody>
          <a:bodyPr wrap="square" rtlCol="0">
            <a:spAutoFit/>
          </a:bodyPr>
          <a:lstStyle/>
          <a:p>
            <a:pPr>
              <a:tabLst>
                <a:tab pos="1485950" algn="l"/>
              </a:tabLst>
            </a:pPr>
            <a:r>
              <a:rPr lang="en-US" sz="1937" b="1" dirty="0"/>
              <a:t>Soil Fertility Research and Education Advisory Board Meeting,</a:t>
            </a:r>
            <a:r>
              <a:rPr lang="en-US" sz="1937" dirty="0"/>
              <a:t> </a:t>
            </a:r>
            <a:br>
              <a:rPr lang="en-US" sz="1937" dirty="0"/>
            </a:br>
            <a:r>
              <a:rPr lang="en-US" sz="1937" dirty="0" smtClean="0"/>
              <a:t>Wednesday, </a:t>
            </a:r>
            <a:r>
              <a:rPr lang="en-US" sz="1937" dirty="0"/>
              <a:t>May </a:t>
            </a:r>
            <a:r>
              <a:rPr lang="en-US" sz="1937" dirty="0" smtClean="0"/>
              <a:t>15, 2019</a:t>
            </a:r>
            <a:r>
              <a:rPr lang="en-US" sz="1937" dirty="0"/>
              <a:t/>
            </a:r>
            <a:br>
              <a:rPr lang="en-US" sz="1937" dirty="0"/>
            </a:br>
            <a:r>
              <a:rPr lang="en-US" sz="1937" dirty="0"/>
              <a:t>Building 615, Agronomy Experiment Station</a:t>
            </a:r>
            <a:br>
              <a:rPr lang="en-US" sz="1937" dirty="0"/>
            </a:br>
            <a:r>
              <a:rPr lang="en-US" sz="1937" dirty="0"/>
              <a:t>Stillwater, OK 74078</a:t>
            </a:r>
            <a:br>
              <a:rPr lang="en-US" sz="1937" dirty="0"/>
            </a:br>
            <a:endParaRPr lang="en-US" sz="1937" dirty="0"/>
          </a:p>
          <a:p>
            <a:pPr>
              <a:tabLst>
                <a:tab pos="1485950" algn="l"/>
              </a:tabLst>
            </a:pPr>
            <a:r>
              <a:rPr lang="en-US" sz="1937" b="1" u="sng" dirty="0"/>
              <a:t>Agenda</a:t>
            </a:r>
            <a:endParaRPr lang="en-US" sz="1937" dirty="0"/>
          </a:p>
          <a:p>
            <a:pPr>
              <a:tabLst>
                <a:tab pos="1485950" algn="l"/>
              </a:tabLst>
            </a:pPr>
            <a:r>
              <a:rPr lang="en-US" sz="1937" dirty="0"/>
              <a:t>11:30 am	Convene at the Soil Fertility Shop, Lunch will be served</a:t>
            </a:r>
          </a:p>
          <a:p>
            <a:pPr>
              <a:tabLst>
                <a:tab pos="1485950" algn="l"/>
              </a:tabLst>
            </a:pPr>
            <a:r>
              <a:rPr lang="en-US" sz="1937" dirty="0"/>
              <a:t>12:00 	Opening Remarks, Dr. Brian Arnall</a:t>
            </a:r>
          </a:p>
          <a:p>
            <a:pPr>
              <a:tabLst>
                <a:tab pos="1485950" algn="l"/>
              </a:tabLst>
            </a:pPr>
            <a:r>
              <a:rPr lang="en-US" sz="1937" dirty="0"/>
              <a:t>12:15	Soil Fertility Progress Report and Overview </a:t>
            </a:r>
          </a:p>
          <a:p>
            <a:pPr>
              <a:tabLst>
                <a:tab pos="1485950" algn="l"/>
              </a:tabLst>
            </a:pPr>
            <a:r>
              <a:rPr lang="en-US" sz="1937" dirty="0"/>
              <a:t>	Raun, Arnall, Zhang</a:t>
            </a:r>
          </a:p>
          <a:p>
            <a:pPr>
              <a:tabLst>
                <a:tab pos="1485950" algn="l"/>
              </a:tabLst>
            </a:pPr>
            <a:r>
              <a:rPr lang="en-US" sz="1937" dirty="0"/>
              <a:t>12:30	Update on current projects</a:t>
            </a:r>
          </a:p>
          <a:p>
            <a:pPr>
              <a:tabLst>
                <a:tab pos="1485950" algn="l"/>
              </a:tabLst>
            </a:pPr>
            <a:r>
              <a:rPr lang="en-US" sz="1937" dirty="0"/>
              <a:t>12:40	Student input/progress</a:t>
            </a:r>
          </a:p>
          <a:p>
            <a:pPr>
              <a:tabLst>
                <a:tab pos="1485950" algn="l"/>
              </a:tabLst>
            </a:pPr>
            <a:r>
              <a:rPr lang="en-US" sz="1937" dirty="0"/>
              <a:t>12:50	Agronomic applications, iPhone apps</a:t>
            </a:r>
          </a:p>
          <a:p>
            <a:pPr>
              <a:tabLst>
                <a:tab pos="1485950" algn="l"/>
              </a:tabLst>
            </a:pPr>
            <a:r>
              <a:rPr lang="en-US" sz="1937" dirty="0"/>
              <a:t>1:00	New Projects/Approval</a:t>
            </a:r>
          </a:p>
          <a:p>
            <a:pPr>
              <a:tabLst>
                <a:tab pos="1485950" algn="l"/>
              </a:tabLst>
            </a:pPr>
            <a:r>
              <a:rPr lang="en-US" sz="1937" dirty="0"/>
              <a:t>1:15 	Open Discussion</a:t>
            </a:r>
          </a:p>
          <a:p>
            <a:pPr>
              <a:tabLst>
                <a:tab pos="1485950" algn="l"/>
              </a:tabLst>
            </a:pPr>
            <a:r>
              <a:rPr lang="en-US" sz="1937" dirty="0"/>
              <a:t>2:00 	Adjourn</a:t>
            </a:r>
          </a:p>
          <a:p>
            <a:endParaRPr lang="en-US" sz="1937" dirty="0"/>
          </a:p>
        </p:txBody>
      </p:sp>
      <p:pic>
        <p:nvPicPr>
          <p:cNvPr id="3" name="Picture 2"/>
          <p:cNvPicPr>
            <a:picLocks noChangeAspect="1"/>
          </p:cNvPicPr>
          <p:nvPr/>
        </p:nvPicPr>
        <p:blipFill>
          <a:blip r:embed="rId2"/>
          <a:stretch>
            <a:fillRect/>
          </a:stretch>
        </p:blipFill>
        <p:spPr>
          <a:xfrm>
            <a:off x="1238251" y="266827"/>
            <a:ext cx="1504761" cy="1000000"/>
          </a:xfrm>
          <a:prstGeom prst="rect">
            <a:avLst/>
          </a:prstGeom>
        </p:spPr>
      </p:pic>
    </p:spTree>
    <p:extLst>
      <p:ext uri="{BB962C8B-B14F-4D97-AF65-F5344CB8AC3E}">
        <p14:creationId xmlns:p14="http://schemas.microsoft.com/office/powerpoint/2010/main" val="1569629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56" y="687474"/>
            <a:ext cx="8219090" cy="1083329"/>
          </a:xfrm>
        </p:spPr>
        <p:txBody>
          <a:bodyPr>
            <a:normAutofit/>
          </a:bodyPr>
          <a:lstStyle/>
          <a:p>
            <a:pPr defTabSz="914400"/>
            <a:r>
              <a:rPr lang="en-US" b="1" cap="none" dirty="0" smtClean="0"/>
              <a:t/>
            </a:r>
            <a:br>
              <a:rPr lang="en-US" b="1" cap="none" dirty="0" smtClean="0"/>
            </a:br>
            <a:endParaRPr lang="en-US" sz="1800" dirty="0">
              <a:solidFill>
                <a:schemeClr val="bg2"/>
              </a:solidFill>
              <a:latin typeface="+mn-lt"/>
              <a:ea typeface="+mn-ea"/>
              <a:cs typeface="+mn-cs"/>
            </a:endParaRPr>
          </a:p>
        </p:txBody>
      </p:sp>
      <p:sp>
        <p:nvSpPr>
          <p:cNvPr id="3" name="Rectangle 2"/>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462457" y="2033799"/>
            <a:ext cx="3351898" cy="1200329"/>
          </a:xfrm>
          <a:prstGeom prst="rect">
            <a:avLst/>
          </a:prstGeom>
        </p:spPr>
        <p:txBody>
          <a:bodyPr wrap="square">
            <a:spAutoFit/>
          </a:bodyPr>
          <a:lstStyle/>
          <a:p>
            <a:r>
              <a:rPr lang="en-US" b="1" dirty="0"/>
              <a:t>Objective: </a:t>
            </a:r>
            <a:r>
              <a:rPr lang="en-US" dirty="0"/>
              <a:t>To determine the effect of dual band application of P and gypsum on P availability and maize grain yields in acidic soils.</a:t>
            </a:r>
          </a:p>
        </p:txBody>
      </p:sp>
      <p:sp>
        <p:nvSpPr>
          <p:cNvPr id="10" name="TextBox 9"/>
          <p:cNvSpPr txBox="1"/>
          <p:nvPr/>
        </p:nvSpPr>
        <p:spPr>
          <a:xfrm>
            <a:off x="445771" y="569338"/>
            <a:ext cx="6921680" cy="923330"/>
          </a:xfrm>
          <a:prstGeom prst="rect">
            <a:avLst/>
          </a:prstGeom>
          <a:noFill/>
        </p:spPr>
        <p:txBody>
          <a:bodyPr wrap="square" rtlCol="0">
            <a:spAutoFit/>
          </a:bodyPr>
          <a:lstStyle/>
          <a:p>
            <a:r>
              <a:rPr lang="en-US" dirty="0" smtClean="0">
                <a:solidFill>
                  <a:schemeClr val="bg2"/>
                </a:solidFill>
              </a:rPr>
              <a:t>PHOSPHORUS AVAILABILITY AND MAIZE (</a:t>
            </a:r>
            <a:r>
              <a:rPr lang="en-US" i="1" dirty="0" smtClean="0">
                <a:solidFill>
                  <a:schemeClr val="bg2"/>
                </a:solidFill>
              </a:rPr>
              <a:t>ZEA MAYS</a:t>
            </a:r>
            <a:r>
              <a:rPr lang="en-US" dirty="0" smtClean="0">
                <a:solidFill>
                  <a:schemeClr val="bg2"/>
                </a:solidFill>
              </a:rPr>
              <a:t> L.) GRAIN YIELD RESPONSE TO SUPER SATURATION OF PHOSPHORUS BANDS WITH GYPSUM IN LOW PH SOIL</a:t>
            </a:r>
            <a:endParaRPr lang="en-US" dirty="0">
              <a:solidFill>
                <a:schemeClr val="bg2"/>
              </a:solidFill>
            </a:endParaRPr>
          </a:p>
        </p:txBody>
      </p:sp>
      <p:sp>
        <p:nvSpPr>
          <p:cNvPr id="12" name="TextBox 11"/>
          <p:cNvSpPr txBox="1"/>
          <p:nvPr/>
        </p:nvSpPr>
        <p:spPr>
          <a:xfrm>
            <a:off x="462456" y="1505534"/>
            <a:ext cx="4025400" cy="323165"/>
          </a:xfrm>
          <a:prstGeom prst="rect">
            <a:avLst/>
          </a:prstGeom>
          <a:noFill/>
        </p:spPr>
        <p:txBody>
          <a:bodyPr wrap="square" rtlCol="0">
            <a:spAutoFit/>
          </a:bodyPr>
          <a:lstStyle/>
          <a:p>
            <a:r>
              <a:rPr lang="en-US" sz="1500" dirty="0" smtClean="0">
                <a:solidFill>
                  <a:schemeClr val="bg2"/>
                </a:solidFill>
              </a:rPr>
              <a:t>PETER OMARA</a:t>
            </a:r>
            <a:endParaRPr lang="en-US" sz="1500" dirty="0">
              <a:solidFill>
                <a:schemeClr val="bg2"/>
              </a:solidFill>
            </a:endParaRPr>
          </a:p>
        </p:txBody>
      </p:sp>
      <p:graphicFrame>
        <p:nvGraphicFramePr>
          <p:cNvPr id="13" name="Table 12"/>
          <p:cNvGraphicFramePr>
            <a:graphicFrameLocks noGrp="1"/>
          </p:cNvGraphicFramePr>
          <p:nvPr>
            <p:extLst/>
          </p:nvPr>
        </p:nvGraphicFramePr>
        <p:xfrm>
          <a:off x="4039929" y="1968829"/>
          <a:ext cx="4596862" cy="4417974"/>
        </p:xfrm>
        <a:graphic>
          <a:graphicData uri="http://schemas.openxmlformats.org/drawingml/2006/table">
            <a:tbl>
              <a:tblPr firstRow="1" firstCol="1" bandRow="1">
                <a:tableStyleId>{5C22544A-7EE6-4342-B048-85BDC9FD1C3A}</a:tableStyleId>
              </a:tblPr>
              <a:tblGrid>
                <a:gridCol w="1224794">
                  <a:extLst>
                    <a:ext uri="{9D8B030D-6E8A-4147-A177-3AD203B41FA5}">
                      <a16:colId xmlns:a16="http://schemas.microsoft.com/office/drawing/2014/main" val="750297224"/>
                    </a:ext>
                  </a:extLst>
                </a:gridCol>
                <a:gridCol w="1368122">
                  <a:extLst>
                    <a:ext uri="{9D8B030D-6E8A-4147-A177-3AD203B41FA5}">
                      <a16:colId xmlns:a16="http://schemas.microsoft.com/office/drawing/2014/main" val="1047480509"/>
                    </a:ext>
                  </a:extLst>
                </a:gridCol>
                <a:gridCol w="998360">
                  <a:extLst>
                    <a:ext uri="{9D8B030D-6E8A-4147-A177-3AD203B41FA5}">
                      <a16:colId xmlns:a16="http://schemas.microsoft.com/office/drawing/2014/main" val="2514994816"/>
                    </a:ext>
                  </a:extLst>
                </a:gridCol>
                <a:gridCol w="1005586">
                  <a:extLst>
                    <a:ext uri="{9D8B030D-6E8A-4147-A177-3AD203B41FA5}">
                      <a16:colId xmlns:a16="http://schemas.microsoft.com/office/drawing/2014/main" val="3198710275"/>
                    </a:ext>
                  </a:extLst>
                </a:gridCol>
              </a:tblGrid>
              <a:tr h="750474">
                <a:tc>
                  <a:txBody>
                    <a:bodyPr/>
                    <a:lstStyle/>
                    <a:p>
                      <a:pPr marL="85725" marR="0" algn="ctr">
                        <a:lnSpc>
                          <a:spcPct val="107000"/>
                        </a:lnSpc>
                        <a:spcBef>
                          <a:spcPts val="0"/>
                        </a:spcBef>
                        <a:spcAft>
                          <a:spcPts val="0"/>
                        </a:spcAft>
                      </a:pPr>
                      <a:r>
                        <a:rPr lang="en-US" sz="1500" dirty="0">
                          <a:effectLst/>
                        </a:rPr>
                        <a:t>Treatment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500" dirty="0">
                          <a:effectLst/>
                        </a:rPr>
                        <a:t>Description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500" dirty="0">
                          <a:effectLst/>
                        </a:rPr>
                        <a:t>P  </a:t>
                      </a:r>
                    </a:p>
                    <a:p>
                      <a:pPr marL="85725" marR="0" algn="ctr">
                        <a:lnSpc>
                          <a:spcPct val="107000"/>
                        </a:lnSpc>
                        <a:spcBef>
                          <a:spcPts val="0"/>
                        </a:spcBef>
                        <a:spcAft>
                          <a:spcPts val="0"/>
                        </a:spcAft>
                      </a:pPr>
                      <a:r>
                        <a:rPr lang="en-US" sz="1500" dirty="0" smtClean="0">
                          <a:effectLst/>
                        </a:rPr>
                        <a:t>(</a:t>
                      </a:r>
                      <a:r>
                        <a:rPr lang="en-US" sz="1500" dirty="0" err="1" smtClean="0">
                          <a:effectLst/>
                        </a:rPr>
                        <a:t>lbs</a:t>
                      </a:r>
                      <a:r>
                        <a:rPr lang="en-US" sz="1500" baseline="0" dirty="0" smtClean="0">
                          <a:effectLst/>
                        </a:rPr>
                        <a:t> ac</a:t>
                      </a:r>
                      <a:r>
                        <a:rPr lang="en-US" sz="1500" baseline="30000" dirty="0" smtClean="0">
                          <a:effectLst/>
                        </a:rPr>
                        <a:t>-1</a:t>
                      </a:r>
                      <a:r>
                        <a:rPr lang="en-US" sz="1500" dirty="0" smtClean="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500" dirty="0">
                          <a:effectLst/>
                        </a:rPr>
                        <a:t>Ca  </a:t>
                      </a:r>
                    </a:p>
                    <a:p>
                      <a:pPr marL="85725" marR="0" algn="ctr">
                        <a:lnSpc>
                          <a:spcPct val="107000"/>
                        </a:lnSpc>
                        <a:spcBef>
                          <a:spcPts val="0"/>
                        </a:spcBef>
                        <a:spcAft>
                          <a:spcPts val="0"/>
                        </a:spcAft>
                      </a:pPr>
                      <a:r>
                        <a:rPr lang="en-US" sz="1500" dirty="0" smtClean="0">
                          <a:effectLst/>
                        </a:rPr>
                        <a:t>(</a:t>
                      </a:r>
                      <a:r>
                        <a:rPr lang="en-US" sz="1500" dirty="0" err="1" smtClean="0">
                          <a:effectLst/>
                        </a:rPr>
                        <a:t>lbs</a:t>
                      </a:r>
                      <a:r>
                        <a:rPr lang="en-US" sz="1500" baseline="0" dirty="0" smtClean="0">
                          <a:effectLst/>
                        </a:rPr>
                        <a:t> ac</a:t>
                      </a:r>
                      <a:r>
                        <a:rPr lang="en-US" sz="1500" baseline="30000" dirty="0" smtClean="0">
                          <a:effectLst/>
                        </a:rPr>
                        <a:t>-1</a:t>
                      </a:r>
                      <a:r>
                        <a:rPr lang="en-US" sz="1500" dirty="0" smtClean="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3834743"/>
                  </a:ext>
                </a:extLst>
              </a:tr>
              <a:tr h="366750">
                <a:tc>
                  <a:txBody>
                    <a:bodyPr/>
                    <a:lstStyle/>
                    <a:p>
                      <a:pPr marL="85725" marR="0" algn="ctr">
                        <a:lnSpc>
                          <a:spcPct val="107000"/>
                        </a:lnSpc>
                        <a:spcBef>
                          <a:spcPts val="0"/>
                        </a:spcBef>
                        <a:spcAft>
                          <a:spcPts val="0"/>
                        </a:spcAft>
                      </a:pPr>
                      <a:r>
                        <a:rPr lang="en-US" sz="1600" dirty="0">
                          <a:effectLst/>
                        </a:rPr>
                        <a:t>1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Check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60835"/>
                  </a:ext>
                </a:extLst>
              </a:tr>
              <a:tr h="366750">
                <a:tc>
                  <a:txBody>
                    <a:bodyPr/>
                    <a:lstStyle/>
                    <a:p>
                      <a:pPr marL="85725" marR="0" algn="ctr">
                        <a:lnSpc>
                          <a:spcPct val="107000"/>
                        </a:lnSpc>
                        <a:spcBef>
                          <a:spcPts val="0"/>
                        </a:spcBef>
                        <a:spcAft>
                          <a:spcPts val="0"/>
                        </a:spcAft>
                      </a:pPr>
                      <a:r>
                        <a:rPr lang="en-US" sz="1600" dirty="0">
                          <a:effectLst/>
                        </a:rPr>
                        <a:t>2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6837632"/>
                  </a:ext>
                </a:extLst>
              </a:tr>
              <a:tr h="366750">
                <a:tc>
                  <a:txBody>
                    <a:bodyPr/>
                    <a:lstStyle/>
                    <a:p>
                      <a:pPr marL="85725" marR="0" algn="ctr">
                        <a:lnSpc>
                          <a:spcPct val="107000"/>
                        </a:lnSpc>
                        <a:spcBef>
                          <a:spcPts val="0"/>
                        </a:spcBef>
                        <a:spcAft>
                          <a:spcPts val="0"/>
                        </a:spcAft>
                      </a:pPr>
                      <a:r>
                        <a:rPr lang="en-US" sz="1600" dirty="0">
                          <a:effectLst/>
                        </a:rPr>
                        <a:t>3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18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215018"/>
                  </a:ext>
                </a:extLst>
              </a:tr>
              <a:tr h="366750">
                <a:tc>
                  <a:txBody>
                    <a:bodyPr/>
                    <a:lstStyle/>
                    <a:p>
                      <a:pPr marL="85725" marR="0" algn="ctr">
                        <a:lnSpc>
                          <a:spcPct val="107000"/>
                        </a:lnSpc>
                        <a:spcBef>
                          <a:spcPts val="0"/>
                        </a:spcBef>
                        <a:spcAft>
                          <a:spcPts val="0"/>
                        </a:spcAft>
                      </a:pPr>
                      <a:r>
                        <a:rPr lang="en-US" sz="1600" dirty="0">
                          <a:effectLst/>
                        </a:rPr>
                        <a:t>4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27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408438"/>
                  </a:ext>
                </a:extLst>
              </a:tr>
              <a:tr h="366750">
                <a:tc>
                  <a:txBody>
                    <a:bodyPr/>
                    <a:lstStyle/>
                    <a:p>
                      <a:pPr marL="85725" marR="0" algn="ctr">
                        <a:lnSpc>
                          <a:spcPct val="107000"/>
                        </a:lnSpc>
                        <a:spcBef>
                          <a:spcPts val="0"/>
                        </a:spcBef>
                        <a:spcAft>
                          <a:spcPts val="0"/>
                        </a:spcAft>
                      </a:pPr>
                      <a:r>
                        <a:rPr lang="en-US" sz="1600">
                          <a:effectLst/>
                        </a:rPr>
                        <a:t>5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Ca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5580140"/>
                  </a:ext>
                </a:extLst>
              </a:tr>
              <a:tr h="366750">
                <a:tc>
                  <a:txBody>
                    <a:bodyPr/>
                    <a:lstStyle/>
                    <a:p>
                      <a:pPr marL="85725" marR="0" algn="ctr">
                        <a:lnSpc>
                          <a:spcPct val="107000"/>
                        </a:lnSpc>
                        <a:spcBef>
                          <a:spcPts val="0"/>
                        </a:spcBef>
                        <a:spcAft>
                          <a:spcPts val="0"/>
                        </a:spcAft>
                      </a:pPr>
                      <a:r>
                        <a:rPr lang="en-US" sz="1600">
                          <a:effectLst/>
                        </a:rPr>
                        <a:t>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Ca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75808790"/>
                  </a:ext>
                </a:extLst>
              </a:tr>
              <a:tr h="366750">
                <a:tc>
                  <a:txBody>
                    <a:bodyPr/>
                    <a:lstStyle/>
                    <a:p>
                      <a:pPr marL="85725" marR="0" algn="ctr">
                        <a:lnSpc>
                          <a:spcPct val="107000"/>
                        </a:lnSpc>
                        <a:spcBef>
                          <a:spcPts val="0"/>
                        </a:spcBef>
                        <a:spcAft>
                          <a:spcPts val="0"/>
                        </a:spcAft>
                      </a:pPr>
                      <a:r>
                        <a:rPr lang="en-US" sz="1600">
                          <a:effectLst/>
                        </a:rPr>
                        <a:t>7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Ca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27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9845706"/>
                  </a:ext>
                </a:extLst>
              </a:tr>
              <a:tr h="366750">
                <a:tc>
                  <a:txBody>
                    <a:bodyPr/>
                    <a:lstStyle/>
                    <a:p>
                      <a:pPr marL="85725" marR="0" algn="ctr">
                        <a:lnSpc>
                          <a:spcPct val="107000"/>
                        </a:lnSpc>
                        <a:spcBef>
                          <a:spcPts val="0"/>
                        </a:spcBef>
                        <a:spcAft>
                          <a:spcPts val="0"/>
                        </a:spcAft>
                      </a:pPr>
                      <a:r>
                        <a:rPr lang="en-US" sz="1600">
                          <a:effectLst/>
                        </a:rPr>
                        <a:t>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P x Ca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0538391"/>
                  </a:ext>
                </a:extLst>
              </a:tr>
              <a:tr h="366750">
                <a:tc>
                  <a:txBody>
                    <a:bodyPr/>
                    <a:lstStyle/>
                    <a:p>
                      <a:pPr marL="85725" marR="0" algn="ctr">
                        <a:lnSpc>
                          <a:spcPct val="107000"/>
                        </a:lnSpc>
                        <a:spcBef>
                          <a:spcPts val="0"/>
                        </a:spcBef>
                        <a:spcAft>
                          <a:spcPts val="0"/>
                        </a:spcAft>
                      </a:pPr>
                      <a:r>
                        <a:rPr lang="en-US" sz="1600">
                          <a:effectLst/>
                        </a:rPr>
                        <a:t>9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P x Ca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18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6438847"/>
                  </a:ext>
                </a:extLst>
              </a:tr>
              <a:tr h="366750">
                <a:tc>
                  <a:txBody>
                    <a:bodyPr/>
                    <a:lstStyle/>
                    <a:p>
                      <a:pPr marL="85725" marR="0" algn="ctr">
                        <a:lnSpc>
                          <a:spcPct val="107000"/>
                        </a:lnSpc>
                        <a:spcBef>
                          <a:spcPts val="0"/>
                        </a:spcBef>
                        <a:spcAft>
                          <a:spcPts val="0"/>
                        </a:spcAft>
                      </a:pPr>
                      <a:r>
                        <a:rPr lang="en-US" sz="1600">
                          <a:effectLst/>
                        </a:rPr>
                        <a:t>10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P x Ca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27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27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8494671"/>
                  </a:ext>
                </a:extLst>
              </a:tr>
            </a:tbl>
          </a:graphicData>
        </a:graphic>
      </p:graphicFrame>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456" y="3600568"/>
            <a:ext cx="3351899" cy="2781838"/>
          </a:xfrm>
          <a:prstGeom prst="rect">
            <a:avLst/>
          </a:prstGeom>
        </p:spPr>
      </p:pic>
      <p:pic>
        <p:nvPicPr>
          <p:cNvPr id="14" name="Picture 13"/>
          <p:cNvPicPr>
            <a:picLocks noChangeAspect="1"/>
          </p:cNvPicPr>
          <p:nvPr/>
        </p:nvPicPr>
        <p:blipFill>
          <a:blip r:embed="rId3"/>
          <a:stretch>
            <a:fillRect/>
          </a:stretch>
        </p:blipFill>
        <p:spPr>
          <a:xfrm>
            <a:off x="7112659" y="367690"/>
            <a:ext cx="1524132" cy="1426588"/>
          </a:xfrm>
          <a:prstGeom prst="rect">
            <a:avLst/>
          </a:prstGeom>
        </p:spPr>
      </p:pic>
      <p:pic>
        <p:nvPicPr>
          <p:cNvPr id="15" name="Picture 14"/>
          <p:cNvPicPr>
            <a:picLocks noChangeAspect="1"/>
          </p:cNvPicPr>
          <p:nvPr/>
        </p:nvPicPr>
        <p:blipFill>
          <a:blip r:embed="rId3"/>
          <a:stretch>
            <a:fillRect/>
          </a:stretch>
        </p:blipFill>
        <p:spPr>
          <a:xfrm>
            <a:off x="7265059" y="520090"/>
            <a:ext cx="1524132" cy="1426588"/>
          </a:xfrm>
          <a:prstGeom prst="rect">
            <a:avLst/>
          </a:prstGeom>
        </p:spPr>
      </p:pic>
    </p:spTree>
    <p:extLst>
      <p:ext uri="{BB962C8B-B14F-4D97-AF65-F5344CB8AC3E}">
        <p14:creationId xmlns:p14="http://schemas.microsoft.com/office/powerpoint/2010/main" val="2963514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 y="623988"/>
            <a:ext cx="7270645" cy="1224263"/>
          </a:xfrm>
        </p:spPr>
        <p:txBody>
          <a:bodyPr>
            <a:normAutofit fontScale="90000"/>
          </a:bodyPr>
          <a:lstStyle/>
          <a:p>
            <a:r>
              <a:rPr lang="en-US" sz="2600" dirty="0"/>
              <a:t>MAIZE GRAIN YIELD RESPONSE TO MISSES AS INFLUENCED BY NITROGEN AND PLANT </a:t>
            </a:r>
            <a:r>
              <a:rPr lang="en-US" sz="2600" dirty="0" smtClean="0"/>
              <a:t>POPULATION</a:t>
            </a:r>
            <a:r>
              <a:rPr lang="en-US" sz="2700" b="1" dirty="0" smtClean="0"/>
              <a:t/>
            </a:r>
            <a:br>
              <a:rPr lang="en-US" sz="2700" b="1" dirty="0" smtClean="0"/>
            </a:br>
            <a:r>
              <a:rPr lang="en-US" sz="1400" dirty="0" smtClean="0"/>
              <a:t>Fikayo </a:t>
            </a:r>
            <a:r>
              <a:rPr lang="en-US" sz="1400" dirty="0" err="1" smtClean="0"/>
              <a:t>Oyebiyi</a:t>
            </a:r>
            <a:endParaRPr lang="en-US" dirty="0"/>
          </a:p>
        </p:txBody>
      </p:sp>
      <p:sp>
        <p:nvSpPr>
          <p:cNvPr id="3" name="Rectangle 2"/>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p:cNvSpPr/>
          <p:nvPr/>
        </p:nvSpPr>
        <p:spPr>
          <a:xfrm>
            <a:off x="462456" y="2033799"/>
            <a:ext cx="3689129" cy="1323439"/>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rPr>
              <a:t>Objective: </a:t>
            </a:r>
            <a:r>
              <a:rPr kumimoji="0" lang="en-US" sz="1800" b="0" i="0" u="none" strike="noStrike" kern="1200" cap="none" spc="0" normalizeH="0" baseline="0" noProof="0" dirty="0" smtClean="0">
                <a:ln>
                  <a:noFill/>
                </a:ln>
                <a:solidFill>
                  <a:prstClr val="black"/>
                </a:solidFill>
                <a:effectLst/>
                <a:uLnTx/>
                <a:uFillTx/>
                <a:latin typeface="Gill Sans MT" panose="020B0502020104020203"/>
                <a:ea typeface="+mn-ea"/>
                <a:cs typeface="+mn-cs"/>
              </a:rPr>
              <a:t>To evaluate</a:t>
            </a:r>
            <a:r>
              <a:rPr kumimoji="0" lang="en-US" sz="2000" b="0" i="0" u="none" strike="noStrike" kern="1200" cap="none" spc="0" normalizeH="0" baseline="0" noProof="0" dirty="0" smtClean="0">
                <a:ln>
                  <a:noFill/>
                </a:ln>
                <a:solidFill>
                  <a:prstClr val="black"/>
                </a:solidFill>
                <a:effectLst/>
                <a:uLnTx/>
                <a:uFillTx/>
                <a:latin typeface="Gill Sans MT" panose="020B0502020104020203"/>
                <a:ea typeface="+mn-ea"/>
                <a:cs typeface="+mn-cs"/>
              </a:rPr>
              <a:t> the effect of misses or </a:t>
            </a: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blanks as influenced by N rate and plant population.</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aphicFrame>
        <p:nvGraphicFramePr>
          <p:cNvPr id="10" name="Table 9"/>
          <p:cNvGraphicFramePr>
            <a:graphicFrameLocks noGrp="1"/>
          </p:cNvGraphicFramePr>
          <p:nvPr>
            <p:extLst/>
          </p:nvPr>
        </p:nvGraphicFramePr>
        <p:xfrm>
          <a:off x="4367482" y="1925706"/>
          <a:ext cx="4314064" cy="4452914"/>
        </p:xfrm>
        <a:graphic>
          <a:graphicData uri="http://schemas.openxmlformats.org/drawingml/2006/table">
            <a:tbl>
              <a:tblPr firstRow="1" firstCol="1" bandRow="1">
                <a:tableStyleId>{5C22544A-7EE6-4342-B048-85BDC9FD1C3A}</a:tableStyleId>
              </a:tblPr>
              <a:tblGrid>
                <a:gridCol w="1202476">
                  <a:extLst>
                    <a:ext uri="{9D8B030D-6E8A-4147-A177-3AD203B41FA5}">
                      <a16:colId xmlns:a16="http://schemas.microsoft.com/office/drawing/2014/main" val="4239338073"/>
                    </a:ext>
                  </a:extLst>
                </a:gridCol>
                <a:gridCol w="1020696">
                  <a:extLst>
                    <a:ext uri="{9D8B030D-6E8A-4147-A177-3AD203B41FA5}">
                      <a16:colId xmlns:a16="http://schemas.microsoft.com/office/drawing/2014/main" val="3480026437"/>
                    </a:ext>
                  </a:extLst>
                </a:gridCol>
                <a:gridCol w="995094">
                  <a:extLst>
                    <a:ext uri="{9D8B030D-6E8A-4147-A177-3AD203B41FA5}">
                      <a16:colId xmlns:a16="http://schemas.microsoft.com/office/drawing/2014/main" val="1851393190"/>
                    </a:ext>
                  </a:extLst>
                </a:gridCol>
                <a:gridCol w="1095798">
                  <a:extLst>
                    <a:ext uri="{9D8B030D-6E8A-4147-A177-3AD203B41FA5}">
                      <a16:colId xmlns:a16="http://schemas.microsoft.com/office/drawing/2014/main" val="1654914067"/>
                    </a:ext>
                  </a:extLst>
                </a:gridCol>
              </a:tblGrid>
              <a:tr h="604424">
                <a:tc>
                  <a:txBody>
                    <a:bodyPr/>
                    <a:lstStyle/>
                    <a:p>
                      <a:pPr marL="0" marR="0" algn="ctr">
                        <a:lnSpc>
                          <a:spcPct val="106000"/>
                        </a:lnSpc>
                        <a:spcBef>
                          <a:spcPts val="0"/>
                        </a:spcBef>
                        <a:spcAft>
                          <a:spcPts val="0"/>
                        </a:spcAft>
                      </a:pPr>
                      <a:r>
                        <a:rPr lang="en-US" sz="1400" dirty="0">
                          <a:effectLst/>
                        </a:rPr>
                        <a:t>Treatment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dirty="0">
                          <a:effectLst/>
                        </a:rPr>
                        <a:t>5-plant Sequence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dirty="0" smtClean="0">
                          <a:effectLst/>
                        </a:rPr>
                        <a:t>N-Rate</a:t>
                      </a:r>
                    </a:p>
                    <a:p>
                      <a:pPr marL="0" marR="0" algn="ctr">
                        <a:lnSpc>
                          <a:spcPct val="106000"/>
                        </a:lnSpc>
                        <a:spcBef>
                          <a:spcPts val="0"/>
                        </a:spcBef>
                        <a:spcAft>
                          <a:spcPts val="0"/>
                        </a:spcAft>
                      </a:pPr>
                      <a:r>
                        <a:rPr lang="en-US" sz="1400" dirty="0" smtClean="0">
                          <a:effectLst/>
                        </a:rPr>
                        <a:t>(</a:t>
                      </a:r>
                      <a:r>
                        <a:rPr lang="en-US" sz="1400" dirty="0" err="1" smtClean="0">
                          <a:effectLst/>
                        </a:rPr>
                        <a:t>lbs</a:t>
                      </a:r>
                      <a:r>
                        <a:rPr lang="en-US" sz="1400" baseline="0" dirty="0" smtClean="0">
                          <a:effectLst/>
                        </a:rPr>
                        <a:t> ac</a:t>
                      </a:r>
                      <a:r>
                        <a:rPr lang="en-US" sz="1400" baseline="30000" dirty="0" smtClean="0">
                          <a:effectLst/>
                        </a:rPr>
                        <a:t>-1</a:t>
                      </a:r>
                      <a:r>
                        <a:rPr lang="en-US" sz="1400" dirty="0" smtClean="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dirty="0">
                          <a:effectLst/>
                        </a:rPr>
                        <a:t>Population </a:t>
                      </a:r>
                      <a:r>
                        <a:rPr lang="en-US" sz="1400" dirty="0" smtClean="0">
                          <a:effectLst/>
                        </a:rPr>
                        <a:t>(seeds</a:t>
                      </a:r>
                      <a:r>
                        <a:rPr lang="en-US" sz="1400" baseline="0" dirty="0" smtClean="0">
                          <a:effectLst/>
                        </a:rPr>
                        <a:t> ac</a:t>
                      </a:r>
                      <a:r>
                        <a:rPr lang="en-US" sz="1400" baseline="30000" dirty="0" smtClean="0">
                          <a:effectLst/>
                        </a:rPr>
                        <a:t>-1</a:t>
                      </a:r>
                      <a:r>
                        <a:rPr lang="en-US" sz="1400" baseline="0" dirty="0" smtClean="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28035519"/>
                  </a:ext>
                </a:extLst>
              </a:tr>
              <a:tr h="315617">
                <a:tc>
                  <a:txBody>
                    <a:bodyPr/>
                    <a:lstStyle/>
                    <a:p>
                      <a:pPr marL="0" marR="0" algn="ctr">
                        <a:lnSpc>
                          <a:spcPct val="106000"/>
                        </a:lnSpc>
                        <a:spcBef>
                          <a:spcPts val="0"/>
                        </a:spcBef>
                        <a:spcAft>
                          <a:spcPts val="0"/>
                        </a:spcAft>
                      </a:pPr>
                      <a:r>
                        <a:rPr lang="en-US" sz="14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a:effectLst/>
                        </a:rPr>
                        <a:t>XXXXX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dirty="0" smtClean="0">
                          <a:effectLst/>
                        </a:rPr>
                        <a:t>18,000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1252055"/>
                  </a:ext>
                </a:extLst>
              </a:tr>
              <a:tr h="335979">
                <a:tc>
                  <a:txBody>
                    <a:bodyPr/>
                    <a:lstStyle/>
                    <a:p>
                      <a:pPr marL="0" marR="0" algn="ctr">
                        <a:lnSpc>
                          <a:spcPct val="106000"/>
                        </a:lnSpc>
                        <a:spcBef>
                          <a:spcPts val="0"/>
                        </a:spcBef>
                        <a:spcAft>
                          <a:spcPts val="0"/>
                        </a:spcAft>
                      </a:pPr>
                      <a:r>
                        <a:rPr lang="en-US" sz="14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dirty="0" smtClean="0">
                          <a:effectLst/>
                        </a:rPr>
                        <a:t>XXOXX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457200" rtl="0" eaLnBrk="1" fontAlgn="auto" latinLnBrk="0" hangingPunct="1">
                        <a:lnSpc>
                          <a:spcPct val="106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18,000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16121517"/>
                  </a:ext>
                </a:extLst>
              </a:tr>
              <a:tr h="315617">
                <a:tc>
                  <a:txBody>
                    <a:bodyPr/>
                    <a:lstStyle/>
                    <a:p>
                      <a:pPr marL="0" marR="0" algn="ctr">
                        <a:lnSpc>
                          <a:spcPct val="106000"/>
                        </a:lnSpc>
                        <a:spcBef>
                          <a:spcPts val="0"/>
                        </a:spcBef>
                        <a:spcAft>
                          <a:spcPts val="0"/>
                        </a:spcAft>
                      </a:pPr>
                      <a:r>
                        <a:rPr lang="en-US" sz="14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dirty="0" smtClean="0">
                          <a:effectLst/>
                        </a:rPr>
                        <a:t>XOXOX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457200" rtl="0" eaLnBrk="1" fontAlgn="auto" latinLnBrk="0" hangingPunct="1">
                        <a:lnSpc>
                          <a:spcPct val="106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18,000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6188812"/>
                  </a:ext>
                </a:extLst>
              </a:tr>
              <a:tr h="335979">
                <a:tc>
                  <a:txBody>
                    <a:bodyPr/>
                    <a:lstStyle/>
                    <a:p>
                      <a:pPr marL="0" marR="0" algn="ctr">
                        <a:lnSpc>
                          <a:spcPct val="106000"/>
                        </a:lnSpc>
                        <a:spcBef>
                          <a:spcPts val="0"/>
                        </a:spcBef>
                        <a:spcAft>
                          <a:spcPts val="0"/>
                        </a:spcAft>
                      </a:pPr>
                      <a:r>
                        <a:rPr lang="en-US" sz="14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dirty="0" smtClean="0">
                          <a:effectLst/>
                        </a:rPr>
                        <a:t>XOOOX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457200" rtl="0" eaLnBrk="1" fontAlgn="auto" latinLnBrk="0" hangingPunct="1">
                        <a:lnSpc>
                          <a:spcPct val="106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18,000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23067732"/>
                  </a:ext>
                </a:extLst>
              </a:tr>
              <a:tr h="315617">
                <a:tc>
                  <a:txBody>
                    <a:bodyPr/>
                    <a:lstStyle/>
                    <a:p>
                      <a:pPr marL="0" marR="0" algn="ctr">
                        <a:lnSpc>
                          <a:spcPct val="106000"/>
                        </a:lnSpc>
                        <a:spcBef>
                          <a:spcPts val="0"/>
                        </a:spcBef>
                        <a:spcAft>
                          <a:spcPts val="0"/>
                        </a:spcAft>
                      </a:pPr>
                      <a:r>
                        <a:rPr lang="en-US" sz="14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dirty="0">
                          <a:effectLst/>
                        </a:rPr>
                        <a:t>XXXXX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dirty="0" smtClean="0">
                          <a:effectLst/>
                        </a:rPr>
                        <a:t>62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457200" rtl="0" eaLnBrk="1" fontAlgn="auto" latinLnBrk="0" hangingPunct="1">
                        <a:lnSpc>
                          <a:spcPct val="106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18,000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44065594"/>
                  </a:ext>
                </a:extLst>
              </a:tr>
              <a:tr h="335979">
                <a:tc>
                  <a:txBody>
                    <a:bodyPr/>
                    <a:lstStyle/>
                    <a:p>
                      <a:pPr marL="0" marR="0" algn="ctr">
                        <a:lnSpc>
                          <a:spcPct val="106000"/>
                        </a:lnSpc>
                        <a:spcBef>
                          <a:spcPts val="0"/>
                        </a:spcBef>
                        <a:spcAft>
                          <a:spcPts val="0"/>
                        </a:spcAft>
                      </a:pPr>
                      <a:r>
                        <a:rPr lang="en-US" sz="14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dirty="0" smtClean="0">
                          <a:effectLst/>
                        </a:rPr>
                        <a:t>XXOXX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dirty="0" smtClean="0">
                          <a:effectLst/>
                          <a:latin typeface="+mn-lt"/>
                          <a:ea typeface="+mn-ea"/>
                          <a:cs typeface="+mn-cs"/>
                        </a:rPr>
                        <a:t>62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457200" rtl="0" eaLnBrk="1" fontAlgn="auto" latinLnBrk="0" hangingPunct="1">
                        <a:lnSpc>
                          <a:spcPct val="106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18,000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17917416"/>
                  </a:ext>
                </a:extLst>
              </a:tr>
              <a:tr h="315617">
                <a:tc>
                  <a:txBody>
                    <a:bodyPr/>
                    <a:lstStyle/>
                    <a:p>
                      <a:pPr marL="0" marR="0" algn="ctr">
                        <a:lnSpc>
                          <a:spcPct val="106000"/>
                        </a:lnSpc>
                        <a:spcBef>
                          <a:spcPts val="0"/>
                        </a:spcBef>
                        <a:spcAft>
                          <a:spcPts val="0"/>
                        </a:spcAft>
                      </a:pPr>
                      <a:r>
                        <a:rPr lang="en-US" sz="14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dirty="0" smtClean="0">
                          <a:effectLst/>
                        </a:rPr>
                        <a:t>XOXOX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dirty="0" smtClean="0">
                          <a:effectLst/>
                          <a:latin typeface="+mn-lt"/>
                          <a:ea typeface="+mn-ea"/>
                          <a:cs typeface="+mn-cs"/>
                        </a:rPr>
                        <a:t>62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457200" rtl="0" eaLnBrk="1" fontAlgn="auto" latinLnBrk="0" hangingPunct="1">
                        <a:lnSpc>
                          <a:spcPct val="106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18,000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18397351"/>
                  </a:ext>
                </a:extLst>
              </a:tr>
              <a:tr h="315617">
                <a:tc>
                  <a:txBody>
                    <a:bodyPr/>
                    <a:lstStyle/>
                    <a:p>
                      <a:pPr marL="0" marR="0" algn="ctr">
                        <a:lnSpc>
                          <a:spcPct val="106000"/>
                        </a:lnSpc>
                        <a:spcBef>
                          <a:spcPts val="0"/>
                        </a:spcBef>
                        <a:spcAft>
                          <a:spcPts val="0"/>
                        </a:spcAft>
                      </a:pPr>
                      <a:r>
                        <a:rPr lang="en-US" sz="14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dirty="0" smtClean="0">
                          <a:effectLst/>
                        </a:rPr>
                        <a:t>XOOOX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dirty="0" smtClean="0">
                          <a:effectLst/>
                          <a:latin typeface="+mn-lt"/>
                          <a:ea typeface="+mn-ea"/>
                          <a:cs typeface="+mn-cs"/>
                        </a:rPr>
                        <a:t>62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457200" rtl="0" eaLnBrk="1" fontAlgn="auto" latinLnBrk="0" hangingPunct="1">
                        <a:lnSpc>
                          <a:spcPct val="106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18,000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55125830"/>
                  </a:ext>
                </a:extLst>
              </a:tr>
              <a:tr h="315617">
                <a:tc>
                  <a:txBody>
                    <a:bodyPr/>
                    <a:lstStyle/>
                    <a:p>
                      <a:pPr marL="0" marR="0" algn="ctr">
                        <a:lnSpc>
                          <a:spcPct val="106000"/>
                        </a:lnSpc>
                        <a:spcBef>
                          <a:spcPts val="0"/>
                        </a:spcBef>
                        <a:spcAft>
                          <a:spcPts val="0"/>
                        </a:spcAft>
                      </a:pPr>
                      <a:r>
                        <a:rPr lang="en-US" sz="14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dirty="0">
                          <a:effectLst/>
                        </a:rPr>
                        <a:t>XXXXX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457200" rtl="0" eaLnBrk="1" fontAlgn="auto" latinLnBrk="0" hangingPunct="1">
                        <a:lnSpc>
                          <a:spcPct val="106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36,000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52326397"/>
                  </a:ext>
                </a:extLst>
              </a:tr>
              <a:tr h="315617">
                <a:tc>
                  <a:txBody>
                    <a:bodyPr/>
                    <a:lstStyle/>
                    <a:p>
                      <a:pPr marL="0" marR="0" algn="ctr">
                        <a:lnSpc>
                          <a:spcPct val="106000"/>
                        </a:lnSpc>
                        <a:spcBef>
                          <a:spcPts val="0"/>
                        </a:spcBef>
                        <a:spcAft>
                          <a:spcPts val="0"/>
                        </a:spcAft>
                      </a:pPr>
                      <a:r>
                        <a:rPr lang="en-US" sz="14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dirty="0">
                          <a:effectLst/>
                        </a:rPr>
                        <a:t>XXXXX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dirty="0" smtClean="0">
                          <a:effectLst/>
                          <a:latin typeface="+mn-lt"/>
                          <a:ea typeface="+mn-ea"/>
                          <a:cs typeface="+mn-cs"/>
                        </a:rPr>
                        <a:t>62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457200" rtl="0" eaLnBrk="1" fontAlgn="auto" latinLnBrk="0" hangingPunct="1">
                        <a:lnSpc>
                          <a:spcPct val="106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36,000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50867944"/>
                  </a:ext>
                </a:extLst>
              </a:tr>
              <a:tr h="315617">
                <a:tc>
                  <a:txBody>
                    <a:bodyPr/>
                    <a:lstStyle/>
                    <a:p>
                      <a:pPr marL="0" marR="0" algn="ctr">
                        <a:lnSpc>
                          <a:spcPct val="106000"/>
                        </a:lnSpc>
                        <a:spcBef>
                          <a:spcPts val="0"/>
                        </a:spcBef>
                        <a:spcAft>
                          <a:spcPts val="0"/>
                        </a:spcAft>
                      </a:pPr>
                      <a:r>
                        <a:rPr lang="en-US" sz="14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dirty="0">
                          <a:effectLst/>
                        </a:rPr>
                        <a:t>XOXOX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dirty="0">
                          <a:effectLst/>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457200" rtl="0" eaLnBrk="1" fontAlgn="auto" latinLnBrk="0" hangingPunct="1">
                        <a:lnSpc>
                          <a:spcPct val="106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36,000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34924385"/>
                  </a:ext>
                </a:extLst>
              </a:tr>
              <a:tr h="315617">
                <a:tc>
                  <a:txBody>
                    <a:bodyPr/>
                    <a:lstStyle/>
                    <a:p>
                      <a:pPr marL="0" marR="0" algn="ctr">
                        <a:lnSpc>
                          <a:spcPct val="106000"/>
                        </a:lnSpc>
                        <a:spcBef>
                          <a:spcPts val="0"/>
                        </a:spcBef>
                        <a:spcAft>
                          <a:spcPts val="0"/>
                        </a:spcAft>
                      </a:pPr>
                      <a:r>
                        <a:rPr lang="en-US" sz="14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6000"/>
                        </a:lnSpc>
                        <a:spcBef>
                          <a:spcPts val="0"/>
                        </a:spcBef>
                        <a:spcAft>
                          <a:spcPts val="0"/>
                        </a:spcAft>
                      </a:pPr>
                      <a:r>
                        <a:rPr lang="en-US" sz="1400" dirty="0" smtClean="0">
                          <a:effectLst/>
                        </a:rPr>
                        <a:t>XOXOX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n-US" sz="1400" dirty="0" smtClean="0">
                          <a:effectLst/>
                          <a:latin typeface="+mn-lt"/>
                          <a:ea typeface="+mn-ea"/>
                          <a:cs typeface="+mn-cs"/>
                        </a:rPr>
                        <a:t>62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0" indent="0" algn="ctr" defTabSz="457200" rtl="0" eaLnBrk="1" fontAlgn="auto" latinLnBrk="0" hangingPunct="1">
                        <a:lnSpc>
                          <a:spcPct val="106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a:ea typeface="+mn-ea"/>
                          <a:cs typeface="+mn-cs"/>
                        </a:rPr>
                        <a:t>36,000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14063401"/>
                  </a:ext>
                </a:extLst>
              </a:tr>
            </a:tbl>
          </a:graphicData>
        </a:graphic>
      </p:graphicFrame>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38063" y="3283463"/>
            <a:ext cx="2169289" cy="2176069"/>
          </a:xfrm>
          <a:prstGeom prst="rect">
            <a:avLst/>
          </a:prstGeom>
        </p:spPr>
      </p:pic>
      <p:pic>
        <p:nvPicPr>
          <p:cNvPr id="13" name="Picture 12"/>
          <p:cNvPicPr>
            <a:picLocks noChangeAspect="1"/>
          </p:cNvPicPr>
          <p:nvPr/>
        </p:nvPicPr>
        <p:blipFill>
          <a:blip r:embed="rId3"/>
          <a:stretch>
            <a:fillRect/>
          </a:stretch>
        </p:blipFill>
        <p:spPr>
          <a:xfrm>
            <a:off x="7112659" y="367690"/>
            <a:ext cx="1524132" cy="1426588"/>
          </a:xfrm>
          <a:prstGeom prst="rect">
            <a:avLst/>
          </a:prstGeom>
        </p:spPr>
      </p:pic>
      <p:pic>
        <p:nvPicPr>
          <p:cNvPr id="14" name="Picture 13"/>
          <p:cNvPicPr>
            <a:picLocks noChangeAspect="1"/>
          </p:cNvPicPr>
          <p:nvPr/>
        </p:nvPicPr>
        <p:blipFill>
          <a:blip r:embed="rId4"/>
          <a:stretch>
            <a:fillRect/>
          </a:stretch>
        </p:blipFill>
        <p:spPr>
          <a:xfrm>
            <a:off x="565351" y="4259018"/>
            <a:ext cx="2578054" cy="2025873"/>
          </a:xfrm>
          <a:prstGeom prst="rect">
            <a:avLst/>
          </a:prstGeom>
        </p:spPr>
      </p:pic>
    </p:spTree>
    <p:extLst>
      <p:ext uri="{BB962C8B-B14F-4D97-AF65-F5344CB8AC3E}">
        <p14:creationId xmlns:p14="http://schemas.microsoft.com/office/powerpoint/2010/main" val="403318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2" y="690440"/>
            <a:ext cx="8313684" cy="1199283"/>
          </a:xfrm>
        </p:spPr>
        <p:txBody>
          <a:bodyPr>
            <a:normAutofit fontScale="90000"/>
          </a:bodyPr>
          <a:lstStyle/>
          <a:p>
            <a:r>
              <a:rPr lang="en-US" sz="2700" b="1" dirty="0" smtClean="0"/>
              <a:t>Effect of applying Nitrogen with </a:t>
            </a:r>
            <a:br>
              <a:rPr lang="en-US" sz="2700" b="1" dirty="0" smtClean="0"/>
            </a:br>
            <a:r>
              <a:rPr lang="en-US" sz="2700" b="1" dirty="0" smtClean="0"/>
              <a:t>Sorghum Seed </a:t>
            </a:r>
            <a:r>
              <a:rPr lang="en-US" sz="2700" b="1" i="1" dirty="0" smtClean="0"/>
              <a:t>(Sorghum bicolor) </a:t>
            </a:r>
            <a:r>
              <a:rPr lang="en-US" sz="2700" b="1" dirty="0" smtClean="0"/>
              <a:t>on Emergence and Grain yield</a:t>
            </a:r>
            <a:r>
              <a:rPr lang="en-US" sz="1400" dirty="0" smtClean="0"/>
              <a:t/>
            </a:r>
            <a:br>
              <a:rPr lang="en-US" sz="1400" dirty="0" smtClean="0"/>
            </a:br>
            <a:r>
              <a:rPr lang="en-US" sz="1400" dirty="0"/>
              <a:t>E</a:t>
            </a:r>
            <a:r>
              <a:rPr lang="en-US" sz="1400" dirty="0" smtClean="0"/>
              <a:t>lizabeth </a:t>
            </a:r>
            <a:r>
              <a:rPr lang="en-US" sz="1400" dirty="0" err="1"/>
              <a:t>Eickhoff</a:t>
            </a:r>
            <a:endParaRPr lang="en-US" dirty="0"/>
          </a:p>
        </p:txBody>
      </p:sp>
      <p:sp>
        <p:nvSpPr>
          <p:cNvPr id="3" name="Rectangle 2"/>
          <p:cNvSpPr/>
          <p:nvPr/>
        </p:nvSpPr>
        <p:spPr>
          <a:xfrm>
            <a:off x="462456" y="35882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p:cNvSpPr/>
          <p:nvPr/>
        </p:nvSpPr>
        <p:spPr>
          <a:xfrm>
            <a:off x="462456" y="1916088"/>
            <a:ext cx="3974839" cy="1573829"/>
          </a:xfrm>
          <a:prstGeom prst="rect">
            <a:avLst/>
          </a:prstGeom>
        </p:spPr>
        <p:txBody>
          <a:bodyPr wrap="square">
            <a:spAutoFit/>
          </a:bodyPr>
          <a:lstStyle/>
          <a:p>
            <a:pPr marL="285750" marR="0" lvl="0" indent="-285750" algn="l" defTabSz="914400" rtl="0" eaLnBrk="1" fontAlgn="auto" latinLnBrk="0" hangingPunct="1">
              <a:lnSpc>
                <a:spcPct val="107000"/>
              </a:lnSpc>
              <a:spcBef>
                <a:spcPts val="0"/>
              </a:spcBef>
              <a:spcAft>
                <a:spcPts val="0"/>
              </a:spcAft>
              <a:buClr>
                <a:srgbClr val="ED8428"/>
              </a:buClr>
              <a:buSzTx/>
              <a:buFont typeface="Wingdings" panose="05000000000000000000" pitchFamily="2" charset="2"/>
              <a:buChar char="§"/>
              <a:tabLst/>
              <a:defRPr/>
            </a:pPr>
            <a:r>
              <a:rPr kumimoji="0" lang="en-US" sz="1600" b="1" i="0" u="none" strike="noStrike" kern="1200" cap="none" spc="0" normalizeH="0" baseline="0" noProof="0" dirty="0" smtClean="0">
                <a:ln>
                  <a:noFill/>
                </a:ln>
                <a:solidFill>
                  <a:prstClr val="black"/>
                </a:solidFill>
                <a:effectLst/>
                <a:uLnTx/>
                <a:uFillTx/>
                <a:latin typeface="Gill Sans MT" panose="020B0502020104020203"/>
                <a:ea typeface="Calibri" panose="020F0502020204030204" pitchFamily="34" charset="0"/>
                <a:cs typeface="Times New Roman" panose="02020603050405020304" pitchFamily="18" charset="0"/>
              </a:rPr>
              <a:t>Objective:</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Calibri" panose="020F0502020204030204" pitchFamily="34" charset="0"/>
                <a:cs typeface="Times New Roman" panose="02020603050405020304" pitchFamily="18" charset="0"/>
              </a:rPr>
              <a:t> Evaluate the impact of applying different rates of nitrogen with the seed on seedling emergence, and final grain yield in sorghum with different populations.</a:t>
            </a:r>
            <a:endParaRPr kumimoji="0" lang="en-US" sz="1600" b="0" i="0" u="none" strike="noStrike" kern="1200" cap="none" spc="0" normalizeH="0" baseline="30000" noProof="0" dirty="0">
              <a:ln>
                <a:noFill/>
              </a:ln>
              <a:solidFill>
                <a:prstClr val="black"/>
              </a:solidFill>
              <a:effectLst/>
              <a:uLnTx/>
              <a:uFillTx/>
              <a:latin typeface="Gill Sans MT" panose="020B0502020104020203"/>
              <a:ea typeface="+mn-ea"/>
              <a:cs typeface="+mn-cs"/>
            </a:endParaRPr>
          </a:p>
          <a:p>
            <a:pPr marL="800091" marR="0" lvl="1" indent="-342891"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endParaRPr kumimoji="0" lang="en-US" sz="1600" b="0" i="0" u="none" strike="noStrike" kern="1200" cap="none" spc="0" normalizeH="0" baseline="30000" noProof="0" dirty="0" smtClean="0">
              <a:ln>
                <a:noFill/>
              </a:ln>
              <a:solidFill>
                <a:prstClr val="black"/>
              </a:solidFill>
              <a:effectLst/>
              <a:uLnTx/>
              <a:uFillTx/>
              <a:latin typeface="Gill Sans MT" panose="020B0502020104020203"/>
              <a:ea typeface="+mn-ea"/>
              <a:cs typeface="+mn-cs"/>
            </a:endParaRPr>
          </a:p>
        </p:txBody>
      </p:sp>
      <p:pic>
        <p:nvPicPr>
          <p:cNvPr id="11" name="Picture 10"/>
          <p:cNvPicPr>
            <a:picLocks noChangeAspect="1"/>
          </p:cNvPicPr>
          <p:nvPr/>
        </p:nvPicPr>
        <p:blipFill>
          <a:blip r:embed="rId2">
            <a:extLst/>
          </a:blip>
          <a:stretch>
            <a:fillRect/>
          </a:stretch>
        </p:blipFill>
        <p:spPr>
          <a:xfrm>
            <a:off x="7157545" y="385198"/>
            <a:ext cx="1524001" cy="1426270"/>
          </a:xfrm>
          <a:prstGeom prst="rect">
            <a:avLst/>
          </a:prstGeom>
        </p:spPr>
      </p:pic>
      <p:pic>
        <p:nvPicPr>
          <p:cNvPr id="13" name="Picture 12"/>
          <p:cNvPicPr>
            <a:picLocks noChangeAspect="1"/>
          </p:cNvPicPr>
          <p:nvPr/>
        </p:nvPicPr>
        <p:blipFill>
          <a:blip r:embed="rId3"/>
          <a:stretch>
            <a:fillRect/>
          </a:stretch>
        </p:blipFill>
        <p:spPr>
          <a:xfrm>
            <a:off x="387198" y="4165373"/>
            <a:ext cx="4125355" cy="2283341"/>
          </a:xfrm>
          <a:prstGeom prst="rect">
            <a:avLst/>
          </a:prstGeom>
          <a:ln>
            <a:noFill/>
          </a:ln>
          <a:effectLst>
            <a:softEdge rad="112500"/>
          </a:effectLst>
        </p:spPr>
      </p:pic>
      <p:sp>
        <p:nvSpPr>
          <p:cNvPr id="14" name="TextBox 13"/>
          <p:cNvSpPr txBox="1"/>
          <p:nvPr/>
        </p:nvSpPr>
        <p:spPr>
          <a:xfrm>
            <a:off x="462456" y="3168991"/>
            <a:ext cx="4068423" cy="13542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600" b="1" i="0" u="none" strike="noStrike" kern="1200" cap="none" spc="0" normalizeH="0" baseline="0" noProof="0" dirty="0" smtClean="0">
                <a:ln>
                  <a:noFill/>
                </a:ln>
                <a:solidFill>
                  <a:prstClr val="black"/>
                </a:solidFill>
                <a:effectLst/>
                <a:uLnTx/>
                <a:uFillTx/>
                <a:latin typeface="Gill Sans MT" panose="020B0502020104020203"/>
                <a:ea typeface="+mn-ea"/>
                <a:cs typeface="Calibri" panose="020F0502020204030204" pitchFamily="34" charset="0"/>
              </a:rPr>
              <a:t>Emergence Results (2017 &amp; 2018)</a:t>
            </a:r>
          </a:p>
          <a:p>
            <a:pPr marL="742950" marR="0" lvl="1" indent="-285750"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Calibri" panose="020F0502020204030204" pitchFamily="34" charset="0"/>
              </a:rPr>
              <a:t>10 kg N ha</a:t>
            </a:r>
            <a:r>
              <a:rPr kumimoji="0" lang="en-US" sz="1600" b="0" i="0" u="none" strike="noStrike" kern="1200" cap="none" spc="0" normalizeH="0" baseline="30000" noProof="0" dirty="0" smtClean="0">
                <a:ln>
                  <a:noFill/>
                </a:ln>
                <a:solidFill>
                  <a:prstClr val="black"/>
                </a:solidFill>
                <a:effectLst/>
                <a:uLnTx/>
                <a:uFillTx/>
                <a:latin typeface="Gill Sans MT" panose="020B0502020104020203"/>
                <a:ea typeface="+mn-ea"/>
                <a:cs typeface="Calibri" panose="020F0502020204030204" pitchFamily="34" charset="0"/>
              </a:rPr>
              <a:t>-1</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Calibri" panose="020F0502020204030204" pitchFamily="34" charset="0"/>
              </a:rPr>
              <a:t> – 16% loss</a:t>
            </a:r>
          </a:p>
          <a:p>
            <a:pPr marL="742950" marR="0" lvl="1" indent="-285750"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Calibri" panose="020F0502020204030204" pitchFamily="34" charset="0"/>
              </a:rPr>
              <a:t>20 kg N ha</a:t>
            </a:r>
            <a:r>
              <a:rPr kumimoji="0" lang="en-US" sz="1600" b="0" i="0" u="none" strike="noStrike" kern="1200" cap="none" spc="0" normalizeH="0" baseline="30000" noProof="0" dirty="0" smtClean="0">
                <a:ln>
                  <a:noFill/>
                </a:ln>
                <a:solidFill>
                  <a:prstClr val="black"/>
                </a:solidFill>
                <a:effectLst/>
                <a:uLnTx/>
                <a:uFillTx/>
                <a:latin typeface="Gill Sans MT" panose="020B0502020104020203"/>
                <a:ea typeface="+mn-ea"/>
                <a:cs typeface="Calibri" panose="020F0502020204030204" pitchFamily="34" charset="0"/>
              </a:rPr>
              <a:t>-1</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Calibri" panose="020F0502020204030204" pitchFamily="34" charset="0"/>
              </a:rPr>
              <a:t> – 22% loss</a:t>
            </a:r>
          </a:p>
          <a:p>
            <a:pPr marL="742950" marR="0" lvl="1" indent="-285750"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Calibri" panose="020F0502020204030204" pitchFamily="34" charset="0"/>
              </a:rPr>
              <a:t>30 kg N ha</a:t>
            </a:r>
            <a:r>
              <a:rPr kumimoji="0" lang="en-US" sz="1600" b="0" i="0" u="none" strike="noStrike" kern="1200" cap="none" spc="0" normalizeH="0" baseline="30000" noProof="0" dirty="0" smtClean="0">
                <a:ln>
                  <a:noFill/>
                </a:ln>
                <a:solidFill>
                  <a:prstClr val="black"/>
                </a:solidFill>
                <a:effectLst/>
                <a:uLnTx/>
                <a:uFillTx/>
                <a:latin typeface="Gill Sans MT" panose="020B0502020104020203"/>
                <a:ea typeface="+mn-ea"/>
                <a:cs typeface="Calibri" panose="020F0502020204030204" pitchFamily="34" charset="0"/>
              </a:rPr>
              <a:t>-1</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Calibri" panose="020F0502020204030204" pitchFamily="34" charset="0"/>
              </a:rPr>
              <a:t> – 38% loss</a:t>
            </a:r>
          </a:p>
          <a:p>
            <a:pPr marL="742950" marR="0" lvl="1" indent="-285750"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aphicFrame>
        <p:nvGraphicFramePr>
          <p:cNvPr id="12" name="Table 11"/>
          <p:cNvGraphicFramePr>
            <a:graphicFrameLocks noGrp="1"/>
          </p:cNvGraphicFramePr>
          <p:nvPr>
            <p:extLst/>
          </p:nvPr>
        </p:nvGraphicFramePr>
        <p:xfrm>
          <a:off x="4437295" y="2042495"/>
          <a:ext cx="4244251" cy="4158610"/>
        </p:xfrm>
        <a:graphic>
          <a:graphicData uri="http://schemas.openxmlformats.org/drawingml/2006/table">
            <a:tbl>
              <a:tblPr firstRow="1" firstCol="1" bandRow="1">
                <a:tableStyleId>{5C22544A-7EE6-4342-B048-85BDC9FD1C3A}</a:tableStyleId>
              </a:tblPr>
              <a:tblGrid>
                <a:gridCol w="663842">
                  <a:extLst>
                    <a:ext uri="{9D8B030D-6E8A-4147-A177-3AD203B41FA5}">
                      <a16:colId xmlns:a16="http://schemas.microsoft.com/office/drawing/2014/main" val="1230299512"/>
                    </a:ext>
                  </a:extLst>
                </a:gridCol>
                <a:gridCol w="924167">
                  <a:extLst>
                    <a:ext uri="{9D8B030D-6E8A-4147-A177-3AD203B41FA5}">
                      <a16:colId xmlns:a16="http://schemas.microsoft.com/office/drawing/2014/main" val="4281715063"/>
                    </a:ext>
                  </a:extLst>
                </a:gridCol>
                <a:gridCol w="885414">
                  <a:extLst>
                    <a:ext uri="{9D8B030D-6E8A-4147-A177-3AD203B41FA5}">
                      <a16:colId xmlns:a16="http://schemas.microsoft.com/office/drawing/2014/main" val="599856122"/>
                    </a:ext>
                  </a:extLst>
                </a:gridCol>
                <a:gridCol w="885414">
                  <a:extLst>
                    <a:ext uri="{9D8B030D-6E8A-4147-A177-3AD203B41FA5}">
                      <a16:colId xmlns:a16="http://schemas.microsoft.com/office/drawing/2014/main" val="151541557"/>
                    </a:ext>
                  </a:extLst>
                </a:gridCol>
                <a:gridCol w="885414">
                  <a:extLst>
                    <a:ext uri="{9D8B030D-6E8A-4147-A177-3AD203B41FA5}">
                      <a16:colId xmlns:a16="http://schemas.microsoft.com/office/drawing/2014/main" val="3240872826"/>
                    </a:ext>
                  </a:extLst>
                </a:gridCol>
              </a:tblGrid>
              <a:tr h="633340">
                <a:tc>
                  <a:txBody>
                    <a:bodyPr/>
                    <a:lstStyle/>
                    <a:p>
                      <a:pPr marL="0" marR="0" algn="ctr">
                        <a:lnSpc>
                          <a:spcPct val="107000"/>
                        </a:lnSpc>
                        <a:spcBef>
                          <a:spcPts val="0"/>
                        </a:spcBef>
                        <a:spcAft>
                          <a:spcPts val="0"/>
                        </a:spcAft>
                      </a:pPr>
                      <a:r>
                        <a:rPr lang="en-US" sz="1100" dirty="0" err="1" smtClean="0">
                          <a:effectLst/>
                        </a:rPr>
                        <a:t>Trt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100" dirty="0">
                          <a:effectLst/>
                        </a:rPr>
                        <a:t>Pre-Plant N </a:t>
                      </a:r>
                      <a:r>
                        <a:rPr lang="en-US" sz="1100" dirty="0" smtClean="0">
                          <a:effectLst/>
                        </a:rPr>
                        <a:t>(</a:t>
                      </a:r>
                      <a:r>
                        <a:rPr lang="en-US" sz="1100" dirty="0" err="1" smtClean="0">
                          <a:effectLst/>
                        </a:rPr>
                        <a:t>lbs</a:t>
                      </a:r>
                      <a:r>
                        <a:rPr lang="en-US" sz="1100" dirty="0" smtClean="0">
                          <a:effectLst/>
                        </a:rPr>
                        <a:t> ac</a:t>
                      </a:r>
                      <a:r>
                        <a:rPr lang="en-US" sz="1100" baseline="30000" dirty="0" smtClean="0">
                          <a:effectLst/>
                        </a:rPr>
                        <a:t>-1</a:t>
                      </a:r>
                      <a:r>
                        <a:rPr lang="en-US" sz="1100" dirty="0" smtClean="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100" dirty="0">
                          <a:effectLst/>
                        </a:rPr>
                        <a:t>N with Seed</a:t>
                      </a:r>
                    </a:p>
                    <a:p>
                      <a:pPr marL="0" marR="0" algn="ctr">
                        <a:lnSpc>
                          <a:spcPct val="107000"/>
                        </a:lnSpc>
                        <a:spcBef>
                          <a:spcPts val="0"/>
                        </a:spcBef>
                        <a:spcAft>
                          <a:spcPts val="0"/>
                        </a:spcAft>
                      </a:pPr>
                      <a:r>
                        <a:rPr lang="en-US" sz="1100" dirty="0" smtClean="0">
                          <a:effectLst/>
                        </a:rPr>
                        <a:t>(</a:t>
                      </a:r>
                      <a:r>
                        <a:rPr lang="en-US" sz="1100" dirty="0" err="1" smtClean="0">
                          <a:effectLst/>
                        </a:rPr>
                        <a:t>lbs</a:t>
                      </a:r>
                      <a:r>
                        <a:rPr lang="en-US" sz="1100" baseline="0" dirty="0" smtClean="0">
                          <a:effectLst/>
                        </a:rPr>
                        <a:t> ac</a:t>
                      </a:r>
                      <a:r>
                        <a:rPr lang="en-US" sz="1100" baseline="30000" dirty="0" smtClean="0">
                          <a:effectLst/>
                        </a:rPr>
                        <a:t>-1</a:t>
                      </a:r>
                      <a:r>
                        <a:rPr lang="en-US" sz="1100" dirty="0" smtClean="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100" dirty="0">
                          <a:effectLst/>
                        </a:rPr>
                        <a:t>Mid-Season</a:t>
                      </a:r>
                    </a:p>
                    <a:p>
                      <a:pPr marL="0" marR="0" algn="ctr">
                        <a:lnSpc>
                          <a:spcPct val="107000"/>
                        </a:lnSpc>
                        <a:spcBef>
                          <a:spcPts val="0"/>
                        </a:spcBef>
                        <a:spcAft>
                          <a:spcPts val="0"/>
                        </a:spcAft>
                      </a:pPr>
                      <a:r>
                        <a:rPr lang="en-US" sz="1100" dirty="0">
                          <a:effectLst/>
                        </a:rPr>
                        <a:t>N </a:t>
                      </a:r>
                      <a:r>
                        <a:rPr lang="en-US" sz="1100" dirty="0" smtClean="0">
                          <a:effectLst/>
                        </a:rPr>
                        <a:t>(</a:t>
                      </a:r>
                      <a:r>
                        <a:rPr lang="en-US" sz="1100" dirty="0" err="1" smtClean="0">
                          <a:effectLst/>
                        </a:rPr>
                        <a:t>lbs</a:t>
                      </a:r>
                      <a:r>
                        <a:rPr lang="en-US" sz="1100" baseline="0" dirty="0" smtClean="0">
                          <a:effectLst/>
                        </a:rPr>
                        <a:t> ac</a:t>
                      </a:r>
                      <a:r>
                        <a:rPr lang="en-US" sz="1100" baseline="30000" dirty="0" smtClean="0">
                          <a:effectLst/>
                        </a:rPr>
                        <a:t>-1</a:t>
                      </a:r>
                      <a:r>
                        <a:rPr lang="en-US" sz="1100" dirty="0" smtClean="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100" dirty="0">
                          <a:effectLst/>
                        </a:rPr>
                        <a:t>Population (</a:t>
                      </a:r>
                      <a:r>
                        <a:rPr lang="en-US" sz="1100" dirty="0" smtClean="0">
                          <a:effectLst/>
                        </a:rPr>
                        <a:t>seeds</a:t>
                      </a:r>
                      <a:r>
                        <a:rPr lang="en-US" sz="1100" baseline="0" dirty="0" smtClean="0">
                          <a:effectLst/>
                        </a:rPr>
                        <a:t> ac</a:t>
                      </a:r>
                      <a:r>
                        <a:rPr lang="en-US" sz="1100" baseline="30000" dirty="0" smtClean="0">
                          <a:effectLst/>
                        </a:rPr>
                        <a:t>-1</a:t>
                      </a:r>
                      <a:r>
                        <a:rPr lang="en-US" sz="1100" dirty="0" smtClean="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860483250"/>
                  </a:ext>
                </a:extLst>
              </a:tr>
              <a:tr h="248226">
                <a:tc>
                  <a:txBody>
                    <a:bodyPr/>
                    <a:lstStyle/>
                    <a:p>
                      <a:pPr marL="0" marR="0" algn="ctr">
                        <a:lnSpc>
                          <a:spcPct val="107000"/>
                        </a:lnSpc>
                        <a:spcBef>
                          <a:spcPts val="0"/>
                        </a:spcBef>
                        <a:spcAft>
                          <a:spcPts val="0"/>
                        </a:spcAft>
                      </a:pPr>
                      <a:r>
                        <a:rPr lang="en-US" sz="14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mn-lt"/>
                          <a:ea typeface="+mn-ea"/>
                          <a:cs typeface="+mn-cs"/>
                        </a:rPr>
                        <a:t>40,485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1859114080"/>
                  </a:ext>
                </a:extLst>
              </a:tr>
              <a:tr h="264928">
                <a:tc>
                  <a:txBody>
                    <a:bodyPr/>
                    <a:lstStyle/>
                    <a:p>
                      <a:pPr marL="0" marR="0" algn="ctr">
                        <a:lnSpc>
                          <a:spcPct val="107000"/>
                        </a:lnSpc>
                        <a:spcBef>
                          <a:spcPts val="0"/>
                        </a:spcBef>
                        <a:spcAft>
                          <a:spcPts val="0"/>
                        </a:spcAft>
                      </a:pPr>
                      <a:r>
                        <a:rPr lang="en-US" sz="14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u="none" strike="noStrike" kern="1200" cap="none" spc="0" normalizeH="0" baseline="0" noProof="0" dirty="0" smtClean="0">
                          <a:ln>
                            <a:noFill/>
                          </a:ln>
                          <a:effectLst/>
                          <a:uLnTx/>
                          <a:uFillTx/>
                        </a:rPr>
                        <a:t>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80,971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2848762990"/>
                  </a:ext>
                </a:extLst>
              </a:tr>
              <a:tr h="248226">
                <a:tc>
                  <a:txBody>
                    <a:bodyPr/>
                    <a:lstStyle/>
                    <a:p>
                      <a:pPr marL="0" marR="0" algn="ctr">
                        <a:lnSpc>
                          <a:spcPct val="107000"/>
                        </a:lnSpc>
                        <a:spcBef>
                          <a:spcPts val="0"/>
                        </a:spcBef>
                        <a:spcAft>
                          <a:spcPts val="0"/>
                        </a:spcAft>
                      </a:pPr>
                      <a:r>
                        <a:rPr lang="en-US" sz="14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u="none" strike="noStrike" kern="1200" cap="none" spc="0" normalizeH="0" baseline="0" noProof="0" dirty="0" smtClean="0">
                          <a:ln>
                            <a:noFill/>
                          </a:ln>
                          <a:effectLst/>
                          <a:uLnTx/>
                          <a:uFillTx/>
                        </a:rPr>
                        <a:t>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80,971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4287463196"/>
                  </a:ext>
                </a:extLst>
              </a:tr>
              <a:tr h="264928">
                <a:tc>
                  <a:txBody>
                    <a:bodyPr/>
                    <a:lstStyle/>
                    <a:p>
                      <a:pPr marL="0" marR="0" algn="ctr">
                        <a:lnSpc>
                          <a:spcPct val="107000"/>
                        </a:lnSpc>
                        <a:spcBef>
                          <a:spcPts val="0"/>
                        </a:spcBef>
                        <a:spcAft>
                          <a:spcPts val="0"/>
                        </a:spcAft>
                      </a:pPr>
                      <a:r>
                        <a:rPr lang="en-US" sz="1400">
                          <a:effectLst/>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u="none" strike="noStrike" kern="1200" cap="none" spc="0" normalizeH="0" baseline="0" noProof="0" dirty="0" smtClean="0">
                          <a:ln>
                            <a:noFill/>
                          </a:ln>
                          <a:effectLst/>
                          <a:uLnTx/>
                          <a:uFillTx/>
                        </a:rPr>
                        <a:t>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40,485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984634062"/>
                  </a:ext>
                </a:extLst>
              </a:tr>
              <a:tr h="248226">
                <a:tc>
                  <a:txBody>
                    <a:bodyPr/>
                    <a:lstStyle/>
                    <a:p>
                      <a:pPr marL="0" marR="0" algn="ctr">
                        <a:lnSpc>
                          <a:spcPct val="107000"/>
                        </a:lnSpc>
                        <a:spcBef>
                          <a:spcPts val="0"/>
                        </a:spcBef>
                        <a:spcAft>
                          <a:spcPts val="0"/>
                        </a:spcAft>
                      </a:pPr>
                      <a:r>
                        <a:rPr lang="en-US" sz="14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u="none" strike="noStrike" kern="1200" cap="none" spc="0" normalizeH="0" baseline="0" noProof="0" smtClean="0">
                          <a:ln>
                            <a:noFill/>
                          </a:ln>
                          <a:effectLst/>
                          <a:uLnTx/>
                          <a:uFillTx/>
                        </a:rPr>
                        <a:t>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mn-lt"/>
                          <a:ea typeface="+mn-ea"/>
                          <a:cs typeface="+mn-cs"/>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60,728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391051725"/>
                  </a:ext>
                </a:extLst>
              </a:tr>
              <a:tr h="264928">
                <a:tc>
                  <a:txBody>
                    <a:bodyPr/>
                    <a:lstStyle/>
                    <a:p>
                      <a:pPr marL="0" marR="0" algn="ctr">
                        <a:lnSpc>
                          <a:spcPct val="107000"/>
                        </a:lnSpc>
                        <a:spcBef>
                          <a:spcPts val="0"/>
                        </a:spcBef>
                        <a:spcAft>
                          <a:spcPts val="0"/>
                        </a:spcAft>
                      </a:pPr>
                      <a:r>
                        <a:rPr lang="en-US" sz="14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u="none" strike="noStrike" kern="1200" cap="none" spc="0" normalizeH="0" baseline="0" noProof="0" smtClean="0">
                          <a:ln>
                            <a:noFill/>
                          </a:ln>
                          <a:effectLst/>
                          <a:uLnTx/>
                          <a:uFillTx/>
                        </a:rPr>
                        <a:t>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mn-lt"/>
                          <a:ea typeface="+mn-ea"/>
                          <a:cs typeface="+mn-cs"/>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80,971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2945888661"/>
                  </a:ext>
                </a:extLst>
              </a:tr>
              <a:tr h="248226">
                <a:tc>
                  <a:txBody>
                    <a:bodyPr/>
                    <a:lstStyle/>
                    <a:p>
                      <a:pPr marL="0" marR="0" algn="ctr">
                        <a:lnSpc>
                          <a:spcPct val="107000"/>
                        </a:lnSpc>
                        <a:spcBef>
                          <a:spcPts val="0"/>
                        </a:spcBef>
                        <a:spcAft>
                          <a:spcPts val="0"/>
                        </a:spcAft>
                      </a:pPr>
                      <a:r>
                        <a:rPr lang="en-US" sz="14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u="none" strike="noStrike" kern="1200" cap="none" spc="0" normalizeH="0" baseline="0" noProof="0" smtClean="0">
                          <a:ln>
                            <a:noFill/>
                          </a:ln>
                          <a:effectLst/>
                          <a:uLnTx/>
                          <a:uFillTx/>
                        </a:rPr>
                        <a:t>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mn-lt"/>
                          <a:ea typeface="+mn-ea"/>
                          <a:cs typeface="+mn-cs"/>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40,485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3631336467"/>
                  </a:ext>
                </a:extLst>
              </a:tr>
              <a:tr h="248226">
                <a:tc>
                  <a:txBody>
                    <a:bodyPr/>
                    <a:lstStyle/>
                    <a:p>
                      <a:pPr marL="0" marR="0" algn="ctr">
                        <a:lnSpc>
                          <a:spcPct val="107000"/>
                        </a:lnSpc>
                        <a:spcBef>
                          <a:spcPts val="0"/>
                        </a:spcBef>
                        <a:spcAft>
                          <a:spcPts val="0"/>
                        </a:spcAft>
                      </a:pPr>
                      <a:r>
                        <a:rPr lang="en-US" sz="1400">
                          <a:effectLst/>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u="none" strike="noStrike" kern="1200" cap="none" spc="0" normalizeH="0" baseline="0" noProof="0" smtClean="0">
                          <a:ln>
                            <a:noFill/>
                          </a:ln>
                          <a:effectLst/>
                          <a:uLnTx/>
                          <a:uFillTx/>
                        </a:rPr>
                        <a:t>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mn-lt"/>
                          <a:ea typeface="+mn-ea"/>
                          <a:cs typeface="+mn-cs"/>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60,728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2008990724"/>
                  </a:ext>
                </a:extLst>
              </a:tr>
              <a:tr h="248226">
                <a:tc>
                  <a:txBody>
                    <a:bodyPr/>
                    <a:lstStyle/>
                    <a:p>
                      <a:pPr marL="0" marR="0" algn="ctr">
                        <a:lnSpc>
                          <a:spcPct val="107000"/>
                        </a:lnSpc>
                        <a:spcBef>
                          <a:spcPts val="0"/>
                        </a:spcBef>
                        <a:spcAft>
                          <a:spcPts val="0"/>
                        </a:spcAft>
                      </a:pPr>
                      <a:r>
                        <a:rPr lang="en-US" sz="1400">
                          <a:effectLst/>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u="none" strike="noStrike" kern="1200" cap="none" spc="0" normalizeH="0" baseline="0" noProof="0" smtClean="0">
                          <a:ln>
                            <a:noFill/>
                          </a:ln>
                          <a:effectLst/>
                          <a:uLnTx/>
                          <a:uFillTx/>
                        </a:rPr>
                        <a:t>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mn-lt"/>
                          <a:ea typeface="+mn-ea"/>
                          <a:cs typeface="+mn-cs"/>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80,971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1522550035"/>
                  </a:ext>
                </a:extLst>
              </a:tr>
              <a:tr h="248226">
                <a:tc>
                  <a:txBody>
                    <a:bodyPr/>
                    <a:lstStyle/>
                    <a:p>
                      <a:pPr marL="0" marR="0" algn="ctr">
                        <a:lnSpc>
                          <a:spcPct val="107000"/>
                        </a:lnSpc>
                        <a:spcBef>
                          <a:spcPts val="0"/>
                        </a:spcBef>
                        <a:spcAft>
                          <a:spcPts val="0"/>
                        </a:spcAft>
                      </a:pPr>
                      <a:r>
                        <a:rPr lang="en-US" sz="14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u="none" strike="noStrike" kern="1200" cap="none" spc="0" normalizeH="0" baseline="0" noProof="0" smtClean="0">
                          <a:ln>
                            <a:noFill/>
                          </a:ln>
                          <a:effectLst/>
                          <a:uLnTx/>
                          <a:uFillTx/>
                        </a:rPr>
                        <a:t>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mn-lt"/>
                          <a:ea typeface="+mn-ea"/>
                          <a:cs typeface="+mn-cs"/>
                        </a:rPr>
                        <a:t>27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40,485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762121478"/>
                  </a:ext>
                </a:extLst>
              </a:tr>
              <a:tr h="248226">
                <a:tc>
                  <a:txBody>
                    <a:bodyPr/>
                    <a:lstStyle/>
                    <a:p>
                      <a:pPr marL="0" marR="0" algn="ctr">
                        <a:lnSpc>
                          <a:spcPct val="107000"/>
                        </a:lnSpc>
                        <a:spcBef>
                          <a:spcPts val="0"/>
                        </a:spcBef>
                        <a:spcAft>
                          <a:spcPts val="0"/>
                        </a:spcAft>
                      </a:pPr>
                      <a:r>
                        <a:rPr lang="en-US" sz="14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u="none" strike="noStrike" kern="1200" cap="none" spc="0" normalizeH="0" baseline="0" noProof="0" smtClean="0">
                          <a:ln>
                            <a:noFill/>
                          </a:ln>
                          <a:effectLst/>
                          <a:uLnTx/>
                          <a:uFillTx/>
                        </a:rPr>
                        <a:t>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mn-lt"/>
                          <a:ea typeface="+mn-ea"/>
                          <a:cs typeface="+mn-cs"/>
                        </a:rPr>
                        <a:t>27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a:effectLst/>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60,728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3915212815"/>
                  </a:ext>
                </a:extLst>
              </a:tr>
              <a:tr h="248226">
                <a:tc>
                  <a:txBody>
                    <a:bodyPr/>
                    <a:lstStyle/>
                    <a:p>
                      <a:pPr marL="0" marR="0" algn="ctr">
                        <a:lnSpc>
                          <a:spcPct val="107000"/>
                        </a:lnSpc>
                        <a:spcBef>
                          <a:spcPts val="0"/>
                        </a:spcBef>
                        <a:spcAft>
                          <a:spcPts val="0"/>
                        </a:spcAft>
                      </a:pPr>
                      <a:r>
                        <a:rPr lang="en-US" sz="1400">
                          <a:effectLst/>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u="none" strike="noStrike" kern="1200" cap="none" spc="0" normalizeH="0" baseline="0" noProof="0" dirty="0" smtClean="0">
                          <a:ln>
                            <a:noFill/>
                          </a:ln>
                          <a:effectLst/>
                          <a:uLnTx/>
                          <a:uFillTx/>
                        </a:rPr>
                        <a:t>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mn-lt"/>
                          <a:ea typeface="+mn-ea"/>
                          <a:cs typeface="+mn-cs"/>
                        </a:rPr>
                        <a:t>27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80,971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2730410896"/>
                  </a:ext>
                </a:extLst>
              </a:tr>
              <a:tr h="248226">
                <a:tc>
                  <a:txBody>
                    <a:bodyPr/>
                    <a:lstStyle/>
                    <a:p>
                      <a:pPr marL="0" marR="0" algn="ctr">
                        <a:lnSpc>
                          <a:spcPct val="107000"/>
                        </a:lnSpc>
                        <a:spcBef>
                          <a:spcPts val="0"/>
                        </a:spcBef>
                        <a:spcAft>
                          <a:spcPts val="0"/>
                        </a:spcAft>
                      </a:pPr>
                      <a:r>
                        <a:rPr lang="en-US" sz="1400" dirty="0" smtClean="0">
                          <a:effectLst/>
                        </a:rPr>
                        <a:t>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mn-lt"/>
                          <a:ea typeface="+mn-ea"/>
                          <a:cs typeface="+mn-cs"/>
                        </a:rPr>
                        <a:t>27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60,728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2745258193"/>
                  </a:ext>
                </a:extLst>
              </a:tr>
              <a:tr h="248226">
                <a:tc>
                  <a:txBody>
                    <a:bodyPr/>
                    <a:lstStyle/>
                    <a:p>
                      <a:pPr marL="0" marR="0" algn="ctr">
                        <a:lnSpc>
                          <a:spcPct val="107000"/>
                        </a:lnSpc>
                        <a:spcBef>
                          <a:spcPts val="0"/>
                        </a:spcBef>
                        <a:spcAft>
                          <a:spcPts val="0"/>
                        </a:spcAft>
                      </a:pPr>
                      <a:r>
                        <a:rPr lang="en-US" sz="1400" dirty="0" smtClean="0">
                          <a:effectLst/>
                        </a:rPr>
                        <a:t>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latin typeface="+mn-lt"/>
                          <a:ea typeface="+mn-ea"/>
                          <a:cs typeface="+mn-cs"/>
                        </a:rPr>
                        <a:t>27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tc>
                  <a:txBody>
                    <a:bodyPr/>
                    <a:lstStyle/>
                    <a:p>
                      <a:pPr marL="0" marR="0" algn="ctr">
                        <a:lnSpc>
                          <a:spcPct val="107000"/>
                        </a:lnSpc>
                        <a:spcBef>
                          <a:spcPts val="0"/>
                        </a:spcBef>
                        <a:spcAft>
                          <a:spcPts val="0"/>
                        </a:spcAft>
                      </a:pPr>
                      <a:r>
                        <a:rPr lang="en-US" sz="1200" dirty="0" smtClean="0">
                          <a:effectLst/>
                        </a:rPr>
                        <a:t>60,728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031" marR="66031" marT="0" marB="0" anchor="ctr"/>
                </a:tc>
                <a:extLst>
                  <a:ext uri="{0D108BD9-81ED-4DB2-BD59-A6C34878D82A}">
                    <a16:rowId xmlns:a16="http://schemas.microsoft.com/office/drawing/2014/main" val="3321880726"/>
                  </a:ext>
                </a:extLst>
              </a:tr>
            </a:tbl>
          </a:graphicData>
        </a:graphic>
      </p:graphicFrame>
    </p:spTree>
    <p:extLst>
      <p:ext uri="{BB962C8B-B14F-4D97-AF65-F5344CB8AC3E}">
        <p14:creationId xmlns:p14="http://schemas.microsoft.com/office/powerpoint/2010/main" val="4019587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56" y="687474"/>
            <a:ext cx="8219090" cy="1083329"/>
          </a:xfrm>
        </p:spPr>
        <p:txBody>
          <a:bodyPr>
            <a:normAutofit fontScale="90000"/>
          </a:bodyPr>
          <a:lstStyle/>
          <a:p>
            <a:r>
              <a:rPr lang="en-US" b="1" dirty="0">
                <a:latin typeface="+mn-lt"/>
                <a:ea typeface="Tahoma" panose="020B0604030504040204" pitchFamily="34" charset="0"/>
                <a:cs typeface="Tahoma" panose="020B0604030504040204" pitchFamily="34" charset="0"/>
              </a:rPr>
              <a:t>Optimum Preplant Nitrogen in </a:t>
            </a:r>
            <a:r>
              <a:rPr lang="en-US" b="1" dirty="0" smtClean="0">
                <a:latin typeface="+mn-lt"/>
                <a:ea typeface="Tahoma" panose="020B0604030504040204" pitchFamily="34" charset="0"/>
                <a:cs typeface="Tahoma" panose="020B0604030504040204" pitchFamily="34" charset="0"/>
              </a:rPr>
              <a:t/>
            </a:r>
            <a:br>
              <a:rPr lang="en-US" b="1" dirty="0" smtClean="0">
                <a:latin typeface="+mn-lt"/>
                <a:ea typeface="Tahoma" panose="020B0604030504040204" pitchFamily="34" charset="0"/>
                <a:cs typeface="Tahoma" panose="020B0604030504040204" pitchFamily="34" charset="0"/>
              </a:rPr>
            </a:br>
            <a:r>
              <a:rPr lang="en-US" b="1" dirty="0" smtClean="0">
                <a:latin typeface="+mn-lt"/>
                <a:ea typeface="Tahoma" panose="020B0604030504040204" pitchFamily="34" charset="0"/>
                <a:cs typeface="Tahoma" panose="020B0604030504040204" pitchFamily="34" charset="0"/>
              </a:rPr>
              <a:t>Sorghum </a:t>
            </a:r>
            <a:r>
              <a:rPr lang="en-US" b="1" dirty="0">
                <a:latin typeface="+mn-lt"/>
                <a:ea typeface="Tahoma" panose="020B0604030504040204" pitchFamily="34" charset="0"/>
                <a:cs typeface="Tahoma" panose="020B0604030504040204" pitchFamily="34" charset="0"/>
              </a:rPr>
              <a:t>(</a:t>
            </a:r>
            <a:r>
              <a:rPr lang="en-US" b="1" i="1" dirty="0">
                <a:latin typeface="+mn-lt"/>
                <a:ea typeface="Tahoma" panose="020B0604030504040204" pitchFamily="34" charset="0"/>
                <a:cs typeface="Tahoma" panose="020B0604030504040204" pitchFamily="34" charset="0"/>
              </a:rPr>
              <a:t>Sorghum bicolor</a:t>
            </a:r>
            <a:r>
              <a:rPr lang="en-US" b="1" dirty="0">
                <a:latin typeface="+mn-lt"/>
                <a:ea typeface="Tahoma" panose="020B0604030504040204" pitchFamily="34" charset="0"/>
                <a:cs typeface="Tahoma" panose="020B0604030504040204" pitchFamily="34" charset="0"/>
              </a:rPr>
              <a:t>)</a:t>
            </a:r>
            <a:r>
              <a:rPr lang="en-US" b="1" dirty="0"/>
              <a:t/>
            </a:r>
            <a:br>
              <a:rPr lang="en-US" b="1" dirty="0"/>
            </a:br>
            <a:r>
              <a:rPr lang="en-US" sz="1400" dirty="0"/>
              <a:t>Gwen </a:t>
            </a:r>
            <a:r>
              <a:rPr lang="en-US" sz="1400" dirty="0" err="1"/>
              <a:t>WehmeyeR</a:t>
            </a:r>
            <a:endParaRPr lang="en-US" dirty="0"/>
          </a:p>
        </p:txBody>
      </p:sp>
      <p:sp>
        <p:nvSpPr>
          <p:cNvPr id="3" name="Rectangle 2"/>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7" name="Table 6"/>
          <p:cNvGraphicFramePr>
            <a:graphicFrameLocks noGrp="1"/>
          </p:cNvGraphicFramePr>
          <p:nvPr>
            <p:extLst/>
          </p:nvPr>
        </p:nvGraphicFramePr>
        <p:xfrm>
          <a:off x="3835399" y="2183821"/>
          <a:ext cx="4846147" cy="3988376"/>
        </p:xfrm>
        <a:graphic>
          <a:graphicData uri="http://schemas.openxmlformats.org/drawingml/2006/table">
            <a:tbl>
              <a:tblPr firstRow="1" firstCol="1" bandRow="1">
                <a:tableStyleId>{5C22544A-7EE6-4342-B048-85BDC9FD1C3A}</a:tableStyleId>
              </a:tblPr>
              <a:tblGrid>
                <a:gridCol w="1030148">
                  <a:extLst>
                    <a:ext uri="{9D8B030D-6E8A-4147-A177-3AD203B41FA5}">
                      <a16:colId xmlns:a16="http://schemas.microsoft.com/office/drawing/2014/main" val="166981101"/>
                    </a:ext>
                  </a:extLst>
                </a:gridCol>
                <a:gridCol w="1325389">
                  <a:extLst>
                    <a:ext uri="{9D8B030D-6E8A-4147-A177-3AD203B41FA5}">
                      <a16:colId xmlns:a16="http://schemas.microsoft.com/office/drawing/2014/main" val="871837831"/>
                    </a:ext>
                  </a:extLst>
                </a:gridCol>
                <a:gridCol w="1236372">
                  <a:extLst>
                    <a:ext uri="{9D8B030D-6E8A-4147-A177-3AD203B41FA5}">
                      <a16:colId xmlns:a16="http://schemas.microsoft.com/office/drawing/2014/main" val="1098675647"/>
                    </a:ext>
                  </a:extLst>
                </a:gridCol>
                <a:gridCol w="1254238">
                  <a:extLst>
                    <a:ext uri="{9D8B030D-6E8A-4147-A177-3AD203B41FA5}">
                      <a16:colId xmlns:a16="http://schemas.microsoft.com/office/drawing/2014/main" val="3043779155"/>
                    </a:ext>
                  </a:extLst>
                </a:gridCol>
              </a:tblGrid>
              <a:tr h="760376">
                <a:tc>
                  <a:txBody>
                    <a:bodyPr/>
                    <a:lstStyle/>
                    <a:p>
                      <a:pPr marL="0" marR="0" algn="ctr">
                        <a:lnSpc>
                          <a:spcPct val="107000"/>
                        </a:lnSpc>
                        <a:spcBef>
                          <a:spcPts val="0"/>
                        </a:spcBef>
                        <a:spcAft>
                          <a:spcPts val="0"/>
                        </a:spcAft>
                      </a:pPr>
                      <a:r>
                        <a:rPr lang="en-US" sz="1400" dirty="0">
                          <a:effectLst/>
                        </a:rPr>
                        <a:t>Treatment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smtClean="0">
                          <a:effectLst/>
                        </a:rPr>
                        <a:t>Pre-plant </a:t>
                      </a:r>
                      <a:r>
                        <a:rPr lang="en-US" sz="1400" dirty="0">
                          <a:effectLst/>
                        </a:rPr>
                        <a:t>N </a:t>
                      </a:r>
                      <a:br>
                        <a:rPr lang="en-US" sz="1400" dirty="0">
                          <a:effectLst/>
                        </a:rPr>
                      </a:br>
                      <a:r>
                        <a:rPr lang="en-US" sz="1400" dirty="0" smtClean="0">
                          <a:effectLst/>
                        </a:rPr>
                        <a:t>(</a:t>
                      </a:r>
                      <a:r>
                        <a:rPr lang="en-US" sz="1400" dirty="0" err="1" smtClean="0">
                          <a:effectLst/>
                        </a:rPr>
                        <a:t>lbs</a:t>
                      </a:r>
                      <a:r>
                        <a:rPr lang="en-US" sz="1400" dirty="0" smtClean="0">
                          <a:effectLst/>
                        </a:rPr>
                        <a:t> N</a:t>
                      </a:r>
                      <a:r>
                        <a:rPr lang="en-US" sz="1400" baseline="0" dirty="0" smtClean="0">
                          <a:effectLst/>
                        </a:rPr>
                        <a:t> ac</a:t>
                      </a:r>
                      <a:r>
                        <a:rPr lang="en-US" sz="1400" baseline="30000" dirty="0" smtClean="0">
                          <a:effectLst/>
                        </a:rPr>
                        <a:t>-1</a:t>
                      </a:r>
                      <a:r>
                        <a:rPr lang="en-US" sz="1400" dirty="0" smtClean="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smtClean="0">
                          <a:effectLst/>
                        </a:rPr>
                        <a:t>Side-dress </a:t>
                      </a:r>
                      <a:r>
                        <a:rPr lang="en-US" sz="1400" dirty="0">
                          <a:effectLst/>
                        </a:rPr>
                        <a:t>N </a:t>
                      </a:r>
                      <a:r>
                        <a:rPr lang="en-US" sz="1400" dirty="0" smtClean="0">
                          <a:effectLst/>
                        </a:rPr>
                        <a:t>(</a:t>
                      </a:r>
                      <a:r>
                        <a:rPr lang="en-US" sz="1400" dirty="0" err="1" smtClean="0">
                          <a:effectLst/>
                        </a:rPr>
                        <a:t>lbs</a:t>
                      </a:r>
                      <a:r>
                        <a:rPr lang="en-US" sz="1400" dirty="0" smtClean="0">
                          <a:effectLst/>
                        </a:rPr>
                        <a:t> N</a:t>
                      </a:r>
                      <a:r>
                        <a:rPr lang="en-US" sz="1400" baseline="0" dirty="0" smtClean="0">
                          <a:effectLst/>
                        </a:rPr>
                        <a:t> ac</a:t>
                      </a:r>
                      <a:r>
                        <a:rPr lang="en-US" sz="1400" baseline="30000" dirty="0" smtClean="0">
                          <a:effectLst/>
                        </a:rPr>
                        <a:t>-1</a:t>
                      </a:r>
                      <a:r>
                        <a:rPr lang="en-US" sz="1400" dirty="0" smtClean="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Total N </a:t>
                      </a:r>
                      <a:br>
                        <a:rPr lang="en-US" sz="1400" dirty="0">
                          <a:effectLst/>
                        </a:rPr>
                      </a:br>
                      <a:r>
                        <a:rPr lang="en-US" sz="1400" dirty="0" smtClean="0">
                          <a:effectLst/>
                        </a:rPr>
                        <a:t>(</a:t>
                      </a:r>
                      <a:r>
                        <a:rPr lang="en-US" sz="1400" dirty="0" err="1" smtClean="0">
                          <a:effectLst/>
                        </a:rPr>
                        <a:t>lbs</a:t>
                      </a:r>
                      <a:r>
                        <a:rPr lang="en-US" sz="1400" dirty="0" smtClean="0">
                          <a:effectLst/>
                        </a:rPr>
                        <a:t> N ac</a:t>
                      </a:r>
                      <a:r>
                        <a:rPr lang="en-US" sz="1400" baseline="30000" dirty="0" smtClean="0">
                          <a:effectLst/>
                        </a:rPr>
                        <a:t>-1</a:t>
                      </a:r>
                      <a:r>
                        <a:rPr lang="en-US" sz="1400" dirty="0" smtClean="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5034762"/>
                  </a:ext>
                </a:extLst>
              </a:tr>
              <a:tr h="269000">
                <a:tc>
                  <a:txBody>
                    <a:bodyPr/>
                    <a:lstStyle/>
                    <a:p>
                      <a:pPr marL="0" marR="0" algn="ctr">
                        <a:lnSpc>
                          <a:spcPct val="107000"/>
                        </a:lnSpc>
                        <a:spcBef>
                          <a:spcPts val="0"/>
                        </a:spcBef>
                        <a:spcAft>
                          <a:spcPts val="0"/>
                        </a:spcAft>
                      </a:pPr>
                      <a:r>
                        <a:rPr lang="en-US" sz="1300" dirty="0">
                          <a:effectLst/>
                        </a:rPr>
                        <a:t>1</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a:effectLst/>
                        </a:rPr>
                        <a:t>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a:effectLst/>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a:effectLst/>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9727444"/>
                  </a:ext>
                </a:extLst>
              </a:tr>
              <a:tr h="269000">
                <a:tc>
                  <a:txBody>
                    <a:bodyPr/>
                    <a:lstStyle/>
                    <a:p>
                      <a:pPr marL="0" marR="0" algn="ctr">
                        <a:lnSpc>
                          <a:spcPct val="107000"/>
                        </a:lnSpc>
                        <a:spcBef>
                          <a:spcPts val="0"/>
                        </a:spcBef>
                        <a:spcAft>
                          <a:spcPts val="0"/>
                        </a:spcAft>
                      </a:pPr>
                      <a:r>
                        <a:rPr lang="en-US" sz="1300" dirty="0">
                          <a:effectLst/>
                        </a:rPr>
                        <a:t>2</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15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a:effectLst/>
                        </a:rPr>
                        <a:t>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15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2550312"/>
                  </a:ext>
                </a:extLst>
              </a:tr>
              <a:tr h="269000">
                <a:tc>
                  <a:txBody>
                    <a:bodyPr/>
                    <a:lstStyle/>
                    <a:p>
                      <a:pPr marL="0" marR="0" algn="ctr">
                        <a:lnSpc>
                          <a:spcPct val="107000"/>
                        </a:lnSpc>
                        <a:spcBef>
                          <a:spcPts val="0"/>
                        </a:spcBef>
                        <a:spcAft>
                          <a:spcPts val="0"/>
                        </a:spcAft>
                      </a:pPr>
                      <a:r>
                        <a:rPr lang="en-US" sz="1300">
                          <a:effectLst/>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30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a:effectLst/>
                        </a:rPr>
                        <a:t>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30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3161799"/>
                  </a:ext>
                </a:extLst>
              </a:tr>
              <a:tr h="269000">
                <a:tc>
                  <a:txBody>
                    <a:bodyPr/>
                    <a:lstStyle/>
                    <a:p>
                      <a:pPr marL="0" marR="0" algn="ctr">
                        <a:lnSpc>
                          <a:spcPct val="107000"/>
                        </a:lnSpc>
                        <a:spcBef>
                          <a:spcPts val="0"/>
                        </a:spcBef>
                        <a:spcAft>
                          <a:spcPts val="0"/>
                        </a:spcAft>
                      </a:pPr>
                      <a:r>
                        <a:rPr lang="en-US" sz="1300">
                          <a:effectLst/>
                        </a:rPr>
                        <a:t>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45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a:effectLst/>
                        </a:rPr>
                        <a:t>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45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0595329"/>
                  </a:ext>
                </a:extLst>
              </a:tr>
              <a:tr h="269000">
                <a:tc>
                  <a:txBody>
                    <a:bodyPr/>
                    <a:lstStyle/>
                    <a:p>
                      <a:pPr marL="0" marR="0" algn="ctr">
                        <a:lnSpc>
                          <a:spcPct val="107000"/>
                        </a:lnSpc>
                        <a:spcBef>
                          <a:spcPts val="0"/>
                        </a:spcBef>
                        <a:spcAft>
                          <a:spcPts val="0"/>
                        </a:spcAft>
                      </a:pPr>
                      <a:r>
                        <a:rPr lang="en-US" sz="1300">
                          <a:effectLst/>
                        </a:rPr>
                        <a:t>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60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a:effectLst/>
                        </a:rPr>
                        <a:t>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60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30072347"/>
                  </a:ext>
                </a:extLst>
              </a:tr>
              <a:tr h="269000">
                <a:tc>
                  <a:txBody>
                    <a:bodyPr/>
                    <a:lstStyle/>
                    <a:p>
                      <a:pPr marL="0" marR="0" algn="ctr">
                        <a:lnSpc>
                          <a:spcPct val="107000"/>
                        </a:lnSpc>
                        <a:spcBef>
                          <a:spcPts val="0"/>
                        </a:spcBef>
                        <a:spcAft>
                          <a:spcPts val="0"/>
                        </a:spcAft>
                      </a:pPr>
                      <a:r>
                        <a:rPr lang="en-US" sz="1300">
                          <a:effectLst/>
                        </a:rPr>
                        <a:t>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90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a:effectLst/>
                        </a:rPr>
                        <a:t>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90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2508212"/>
                  </a:ext>
                </a:extLst>
              </a:tr>
              <a:tr h="269000">
                <a:tc>
                  <a:txBody>
                    <a:bodyPr/>
                    <a:lstStyle/>
                    <a:p>
                      <a:pPr marL="0" marR="0" algn="ctr">
                        <a:lnSpc>
                          <a:spcPct val="107000"/>
                        </a:lnSpc>
                        <a:spcBef>
                          <a:spcPts val="0"/>
                        </a:spcBef>
                        <a:spcAft>
                          <a:spcPts val="0"/>
                        </a:spcAft>
                      </a:pPr>
                      <a:r>
                        <a:rPr lang="en-US" sz="1300">
                          <a:effectLst/>
                        </a:rPr>
                        <a:t>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a:effectLst/>
                        </a:rPr>
                        <a:t>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30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30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04181529"/>
                  </a:ext>
                </a:extLst>
              </a:tr>
              <a:tr h="269000">
                <a:tc>
                  <a:txBody>
                    <a:bodyPr/>
                    <a:lstStyle/>
                    <a:p>
                      <a:pPr marL="0" marR="0" algn="ctr">
                        <a:lnSpc>
                          <a:spcPct val="107000"/>
                        </a:lnSpc>
                        <a:spcBef>
                          <a:spcPts val="0"/>
                        </a:spcBef>
                        <a:spcAft>
                          <a:spcPts val="0"/>
                        </a:spcAft>
                      </a:pPr>
                      <a:r>
                        <a:rPr lang="en-US" sz="1300">
                          <a:effectLst/>
                        </a:rPr>
                        <a:t>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15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30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45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8129757"/>
                  </a:ext>
                </a:extLst>
              </a:tr>
              <a:tr h="269000">
                <a:tc>
                  <a:txBody>
                    <a:bodyPr/>
                    <a:lstStyle/>
                    <a:p>
                      <a:pPr marL="0" marR="0" algn="ctr">
                        <a:lnSpc>
                          <a:spcPct val="107000"/>
                        </a:lnSpc>
                        <a:spcBef>
                          <a:spcPts val="0"/>
                        </a:spcBef>
                        <a:spcAft>
                          <a:spcPts val="0"/>
                        </a:spcAft>
                      </a:pPr>
                      <a:r>
                        <a:rPr lang="en-US" sz="1300">
                          <a:effectLst/>
                        </a:rPr>
                        <a:t>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30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30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60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32437341"/>
                  </a:ext>
                </a:extLst>
              </a:tr>
              <a:tr h="269000">
                <a:tc>
                  <a:txBody>
                    <a:bodyPr/>
                    <a:lstStyle/>
                    <a:p>
                      <a:pPr marL="0" marR="0" algn="ctr">
                        <a:lnSpc>
                          <a:spcPct val="107000"/>
                        </a:lnSpc>
                        <a:spcBef>
                          <a:spcPts val="0"/>
                        </a:spcBef>
                        <a:spcAft>
                          <a:spcPts val="0"/>
                        </a:spcAft>
                      </a:pPr>
                      <a:r>
                        <a:rPr lang="en-US" sz="1300">
                          <a:effectLst/>
                        </a:rPr>
                        <a:t>10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45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30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75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9023073"/>
                  </a:ext>
                </a:extLst>
              </a:tr>
              <a:tr h="269000">
                <a:tc>
                  <a:txBody>
                    <a:bodyPr/>
                    <a:lstStyle/>
                    <a:p>
                      <a:pPr marL="0" marR="0" algn="ctr">
                        <a:lnSpc>
                          <a:spcPct val="107000"/>
                        </a:lnSpc>
                        <a:spcBef>
                          <a:spcPts val="0"/>
                        </a:spcBef>
                        <a:spcAft>
                          <a:spcPts val="0"/>
                        </a:spcAft>
                      </a:pPr>
                      <a:r>
                        <a:rPr lang="en-US" sz="1300">
                          <a:effectLst/>
                        </a:rPr>
                        <a:t>11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60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30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90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7387809"/>
                  </a:ext>
                </a:extLst>
              </a:tr>
              <a:tr h="269000">
                <a:tc>
                  <a:txBody>
                    <a:bodyPr/>
                    <a:lstStyle/>
                    <a:p>
                      <a:pPr marL="0" marR="0" algn="ctr">
                        <a:lnSpc>
                          <a:spcPct val="107000"/>
                        </a:lnSpc>
                        <a:spcBef>
                          <a:spcPts val="0"/>
                        </a:spcBef>
                        <a:spcAft>
                          <a:spcPts val="0"/>
                        </a:spcAft>
                      </a:pPr>
                      <a:r>
                        <a:rPr lang="en-US" sz="1300">
                          <a:effectLst/>
                        </a:rPr>
                        <a:t>12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90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latin typeface="+mn-lt"/>
                          <a:ea typeface="+mn-ea"/>
                          <a:cs typeface="+mn-cs"/>
                        </a:rPr>
                        <a:t>30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300" dirty="0" smtClean="0">
                          <a:effectLst/>
                        </a:rPr>
                        <a:t>120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448729"/>
                  </a:ext>
                </a:extLst>
              </a:tr>
            </a:tbl>
          </a:graphicData>
        </a:graphic>
      </p:graphicFrame>
      <p:sp>
        <p:nvSpPr>
          <p:cNvPr id="8" name="Rectangle 7"/>
          <p:cNvSpPr/>
          <p:nvPr/>
        </p:nvSpPr>
        <p:spPr>
          <a:xfrm>
            <a:off x="462456" y="2060708"/>
            <a:ext cx="3372944" cy="1200329"/>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rPr>
              <a:t>Objective: </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To evaluate the effect of different preplant and </a:t>
            </a:r>
            <a:r>
              <a:rPr kumimoji="0" lang="en-US" sz="1800" b="0" i="0" u="none" strike="noStrike" kern="1200" cap="none" spc="0" normalizeH="0" baseline="0" noProof="0" dirty="0" smtClean="0">
                <a:ln>
                  <a:noFill/>
                </a:ln>
                <a:solidFill>
                  <a:prstClr val="black"/>
                </a:solidFill>
                <a:effectLst/>
                <a:uLnTx/>
                <a:uFillTx/>
                <a:latin typeface="Gill Sans MT" panose="020B0502020104020203"/>
                <a:ea typeface="+mn-ea"/>
                <a:cs typeface="+mn-cs"/>
              </a:rPr>
              <a:t>side-dress </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nitrogen applications in sorghum.</a:t>
            </a:r>
            <a:r>
              <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rPr>
              <a:t>  </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12" name="Picture 11">
            <a:extLst>
              <a:ext uri="{FF2B5EF4-FFF2-40B4-BE49-F238E27FC236}">
                <a16:creationId xmlns:a16="http://schemas.microsoft.com/office/drawing/2014/main" id="{55D23FAB-6B16-4F6D-9E2B-BE4BAEEEE112}"/>
              </a:ext>
            </a:extLst>
          </p:cNvPr>
          <p:cNvPicPr>
            <a:picLocks noChangeAspect="1"/>
          </p:cNvPicPr>
          <p:nvPr/>
        </p:nvPicPr>
        <p:blipFill>
          <a:blip r:embed="rId2"/>
          <a:stretch>
            <a:fillRect/>
          </a:stretch>
        </p:blipFill>
        <p:spPr>
          <a:xfrm>
            <a:off x="823962" y="3261037"/>
            <a:ext cx="2493149" cy="6140613"/>
          </a:xfrm>
          <a:prstGeom prst="rect">
            <a:avLst/>
          </a:prstGeom>
          <a:ln>
            <a:noFill/>
          </a:ln>
          <a:effectLst>
            <a:softEdge rad="112500"/>
          </a:effectLst>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482" b="100000" l="752" r="100000">
                        <a14:foregroundMark x1="36022" y1="95664" x2="36022" y2="95664"/>
                        <a14:foregroundMark x1="26152" y1="93469" x2="26152" y2="93469"/>
                        <a14:foregroundMark x1="20741" y1="92773" x2="20741" y2="92773"/>
                        <a14:foregroundMark x1="11623" y1="92024" x2="11623" y2="92024"/>
                        <a14:foregroundMark x1="46844" y1="95289" x2="46844" y2="95289"/>
                        <a14:foregroundMark x1="57014" y1="92398" x2="57014" y2="92398"/>
                        <a14:foregroundMark x1="73246" y1="46788" x2="73246" y2="46788"/>
                        <a14:foregroundMark x1="67836" y1="93469" x2="67836" y2="93469"/>
                        <a14:foregroundMark x1="78357" y1="95289" x2="78357" y2="95289"/>
                        <a14:foregroundMark x1="78006" y1="82602" x2="78006" y2="82602"/>
                        <a14:backgroundMark x1="3808" y1="13490" x2="3808" y2="13490"/>
                        <a14:backgroundMark x1="75651" y1="18201" x2="75651" y2="18201"/>
                        <a14:backgroundMark x1="83417" y1="86617" x2="83417" y2="86617"/>
                        <a14:backgroundMark x1="7866" y1="92398" x2="7866" y2="92398"/>
                        <a14:backgroundMark x1="49549" y1="94914" x2="49549" y2="94914"/>
                        <a14:backgroundMark x1="59018" y1="94218" x2="59018" y2="94218"/>
                      </a14:backgroundRemoval>
                    </a14:imgEffect>
                  </a14:imgLayer>
                </a14:imgProps>
              </a:ext>
            </a:extLst>
          </a:blip>
          <a:stretch>
            <a:fillRect/>
          </a:stretch>
        </p:blipFill>
        <p:spPr>
          <a:xfrm>
            <a:off x="7157545" y="385198"/>
            <a:ext cx="1524001" cy="1426270"/>
          </a:xfrm>
          <a:prstGeom prst="rect">
            <a:avLst/>
          </a:prstGeom>
        </p:spPr>
      </p:pic>
    </p:spTree>
    <p:extLst>
      <p:ext uri="{BB962C8B-B14F-4D97-AF65-F5344CB8AC3E}">
        <p14:creationId xmlns:p14="http://schemas.microsoft.com/office/powerpoint/2010/main" val="1759846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56" y="687474"/>
            <a:ext cx="8219090" cy="1083329"/>
          </a:xfrm>
        </p:spPr>
        <p:txBody>
          <a:bodyPr>
            <a:normAutofit/>
          </a:bodyPr>
          <a:lstStyle/>
          <a:p>
            <a:pPr defTabSz="914400"/>
            <a:r>
              <a:rPr lang="en-US" b="1" cap="none" dirty="0" smtClean="0"/>
              <a:t/>
            </a:r>
            <a:br>
              <a:rPr lang="en-US" b="1" cap="none" dirty="0" smtClean="0"/>
            </a:br>
            <a:endParaRPr lang="en-US" sz="1800" dirty="0">
              <a:solidFill>
                <a:schemeClr val="bg2"/>
              </a:solidFill>
              <a:latin typeface="+mn-lt"/>
              <a:ea typeface="+mn-ea"/>
              <a:cs typeface="+mn-cs"/>
            </a:endParaRPr>
          </a:p>
        </p:txBody>
      </p:sp>
      <p:sp>
        <p:nvSpPr>
          <p:cNvPr id="3" name="Rectangle 2"/>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p:cNvSpPr/>
          <p:nvPr/>
        </p:nvSpPr>
        <p:spPr>
          <a:xfrm>
            <a:off x="384911" y="1895922"/>
            <a:ext cx="4083117" cy="28007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Objective: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determine NH4+, NO3- effects on sorghum growth when dual knifed </a:t>
            </a:r>
            <a:r>
              <a:rPr kumimoji="0" lang="en-US" sz="1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preplant</a:t>
            </a: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with APP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the effect of dual knife applications of NH4+-N and APP on sorghum leaf P concentration and grain yield.</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Rationale: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Different studies have been carried out to determine the effect of N and P placement methods on the P nutrition and final grain yield of wheat both in the field and greenhouse conditions, however </a:t>
            </a: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information is limited with sorghum</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45771" y="569338"/>
            <a:ext cx="692168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EBEBEB"/>
                </a:solidFill>
                <a:effectLst/>
                <a:uLnTx/>
                <a:uFillTx/>
                <a:latin typeface="Gill Sans MT" panose="020B0502020104020203"/>
                <a:ea typeface="+mn-ea"/>
                <a:cs typeface="+mn-cs"/>
              </a:rPr>
              <a:t>EFFECT OF PRE-PLANT NITROGEN AND PHOSPHORUS APPLICATION ON SORGHUM </a:t>
            </a:r>
            <a:r>
              <a:rPr kumimoji="0" lang="en-US" sz="2200" b="0" i="1" u="none" strike="noStrike" kern="1200" cap="none" spc="0" normalizeH="0" baseline="0" noProof="0" dirty="0" smtClean="0">
                <a:ln>
                  <a:noFill/>
                </a:ln>
                <a:solidFill>
                  <a:srgbClr val="EBEBEB"/>
                </a:solidFill>
                <a:effectLst/>
                <a:uLnTx/>
                <a:uFillTx/>
                <a:latin typeface="Gill Sans MT" panose="020B0502020104020203"/>
                <a:ea typeface="+mn-ea"/>
                <a:cs typeface="+mn-cs"/>
              </a:rPr>
              <a:t>(SORGHUM BICOLOR) </a:t>
            </a:r>
            <a:r>
              <a:rPr kumimoji="0" lang="en-US" sz="2200" b="0" i="0" u="none" strike="noStrike" kern="1200" cap="none" spc="0" normalizeH="0" baseline="0" noProof="0" dirty="0" smtClean="0">
                <a:ln>
                  <a:noFill/>
                </a:ln>
                <a:solidFill>
                  <a:srgbClr val="EBEBEB"/>
                </a:solidFill>
                <a:effectLst/>
                <a:uLnTx/>
                <a:uFillTx/>
                <a:latin typeface="Gill Sans MT" panose="020B0502020104020203"/>
                <a:ea typeface="+mn-ea"/>
                <a:cs typeface="+mn-cs"/>
              </a:rPr>
              <a:t>GRAIN YIELDS</a:t>
            </a:r>
            <a:endParaRPr kumimoji="0" lang="en-US" sz="2200" b="0" i="0" u="none" strike="noStrike" kern="1200" cap="none" spc="0" normalizeH="0" baseline="0" noProof="0" dirty="0">
              <a:ln>
                <a:noFill/>
              </a:ln>
              <a:solidFill>
                <a:srgbClr val="EBEBEB"/>
              </a:solidFill>
              <a:effectLst/>
              <a:uLnTx/>
              <a:uFillTx/>
              <a:latin typeface="Gill Sans MT" panose="020B0502020104020203"/>
              <a:ea typeface="+mn-ea"/>
              <a:cs typeface="+mn-cs"/>
            </a:endParaRPr>
          </a:p>
        </p:txBody>
      </p:sp>
      <p:sp>
        <p:nvSpPr>
          <p:cNvPr id="12" name="TextBox 11"/>
          <p:cNvSpPr txBox="1"/>
          <p:nvPr/>
        </p:nvSpPr>
        <p:spPr>
          <a:xfrm>
            <a:off x="442629" y="1592063"/>
            <a:ext cx="40254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srgbClr val="EBEBEB"/>
                </a:solidFill>
                <a:effectLst/>
                <a:uLnTx/>
                <a:uFillTx/>
                <a:latin typeface="Gill Sans MT" panose="020B0502020104020203"/>
                <a:ea typeface="+mn-ea"/>
                <a:cs typeface="+mn-cs"/>
              </a:rPr>
              <a:t>EVA NAMBI</a:t>
            </a:r>
            <a:endParaRPr kumimoji="0" lang="en-US" sz="1500" b="0" i="0" u="none" strike="noStrike" kern="1200" cap="none" spc="0" normalizeH="0" baseline="0" noProof="0" dirty="0">
              <a:ln>
                <a:noFill/>
              </a:ln>
              <a:solidFill>
                <a:srgbClr val="EBEBEB"/>
              </a:solidFill>
              <a:effectLst/>
              <a:uLnTx/>
              <a:uFillTx/>
              <a:latin typeface="Gill Sans MT" panose="020B0502020104020203"/>
              <a:ea typeface="+mn-ea"/>
              <a:cs typeface="+mn-cs"/>
            </a:endParaRPr>
          </a:p>
        </p:txBody>
      </p:sp>
      <p:pic>
        <p:nvPicPr>
          <p:cNvPr id="14" name="Picture 13"/>
          <p:cNvPicPr>
            <a:picLocks noChangeAspect="1"/>
          </p:cNvPicPr>
          <p:nvPr/>
        </p:nvPicPr>
        <p:blipFill>
          <a:blip r:embed="rId2"/>
          <a:stretch>
            <a:fillRect/>
          </a:stretch>
        </p:blipFill>
        <p:spPr>
          <a:xfrm>
            <a:off x="7112659" y="367690"/>
            <a:ext cx="1524132" cy="1426588"/>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22220" r="14529" b="16095"/>
          <a:stretch/>
        </p:blipFill>
        <p:spPr>
          <a:xfrm>
            <a:off x="442629" y="4660363"/>
            <a:ext cx="3957144" cy="1727200"/>
          </a:xfrm>
          <a:prstGeom prst="rect">
            <a:avLst/>
          </a:prstGeom>
        </p:spPr>
      </p:pic>
      <p:graphicFrame>
        <p:nvGraphicFramePr>
          <p:cNvPr id="15" name="Table 14"/>
          <p:cNvGraphicFramePr>
            <a:graphicFrameLocks noGrp="1"/>
          </p:cNvGraphicFramePr>
          <p:nvPr>
            <p:extLst/>
          </p:nvPr>
        </p:nvGraphicFramePr>
        <p:xfrm>
          <a:off x="4468029" y="1935214"/>
          <a:ext cx="4165833" cy="4452349"/>
        </p:xfrm>
        <a:graphic>
          <a:graphicData uri="http://schemas.openxmlformats.org/drawingml/2006/table">
            <a:tbl>
              <a:tblPr firstRow="1" firstCol="1" bandRow="1">
                <a:tableStyleId>{5C22544A-7EE6-4342-B048-85BDC9FD1C3A}</a:tableStyleId>
              </a:tblPr>
              <a:tblGrid>
                <a:gridCol w="367579">
                  <a:extLst>
                    <a:ext uri="{9D8B030D-6E8A-4147-A177-3AD203B41FA5}">
                      <a16:colId xmlns:a16="http://schemas.microsoft.com/office/drawing/2014/main" val="165347548"/>
                    </a:ext>
                  </a:extLst>
                </a:gridCol>
                <a:gridCol w="899425">
                  <a:extLst>
                    <a:ext uri="{9D8B030D-6E8A-4147-A177-3AD203B41FA5}">
                      <a16:colId xmlns:a16="http://schemas.microsoft.com/office/drawing/2014/main" val="3652065229"/>
                    </a:ext>
                  </a:extLst>
                </a:gridCol>
                <a:gridCol w="646066">
                  <a:extLst>
                    <a:ext uri="{9D8B030D-6E8A-4147-A177-3AD203B41FA5}">
                      <a16:colId xmlns:a16="http://schemas.microsoft.com/office/drawing/2014/main" val="1964380275"/>
                    </a:ext>
                  </a:extLst>
                </a:gridCol>
                <a:gridCol w="836085">
                  <a:extLst>
                    <a:ext uri="{9D8B030D-6E8A-4147-A177-3AD203B41FA5}">
                      <a16:colId xmlns:a16="http://schemas.microsoft.com/office/drawing/2014/main" val="1269068078"/>
                    </a:ext>
                  </a:extLst>
                </a:gridCol>
                <a:gridCol w="785413">
                  <a:extLst>
                    <a:ext uri="{9D8B030D-6E8A-4147-A177-3AD203B41FA5}">
                      <a16:colId xmlns:a16="http://schemas.microsoft.com/office/drawing/2014/main" val="31464142"/>
                    </a:ext>
                  </a:extLst>
                </a:gridCol>
                <a:gridCol w="631265">
                  <a:extLst>
                    <a:ext uri="{9D8B030D-6E8A-4147-A177-3AD203B41FA5}">
                      <a16:colId xmlns:a16="http://schemas.microsoft.com/office/drawing/2014/main" val="2387723933"/>
                    </a:ext>
                  </a:extLst>
                </a:gridCol>
              </a:tblGrid>
              <a:tr h="552858">
                <a:tc>
                  <a:txBody>
                    <a:bodyPr/>
                    <a:lstStyle/>
                    <a:p>
                      <a:pPr marL="0" marR="0" algn="ctr">
                        <a:lnSpc>
                          <a:spcPct val="107000"/>
                        </a:lnSpc>
                        <a:spcBef>
                          <a:spcPts val="0"/>
                        </a:spcBef>
                        <a:spcAft>
                          <a:spcPts val="0"/>
                        </a:spcAft>
                      </a:pPr>
                      <a:r>
                        <a:rPr lang="en-US" sz="1200" dirty="0" err="1">
                          <a:effectLst/>
                        </a:rPr>
                        <a:t>Trt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App.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400" dirty="0">
                          <a:effectLst/>
                        </a:rPr>
                        <a:t>DAP </a:t>
                      </a:r>
                      <a:endParaRPr lang="en-US" sz="1200" dirty="0">
                        <a:effectLst/>
                      </a:endParaRPr>
                    </a:p>
                    <a:p>
                      <a:pPr marL="0" marR="0" algn="l">
                        <a:lnSpc>
                          <a:spcPct val="107000"/>
                        </a:lnSpc>
                        <a:spcBef>
                          <a:spcPts val="0"/>
                        </a:spcBef>
                        <a:spcAft>
                          <a:spcPts val="0"/>
                        </a:spcAft>
                      </a:pPr>
                      <a:r>
                        <a:rPr lang="en-US" sz="900" dirty="0" err="1" smtClean="0">
                          <a:effectLst/>
                        </a:rPr>
                        <a:t>lbs</a:t>
                      </a:r>
                      <a:r>
                        <a:rPr lang="en-US" sz="900" dirty="0" smtClean="0">
                          <a:effectLst/>
                        </a:rPr>
                        <a:t> P</a:t>
                      </a:r>
                      <a:r>
                        <a:rPr lang="en-US" sz="900" baseline="-25000" dirty="0" smtClean="0">
                          <a:effectLst/>
                        </a:rPr>
                        <a:t>2</a:t>
                      </a:r>
                      <a:r>
                        <a:rPr lang="en-US" sz="900" dirty="0" smtClean="0">
                          <a:effectLst/>
                        </a:rPr>
                        <a:t>O</a:t>
                      </a:r>
                      <a:r>
                        <a:rPr lang="en-US" sz="900" baseline="-25000" dirty="0" smtClean="0">
                          <a:effectLst/>
                        </a:rPr>
                        <a:t>5</a:t>
                      </a:r>
                      <a:r>
                        <a:rPr lang="en-US" sz="900" baseline="0" dirty="0">
                          <a:effectLst/>
                        </a:rPr>
                        <a:t> </a:t>
                      </a:r>
                      <a:r>
                        <a:rPr lang="en-US" sz="900" dirty="0" smtClean="0">
                          <a:effectLst/>
                        </a:rPr>
                        <a:t>ac-</a:t>
                      </a:r>
                      <a:r>
                        <a:rPr lang="en-US" sz="900" baseline="30000" dirty="0" smtClean="0">
                          <a:effectLst/>
                        </a:rPr>
                        <a:t>1</a:t>
                      </a:r>
                      <a:endParaRPr lang="en-US" sz="1050"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400" dirty="0">
                          <a:effectLst/>
                        </a:rPr>
                        <a:t>APP </a:t>
                      </a:r>
                      <a:endParaRPr lang="en-US" sz="1200" dirty="0">
                        <a:effectLst/>
                      </a:endParaRPr>
                    </a:p>
                    <a:p>
                      <a:pPr marL="0" marR="0" algn="l">
                        <a:lnSpc>
                          <a:spcPct val="107000"/>
                        </a:lnSpc>
                        <a:spcBef>
                          <a:spcPts val="0"/>
                        </a:spcBef>
                        <a:spcAft>
                          <a:spcPts val="0"/>
                        </a:spcAft>
                      </a:pPr>
                      <a:r>
                        <a:rPr lang="en-US" sz="900" dirty="0" err="1" smtClean="0">
                          <a:effectLst/>
                        </a:rPr>
                        <a:t>lbs</a:t>
                      </a:r>
                      <a:r>
                        <a:rPr lang="en-US" sz="900" dirty="0" smtClean="0">
                          <a:effectLst/>
                        </a:rPr>
                        <a:t> P</a:t>
                      </a:r>
                      <a:r>
                        <a:rPr lang="en-US" sz="900" baseline="-25000" dirty="0" smtClean="0">
                          <a:effectLst/>
                        </a:rPr>
                        <a:t>2</a:t>
                      </a:r>
                      <a:r>
                        <a:rPr lang="en-US" sz="900" dirty="0" smtClean="0">
                          <a:effectLst/>
                        </a:rPr>
                        <a:t>O</a:t>
                      </a:r>
                      <a:r>
                        <a:rPr lang="en-US" sz="900" baseline="-25000" dirty="0" smtClean="0">
                          <a:effectLst/>
                        </a:rPr>
                        <a:t>5</a:t>
                      </a:r>
                      <a:r>
                        <a:rPr lang="en-US" sz="900" dirty="0" smtClean="0">
                          <a:effectLst/>
                        </a:rPr>
                        <a:t>ac</a:t>
                      </a:r>
                      <a:r>
                        <a:rPr lang="en-US" sz="900" baseline="30000" dirty="0" smtClean="0">
                          <a:effectLst/>
                        </a:rPr>
                        <a:t>-1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UAN </a:t>
                      </a:r>
                      <a:endParaRPr lang="en-US" sz="1100" dirty="0">
                        <a:effectLst/>
                      </a:endParaRPr>
                    </a:p>
                    <a:p>
                      <a:pPr marL="0" marR="0" algn="ctr">
                        <a:lnSpc>
                          <a:spcPct val="107000"/>
                        </a:lnSpc>
                        <a:spcBef>
                          <a:spcPts val="0"/>
                        </a:spcBef>
                        <a:spcAft>
                          <a:spcPts val="0"/>
                        </a:spcAft>
                      </a:pPr>
                      <a:r>
                        <a:rPr lang="en-US" sz="1000" dirty="0" err="1" smtClean="0">
                          <a:effectLst/>
                        </a:rPr>
                        <a:t>lbs</a:t>
                      </a:r>
                      <a:r>
                        <a:rPr lang="en-US" sz="1000" dirty="0" smtClean="0">
                          <a:effectLst/>
                        </a:rPr>
                        <a:t> N</a:t>
                      </a:r>
                      <a:r>
                        <a:rPr lang="en-US" sz="1000" baseline="0" dirty="0" smtClean="0">
                          <a:effectLst/>
                        </a:rPr>
                        <a:t> </a:t>
                      </a:r>
                      <a:r>
                        <a:rPr lang="en-US" sz="1000" dirty="0" smtClean="0">
                          <a:effectLst/>
                        </a:rPr>
                        <a:t>ac</a:t>
                      </a:r>
                      <a:r>
                        <a:rPr lang="en-US" sz="1000" baseline="30000" dirty="0" smtClean="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61168435"/>
                  </a:ext>
                </a:extLst>
              </a:tr>
              <a:tr h="283199">
                <a:tc>
                  <a:txBody>
                    <a:bodyPr/>
                    <a:lstStyle/>
                    <a:p>
                      <a:pPr marL="0" marR="0" algn="ctr">
                        <a:lnSpc>
                          <a:spcPct val="107000"/>
                        </a:lnSpc>
                        <a:spcBef>
                          <a:spcPts val="0"/>
                        </a:spcBef>
                        <a:spcAft>
                          <a:spcPts val="0"/>
                        </a:spcAft>
                      </a:pPr>
                      <a:r>
                        <a:rPr lang="en-US" sz="12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No N, No 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90726403"/>
                  </a:ext>
                </a:extLst>
              </a:tr>
              <a:tr h="283199">
                <a:tc>
                  <a:txBody>
                    <a:bodyPr/>
                    <a:lstStyle/>
                    <a:p>
                      <a:pPr marL="0" marR="0" algn="ctr">
                        <a:lnSpc>
                          <a:spcPct val="107000"/>
                        </a:lnSpc>
                        <a:spcBef>
                          <a:spcPts val="0"/>
                        </a:spcBef>
                        <a:spcAft>
                          <a:spcPts val="0"/>
                        </a:spcAft>
                      </a:pPr>
                      <a:r>
                        <a:rPr lang="en-US" sz="12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N, No 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UAN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72132500"/>
                  </a:ext>
                </a:extLst>
              </a:tr>
              <a:tr h="283199">
                <a:tc>
                  <a:txBody>
                    <a:bodyPr/>
                    <a:lstStyle/>
                    <a:p>
                      <a:pPr marL="0" marR="0" algn="ctr">
                        <a:lnSpc>
                          <a:spcPct val="107000"/>
                        </a:lnSpc>
                        <a:spcBef>
                          <a:spcPts val="0"/>
                        </a:spcBef>
                        <a:spcAft>
                          <a:spcPts val="0"/>
                        </a:spcAft>
                      </a:pPr>
                      <a:r>
                        <a:rPr lang="en-US" sz="12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Broadcast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DAP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92.2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87620388"/>
                  </a:ext>
                </a:extLst>
              </a:tr>
              <a:tr h="283199">
                <a:tc>
                  <a:txBody>
                    <a:bodyPr/>
                    <a:lstStyle/>
                    <a:p>
                      <a:pPr marL="0" marR="0" algn="ctr">
                        <a:lnSpc>
                          <a:spcPct val="107000"/>
                        </a:lnSpc>
                        <a:spcBef>
                          <a:spcPts val="0"/>
                        </a:spcBef>
                        <a:spcAft>
                          <a:spcPts val="0"/>
                        </a:spcAft>
                      </a:pPr>
                      <a:r>
                        <a:rPr lang="en-US" sz="12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Broadcast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DAP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40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84.3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71924201"/>
                  </a:ext>
                </a:extLst>
              </a:tr>
              <a:tr h="283199">
                <a:tc>
                  <a:txBody>
                    <a:bodyPr/>
                    <a:lstStyle/>
                    <a:p>
                      <a:pPr marL="0" marR="0" algn="ctr">
                        <a:lnSpc>
                          <a:spcPct val="107000"/>
                        </a:lnSpc>
                        <a:spcBef>
                          <a:spcPts val="0"/>
                        </a:spcBef>
                        <a:spcAft>
                          <a:spcPts val="0"/>
                        </a:spcAft>
                      </a:pPr>
                      <a:r>
                        <a:rPr lang="en-US" sz="12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Broadcast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DAP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76.5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46712734"/>
                  </a:ext>
                </a:extLst>
              </a:tr>
              <a:tr h="413916">
                <a:tc>
                  <a:txBody>
                    <a:bodyPr/>
                    <a:lstStyle/>
                    <a:p>
                      <a:pPr marL="0" marR="0" algn="ctr">
                        <a:lnSpc>
                          <a:spcPct val="107000"/>
                        </a:lnSpc>
                        <a:spcBef>
                          <a:spcPts val="0"/>
                        </a:spcBef>
                        <a:spcAft>
                          <a:spcPts val="0"/>
                        </a:spcAft>
                      </a:pPr>
                      <a:r>
                        <a:rPr lang="en-US" sz="12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Dribble surface band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APP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94.1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57288031"/>
                  </a:ext>
                </a:extLst>
              </a:tr>
              <a:tr h="413916">
                <a:tc>
                  <a:txBody>
                    <a:bodyPr/>
                    <a:lstStyle/>
                    <a:p>
                      <a:pPr marL="0" marR="0" algn="ctr">
                        <a:lnSpc>
                          <a:spcPct val="107000"/>
                        </a:lnSpc>
                        <a:spcBef>
                          <a:spcPts val="0"/>
                        </a:spcBef>
                        <a:spcAft>
                          <a:spcPts val="0"/>
                        </a:spcAft>
                      </a:pPr>
                      <a:r>
                        <a:rPr lang="en-US" sz="12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Dribble surface band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APP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40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88.2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23213480"/>
                  </a:ext>
                </a:extLst>
              </a:tr>
              <a:tr h="413916">
                <a:tc>
                  <a:txBody>
                    <a:bodyPr/>
                    <a:lstStyle/>
                    <a:p>
                      <a:pPr marL="0" marR="0" algn="ctr">
                        <a:lnSpc>
                          <a:spcPct val="107000"/>
                        </a:lnSpc>
                        <a:spcBef>
                          <a:spcPts val="0"/>
                        </a:spcBef>
                        <a:spcAft>
                          <a:spcPts val="0"/>
                        </a:spcAft>
                      </a:pPr>
                      <a:r>
                        <a:rPr lang="en-US" sz="1200" dirty="0">
                          <a:effectLst/>
                        </a:rPr>
                        <a:t>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Dribble surface band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APP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60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82.4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680682"/>
                  </a:ext>
                </a:extLst>
              </a:tr>
              <a:tr h="413916">
                <a:tc>
                  <a:txBody>
                    <a:bodyPr/>
                    <a:lstStyle/>
                    <a:p>
                      <a:pPr marL="0" marR="0" algn="ctr">
                        <a:lnSpc>
                          <a:spcPct val="107000"/>
                        </a:lnSpc>
                        <a:spcBef>
                          <a:spcPts val="0"/>
                        </a:spcBef>
                        <a:spcAft>
                          <a:spcPts val="0"/>
                        </a:spcAft>
                      </a:pPr>
                      <a:r>
                        <a:rPr lang="en-US" sz="1200" dirty="0">
                          <a:effectLst/>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Dual placement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APP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94.1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16389340"/>
                  </a:ext>
                </a:extLst>
              </a:tr>
              <a:tr h="413916">
                <a:tc>
                  <a:txBody>
                    <a:bodyPr/>
                    <a:lstStyle/>
                    <a:p>
                      <a:pPr marL="0" marR="0" algn="ctr">
                        <a:lnSpc>
                          <a:spcPct val="107000"/>
                        </a:lnSpc>
                        <a:spcBef>
                          <a:spcPts val="0"/>
                        </a:spcBef>
                        <a:spcAft>
                          <a:spcPts val="0"/>
                        </a:spcAft>
                      </a:pPr>
                      <a:r>
                        <a:rPr lang="en-US" sz="1200" dirty="0">
                          <a:effectLst/>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Dual placement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APP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a:effectLst/>
                        </a:rPr>
                        <a:t>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88.2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91568643"/>
                  </a:ext>
                </a:extLst>
              </a:tr>
              <a:tr h="413916">
                <a:tc>
                  <a:txBody>
                    <a:bodyPr/>
                    <a:lstStyle/>
                    <a:p>
                      <a:pPr marL="0" marR="0" algn="ctr">
                        <a:lnSpc>
                          <a:spcPct val="107000"/>
                        </a:lnSpc>
                        <a:spcBef>
                          <a:spcPts val="0"/>
                        </a:spcBef>
                        <a:spcAft>
                          <a:spcPts val="0"/>
                        </a:spcAft>
                      </a:pPr>
                      <a:r>
                        <a:rPr lang="en-US" sz="1200" dirty="0">
                          <a:effectLst/>
                        </a:rPr>
                        <a: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Dual placement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APP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60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p>
                      <a:pPr marL="0" marR="0" algn="ctr">
                        <a:lnSpc>
                          <a:spcPct val="107000"/>
                        </a:lnSpc>
                        <a:spcBef>
                          <a:spcPts val="0"/>
                        </a:spcBef>
                        <a:spcAft>
                          <a:spcPts val="0"/>
                        </a:spcAft>
                      </a:pPr>
                      <a:r>
                        <a:rPr lang="en-US" sz="1200" dirty="0">
                          <a:effectLst/>
                        </a:rPr>
                        <a:t>82.4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64310660"/>
                  </a:ext>
                </a:extLst>
              </a:tr>
            </a:tbl>
          </a:graphicData>
        </a:graphic>
      </p:graphicFrame>
    </p:spTree>
    <p:extLst>
      <p:ext uri="{BB962C8B-B14F-4D97-AF65-F5344CB8AC3E}">
        <p14:creationId xmlns:p14="http://schemas.microsoft.com/office/powerpoint/2010/main" val="1391190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924" y="358820"/>
            <a:ext cx="7336221" cy="1542408"/>
          </a:xfrm>
        </p:spPr>
        <p:txBody>
          <a:bodyPr>
            <a:normAutofit/>
          </a:bodyPr>
          <a:lstStyle/>
          <a:p>
            <a:r>
              <a:rPr lang="en-US" sz="2400" b="1" dirty="0"/>
              <a:t>Seed treatment effect </a:t>
            </a:r>
            <a:r>
              <a:rPr lang="en-US" sz="2400" b="1" dirty="0" smtClean="0"/>
              <a:t>on </a:t>
            </a:r>
            <a:br>
              <a:rPr lang="en-US" sz="2400" b="1" dirty="0" smtClean="0"/>
            </a:br>
            <a:r>
              <a:rPr lang="en-US" sz="2400" b="1" dirty="0" smtClean="0"/>
              <a:t>Nodulation and </a:t>
            </a:r>
            <a:r>
              <a:rPr lang="en-US" sz="2400" b="1" dirty="0"/>
              <a:t>Yield of </a:t>
            </a:r>
            <a:r>
              <a:rPr lang="en-US" sz="2400" b="1" dirty="0" smtClean="0"/>
              <a:t>Soybean </a:t>
            </a:r>
            <a:r>
              <a:rPr lang="en-US" sz="2400" b="1" i="1" dirty="0" smtClean="0"/>
              <a:t>(Glycine max)</a:t>
            </a:r>
            <a:r>
              <a:rPr lang="en-US" sz="2400" dirty="0" smtClean="0"/>
              <a:t/>
            </a:r>
            <a:br>
              <a:rPr lang="en-US" sz="2400" dirty="0" smtClean="0"/>
            </a:br>
            <a:r>
              <a:rPr lang="en-US" sz="1400" dirty="0"/>
              <a:t>E</a:t>
            </a:r>
            <a:r>
              <a:rPr lang="en-US" sz="1400" dirty="0" smtClean="0"/>
              <a:t>lizabeth </a:t>
            </a:r>
            <a:r>
              <a:rPr lang="en-US" sz="1400" dirty="0" err="1"/>
              <a:t>Eickhoff</a:t>
            </a:r>
            <a:endParaRPr lang="en-US" dirty="0"/>
          </a:p>
        </p:txBody>
      </p:sp>
      <p:sp>
        <p:nvSpPr>
          <p:cNvPr id="3" name="Rectangle 2"/>
          <p:cNvSpPr/>
          <p:nvPr/>
        </p:nvSpPr>
        <p:spPr>
          <a:xfrm>
            <a:off x="462456" y="35882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7" name="Table 6"/>
          <p:cNvGraphicFramePr>
            <a:graphicFrameLocks noGrp="1"/>
          </p:cNvGraphicFramePr>
          <p:nvPr>
            <p:extLst/>
          </p:nvPr>
        </p:nvGraphicFramePr>
        <p:xfrm>
          <a:off x="4099035" y="1901228"/>
          <a:ext cx="4582511" cy="4561671"/>
        </p:xfrm>
        <a:graphic>
          <a:graphicData uri="http://schemas.openxmlformats.org/drawingml/2006/table">
            <a:tbl>
              <a:tblPr firstRow="1" firstCol="1" bandRow="1">
                <a:tableStyleId>{5C22544A-7EE6-4342-B048-85BDC9FD1C3A}</a:tableStyleId>
              </a:tblPr>
              <a:tblGrid>
                <a:gridCol w="420574">
                  <a:extLst>
                    <a:ext uri="{9D8B030D-6E8A-4147-A177-3AD203B41FA5}">
                      <a16:colId xmlns:a16="http://schemas.microsoft.com/office/drawing/2014/main" val="166981101"/>
                    </a:ext>
                  </a:extLst>
                </a:gridCol>
                <a:gridCol w="935260">
                  <a:extLst>
                    <a:ext uri="{9D8B030D-6E8A-4147-A177-3AD203B41FA5}">
                      <a16:colId xmlns:a16="http://schemas.microsoft.com/office/drawing/2014/main" val="2210393314"/>
                    </a:ext>
                  </a:extLst>
                </a:gridCol>
                <a:gridCol w="892486">
                  <a:extLst>
                    <a:ext uri="{9D8B030D-6E8A-4147-A177-3AD203B41FA5}">
                      <a16:colId xmlns:a16="http://schemas.microsoft.com/office/drawing/2014/main" val="1098675647"/>
                    </a:ext>
                  </a:extLst>
                </a:gridCol>
                <a:gridCol w="736006">
                  <a:extLst>
                    <a:ext uri="{9D8B030D-6E8A-4147-A177-3AD203B41FA5}">
                      <a16:colId xmlns:a16="http://schemas.microsoft.com/office/drawing/2014/main" val="3043779155"/>
                    </a:ext>
                  </a:extLst>
                </a:gridCol>
                <a:gridCol w="757035">
                  <a:extLst>
                    <a:ext uri="{9D8B030D-6E8A-4147-A177-3AD203B41FA5}">
                      <a16:colId xmlns:a16="http://schemas.microsoft.com/office/drawing/2014/main" val="1001318704"/>
                    </a:ext>
                  </a:extLst>
                </a:gridCol>
                <a:gridCol w="841150">
                  <a:extLst>
                    <a:ext uri="{9D8B030D-6E8A-4147-A177-3AD203B41FA5}">
                      <a16:colId xmlns:a16="http://schemas.microsoft.com/office/drawing/2014/main" val="80806141"/>
                    </a:ext>
                  </a:extLst>
                </a:gridCol>
              </a:tblGrid>
              <a:tr h="706685">
                <a:tc gridSpan="2">
                  <a:txBody>
                    <a:bodyPr/>
                    <a:lstStyle/>
                    <a:p>
                      <a:pPr marL="0" marR="0" algn="ctr">
                        <a:lnSpc>
                          <a:spcPct val="107000"/>
                        </a:lnSpc>
                        <a:spcBef>
                          <a:spcPts val="0"/>
                        </a:spcBef>
                        <a:spcAft>
                          <a:spcPts val="0"/>
                        </a:spcAft>
                      </a:pPr>
                      <a:r>
                        <a:rPr lang="en-US" sz="1500" dirty="0">
                          <a:effectLst/>
                        </a:rPr>
                        <a:t>Treatment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hMerge="1">
                  <a:txBody>
                    <a:bodyPr/>
                    <a:lstStyle/>
                    <a:p>
                      <a:endParaRPr lang="en-US"/>
                    </a:p>
                  </a:txBody>
                  <a:tcPr/>
                </a:tc>
                <a:tc>
                  <a:txBody>
                    <a:bodyPr/>
                    <a:lstStyle/>
                    <a:p>
                      <a:pPr marL="0" marR="0" algn="ctr">
                        <a:lnSpc>
                          <a:spcPct val="107000"/>
                        </a:lnSpc>
                        <a:spcBef>
                          <a:spcPts val="0"/>
                        </a:spcBef>
                        <a:spcAft>
                          <a:spcPts val="0"/>
                        </a:spcAft>
                      </a:pPr>
                      <a:r>
                        <a:rPr lang="en-US" sz="1100">
                          <a:effectLst/>
                        </a:rPr>
                        <a:t>Molybdenum Rate</a:t>
                      </a:r>
                    </a:p>
                    <a:p>
                      <a:pPr marL="0" marR="0" algn="ctr">
                        <a:lnSpc>
                          <a:spcPct val="107000"/>
                        </a:lnSpc>
                        <a:spcBef>
                          <a:spcPts val="0"/>
                        </a:spcBef>
                        <a:spcAft>
                          <a:spcPts val="0"/>
                        </a:spcAft>
                      </a:pPr>
                      <a:r>
                        <a:rPr lang="en-US" sz="1100">
                          <a:effectLst/>
                        </a:rPr>
                        <a:t>(oz/100lbs)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100">
                          <a:effectLst/>
                        </a:rPr>
                        <a:t>Inoculant Rate</a:t>
                      </a:r>
                    </a:p>
                    <a:p>
                      <a:pPr marL="0" marR="0" algn="ctr">
                        <a:lnSpc>
                          <a:spcPct val="107000"/>
                        </a:lnSpc>
                        <a:spcBef>
                          <a:spcPts val="0"/>
                        </a:spcBef>
                        <a:spcAft>
                          <a:spcPts val="0"/>
                        </a:spcAft>
                      </a:pPr>
                      <a:r>
                        <a:rPr lang="en-US" sz="1100">
                          <a:effectLst/>
                        </a:rPr>
                        <a:t>(oz/100lbs)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100">
                          <a:effectLst/>
                        </a:rPr>
                        <a:t>Broadcast N Planting</a:t>
                      </a:r>
                    </a:p>
                    <a:p>
                      <a:pPr marL="0" marR="0" algn="ctr">
                        <a:lnSpc>
                          <a:spcPct val="107000"/>
                        </a:lnSpc>
                        <a:spcBef>
                          <a:spcPts val="0"/>
                        </a:spcBef>
                        <a:spcAft>
                          <a:spcPts val="0"/>
                        </a:spcAft>
                      </a:pPr>
                      <a:r>
                        <a:rPr lang="en-US" sz="1100">
                          <a:effectLst/>
                        </a:rPr>
                        <a:t>(lbs ac</a:t>
                      </a:r>
                      <a:r>
                        <a:rPr lang="en-US" sz="1100" baseline="30000">
                          <a:effectLst/>
                        </a:rPr>
                        <a:t>-1</a:t>
                      </a: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100" dirty="0">
                          <a:effectLst/>
                        </a:rPr>
                        <a:t>Broadcast N Mid-season</a:t>
                      </a:r>
                    </a:p>
                    <a:p>
                      <a:pPr marL="0" marR="0" algn="ctr">
                        <a:lnSpc>
                          <a:spcPct val="107000"/>
                        </a:lnSpc>
                        <a:spcBef>
                          <a:spcPts val="0"/>
                        </a:spcBef>
                        <a:spcAft>
                          <a:spcPts val="0"/>
                        </a:spcAft>
                      </a:pPr>
                      <a:r>
                        <a:rPr lang="en-US" sz="1100" dirty="0">
                          <a:effectLst/>
                        </a:rPr>
                        <a:t>(</a:t>
                      </a:r>
                      <a:r>
                        <a:rPr lang="en-US" sz="1100" dirty="0" err="1">
                          <a:effectLst/>
                        </a:rPr>
                        <a:t>lbs</a:t>
                      </a:r>
                      <a:r>
                        <a:rPr lang="en-US" sz="1100" dirty="0">
                          <a:effectLst/>
                        </a:rPr>
                        <a:t> ac</a:t>
                      </a:r>
                      <a:r>
                        <a:rPr lang="en-US" sz="1100" baseline="30000" dirty="0">
                          <a:effectLst/>
                        </a:rPr>
                        <a:t>-1</a:t>
                      </a: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75034762"/>
                  </a:ext>
                </a:extLst>
              </a:tr>
              <a:tr h="250006">
                <a:tc>
                  <a:txBody>
                    <a:bodyPr/>
                    <a:lstStyle/>
                    <a:p>
                      <a:pPr marL="0" marR="0" algn="ctr">
                        <a:lnSpc>
                          <a:spcPct val="107000"/>
                        </a:lnSpc>
                        <a:spcBef>
                          <a:spcPts val="0"/>
                        </a:spcBef>
                        <a:spcAft>
                          <a:spcPts val="0"/>
                        </a:spcAft>
                      </a:pPr>
                      <a:r>
                        <a:rPr lang="en-US" sz="15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800"/>
                        </a:spcAft>
                      </a:pPr>
                      <a:r>
                        <a:rPr lang="en-US" sz="1200" b="1" dirty="0">
                          <a:effectLst/>
                        </a:rPr>
                        <a:t>Check</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a:effectLst/>
                        </a:rPr>
                        <a:t>0</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a:effectLst/>
                        </a:rPr>
                        <a:t>0</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59727444"/>
                  </a:ext>
                </a:extLst>
              </a:tr>
              <a:tr h="250006">
                <a:tc>
                  <a:txBody>
                    <a:bodyPr/>
                    <a:lstStyle/>
                    <a:p>
                      <a:pPr marL="0" marR="0" algn="ctr">
                        <a:lnSpc>
                          <a:spcPct val="107000"/>
                        </a:lnSpc>
                        <a:spcBef>
                          <a:spcPts val="0"/>
                        </a:spcBef>
                        <a:spcAft>
                          <a:spcPts val="0"/>
                        </a:spcAft>
                      </a:pPr>
                      <a:r>
                        <a:rPr lang="en-US" sz="15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800"/>
                        </a:spcAft>
                      </a:pPr>
                      <a:r>
                        <a:rPr lang="en-US" sz="1200" b="1" dirty="0">
                          <a:effectLst/>
                        </a:rPr>
                        <a:t>Mo</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4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a:effectLst/>
                        </a:rPr>
                        <a:t>0</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42508212"/>
                  </a:ext>
                </a:extLst>
              </a:tr>
              <a:tr h="250006">
                <a:tc>
                  <a:txBody>
                    <a:bodyPr/>
                    <a:lstStyle/>
                    <a:p>
                      <a:pPr marL="0" marR="0" algn="ctr">
                        <a:lnSpc>
                          <a:spcPct val="107000"/>
                        </a:lnSpc>
                        <a:spcBef>
                          <a:spcPts val="0"/>
                        </a:spcBef>
                        <a:spcAft>
                          <a:spcPts val="0"/>
                        </a:spcAft>
                      </a:pPr>
                      <a:r>
                        <a:rPr lang="en-US" sz="15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800"/>
                        </a:spcAft>
                      </a:pPr>
                      <a:r>
                        <a:rPr lang="en-US" sz="1200" b="1">
                          <a:effectLst/>
                        </a:rPr>
                        <a:t>Inoc</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rPr>
                        <a:t>1.8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04181529"/>
                  </a:ext>
                </a:extLst>
              </a:tr>
              <a:tr h="250006">
                <a:tc>
                  <a:txBody>
                    <a:bodyPr/>
                    <a:lstStyle/>
                    <a:p>
                      <a:pPr marL="0" marR="0" algn="ctr">
                        <a:lnSpc>
                          <a:spcPct val="107000"/>
                        </a:lnSpc>
                        <a:spcBef>
                          <a:spcPts val="0"/>
                        </a:spcBef>
                        <a:spcAft>
                          <a:spcPts val="0"/>
                        </a:spcAft>
                      </a:pPr>
                      <a:r>
                        <a:rPr lang="en-US" sz="15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800"/>
                        </a:spcAft>
                      </a:pPr>
                      <a:r>
                        <a:rPr lang="en-US" sz="1200" b="1">
                          <a:effectLst/>
                        </a:rPr>
                        <a:t>Inoc x2</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rPr>
                        <a:t>3.6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a:effectLst/>
                        </a:rPr>
                        <a:t>0</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08129757"/>
                  </a:ext>
                </a:extLst>
              </a:tr>
              <a:tr h="250006">
                <a:tc>
                  <a:txBody>
                    <a:bodyPr/>
                    <a:lstStyle/>
                    <a:p>
                      <a:pPr marL="0" marR="0" algn="ctr">
                        <a:lnSpc>
                          <a:spcPct val="107000"/>
                        </a:lnSpc>
                        <a:spcBef>
                          <a:spcPts val="0"/>
                        </a:spcBef>
                        <a:spcAft>
                          <a:spcPts val="0"/>
                        </a:spcAft>
                      </a:pPr>
                      <a:r>
                        <a:rPr lang="en-US" sz="15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800"/>
                        </a:spcAft>
                      </a:pPr>
                      <a:r>
                        <a:rPr lang="en-US" sz="1200" b="1">
                          <a:effectLst/>
                        </a:rPr>
                        <a:t>Urea</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a:effectLst/>
                        </a:rPr>
                        <a:t>0</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a:effectLst/>
                        </a:rPr>
                        <a:t>40</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32437341"/>
                  </a:ext>
                </a:extLst>
              </a:tr>
              <a:tr h="250006">
                <a:tc>
                  <a:txBody>
                    <a:bodyPr/>
                    <a:lstStyle/>
                    <a:p>
                      <a:pPr marL="0" marR="0" algn="ctr">
                        <a:lnSpc>
                          <a:spcPct val="107000"/>
                        </a:lnSpc>
                        <a:spcBef>
                          <a:spcPts val="0"/>
                        </a:spcBef>
                        <a:spcAft>
                          <a:spcPts val="0"/>
                        </a:spcAft>
                      </a:pPr>
                      <a:r>
                        <a:rPr lang="en-US" sz="15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800"/>
                        </a:spcAft>
                      </a:pPr>
                      <a:r>
                        <a:rPr lang="en-US" sz="1200" b="1">
                          <a:effectLst/>
                        </a:rPr>
                        <a:t>Mo+Inoc</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4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rPr>
                        <a:t>1.8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89023073"/>
                  </a:ext>
                </a:extLst>
              </a:tr>
              <a:tr h="250006">
                <a:tc>
                  <a:txBody>
                    <a:bodyPr/>
                    <a:lstStyle/>
                    <a:p>
                      <a:pPr marL="0" marR="0" algn="ctr">
                        <a:lnSpc>
                          <a:spcPct val="107000"/>
                        </a:lnSpc>
                        <a:spcBef>
                          <a:spcPts val="0"/>
                        </a:spcBef>
                        <a:spcAft>
                          <a:spcPts val="0"/>
                        </a:spcAft>
                      </a:pPr>
                      <a:r>
                        <a:rPr lang="en-US" sz="15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800"/>
                        </a:spcAft>
                      </a:pPr>
                      <a:r>
                        <a:rPr lang="en-US" sz="1200" b="1">
                          <a:effectLst/>
                        </a:rPr>
                        <a:t>Mo+ Inoc x2</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4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rPr>
                        <a:t>3.6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27387809"/>
                  </a:ext>
                </a:extLst>
              </a:tr>
              <a:tr h="250006">
                <a:tc>
                  <a:txBody>
                    <a:bodyPr/>
                    <a:lstStyle/>
                    <a:p>
                      <a:pPr marL="0" marR="0" algn="ctr">
                        <a:lnSpc>
                          <a:spcPct val="107000"/>
                        </a:lnSpc>
                        <a:spcBef>
                          <a:spcPts val="0"/>
                        </a:spcBef>
                        <a:spcAft>
                          <a:spcPts val="0"/>
                        </a:spcAft>
                      </a:pPr>
                      <a:r>
                        <a:rPr lang="en-US" sz="15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800"/>
                        </a:spcAft>
                      </a:pPr>
                      <a:r>
                        <a:rPr lang="en-US" sz="1200" b="1">
                          <a:effectLst/>
                        </a:rPr>
                        <a:t>Mo + Urea</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4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a:effectLst/>
                        </a:rPr>
                        <a:t>0</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40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5448729"/>
                  </a:ext>
                </a:extLst>
              </a:tr>
              <a:tr h="250006">
                <a:tc>
                  <a:txBody>
                    <a:bodyPr/>
                    <a:lstStyle/>
                    <a:p>
                      <a:pPr marL="0" marR="0" algn="ctr">
                        <a:lnSpc>
                          <a:spcPct val="107000"/>
                        </a:lnSpc>
                        <a:spcBef>
                          <a:spcPts val="0"/>
                        </a:spcBef>
                        <a:spcAft>
                          <a:spcPts val="0"/>
                        </a:spcAft>
                      </a:pPr>
                      <a:r>
                        <a:rPr lang="en-US" sz="15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800"/>
                        </a:spcAft>
                      </a:pPr>
                      <a:r>
                        <a:rPr lang="en-US" sz="1200" b="1">
                          <a:effectLst/>
                        </a:rPr>
                        <a:t>Inoc +Urea</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a:effectLst/>
                        </a:rPr>
                        <a:t>0</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rPr>
                        <a:t>1.8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40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70998163"/>
                  </a:ext>
                </a:extLst>
              </a:tr>
              <a:tr h="392584">
                <a:tc>
                  <a:txBody>
                    <a:bodyPr/>
                    <a:lstStyle/>
                    <a:p>
                      <a:pPr marL="0" marR="0" algn="ctr">
                        <a:lnSpc>
                          <a:spcPct val="107000"/>
                        </a:lnSpc>
                        <a:spcBef>
                          <a:spcPts val="0"/>
                        </a:spcBef>
                        <a:spcAft>
                          <a:spcPts val="0"/>
                        </a:spcAft>
                      </a:pPr>
                      <a:r>
                        <a:rPr lang="en-US" sz="15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800"/>
                        </a:spcAft>
                      </a:pPr>
                      <a:r>
                        <a:rPr lang="en-US" sz="1200" b="1">
                          <a:effectLst/>
                        </a:rPr>
                        <a:t>Inoc x2 + Urea</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a:effectLst/>
                        </a:rPr>
                        <a:t>0</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rPr>
                        <a:t>3.6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40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90690934"/>
                  </a:ext>
                </a:extLst>
              </a:tr>
              <a:tr h="392584">
                <a:tc>
                  <a:txBody>
                    <a:bodyPr/>
                    <a:lstStyle/>
                    <a:p>
                      <a:pPr marL="0" marR="0" algn="ctr">
                        <a:lnSpc>
                          <a:spcPct val="107000"/>
                        </a:lnSpc>
                        <a:spcBef>
                          <a:spcPts val="0"/>
                        </a:spcBef>
                        <a:spcAft>
                          <a:spcPts val="0"/>
                        </a:spcAft>
                      </a:pPr>
                      <a:r>
                        <a:rPr lang="en-US" sz="15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800"/>
                        </a:spcAft>
                      </a:pPr>
                      <a:r>
                        <a:rPr lang="en-US" sz="1200" b="1">
                          <a:effectLst/>
                        </a:rPr>
                        <a:t>Mo+ Inoc+Urea</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4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rPr>
                        <a:t>1.8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a:effectLst/>
                        </a:rPr>
                        <a:t>40</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27552924"/>
                  </a:ext>
                </a:extLst>
              </a:tr>
              <a:tr h="392584">
                <a:tc>
                  <a:txBody>
                    <a:bodyPr/>
                    <a:lstStyle/>
                    <a:p>
                      <a:pPr marL="0" marR="0" algn="ctr">
                        <a:lnSpc>
                          <a:spcPct val="107000"/>
                        </a:lnSpc>
                        <a:spcBef>
                          <a:spcPts val="0"/>
                        </a:spcBef>
                        <a:spcAft>
                          <a:spcPts val="0"/>
                        </a:spcAft>
                      </a:pPr>
                      <a:r>
                        <a:rPr lang="en-US" sz="15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800"/>
                        </a:spcAft>
                      </a:pPr>
                      <a:r>
                        <a:rPr lang="en-US" sz="1200" b="1">
                          <a:effectLst/>
                        </a:rPr>
                        <a:t>Mo+Inoc x2+Urea</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4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rPr>
                        <a:t>3.6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a:effectLst/>
                        </a:rPr>
                        <a:t>40</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84899560"/>
                  </a:ext>
                </a:extLst>
              </a:tr>
              <a:tr h="392584">
                <a:tc>
                  <a:txBody>
                    <a:bodyPr/>
                    <a:lstStyle/>
                    <a:p>
                      <a:pPr marL="0" marR="0" algn="ctr">
                        <a:lnSpc>
                          <a:spcPct val="107000"/>
                        </a:lnSpc>
                        <a:spcBef>
                          <a:spcPts val="0"/>
                        </a:spcBef>
                        <a:spcAft>
                          <a:spcPts val="0"/>
                        </a:spcAft>
                      </a:pPr>
                      <a:r>
                        <a:rPr lang="en-US" sz="15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marL="0" marR="0" algn="ctr">
                        <a:lnSpc>
                          <a:spcPct val="107000"/>
                        </a:lnSpc>
                        <a:spcBef>
                          <a:spcPts val="0"/>
                        </a:spcBef>
                        <a:spcAft>
                          <a:spcPts val="0"/>
                        </a:spcAft>
                      </a:pPr>
                      <a:r>
                        <a:rPr lang="en-US" sz="1200" b="1" dirty="0" err="1">
                          <a:effectLst/>
                        </a:rPr>
                        <a:t>Mo+Inoc</a:t>
                      </a:r>
                      <a:r>
                        <a:rPr lang="en-US" sz="1200" b="1" dirty="0" smtClean="0">
                          <a:effectLst/>
                        </a:rPr>
                        <a:t>+</a:t>
                      </a:r>
                    </a:p>
                    <a:p>
                      <a:pPr marL="0" marR="0" algn="ctr">
                        <a:lnSpc>
                          <a:spcPct val="107000"/>
                        </a:lnSpc>
                        <a:spcBef>
                          <a:spcPts val="0"/>
                        </a:spcBef>
                        <a:spcAft>
                          <a:spcPts val="0"/>
                        </a:spcAft>
                      </a:pPr>
                      <a:r>
                        <a:rPr lang="en-US" sz="1200" b="1" dirty="0" smtClean="0">
                          <a:effectLst/>
                        </a:rPr>
                        <a:t>Urea @R2</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rPr>
                        <a:t>4</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rPr>
                        <a:t>1.8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a:effectLst/>
                        </a:rPr>
                        <a:t>40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2892182"/>
                  </a:ext>
                </a:extLst>
              </a:tr>
            </a:tbl>
          </a:graphicData>
        </a:graphic>
      </p:graphicFrame>
      <p:sp>
        <p:nvSpPr>
          <p:cNvPr id="8" name="Rectangle 7"/>
          <p:cNvSpPr/>
          <p:nvPr/>
        </p:nvSpPr>
        <p:spPr>
          <a:xfrm>
            <a:off x="462456" y="1916088"/>
            <a:ext cx="3725917" cy="2062103"/>
          </a:xfrm>
          <a:prstGeom prst="rect">
            <a:avLst/>
          </a:prstGeom>
        </p:spPr>
        <p:txBody>
          <a:bodyPr wrap="square">
            <a:spAutoFit/>
          </a:bodyPr>
          <a:lstStyle/>
          <a:p>
            <a:pPr marL="342891" indent="-342891">
              <a:buClr>
                <a:schemeClr val="accent2"/>
              </a:buClr>
              <a:buFont typeface="Wingdings" panose="05000000000000000000" pitchFamily="2" charset="2"/>
              <a:buChar char="§"/>
            </a:pPr>
            <a:r>
              <a:rPr lang="en-US" sz="1600" b="1" dirty="0"/>
              <a:t>Objective: </a:t>
            </a:r>
            <a:r>
              <a:rPr lang="en-US" sz="1600" dirty="0"/>
              <a:t>Evaluate the impact of molybdenum and inoculant seed treatments on nodulation, N uptake, and yield of soybeans. Additionally, a broadcast N application will be evaluated</a:t>
            </a:r>
            <a:r>
              <a:rPr lang="en-US" sz="1600" dirty="0" smtClean="0"/>
              <a:t>.</a:t>
            </a:r>
          </a:p>
          <a:p>
            <a:pPr marL="342891" indent="-342891">
              <a:buClr>
                <a:schemeClr val="accent2"/>
              </a:buClr>
              <a:buFont typeface="Wingdings" panose="05000000000000000000" pitchFamily="2" charset="2"/>
              <a:buChar char="§"/>
            </a:pPr>
            <a:r>
              <a:rPr lang="en-US" sz="1600" b="1" dirty="0" smtClean="0"/>
              <a:t>Locations: </a:t>
            </a:r>
            <a:r>
              <a:rPr lang="en-US" sz="1600" dirty="0" smtClean="0"/>
              <a:t>Lake Carl Blackwell, </a:t>
            </a:r>
            <a:r>
              <a:rPr lang="en-US" sz="1600" dirty="0" err="1" smtClean="0"/>
              <a:t>Lahoma</a:t>
            </a:r>
            <a:r>
              <a:rPr lang="en-US" sz="1600" dirty="0" smtClean="0"/>
              <a:t>, and Bixby</a:t>
            </a:r>
            <a:endParaRPr lang="en-US" sz="1600" dirty="0"/>
          </a:p>
        </p:txBody>
      </p:sp>
      <p:pic>
        <p:nvPicPr>
          <p:cNvPr id="9" name="Picture 8"/>
          <p:cNvPicPr>
            <a:picLocks noChangeAspect="1"/>
          </p:cNvPicPr>
          <p:nvPr/>
        </p:nvPicPr>
        <p:blipFill>
          <a:blip r:embed="rId2"/>
          <a:stretch>
            <a:fillRect/>
          </a:stretch>
        </p:blipFill>
        <p:spPr>
          <a:xfrm>
            <a:off x="440944" y="4056449"/>
            <a:ext cx="3566496" cy="2371859"/>
          </a:xfrm>
          <a:prstGeom prst="rect">
            <a:avLst/>
          </a:prstGeom>
        </p:spPr>
      </p:pic>
      <p:pic>
        <p:nvPicPr>
          <p:cNvPr id="11" name="Picture 10"/>
          <p:cNvPicPr>
            <a:picLocks noChangeAspect="1"/>
          </p:cNvPicPr>
          <p:nvPr/>
        </p:nvPicPr>
        <p:blipFill>
          <a:blip r:embed="rId3">
            <a:extLst/>
          </a:blip>
          <a:stretch>
            <a:fillRect/>
          </a:stretch>
        </p:blipFill>
        <p:spPr>
          <a:xfrm>
            <a:off x="7157545" y="385198"/>
            <a:ext cx="1524001" cy="1426270"/>
          </a:xfrm>
          <a:prstGeom prst="rect">
            <a:avLst/>
          </a:prstGeom>
        </p:spPr>
      </p:pic>
    </p:spTree>
    <p:extLst>
      <p:ext uri="{BB962C8B-B14F-4D97-AF65-F5344CB8AC3E}">
        <p14:creationId xmlns:p14="http://schemas.microsoft.com/office/powerpoint/2010/main" val="2095132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56" y="687474"/>
            <a:ext cx="8219090" cy="1083329"/>
          </a:xfrm>
        </p:spPr>
        <p:txBody>
          <a:bodyPr>
            <a:normAutofit fontScale="90000"/>
          </a:bodyPr>
          <a:lstStyle/>
          <a:p>
            <a:r>
              <a:rPr lang="en-US" b="1" dirty="0"/>
              <a:t>Optimum Sulfur Application for </a:t>
            </a:r>
            <a:r>
              <a:rPr lang="en-US" b="1" dirty="0" smtClean="0"/>
              <a:t/>
            </a:r>
            <a:br>
              <a:rPr lang="en-US" b="1" dirty="0" smtClean="0"/>
            </a:br>
            <a:r>
              <a:rPr lang="en-US" b="1" dirty="0" smtClean="0"/>
              <a:t>Soybeans </a:t>
            </a:r>
            <a:r>
              <a:rPr lang="en-US" b="1" dirty="0"/>
              <a:t>in </a:t>
            </a:r>
            <a:r>
              <a:rPr lang="en-US" b="1" dirty="0" smtClean="0"/>
              <a:t>Oklahoma</a:t>
            </a:r>
            <a:r>
              <a:rPr lang="en-US" b="1" dirty="0"/>
              <a:t/>
            </a:r>
            <a:br>
              <a:rPr lang="en-US" b="1" dirty="0"/>
            </a:br>
            <a:r>
              <a:rPr lang="en-US" sz="1400" dirty="0"/>
              <a:t>Gwen </a:t>
            </a:r>
            <a:r>
              <a:rPr lang="en-US" sz="1400" dirty="0" err="1"/>
              <a:t>WehmeyeR</a:t>
            </a:r>
            <a:endParaRPr lang="en-US" dirty="0"/>
          </a:p>
        </p:txBody>
      </p:sp>
      <p:sp>
        <p:nvSpPr>
          <p:cNvPr id="3" name="Rectangle 2"/>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7" name="Table 6"/>
          <p:cNvGraphicFramePr>
            <a:graphicFrameLocks noGrp="1"/>
          </p:cNvGraphicFramePr>
          <p:nvPr>
            <p:extLst/>
          </p:nvPr>
        </p:nvGraphicFramePr>
        <p:xfrm>
          <a:off x="3742593" y="2193556"/>
          <a:ext cx="4938950" cy="3781753"/>
        </p:xfrm>
        <a:graphic>
          <a:graphicData uri="http://schemas.openxmlformats.org/drawingml/2006/table">
            <a:tbl>
              <a:tblPr firstRow="1" firstCol="1" bandRow="1">
                <a:tableStyleId>{5C22544A-7EE6-4342-B048-85BDC9FD1C3A}</a:tableStyleId>
              </a:tblPr>
              <a:tblGrid>
                <a:gridCol w="935761">
                  <a:extLst>
                    <a:ext uri="{9D8B030D-6E8A-4147-A177-3AD203B41FA5}">
                      <a16:colId xmlns:a16="http://schemas.microsoft.com/office/drawing/2014/main" val="166981101"/>
                    </a:ext>
                  </a:extLst>
                </a:gridCol>
                <a:gridCol w="809415">
                  <a:extLst>
                    <a:ext uri="{9D8B030D-6E8A-4147-A177-3AD203B41FA5}">
                      <a16:colId xmlns:a16="http://schemas.microsoft.com/office/drawing/2014/main" val="871837831"/>
                    </a:ext>
                  </a:extLst>
                </a:gridCol>
                <a:gridCol w="678024">
                  <a:extLst>
                    <a:ext uri="{9D8B030D-6E8A-4147-A177-3AD203B41FA5}">
                      <a16:colId xmlns:a16="http://schemas.microsoft.com/office/drawing/2014/main" val="1098675647"/>
                    </a:ext>
                  </a:extLst>
                </a:gridCol>
                <a:gridCol w="910868">
                  <a:extLst>
                    <a:ext uri="{9D8B030D-6E8A-4147-A177-3AD203B41FA5}">
                      <a16:colId xmlns:a16="http://schemas.microsoft.com/office/drawing/2014/main" val="3043779155"/>
                    </a:ext>
                  </a:extLst>
                </a:gridCol>
                <a:gridCol w="808382">
                  <a:extLst>
                    <a:ext uri="{9D8B030D-6E8A-4147-A177-3AD203B41FA5}">
                      <a16:colId xmlns:a16="http://schemas.microsoft.com/office/drawing/2014/main" val="1001318704"/>
                    </a:ext>
                  </a:extLst>
                </a:gridCol>
                <a:gridCol w="796500">
                  <a:extLst>
                    <a:ext uri="{9D8B030D-6E8A-4147-A177-3AD203B41FA5}">
                      <a16:colId xmlns:a16="http://schemas.microsoft.com/office/drawing/2014/main" val="80806141"/>
                    </a:ext>
                  </a:extLst>
                </a:gridCol>
              </a:tblGrid>
              <a:tr h="687548">
                <a:tc>
                  <a:txBody>
                    <a:bodyPr/>
                    <a:lstStyle/>
                    <a:p>
                      <a:pPr algn="ctr" fontAlgn="ctr"/>
                      <a:r>
                        <a:rPr lang="en-US" sz="1400" b="1" u="none" strike="noStrike" dirty="0">
                          <a:effectLst/>
                        </a:rPr>
                        <a:t>Treatment</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endParaRPr lang="en-US" sz="1400" b="1" u="none" strike="noStrike" dirty="0">
                        <a:effectLst/>
                      </a:endParaRPr>
                    </a:p>
                    <a:p>
                      <a:pPr marL="0" marR="0" lvl="0" indent="0" algn="ctr" defTabSz="457200" rtl="0" eaLnBrk="1" fontAlgn="ctr" latinLnBrk="0" hangingPunct="1">
                        <a:lnSpc>
                          <a:spcPct val="100000"/>
                        </a:lnSpc>
                        <a:spcBef>
                          <a:spcPts val="0"/>
                        </a:spcBef>
                        <a:spcAft>
                          <a:spcPts val="0"/>
                        </a:spcAft>
                        <a:buClrTx/>
                        <a:buSzTx/>
                        <a:buFontTx/>
                        <a:buNone/>
                        <a:tabLst/>
                        <a:defRPr/>
                      </a:pPr>
                      <a:r>
                        <a:rPr lang="en-US" sz="1400" b="1" u="none" strike="noStrike" dirty="0">
                          <a:effectLst/>
                        </a:rPr>
                        <a:t>Fertilizer</a:t>
                      </a:r>
                      <a:endParaRPr lang="en-US" sz="1400" b="1" i="0" u="none" strike="noStrike" dirty="0">
                        <a:solidFill>
                          <a:srgbClr val="000000"/>
                        </a:solidFill>
                        <a:effectLst/>
                        <a:latin typeface="Calibri" panose="020F0502020204030204" pitchFamily="34" charset="0"/>
                      </a:endParaRPr>
                    </a:p>
                    <a:p>
                      <a:pPr algn="ctr" fontAlgn="ct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1" u="none" strike="noStrike" dirty="0">
                          <a:effectLst/>
                        </a:rPr>
                        <a:t>Timing</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1" u="none" strike="noStrike" dirty="0" err="1" smtClean="0">
                          <a:effectLst/>
                        </a:rPr>
                        <a:t>lbs</a:t>
                      </a:r>
                      <a:r>
                        <a:rPr lang="en-US" sz="1400" b="1" u="none" strike="noStrike" dirty="0" smtClean="0">
                          <a:effectLst/>
                        </a:rPr>
                        <a:t> </a:t>
                      </a:r>
                      <a:r>
                        <a:rPr lang="en-US" sz="1400" b="1" u="none" strike="noStrike" dirty="0">
                          <a:effectLst/>
                        </a:rPr>
                        <a:t>S </a:t>
                      </a:r>
                      <a:r>
                        <a:rPr lang="en-US" sz="1400" b="1" u="none" strike="noStrike" dirty="0" smtClean="0">
                          <a:effectLst/>
                        </a:rPr>
                        <a:t>ac </a:t>
                      </a:r>
                      <a:r>
                        <a:rPr lang="en-US" sz="1200" b="1" u="none" strike="noStrike" dirty="0">
                          <a:effectLst/>
                        </a:rPr>
                        <a:t>-1</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it-IT" sz="1400" b="1" u="none" strike="noStrike" dirty="0" smtClean="0">
                          <a:effectLst/>
                        </a:rPr>
                        <a:t>Lbs</a:t>
                      </a:r>
                      <a:r>
                        <a:rPr lang="it-IT" sz="1400" b="1" u="none" strike="noStrike" baseline="0" dirty="0" smtClean="0">
                          <a:effectLst/>
                        </a:rPr>
                        <a:t> </a:t>
                      </a:r>
                      <a:r>
                        <a:rPr lang="it-IT" sz="1400" b="1" u="none" strike="noStrike" dirty="0" smtClean="0">
                          <a:effectLst/>
                        </a:rPr>
                        <a:t>carrier </a:t>
                      </a:r>
                      <a:r>
                        <a:rPr lang="it-IT" sz="1400" b="1" u="none" strike="noStrike" dirty="0">
                          <a:effectLst/>
                        </a:rPr>
                        <a:t>N </a:t>
                      </a:r>
                      <a:r>
                        <a:rPr lang="it-IT" sz="1400" b="1" u="none" strike="noStrike" dirty="0" smtClean="0">
                          <a:effectLst/>
                        </a:rPr>
                        <a:t>ac</a:t>
                      </a:r>
                      <a:r>
                        <a:rPr lang="it-IT" sz="1000" b="1" u="none" strike="noStrike" baseline="30000" dirty="0" smtClean="0">
                          <a:effectLst/>
                        </a:rPr>
                        <a:t>-1</a:t>
                      </a:r>
                      <a:endParaRPr lang="it-IT" sz="1000" b="1" i="0" u="none" strike="noStrike" baseline="3000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1" u="none" strike="noStrike" dirty="0" err="1" smtClean="0">
                          <a:effectLst/>
                        </a:rPr>
                        <a:t>lbs</a:t>
                      </a:r>
                      <a:r>
                        <a:rPr lang="en-US" sz="1400" b="1" u="none" strike="noStrike" baseline="0" dirty="0" smtClean="0">
                          <a:effectLst/>
                        </a:rPr>
                        <a:t> </a:t>
                      </a:r>
                      <a:r>
                        <a:rPr lang="en-US" sz="1400" b="1" u="none" strike="noStrike" dirty="0" smtClean="0">
                          <a:effectLst/>
                        </a:rPr>
                        <a:t>ac</a:t>
                      </a:r>
                      <a:r>
                        <a:rPr lang="en-US" sz="1400" b="1" u="none" strike="noStrike" baseline="30000" dirty="0" smtClean="0">
                          <a:effectLst/>
                        </a:rPr>
                        <a:t>-1</a:t>
                      </a:r>
                      <a:r>
                        <a:rPr lang="en-US" sz="1400" b="1" u="none" strike="noStrike" dirty="0" smtClean="0">
                          <a:effectLst/>
                        </a:rPr>
                        <a:t> </a:t>
                      </a:r>
                      <a:r>
                        <a:rPr lang="en-US" sz="1400" b="1" u="none" strike="noStrike" dirty="0">
                          <a:effectLst/>
                        </a:rPr>
                        <a:t>total product</a:t>
                      </a:r>
                      <a:endParaRPr lang="en-US"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75034762"/>
                  </a:ext>
                </a:extLst>
              </a:tr>
              <a:tr h="243236">
                <a:tc>
                  <a:txBody>
                    <a:bodyPr/>
                    <a:lstStyle/>
                    <a:p>
                      <a:pPr marL="0" marR="0" algn="ctr">
                        <a:lnSpc>
                          <a:spcPct val="107000"/>
                        </a:lnSpc>
                        <a:spcBef>
                          <a:spcPts val="0"/>
                        </a:spcBef>
                        <a:spcAft>
                          <a:spcPts val="0"/>
                        </a:spcAft>
                      </a:pPr>
                      <a:r>
                        <a:rPr lang="en-US" sz="15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algn="ctr" fontAlgn="b"/>
                      <a:r>
                        <a:rPr lang="en-US" sz="1300" u="none" strike="noStrike" dirty="0">
                          <a:effectLst/>
                        </a:rPr>
                        <a:t>check</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a:effectLst/>
                        </a:rPr>
                        <a:t>.</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a:effectLst/>
                        </a:rPr>
                        <a:t>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a:effectLst/>
                        </a:rPr>
                        <a:t>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a:effectLst/>
                        </a:rPr>
                        <a:t>0</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59727444"/>
                  </a:ext>
                </a:extLst>
              </a:tr>
              <a:tr h="243236">
                <a:tc>
                  <a:txBody>
                    <a:bodyPr/>
                    <a:lstStyle/>
                    <a:p>
                      <a:pPr marL="0" marR="0" algn="ctr">
                        <a:lnSpc>
                          <a:spcPct val="107000"/>
                        </a:lnSpc>
                        <a:spcBef>
                          <a:spcPts val="0"/>
                        </a:spcBef>
                        <a:spcAft>
                          <a:spcPts val="0"/>
                        </a:spcAft>
                      </a:pPr>
                      <a:r>
                        <a:rPr lang="en-US" sz="15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algn="ctr" fontAlgn="ctr"/>
                      <a:r>
                        <a:rPr lang="en-US" sz="1300" u="none" strike="noStrike" dirty="0">
                          <a:effectLst/>
                        </a:rPr>
                        <a:t>Ammonium Nitrate</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300" u="none" strike="noStrike" dirty="0" err="1">
                          <a:effectLst/>
                        </a:rPr>
                        <a:t>Preplant</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300" u="none" strike="noStrike" dirty="0">
                          <a:effectLst/>
                        </a:rPr>
                        <a:t>0</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smtClean="0">
                          <a:effectLst/>
                        </a:rPr>
                        <a:t>12.5</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smtClean="0">
                          <a:effectLst/>
                        </a:rPr>
                        <a:t>60.7</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42508212"/>
                  </a:ext>
                </a:extLst>
              </a:tr>
              <a:tr h="243236">
                <a:tc>
                  <a:txBody>
                    <a:bodyPr/>
                    <a:lstStyle/>
                    <a:p>
                      <a:pPr marL="0" marR="0" algn="ctr">
                        <a:lnSpc>
                          <a:spcPct val="107000"/>
                        </a:lnSpc>
                        <a:spcBef>
                          <a:spcPts val="0"/>
                        </a:spcBef>
                        <a:spcAft>
                          <a:spcPts val="0"/>
                        </a:spcAft>
                      </a:pPr>
                      <a:r>
                        <a:rPr lang="en-US" sz="15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algn="ctr" fontAlgn="ctr"/>
                      <a:r>
                        <a:rPr lang="en-US" sz="1300" u="none" strike="noStrike">
                          <a:effectLst/>
                        </a:rPr>
                        <a:t>Ammonium Sulfate</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300" u="none" strike="noStrike" dirty="0">
                          <a:effectLst/>
                        </a:rPr>
                        <a:t>Preplant</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300" b="0" i="0" u="none" strike="noStrike" dirty="0" smtClean="0">
                          <a:solidFill>
                            <a:schemeClr val="dk1"/>
                          </a:solidFill>
                          <a:effectLst/>
                          <a:latin typeface="+mn-lt"/>
                        </a:rPr>
                        <a:t>4.5</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b="0" i="0" u="none" strike="noStrike" dirty="0" smtClean="0">
                          <a:solidFill>
                            <a:schemeClr val="dk1"/>
                          </a:solidFill>
                          <a:effectLst/>
                          <a:latin typeface="+mn-lt"/>
                        </a:rPr>
                        <a:t>4.5</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smtClean="0">
                          <a:effectLst/>
                        </a:rPr>
                        <a:t>20.5</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04181529"/>
                  </a:ext>
                </a:extLst>
              </a:tr>
              <a:tr h="243236">
                <a:tc>
                  <a:txBody>
                    <a:bodyPr/>
                    <a:lstStyle/>
                    <a:p>
                      <a:pPr marL="0" marR="0" algn="ctr">
                        <a:lnSpc>
                          <a:spcPct val="107000"/>
                        </a:lnSpc>
                        <a:spcBef>
                          <a:spcPts val="0"/>
                        </a:spcBef>
                        <a:spcAft>
                          <a:spcPts val="0"/>
                        </a:spcAft>
                      </a:pPr>
                      <a:r>
                        <a:rPr lang="en-US" sz="15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algn="ctr" fontAlgn="ctr"/>
                      <a:r>
                        <a:rPr lang="en-US" sz="1300" u="none" strike="noStrike">
                          <a:effectLst/>
                        </a:rPr>
                        <a:t>Ammonium Sulfate</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300" u="none" strike="noStrike">
                          <a:effectLst/>
                        </a:rPr>
                        <a:t>Preplant</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300" u="none" strike="noStrike" dirty="0" smtClean="0">
                          <a:effectLst/>
                        </a:rPr>
                        <a:t>9.8</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b="0" i="0" u="none" strike="noStrike" dirty="0" smtClean="0">
                          <a:solidFill>
                            <a:schemeClr val="dk1"/>
                          </a:solidFill>
                          <a:effectLst/>
                          <a:latin typeface="+mn-lt"/>
                        </a:rPr>
                        <a:t>8.9</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smtClean="0">
                          <a:effectLst/>
                        </a:rPr>
                        <a:t>40.1</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08129757"/>
                  </a:ext>
                </a:extLst>
              </a:tr>
              <a:tr h="243236">
                <a:tc>
                  <a:txBody>
                    <a:bodyPr/>
                    <a:lstStyle/>
                    <a:p>
                      <a:pPr marL="0" marR="0" algn="ctr">
                        <a:lnSpc>
                          <a:spcPct val="107000"/>
                        </a:lnSpc>
                        <a:spcBef>
                          <a:spcPts val="0"/>
                        </a:spcBef>
                        <a:spcAft>
                          <a:spcPts val="0"/>
                        </a:spcAft>
                      </a:pPr>
                      <a:r>
                        <a:rPr lang="en-US" sz="15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algn="ctr" fontAlgn="ctr"/>
                      <a:r>
                        <a:rPr lang="en-US" sz="1300" u="none" strike="noStrike">
                          <a:effectLst/>
                        </a:rPr>
                        <a:t>Ammonium Sulfate</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300" u="none" strike="noStrike">
                          <a:effectLst/>
                        </a:rPr>
                        <a:t>Preplant</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300" b="0" i="0" u="none" strike="noStrike" dirty="0" smtClean="0">
                          <a:solidFill>
                            <a:schemeClr val="dk1"/>
                          </a:solidFill>
                          <a:effectLst/>
                          <a:latin typeface="+mn-lt"/>
                        </a:rPr>
                        <a:t>14.3</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smtClean="0">
                          <a:effectLst/>
                        </a:rPr>
                        <a:t>12.5</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smtClean="0">
                          <a:effectLst/>
                        </a:rPr>
                        <a:t>60.7</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32437341"/>
                  </a:ext>
                </a:extLst>
              </a:tr>
              <a:tr h="243236">
                <a:tc>
                  <a:txBody>
                    <a:bodyPr/>
                    <a:lstStyle/>
                    <a:p>
                      <a:pPr marL="0" marR="0" algn="ctr">
                        <a:lnSpc>
                          <a:spcPct val="107000"/>
                        </a:lnSpc>
                        <a:spcBef>
                          <a:spcPts val="0"/>
                        </a:spcBef>
                        <a:spcAft>
                          <a:spcPts val="0"/>
                        </a:spcAft>
                      </a:pPr>
                      <a:r>
                        <a:rPr lang="en-US" sz="15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algn="ctr" fontAlgn="ctr"/>
                      <a:r>
                        <a:rPr lang="en-US" sz="1300" u="none" strike="noStrike">
                          <a:effectLst/>
                        </a:rPr>
                        <a:t>Ammonium Sulfate</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300" u="none" strike="noStrike">
                          <a:effectLst/>
                        </a:rPr>
                        <a:t>Sidedress</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300" b="0" i="0" u="none" strike="noStrike" dirty="0" smtClean="0">
                          <a:solidFill>
                            <a:schemeClr val="dk1"/>
                          </a:solidFill>
                          <a:effectLst/>
                          <a:latin typeface="+mn-lt"/>
                        </a:rPr>
                        <a:t>4.5</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b="0" i="0" u="none" strike="noStrike" dirty="0" smtClean="0">
                          <a:solidFill>
                            <a:schemeClr val="dk1"/>
                          </a:solidFill>
                          <a:effectLst/>
                          <a:latin typeface="+mn-lt"/>
                        </a:rPr>
                        <a:t>4.5</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smtClean="0">
                          <a:effectLst/>
                        </a:rPr>
                        <a:t>20.5</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89023073"/>
                  </a:ext>
                </a:extLst>
              </a:tr>
              <a:tr h="243236">
                <a:tc>
                  <a:txBody>
                    <a:bodyPr/>
                    <a:lstStyle/>
                    <a:p>
                      <a:pPr marL="0" marR="0" algn="ctr">
                        <a:lnSpc>
                          <a:spcPct val="107000"/>
                        </a:lnSpc>
                        <a:spcBef>
                          <a:spcPts val="0"/>
                        </a:spcBef>
                        <a:spcAft>
                          <a:spcPts val="0"/>
                        </a:spcAft>
                      </a:pPr>
                      <a:r>
                        <a:rPr lang="en-US" sz="15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algn="ctr" fontAlgn="ctr"/>
                      <a:r>
                        <a:rPr lang="en-US" sz="1300" u="none" strike="noStrike">
                          <a:effectLst/>
                        </a:rPr>
                        <a:t>Ammonium Sulfate</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300" u="none" strike="noStrike">
                          <a:effectLst/>
                        </a:rPr>
                        <a:t>Sidedress</a:t>
                      </a:r>
                      <a:endParaRPr lang="en-US" sz="13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300" u="none" strike="noStrike" dirty="0" smtClean="0">
                          <a:effectLst/>
                        </a:rPr>
                        <a:t>9.8</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smtClean="0">
                          <a:effectLst/>
                        </a:rPr>
                        <a:t>8.9</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smtClean="0">
                          <a:effectLst/>
                        </a:rPr>
                        <a:t>40.1</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27387809"/>
                  </a:ext>
                </a:extLst>
              </a:tr>
              <a:tr h="243236">
                <a:tc>
                  <a:txBody>
                    <a:bodyPr/>
                    <a:lstStyle/>
                    <a:p>
                      <a:pPr marL="0" marR="0" algn="ctr">
                        <a:lnSpc>
                          <a:spcPct val="107000"/>
                        </a:lnSpc>
                        <a:spcBef>
                          <a:spcPts val="0"/>
                        </a:spcBef>
                        <a:spcAft>
                          <a:spcPts val="0"/>
                        </a:spcAft>
                      </a:pPr>
                      <a:r>
                        <a:rPr lang="en-US" sz="15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tc>
                <a:tc>
                  <a:txBody>
                    <a:bodyPr/>
                    <a:lstStyle/>
                    <a:p>
                      <a:pPr algn="ctr" fontAlgn="ctr"/>
                      <a:r>
                        <a:rPr lang="en-US" sz="1300" u="none" strike="noStrike" dirty="0">
                          <a:effectLst/>
                        </a:rPr>
                        <a:t>Ammonium Sulfate</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300" u="none" strike="noStrike" dirty="0" err="1">
                          <a:effectLst/>
                        </a:rPr>
                        <a:t>Sidedress</a:t>
                      </a:r>
                      <a:endParaRPr lang="en-US" sz="13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300" b="0" i="0" u="none" strike="noStrike" dirty="0" smtClean="0">
                          <a:solidFill>
                            <a:schemeClr val="dk1"/>
                          </a:solidFill>
                          <a:effectLst/>
                          <a:latin typeface="+mn-lt"/>
                        </a:rPr>
                        <a:t>14.3</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smtClean="0">
                          <a:effectLst/>
                        </a:rPr>
                        <a:t>12.5</a:t>
                      </a: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300" u="none" strike="noStrike" dirty="0" smtClean="0">
                          <a:effectLst/>
                        </a:rPr>
                        <a:t>60.7</a:t>
                      </a:r>
                      <a:endParaRPr lang="en-US" sz="13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5448729"/>
                  </a:ext>
                </a:extLst>
              </a:tr>
            </a:tbl>
          </a:graphicData>
        </a:graphic>
      </p:graphicFrame>
      <p:sp>
        <p:nvSpPr>
          <p:cNvPr id="8" name="Rectangle 7"/>
          <p:cNvSpPr/>
          <p:nvPr/>
        </p:nvSpPr>
        <p:spPr>
          <a:xfrm>
            <a:off x="462456" y="2183819"/>
            <a:ext cx="3062622" cy="1077218"/>
          </a:xfrm>
          <a:prstGeom prst="rect">
            <a:avLst/>
          </a:prstGeom>
        </p:spPr>
        <p:txBody>
          <a:bodyPr wrap="square">
            <a:spAutoFit/>
          </a:bodyPr>
          <a:lstStyle/>
          <a:p>
            <a:pPr marL="342891" indent="-342891">
              <a:buClr>
                <a:schemeClr val="accent2"/>
              </a:buClr>
              <a:buFont typeface="Wingdings" panose="05000000000000000000" pitchFamily="2" charset="2"/>
              <a:buChar char="§"/>
            </a:pPr>
            <a:r>
              <a:rPr lang="en-US" sz="1600" b="1" dirty="0"/>
              <a:t>Objective: </a:t>
            </a:r>
            <a:r>
              <a:rPr lang="en-US" sz="1600" dirty="0"/>
              <a:t>Effect of sulfur application rate and timing on soybeans to further increase oil content and grain </a:t>
            </a:r>
            <a:r>
              <a:rPr lang="en-US" sz="1600" dirty="0" smtClean="0"/>
              <a:t>protein.</a:t>
            </a:r>
            <a:endParaRPr lang="en-US" sz="1600" dirty="0"/>
          </a:p>
        </p:txBody>
      </p:sp>
      <p:pic>
        <p:nvPicPr>
          <p:cNvPr id="10" name="Picture 9">
            <a:extLst>
              <a:ext uri="{FF2B5EF4-FFF2-40B4-BE49-F238E27FC236}">
                <a16:creationId xmlns:a16="http://schemas.microsoft.com/office/drawing/2014/main" id="{2D61F5EB-BC63-42BC-8EBA-790B9D9A65A3}"/>
              </a:ext>
            </a:extLst>
          </p:cNvPr>
          <p:cNvPicPr>
            <a:picLocks noChangeAspect="1"/>
          </p:cNvPicPr>
          <p:nvPr/>
        </p:nvPicPr>
        <p:blipFill>
          <a:blip r:embed="rId2"/>
          <a:stretch>
            <a:fillRect/>
          </a:stretch>
        </p:blipFill>
        <p:spPr>
          <a:xfrm>
            <a:off x="462456" y="3439510"/>
            <a:ext cx="3062623" cy="2296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482" b="100000" l="752" r="100000">
                        <a14:foregroundMark x1="36022" y1="95664" x2="36022" y2="95664"/>
                        <a14:foregroundMark x1="26152" y1="93469" x2="26152" y2="93469"/>
                        <a14:foregroundMark x1="20741" y1="92773" x2="20741" y2="92773"/>
                        <a14:foregroundMark x1="11623" y1="92024" x2="11623" y2="92024"/>
                        <a14:foregroundMark x1="46844" y1="95289" x2="46844" y2="95289"/>
                        <a14:foregroundMark x1="57014" y1="92398" x2="57014" y2="92398"/>
                        <a14:foregroundMark x1="73246" y1="46788" x2="73246" y2="46788"/>
                        <a14:foregroundMark x1="67836" y1="93469" x2="67836" y2="93469"/>
                        <a14:foregroundMark x1="78357" y1="95289" x2="78357" y2="95289"/>
                        <a14:foregroundMark x1="78006" y1="82602" x2="78006" y2="82602"/>
                        <a14:backgroundMark x1="3808" y1="13490" x2="3808" y2="13490"/>
                        <a14:backgroundMark x1="75651" y1="18201" x2="75651" y2="18201"/>
                        <a14:backgroundMark x1="83417" y1="86617" x2="83417" y2="86617"/>
                        <a14:backgroundMark x1="7866" y1="92398" x2="7866" y2="92398"/>
                        <a14:backgroundMark x1="49549" y1="94914" x2="49549" y2="94914"/>
                        <a14:backgroundMark x1="59018" y1="94218" x2="59018" y2="94218"/>
                      </a14:backgroundRemoval>
                    </a14:imgEffect>
                  </a14:imgLayer>
                </a14:imgProps>
              </a:ext>
            </a:extLst>
          </a:blip>
          <a:stretch>
            <a:fillRect/>
          </a:stretch>
        </p:blipFill>
        <p:spPr>
          <a:xfrm>
            <a:off x="7157545" y="385198"/>
            <a:ext cx="1524001" cy="1426270"/>
          </a:xfrm>
          <a:prstGeom prst="rect">
            <a:avLst/>
          </a:prstGeom>
        </p:spPr>
      </p:pic>
    </p:spTree>
    <p:extLst>
      <p:ext uri="{BB962C8B-B14F-4D97-AF65-F5344CB8AC3E}">
        <p14:creationId xmlns:p14="http://schemas.microsoft.com/office/powerpoint/2010/main" val="2518667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56" y="687474"/>
            <a:ext cx="8219090" cy="1083329"/>
          </a:xfrm>
        </p:spPr>
        <p:txBody>
          <a:bodyPr>
            <a:normAutofit fontScale="90000"/>
          </a:bodyPr>
          <a:lstStyle/>
          <a:p>
            <a:r>
              <a:rPr lang="en-US" sz="3100" b="1" dirty="0" smtClean="0"/>
              <a:t>Residual N effect following </a:t>
            </a:r>
            <a:br>
              <a:rPr lang="en-US" sz="3100" b="1" dirty="0" smtClean="0"/>
            </a:br>
            <a:r>
              <a:rPr lang="en-US" sz="3100" b="1" dirty="0" smtClean="0"/>
              <a:t>a failed crop</a:t>
            </a:r>
            <a:r>
              <a:rPr lang="en-US" sz="3100" b="1" dirty="0"/>
              <a:t/>
            </a:r>
            <a:br>
              <a:rPr lang="en-US" sz="3100" b="1" dirty="0"/>
            </a:br>
            <a:r>
              <a:rPr lang="en-US" sz="1400" dirty="0" smtClean="0"/>
              <a:t>Tyler lynch</a:t>
            </a:r>
            <a:endParaRPr lang="en-US" dirty="0"/>
          </a:p>
        </p:txBody>
      </p:sp>
      <p:sp>
        <p:nvSpPr>
          <p:cNvPr id="3" name="Rectangle 2"/>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p:cNvSpPr/>
          <p:nvPr/>
        </p:nvSpPr>
        <p:spPr>
          <a:xfrm>
            <a:off x="462456" y="2033799"/>
            <a:ext cx="372591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a:ea typeface="+mn-ea"/>
                <a:cs typeface="+mn-cs"/>
              </a:rPr>
              <a:t>Objective: </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Evaluate residual N effect on </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the following </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crop from a failed summer </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sorghum crop.</a:t>
            </a:r>
            <a:endPar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456" y="3301678"/>
            <a:ext cx="3422869" cy="2954502"/>
          </a:xfrm>
          <a:prstGeom prst="rect">
            <a:avLst/>
          </a:prstGeom>
        </p:spPr>
      </p:pic>
      <p:graphicFrame>
        <p:nvGraphicFramePr>
          <p:cNvPr id="11" name="Table 10"/>
          <p:cNvGraphicFramePr>
            <a:graphicFrameLocks noGrp="1"/>
          </p:cNvGraphicFramePr>
          <p:nvPr>
            <p:extLst/>
          </p:nvPr>
        </p:nvGraphicFramePr>
        <p:xfrm>
          <a:off x="4253979" y="2064560"/>
          <a:ext cx="4382812" cy="4169664"/>
        </p:xfrm>
        <a:graphic>
          <a:graphicData uri="http://schemas.openxmlformats.org/drawingml/2006/table">
            <a:tbl>
              <a:tblPr/>
              <a:tblGrid>
                <a:gridCol w="944629">
                  <a:extLst>
                    <a:ext uri="{9D8B030D-6E8A-4147-A177-3AD203B41FA5}">
                      <a16:colId xmlns:a16="http://schemas.microsoft.com/office/drawing/2014/main" val="2209659668"/>
                    </a:ext>
                  </a:extLst>
                </a:gridCol>
                <a:gridCol w="888183">
                  <a:extLst>
                    <a:ext uri="{9D8B030D-6E8A-4147-A177-3AD203B41FA5}">
                      <a16:colId xmlns:a16="http://schemas.microsoft.com/office/drawing/2014/main" val="2296926172"/>
                    </a:ext>
                  </a:extLst>
                </a:gridCol>
                <a:gridCol w="1309449">
                  <a:extLst>
                    <a:ext uri="{9D8B030D-6E8A-4147-A177-3AD203B41FA5}">
                      <a16:colId xmlns:a16="http://schemas.microsoft.com/office/drawing/2014/main" val="530327287"/>
                    </a:ext>
                  </a:extLst>
                </a:gridCol>
                <a:gridCol w="1240551">
                  <a:extLst>
                    <a:ext uri="{9D8B030D-6E8A-4147-A177-3AD203B41FA5}">
                      <a16:colId xmlns:a16="http://schemas.microsoft.com/office/drawing/2014/main" val="3573922959"/>
                    </a:ext>
                  </a:extLst>
                </a:gridCol>
              </a:tblGrid>
              <a:tr h="7409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Treatment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Previous Crop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Previous Crop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 Pre N rate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a:t>
                      </a:r>
                      <a:r>
                        <a:rPr kumimoji="0" lang="en-US" sz="1400" b="0" i="0" u="none" strike="noStrike" cap="none" normalizeH="0" baseline="0" dirty="0" err="1" smtClean="0">
                          <a:ln>
                            <a:noFill/>
                          </a:ln>
                          <a:solidFill>
                            <a:schemeClr val="tx1"/>
                          </a:solidFill>
                          <a:effectLst/>
                          <a:latin typeface="+mn-lt"/>
                        </a:rPr>
                        <a:t>lb</a:t>
                      </a:r>
                      <a:r>
                        <a:rPr kumimoji="0" lang="en-US" sz="1400" b="0" i="0" u="none" strike="noStrike" cap="none" normalizeH="0" baseline="0" dirty="0" smtClean="0">
                          <a:ln>
                            <a:noFill/>
                          </a:ln>
                          <a:solidFill>
                            <a:schemeClr val="tx1"/>
                          </a:solidFill>
                          <a:effectLst/>
                          <a:latin typeface="+mn-lt"/>
                        </a:rPr>
                        <a:t> N/ac)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Wheat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Pre N Rate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a:t>
                      </a:r>
                      <a:r>
                        <a:rPr kumimoji="0" lang="en-US" sz="1400" b="0" i="0" u="none" strike="noStrike" cap="none" normalizeH="0" baseline="0" dirty="0" err="1" smtClean="0">
                          <a:ln>
                            <a:noFill/>
                          </a:ln>
                          <a:solidFill>
                            <a:schemeClr val="tx1"/>
                          </a:solidFill>
                          <a:effectLst/>
                          <a:latin typeface="+mn-lt"/>
                        </a:rPr>
                        <a:t>lb</a:t>
                      </a:r>
                      <a:r>
                        <a:rPr kumimoji="0" lang="en-US" sz="1400" b="0" i="0" u="none" strike="noStrike" cap="none" normalizeH="0" baseline="0" dirty="0" smtClean="0">
                          <a:ln>
                            <a:noFill/>
                          </a:ln>
                          <a:solidFill>
                            <a:schemeClr val="tx1"/>
                          </a:solidFill>
                          <a:effectLst/>
                          <a:latin typeface="+mn-lt"/>
                        </a:rPr>
                        <a:t> N/ac)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26583399"/>
                  </a:ext>
                </a:extLst>
              </a:tr>
              <a:tr h="2764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Sorghum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85922545"/>
                  </a:ext>
                </a:extLst>
              </a:tr>
              <a:tr h="2764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Sorghum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66516664"/>
                  </a:ext>
                </a:extLst>
              </a:tr>
              <a:tr h="2764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Sorghum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27824488"/>
                  </a:ext>
                </a:extLst>
              </a:tr>
              <a:tr h="2764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Sorghum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24258346"/>
                  </a:ext>
                </a:extLst>
              </a:tr>
              <a:tr h="2764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Sorghum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8522017"/>
                  </a:ext>
                </a:extLst>
              </a:tr>
              <a:tr h="2764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Sorghum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35640743"/>
                  </a:ext>
                </a:extLst>
              </a:tr>
              <a:tr h="2764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mn-lt"/>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Sorghum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4921611"/>
                  </a:ext>
                </a:extLst>
              </a:tr>
              <a:tr h="2764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mn-lt"/>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Sorghum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0007048"/>
                  </a:ext>
                </a:extLst>
              </a:tr>
              <a:tr h="2764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mn-lt"/>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Sorghum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9650683"/>
                  </a:ext>
                </a:extLst>
              </a:tr>
              <a:tr h="2764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mn-lt"/>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Sorghum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120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92920734"/>
                  </a:ext>
                </a:extLst>
              </a:tr>
              <a:tr h="2764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Sorghum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150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5473256"/>
                  </a:ext>
                </a:extLst>
              </a:tr>
            </a:tbl>
          </a:graphicData>
        </a:graphic>
      </p:graphicFrame>
      <p:pic>
        <p:nvPicPr>
          <p:cNvPr id="12" name="Picture 11"/>
          <p:cNvPicPr>
            <a:picLocks noChangeAspect="1"/>
          </p:cNvPicPr>
          <p:nvPr/>
        </p:nvPicPr>
        <p:blipFill>
          <a:blip r:embed="rId3"/>
          <a:stretch>
            <a:fillRect/>
          </a:stretch>
        </p:blipFill>
        <p:spPr>
          <a:xfrm>
            <a:off x="7112659" y="367690"/>
            <a:ext cx="1524132" cy="1426588"/>
          </a:xfrm>
          <a:prstGeom prst="rect">
            <a:avLst/>
          </a:prstGeom>
        </p:spPr>
      </p:pic>
    </p:spTree>
    <p:extLst>
      <p:ext uri="{BB962C8B-B14F-4D97-AF65-F5344CB8AC3E}">
        <p14:creationId xmlns:p14="http://schemas.microsoft.com/office/powerpoint/2010/main" val="3618435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452" y="956102"/>
            <a:ext cx="8219090" cy="1083329"/>
          </a:xfrm>
        </p:spPr>
        <p:txBody>
          <a:bodyPr>
            <a:normAutofit fontScale="90000"/>
          </a:bodyPr>
          <a:lstStyle/>
          <a:p>
            <a:r>
              <a:rPr lang="en-US" b="1" dirty="0" smtClean="0"/>
              <a:t>South Central great plains </a:t>
            </a:r>
            <a:br>
              <a:rPr lang="en-US" b="1" dirty="0" smtClean="0"/>
            </a:br>
            <a:r>
              <a:rPr lang="en-US" b="1" dirty="0" smtClean="0"/>
              <a:t>winter wheat (n) algorithm</a:t>
            </a:r>
            <a:r>
              <a:rPr lang="en-US" b="1" dirty="0"/>
              <a:t/>
            </a:r>
            <a:br>
              <a:rPr lang="en-US" b="1" dirty="0"/>
            </a:br>
            <a:endParaRPr lang="en-US" dirty="0"/>
          </a:p>
        </p:txBody>
      </p:sp>
      <p:sp>
        <p:nvSpPr>
          <p:cNvPr id="3" name="Rectangle 2"/>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12" name="Table 11"/>
          <p:cNvGraphicFramePr>
            <a:graphicFrameLocks noGrp="1"/>
          </p:cNvGraphicFramePr>
          <p:nvPr>
            <p:extLst/>
          </p:nvPr>
        </p:nvGraphicFramePr>
        <p:xfrm>
          <a:off x="445771" y="2098296"/>
          <a:ext cx="5715000" cy="3538337"/>
        </p:xfrm>
        <a:graphic>
          <a:graphicData uri="http://schemas.openxmlformats.org/drawingml/2006/table">
            <a:tbl>
              <a:tblPr firstRow="1" bandRow="1"/>
              <a:tblGrid>
                <a:gridCol w="1334813">
                  <a:extLst>
                    <a:ext uri="{9D8B030D-6E8A-4147-A177-3AD203B41FA5}">
                      <a16:colId xmlns:a16="http://schemas.microsoft.com/office/drawing/2014/main" val="20000"/>
                    </a:ext>
                  </a:extLst>
                </a:gridCol>
                <a:gridCol w="1332187">
                  <a:extLst>
                    <a:ext uri="{9D8B030D-6E8A-4147-A177-3AD203B41FA5}">
                      <a16:colId xmlns:a16="http://schemas.microsoft.com/office/drawing/2014/main" val="20001"/>
                    </a:ext>
                  </a:extLst>
                </a:gridCol>
                <a:gridCol w="1316420">
                  <a:extLst>
                    <a:ext uri="{9D8B030D-6E8A-4147-A177-3AD203B41FA5}">
                      <a16:colId xmlns:a16="http://schemas.microsoft.com/office/drawing/2014/main" val="20002"/>
                    </a:ext>
                  </a:extLst>
                </a:gridCol>
                <a:gridCol w="1731580">
                  <a:extLst>
                    <a:ext uri="{9D8B030D-6E8A-4147-A177-3AD203B41FA5}">
                      <a16:colId xmlns:a16="http://schemas.microsoft.com/office/drawing/2014/main" val="20003"/>
                    </a:ext>
                  </a:extLst>
                </a:gridCol>
              </a:tblGrid>
              <a:tr h="654334">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pPr algn="ctr"/>
                      <a:r>
                        <a:rPr lang="en-US" sz="1600" dirty="0" smtClean="0"/>
                        <a:t>Treatment</a:t>
                      </a:r>
                      <a:endParaRPr lang="en-US" sz="1600" dirty="0"/>
                    </a:p>
                  </a:txBody>
                  <a:tcPr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FF8119"/>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pPr algn="ctr"/>
                      <a:r>
                        <a:rPr lang="en-US" sz="1600" dirty="0" smtClean="0"/>
                        <a:t>N - Rate</a:t>
                      </a:r>
                    </a:p>
                    <a:p>
                      <a:pPr algn="ctr"/>
                      <a:r>
                        <a:rPr lang="en-US" sz="1600" dirty="0" smtClean="0"/>
                        <a:t>(</a:t>
                      </a:r>
                      <a:r>
                        <a:rPr lang="en-US" sz="1600" dirty="0" err="1" smtClean="0"/>
                        <a:t>lb</a:t>
                      </a:r>
                      <a:r>
                        <a:rPr lang="en-US" sz="1600" dirty="0" smtClean="0"/>
                        <a:t> N</a:t>
                      </a:r>
                      <a:r>
                        <a:rPr lang="en-US" sz="1600" baseline="0" dirty="0" smtClean="0"/>
                        <a:t> </a:t>
                      </a:r>
                      <a:r>
                        <a:rPr lang="en-US" sz="1600" dirty="0" smtClean="0"/>
                        <a:t>ac</a:t>
                      </a:r>
                      <a:r>
                        <a:rPr lang="en-US" sz="1600" baseline="30000" dirty="0" smtClean="0"/>
                        <a:t>-1</a:t>
                      </a:r>
                      <a:r>
                        <a:rPr lang="en-US" sz="1600" dirty="0" smtClean="0"/>
                        <a:t>)</a:t>
                      </a:r>
                      <a:endParaRPr lang="en-US" sz="1600" dirty="0"/>
                    </a:p>
                  </a:txBody>
                  <a:tcPr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FF8119"/>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pPr algn="ctr"/>
                      <a:r>
                        <a:rPr lang="en-US" sz="1600" dirty="0" smtClean="0"/>
                        <a:t>Yield</a:t>
                      </a:r>
                    </a:p>
                    <a:p>
                      <a:pPr algn="ctr"/>
                      <a:r>
                        <a:rPr lang="en-US" sz="1600" dirty="0" smtClean="0"/>
                        <a:t>(</a:t>
                      </a:r>
                      <a:r>
                        <a:rPr lang="en-US" sz="1600" dirty="0" err="1" smtClean="0"/>
                        <a:t>bu</a:t>
                      </a:r>
                      <a:r>
                        <a:rPr lang="en-US" sz="1600" baseline="0" dirty="0" smtClean="0"/>
                        <a:t> </a:t>
                      </a:r>
                      <a:r>
                        <a:rPr lang="en-US" sz="1600" dirty="0" smtClean="0"/>
                        <a:t>ac</a:t>
                      </a:r>
                      <a:r>
                        <a:rPr lang="en-US" sz="1600" baseline="30000" dirty="0" smtClean="0"/>
                        <a:t>-1</a:t>
                      </a:r>
                      <a:r>
                        <a:rPr lang="en-US" sz="1600" dirty="0" smtClean="0"/>
                        <a:t>)</a:t>
                      </a:r>
                      <a:endParaRPr lang="en-US" sz="1600" dirty="0"/>
                    </a:p>
                  </a:txBody>
                  <a:tcPr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FF8119"/>
                    </a:solidFill>
                  </a:tcPr>
                </a:tc>
                <a:tc>
                  <a:txBody>
                    <a:bodyPr/>
                    <a:lstStyle>
                      <a:lvl1pPr marL="0" algn="l" defTabSz="914400" rtl="0" eaLnBrk="1" latinLnBrk="0" hangingPunct="1">
                        <a:defRPr sz="1800" b="1" kern="1200">
                          <a:solidFill>
                            <a:schemeClr val="lt1"/>
                          </a:solidFill>
                          <a:latin typeface="Lucida Sans Unicode"/>
                        </a:defRPr>
                      </a:lvl1pPr>
                      <a:lvl2pPr marL="457200" algn="l" defTabSz="914400" rtl="0" eaLnBrk="1" latinLnBrk="0" hangingPunct="1">
                        <a:defRPr sz="1800" b="1" kern="1200">
                          <a:solidFill>
                            <a:schemeClr val="lt1"/>
                          </a:solidFill>
                          <a:latin typeface="Lucida Sans Unicode"/>
                        </a:defRPr>
                      </a:lvl2pPr>
                      <a:lvl3pPr marL="914400" algn="l" defTabSz="914400" rtl="0" eaLnBrk="1" latinLnBrk="0" hangingPunct="1">
                        <a:defRPr sz="1800" b="1" kern="1200">
                          <a:solidFill>
                            <a:schemeClr val="lt1"/>
                          </a:solidFill>
                          <a:latin typeface="Lucida Sans Unicode"/>
                        </a:defRPr>
                      </a:lvl3pPr>
                      <a:lvl4pPr marL="1371600" algn="l" defTabSz="914400" rtl="0" eaLnBrk="1" latinLnBrk="0" hangingPunct="1">
                        <a:defRPr sz="1800" b="1" kern="1200">
                          <a:solidFill>
                            <a:schemeClr val="lt1"/>
                          </a:solidFill>
                          <a:latin typeface="Lucida Sans Unicode"/>
                        </a:defRPr>
                      </a:lvl4pPr>
                      <a:lvl5pPr marL="1828800" algn="l" defTabSz="914400" rtl="0" eaLnBrk="1" latinLnBrk="0" hangingPunct="1">
                        <a:defRPr sz="1800" b="1" kern="1200">
                          <a:solidFill>
                            <a:schemeClr val="lt1"/>
                          </a:solidFill>
                          <a:latin typeface="Lucida Sans Unicode"/>
                        </a:defRPr>
                      </a:lvl5pPr>
                      <a:lvl6pPr marL="2286000" algn="l" defTabSz="914400" rtl="0" eaLnBrk="1" latinLnBrk="0" hangingPunct="1">
                        <a:defRPr sz="1800" b="1" kern="1200">
                          <a:solidFill>
                            <a:schemeClr val="lt1"/>
                          </a:solidFill>
                          <a:latin typeface="Lucida Sans Unicode"/>
                        </a:defRPr>
                      </a:lvl6pPr>
                      <a:lvl7pPr marL="2743200" algn="l" defTabSz="914400" rtl="0" eaLnBrk="1" latinLnBrk="0" hangingPunct="1">
                        <a:defRPr sz="1800" b="1" kern="1200">
                          <a:solidFill>
                            <a:schemeClr val="lt1"/>
                          </a:solidFill>
                          <a:latin typeface="Lucida Sans Unicode"/>
                        </a:defRPr>
                      </a:lvl7pPr>
                      <a:lvl8pPr marL="3200400" algn="l" defTabSz="914400" rtl="0" eaLnBrk="1" latinLnBrk="0" hangingPunct="1">
                        <a:defRPr sz="1800" b="1" kern="1200">
                          <a:solidFill>
                            <a:schemeClr val="lt1"/>
                          </a:solidFill>
                          <a:latin typeface="Lucida Sans Unicode"/>
                        </a:defRPr>
                      </a:lvl8pPr>
                      <a:lvl9pPr marL="3657600" algn="l" defTabSz="914400" rtl="0" eaLnBrk="1" latinLnBrk="0" hangingPunct="1">
                        <a:defRPr sz="1800" b="1" kern="1200">
                          <a:solidFill>
                            <a:schemeClr val="lt1"/>
                          </a:solidFill>
                          <a:latin typeface="Lucida Sans Unicode"/>
                        </a:defRPr>
                      </a:lvl9pPr>
                    </a:lstStyle>
                    <a:p>
                      <a:pPr algn="ctr"/>
                      <a:r>
                        <a:rPr lang="en-US" sz="1600" dirty="0" smtClean="0"/>
                        <a:t>Net Return</a:t>
                      </a:r>
                    </a:p>
                    <a:p>
                      <a:pPr algn="ctr"/>
                      <a:r>
                        <a:rPr lang="en-US" sz="1600" dirty="0" smtClean="0"/>
                        <a:t>($</a:t>
                      </a:r>
                      <a:r>
                        <a:rPr lang="en-US" sz="1600" baseline="0" dirty="0" smtClean="0"/>
                        <a:t> </a:t>
                      </a:r>
                      <a:r>
                        <a:rPr lang="en-US" sz="1600" dirty="0" smtClean="0"/>
                        <a:t>ac</a:t>
                      </a:r>
                      <a:r>
                        <a:rPr lang="en-US" sz="1600" baseline="30000" dirty="0" smtClean="0"/>
                        <a:t>-1</a:t>
                      </a:r>
                      <a:r>
                        <a:rPr lang="en-US" sz="1600" dirty="0" smtClean="0"/>
                        <a:t>)</a:t>
                      </a:r>
                      <a:endParaRPr lang="en-US" sz="1600" dirty="0"/>
                    </a:p>
                  </a:txBody>
                  <a:tcPr anchor="ctr">
                    <a:lnL>
                      <a:noFill/>
                    </a:lnL>
                    <a:lnR>
                      <a:noFill/>
                    </a:lnR>
                    <a:lnT w="25400" cmpd="sng">
                      <a:solidFill>
                        <a:sysClr val="windowText" lastClr="000000"/>
                      </a:solidFill>
                    </a:lnT>
                    <a:lnB w="25400" cmpd="sng">
                      <a:solidFill>
                        <a:sysClr val="windowText" lastClr="000000"/>
                      </a:solidFill>
                    </a:lnB>
                    <a:lnTlToBr w="12700" cmpd="sng">
                      <a:noFill/>
                      <a:prstDash val="solid"/>
                    </a:lnTlToBr>
                    <a:lnBlToTr w="12700" cmpd="sng">
                      <a:noFill/>
                      <a:prstDash val="solid"/>
                    </a:lnBlToTr>
                    <a:solidFill>
                      <a:srgbClr val="FF8119"/>
                    </a:solidFill>
                  </a:tcPr>
                </a:tc>
                <a:extLst>
                  <a:ext uri="{0D108BD9-81ED-4DB2-BD59-A6C34878D82A}">
                    <a16:rowId xmlns:a16="http://schemas.microsoft.com/office/drawing/2014/main" val="10000"/>
                  </a:ext>
                </a:extLst>
              </a:tr>
              <a:tr h="677174">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600" dirty="0" smtClean="0"/>
                        <a:t>Split Application</a:t>
                      </a:r>
                      <a:endParaRPr lang="en-US" sz="1600" dirty="0"/>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600" dirty="0" smtClean="0"/>
                        <a:t>100</a:t>
                      </a:r>
                      <a:endParaRPr lang="en-US" sz="1600" dirty="0"/>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600" dirty="0" smtClean="0"/>
                        <a:t>35 </a:t>
                      </a:r>
                      <a:r>
                        <a:rPr lang="en-US" sz="1600" dirty="0" smtClean="0">
                          <a:sym typeface="Symbol"/>
                        </a:rPr>
                        <a:t> 16</a:t>
                      </a:r>
                      <a:endParaRPr lang="en-US" sz="1600" dirty="0"/>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600" dirty="0" smtClean="0"/>
                        <a:t>154 </a:t>
                      </a:r>
                      <a:r>
                        <a:rPr lang="en-US" sz="1600" dirty="0" smtClean="0">
                          <a:sym typeface="Symbol"/>
                        </a:rPr>
                        <a:t> 100</a:t>
                      </a:r>
                      <a:endParaRPr lang="en-US" sz="1600" dirty="0"/>
                    </a:p>
                  </a:txBody>
                  <a:tcPr anchor="ctr">
                    <a:lnL>
                      <a:noFill/>
                    </a:lnL>
                    <a:lnR>
                      <a:noFill/>
                    </a:lnR>
                    <a:lnT w="25400" cmpd="sng">
                      <a:solidFill>
                        <a:sysClr val="windowText" lastClr="000000"/>
                      </a:solid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1"/>
                  </a:ext>
                </a:extLst>
              </a:tr>
              <a:tr h="474022">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600" dirty="0" smtClean="0"/>
                        <a:t>SBNRC</a:t>
                      </a:r>
                      <a:endParaRPr lang="en-US" sz="1600" dirty="0"/>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600" dirty="0" smtClean="0">
                          <a:sym typeface="Symbol"/>
                        </a:rPr>
                        <a:t>45  21</a:t>
                      </a:r>
                      <a:endParaRPr lang="en-US" sz="1600" dirty="0"/>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600" dirty="0" smtClean="0"/>
                        <a:t>34</a:t>
                      </a:r>
                      <a:r>
                        <a:rPr lang="en-US" sz="1600" baseline="0" dirty="0" smtClean="0"/>
                        <a:t> </a:t>
                      </a:r>
                      <a:r>
                        <a:rPr lang="en-US" sz="1600" dirty="0" smtClean="0">
                          <a:sym typeface="Symbol"/>
                        </a:rPr>
                        <a:t> 16</a:t>
                      </a:r>
                      <a:endParaRPr lang="en-US" sz="1600" dirty="0"/>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600" dirty="0" smtClean="0"/>
                        <a:t>172 </a:t>
                      </a:r>
                      <a:r>
                        <a:rPr lang="en-US" sz="1600" dirty="0" smtClean="0">
                          <a:sym typeface="Symbol"/>
                        </a:rPr>
                        <a:t> 94</a:t>
                      </a:r>
                      <a:endParaRPr lang="en-US" sz="1600" dirty="0"/>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81527">
                <a:tc gridSpan="3">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r"/>
                      <a:r>
                        <a:rPr lang="en-US" sz="1600" dirty="0" smtClean="0"/>
                        <a:t>Average Difference</a:t>
                      </a:r>
                      <a:endParaRPr lang="en-US" sz="1600" dirty="0"/>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hMerge="1">
                  <a:txBody>
                    <a:bodyPr/>
                    <a:lstStyle/>
                    <a:p>
                      <a:pPr algn="r"/>
                      <a:endParaRPr lang="en-US" dirty="0"/>
                    </a:p>
                  </a:txBody>
                  <a:tcPr/>
                </a:tc>
                <a:tc hMerge="1">
                  <a:txBody>
                    <a:bodyPr/>
                    <a:lstStyle/>
                    <a:p>
                      <a:endParaRPr lang="en-US" dirty="0"/>
                    </a:p>
                  </a:txBody>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12 </a:t>
                      </a:r>
                      <a:r>
                        <a:rPr lang="en-US" sz="1600" dirty="0" smtClean="0">
                          <a:sym typeface="Symbol"/>
                        </a:rPr>
                        <a:t> 25</a:t>
                      </a:r>
                      <a:endParaRPr lang="en-US" sz="1600" dirty="0" smtClean="0"/>
                    </a:p>
                  </a:txBody>
                  <a:tcPr anchor="ct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extLst>
                  <a:ext uri="{0D108BD9-81ED-4DB2-BD59-A6C34878D82A}">
                    <a16:rowId xmlns:a16="http://schemas.microsoft.com/office/drawing/2014/main" val="10003"/>
                  </a:ext>
                </a:extLst>
              </a:tr>
              <a:tr h="289033">
                <a:tc gridSpan="3">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endParaRPr lang="en-US" sz="1600" dirty="0"/>
                    </a:p>
                  </a:txBody>
                  <a:tcPr anchor="ctr">
                    <a:lnL>
                      <a:noFill/>
                    </a:lnL>
                    <a:lnR>
                      <a:noFill/>
                    </a:lnR>
                    <a:lnT>
                      <a:noFill/>
                    </a:lnT>
                    <a:lnB>
                      <a:noFill/>
                    </a:lnB>
                    <a:lnTlToBr w="12700" cmpd="sng">
                      <a:noFill/>
                      <a:prstDash val="solid"/>
                    </a:lnTlToBr>
                    <a:lnBlToTr w="12700" cmpd="sng">
                      <a:noFill/>
                      <a:prstDash val="solid"/>
                    </a:lnBlToTr>
                    <a:solidFill>
                      <a:sysClr val="window" lastClr="FFFFFF"/>
                    </a:solidFill>
                  </a:tcPr>
                </a:tc>
                <a:tc hMerge="1">
                  <a:txBody>
                    <a:bodyPr/>
                    <a:lstStyle/>
                    <a:p>
                      <a:endParaRPr lang="en-US"/>
                    </a:p>
                  </a:txBody>
                  <a:tcPr/>
                </a:tc>
                <a:tc hMerge="1">
                  <a:txBody>
                    <a:bodyPr/>
                    <a:lstStyle/>
                    <a:p>
                      <a:endParaRPr lang="en-US"/>
                    </a:p>
                  </a:txBody>
                  <a:tcPr/>
                </a:tc>
                <a:tc rowSpan="2">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600" dirty="0" smtClean="0"/>
                        <a:t>Max: 66</a:t>
                      </a:r>
                      <a:endParaRPr lang="en-US" sz="1600" dirty="0"/>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rowSpan="2" gridSpan="3">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endParaRPr lang="en-US" sz="1600" dirty="0"/>
                    </a:p>
                  </a:txBody>
                  <a:tcPr anchor="ctr">
                    <a:lnL>
                      <a:noFill/>
                    </a:lnL>
                    <a:lnR>
                      <a:noFill/>
                    </a:lnR>
                    <a:lnT>
                      <a:noFill/>
                    </a:lnT>
                    <a:lnB>
                      <a:noFill/>
                    </a:lnB>
                    <a:lnTlToBr w="12700" cmpd="sng">
                      <a:noFill/>
                      <a:prstDash val="solid"/>
                    </a:lnTlToBr>
                    <a:lnBlToTr w="12700" cmpd="sng">
                      <a:noFill/>
                      <a:prstDash val="solid"/>
                    </a:lnBlToTr>
                    <a:noFill/>
                  </a:tcPr>
                </a:tc>
                <a:tc rowSpan="2" hMerge="1">
                  <a:txBody>
                    <a:bodyPr/>
                    <a:lstStyle/>
                    <a:p>
                      <a:endParaRPr lang="en-US"/>
                    </a:p>
                  </a:txBody>
                  <a:tcPr/>
                </a:tc>
                <a:tc rowSpan="2"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90247">
                <a:tc gridSpan="3" vMerge="1">
                  <a:txBody>
                    <a:bodyPr/>
                    <a:lstStyle/>
                    <a:p>
                      <a:endParaRPr lang="en-US" dirty="0"/>
                    </a:p>
                  </a:txBody>
                  <a:tcPr/>
                </a:tc>
                <a:tc hMerge="1" vMerge="1">
                  <a:txBody>
                    <a:bodyPr/>
                    <a:lstStyle/>
                    <a:p>
                      <a:endParaRPr lang="en-US" dirty="0"/>
                    </a:p>
                  </a:txBody>
                  <a:tcPr/>
                </a:tc>
                <a:tc hMerge="1" vMerge="1">
                  <a:txBody>
                    <a:bodyPr/>
                    <a:lstStyle/>
                    <a:p>
                      <a:endParaRPr lang="en-US"/>
                    </a:p>
                  </a:txBody>
                  <a:tcPr/>
                </a:tc>
                <a:tc>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pPr algn="ctr"/>
                      <a:r>
                        <a:rPr lang="en-US" sz="1600" dirty="0" smtClean="0"/>
                        <a:t>Min:</a:t>
                      </a:r>
                      <a:r>
                        <a:rPr lang="en-US" sz="1600" baseline="0" dirty="0" smtClean="0"/>
                        <a:t> </a:t>
                      </a:r>
                      <a:r>
                        <a:rPr lang="en-US" sz="1600" dirty="0" smtClean="0"/>
                        <a:t>-52</a:t>
                      </a:r>
                      <a:endParaRPr lang="en-US" sz="1600" dirty="0"/>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41872">
                <a:tc gridSpan="4">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1400" dirty="0" smtClean="0"/>
                        <a:t>Fertilizer</a:t>
                      </a:r>
                      <a:r>
                        <a:rPr lang="en-US" sz="1400" baseline="0" dirty="0" smtClean="0"/>
                        <a:t> Price (28-0-0) = $0.56/</a:t>
                      </a:r>
                      <a:r>
                        <a:rPr lang="en-US" sz="1400" baseline="0" dirty="0" err="1" smtClean="0"/>
                        <a:t>lb</a:t>
                      </a:r>
                      <a:r>
                        <a:rPr lang="en-US" sz="1400" baseline="0" dirty="0" smtClean="0"/>
                        <a:t> N</a:t>
                      </a:r>
                      <a:endParaRPr lang="en-US" sz="1400" dirty="0"/>
                    </a:p>
                  </a:txBody>
                  <a:tcPr>
                    <a:lnL>
                      <a:noFill/>
                    </a:lnL>
                    <a:lnR>
                      <a:noFill/>
                    </a:lnR>
                    <a:lnT>
                      <a:noFill/>
                    </a:lnT>
                    <a:lnB>
                      <a:noFill/>
                    </a:lnB>
                    <a:lnTlToBr w="12700" cmpd="sng">
                      <a:noFill/>
                      <a:prstDash val="solid"/>
                    </a:lnTlToBr>
                    <a:lnBlToTr w="12700" cmpd="sng">
                      <a:noFill/>
                      <a:prstDash val="solid"/>
                    </a:lnBlToTr>
                    <a:solidFill>
                      <a:sysClr val="windowText" lastClr="000000">
                        <a:tint val="20000"/>
                      </a:sys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7"/>
                  </a:ext>
                </a:extLst>
              </a:tr>
              <a:tr h="241872">
                <a:tc gridSpan="4">
                  <a:txBody>
                    <a:bodyPr/>
                    <a:lstStyle>
                      <a:lvl1pPr marL="0" algn="l" defTabSz="914400" rtl="0" eaLnBrk="1" latinLnBrk="0" hangingPunct="1">
                        <a:defRPr sz="1800" kern="1200">
                          <a:solidFill>
                            <a:schemeClr val="dk1"/>
                          </a:solidFill>
                          <a:latin typeface="Lucida Sans Unicode"/>
                        </a:defRPr>
                      </a:lvl1pPr>
                      <a:lvl2pPr marL="457200" algn="l" defTabSz="914400" rtl="0" eaLnBrk="1" latinLnBrk="0" hangingPunct="1">
                        <a:defRPr sz="1800" kern="1200">
                          <a:solidFill>
                            <a:schemeClr val="dk1"/>
                          </a:solidFill>
                          <a:latin typeface="Lucida Sans Unicode"/>
                        </a:defRPr>
                      </a:lvl2pPr>
                      <a:lvl3pPr marL="914400" algn="l" defTabSz="914400" rtl="0" eaLnBrk="1" latinLnBrk="0" hangingPunct="1">
                        <a:defRPr sz="1800" kern="1200">
                          <a:solidFill>
                            <a:schemeClr val="dk1"/>
                          </a:solidFill>
                          <a:latin typeface="Lucida Sans Unicode"/>
                        </a:defRPr>
                      </a:lvl3pPr>
                      <a:lvl4pPr marL="1371600" algn="l" defTabSz="914400" rtl="0" eaLnBrk="1" latinLnBrk="0" hangingPunct="1">
                        <a:defRPr sz="1800" kern="1200">
                          <a:solidFill>
                            <a:schemeClr val="dk1"/>
                          </a:solidFill>
                          <a:latin typeface="Lucida Sans Unicode"/>
                        </a:defRPr>
                      </a:lvl4pPr>
                      <a:lvl5pPr marL="1828800" algn="l" defTabSz="914400" rtl="0" eaLnBrk="1" latinLnBrk="0" hangingPunct="1">
                        <a:defRPr sz="1800" kern="1200">
                          <a:solidFill>
                            <a:schemeClr val="dk1"/>
                          </a:solidFill>
                          <a:latin typeface="Lucida Sans Unicode"/>
                        </a:defRPr>
                      </a:lvl5pPr>
                      <a:lvl6pPr marL="2286000" algn="l" defTabSz="914400" rtl="0" eaLnBrk="1" latinLnBrk="0" hangingPunct="1">
                        <a:defRPr sz="1800" kern="1200">
                          <a:solidFill>
                            <a:schemeClr val="dk1"/>
                          </a:solidFill>
                          <a:latin typeface="Lucida Sans Unicode"/>
                        </a:defRPr>
                      </a:lvl6pPr>
                      <a:lvl7pPr marL="2743200" algn="l" defTabSz="914400" rtl="0" eaLnBrk="1" latinLnBrk="0" hangingPunct="1">
                        <a:defRPr sz="1800" kern="1200">
                          <a:solidFill>
                            <a:schemeClr val="dk1"/>
                          </a:solidFill>
                          <a:latin typeface="Lucida Sans Unicode"/>
                        </a:defRPr>
                      </a:lvl7pPr>
                      <a:lvl8pPr marL="3200400" algn="l" defTabSz="914400" rtl="0" eaLnBrk="1" latinLnBrk="0" hangingPunct="1">
                        <a:defRPr sz="1800" kern="1200">
                          <a:solidFill>
                            <a:schemeClr val="dk1"/>
                          </a:solidFill>
                          <a:latin typeface="Lucida Sans Unicode"/>
                        </a:defRPr>
                      </a:lvl8pPr>
                      <a:lvl9pPr marL="3657600" algn="l" defTabSz="914400" rtl="0" eaLnBrk="1" latinLnBrk="0" hangingPunct="1">
                        <a:defRPr sz="1800" kern="1200">
                          <a:solidFill>
                            <a:schemeClr val="dk1"/>
                          </a:solidFill>
                          <a:latin typeface="Lucida Sans Unicode"/>
                        </a:defRPr>
                      </a:lvl9pPr>
                    </a:lstStyle>
                    <a:p>
                      <a:r>
                        <a:rPr lang="en-US" sz="1400" dirty="0" smtClean="0"/>
                        <a:t>Grain Price = $6.00/</a:t>
                      </a:r>
                      <a:r>
                        <a:rPr lang="en-US" sz="1400" dirty="0" err="1" smtClean="0"/>
                        <a:t>bu</a:t>
                      </a:r>
                      <a:endParaRPr lang="en-US" sz="1400" dirty="0"/>
                    </a:p>
                  </a:txBody>
                  <a:tcPr>
                    <a:lnL>
                      <a:noFill/>
                    </a:lnL>
                    <a:lnR>
                      <a:noFill/>
                    </a:lnR>
                    <a:lnT>
                      <a:noFill/>
                    </a:lnT>
                    <a:lnB w="25400" cmpd="sng">
                      <a:solidFill>
                        <a:sysClr val="windowText" lastClr="000000"/>
                      </a:solidFill>
                    </a:lnB>
                    <a:lnTlToBr w="12700" cmpd="sng">
                      <a:noFill/>
                      <a:prstDash val="solid"/>
                    </a:lnTlToBr>
                    <a:lnBlToTr w="12700" cmpd="sng">
                      <a:noFill/>
                      <a:prstDash val="solid"/>
                    </a:lnBlToTr>
                    <a:solidFill>
                      <a:sysClr val="window" lastClr="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3" name="TextBox 12"/>
          <p:cNvSpPr txBox="1"/>
          <p:nvPr/>
        </p:nvSpPr>
        <p:spPr>
          <a:xfrm>
            <a:off x="445771" y="5689357"/>
            <a:ext cx="5007589" cy="646331"/>
          </a:xfrm>
          <a:prstGeom prst="rect">
            <a:avLst/>
          </a:prstGeom>
          <a:noFill/>
        </p:spPr>
        <p:txBody>
          <a:bodyPr wrap="none" rtlCol="0">
            <a:spAutoFit/>
          </a:bodyPr>
          <a:lstStyle/>
          <a:p>
            <a:r>
              <a:rPr lang="en-US" u="sng" dirty="0">
                <a:solidFill>
                  <a:schemeClr val="accent2"/>
                </a:solidFill>
              </a:rPr>
              <a:t>http://nue.okstate.edu/SBNRC/mesonet.php</a:t>
            </a:r>
          </a:p>
          <a:p>
            <a:r>
              <a:rPr lang="en-US" dirty="0"/>
              <a:t>Option 3: Winter Wheat, South Central Great Plains</a:t>
            </a:r>
          </a:p>
        </p:txBody>
      </p:sp>
      <p:sp>
        <p:nvSpPr>
          <p:cNvPr id="14" name="TextBox 13"/>
          <p:cNvSpPr txBox="1"/>
          <p:nvPr/>
        </p:nvSpPr>
        <p:spPr>
          <a:xfrm>
            <a:off x="6272049" y="2638677"/>
            <a:ext cx="2504090" cy="2062103"/>
          </a:xfrm>
          <a:prstGeom prst="rect">
            <a:avLst/>
          </a:prstGeom>
          <a:noFill/>
        </p:spPr>
        <p:txBody>
          <a:bodyPr wrap="square" rtlCol="0">
            <a:spAutoFit/>
          </a:bodyPr>
          <a:lstStyle/>
          <a:p>
            <a:pPr marL="214308" indent="-214308" defTabSz="685800">
              <a:buFont typeface="Arial" panose="020B0604020202020204" pitchFamily="34" charset="0"/>
              <a:buChar char="•"/>
            </a:pPr>
            <a:r>
              <a:rPr lang="en-US" sz="1600" b="1" dirty="0" smtClean="0">
                <a:solidFill>
                  <a:prstClr val="black"/>
                </a:solidFill>
              </a:rPr>
              <a:t>34 </a:t>
            </a:r>
            <a:r>
              <a:rPr lang="en-US" sz="1600" b="1" dirty="0">
                <a:solidFill>
                  <a:prstClr val="black"/>
                </a:solidFill>
              </a:rPr>
              <a:t>site years </a:t>
            </a:r>
            <a:endParaRPr lang="en-US" sz="1600" b="1" dirty="0" smtClean="0">
              <a:solidFill>
                <a:prstClr val="black"/>
              </a:solidFill>
            </a:endParaRPr>
          </a:p>
          <a:p>
            <a:pPr marL="671508" lvl="1" indent="-214308" defTabSz="685800">
              <a:buFont typeface="Arial" panose="020B0604020202020204" pitchFamily="34" charset="0"/>
              <a:buChar char="•"/>
            </a:pPr>
            <a:r>
              <a:rPr lang="en-US" sz="1600" dirty="0" smtClean="0">
                <a:solidFill>
                  <a:prstClr val="black"/>
                </a:solidFill>
              </a:rPr>
              <a:t>2010-2018</a:t>
            </a:r>
          </a:p>
          <a:p>
            <a:pPr marL="671508" lvl="1" indent="-214308" defTabSz="685800">
              <a:buFont typeface="Arial" panose="020B0604020202020204" pitchFamily="34" charset="0"/>
              <a:buChar char="•"/>
            </a:pPr>
            <a:r>
              <a:rPr lang="en-US" sz="1600" dirty="0" smtClean="0">
                <a:solidFill>
                  <a:prstClr val="black"/>
                </a:solidFill>
              </a:rPr>
              <a:t>5 Oklahoma locations</a:t>
            </a:r>
          </a:p>
          <a:p>
            <a:pPr lvl="1" defTabSz="685800"/>
            <a:endParaRPr lang="en-US" sz="1600" dirty="0">
              <a:solidFill>
                <a:prstClr val="black"/>
              </a:solidFill>
            </a:endParaRPr>
          </a:p>
          <a:p>
            <a:pPr marL="214308" indent="-214308" defTabSz="685800">
              <a:buFont typeface="Arial" panose="020B0604020202020204" pitchFamily="34" charset="0"/>
              <a:buChar char="•"/>
            </a:pPr>
            <a:r>
              <a:rPr lang="en-US" sz="1600" b="1" dirty="0">
                <a:solidFill>
                  <a:prstClr val="black"/>
                </a:solidFill>
              </a:rPr>
              <a:t>Locations: </a:t>
            </a:r>
            <a:r>
              <a:rPr lang="en-US" sz="1600" dirty="0">
                <a:solidFill>
                  <a:prstClr val="black"/>
                </a:solidFill>
              </a:rPr>
              <a:t>Stillwater, Perkins, LCB, </a:t>
            </a:r>
            <a:r>
              <a:rPr lang="en-US" sz="1600" dirty="0" err="1">
                <a:solidFill>
                  <a:prstClr val="black"/>
                </a:solidFill>
              </a:rPr>
              <a:t>Lahoma</a:t>
            </a:r>
            <a:r>
              <a:rPr lang="en-US" sz="1600" dirty="0">
                <a:solidFill>
                  <a:prstClr val="black"/>
                </a:solidFill>
              </a:rPr>
              <a:t> and Hennessey</a:t>
            </a:r>
          </a:p>
        </p:txBody>
      </p:sp>
      <p:pic>
        <p:nvPicPr>
          <p:cNvPr id="10" name="Picture 9"/>
          <p:cNvPicPr>
            <a:picLocks noChangeAspect="1"/>
          </p:cNvPicPr>
          <p:nvPr/>
        </p:nvPicPr>
        <p:blipFill>
          <a:blip r:embed="rId2"/>
          <a:stretch>
            <a:fillRect/>
          </a:stretch>
        </p:blipFill>
        <p:spPr>
          <a:xfrm>
            <a:off x="7303735" y="546538"/>
            <a:ext cx="1333055" cy="1247740"/>
          </a:xfrm>
          <a:prstGeom prst="rect">
            <a:avLst/>
          </a:prstGeom>
        </p:spPr>
      </p:pic>
      <p:pic>
        <p:nvPicPr>
          <p:cNvPr id="11" name="Picture 2" descr="http://ts1.mm.bing.net/th?&amp;id=HN.608012982358444090&amp;w=300&amp;h=300&amp;c=0&amp;pid=1.9&amp;rs=0&amp;p=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814" y="761372"/>
            <a:ext cx="1184638" cy="888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804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extLst>
              <p:ext uri="{D42A27DB-BD31-4B8C-83A1-F6EECF244321}">
                <p14:modId xmlns:p14="http://schemas.microsoft.com/office/powerpoint/2010/main" val="1000686421"/>
              </p:ext>
            </p:extLst>
          </p:nvPr>
        </p:nvGraphicFramePr>
        <p:xfrm>
          <a:off x="4456385" y="1115404"/>
          <a:ext cx="4383408" cy="5468282"/>
        </p:xfrm>
        <a:graphic>
          <a:graphicData uri="http://schemas.openxmlformats.org/drawingml/2006/table">
            <a:tbl>
              <a:tblPr/>
              <a:tblGrid>
                <a:gridCol w="540420">
                  <a:extLst>
                    <a:ext uri="{9D8B030D-6E8A-4147-A177-3AD203B41FA5}">
                      <a16:colId xmlns:a16="http://schemas.microsoft.com/office/drawing/2014/main" val="1270566667"/>
                    </a:ext>
                  </a:extLst>
                </a:gridCol>
                <a:gridCol w="960747">
                  <a:extLst>
                    <a:ext uri="{9D8B030D-6E8A-4147-A177-3AD203B41FA5}">
                      <a16:colId xmlns:a16="http://schemas.microsoft.com/office/drawing/2014/main" val="3141751721"/>
                    </a:ext>
                  </a:extLst>
                </a:gridCol>
                <a:gridCol w="960747">
                  <a:extLst>
                    <a:ext uri="{9D8B030D-6E8A-4147-A177-3AD203B41FA5}">
                      <a16:colId xmlns:a16="http://schemas.microsoft.com/office/drawing/2014/main" val="948122008"/>
                    </a:ext>
                  </a:extLst>
                </a:gridCol>
                <a:gridCol w="960747">
                  <a:extLst>
                    <a:ext uri="{9D8B030D-6E8A-4147-A177-3AD203B41FA5}">
                      <a16:colId xmlns:a16="http://schemas.microsoft.com/office/drawing/2014/main" val="2127304139"/>
                    </a:ext>
                  </a:extLst>
                </a:gridCol>
                <a:gridCol w="960747">
                  <a:extLst>
                    <a:ext uri="{9D8B030D-6E8A-4147-A177-3AD203B41FA5}">
                      <a16:colId xmlns:a16="http://schemas.microsoft.com/office/drawing/2014/main" val="4054658270"/>
                    </a:ext>
                  </a:extLst>
                </a:gridCol>
              </a:tblGrid>
              <a:tr h="3353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TRT</a:t>
                      </a:r>
                    </a:p>
                  </a:txBody>
                  <a:tcPr marT="45725" marB="45725" anchor="b"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mn-lt"/>
                        </a:rPr>
                        <a:t>Preplant</a:t>
                      </a:r>
                      <a:r>
                        <a:rPr kumimoji="0" lang="en-US" sz="1200" b="0" i="0" u="none" strike="noStrike" cap="none" normalizeH="0" baseline="0" dirty="0" smtClean="0">
                          <a:ln>
                            <a:noFill/>
                          </a:ln>
                          <a:solidFill>
                            <a:schemeClr val="tx1"/>
                          </a:solidFill>
                          <a:effectLst/>
                          <a:latin typeface="+mn-lt"/>
                        </a:rPr>
                        <a:t> N rate lb/ac</a:t>
                      </a:r>
                      <a:r>
                        <a:rPr kumimoji="0" lang="en-US" sz="1200" b="0" i="0" u="none" strike="noStrike" cap="none" normalizeH="0" baseline="30000" dirty="0" smtClean="0">
                          <a:ln>
                            <a:noFill/>
                          </a:ln>
                          <a:solidFill>
                            <a:schemeClr val="tx1"/>
                          </a:solidFill>
                          <a:effectLst/>
                          <a:latin typeface="+mn-lt"/>
                          <a:cs typeface="Arial" charset="0"/>
                        </a:rPr>
                        <a:t>†</a:t>
                      </a:r>
                    </a:p>
                  </a:txBody>
                  <a:tcPr marT="45725" marB="45725" anchor="b"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Top-dress N rate lb/ac</a:t>
                      </a:r>
                      <a:r>
                        <a:rPr kumimoji="0" lang="en-US" sz="1200" b="0" i="0" u="none" strike="noStrike" cap="none" normalizeH="0" baseline="30000" dirty="0" smtClean="0">
                          <a:ln>
                            <a:noFill/>
                          </a:ln>
                          <a:solidFill>
                            <a:schemeClr val="tx1"/>
                          </a:solidFill>
                          <a:effectLst/>
                          <a:latin typeface="+mn-lt"/>
                          <a:cs typeface="Arial" charset="0"/>
                        </a:rPr>
                        <a:t>‡</a:t>
                      </a:r>
                    </a:p>
                  </a:txBody>
                  <a:tcPr marT="45725" marB="45725" anchor="ctr"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30000" dirty="0" smtClean="0">
                        <a:ln>
                          <a:noFill/>
                        </a:ln>
                        <a:solidFill>
                          <a:schemeClr val="tx1"/>
                        </a:solidFill>
                        <a:effectLst/>
                        <a:latin typeface="Arial" charset="0"/>
                        <a:cs typeface="Arial" charset="0"/>
                      </a:endParaRPr>
                    </a:p>
                  </a:txBody>
                  <a:tcPr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30000" dirty="0" smtClean="0">
                        <a:ln>
                          <a:noFill/>
                        </a:ln>
                        <a:solidFill>
                          <a:schemeClr val="tx1"/>
                        </a:solidFill>
                        <a:effectLst/>
                        <a:latin typeface="+mn-lt"/>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30000" dirty="0" smtClean="0">
                          <a:ln>
                            <a:noFill/>
                          </a:ln>
                          <a:solidFill>
                            <a:schemeClr val="tx1"/>
                          </a:solidFill>
                          <a:effectLst/>
                          <a:latin typeface="+mn-lt"/>
                          <a:cs typeface="Arial" charset="0"/>
                        </a:rPr>
                        <a:t>Total N</a:t>
                      </a:r>
                    </a:p>
                  </a:txBody>
                  <a:tcPr marT="45725" marB="45725"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0178263"/>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February</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March</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endParaRP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6614443"/>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0</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0</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0</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53011543"/>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2.</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0</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74929851"/>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3.</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0</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90</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90</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331652"/>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0</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135</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135</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66951735"/>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5.**</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0</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77339007"/>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6.</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90</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79998956"/>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7.</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90</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135</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2998562"/>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8.</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90</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97116212"/>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90</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0</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90</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7216429"/>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10.</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90</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135</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46591585"/>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11.</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90</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135</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9145167"/>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12.</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90</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90</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180</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93183464"/>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13.</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135</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2338391"/>
                  </a:ext>
                </a:extLst>
              </a:tr>
              <a:tr h="2133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14.</a:t>
                      </a: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0</a:t>
                      </a:r>
                    </a:p>
                  </a:txBody>
                  <a:tcPr marT="45725" marB="4572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45</a:t>
                      </a:r>
                    </a:p>
                  </a:txBody>
                  <a:tcPr marT="45725" marB="45725"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rPr>
                        <a:t>90</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81097612"/>
                  </a:ext>
                </a:extLst>
              </a:tr>
              <a:tr h="627955">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Arial" charset="0"/>
                        </a:rPr>
                        <a:t>† - Pre-Plant N applied as urea (46-0-0)</a:t>
                      </a:r>
                      <a:br>
                        <a:rPr kumimoji="0" lang="en-US" sz="1200" b="0" i="0" u="none" strike="noStrike" cap="none" normalizeH="0" baseline="0" dirty="0" smtClean="0">
                          <a:ln>
                            <a:noFill/>
                          </a:ln>
                          <a:solidFill>
                            <a:schemeClr val="tx1"/>
                          </a:solidFill>
                          <a:effectLst/>
                          <a:latin typeface="+mn-lt"/>
                          <a:cs typeface="Arial" charset="0"/>
                        </a:rPr>
                      </a:br>
                      <a:r>
                        <a:rPr kumimoji="0" lang="en-US" sz="1200" b="0" i="0" u="none" strike="noStrike" cap="none" normalizeH="0" baseline="0" dirty="0" smtClean="0">
                          <a:ln>
                            <a:noFill/>
                          </a:ln>
                          <a:solidFill>
                            <a:schemeClr val="tx1"/>
                          </a:solidFill>
                          <a:effectLst/>
                          <a:latin typeface="+mn-lt"/>
                          <a:cs typeface="Arial" charset="0"/>
                        </a:rPr>
                        <a:t>‡ - Top-Dress N applied as UAN (28-0-0)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Arial" charset="0"/>
                        </a:rPr>
                        <a:t>* - UAN</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mn-lt"/>
                          <a:cs typeface="Arial" charset="0"/>
                        </a:rPr>
                        <a:t>** - YP Plot</a:t>
                      </a:r>
                      <a:endParaRPr kumimoji="0" lang="en-US" sz="1200" b="0" i="0" u="none" strike="noStrike" cap="none" normalizeH="0" baseline="0" dirty="0" smtClean="0">
                        <a:ln>
                          <a:noFill/>
                        </a:ln>
                        <a:solidFill>
                          <a:schemeClr val="tx1"/>
                        </a:solidFill>
                        <a:effectLst/>
                        <a:latin typeface="+mn-lt"/>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6862644"/>
                  </a:ext>
                </a:extLst>
              </a:tr>
            </a:tbl>
          </a:graphicData>
        </a:graphic>
      </p:graphicFrame>
      <p:grpSp>
        <p:nvGrpSpPr>
          <p:cNvPr id="4" name="Group 3"/>
          <p:cNvGrpSpPr/>
          <p:nvPr/>
        </p:nvGrpSpPr>
        <p:grpSpPr>
          <a:xfrm>
            <a:off x="5" y="2"/>
            <a:ext cx="9143999" cy="1419225"/>
            <a:chOff x="-9407" y="-5621"/>
            <a:chExt cx="9153407" cy="1042131"/>
          </a:xfrm>
        </p:grpSpPr>
        <p:sp>
          <p:nvSpPr>
            <p:cNvPr id="5" name="Rectangle 4"/>
            <p:cNvSpPr/>
            <p:nvPr/>
          </p:nvSpPr>
          <p:spPr>
            <a:xfrm>
              <a:off x="696148" y="419547"/>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5" rIns="13949" bIns="6975" rtlCol="0" anchor="ctr"/>
            <a:lstStyle/>
            <a:p>
              <a:pPr algn="ctr"/>
              <a:r>
                <a:rPr lang="en-US" sz="1351" dirty="0">
                  <a:solidFill>
                    <a:schemeClr val="tx1"/>
                  </a:solidFill>
                </a:rPr>
                <a:t>Gwen Wehmeyer</a:t>
              </a:r>
            </a:p>
          </p:txBody>
        </p:sp>
        <p:sp>
          <p:nvSpPr>
            <p:cNvPr id="6" name="Rectangle 5"/>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2100" dirty="0">
                <a:solidFill>
                  <a:schemeClr val="bg1"/>
                </a:solidFill>
              </a:endParaRPr>
            </a:p>
          </p:txBody>
        </p:sp>
        <p:sp>
          <p:nvSpPr>
            <p:cNvPr id="7" name="Rectangle 6"/>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sp>
          <p:nvSpPr>
            <p:cNvPr id="8" name="Isosceles Triangle 7"/>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pic>
          <p:nvPicPr>
            <p:cNvPr id="9" name="Picture 2" descr="research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2" name="TextBox 11"/>
          <p:cNvSpPr txBox="1"/>
          <p:nvPr/>
        </p:nvSpPr>
        <p:spPr>
          <a:xfrm>
            <a:off x="1393905" y="82802"/>
            <a:ext cx="7310971" cy="461665"/>
          </a:xfrm>
          <a:prstGeom prst="rect">
            <a:avLst/>
          </a:prstGeom>
          <a:noFill/>
        </p:spPr>
        <p:txBody>
          <a:bodyPr wrap="square" rtlCol="0">
            <a:spAutoFit/>
          </a:bodyPr>
          <a:lstStyle/>
          <a:p>
            <a:r>
              <a:rPr lang="en-US" sz="2400" dirty="0" smtClean="0">
                <a:solidFill>
                  <a:schemeClr val="bg1"/>
                </a:solidFill>
              </a:rPr>
              <a:t>Influence of </a:t>
            </a:r>
            <a:r>
              <a:rPr lang="en-US" sz="2400" dirty="0" err="1" smtClean="0">
                <a:solidFill>
                  <a:schemeClr val="bg1"/>
                </a:solidFill>
              </a:rPr>
              <a:t>Preplant</a:t>
            </a:r>
            <a:r>
              <a:rPr lang="en-US" sz="2400" dirty="0" smtClean="0">
                <a:solidFill>
                  <a:schemeClr val="bg1"/>
                </a:solidFill>
              </a:rPr>
              <a:t> </a:t>
            </a:r>
            <a:r>
              <a:rPr lang="en-US" sz="2400" dirty="0" err="1" smtClean="0">
                <a:solidFill>
                  <a:schemeClr val="bg1"/>
                </a:solidFill>
              </a:rPr>
              <a:t>Topdress</a:t>
            </a:r>
            <a:r>
              <a:rPr lang="en-US" sz="2400" dirty="0" smtClean="0">
                <a:solidFill>
                  <a:schemeClr val="bg1"/>
                </a:solidFill>
              </a:rPr>
              <a:t> on Wheat Grain Yield </a:t>
            </a:r>
            <a:endParaRPr lang="en-US" sz="2400" dirty="0">
              <a:solidFill>
                <a:schemeClr val="bg1"/>
              </a:solidFill>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l="35632" t="31227" r="29454" b="9219"/>
          <a:stretch/>
        </p:blipFill>
        <p:spPr>
          <a:xfrm>
            <a:off x="117374" y="5465927"/>
            <a:ext cx="1012745" cy="1246135"/>
          </a:xfrm>
          <a:prstGeom prst="rect">
            <a:avLst/>
          </a:prstGeom>
        </p:spPr>
      </p:pic>
      <p:sp>
        <p:nvSpPr>
          <p:cNvPr id="16" name="Content Placeholder 2"/>
          <p:cNvSpPr txBox="1">
            <a:spLocks/>
          </p:cNvSpPr>
          <p:nvPr/>
        </p:nvSpPr>
        <p:spPr>
          <a:xfrm>
            <a:off x="308038" y="1562524"/>
            <a:ext cx="3762708" cy="1926920"/>
          </a:xfrm>
          <a:prstGeom prst="rect">
            <a:avLst/>
          </a:prstGeom>
          <a:ln w="28575">
            <a:prstDash val="sysDash"/>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700" b="1" dirty="0"/>
              <a:t>Objective</a:t>
            </a:r>
            <a:r>
              <a:rPr lang="en-US" sz="2700" dirty="0"/>
              <a:t>: </a:t>
            </a:r>
            <a:r>
              <a:rPr lang="en-US" sz="2700" dirty="0" smtClean="0"/>
              <a:t>To evaluate the effect of </a:t>
            </a:r>
            <a:r>
              <a:rPr lang="en-US" sz="2700" dirty="0" err="1" smtClean="0"/>
              <a:t>topdress</a:t>
            </a:r>
            <a:r>
              <a:rPr lang="en-US" sz="2700" dirty="0" smtClean="0"/>
              <a:t> applications in winter wheat on components of grain yield </a:t>
            </a:r>
            <a:endParaRPr lang="en-US" sz="2700" dirty="0"/>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b="30575"/>
          <a:stretch/>
        </p:blipFill>
        <p:spPr>
          <a:xfrm>
            <a:off x="1393905" y="3849545"/>
            <a:ext cx="2781957" cy="2575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61209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1" y="2209799"/>
            <a:ext cx="8658225" cy="4563750"/>
          </a:xfrm>
          <a:prstGeom prst="rect">
            <a:avLst/>
          </a:prstGeom>
          <a:noFill/>
        </p:spPr>
        <p:txBody>
          <a:bodyPr wrap="square" rtlCol="0">
            <a:spAutoFit/>
          </a:bodyPr>
          <a:lstStyle/>
          <a:p>
            <a:r>
              <a:rPr lang="en-US" sz="1937" dirty="0"/>
              <a:t>1.	Fertilizer Advisory Board Chair, Rick Howard</a:t>
            </a:r>
          </a:p>
          <a:p>
            <a:r>
              <a:rPr lang="en-US" sz="1937" dirty="0"/>
              <a:t>2.	Fertilizer manufacturer, </a:t>
            </a:r>
            <a:r>
              <a:rPr lang="en-US" sz="1937" dirty="0" smtClean="0"/>
              <a:t>Adam Wood, KOCH Ind.</a:t>
            </a:r>
            <a:endParaRPr lang="en-US" sz="1937" dirty="0"/>
          </a:p>
          <a:p>
            <a:r>
              <a:rPr lang="en-US" sz="1937" dirty="0"/>
              <a:t>3.	Fertilizer retail dealer (1) Mike Rosen, Wheeler Brothers</a:t>
            </a:r>
          </a:p>
          <a:p>
            <a:r>
              <a:rPr lang="en-US" sz="1937" dirty="0"/>
              <a:t>4.	Fertilizer retail dealer (2) Kevin Brown, WB Johnston Grain Co.</a:t>
            </a:r>
          </a:p>
          <a:p>
            <a:r>
              <a:rPr lang="en-US" sz="1937" dirty="0"/>
              <a:t>5.	Fertilizer retail dealer (3) Allan </a:t>
            </a:r>
            <a:r>
              <a:rPr lang="en-US" sz="1937" dirty="0" err="1"/>
              <a:t>Nusser</a:t>
            </a:r>
            <a:endParaRPr lang="en-US" sz="1937" dirty="0"/>
          </a:p>
          <a:p>
            <a:r>
              <a:rPr lang="en-US" sz="1937" dirty="0"/>
              <a:t>6.	Producer/Farmer, at large (1)  Jimmy Kinder</a:t>
            </a:r>
          </a:p>
          <a:p>
            <a:r>
              <a:rPr lang="en-US" sz="1937" dirty="0"/>
              <a:t>7.	Producer/Farmer, at large (2)  Brent Rendel</a:t>
            </a:r>
          </a:p>
          <a:p>
            <a:r>
              <a:rPr lang="en-US" sz="1937" dirty="0"/>
              <a:t>8.	CCA Board </a:t>
            </a:r>
            <a:r>
              <a:rPr lang="en-US" sz="1937" dirty="0" smtClean="0"/>
              <a:t>First Vice Chair</a:t>
            </a:r>
            <a:r>
              <a:rPr lang="en-US" sz="1937" dirty="0"/>
              <a:t>, Jeff Ball</a:t>
            </a:r>
          </a:p>
          <a:p>
            <a:r>
              <a:rPr lang="en-US" sz="1937" dirty="0"/>
              <a:t>9.	OARA  President and CEO, Joe Neal Hampton</a:t>
            </a:r>
          </a:p>
          <a:p>
            <a:r>
              <a:rPr lang="en-US" sz="1937" dirty="0"/>
              <a:t>10.	OARA Board Chair, Randy Gilbert, Bayer </a:t>
            </a:r>
            <a:r>
              <a:rPr lang="en-US" sz="1937" dirty="0" err="1"/>
              <a:t>CropScience</a:t>
            </a:r>
            <a:r>
              <a:rPr lang="en-US" sz="1937" dirty="0"/>
              <a:t>, Bethany, OK</a:t>
            </a:r>
          </a:p>
          <a:p>
            <a:r>
              <a:rPr lang="en-US" sz="1937" dirty="0"/>
              <a:t>11.	Oklahoma Farm Bureau, Marla Peek</a:t>
            </a:r>
          </a:p>
          <a:p>
            <a:r>
              <a:rPr lang="en-US" sz="1937" dirty="0"/>
              <a:t>12.	American Farmers and Ranchers, Terry Detrick</a:t>
            </a:r>
          </a:p>
          <a:p>
            <a:r>
              <a:rPr lang="en-US" sz="1937" dirty="0"/>
              <a:t>13.	Oklahoma Department of Agriculture, Food and Forestry,  Lance </a:t>
            </a:r>
            <a:r>
              <a:rPr lang="en-US" sz="1937" dirty="0" err="1"/>
              <a:t>Kunneman</a:t>
            </a:r>
            <a:endParaRPr lang="en-US" sz="1937" dirty="0"/>
          </a:p>
          <a:p>
            <a:r>
              <a:rPr lang="en-US" sz="1937" dirty="0"/>
              <a:t>14.	Oklahoma Department of Environmental Quality, Robert Huber</a:t>
            </a:r>
          </a:p>
          <a:p>
            <a:endParaRPr lang="en-US" sz="1937" dirty="0"/>
          </a:p>
        </p:txBody>
      </p:sp>
      <p:sp>
        <p:nvSpPr>
          <p:cNvPr id="3" name="TextBox 2"/>
          <p:cNvSpPr txBox="1"/>
          <p:nvPr/>
        </p:nvSpPr>
        <p:spPr>
          <a:xfrm>
            <a:off x="2171514" y="495299"/>
            <a:ext cx="6818485" cy="1815882"/>
          </a:xfrm>
          <a:prstGeom prst="rect">
            <a:avLst/>
          </a:prstGeom>
          <a:noFill/>
        </p:spPr>
        <p:txBody>
          <a:bodyPr wrap="square" rtlCol="0">
            <a:spAutoFit/>
          </a:bodyPr>
          <a:lstStyle/>
          <a:p>
            <a:r>
              <a:rPr lang="en-US" sz="1400" dirty="0"/>
              <a:t>Fertilizer Advisory Board will meet in the spring of each year.  The primary purpose of the Fertilizer Advisory Board is to ensure that fertilizer dealers and fertilizer manufacturers, farmers that use fertilizers, and other clientele that SB-432 (previously SB-314) serves, have a mechanism for input to suggest priority research areas that (a) benefit agricultural producers in the state of Oklahoma; (b) promote efficient use of fertilizers in agronomic crop and forage production while protecting the environment and groundwater supplies; and (c) fulfill the spirit and intent of SB-432.  </a:t>
            </a:r>
          </a:p>
          <a:p>
            <a:endParaRPr lang="en-US" sz="1400" dirty="0"/>
          </a:p>
        </p:txBody>
      </p:sp>
      <p:pic>
        <p:nvPicPr>
          <p:cNvPr id="6" name="Picture 5"/>
          <p:cNvPicPr>
            <a:picLocks noChangeAspect="1"/>
          </p:cNvPicPr>
          <p:nvPr/>
        </p:nvPicPr>
        <p:blipFill>
          <a:blip r:embed="rId2"/>
          <a:stretch>
            <a:fillRect/>
          </a:stretch>
        </p:blipFill>
        <p:spPr>
          <a:xfrm>
            <a:off x="666750" y="633477"/>
            <a:ext cx="1504761" cy="1000000"/>
          </a:xfrm>
          <a:prstGeom prst="rect">
            <a:avLst/>
          </a:prstGeom>
        </p:spPr>
      </p:pic>
    </p:spTree>
    <p:extLst>
      <p:ext uri="{BB962C8B-B14F-4D97-AF65-F5344CB8AC3E}">
        <p14:creationId xmlns:p14="http://schemas.microsoft.com/office/powerpoint/2010/main" val="3553584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l="17634" t="9127" r="6697" b="13889"/>
          <a:stretch/>
        </p:blipFill>
        <p:spPr>
          <a:xfrm>
            <a:off x="4858953" y="2731336"/>
            <a:ext cx="4214630" cy="2411912"/>
          </a:xfrm>
          <a:prstGeom prst="rect">
            <a:avLst/>
          </a:prstGeom>
        </p:spPr>
      </p:pic>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27022" y="1591684"/>
            <a:ext cx="4265676" cy="2836221"/>
          </a:xfrm>
        </p:spPr>
      </p:pic>
      <p:sp>
        <p:nvSpPr>
          <p:cNvPr id="6" name="TextBox 5"/>
          <p:cNvSpPr txBox="1"/>
          <p:nvPr/>
        </p:nvSpPr>
        <p:spPr>
          <a:xfrm>
            <a:off x="443219" y="5186519"/>
            <a:ext cx="3795407" cy="715965"/>
          </a:xfrm>
          <a:prstGeom prst="rect">
            <a:avLst/>
          </a:prstGeom>
          <a:noFill/>
        </p:spPr>
        <p:txBody>
          <a:bodyPr wrap="square" rtlCol="0">
            <a:spAutoFit/>
          </a:bodyPr>
          <a:lstStyle/>
          <a:p>
            <a:r>
              <a:rPr lang="en-US" sz="1351" dirty="0">
                <a:latin typeface="Verdana" panose="020B0604030504040204" pitchFamily="34" charset="0"/>
                <a:ea typeface="Verdana" panose="020B0604030504040204" pitchFamily="34" charset="0"/>
                <a:cs typeface="Verdana" panose="020B0604030504040204" pitchFamily="34" charset="0"/>
              </a:rPr>
              <a:t>Experiment 502, </a:t>
            </a:r>
            <a:r>
              <a:rPr lang="en-US" sz="1351" dirty="0" err="1">
                <a:latin typeface="Verdana" panose="020B0604030504040204" pitchFamily="34" charset="0"/>
                <a:ea typeface="Verdana" panose="020B0604030504040204" pitchFamily="34" charset="0"/>
                <a:cs typeface="Verdana" panose="020B0604030504040204" pitchFamily="34" charset="0"/>
              </a:rPr>
              <a:t>Lahoma</a:t>
            </a:r>
            <a:r>
              <a:rPr lang="en-US" sz="1351" dirty="0">
                <a:latin typeface="Verdana" panose="020B0604030504040204" pitchFamily="34" charset="0"/>
                <a:ea typeface="Verdana" panose="020B0604030504040204" pitchFamily="34" charset="0"/>
                <a:cs typeface="Verdana" panose="020B0604030504040204" pitchFamily="34" charset="0"/>
              </a:rPr>
              <a:t>, OK</a:t>
            </a:r>
          </a:p>
          <a:p>
            <a:r>
              <a:rPr lang="en-US" sz="1351" dirty="0">
                <a:latin typeface="Verdana" panose="020B0604030504040204" pitchFamily="34" charset="0"/>
                <a:ea typeface="Verdana" panose="020B0604030504040204" pitchFamily="34" charset="0"/>
                <a:cs typeface="Verdana" panose="020B0604030504040204" pitchFamily="34" charset="0"/>
              </a:rPr>
              <a:t>10 NDVI readings were taken from Dec. 18, 2015 to April 07, 2016</a:t>
            </a:r>
          </a:p>
        </p:txBody>
      </p:sp>
      <p:sp>
        <p:nvSpPr>
          <p:cNvPr id="7" name="TextBox 6"/>
          <p:cNvSpPr txBox="1"/>
          <p:nvPr/>
        </p:nvSpPr>
        <p:spPr>
          <a:xfrm>
            <a:off x="5322392" y="3644266"/>
            <a:ext cx="3690755" cy="784830"/>
          </a:xfrm>
          <a:prstGeom prst="rect">
            <a:avLst/>
          </a:prstGeom>
          <a:noFill/>
          <a:ln w="38100">
            <a:solidFill>
              <a:srgbClr val="FF0000"/>
            </a:solidFill>
          </a:ln>
        </p:spPr>
        <p:txBody>
          <a:bodyPr wrap="square" rtlCol="0">
            <a:spAutoFit/>
          </a:bodyPr>
          <a:lstStyle/>
          <a:p>
            <a:endParaRPr lang="en-US" sz="4500" dirty="0"/>
          </a:p>
        </p:txBody>
      </p:sp>
      <p:grpSp>
        <p:nvGrpSpPr>
          <p:cNvPr id="12" name="Group 11"/>
          <p:cNvGrpSpPr/>
          <p:nvPr/>
        </p:nvGrpSpPr>
        <p:grpSpPr>
          <a:xfrm>
            <a:off x="1" y="-11804"/>
            <a:ext cx="9161120" cy="1399924"/>
            <a:chOff x="-26546" y="-46102"/>
            <a:chExt cx="9170546" cy="1027959"/>
          </a:xfrm>
        </p:grpSpPr>
        <p:sp>
          <p:nvSpPr>
            <p:cNvPr id="13" name="Rectangle 12"/>
            <p:cNvSpPr/>
            <p:nvPr/>
          </p:nvSpPr>
          <p:spPr>
            <a:xfrm>
              <a:off x="696148" y="373062"/>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5" rIns="13949" bIns="6975" rtlCol="0" anchor="ctr"/>
            <a:lstStyle/>
            <a:p>
              <a:pPr algn="ctr"/>
              <a:r>
                <a:rPr lang="en-US" sz="1351" dirty="0">
                  <a:solidFill>
                    <a:schemeClr val="tx1"/>
                  </a:solidFill>
                </a:rPr>
                <a:t>Bruno </a:t>
              </a:r>
              <a:r>
                <a:rPr lang="en-US" sz="1351" dirty="0" err="1">
                  <a:solidFill>
                    <a:schemeClr val="tx1"/>
                  </a:solidFill>
                </a:rPr>
                <a:t>Morandin</a:t>
              </a:r>
              <a:r>
                <a:rPr lang="en-US" sz="1351" dirty="0">
                  <a:solidFill>
                    <a:schemeClr val="tx1"/>
                  </a:solidFill>
                </a:rPr>
                <a:t> </a:t>
              </a:r>
              <a:r>
                <a:rPr lang="en-US" sz="1351" dirty="0" err="1">
                  <a:solidFill>
                    <a:schemeClr val="tx1"/>
                  </a:solidFill>
                </a:rPr>
                <a:t>Figueiredo</a:t>
              </a:r>
              <a:endParaRPr lang="en-US" sz="1351" dirty="0">
                <a:solidFill>
                  <a:schemeClr val="tx1"/>
                </a:solidFill>
              </a:endParaRPr>
            </a:p>
          </p:txBody>
        </p:sp>
        <p:sp>
          <p:nvSpPr>
            <p:cNvPr id="14" name="Rectangle 13"/>
            <p:cNvSpPr/>
            <p:nvPr/>
          </p:nvSpPr>
          <p:spPr>
            <a:xfrm>
              <a:off x="-26546" y="-37435"/>
              <a:ext cx="9153407"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r>
                <a:rPr lang="en-US" sz="1937" dirty="0">
                  <a:solidFill>
                    <a:schemeClr val="bg1"/>
                  </a:solidFill>
                </a:rPr>
                <a:t>Sequential NDVI Measurements in Winter Wheat for Improved </a:t>
              </a:r>
              <a:br>
                <a:rPr lang="en-US" sz="1937" dirty="0">
                  <a:solidFill>
                    <a:schemeClr val="bg1"/>
                  </a:solidFill>
                </a:rPr>
              </a:br>
              <a:r>
                <a:rPr lang="en-US" sz="1937" dirty="0">
                  <a:solidFill>
                    <a:schemeClr val="bg1"/>
                  </a:solidFill>
                </a:rPr>
                <a:t>Prediction of Winter Wheat Grain Yield and Mid-Season N Rate</a:t>
              </a:r>
            </a:p>
          </p:txBody>
        </p:sp>
        <p:sp>
          <p:nvSpPr>
            <p:cNvPr id="15" name="Rectangle 14"/>
            <p:cNvSpPr/>
            <p:nvPr/>
          </p:nvSpPr>
          <p:spPr>
            <a:xfrm>
              <a:off x="-26545" y="-46102"/>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solidFill>
                  <a:schemeClr val="bg1"/>
                </a:solidFill>
              </a:endParaRPr>
            </a:p>
          </p:txBody>
        </p:sp>
        <p:sp>
          <p:nvSpPr>
            <p:cNvPr id="16" name="Isosceles Triangle 15"/>
            <p:cNvSpPr/>
            <p:nvPr/>
          </p:nvSpPr>
          <p:spPr>
            <a:xfrm rot="10800000">
              <a:off x="-26391" y="504310"/>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solidFill>
                  <a:schemeClr val="bg1"/>
                </a:solidFill>
              </a:endParaRPr>
            </a:p>
          </p:txBody>
        </p:sp>
        <p:pic>
          <p:nvPicPr>
            <p:cNvPr id="17" name="Picture 2" descr="research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044" y="26681"/>
              <a:ext cx="810534" cy="5859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 name="TextBox 17"/>
          <p:cNvSpPr txBox="1"/>
          <p:nvPr/>
        </p:nvSpPr>
        <p:spPr>
          <a:xfrm>
            <a:off x="7833891" y="6389140"/>
            <a:ext cx="1915511" cy="415755"/>
          </a:xfrm>
          <a:prstGeom prst="rect">
            <a:avLst/>
          </a:prstGeom>
          <a:noFill/>
        </p:spPr>
        <p:txBody>
          <a:bodyPr wrap="square" rtlCol="0">
            <a:spAutoFit/>
          </a:bodyPr>
          <a:lstStyle/>
          <a:p>
            <a:r>
              <a:rPr lang="en-US" sz="1051" b="1" dirty="0"/>
              <a:t>Bruno Morandin</a:t>
            </a:r>
          </a:p>
          <a:p>
            <a:r>
              <a:rPr lang="en-US" sz="1051" b="1" dirty="0" err="1"/>
              <a:t>Figueiredo</a:t>
            </a:r>
            <a:endParaRPr lang="en-US" sz="1051" b="1" dirty="0"/>
          </a:p>
        </p:txBody>
      </p:sp>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9407" y="5186518"/>
            <a:ext cx="835824" cy="1202621"/>
          </a:xfrm>
          <a:prstGeom prst="rect">
            <a:avLst/>
          </a:prstGeom>
        </p:spPr>
      </p:pic>
      <p:sp>
        <p:nvSpPr>
          <p:cNvPr id="2" name="Rectangle 1"/>
          <p:cNvSpPr/>
          <p:nvPr/>
        </p:nvSpPr>
        <p:spPr>
          <a:xfrm>
            <a:off x="4962294" y="1629191"/>
            <a:ext cx="3624148" cy="715965"/>
          </a:xfrm>
          <a:prstGeom prst="rect">
            <a:avLst/>
          </a:prstGeom>
          <a:noFill/>
        </p:spPr>
        <p:txBody>
          <a:bodyPr wrap="square" rtlCol="0">
            <a:spAutoFit/>
          </a:bodyPr>
          <a:lstStyle/>
          <a:p>
            <a:r>
              <a:rPr lang="en-US" sz="1351" dirty="0">
                <a:latin typeface="Verdana" panose="020B0604030504040204" pitchFamily="34" charset="0"/>
                <a:ea typeface="Verdana" panose="020B0604030504040204" pitchFamily="34" charset="0"/>
                <a:cs typeface="Verdana" panose="020B0604030504040204" pitchFamily="34" charset="0"/>
              </a:rPr>
              <a:t>Experiment 222, Stillwater, OK</a:t>
            </a:r>
          </a:p>
          <a:p>
            <a:r>
              <a:rPr lang="en-US" sz="1351" dirty="0">
                <a:latin typeface="Verdana" panose="020B0604030504040204" pitchFamily="34" charset="0"/>
                <a:ea typeface="Verdana" panose="020B0604030504040204" pitchFamily="34" charset="0"/>
                <a:cs typeface="Verdana" panose="020B0604030504040204" pitchFamily="34" charset="0"/>
              </a:rPr>
              <a:t>11 NDVI readings were taken from Dec. 21, 2015 to April 12, 2016</a:t>
            </a:r>
          </a:p>
        </p:txBody>
      </p:sp>
    </p:spTree>
    <p:extLst>
      <p:ext uri="{BB962C8B-B14F-4D97-AF65-F5344CB8AC3E}">
        <p14:creationId xmlns:p14="http://schemas.microsoft.com/office/powerpoint/2010/main" val="11529539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5040525" y="840916"/>
            <a:ext cx="143458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nvPr>
        </p:nvGraphicFramePr>
        <p:xfrm>
          <a:off x="3268691" y="5341772"/>
          <a:ext cx="3052545" cy="1210164"/>
        </p:xfrm>
        <a:graphic>
          <a:graphicData uri="http://schemas.openxmlformats.org/drawingml/2006/table">
            <a:tbl>
              <a:tblPr/>
              <a:tblGrid>
                <a:gridCol w="593207">
                  <a:extLst>
                    <a:ext uri="{9D8B030D-6E8A-4147-A177-3AD203B41FA5}">
                      <a16:colId xmlns:a16="http://schemas.microsoft.com/office/drawing/2014/main" val="3737554273"/>
                    </a:ext>
                  </a:extLst>
                </a:gridCol>
                <a:gridCol w="679717">
                  <a:extLst>
                    <a:ext uri="{9D8B030D-6E8A-4147-A177-3AD203B41FA5}">
                      <a16:colId xmlns:a16="http://schemas.microsoft.com/office/drawing/2014/main" val="131163889"/>
                    </a:ext>
                  </a:extLst>
                </a:gridCol>
                <a:gridCol w="593207">
                  <a:extLst>
                    <a:ext uri="{9D8B030D-6E8A-4147-A177-3AD203B41FA5}">
                      <a16:colId xmlns:a16="http://schemas.microsoft.com/office/drawing/2014/main" val="3863265267"/>
                    </a:ext>
                  </a:extLst>
                </a:gridCol>
                <a:gridCol w="593207">
                  <a:extLst>
                    <a:ext uri="{9D8B030D-6E8A-4147-A177-3AD203B41FA5}">
                      <a16:colId xmlns:a16="http://schemas.microsoft.com/office/drawing/2014/main" val="3270364137"/>
                    </a:ext>
                  </a:extLst>
                </a:gridCol>
                <a:gridCol w="593207">
                  <a:extLst>
                    <a:ext uri="{9D8B030D-6E8A-4147-A177-3AD203B41FA5}">
                      <a16:colId xmlns:a16="http://schemas.microsoft.com/office/drawing/2014/main" val="3265171644"/>
                    </a:ext>
                  </a:extLst>
                </a:gridCol>
              </a:tblGrid>
              <a:tr h="201694">
                <a:tc>
                  <a:txBody>
                    <a:bodyPr/>
                    <a:lstStyle/>
                    <a:p>
                      <a:pPr algn="ctr" fontAlgn="ctr"/>
                      <a:r>
                        <a:rPr lang="en-US" sz="1000" b="1" i="0" u="none" strike="noStrike">
                          <a:solidFill>
                            <a:srgbClr val="000000"/>
                          </a:solidFill>
                          <a:effectLst/>
                          <a:latin typeface="Calibri" panose="020F0502020204030204" pitchFamily="34" charset="0"/>
                        </a:rPr>
                        <a:t>PLATEAU</a:t>
                      </a:r>
                    </a:p>
                  </a:txBody>
                  <a:tcPr marL="8747" marR="8747" marT="87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solidFill>
                            <a:srgbClr val="000000"/>
                          </a:solidFill>
                          <a:effectLst/>
                          <a:latin typeface="Calibri" panose="020F0502020204030204" pitchFamily="34" charset="0"/>
                        </a:rPr>
                        <a:t>INTERCEPT</a:t>
                      </a:r>
                    </a:p>
                  </a:txBody>
                  <a:tcPr marL="8747" marR="8747" marT="87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solidFill>
                            <a:srgbClr val="000000"/>
                          </a:solidFill>
                          <a:effectLst/>
                          <a:latin typeface="Calibri" panose="020F0502020204030204" pitchFamily="34" charset="0"/>
                        </a:rPr>
                        <a:t>SLOPE</a:t>
                      </a:r>
                    </a:p>
                  </a:txBody>
                  <a:tcPr marL="8747" marR="8747" marT="87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solidFill>
                            <a:srgbClr val="000000"/>
                          </a:solidFill>
                          <a:effectLst/>
                          <a:latin typeface="Calibri" panose="020F0502020204030204" pitchFamily="34" charset="0"/>
                        </a:rPr>
                        <a:t>JOINT</a:t>
                      </a:r>
                    </a:p>
                  </a:txBody>
                  <a:tcPr marL="8747" marR="8747" marT="87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solidFill>
                            <a:srgbClr val="000000"/>
                          </a:solidFill>
                          <a:effectLst/>
                          <a:latin typeface="Calibri" panose="020F0502020204030204" pitchFamily="34" charset="0"/>
                        </a:rPr>
                        <a:t>RSQ</a:t>
                      </a:r>
                    </a:p>
                  </a:txBody>
                  <a:tcPr marL="8747" marR="8747" marT="87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73536941"/>
                  </a:ext>
                </a:extLst>
              </a:tr>
              <a:tr h="201694">
                <a:tc>
                  <a:txBody>
                    <a:bodyPr/>
                    <a:lstStyle/>
                    <a:p>
                      <a:pPr algn="ctr" fontAlgn="ctr"/>
                      <a:r>
                        <a:rPr lang="en-US" sz="1000" b="0" i="0" u="none" strike="noStrike">
                          <a:solidFill>
                            <a:srgbClr val="000000"/>
                          </a:solidFill>
                          <a:effectLst/>
                          <a:latin typeface="Calibri" panose="020F0502020204030204" pitchFamily="34" charset="0"/>
                        </a:rPr>
                        <a:t>0.87955</a:t>
                      </a:r>
                    </a:p>
                  </a:txBody>
                  <a:tcPr marL="8747" marR="8747" marT="87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-0.88423</a:t>
                      </a:r>
                    </a:p>
                  </a:txBody>
                  <a:tcPr marL="8747" marR="8747" marT="87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0.01593</a:t>
                      </a:r>
                    </a:p>
                  </a:txBody>
                  <a:tcPr marL="8747" marR="8747" marT="87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110.723</a:t>
                      </a:r>
                    </a:p>
                  </a:txBody>
                  <a:tcPr marL="8747" marR="8747" marT="87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dirty="0" smtClean="0">
                          <a:solidFill>
                            <a:srgbClr val="000000"/>
                          </a:solidFill>
                          <a:effectLst/>
                          <a:latin typeface="Calibri" panose="020F0502020204030204" pitchFamily="34" charset="0"/>
                        </a:rPr>
                        <a:t>0.80</a:t>
                      </a:r>
                      <a:endParaRPr lang="en-US" sz="1000" b="0" i="0" u="none" strike="noStrike" dirty="0">
                        <a:solidFill>
                          <a:srgbClr val="000000"/>
                        </a:solidFill>
                        <a:effectLst/>
                        <a:latin typeface="Calibri" panose="020F0502020204030204" pitchFamily="34" charset="0"/>
                      </a:endParaRPr>
                    </a:p>
                  </a:txBody>
                  <a:tcPr marL="8747" marR="8747" marT="8747"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32269469"/>
                  </a:ext>
                </a:extLst>
              </a:tr>
              <a:tr h="201694">
                <a:tc>
                  <a:txBody>
                    <a:bodyPr/>
                    <a:lstStyle/>
                    <a:p>
                      <a:pPr algn="ctr" fontAlgn="ctr"/>
                      <a:endParaRPr lang="en-US" sz="1000" b="0" i="0" u="none" strike="noStrike">
                        <a:solidFill>
                          <a:srgbClr val="000000"/>
                        </a:solidFill>
                        <a:effectLst/>
                        <a:latin typeface="Calibri" panose="020F0502020204030204" pitchFamily="34" charset="0"/>
                      </a:endParaRPr>
                    </a:p>
                  </a:txBody>
                  <a:tcPr marL="8747" marR="8747" marT="87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8747" marR="8747" marT="874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8747" marR="8747" marT="8747" marB="0" anchor="ctr">
                    <a:lnL>
                      <a:noFill/>
                    </a:lnL>
                    <a:lnR>
                      <a:noFill/>
                    </a:lnR>
                    <a:lnT>
                      <a:noFill/>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8747" marR="8747" marT="8747" marB="0" anchor="ctr">
                    <a:lnL>
                      <a:noFill/>
                    </a:lnL>
                    <a:lnR>
                      <a:noFill/>
                    </a:lnR>
                    <a:lnT>
                      <a:noFill/>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8747" marR="8747" marT="8747" marB="0" anchor="ctr">
                    <a:lnL>
                      <a:noFill/>
                    </a:lnL>
                    <a:lnR>
                      <a:noFill/>
                    </a:lnR>
                    <a:lnT>
                      <a:noFill/>
                    </a:lnT>
                    <a:lnB>
                      <a:noFill/>
                    </a:lnB>
                  </a:tcPr>
                </a:tc>
                <a:extLst>
                  <a:ext uri="{0D108BD9-81ED-4DB2-BD59-A6C34878D82A}">
                    <a16:rowId xmlns:a16="http://schemas.microsoft.com/office/drawing/2014/main" val="3734261847"/>
                  </a:ext>
                </a:extLst>
              </a:tr>
              <a:tr h="201694">
                <a:tc>
                  <a:txBody>
                    <a:bodyPr/>
                    <a:lstStyle/>
                    <a:p>
                      <a:pPr algn="ctr" fontAlgn="ctr"/>
                      <a:r>
                        <a:rPr lang="en-US" sz="1000" b="1" i="0" u="none" strike="noStrike">
                          <a:solidFill>
                            <a:srgbClr val="000000"/>
                          </a:solidFill>
                          <a:effectLst/>
                          <a:latin typeface="Calibri" panose="020F0502020204030204" pitchFamily="34" charset="0"/>
                        </a:rPr>
                        <a:t>X</a:t>
                      </a:r>
                    </a:p>
                  </a:txBody>
                  <a:tcPr marL="8747" marR="8747" marT="87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solidFill>
                            <a:srgbClr val="000000"/>
                          </a:solidFill>
                          <a:effectLst/>
                          <a:latin typeface="Calibri" panose="020F0502020204030204" pitchFamily="34" charset="0"/>
                        </a:rPr>
                        <a:t>Y</a:t>
                      </a:r>
                    </a:p>
                  </a:txBody>
                  <a:tcPr marL="8747" marR="8747" marT="87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8747" marR="8747" marT="8747"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8747" marR="8747" marT="8747" marB="0" anchor="ctr">
                    <a:lnL>
                      <a:noFill/>
                    </a:lnL>
                    <a:lnR>
                      <a:noFill/>
                    </a:lnR>
                    <a:lnT>
                      <a:noFill/>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8747" marR="8747" marT="8747" marB="0" anchor="ctr">
                    <a:lnL>
                      <a:noFill/>
                    </a:lnL>
                    <a:lnR>
                      <a:noFill/>
                    </a:lnR>
                    <a:lnT>
                      <a:noFill/>
                    </a:lnT>
                    <a:lnB>
                      <a:noFill/>
                    </a:lnB>
                  </a:tcPr>
                </a:tc>
                <a:extLst>
                  <a:ext uri="{0D108BD9-81ED-4DB2-BD59-A6C34878D82A}">
                    <a16:rowId xmlns:a16="http://schemas.microsoft.com/office/drawing/2014/main" val="295747365"/>
                  </a:ext>
                </a:extLst>
              </a:tr>
              <a:tr h="201694">
                <a:tc>
                  <a:txBody>
                    <a:bodyPr/>
                    <a:lstStyle/>
                    <a:p>
                      <a:pPr algn="ctr" fontAlgn="ctr"/>
                      <a:r>
                        <a:rPr lang="en-US" sz="1000" b="0" i="0" u="none" strike="noStrike">
                          <a:solidFill>
                            <a:srgbClr val="000000"/>
                          </a:solidFill>
                          <a:effectLst/>
                          <a:latin typeface="Calibri" panose="020F0502020204030204" pitchFamily="34" charset="0"/>
                        </a:rPr>
                        <a:t>55.61006</a:t>
                      </a:r>
                    </a:p>
                  </a:txBody>
                  <a:tcPr marL="8747" marR="8747" marT="87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0" i="0" u="none" strike="noStrike">
                          <a:solidFill>
                            <a:srgbClr val="000000"/>
                          </a:solidFill>
                          <a:effectLst/>
                          <a:latin typeface="Calibri" panose="020F0502020204030204" pitchFamily="34" charset="0"/>
                        </a:rPr>
                        <a:t>0</a:t>
                      </a:r>
                    </a:p>
                  </a:txBody>
                  <a:tcPr marL="8747" marR="8747" marT="874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8747" marR="8747" marT="8747" marB="0" anchor="ctr">
                    <a:lnL>
                      <a:noFill/>
                    </a:lnL>
                    <a:lnR>
                      <a:noFill/>
                    </a:lnR>
                    <a:lnT>
                      <a:noFill/>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8747" marR="8747" marT="8747" marB="0" anchor="ctr">
                    <a:lnL>
                      <a:noFill/>
                    </a:lnL>
                    <a:lnR>
                      <a:noFill/>
                    </a:lnR>
                    <a:lnT>
                      <a:noFill/>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8747" marR="8747" marT="8747" marB="0" anchor="ctr">
                    <a:lnL>
                      <a:noFill/>
                    </a:lnL>
                    <a:lnR>
                      <a:noFill/>
                    </a:lnR>
                    <a:lnT>
                      <a:noFill/>
                    </a:lnT>
                    <a:lnB>
                      <a:noFill/>
                    </a:lnB>
                  </a:tcPr>
                </a:tc>
                <a:extLst>
                  <a:ext uri="{0D108BD9-81ED-4DB2-BD59-A6C34878D82A}">
                    <a16:rowId xmlns:a16="http://schemas.microsoft.com/office/drawing/2014/main" val="4084462756"/>
                  </a:ext>
                </a:extLst>
              </a:tr>
              <a:tr h="201694">
                <a:tc>
                  <a:txBody>
                    <a:bodyPr/>
                    <a:lstStyle/>
                    <a:p>
                      <a:pPr algn="ctr" fontAlgn="ctr"/>
                      <a:r>
                        <a:rPr lang="en-US" sz="1000" b="0" i="0" u="none" strike="noStrike">
                          <a:solidFill>
                            <a:srgbClr val="000000"/>
                          </a:solidFill>
                          <a:effectLst/>
                          <a:latin typeface="Calibri" panose="020F0502020204030204" pitchFamily="34" charset="0"/>
                        </a:rPr>
                        <a:t>110.723</a:t>
                      </a:r>
                    </a:p>
                  </a:txBody>
                  <a:tcPr marL="8747" marR="8747" marT="8747" marB="0" anchor="ctr">
                    <a:lnL>
                      <a:noFill/>
                    </a:lnL>
                    <a:lnR>
                      <a:noFill/>
                    </a:lnR>
                    <a:lnT>
                      <a:noFill/>
                    </a:lnT>
                    <a:lnB>
                      <a:noFill/>
                    </a:lnB>
                  </a:tcPr>
                </a:tc>
                <a:tc>
                  <a:txBody>
                    <a:bodyPr/>
                    <a:lstStyle/>
                    <a:p>
                      <a:pPr algn="ctr" fontAlgn="ctr"/>
                      <a:r>
                        <a:rPr lang="en-US" sz="1000" b="0" i="0" u="none" strike="noStrike">
                          <a:solidFill>
                            <a:srgbClr val="000000"/>
                          </a:solidFill>
                          <a:effectLst/>
                          <a:latin typeface="Calibri" panose="020F0502020204030204" pitchFamily="34" charset="0"/>
                        </a:rPr>
                        <a:t>0.87955</a:t>
                      </a:r>
                    </a:p>
                  </a:txBody>
                  <a:tcPr marL="8747" marR="8747" marT="8747" marB="0" anchor="ctr">
                    <a:lnL>
                      <a:noFill/>
                    </a:lnL>
                    <a:lnR>
                      <a:noFill/>
                    </a:lnR>
                    <a:lnT>
                      <a:noFill/>
                    </a:lnT>
                    <a:lnB>
                      <a:noFill/>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8747" marR="8747" marT="8747" marB="0" anchor="ctr">
                    <a:lnL>
                      <a:noFill/>
                    </a:lnL>
                    <a:lnR>
                      <a:noFill/>
                    </a:lnR>
                    <a:lnT>
                      <a:noFill/>
                    </a:lnT>
                    <a:lnB>
                      <a:noFill/>
                    </a:lnB>
                  </a:tcPr>
                </a:tc>
                <a:tc>
                  <a:txBody>
                    <a:bodyPr/>
                    <a:lstStyle/>
                    <a:p>
                      <a:pPr algn="ctr" fontAlgn="ctr"/>
                      <a:endParaRPr lang="en-US" sz="1000" b="0" i="0" u="none" strike="noStrike" dirty="0">
                        <a:solidFill>
                          <a:srgbClr val="000000"/>
                        </a:solidFill>
                        <a:effectLst/>
                        <a:latin typeface="Calibri" panose="020F0502020204030204" pitchFamily="34" charset="0"/>
                      </a:endParaRPr>
                    </a:p>
                  </a:txBody>
                  <a:tcPr marL="8747" marR="8747" marT="8747" marB="0" anchor="ctr">
                    <a:lnL>
                      <a:noFill/>
                    </a:lnL>
                    <a:lnR>
                      <a:noFill/>
                    </a:lnR>
                    <a:lnT>
                      <a:noFill/>
                    </a:lnT>
                    <a:lnB>
                      <a:noFill/>
                    </a:lnB>
                  </a:tcPr>
                </a:tc>
                <a:tc>
                  <a:txBody>
                    <a:bodyPr/>
                    <a:lstStyle/>
                    <a:p>
                      <a:pPr algn="ctr" fontAlgn="ctr"/>
                      <a:endParaRPr lang="en-US" sz="1000" b="0" i="0" u="none" strike="noStrike" dirty="0">
                        <a:solidFill>
                          <a:srgbClr val="000000"/>
                        </a:solidFill>
                        <a:effectLst/>
                        <a:latin typeface="Calibri" panose="020F0502020204030204" pitchFamily="34" charset="0"/>
                      </a:endParaRPr>
                    </a:p>
                  </a:txBody>
                  <a:tcPr marL="8747" marR="8747" marT="8747" marB="0" anchor="ctr">
                    <a:lnL>
                      <a:noFill/>
                    </a:lnL>
                    <a:lnR>
                      <a:noFill/>
                    </a:lnR>
                    <a:lnT>
                      <a:noFill/>
                    </a:lnT>
                    <a:lnB>
                      <a:noFill/>
                    </a:lnB>
                  </a:tcPr>
                </a:tc>
                <a:extLst>
                  <a:ext uri="{0D108BD9-81ED-4DB2-BD59-A6C34878D82A}">
                    <a16:rowId xmlns:a16="http://schemas.microsoft.com/office/drawing/2014/main" val="875959528"/>
                  </a:ext>
                </a:extLst>
              </a:tr>
            </a:tbl>
          </a:graphicData>
        </a:graphic>
      </p:graphicFrame>
      <p:pic>
        <p:nvPicPr>
          <p:cNvPr id="9" name="Picture 8"/>
          <p:cNvPicPr>
            <a:picLocks noChangeAspect="1"/>
          </p:cNvPicPr>
          <p:nvPr/>
        </p:nvPicPr>
        <p:blipFill>
          <a:blip r:embed="rId2"/>
          <a:stretch>
            <a:fillRect/>
          </a:stretch>
        </p:blipFill>
        <p:spPr>
          <a:xfrm>
            <a:off x="0" y="-140913"/>
            <a:ext cx="9142926" cy="1718848"/>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1164981310"/>
              </p:ext>
            </p:extLst>
          </p:nvPr>
        </p:nvGraphicFramePr>
        <p:xfrm>
          <a:off x="2603054" y="1977352"/>
          <a:ext cx="4532473" cy="2904386"/>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p:cNvCxnSpPr/>
          <p:nvPr/>
        </p:nvCxnSpPr>
        <p:spPr>
          <a:xfrm>
            <a:off x="5407225" y="2576989"/>
            <a:ext cx="1520094" cy="0"/>
          </a:xfrm>
          <a:prstGeom prst="line">
            <a:avLst/>
          </a:prstGeom>
          <a:noFill/>
          <a:ln w="19050" cap="flat" cmpd="sng" algn="ctr">
            <a:solidFill>
              <a:srgbClr val="ED7D31"/>
            </a:solidFill>
            <a:prstDash val="solid"/>
            <a:miter lim="800000"/>
          </a:ln>
          <a:effectLst/>
        </p:spPr>
      </p:cxnSp>
      <p:sp>
        <p:nvSpPr>
          <p:cNvPr id="2" name="TextBox 1"/>
          <p:cNvSpPr txBox="1"/>
          <p:nvPr/>
        </p:nvSpPr>
        <p:spPr>
          <a:xfrm>
            <a:off x="3125972" y="1233377"/>
            <a:ext cx="4944139" cy="1107996"/>
          </a:xfrm>
          <a:prstGeom prst="rect">
            <a:avLst/>
          </a:prstGeom>
          <a:noFill/>
        </p:spPr>
        <p:txBody>
          <a:bodyPr wrap="square" rtlCol="0">
            <a:spAutoFit/>
          </a:bodyPr>
          <a:lstStyle/>
          <a:p>
            <a:r>
              <a:rPr lang="en-US" sz="1600" dirty="0"/>
              <a:t>Coefficient of Determination (NDVI vs Yield) at each reading, where </a:t>
            </a:r>
            <a:r>
              <a:rPr lang="en-US" sz="1600" dirty="0" smtClean="0"/>
              <a:t>GDD&gt;0 </a:t>
            </a:r>
            <a:r>
              <a:rPr lang="en-US" sz="1600" dirty="0"/>
              <a:t>was </a:t>
            </a:r>
            <a:r>
              <a:rPr lang="en-US" sz="1600" dirty="0" smtClean="0"/>
              <a:t>tabulated,  </a:t>
            </a:r>
            <a:r>
              <a:rPr lang="en-US" sz="1600" dirty="0"/>
              <a:t>Exp. 222, Exp. 502, 2016 and 2017</a:t>
            </a:r>
          </a:p>
          <a:p>
            <a:endParaRPr lang="en-US" sz="1600" dirty="0"/>
          </a:p>
        </p:txBody>
      </p:sp>
      <p:pic>
        <p:nvPicPr>
          <p:cNvPr id="3" name="Picture 2"/>
          <p:cNvPicPr>
            <a:picLocks noChangeAspect="1"/>
          </p:cNvPicPr>
          <p:nvPr/>
        </p:nvPicPr>
        <p:blipFill>
          <a:blip r:embed="rId4"/>
          <a:stretch>
            <a:fillRect/>
          </a:stretch>
        </p:blipFill>
        <p:spPr>
          <a:xfrm>
            <a:off x="7737560" y="5273980"/>
            <a:ext cx="835224" cy="1201016"/>
          </a:xfrm>
          <a:prstGeom prst="rect">
            <a:avLst/>
          </a:prstGeom>
        </p:spPr>
      </p:pic>
      <p:pic>
        <p:nvPicPr>
          <p:cNvPr id="4" name="Picture 3"/>
          <p:cNvPicPr>
            <a:picLocks noChangeAspect="1"/>
          </p:cNvPicPr>
          <p:nvPr/>
        </p:nvPicPr>
        <p:blipFill>
          <a:blip r:embed="rId5"/>
          <a:stretch>
            <a:fillRect/>
          </a:stretch>
        </p:blipFill>
        <p:spPr>
          <a:xfrm>
            <a:off x="7679425" y="4811992"/>
            <a:ext cx="1079086" cy="445047"/>
          </a:xfrm>
          <a:prstGeom prst="rect">
            <a:avLst/>
          </a:prstGeom>
        </p:spPr>
      </p:pic>
    </p:spTree>
    <p:extLst>
      <p:ext uri="{BB962C8B-B14F-4D97-AF65-F5344CB8AC3E}">
        <p14:creationId xmlns:p14="http://schemas.microsoft.com/office/powerpoint/2010/main" val="21604396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526" y="1613789"/>
            <a:ext cx="5251392" cy="1707112"/>
          </a:xfrm>
        </p:spPr>
        <p:txBody>
          <a:bodyPr>
            <a:normAutofit fontScale="92500" lnSpcReduction="10000"/>
          </a:bodyPr>
          <a:lstStyle/>
          <a:p>
            <a:pPr marL="0" indent="0" algn="ctr">
              <a:buNone/>
            </a:pPr>
            <a:r>
              <a:rPr lang="en-US" b="1" dirty="0" smtClean="0"/>
              <a:t>Objective: </a:t>
            </a:r>
            <a:r>
              <a:rPr lang="en-US" dirty="0" smtClean="0"/>
              <a:t>To refine the use of CV (coefficient variation) data coming from Normalized </a:t>
            </a:r>
            <a:r>
              <a:rPr lang="en-US" dirty="0"/>
              <a:t>Difference Vegetative Index (</a:t>
            </a:r>
            <a:r>
              <a:rPr lang="en-US" dirty="0" smtClean="0"/>
              <a:t>NDVI) readings for predicting wheat grain yield</a:t>
            </a:r>
            <a:endParaRPr lang="en-US" dirty="0"/>
          </a:p>
        </p:txBody>
      </p:sp>
      <p:pic>
        <p:nvPicPr>
          <p:cNvPr id="4" name="Picture 3"/>
          <p:cNvPicPr>
            <a:picLocks noChangeAspect="1"/>
          </p:cNvPicPr>
          <p:nvPr/>
        </p:nvPicPr>
        <p:blipFill rotWithShape="1">
          <a:blip r:embed="rId2" cstate="email">
            <a:duotone>
              <a:prstClr val="black"/>
              <a:schemeClr val="accent2">
                <a:tint val="45000"/>
                <a:satMod val="400000"/>
              </a:schemeClr>
            </a:duotone>
            <a:extLst>
              <a:ext uri="{28A0092B-C50C-407E-A947-70E740481C1C}">
                <a14:useLocalDpi xmlns:a14="http://schemas.microsoft.com/office/drawing/2010/main"/>
              </a:ext>
            </a:extLst>
          </a:blip>
          <a:srcRect l="13438" t="62831" r="1830" b="1462"/>
          <a:stretch/>
        </p:blipFill>
        <p:spPr>
          <a:xfrm>
            <a:off x="378452" y="3989969"/>
            <a:ext cx="4146443" cy="1879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17666" r="4662"/>
          <a:stretch/>
        </p:blipFill>
        <p:spPr>
          <a:xfrm>
            <a:off x="4883064" y="3989973"/>
            <a:ext cx="2195349" cy="1879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65192" y="1540902"/>
            <a:ext cx="2865383" cy="1839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7730999" y="5655054"/>
            <a:ext cx="1915511" cy="577466"/>
          </a:xfrm>
          <a:prstGeom prst="rect">
            <a:avLst/>
          </a:prstGeom>
          <a:noFill/>
        </p:spPr>
        <p:txBody>
          <a:bodyPr wrap="square" rtlCol="0">
            <a:spAutoFit/>
          </a:bodyPr>
          <a:lstStyle/>
          <a:p>
            <a:r>
              <a:rPr lang="en-US" sz="1051" dirty="0"/>
              <a:t>Bruno </a:t>
            </a:r>
          </a:p>
          <a:p>
            <a:r>
              <a:rPr lang="en-US" sz="1051" dirty="0"/>
              <a:t>Morandin</a:t>
            </a:r>
          </a:p>
          <a:p>
            <a:r>
              <a:rPr lang="en-US" sz="1051" dirty="0" err="1"/>
              <a:t>Figueiredo</a:t>
            </a:r>
            <a:endParaRPr lang="en-US" sz="1051" dirty="0"/>
          </a:p>
        </p:txBody>
      </p:sp>
      <p:grpSp>
        <p:nvGrpSpPr>
          <p:cNvPr id="10" name="Group 9"/>
          <p:cNvGrpSpPr/>
          <p:nvPr/>
        </p:nvGrpSpPr>
        <p:grpSpPr>
          <a:xfrm>
            <a:off x="0" y="0"/>
            <a:ext cx="9292856" cy="1419225"/>
            <a:chOff x="-9407" y="-5621"/>
            <a:chExt cx="9302417" cy="1042131"/>
          </a:xfrm>
        </p:grpSpPr>
        <p:sp>
          <p:nvSpPr>
            <p:cNvPr id="11" name="Rectangle 10"/>
            <p:cNvSpPr/>
            <p:nvPr/>
          </p:nvSpPr>
          <p:spPr>
            <a:xfrm>
              <a:off x="696148" y="398857"/>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5" rIns="13949" bIns="6975" rtlCol="0" anchor="ctr"/>
            <a:lstStyle/>
            <a:p>
              <a:pPr algn="ctr"/>
              <a:r>
                <a:rPr lang="en-US" sz="1351" dirty="0">
                  <a:solidFill>
                    <a:schemeClr val="tx1"/>
                  </a:solidFill>
                </a:rPr>
                <a:t>Bruno </a:t>
              </a:r>
              <a:r>
                <a:rPr lang="en-US" sz="1351" dirty="0" err="1">
                  <a:solidFill>
                    <a:schemeClr val="tx1"/>
                  </a:solidFill>
                </a:rPr>
                <a:t>Morandin</a:t>
              </a:r>
              <a:r>
                <a:rPr lang="en-US" sz="1351" dirty="0">
                  <a:solidFill>
                    <a:schemeClr val="tx1"/>
                  </a:solidFill>
                </a:rPr>
                <a:t> </a:t>
              </a:r>
              <a:r>
                <a:rPr lang="en-US" sz="1351" dirty="0" err="1">
                  <a:solidFill>
                    <a:schemeClr val="tx1"/>
                  </a:solidFill>
                </a:rPr>
                <a:t>Figueiredo</a:t>
              </a:r>
              <a:endParaRPr lang="en-US" sz="1351" dirty="0">
                <a:solidFill>
                  <a:schemeClr val="tx1"/>
                </a:solidFill>
              </a:endParaRPr>
            </a:p>
          </p:txBody>
        </p:sp>
        <p:sp>
          <p:nvSpPr>
            <p:cNvPr id="12" name="Rectangle 11"/>
            <p:cNvSpPr/>
            <p:nvPr/>
          </p:nvSpPr>
          <p:spPr>
            <a:xfrm>
              <a:off x="464495" y="-5621"/>
              <a:ext cx="8828515"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r>
                <a:rPr lang="en-US" dirty="0"/>
                <a:t>Use of Coefficient Variation (CV) from </a:t>
              </a:r>
              <a:r>
                <a:rPr lang="en-US" dirty="0" smtClean="0"/>
                <a:t>NDVI Readings, </a:t>
              </a:r>
              <a:r>
                <a:rPr lang="en-US" dirty="0"/>
                <a:t>to Improve Yield Prediction</a:t>
              </a:r>
            </a:p>
          </p:txBody>
        </p:sp>
        <p:sp>
          <p:nvSpPr>
            <p:cNvPr id="13" name="Rectangle 12"/>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sp>
          <p:nvSpPr>
            <p:cNvPr id="14" name="Isosceles Triangle 13"/>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pic>
          <p:nvPicPr>
            <p:cNvPr id="15" name="Picture 2" descr="researchlog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94750" y="4438294"/>
            <a:ext cx="835824" cy="1202621"/>
          </a:xfrm>
          <a:prstGeom prst="rect">
            <a:avLst/>
          </a:prstGeom>
        </p:spPr>
      </p:pic>
    </p:spTree>
    <p:extLst>
      <p:ext uri="{BB962C8B-B14F-4D97-AF65-F5344CB8AC3E}">
        <p14:creationId xmlns:p14="http://schemas.microsoft.com/office/powerpoint/2010/main" val="1657591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0151" y="4686514"/>
            <a:ext cx="3562503" cy="1900805"/>
          </a:xfrm>
          <a:prstGeom prst="rect">
            <a:avLst/>
          </a:prstGeom>
          <a:ln w="28575">
            <a:prstDash val="sysDash"/>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t>Objective</a:t>
            </a:r>
            <a:r>
              <a:rPr lang="en-US" sz="2000" dirty="0"/>
              <a:t>: </a:t>
            </a:r>
            <a:endParaRPr lang="en-US" sz="1600" dirty="0"/>
          </a:p>
          <a:p>
            <a:r>
              <a:rPr lang="en-US" sz="1800" dirty="0"/>
              <a:t>Quantify whether there is a potential for gain in yield or protein by placing nitrogen below the soil surface of a standing wheat crop in bands with a grain drill.</a:t>
            </a:r>
          </a:p>
        </p:txBody>
      </p:sp>
      <p:grpSp>
        <p:nvGrpSpPr>
          <p:cNvPr id="17" name="Group 16"/>
          <p:cNvGrpSpPr/>
          <p:nvPr/>
        </p:nvGrpSpPr>
        <p:grpSpPr>
          <a:xfrm>
            <a:off x="5" y="2"/>
            <a:ext cx="9143999" cy="1419225"/>
            <a:chOff x="-9407" y="-5621"/>
            <a:chExt cx="9153407" cy="1042131"/>
          </a:xfrm>
        </p:grpSpPr>
        <p:sp>
          <p:nvSpPr>
            <p:cNvPr id="18" name="Rectangle 17"/>
            <p:cNvSpPr/>
            <p:nvPr/>
          </p:nvSpPr>
          <p:spPr>
            <a:xfrm>
              <a:off x="696148" y="419547"/>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5" rIns="13949" bIns="6975" rtlCol="0" anchor="ctr"/>
            <a:lstStyle/>
            <a:p>
              <a:pPr algn="ctr"/>
              <a:r>
                <a:rPr lang="en-US" sz="1351" dirty="0">
                  <a:solidFill>
                    <a:schemeClr val="tx1"/>
                  </a:solidFill>
                </a:rPr>
                <a:t>Brent Ballagh</a:t>
              </a:r>
            </a:p>
          </p:txBody>
        </p:sp>
        <p:sp>
          <p:nvSpPr>
            <p:cNvPr id="19" name="Rectangle 18"/>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2100" dirty="0">
                <a:solidFill>
                  <a:schemeClr val="bg1"/>
                </a:solidFill>
              </a:endParaRPr>
            </a:p>
          </p:txBody>
        </p:sp>
        <p:sp>
          <p:nvSpPr>
            <p:cNvPr id="20" name="Rectangle 19"/>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sp>
          <p:nvSpPr>
            <p:cNvPr id="21" name="Isosceles Triangle 20"/>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pic>
          <p:nvPicPr>
            <p:cNvPr id="22" name="Picture 2" descr="research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TextBox 22"/>
          <p:cNvSpPr txBox="1"/>
          <p:nvPr/>
        </p:nvSpPr>
        <p:spPr>
          <a:xfrm>
            <a:off x="1393905" y="82802"/>
            <a:ext cx="7310971" cy="400110"/>
          </a:xfrm>
          <a:prstGeom prst="rect">
            <a:avLst/>
          </a:prstGeom>
          <a:noFill/>
        </p:spPr>
        <p:txBody>
          <a:bodyPr wrap="square" rtlCol="0">
            <a:spAutoFit/>
          </a:bodyPr>
          <a:lstStyle/>
          <a:p>
            <a:r>
              <a:rPr lang="en-US" sz="2000" dirty="0">
                <a:solidFill>
                  <a:schemeClr val="bg1"/>
                </a:solidFill>
              </a:rPr>
              <a:t>Winter Wheat Topdressing Response to Nitrogen Method Variation</a:t>
            </a:r>
          </a:p>
        </p:txBody>
      </p:sp>
      <p:pic>
        <p:nvPicPr>
          <p:cNvPr id="5" name="Picture 4">
            <a:extLst>
              <a:ext uri="{FF2B5EF4-FFF2-40B4-BE49-F238E27FC236}">
                <a16:creationId xmlns:a16="http://schemas.microsoft.com/office/drawing/2014/main" id="{C9CBC32C-2661-2042-8892-E0F39FACB6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2251" y="3802566"/>
            <a:ext cx="4839083" cy="2887594"/>
          </a:xfrm>
          <a:prstGeom prst="rect">
            <a:avLst/>
          </a:prstGeom>
        </p:spPr>
      </p:pic>
      <p:pic>
        <p:nvPicPr>
          <p:cNvPr id="15" name="Picture 14" descr="../../../../../Desktop/Screen%20Shot%202017-02-15%20at%205.42.57%20P">
            <a:extLst>
              <a:ext uri="{FF2B5EF4-FFF2-40B4-BE49-F238E27FC236}">
                <a16:creationId xmlns:a16="http://schemas.microsoft.com/office/drawing/2014/main" id="{1E8C4F2E-02E2-FF4C-93C6-20AB9FCF2A2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185" y="1221893"/>
            <a:ext cx="2772436" cy="3200084"/>
          </a:xfrm>
          <a:prstGeom prst="rect">
            <a:avLst/>
          </a:prstGeom>
          <a:noFill/>
          <a:ln>
            <a:noFill/>
          </a:ln>
        </p:spPr>
      </p:pic>
      <p:pic>
        <p:nvPicPr>
          <p:cNvPr id="7" name="Picture 6">
            <a:extLst>
              <a:ext uri="{FF2B5EF4-FFF2-40B4-BE49-F238E27FC236}">
                <a16:creationId xmlns:a16="http://schemas.microsoft.com/office/drawing/2014/main" id="{25F220F3-D9FF-0946-8854-26D1862923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3584" y="5193374"/>
            <a:ext cx="1047750" cy="1496786"/>
          </a:xfrm>
          <a:prstGeom prst="rect">
            <a:avLst/>
          </a:prstGeom>
        </p:spPr>
      </p:pic>
      <p:sp>
        <p:nvSpPr>
          <p:cNvPr id="2" name="TextBox 1"/>
          <p:cNvSpPr txBox="1"/>
          <p:nvPr/>
        </p:nvSpPr>
        <p:spPr>
          <a:xfrm>
            <a:off x="4041383" y="999817"/>
            <a:ext cx="5054332" cy="1754326"/>
          </a:xfrm>
          <a:prstGeom prst="rect">
            <a:avLst/>
          </a:prstGeom>
          <a:noFill/>
        </p:spPr>
        <p:txBody>
          <a:bodyPr wrap="none" rtlCol="0">
            <a:spAutoFit/>
          </a:bodyPr>
          <a:lstStyle/>
          <a:p>
            <a:pPr algn="ctr"/>
            <a:r>
              <a:rPr lang="en-US" b="1" dirty="0" smtClean="0"/>
              <a:t>Results</a:t>
            </a:r>
          </a:p>
          <a:p>
            <a:r>
              <a:rPr lang="en-US" dirty="0" smtClean="0"/>
              <a:t>In most scenarios benefits were negligible but </a:t>
            </a:r>
            <a:br>
              <a:rPr lang="en-US" dirty="0" smtClean="0"/>
            </a:br>
            <a:r>
              <a:rPr lang="en-US" dirty="0" smtClean="0"/>
              <a:t>    drilling fertilizer did not have a negative impact. </a:t>
            </a:r>
          </a:p>
          <a:p>
            <a:r>
              <a:rPr lang="en-US" dirty="0" smtClean="0"/>
              <a:t>Drill employed did impact results and row closure. </a:t>
            </a:r>
          </a:p>
          <a:p>
            <a:r>
              <a:rPr lang="en-US" dirty="0" smtClean="0"/>
              <a:t>Under high loss environments drilling N increased </a:t>
            </a:r>
            <a:br>
              <a:rPr lang="en-US" dirty="0" smtClean="0"/>
            </a:br>
            <a:r>
              <a:rPr lang="en-US" dirty="0" smtClean="0"/>
              <a:t>     yield by 10%, 5-8 bushel per acre. </a:t>
            </a:r>
            <a:endParaRPr lang="en-US" dirty="0"/>
          </a:p>
        </p:txBody>
      </p:sp>
    </p:spTree>
    <p:extLst>
      <p:ext uri="{BB962C8B-B14F-4D97-AF65-F5344CB8AC3E}">
        <p14:creationId xmlns:p14="http://schemas.microsoft.com/office/powerpoint/2010/main" val="3681895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 y="1"/>
            <a:ext cx="9143999" cy="1460318"/>
            <a:chOff x="-9407" y="-113483"/>
            <a:chExt cx="9153407" cy="1072307"/>
          </a:xfrm>
        </p:grpSpPr>
        <p:sp>
          <p:nvSpPr>
            <p:cNvPr id="10" name="Rectangle 9"/>
            <p:cNvSpPr/>
            <p:nvPr/>
          </p:nvSpPr>
          <p:spPr>
            <a:xfrm>
              <a:off x="641166" y="557737"/>
              <a:ext cx="8502834" cy="157681"/>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5" rIns="13949" bIns="6975" rtlCol="0" anchor="ctr"/>
            <a:lstStyle/>
            <a:p>
              <a:pPr algn="ctr"/>
              <a:r>
                <a:rPr lang="en-US" sz="1351" dirty="0">
                  <a:solidFill>
                    <a:schemeClr val="tx1"/>
                  </a:solidFill>
                </a:rPr>
                <a:t>Vaughn Reed</a:t>
              </a:r>
            </a:p>
          </p:txBody>
        </p:sp>
        <p:sp>
          <p:nvSpPr>
            <p:cNvPr id="11" name="Rectangle 10"/>
            <p:cNvSpPr/>
            <p:nvPr/>
          </p:nvSpPr>
          <p:spPr>
            <a:xfrm>
              <a:off x="-8232" y="-113483"/>
              <a:ext cx="9152232" cy="672446"/>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r>
                <a:rPr lang="en-US" sz="2300" dirty="0"/>
                <a:t>               </a:t>
              </a:r>
              <a:r>
                <a:rPr lang="en-US" sz="2300" baseline="30000" dirty="0" smtClean="0"/>
                <a:t>1</a:t>
              </a:r>
              <a:r>
                <a:rPr lang="en-US" sz="2300" dirty="0" smtClean="0"/>
                <a:t>Evaluation of SBNRC and associated Impact in the Region</a:t>
              </a:r>
            </a:p>
            <a:p>
              <a:pPr algn="ctr"/>
              <a:r>
                <a:rPr lang="en-US" sz="2300" dirty="0" smtClean="0">
                  <a:solidFill>
                    <a:schemeClr val="bg1"/>
                  </a:solidFill>
                </a:rPr>
                <a:t>	</a:t>
              </a:r>
              <a:r>
                <a:rPr lang="en-US" sz="2300" baseline="30000" dirty="0" smtClean="0">
                  <a:solidFill>
                    <a:schemeClr val="bg1"/>
                  </a:solidFill>
                </a:rPr>
                <a:t>2</a:t>
              </a:r>
              <a:r>
                <a:rPr lang="en-US" sz="2300" dirty="0" smtClean="0">
                  <a:solidFill>
                    <a:schemeClr val="bg1"/>
                  </a:solidFill>
                </a:rPr>
                <a:t>Evaluation of OSU Potassium Recommendations on Soybeans</a:t>
              </a:r>
              <a:endParaRPr lang="en-US" sz="2400" dirty="0">
                <a:solidFill>
                  <a:schemeClr val="bg1"/>
                </a:solidFill>
              </a:endParaRPr>
            </a:p>
          </p:txBody>
        </p:sp>
        <p:sp>
          <p:nvSpPr>
            <p:cNvPr id="12" name="Rectangle 11"/>
            <p:cNvSpPr/>
            <p:nvPr/>
          </p:nvSpPr>
          <p:spPr>
            <a:xfrm>
              <a:off x="-9407" y="-113483"/>
              <a:ext cx="998622" cy="672461"/>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sp>
          <p:nvSpPr>
            <p:cNvPr id="13" name="Isosceles Triangle 12"/>
            <p:cNvSpPr/>
            <p:nvPr/>
          </p:nvSpPr>
          <p:spPr>
            <a:xfrm rot="10800000">
              <a:off x="-9254" y="545164"/>
              <a:ext cx="998468" cy="413660"/>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pic>
          <p:nvPicPr>
            <p:cNvPr id="14" name="Picture 2" descr="research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637" y="-92050"/>
              <a:ext cx="810534" cy="5859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8" name="TextBox 17"/>
          <p:cNvSpPr txBox="1"/>
          <p:nvPr/>
        </p:nvSpPr>
        <p:spPr>
          <a:xfrm>
            <a:off x="7886978" y="6434984"/>
            <a:ext cx="1106585" cy="300210"/>
          </a:xfrm>
          <a:prstGeom prst="rect">
            <a:avLst/>
          </a:prstGeom>
          <a:noFill/>
        </p:spPr>
        <p:txBody>
          <a:bodyPr wrap="none" rtlCol="0">
            <a:spAutoFit/>
          </a:bodyPr>
          <a:lstStyle/>
          <a:p>
            <a:r>
              <a:rPr lang="en-US" sz="1351" dirty="0"/>
              <a:t>Vaughn Reed</a:t>
            </a:r>
          </a:p>
        </p:txBody>
      </p:sp>
      <p:pic>
        <p:nvPicPr>
          <p:cNvPr id="3" name="Picture 2"/>
          <p:cNvPicPr>
            <a:picLocks noChangeAspect="1"/>
          </p:cNvPicPr>
          <p:nvPr/>
        </p:nvPicPr>
        <p:blipFill>
          <a:blip r:embed="rId3"/>
          <a:stretch>
            <a:fillRect/>
          </a:stretch>
        </p:blipFill>
        <p:spPr>
          <a:xfrm>
            <a:off x="7981985" y="5321394"/>
            <a:ext cx="916570" cy="111359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2836" y="1530201"/>
            <a:ext cx="4654119" cy="2617942"/>
          </a:xfrm>
          <a:prstGeom prst="rect">
            <a:avLst/>
          </a:prstGeom>
        </p:spPr>
      </p:pic>
      <p:sp>
        <p:nvSpPr>
          <p:cNvPr id="7" name="TextBox 6"/>
          <p:cNvSpPr txBox="1"/>
          <p:nvPr/>
        </p:nvSpPr>
        <p:spPr>
          <a:xfrm>
            <a:off x="4972050" y="1530201"/>
            <a:ext cx="4021513"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 2018, 3 locations</a:t>
            </a:r>
          </a:p>
          <a:p>
            <a:pPr marL="742950" lvl="1" indent="-285750">
              <a:buFont typeface="Arial" panose="020B0604020202020204" pitchFamily="34" charset="0"/>
              <a:buChar char="•"/>
            </a:pPr>
            <a:r>
              <a:rPr lang="en-US" dirty="0" smtClean="0"/>
              <a:t>Check, ½ x, 1x, and 2x rate, at preplant and </a:t>
            </a:r>
            <a:r>
              <a:rPr lang="en-US" dirty="0" err="1" smtClean="0"/>
              <a:t>topdress</a:t>
            </a:r>
            <a:r>
              <a:rPr lang="en-US" dirty="0" smtClean="0"/>
              <a:t>, plus foliar treatments </a:t>
            </a:r>
          </a:p>
          <a:p>
            <a:pPr marL="285750" indent="-285750">
              <a:buFont typeface="Arial" panose="020B0604020202020204" pitchFamily="34" charset="0"/>
              <a:buChar char="•"/>
            </a:pPr>
            <a:r>
              <a:rPr lang="en-US" dirty="0" smtClean="0"/>
              <a:t>In 2019, looking towards adding another type of foliar treatment, and another location.</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5325" y="4320606"/>
            <a:ext cx="3219450" cy="2414588"/>
          </a:xfrm>
          <a:prstGeom prst="rect">
            <a:avLst/>
          </a:prstGeom>
        </p:spPr>
      </p:pic>
      <p:sp>
        <p:nvSpPr>
          <p:cNvPr id="15" name="TextBox 14"/>
          <p:cNvSpPr txBox="1"/>
          <p:nvPr/>
        </p:nvSpPr>
        <p:spPr>
          <a:xfrm>
            <a:off x="352667" y="4789236"/>
            <a:ext cx="405765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Considering if there could be a regional impact on SBNRC</a:t>
            </a:r>
          </a:p>
          <a:p>
            <a:pPr marL="285750" indent="-285750">
              <a:buFont typeface="Arial" panose="020B0604020202020204" pitchFamily="34" charset="0"/>
              <a:buChar char="•"/>
            </a:pPr>
            <a:r>
              <a:rPr lang="en-US" dirty="0" smtClean="0"/>
              <a:t>Evaluating two OSU sensors, and their correlation to yield and each other</a:t>
            </a:r>
          </a:p>
          <a:p>
            <a:pPr marL="285750" indent="-285750">
              <a:buFont typeface="Arial" panose="020B0604020202020204" pitchFamily="34" charset="0"/>
              <a:buChar char="•"/>
            </a:pPr>
            <a:r>
              <a:rPr lang="en-US" dirty="0" smtClean="0"/>
              <a:t>Optimum N Rate</a:t>
            </a:r>
            <a:endParaRPr lang="en-US" dirty="0"/>
          </a:p>
        </p:txBody>
      </p:sp>
    </p:spTree>
    <p:extLst>
      <p:ext uri="{BB962C8B-B14F-4D97-AF65-F5344CB8AC3E}">
        <p14:creationId xmlns:p14="http://schemas.microsoft.com/office/powerpoint/2010/main" val="28787186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3692" y="74009"/>
            <a:ext cx="8952872" cy="1514948"/>
            <a:chOff x="-9407" y="-113483"/>
            <a:chExt cx="9153407" cy="1072307"/>
          </a:xfrm>
        </p:grpSpPr>
        <p:sp>
          <p:nvSpPr>
            <p:cNvPr id="10" name="Rectangle 9"/>
            <p:cNvSpPr/>
            <p:nvPr/>
          </p:nvSpPr>
          <p:spPr>
            <a:xfrm>
              <a:off x="641166" y="557737"/>
              <a:ext cx="8502834" cy="157681"/>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0462" tIns="5231" rIns="10462" bIns="5231" rtlCol="0" anchor="ctr"/>
            <a:lstStyle/>
            <a:p>
              <a:pPr algn="ctr"/>
              <a:r>
                <a:rPr lang="en-US" sz="1013" dirty="0">
                  <a:solidFill>
                    <a:schemeClr val="tx1"/>
                  </a:solidFill>
                </a:rPr>
                <a:t>Joao Souza</a:t>
              </a:r>
            </a:p>
          </p:txBody>
        </p:sp>
        <p:sp>
          <p:nvSpPr>
            <p:cNvPr id="11" name="Rectangle 10"/>
            <p:cNvSpPr/>
            <p:nvPr/>
          </p:nvSpPr>
          <p:spPr>
            <a:xfrm>
              <a:off x="-8232" y="-113483"/>
              <a:ext cx="9152232" cy="672446"/>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0462" tIns="5231" rIns="10462" bIns="5231" rtlCol="0" anchor="ctr"/>
            <a:lstStyle/>
            <a:p>
              <a:pPr algn="ctr"/>
              <a:r>
                <a:rPr lang="en-US" sz="1725" dirty="0"/>
                <a:t>               Nitrogen and Phosphorus Top-dress Timing</a:t>
              </a:r>
              <a:endParaRPr lang="en-US" dirty="0">
                <a:solidFill>
                  <a:schemeClr val="bg1"/>
                </a:solidFill>
              </a:endParaRPr>
            </a:p>
          </p:txBody>
        </p:sp>
        <p:sp>
          <p:nvSpPr>
            <p:cNvPr id="12" name="Rectangle 11"/>
            <p:cNvSpPr/>
            <p:nvPr/>
          </p:nvSpPr>
          <p:spPr>
            <a:xfrm>
              <a:off x="-9407" y="-113483"/>
              <a:ext cx="998622" cy="672461"/>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462" tIns="5231" rIns="10462" bIns="5231" rtlCol="0" anchor="ctr"/>
            <a:lstStyle/>
            <a:p>
              <a:pPr algn="ctr"/>
              <a:endParaRPr lang="en-US" sz="1013"/>
            </a:p>
          </p:txBody>
        </p:sp>
        <p:sp>
          <p:nvSpPr>
            <p:cNvPr id="13" name="Isosceles Triangle 12"/>
            <p:cNvSpPr/>
            <p:nvPr/>
          </p:nvSpPr>
          <p:spPr>
            <a:xfrm rot="10800000">
              <a:off x="-9254" y="545164"/>
              <a:ext cx="998468" cy="413660"/>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0462" tIns="5231" rIns="10462" bIns="5231" rtlCol="0" anchor="ctr"/>
            <a:lstStyle/>
            <a:p>
              <a:pPr algn="ctr"/>
              <a:endParaRPr lang="en-US" sz="1013"/>
            </a:p>
          </p:txBody>
        </p:sp>
        <p:pic>
          <p:nvPicPr>
            <p:cNvPr id="14" name="Picture 2" descr="research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637" y="-92050"/>
              <a:ext cx="810534" cy="5859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6" name="Subtitle 2"/>
          <p:cNvSpPr>
            <a:spLocks noGrp="1"/>
          </p:cNvSpPr>
          <p:nvPr>
            <p:ph idx="1"/>
          </p:nvPr>
        </p:nvSpPr>
        <p:spPr>
          <a:xfrm>
            <a:off x="3724627" y="2154021"/>
            <a:ext cx="2035973" cy="1588978"/>
          </a:xfrm>
        </p:spPr>
        <p:txBody>
          <a:bodyPr>
            <a:normAutofit fontScale="92500" lnSpcReduction="10000"/>
          </a:bodyPr>
          <a:lstStyle/>
          <a:p>
            <a:pPr marL="0" indent="0" algn="ctr">
              <a:buNone/>
            </a:pPr>
            <a:r>
              <a:rPr lang="en-US" sz="1929" b="1" dirty="0"/>
              <a:t>Objective:  </a:t>
            </a:r>
            <a:r>
              <a:rPr lang="en-US" sz="1929" dirty="0"/>
              <a:t>Investigate </a:t>
            </a:r>
            <a:r>
              <a:rPr lang="en-US" dirty="0" smtClean="0">
                <a:cs typeface="Arial" panose="020B0604020202020204" pitchFamily="34" charset="0"/>
              </a:rPr>
              <a:t>the </a:t>
            </a:r>
            <a:r>
              <a:rPr lang="en-US" dirty="0">
                <a:cs typeface="Arial" panose="020B0604020202020204" pitchFamily="34" charset="0"/>
              </a:rPr>
              <a:t>impact of delaying a top-dress </a:t>
            </a:r>
            <a:r>
              <a:rPr lang="en-US" dirty="0" smtClean="0">
                <a:cs typeface="Arial" panose="020B0604020202020204" pitchFamily="34" charset="0"/>
              </a:rPr>
              <a:t>N and P </a:t>
            </a:r>
            <a:r>
              <a:rPr lang="en-US" dirty="0">
                <a:cs typeface="Arial" panose="020B0604020202020204" pitchFamily="34" charset="0"/>
              </a:rPr>
              <a:t>application </a:t>
            </a:r>
            <a:r>
              <a:rPr lang="en-US" dirty="0" smtClean="0">
                <a:cs typeface="Arial" panose="020B0604020202020204" pitchFamily="34" charset="0"/>
              </a:rPr>
              <a:t>in winter wheat</a:t>
            </a:r>
            <a:endParaRPr lang="en-US" sz="1350" dirty="0"/>
          </a:p>
        </p:txBody>
      </p:sp>
      <p:sp>
        <p:nvSpPr>
          <p:cNvPr id="18" name="TextBox 17"/>
          <p:cNvSpPr txBox="1"/>
          <p:nvPr/>
        </p:nvSpPr>
        <p:spPr>
          <a:xfrm>
            <a:off x="8035538" y="6466215"/>
            <a:ext cx="766557" cy="248209"/>
          </a:xfrm>
          <a:prstGeom prst="rect">
            <a:avLst/>
          </a:prstGeom>
          <a:noFill/>
        </p:spPr>
        <p:txBody>
          <a:bodyPr wrap="none" rtlCol="0">
            <a:spAutoFit/>
          </a:bodyPr>
          <a:lstStyle/>
          <a:p>
            <a:r>
              <a:rPr lang="en-US" sz="1013" dirty="0"/>
              <a:t>Joao Souza</a:t>
            </a:r>
          </a:p>
        </p:txBody>
      </p:sp>
      <p:pic>
        <p:nvPicPr>
          <p:cNvPr id="2" name="Picture 1"/>
          <p:cNvPicPr>
            <a:picLocks noChangeAspect="1"/>
          </p:cNvPicPr>
          <p:nvPr/>
        </p:nvPicPr>
        <p:blipFill>
          <a:blip r:embed="rId3"/>
          <a:stretch>
            <a:fillRect/>
          </a:stretch>
        </p:blipFill>
        <p:spPr>
          <a:xfrm>
            <a:off x="5662021" y="2342697"/>
            <a:ext cx="3384543" cy="1344964"/>
          </a:xfrm>
          <a:prstGeom prst="rect">
            <a:avLst/>
          </a:prstGeom>
        </p:spPr>
      </p:pic>
      <p:pic>
        <p:nvPicPr>
          <p:cNvPr id="4" name="Picture 3"/>
          <p:cNvPicPr>
            <a:picLocks noChangeAspect="1"/>
          </p:cNvPicPr>
          <p:nvPr/>
        </p:nvPicPr>
        <p:blipFill>
          <a:blip r:embed="rId4"/>
          <a:stretch>
            <a:fillRect/>
          </a:stretch>
        </p:blipFill>
        <p:spPr>
          <a:xfrm>
            <a:off x="6200123" y="3999330"/>
            <a:ext cx="2769683" cy="1409720"/>
          </a:xfrm>
          <a:prstGeom prst="rect">
            <a:avLst/>
          </a:prstGeom>
        </p:spPr>
      </p:pic>
      <p:pic>
        <p:nvPicPr>
          <p:cNvPr id="5" name="Picture 4"/>
          <p:cNvPicPr>
            <a:picLocks noChangeAspect="1"/>
          </p:cNvPicPr>
          <p:nvPr/>
        </p:nvPicPr>
        <p:blipFill>
          <a:blip r:embed="rId5"/>
          <a:stretch>
            <a:fillRect/>
          </a:stretch>
        </p:blipFill>
        <p:spPr>
          <a:xfrm>
            <a:off x="8163763" y="5492578"/>
            <a:ext cx="806043" cy="890109"/>
          </a:xfrm>
          <a:prstGeom prst="rect">
            <a:avLst/>
          </a:prstGeom>
        </p:spPr>
      </p:pic>
      <p:pic>
        <p:nvPicPr>
          <p:cNvPr id="22" name="Picture 21"/>
          <p:cNvPicPr>
            <a:picLocks noChangeAspect="1"/>
          </p:cNvPicPr>
          <p:nvPr/>
        </p:nvPicPr>
        <p:blipFill rotWithShape="1">
          <a:blip r:embed="rId6"/>
          <a:srcRect l="2545" r="5724"/>
          <a:stretch/>
        </p:blipFill>
        <p:spPr>
          <a:xfrm>
            <a:off x="269443" y="2103618"/>
            <a:ext cx="3087995" cy="368546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9041" y="3896118"/>
            <a:ext cx="2473353" cy="1648902"/>
          </a:xfrm>
          <a:prstGeom prst="rect">
            <a:avLst/>
          </a:prstGeom>
        </p:spPr>
      </p:pic>
    </p:spTree>
    <p:extLst>
      <p:ext uri="{BB962C8B-B14F-4D97-AF65-F5344CB8AC3E}">
        <p14:creationId xmlns:p14="http://schemas.microsoft.com/office/powerpoint/2010/main" val="274386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 y="1"/>
            <a:ext cx="9143999" cy="1460318"/>
            <a:chOff x="-9407" y="-113483"/>
            <a:chExt cx="9153407" cy="1072307"/>
          </a:xfrm>
        </p:grpSpPr>
        <p:sp>
          <p:nvSpPr>
            <p:cNvPr id="10" name="Rectangle 9"/>
            <p:cNvSpPr/>
            <p:nvPr/>
          </p:nvSpPr>
          <p:spPr>
            <a:xfrm>
              <a:off x="641166" y="557737"/>
              <a:ext cx="8502834" cy="157681"/>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5" rIns="13949" bIns="6975" rtlCol="0" anchor="ctr"/>
            <a:lstStyle/>
            <a:p>
              <a:pPr algn="ctr"/>
              <a:r>
                <a:rPr lang="en-US" sz="1351" dirty="0" smtClean="0">
                  <a:solidFill>
                    <a:schemeClr val="tx1"/>
                  </a:solidFill>
                </a:rPr>
                <a:t>Bronc Finch</a:t>
              </a:r>
              <a:endParaRPr lang="en-US" sz="1351" dirty="0">
                <a:solidFill>
                  <a:schemeClr val="tx1"/>
                </a:solidFill>
              </a:endParaRPr>
            </a:p>
          </p:txBody>
        </p:sp>
        <p:sp>
          <p:nvSpPr>
            <p:cNvPr id="11" name="Rectangle 10"/>
            <p:cNvSpPr/>
            <p:nvPr/>
          </p:nvSpPr>
          <p:spPr>
            <a:xfrm>
              <a:off x="-8232" y="-113483"/>
              <a:ext cx="9152232" cy="672446"/>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r>
                <a:rPr lang="en-US" sz="2300" dirty="0"/>
                <a:t>               </a:t>
              </a:r>
              <a:r>
                <a:rPr lang="en-US" sz="2300" dirty="0" smtClean="0"/>
                <a:t>Evaluation of Nitrogen Management in Graze Out Wheat and Summer Cover Crops</a:t>
              </a:r>
              <a:endParaRPr lang="en-US" sz="2400" dirty="0">
                <a:solidFill>
                  <a:schemeClr val="bg1"/>
                </a:solidFill>
              </a:endParaRPr>
            </a:p>
          </p:txBody>
        </p:sp>
        <p:sp>
          <p:nvSpPr>
            <p:cNvPr id="12" name="Rectangle 11"/>
            <p:cNvSpPr/>
            <p:nvPr/>
          </p:nvSpPr>
          <p:spPr>
            <a:xfrm>
              <a:off x="-9407" y="-113483"/>
              <a:ext cx="998622" cy="672461"/>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sp>
          <p:nvSpPr>
            <p:cNvPr id="13" name="Isosceles Triangle 12"/>
            <p:cNvSpPr/>
            <p:nvPr/>
          </p:nvSpPr>
          <p:spPr>
            <a:xfrm rot="10800000">
              <a:off x="-9254" y="545164"/>
              <a:ext cx="998468" cy="413660"/>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pic>
          <p:nvPicPr>
            <p:cNvPr id="14" name="Picture 2" descr="research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637" y="-92050"/>
              <a:ext cx="810534" cy="5859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8" name="TextBox 17"/>
          <p:cNvSpPr txBox="1"/>
          <p:nvPr/>
        </p:nvSpPr>
        <p:spPr>
          <a:xfrm>
            <a:off x="7990754" y="6434984"/>
            <a:ext cx="1008994" cy="300210"/>
          </a:xfrm>
          <a:prstGeom prst="rect">
            <a:avLst/>
          </a:prstGeom>
          <a:noFill/>
        </p:spPr>
        <p:txBody>
          <a:bodyPr wrap="none" rtlCol="0">
            <a:spAutoFit/>
          </a:bodyPr>
          <a:lstStyle/>
          <a:p>
            <a:r>
              <a:rPr lang="en-US" sz="1351" dirty="0" smtClean="0"/>
              <a:t>Bronc Finch</a:t>
            </a:r>
            <a:endParaRPr lang="en-US" sz="1351" dirty="0"/>
          </a:p>
        </p:txBody>
      </p:sp>
      <p:sp>
        <p:nvSpPr>
          <p:cNvPr id="7" name="TextBox 6"/>
          <p:cNvSpPr txBox="1"/>
          <p:nvPr/>
        </p:nvSpPr>
        <p:spPr>
          <a:xfrm>
            <a:off x="4896956" y="1530201"/>
            <a:ext cx="418938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 2019, 3 locations</a:t>
            </a:r>
          </a:p>
          <a:p>
            <a:pPr marL="742950" lvl="1" indent="-285750">
              <a:buFont typeface="Arial" panose="020B0604020202020204" pitchFamily="34" charset="0"/>
              <a:buChar char="•"/>
            </a:pPr>
            <a:r>
              <a:rPr lang="en-US" dirty="0" smtClean="0"/>
              <a:t>60 and 120 </a:t>
            </a:r>
            <a:r>
              <a:rPr lang="en-US" dirty="0" err="1" smtClean="0"/>
              <a:t>lbs</a:t>
            </a:r>
            <a:r>
              <a:rPr lang="en-US" dirty="0" smtClean="0"/>
              <a:t> N applied pre-plant</a:t>
            </a:r>
          </a:p>
          <a:p>
            <a:pPr marL="742950" lvl="1" indent="-285750">
              <a:buFont typeface="Arial" panose="020B0604020202020204" pitchFamily="34" charset="0"/>
              <a:buChar char="•"/>
            </a:pPr>
            <a:r>
              <a:rPr lang="en-US" dirty="0" smtClean="0"/>
              <a:t>60/60 N at pre and top-dress</a:t>
            </a:r>
          </a:p>
          <a:p>
            <a:pPr marL="285750" indent="-285750">
              <a:buFont typeface="Arial" panose="020B0604020202020204" pitchFamily="34" charset="0"/>
              <a:buChar char="•"/>
            </a:pPr>
            <a:r>
              <a:rPr lang="en-US" dirty="0" smtClean="0"/>
              <a:t>Summer crops </a:t>
            </a:r>
          </a:p>
          <a:p>
            <a:pPr marL="742950" lvl="1" indent="-285750">
              <a:buFont typeface="Arial" panose="020B0604020202020204" pitchFamily="34" charset="0"/>
              <a:buChar char="•"/>
            </a:pPr>
            <a:r>
              <a:rPr lang="en-US" dirty="0" smtClean="0"/>
              <a:t>Millet and Cowpeas</a:t>
            </a:r>
          </a:p>
          <a:p>
            <a:pPr marL="742950" lvl="1" indent="-285750">
              <a:buFont typeface="Arial" panose="020B0604020202020204" pitchFamily="34" charset="0"/>
              <a:buChar char="•"/>
            </a:pPr>
            <a:r>
              <a:rPr lang="en-US" dirty="0" smtClean="0"/>
              <a:t>30 or 0 </a:t>
            </a:r>
            <a:r>
              <a:rPr lang="en-US" dirty="0" err="1" smtClean="0"/>
              <a:t>lbs</a:t>
            </a:r>
            <a:r>
              <a:rPr lang="en-US" dirty="0" smtClean="0"/>
              <a:t> N applied pre-plant</a:t>
            </a:r>
            <a:endParaRPr lang="en-US" dirty="0"/>
          </a:p>
        </p:txBody>
      </p:sp>
      <p:sp>
        <p:nvSpPr>
          <p:cNvPr id="15" name="TextBox 14"/>
          <p:cNvSpPr txBox="1"/>
          <p:nvPr/>
        </p:nvSpPr>
        <p:spPr>
          <a:xfrm>
            <a:off x="366574" y="5168177"/>
            <a:ext cx="405765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Determining the ideal combination of Nitrogen rate, timing and summer crop to achieve best producing forage.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75" y="1235142"/>
            <a:ext cx="3718147" cy="34477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8680" y="3685891"/>
            <a:ext cx="3583459" cy="255449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6595" y="5435662"/>
            <a:ext cx="757313" cy="999322"/>
          </a:xfrm>
          <a:prstGeom prst="rect">
            <a:avLst/>
          </a:prstGeom>
        </p:spPr>
      </p:pic>
    </p:spTree>
    <p:extLst>
      <p:ext uri="{BB962C8B-B14F-4D97-AF65-F5344CB8AC3E}">
        <p14:creationId xmlns:p14="http://schemas.microsoft.com/office/powerpoint/2010/main" val="14680062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7460" t="4754" r="34835" b="50655"/>
          <a:stretch/>
        </p:blipFill>
        <p:spPr>
          <a:xfrm>
            <a:off x="6393544" y="3015998"/>
            <a:ext cx="2608050" cy="1809773"/>
          </a:xfrm>
          <a:prstGeom prst="rect">
            <a:avLst/>
          </a:prstGeom>
        </p:spPr>
      </p:pic>
      <p:grpSp>
        <p:nvGrpSpPr>
          <p:cNvPr id="17" name="Group 16"/>
          <p:cNvGrpSpPr/>
          <p:nvPr/>
        </p:nvGrpSpPr>
        <p:grpSpPr>
          <a:xfrm>
            <a:off x="5" y="2"/>
            <a:ext cx="9143999" cy="1419225"/>
            <a:chOff x="-9407" y="-5621"/>
            <a:chExt cx="9153407" cy="1042131"/>
          </a:xfrm>
        </p:grpSpPr>
        <p:sp>
          <p:nvSpPr>
            <p:cNvPr id="18" name="Rectangle 17"/>
            <p:cNvSpPr/>
            <p:nvPr/>
          </p:nvSpPr>
          <p:spPr>
            <a:xfrm>
              <a:off x="696148" y="419547"/>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5" rIns="13949" bIns="6975" rtlCol="0" anchor="ctr"/>
            <a:lstStyle/>
            <a:p>
              <a:pPr algn="ctr"/>
              <a:endParaRPr lang="en-US" sz="1351" dirty="0">
                <a:solidFill>
                  <a:schemeClr val="tx1"/>
                </a:solidFill>
              </a:endParaRPr>
            </a:p>
          </p:txBody>
        </p:sp>
        <p:sp>
          <p:nvSpPr>
            <p:cNvPr id="19" name="Rectangle 18"/>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2100" dirty="0">
                <a:solidFill>
                  <a:schemeClr val="bg1"/>
                </a:solidFill>
              </a:endParaRPr>
            </a:p>
          </p:txBody>
        </p:sp>
        <p:sp>
          <p:nvSpPr>
            <p:cNvPr id="20" name="Rectangle 19"/>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sp>
          <p:nvSpPr>
            <p:cNvPr id="21" name="Isosceles Triangle 20"/>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pic>
          <p:nvPicPr>
            <p:cNvPr id="22" name="Picture 2" descr="research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TextBox 22"/>
          <p:cNvSpPr txBox="1"/>
          <p:nvPr/>
        </p:nvSpPr>
        <p:spPr>
          <a:xfrm>
            <a:off x="1393905" y="82802"/>
            <a:ext cx="7310971" cy="400110"/>
          </a:xfrm>
          <a:prstGeom prst="rect">
            <a:avLst/>
          </a:prstGeom>
          <a:noFill/>
        </p:spPr>
        <p:txBody>
          <a:bodyPr wrap="square" rtlCol="0">
            <a:spAutoFit/>
          </a:bodyPr>
          <a:lstStyle/>
          <a:p>
            <a:r>
              <a:rPr lang="en-US" sz="2000" dirty="0" smtClean="0">
                <a:solidFill>
                  <a:schemeClr val="bg1"/>
                </a:solidFill>
              </a:rPr>
              <a:t>Nitrogen Sources and Methods in Winter Wheat</a:t>
            </a:r>
            <a:endParaRPr lang="en-US" sz="2000" dirty="0">
              <a:solidFill>
                <a:schemeClr val="bg1"/>
              </a:solidFill>
            </a:endParaRPr>
          </a:p>
        </p:txBody>
      </p:sp>
      <p:graphicFrame>
        <p:nvGraphicFramePr>
          <p:cNvPr id="16" name="Group 174"/>
          <p:cNvGraphicFramePr>
            <a:graphicFrameLocks noGrp="1"/>
          </p:cNvGraphicFramePr>
          <p:nvPr>
            <p:extLst>
              <p:ext uri="{D42A27DB-BD31-4B8C-83A1-F6EECF244321}">
                <p14:modId xmlns:p14="http://schemas.microsoft.com/office/powerpoint/2010/main" val="299210044"/>
              </p:ext>
            </p:extLst>
          </p:nvPr>
        </p:nvGraphicFramePr>
        <p:xfrm>
          <a:off x="272322" y="1726234"/>
          <a:ext cx="3700071" cy="3658112"/>
        </p:xfrm>
        <a:graphic>
          <a:graphicData uri="http://schemas.openxmlformats.org/drawingml/2006/table">
            <a:tbl>
              <a:tblPr/>
              <a:tblGrid>
                <a:gridCol w="888016">
                  <a:extLst>
                    <a:ext uri="{9D8B030D-6E8A-4147-A177-3AD203B41FA5}">
                      <a16:colId xmlns:a16="http://schemas.microsoft.com/office/drawing/2014/main" val="20000"/>
                    </a:ext>
                  </a:extLst>
                </a:gridCol>
                <a:gridCol w="624498">
                  <a:extLst>
                    <a:ext uri="{9D8B030D-6E8A-4147-A177-3AD203B41FA5}">
                      <a16:colId xmlns:a16="http://schemas.microsoft.com/office/drawing/2014/main" val="20001"/>
                    </a:ext>
                  </a:extLst>
                </a:gridCol>
                <a:gridCol w="2187557">
                  <a:extLst>
                    <a:ext uri="{9D8B030D-6E8A-4147-A177-3AD203B41FA5}">
                      <a16:colId xmlns:a16="http://schemas.microsoft.com/office/drawing/2014/main" val="1667950513"/>
                    </a:ext>
                  </a:extLst>
                </a:gridCol>
              </a:tblGrid>
              <a:tr h="2163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Trt</a:t>
                      </a:r>
                      <a:endParaRPr kumimoji="0" lang="en-US" sz="1200" b="1" i="0" u="none" strike="noStrike" cap="none" normalizeH="0" baseline="0" dirty="0" smtClean="0">
                        <a:ln>
                          <a:noFill/>
                        </a:ln>
                        <a:solidFill>
                          <a:schemeClr val="tx1"/>
                        </a:solidFill>
                        <a:effectLst/>
                        <a:latin typeface="Arial" charset="0"/>
                      </a:endParaRPr>
                    </a:p>
                  </a:txBody>
                  <a:tcPr marL="91456" marR="91456"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N Rate</a:t>
                      </a:r>
                    </a:p>
                  </a:txBody>
                  <a:tcPr marL="91456" marR="91456"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Arial" charset="0"/>
                        </a:rPr>
                        <a:t>Fert</a:t>
                      </a:r>
                      <a:endParaRPr kumimoji="0" lang="en-US" sz="1200" b="1" i="0" u="none" strike="noStrike" cap="none" normalizeH="0" baseline="0" dirty="0" smtClean="0">
                        <a:ln>
                          <a:noFill/>
                        </a:ln>
                        <a:solidFill>
                          <a:schemeClr val="tx1"/>
                        </a:solidFill>
                        <a:effectLst/>
                        <a:latin typeface="Arial" charset="0"/>
                      </a:endParaRPr>
                    </a:p>
                  </a:txBody>
                  <a:tcPr marL="91456" marR="91456"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47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1</a:t>
                      </a:r>
                    </a:p>
                  </a:txBody>
                  <a:tcPr marL="91456" marR="91456"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dirty="0" smtClean="0"/>
                        <a:t>0</a:t>
                      </a:r>
                      <a:endParaRPr lang="en-US" sz="1100" b="1" dirty="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dirty="0" smtClean="0"/>
                        <a:t>N/A</a:t>
                      </a:r>
                      <a:endParaRPr lang="en-US" sz="1100" b="1" dirty="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47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2</a:t>
                      </a:r>
                    </a:p>
                  </a:txBody>
                  <a:tcPr marL="91456" marR="91456"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dirty="0" smtClean="0"/>
                        <a:t>60</a:t>
                      </a:r>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dirty="0" smtClean="0"/>
                        <a:t>Urea</a:t>
                      </a:r>
                      <a:endParaRPr lang="en-US" sz="1100" b="1" dirty="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47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3</a:t>
                      </a:r>
                    </a:p>
                  </a:txBody>
                  <a:tcPr marL="91456" marR="91456"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60</a:t>
                      </a:r>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Super U</a:t>
                      </a:r>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47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4</a:t>
                      </a:r>
                    </a:p>
                  </a:txBody>
                  <a:tcPr marL="91456" marR="91456"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60</a:t>
                      </a:r>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dirty="0" smtClean="0"/>
                        <a:t>ANVOL</a:t>
                      </a:r>
                      <a:endParaRPr lang="en-US" sz="1100" b="1" dirty="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47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5</a:t>
                      </a:r>
                    </a:p>
                  </a:txBody>
                  <a:tcPr marL="91456" marR="91456"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60</a:t>
                      </a:r>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A.N.</a:t>
                      </a:r>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947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6</a:t>
                      </a:r>
                    </a:p>
                  </a:txBody>
                  <a:tcPr marL="91456" marR="91456"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dirty="0" smtClean="0"/>
                        <a:t>60</a:t>
                      </a:r>
                      <a:endParaRPr lang="en-US" sz="1100" b="1" dirty="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dirty="0" smtClean="0"/>
                        <a:t>UAN-Stream</a:t>
                      </a:r>
                      <a:endParaRPr lang="en-US" sz="1100" b="1" dirty="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947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rPr>
                        <a:t>7</a:t>
                      </a:r>
                    </a:p>
                  </a:txBody>
                  <a:tcPr marL="91456" marR="91456"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dirty="0" smtClean="0"/>
                        <a:t>60</a:t>
                      </a:r>
                      <a:endParaRPr lang="en-US" sz="1100" b="1" dirty="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UAN-</a:t>
                      </a:r>
                      <a:r>
                        <a:rPr lang="en-US" sz="1100" b="1" baseline="0" dirty="0" smtClean="0"/>
                        <a:t>Flat Fan</a:t>
                      </a:r>
                      <a:endParaRPr lang="en-US" sz="1100" b="1" dirty="0" smtClean="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947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8</a:t>
                      </a:r>
                    </a:p>
                  </a:txBody>
                  <a:tcPr marL="91456" marR="91456"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dirty="0" smtClean="0"/>
                        <a:t>60</a:t>
                      </a:r>
                      <a:endParaRPr lang="en-US" sz="1100" b="1" dirty="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dirty="0" smtClean="0"/>
                        <a:t>UAN-Knife</a:t>
                      </a:r>
                      <a:endParaRPr lang="en-US" sz="1100" b="1" dirty="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97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charset="0"/>
                        </a:rPr>
                        <a:t>9</a:t>
                      </a:r>
                    </a:p>
                  </a:txBody>
                  <a:tcPr marL="91456" marR="91456"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dirty="0" smtClean="0"/>
                        <a:t>60</a:t>
                      </a:r>
                      <a:endParaRPr lang="en-US" sz="1100" b="1" dirty="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dirty="0" smtClean="0"/>
                        <a:t>ANVOL-UAN-stream</a:t>
                      </a:r>
                      <a:endParaRPr lang="en-US" sz="1100" b="1" dirty="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97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10</a:t>
                      </a:r>
                    </a:p>
                  </a:txBody>
                  <a:tcPr marL="91456" marR="91456"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60</a:t>
                      </a:r>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ANVOL-UAN-Fan</a:t>
                      </a:r>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947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11</a:t>
                      </a:r>
                    </a:p>
                  </a:txBody>
                  <a:tcPr marL="91456" marR="91456"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120</a:t>
                      </a:r>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UAN</a:t>
                      </a:r>
                      <a:r>
                        <a:rPr lang="en-US" sz="1100" b="1" baseline="0" dirty="0" smtClean="0"/>
                        <a:t>-stream</a:t>
                      </a:r>
                      <a:endParaRPr lang="en-US" sz="1100" b="1" dirty="0" smtClean="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8974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charset="0"/>
                        </a:rPr>
                        <a:t>12</a:t>
                      </a:r>
                    </a:p>
                  </a:txBody>
                  <a:tcPr marL="91456" marR="91456"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60</a:t>
                      </a:r>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Anhydrous</a:t>
                      </a:r>
                      <a:r>
                        <a:rPr lang="en-US" sz="1100" b="1" baseline="0" dirty="0" smtClean="0"/>
                        <a:t> Ammonia</a:t>
                      </a:r>
                      <a:endParaRPr lang="en-US" sz="1100" b="1" dirty="0" smtClean="0"/>
                    </a:p>
                  </a:txBody>
                  <a:tcPr marL="91456" marR="91456"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26" name="Rectangle 25"/>
          <p:cNvSpPr/>
          <p:nvPr/>
        </p:nvSpPr>
        <p:spPr>
          <a:xfrm>
            <a:off x="603884" y="1269520"/>
            <a:ext cx="3364319" cy="461665"/>
          </a:xfrm>
          <a:prstGeom prst="rect">
            <a:avLst/>
          </a:prstGeom>
        </p:spPr>
        <p:txBody>
          <a:bodyPr wrap="none">
            <a:spAutoFit/>
          </a:bodyPr>
          <a:lstStyle/>
          <a:p>
            <a:pPr algn="ctr">
              <a:spcBef>
                <a:spcPct val="0"/>
              </a:spcBef>
            </a:pPr>
            <a:r>
              <a:rPr lang="en-US" altLang="en-US" sz="2400" dirty="0"/>
              <a:t>Wheat </a:t>
            </a:r>
            <a:r>
              <a:rPr lang="en-US" altLang="en-US" sz="2400" dirty="0" smtClean="0"/>
              <a:t>Top-dress Method</a:t>
            </a:r>
            <a:endParaRPr lang="en-US" altLang="en-US" sz="2000" i="1"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8852" t="18160" r="32296" b="32441"/>
          <a:stretch/>
        </p:blipFill>
        <p:spPr>
          <a:xfrm>
            <a:off x="5141745" y="4870310"/>
            <a:ext cx="2555824" cy="1827899"/>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8279" t="21949" r="15983" b="21949"/>
          <a:stretch/>
        </p:blipFill>
        <p:spPr>
          <a:xfrm>
            <a:off x="4735575" y="1094053"/>
            <a:ext cx="3315938" cy="1877406"/>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5000" t="1257" r="34426" b="13205"/>
          <a:stretch/>
        </p:blipFill>
        <p:spPr>
          <a:xfrm>
            <a:off x="4197246" y="3021869"/>
            <a:ext cx="2271010" cy="1803902"/>
          </a:xfrm>
          <a:prstGeom prst="rect">
            <a:avLst/>
          </a:prstGeom>
        </p:spPr>
      </p:pic>
    </p:spTree>
    <p:extLst>
      <p:ext uri="{BB962C8B-B14F-4D97-AF65-F5344CB8AC3E}">
        <p14:creationId xmlns:p14="http://schemas.microsoft.com/office/powerpoint/2010/main" val="3834450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 y="2"/>
            <a:ext cx="9143999" cy="1419225"/>
            <a:chOff x="-9407" y="-5621"/>
            <a:chExt cx="9153407" cy="1042131"/>
          </a:xfrm>
        </p:grpSpPr>
        <p:sp>
          <p:nvSpPr>
            <p:cNvPr id="18" name="Rectangle 17"/>
            <p:cNvSpPr/>
            <p:nvPr/>
          </p:nvSpPr>
          <p:spPr>
            <a:xfrm>
              <a:off x="696148" y="419547"/>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5" rIns="13949" bIns="6975" rtlCol="0" anchor="ctr"/>
            <a:lstStyle/>
            <a:p>
              <a:pPr algn="ctr"/>
              <a:endParaRPr lang="en-US" sz="1351" dirty="0">
                <a:solidFill>
                  <a:schemeClr val="tx1"/>
                </a:solidFill>
              </a:endParaRPr>
            </a:p>
          </p:txBody>
        </p:sp>
        <p:sp>
          <p:nvSpPr>
            <p:cNvPr id="19" name="Rectangle 18"/>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2100" dirty="0">
                <a:solidFill>
                  <a:schemeClr val="bg1"/>
                </a:solidFill>
              </a:endParaRPr>
            </a:p>
          </p:txBody>
        </p:sp>
        <p:sp>
          <p:nvSpPr>
            <p:cNvPr id="20" name="Rectangle 19"/>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sp>
          <p:nvSpPr>
            <p:cNvPr id="21" name="Isosceles Triangle 20"/>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pic>
          <p:nvPicPr>
            <p:cNvPr id="22" name="Picture 2" descr="research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TextBox 22"/>
          <p:cNvSpPr txBox="1"/>
          <p:nvPr/>
        </p:nvSpPr>
        <p:spPr>
          <a:xfrm>
            <a:off x="1393905" y="82802"/>
            <a:ext cx="7310971" cy="400110"/>
          </a:xfrm>
          <a:prstGeom prst="rect">
            <a:avLst/>
          </a:prstGeom>
          <a:noFill/>
        </p:spPr>
        <p:txBody>
          <a:bodyPr wrap="square" rtlCol="0">
            <a:spAutoFit/>
          </a:bodyPr>
          <a:lstStyle/>
          <a:p>
            <a:r>
              <a:rPr lang="en-US" sz="2000" dirty="0" smtClean="0">
                <a:solidFill>
                  <a:schemeClr val="bg1"/>
                </a:solidFill>
              </a:rPr>
              <a:t>Wheat Quality</a:t>
            </a:r>
            <a:endParaRPr lang="en-US" sz="2000" dirty="0">
              <a:solidFill>
                <a:schemeClr val="bg1"/>
              </a:solidFill>
            </a:endParaRPr>
          </a:p>
        </p:txBody>
      </p:sp>
      <p:graphicFrame>
        <p:nvGraphicFramePr>
          <p:cNvPr id="14" name="Group 174"/>
          <p:cNvGraphicFramePr>
            <a:graphicFrameLocks noGrp="1"/>
          </p:cNvGraphicFramePr>
          <p:nvPr>
            <p:extLst/>
          </p:nvPr>
        </p:nvGraphicFramePr>
        <p:xfrm>
          <a:off x="117373" y="1907387"/>
          <a:ext cx="4217078" cy="3875721"/>
        </p:xfrm>
        <a:graphic>
          <a:graphicData uri="http://schemas.openxmlformats.org/drawingml/2006/table">
            <a:tbl>
              <a:tblPr/>
              <a:tblGrid>
                <a:gridCol w="428855">
                  <a:extLst>
                    <a:ext uri="{9D8B030D-6E8A-4147-A177-3AD203B41FA5}">
                      <a16:colId xmlns:a16="http://schemas.microsoft.com/office/drawing/2014/main" val="20000"/>
                    </a:ext>
                  </a:extLst>
                </a:gridCol>
                <a:gridCol w="707057">
                  <a:extLst>
                    <a:ext uri="{9D8B030D-6E8A-4147-A177-3AD203B41FA5}">
                      <a16:colId xmlns:a16="http://schemas.microsoft.com/office/drawing/2014/main" val="20001"/>
                    </a:ext>
                  </a:extLst>
                </a:gridCol>
                <a:gridCol w="1007810">
                  <a:extLst>
                    <a:ext uri="{9D8B030D-6E8A-4147-A177-3AD203B41FA5}">
                      <a16:colId xmlns:a16="http://schemas.microsoft.com/office/drawing/2014/main" val="20002"/>
                    </a:ext>
                  </a:extLst>
                </a:gridCol>
                <a:gridCol w="879154">
                  <a:extLst>
                    <a:ext uri="{9D8B030D-6E8A-4147-A177-3AD203B41FA5}">
                      <a16:colId xmlns:a16="http://schemas.microsoft.com/office/drawing/2014/main" val="20003"/>
                    </a:ext>
                  </a:extLst>
                </a:gridCol>
                <a:gridCol w="1194202">
                  <a:extLst>
                    <a:ext uri="{9D8B030D-6E8A-4147-A177-3AD203B41FA5}">
                      <a16:colId xmlns:a16="http://schemas.microsoft.com/office/drawing/2014/main" val="20004"/>
                    </a:ext>
                  </a:extLst>
                </a:gridCol>
              </a:tblGrid>
              <a:tr h="3651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Arial" charset="0"/>
                        </a:rPr>
                        <a:t>Trt</a:t>
                      </a:r>
                      <a:endParaRPr kumimoji="0" lang="en-US" sz="1400" b="1" i="0" u="none" strike="noStrike" cap="none" normalizeH="0" baseline="0" dirty="0" smtClean="0">
                        <a:ln>
                          <a:noFill/>
                        </a:ln>
                        <a:solidFill>
                          <a:schemeClr val="tx1"/>
                        </a:solidFill>
                        <a:effectLst/>
                        <a:latin typeface="Arial" charset="0"/>
                      </a:endParaRPr>
                    </a:p>
                  </a:txBody>
                  <a:tcPr marL="91456" marR="91456"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Pre N</a:t>
                      </a:r>
                    </a:p>
                  </a:txBody>
                  <a:tcPr marL="91456" marR="9145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Arial" charset="0"/>
                        </a:rPr>
                        <a:t>Top-Dress</a:t>
                      </a:r>
                    </a:p>
                  </a:txBody>
                  <a:tcPr marL="91456" marR="9145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Flag Leaf</a:t>
                      </a:r>
                    </a:p>
                  </a:txBody>
                  <a:tcPr marL="91456" marR="9145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Anthesis </a:t>
                      </a:r>
                    </a:p>
                  </a:txBody>
                  <a:tcPr marL="91456" marR="91456"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24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1</a:t>
                      </a:r>
                    </a:p>
                  </a:txBody>
                  <a:tcPr marL="91456" marR="9145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200" dirty="0" smtClean="0"/>
                        <a:t>0% </a:t>
                      </a: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200" dirty="0" smtClean="0"/>
                        <a:t>0%</a:t>
                      </a: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59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2</a:t>
                      </a:r>
                    </a:p>
                  </a:txBody>
                  <a:tcPr marL="91456" marR="9145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200" dirty="0" smtClean="0"/>
                        <a:t>50% </a:t>
                      </a: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200" dirty="0" smtClean="0"/>
                        <a:t>0%</a:t>
                      </a: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3</a:t>
                      </a:r>
                    </a:p>
                  </a:txBody>
                  <a:tcPr marL="91456" marR="9145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100% </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4</a:t>
                      </a:r>
                    </a:p>
                  </a:txBody>
                  <a:tcPr marL="91456" marR="9145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50% </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50% N</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5</a:t>
                      </a:r>
                    </a:p>
                  </a:txBody>
                  <a:tcPr marL="91456" marR="9145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25% </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200" dirty="0" smtClean="0"/>
                        <a:t>75% N</a:t>
                      </a:r>
                      <a:r>
                        <a:rPr lang="en-US" sz="1200" baseline="0" dirty="0" smtClean="0"/>
                        <a:t> </a:t>
                      </a: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6</a:t>
                      </a:r>
                    </a:p>
                  </a:txBody>
                  <a:tcPr marL="91456" marR="9145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25% </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75%</a:t>
                      </a:r>
                      <a:r>
                        <a:rPr lang="en-US" sz="1200" baseline="0" dirty="0" smtClean="0"/>
                        <a:t> N + S</a:t>
                      </a:r>
                      <a:endParaRPr lang="en-US" sz="1200" dirty="0" smtClean="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7</a:t>
                      </a:r>
                    </a:p>
                  </a:txBody>
                  <a:tcPr marL="91456" marR="9145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25% </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200" dirty="0" smtClean="0"/>
                        <a:t>75% N</a:t>
                      </a:r>
                      <a:r>
                        <a:rPr lang="en-US" sz="1200" baseline="0" dirty="0" smtClean="0"/>
                        <a:t> </a:t>
                      </a: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N</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8</a:t>
                      </a:r>
                    </a:p>
                  </a:txBody>
                  <a:tcPr marL="91456" marR="9145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25%</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75%</a:t>
                      </a:r>
                      <a:r>
                        <a:rPr lang="en-US" sz="1200" baseline="0" dirty="0" smtClean="0"/>
                        <a:t> N + S</a:t>
                      </a:r>
                      <a:endParaRPr lang="en-US" sz="1200" dirty="0" smtClean="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N</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67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tx1"/>
                          </a:solidFill>
                          <a:effectLst/>
                          <a:latin typeface="Arial" charset="0"/>
                        </a:rPr>
                        <a:t>9</a:t>
                      </a:r>
                    </a:p>
                  </a:txBody>
                  <a:tcPr marL="91456" marR="9145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25%</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200" dirty="0" smtClean="0"/>
                        <a:t>75% N</a:t>
                      </a:r>
                      <a:r>
                        <a:rPr lang="en-US" sz="1200" baseline="0" dirty="0" smtClean="0"/>
                        <a:t> </a:t>
                      </a: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200" dirty="0" smtClean="0"/>
                        <a:t>N</a:t>
                      </a: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60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10</a:t>
                      </a:r>
                    </a:p>
                  </a:txBody>
                  <a:tcPr marL="91456" marR="9145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25%</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75%</a:t>
                      </a:r>
                      <a:r>
                        <a:rPr lang="en-US" sz="1200" baseline="0" dirty="0" smtClean="0"/>
                        <a:t> N + S</a:t>
                      </a:r>
                      <a:endParaRPr lang="en-US" sz="1200" dirty="0" smtClean="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200" dirty="0" smtClean="0"/>
                        <a:t>N</a:t>
                      </a: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11</a:t>
                      </a:r>
                    </a:p>
                  </a:txBody>
                  <a:tcPr marL="91456" marR="9145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25%</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200" dirty="0" smtClean="0"/>
                        <a:t>75% N</a:t>
                      </a:r>
                      <a:r>
                        <a:rPr lang="en-US" sz="1200" baseline="0" dirty="0" smtClean="0"/>
                        <a:t> </a:t>
                      </a:r>
                      <a:endParaRPr lang="en-US" sz="1200" dirty="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N + S</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860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rPr>
                        <a:t>12</a:t>
                      </a:r>
                    </a:p>
                  </a:txBody>
                  <a:tcPr marL="91456" marR="91456"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25%</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75%</a:t>
                      </a:r>
                      <a:r>
                        <a:rPr lang="en-US" sz="1200" baseline="0" dirty="0" smtClean="0"/>
                        <a:t> N + S</a:t>
                      </a:r>
                      <a:endParaRPr lang="en-US" sz="1200" dirty="0" smtClean="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N + S</a:t>
                      </a:r>
                    </a:p>
                  </a:txBody>
                  <a:tcPr marL="91456" marR="91456"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4" name="Rectangle 3"/>
          <p:cNvSpPr/>
          <p:nvPr/>
        </p:nvSpPr>
        <p:spPr>
          <a:xfrm>
            <a:off x="462097" y="1392476"/>
            <a:ext cx="3527632" cy="461665"/>
          </a:xfrm>
          <a:prstGeom prst="rect">
            <a:avLst/>
          </a:prstGeom>
        </p:spPr>
        <p:txBody>
          <a:bodyPr wrap="none">
            <a:spAutoFit/>
          </a:bodyPr>
          <a:lstStyle/>
          <a:p>
            <a:pPr algn="ctr">
              <a:spcBef>
                <a:spcPct val="0"/>
              </a:spcBef>
            </a:pPr>
            <a:r>
              <a:rPr lang="en-US" altLang="en-US" sz="2400" dirty="0"/>
              <a:t>Wheat Protein </a:t>
            </a:r>
            <a:r>
              <a:rPr lang="en-US" altLang="en-US" sz="2400" dirty="0" smtClean="0"/>
              <a:t>Progression</a:t>
            </a:r>
            <a:endParaRPr lang="en-US" altLang="en-US" sz="2000" i="1" dirty="0"/>
          </a:p>
        </p:txBody>
      </p:sp>
      <p:sp>
        <p:nvSpPr>
          <p:cNvPr id="15" name="TextBox 1"/>
          <p:cNvSpPr txBox="1">
            <a:spLocks noChangeArrowheads="1"/>
          </p:cNvSpPr>
          <p:nvPr/>
        </p:nvSpPr>
        <p:spPr bwMode="auto">
          <a:xfrm>
            <a:off x="10810" y="5791045"/>
            <a:ext cx="1676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t>Total N – 60 BPA = 120 N</a:t>
            </a:r>
            <a:br>
              <a:rPr lang="en-US" altLang="en-US" sz="900"/>
            </a:br>
            <a:r>
              <a:rPr lang="en-US" altLang="en-US" sz="900"/>
              <a:t>Top-Dress S = 10 lbs</a:t>
            </a:r>
            <a:br>
              <a:rPr lang="en-US" altLang="en-US" sz="900"/>
            </a:br>
            <a:r>
              <a:rPr lang="en-US" altLang="en-US" sz="900"/>
              <a:t>Flag Leaf N = 24 lbs</a:t>
            </a:r>
            <a:br>
              <a:rPr lang="en-US" altLang="en-US" sz="900"/>
            </a:br>
            <a:r>
              <a:rPr lang="en-US" altLang="en-US" sz="900"/>
              <a:t>Anthesis = 10 lbs</a:t>
            </a:r>
            <a:br>
              <a:rPr lang="en-US" altLang="en-US" sz="900"/>
            </a:br>
            <a:endParaRPr lang="en-US" altLang="en-US" sz="900"/>
          </a:p>
          <a:p>
            <a:pPr>
              <a:spcBef>
                <a:spcPct val="0"/>
              </a:spcBef>
              <a:buFontTx/>
              <a:buNone/>
            </a:pPr>
            <a:endParaRPr lang="en-US" altLang="en-US" sz="1800"/>
          </a:p>
        </p:txBody>
      </p:sp>
      <p:sp>
        <p:nvSpPr>
          <p:cNvPr id="24" name="TextBox 1"/>
          <p:cNvSpPr txBox="1">
            <a:spLocks noChangeArrowheads="1"/>
          </p:cNvSpPr>
          <p:nvPr/>
        </p:nvSpPr>
        <p:spPr bwMode="auto">
          <a:xfrm>
            <a:off x="1687210" y="5783108"/>
            <a:ext cx="28956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b="1" dirty="0"/>
              <a:t>Pre-Plant N </a:t>
            </a:r>
            <a:r>
              <a:rPr lang="en-US" altLang="en-US" sz="900" dirty="0"/>
              <a:t>: Urea</a:t>
            </a:r>
            <a:br>
              <a:rPr lang="en-US" altLang="en-US" sz="900" dirty="0"/>
            </a:br>
            <a:r>
              <a:rPr lang="en-US" altLang="en-US" sz="900" b="1" dirty="0"/>
              <a:t>Top-dress N</a:t>
            </a:r>
            <a:r>
              <a:rPr lang="en-US" altLang="en-US" sz="900" dirty="0"/>
              <a:t>: UAN (28-0-0)</a:t>
            </a:r>
          </a:p>
          <a:p>
            <a:pPr>
              <a:spcBef>
                <a:spcPct val="0"/>
              </a:spcBef>
              <a:buFontTx/>
              <a:buNone/>
            </a:pPr>
            <a:r>
              <a:rPr lang="en-US" altLang="en-US" sz="900" b="1" dirty="0"/>
              <a:t>Top-dress S</a:t>
            </a:r>
            <a:r>
              <a:rPr lang="en-US" altLang="en-US" sz="900" dirty="0"/>
              <a:t>: Ammonium Thiosulfate (12-0-0-26)</a:t>
            </a:r>
            <a:br>
              <a:rPr lang="en-US" altLang="en-US" sz="900" dirty="0"/>
            </a:br>
            <a:r>
              <a:rPr lang="en-US" altLang="en-US" sz="900" b="1" dirty="0"/>
              <a:t>Flag and </a:t>
            </a:r>
            <a:r>
              <a:rPr lang="en-US" altLang="en-US" sz="900" b="1" dirty="0" err="1"/>
              <a:t>Anthesis</a:t>
            </a:r>
            <a:r>
              <a:rPr lang="en-US" altLang="en-US" sz="900" b="1" dirty="0"/>
              <a:t> N</a:t>
            </a:r>
            <a:r>
              <a:rPr lang="en-US" altLang="en-US" sz="900" dirty="0"/>
              <a:t>: UAN + H20 (14-0-0)</a:t>
            </a:r>
            <a:br>
              <a:rPr lang="en-US" altLang="en-US" sz="900" dirty="0"/>
            </a:br>
            <a:r>
              <a:rPr lang="en-US" altLang="en-US" sz="900" b="1" dirty="0"/>
              <a:t>Flag and </a:t>
            </a:r>
            <a:r>
              <a:rPr lang="en-US" altLang="en-US" sz="900" b="1" dirty="0" err="1"/>
              <a:t>Anthesis</a:t>
            </a:r>
            <a:r>
              <a:rPr lang="en-US" altLang="en-US" sz="900" b="1" dirty="0"/>
              <a:t> N + S: </a:t>
            </a:r>
            <a:r>
              <a:rPr lang="en-US" altLang="en-US" sz="900" dirty="0"/>
              <a:t>UAN + Ammonium Thiosulfate+ H2O</a:t>
            </a:r>
          </a:p>
          <a:p>
            <a:pPr>
              <a:spcBef>
                <a:spcPct val="0"/>
              </a:spcBef>
              <a:buFontTx/>
              <a:buNone/>
            </a:pPr>
            <a:r>
              <a:rPr lang="en-US" altLang="en-US" sz="900" dirty="0" err="1"/>
              <a:t>Anthesis</a:t>
            </a:r>
            <a:r>
              <a:rPr lang="en-US" altLang="en-US" sz="900" dirty="0"/>
              <a:t>- UAN 6.4 GPA, ATS 3.8 GPA H20 9.8 GPA</a:t>
            </a:r>
            <a:endParaRPr lang="en-US" altLang="en-US" sz="1800" dirty="0"/>
          </a:p>
        </p:txBody>
      </p:sp>
      <p:graphicFrame>
        <p:nvGraphicFramePr>
          <p:cNvPr id="25" name="Group 174"/>
          <p:cNvGraphicFramePr>
            <a:graphicFrameLocks noGrp="1"/>
          </p:cNvGraphicFramePr>
          <p:nvPr>
            <p:extLst/>
          </p:nvPr>
        </p:nvGraphicFramePr>
        <p:xfrm>
          <a:off x="4924419" y="1907387"/>
          <a:ext cx="3938566" cy="4280128"/>
        </p:xfrm>
        <a:graphic>
          <a:graphicData uri="http://schemas.openxmlformats.org/drawingml/2006/table">
            <a:tbl>
              <a:tblPr/>
              <a:tblGrid>
                <a:gridCol w="752310">
                  <a:extLst>
                    <a:ext uri="{9D8B030D-6E8A-4147-A177-3AD203B41FA5}">
                      <a16:colId xmlns:a16="http://schemas.microsoft.com/office/drawing/2014/main" val="20000"/>
                    </a:ext>
                  </a:extLst>
                </a:gridCol>
                <a:gridCol w="2212678">
                  <a:extLst>
                    <a:ext uri="{9D8B030D-6E8A-4147-A177-3AD203B41FA5}">
                      <a16:colId xmlns:a16="http://schemas.microsoft.com/office/drawing/2014/main" val="20001"/>
                    </a:ext>
                  </a:extLst>
                </a:gridCol>
                <a:gridCol w="973578">
                  <a:extLst>
                    <a:ext uri="{9D8B030D-6E8A-4147-A177-3AD203B41FA5}">
                      <a16:colId xmlns:a16="http://schemas.microsoft.com/office/drawing/2014/main" val="20002"/>
                    </a:ext>
                  </a:extLst>
                </a:gridCol>
              </a:tblGrid>
              <a:tr h="420638">
                <a:tc>
                  <a:txBody>
                    <a:bodyPr/>
                    <a:lstStyle/>
                    <a:p>
                      <a:pPr marL="0" marR="0" algn="ctr">
                        <a:lnSpc>
                          <a:spcPct val="115000"/>
                        </a:lnSpc>
                        <a:spcBef>
                          <a:spcPts val="0"/>
                        </a:spcBef>
                        <a:spcAft>
                          <a:spcPts val="0"/>
                        </a:spcAft>
                      </a:pPr>
                      <a:r>
                        <a:rPr lang="en-US" sz="1800" b="1" dirty="0" err="1">
                          <a:solidFill>
                            <a:schemeClr val="tx1"/>
                          </a:solidFill>
                          <a:effectLst/>
                          <a:latin typeface="Calibri"/>
                          <a:ea typeface="Calibri"/>
                          <a:cs typeface="Times New Roman"/>
                        </a:rPr>
                        <a:t>Trt</a:t>
                      </a:r>
                      <a:r>
                        <a:rPr lang="en-US" sz="1800" b="1" dirty="0">
                          <a:solidFill>
                            <a:schemeClr val="tx1"/>
                          </a:solidFill>
                          <a:effectLst/>
                          <a:latin typeface="Calibri"/>
                          <a:ea typeface="Calibri"/>
                          <a:cs typeface="Times New Roman"/>
                        </a:rPr>
                        <a:t> </a:t>
                      </a: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0"/>
                        </a:spcBef>
                        <a:spcAft>
                          <a:spcPts val="0"/>
                        </a:spcAft>
                      </a:pPr>
                      <a:r>
                        <a:rPr lang="en-US" sz="1800" b="1" dirty="0" smtClean="0">
                          <a:solidFill>
                            <a:schemeClr val="tx1"/>
                          </a:solidFill>
                          <a:effectLst/>
                          <a:latin typeface="Calibri"/>
                          <a:ea typeface="Calibri"/>
                          <a:cs typeface="Times New Roman"/>
                        </a:rPr>
                        <a:t>Line</a:t>
                      </a:r>
                      <a:endParaRPr lang="en-US" sz="1800" b="1" dirty="0">
                        <a:solidFill>
                          <a:schemeClr val="tx1"/>
                        </a:solidFill>
                        <a:effectLst/>
                        <a:latin typeface="Calibri"/>
                        <a:ea typeface="Calibri"/>
                        <a:cs typeface="Times New Roman"/>
                      </a:endParaRPr>
                    </a:p>
                  </a:txBody>
                  <a:tcPr marL="91421" marR="914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0"/>
                        </a:spcBef>
                        <a:spcAft>
                          <a:spcPts val="0"/>
                        </a:spcAft>
                      </a:pPr>
                      <a:r>
                        <a:rPr lang="en-US" sz="1800" b="1" dirty="0" smtClean="0">
                          <a:solidFill>
                            <a:schemeClr val="tx1"/>
                          </a:solidFill>
                          <a:effectLst/>
                          <a:latin typeface="Calibri"/>
                          <a:ea typeface="Calibri"/>
                          <a:cs typeface="Times New Roman"/>
                        </a:rPr>
                        <a:t>N-Rate</a:t>
                      </a:r>
                      <a:br>
                        <a:rPr lang="en-US" sz="1800" b="1" dirty="0" smtClean="0">
                          <a:solidFill>
                            <a:schemeClr val="tx1"/>
                          </a:solidFill>
                          <a:effectLst/>
                          <a:latin typeface="Calibri"/>
                          <a:ea typeface="Calibri"/>
                          <a:cs typeface="Times New Roman"/>
                        </a:rPr>
                      </a:br>
                      <a:r>
                        <a:rPr lang="en-US" sz="1800" b="1" dirty="0" err="1" smtClean="0">
                          <a:solidFill>
                            <a:schemeClr val="tx1"/>
                          </a:solidFill>
                          <a:effectLst/>
                          <a:latin typeface="Calibri"/>
                          <a:ea typeface="Calibri"/>
                          <a:cs typeface="Times New Roman"/>
                        </a:rPr>
                        <a:t>lb</a:t>
                      </a:r>
                      <a:r>
                        <a:rPr lang="en-US" sz="1800" b="1" dirty="0" smtClean="0">
                          <a:solidFill>
                            <a:schemeClr val="tx1"/>
                          </a:solidFill>
                          <a:effectLst/>
                          <a:latin typeface="Calibri"/>
                          <a:ea typeface="Calibri"/>
                          <a:cs typeface="Times New Roman"/>
                        </a:rPr>
                        <a:t> ac</a:t>
                      </a:r>
                      <a:r>
                        <a:rPr lang="en-US" sz="1800" b="1" baseline="30000" dirty="0" smtClean="0">
                          <a:solidFill>
                            <a:schemeClr val="tx1"/>
                          </a:solidFill>
                          <a:effectLst/>
                          <a:latin typeface="Calibri"/>
                          <a:ea typeface="Calibri"/>
                          <a:cs typeface="Times New Roman"/>
                        </a:rPr>
                        <a:t>-1</a:t>
                      </a:r>
                      <a:endParaRPr lang="en-US" sz="1800" b="1" baseline="30000" dirty="0">
                        <a:solidFill>
                          <a:schemeClr val="tx1"/>
                        </a:solidFill>
                        <a:effectLst/>
                        <a:latin typeface="Calibri"/>
                        <a:ea typeface="Calibri"/>
                        <a:cs typeface="Times New Roman"/>
                      </a:endParaRPr>
                    </a:p>
                  </a:txBody>
                  <a:tcPr marL="91421" marR="9142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5743">
                <a:tc>
                  <a:txBody>
                    <a:bodyPr/>
                    <a:lstStyle/>
                    <a:p>
                      <a:pPr marL="0" marR="0" algn="ctr">
                        <a:lnSpc>
                          <a:spcPct val="115000"/>
                        </a:lnSpc>
                        <a:spcBef>
                          <a:spcPts val="0"/>
                        </a:spcBef>
                        <a:spcAft>
                          <a:spcPts val="0"/>
                        </a:spcAft>
                      </a:pPr>
                      <a:r>
                        <a:rPr lang="en-US" sz="1050" b="1">
                          <a:solidFill>
                            <a:schemeClr val="tx1"/>
                          </a:solidFill>
                          <a:effectLst/>
                          <a:latin typeface="Calibri"/>
                          <a:ea typeface="Calibri"/>
                          <a:cs typeface="Times New Roman"/>
                        </a:rPr>
                        <a:t>1</a:t>
                      </a:r>
                      <a:endParaRPr lang="en-US" sz="105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kern="1200" dirty="0" smtClean="0">
                          <a:solidFill>
                            <a:schemeClr val="tx1"/>
                          </a:solidFill>
                          <a:effectLst/>
                          <a:latin typeface="+mn-lt"/>
                          <a:ea typeface="+mn-ea"/>
                          <a:cs typeface="+mn-cs"/>
                        </a:rPr>
                        <a:t>Gallagher</a:t>
                      </a:r>
                      <a:endParaRPr lang="en-US" sz="1050" b="1" dirty="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40</a:t>
                      </a:r>
                      <a:endParaRPr lang="en-US" sz="1100" b="1" dirty="0">
                        <a:effectLst/>
                        <a:latin typeface="+mn-lt"/>
                        <a:ea typeface="Calibri"/>
                        <a:cs typeface="Times New Roman" panose="02020603050405020304" pitchFamily="18" charset="0"/>
                      </a:endParaRP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5743">
                <a:tc>
                  <a:txBody>
                    <a:bodyPr/>
                    <a:lstStyle/>
                    <a:p>
                      <a:pPr marL="0" marR="0" algn="ctr">
                        <a:lnSpc>
                          <a:spcPct val="115000"/>
                        </a:lnSpc>
                        <a:spcBef>
                          <a:spcPts val="0"/>
                        </a:spcBef>
                        <a:spcAft>
                          <a:spcPts val="0"/>
                        </a:spcAft>
                      </a:pPr>
                      <a:r>
                        <a:rPr lang="en-US" sz="1050" b="1" dirty="0">
                          <a:solidFill>
                            <a:schemeClr val="tx1"/>
                          </a:solidFill>
                          <a:effectLst/>
                          <a:latin typeface="Calibri"/>
                          <a:ea typeface="Calibri"/>
                          <a:cs typeface="Times New Roman"/>
                        </a:rPr>
                        <a:t>2</a:t>
                      </a:r>
                      <a:endParaRPr lang="en-US" sz="1050" dirty="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Gallagher</a:t>
                      </a:r>
                      <a:endParaRPr lang="en-US" sz="1100" b="1" dirty="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80</a:t>
                      </a:r>
                      <a:endParaRPr lang="en-US" sz="1100" b="1" dirty="0">
                        <a:effectLst/>
                        <a:latin typeface="+mn-lt"/>
                        <a:ea typeface="Calibri"/>
                        <a:cs typeface="Times New Roman" panose="02020603050405020304" pitchFamily="18" charset="0"/>
                      </a:endParaRP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5743">
                <a:tc>
                  <a:txBody>
                    <a:bodyPr/>
                    <a:lstStyle/>
                    <a:p>
                      <a:pPr marL="0" marR="0" algn="ctr">
                        <a:lnSpc>
                          <a:spcPct val="115000"/>
                        </a:lnSpc>
                        <a:spcBef>
                          <a:spcPts val="0"/>
                        </a:spcBef>
                        <a:spcAft>
                          <a:spcPts val="0"/>
                        </a:spcAft>
                      </a:pPr>
                      <a:r>
                        <a:rPr lang="en-US" sz="1050" b="1">
                          <a:solidFill>
                            <a:schemeClr val="tx1"/>
                          </a:solidFill>
                          <a:effectLst/>
                          <a:latin typeface="Calibri"/>
                          <a:ea typeface="Calibri"/>
                          <a:cs typeface="Times New Roman"/>
                        </a:rPr>
                        <a:t>3</a:t>
                      </a:r>
                      <a:endParaRPr lang="en-US" sz="105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Gallagher</a:t>
                      </a:r>
                      <a:endParaRPr lang="en-US" sz="1100" b="1" dirty="0" smtClean="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120</a:t>
                      </a:r>
                      <a:endParaRPr lang="en-US" sz="1100" b="1" dirty="0">
                        <a:effectLst/>
                        <a:latin typeface="+mn-lt"/>
                        <a:ea typeface="Calibri"/>
                        <a:cs typeface="Times New Roman" panose="02020603050405020304" pitchFamily="18" charset="0"/>
                      </a:endParaRP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71859">
                <a:tc>
                  <a:txBody>
                    <a:bodyPr/>
                    <a:lstStyle/>
                    <a:p>
                      <a:pPr marL="0" marR="0" algn="ctr">
                        <a:lnSpc>
                          <a:spcPct val="115000"/>
                        </a:lnSpc>
                        <a:spcBef>
                          <a:spcPts val="0"/>
                        </a:spcBef>
                        <a:spcAft>
                          <a:spcPts val="0"/>
                        </a:spcAft>
                      </a:pPr>
                      <a:r>
                        <a:rPr lang="en-US" sz="1050" b="1">
                          <a:solidFill>
                            <a:schemeClr val="tx1"/>
                          </a:solidFill>
                          <a:effectLst/>
                          <a:latin typeface="Calibri"/>
                          <a:ea typeface="Calibri"/>
                          <a:cs typeface="Times New Roman"/>
                        </a:rPr>
                        <a:t>4</a:t>
                      </a:r>
                      <a:endParaRPr lang="en-US" sz="105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100" b="1" kern="1200" dirty="0" smtClean="0">
                          <a:solidFill>
                            <a:schemeClr val="tx1"/>
                          </a:solidFill>
                          <a:effectLst/>
                          <a:latin typeface="+mn-lt"/>
                          <a:ea typeface="+mn-ea"/>
                          <a:cs typeface="+mn-cs"/>
                        </a:rPr>
                        <a:t>Gallagher</a:t>
                      </a:r>
                      <a:endParaRPr lang="en-US" sz="1100" b="1" dirty="0" smtClean="0"/>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150</a:t>
                      </a: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05743">
                <a:tc>
                  <a:txBody>
                    <a:bodyPr/>
                    <a:lstStyle/>
                    <a:p>
                      <a:pPr marL="0" marR="0" algn="ctr">
                        <a:lnSpc>
                          <a:spcPct val="115000"/>
                        </a:lnSpc>
                        <a:spcBef>
                          <a:spcPts val="0"/>
                        </a:spcBef>
                        <a:spcAft>
                          <a:spcPts val="0"/>
                        </a:spcAft>
                      </a:pPr>
                      <a:r>
                        <a:rPr lang="en-US" sz="1050" b="1">
                          <a:solidFill>
                            <a:schemeClr val="tx1"/>
                          </a:solidFill>
                          <a:effectLst/>
                          <a:latin typeface="Calibri"/>
                          <a:ea typeface="Calibri"/>
                          <a:cs typeface="Times New Roman"/>
                        </a:rPr>
                        <a:t>5</a:t>
                      </a:r>
                      <a:endParaRPr lang="en-US" sz="105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Smiths Gold</a:t>
                      </a:r>
                      <a:endParaRPr lang="en-US" sz="1050" b="1" dirty="0" smtClean="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40</a:t>
                      </a:r>
                      <a:endParaRPr lang="en-US" sz="1100" b="1" dirty="0">
                        <a:effectLst/>
                        <a:latin typeface="+mn-lt"/>
                        <a:ea typeface="Calibri"/>
                        <a:cs typeface="Times New Roman" panose="02020603050405020304" pitchFamily="18" charset="0"/>
                      </a:endParaRP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05743">
                <a:tc>
                  <a:txBody>
                    <a:bodyPr/>
                    <a:lstStyle/>
                    <a:p>
                      <a:pPr marL="0" marR="0" algn="ctr">
                        <a:lnSpc>
                          <a:spcPct val="115000"/>
                        </a:lnSpc>
                        <a:spcBef>
                          <a:spcPts val="0"/>
                        </a:spcBef>
                        <a:spcAft>
                          <a:spcPts val="0"/>
                        </a:spcAft>
                      </a:pPr>
                      <a:r>
                        <a:rPr lang="en-US" sz="1050" b="1">
                          <a:solidFill>
                            <a:schemeClr val="tx1"/>
                          </a:solidFill>
                          <a:effectLst/>
                          <a:latin typeface="Calibri"/>
                          <a:ea typeface="Calibri"/>
                          <a:cs typeface="Times New Roman"/>
                        </a:rPr>
                        <a:t>6</a:t>
                      </a:r>
                      <a:endParaRPr lang="en-US" sz="105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Smiths</a:t>
                      </a:r>
                      <a:r>
                        <a:rPr lang="en-US" sz="1100" b="1" kern="1200" baseline="0" dirty="0" smtClean="0">
                          <a:solidFill>
                            <a:schemeClr val="tx1"/>
                          </a:solidFill>
                          <a:effectLst/>
                          <a:latin typeface="+mn-lt"/>
                          <a:ea typeface="+mn-ea"/>
                          <a:cs typeface="+mn-cs"/>
                        </a:rPr>
                        <a:t> Gold</a:t>
                      </a:r>
                      <a:endParaRPr lang="en-US" sz="1050" b="1" dirty="0" smtClean="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80</a:t>
                      </a:r>
                      <a:endParaRPr lang="en-US" sz="1100" b="1" dirty="0">
                        <a:effectLst/>
                        <a:latin typeface="+mn-lt"/>
                        <a:ea typeface="Calibri"/>
                        <a:cs typeface="Times New Roman" panose="02020603050405020304" pitchFamily="18" charset="0"/>
                      </a:endParaRP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05743">
                <a:tc>
                  <a:txBody>
                    <a:bodyPr/>
                    <a:lstStyle/>
                    <a:p>
                      <a:pPr marL="0" marR="0" algn="ctr">
                        <a:lnSpc>
                          <a:spcPct val="115000"/>
                        </a:lnSpc>
                        <a:spcBef>
                          <a:spcPts val="0"/>
                        </a:spcBef>
                        <a:spcAft>
                          <a:spcPts val="0"/>
                        </a:spcAft>
                      </a:pPr>
                      <a:r>
                        <a:rPr lang="en-US" sz="1050" b="1">
                          <a:solidFill>
                            <a:schemeClr val="tx1"/>
                          </a:solidFill>
                          <a:effectLst/>
                          <a:latin typeface="Calibri"/>
                          <a:ea typeface="Calibri"/>
                          <a:cs typeface="Times New Roman"/>
                        </a:rPr>
                        <a:t>7</a:t>
                      </a:r>
                      <a:endParaRPr lang="en-US" sz="105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Smiths</a:t>
                      </a:r>
                      <a:r>
                        <a:rPr lang="en-US" sz="1100" b="1" kern="1200" baseline="0" dirty="0" smtClean="0">
                          <a:solidFill>
                            <a:schemeClr val="tx1"/>
                          </a:solidFill>
                          <a:effectLst/>
                          <a:latin typeface="+mn-lt"/>
                          <a:ea typeface="+mn-ea"/>
                          <a:cs typeface="+mn-cs"/>
                        </a:rPr>
                        <a:t> Gold</a:t>
                      </a:r>
                      <a:endParaRPr lang="en-US" sz="1050" b="1" dirty="0" smtClean="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120</a:t>
                      </a:r>
                      <a:endParaRPr lang="en-US" sz="1100" b="1" dirty="0">
                        <a:effectLst/>
                        <a:latin typeface="+mn-lt"/>
                        <a:ea typeface="Calibri"/>
                        <a:cs typeface="Times New Roman" panose="02020603050405020304" pitchFamily="18" charset="0"/>
                      </a:endParaRP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71411">
                <a:tc>
                  <a:txBody>
                    <a:bodyPr/>
                    <a:lstStyle/>
                    <a:p>
                      <a:pPr marL="0" marR="0" algn="ctr">
                        <a:lnSpc>
                          <a:spcPct val="115000"/>
                        </a:lnSpc>
                        <a:spcBef>
                          <a:spcPts val="0"/>
                        </a:spcBef>
                        <a:spcAft>
                          <a:spcPts val="0"/>
                        </a:spcAft>
                      </a:pPr>
                      <a:r>
                        <a:rPr lang="en-US" sz="1050" b="1">
                          <a:solidFill>
                            <a:schemeClr val="tx1"/>
                          </a:solidFill>
                          <a:effectLst/>
                          <a:latin typeface="Calibri"/>
                          <a:ea typeface="Calibri"/>
                          <a:cs typeface="Times New Roman"/>
                        </a:rPr>
                        <a:t>8</a:t>
                      </a:r>
                      <a:endParaRPr lang="en-US" sz="105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100" b="1" kern="1200" dirty="0" smtClean="0">
                          <a:solidFill>
                            <a:schemeClr val="tx1"/>
                          </a:solidFill>
                          <a:effectLst/>
                          <a:latin typeface="+mn-lt"/>
                          <a:ea typeface="+mn-ea"/>
                          <a:cs typeface="+mn-cs"/>
                        </a:rPr>
                        <a:t>Smiths Gold</a:t>
                      </a:r>
                      <a:endParaRPr lang="en-US" sz="1050" b="1" dirty="0" smtClean="0"/>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150</a:t>
                      </a: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05743">
                <a:tc>
                  <a:txBody>
                    <a:bodyPr/>
                    <a:lstStyle/>
                    <a:p>
                      <a:pPr marL="0" marR="0" algn="ctr">
                        <a:lnSpc>
                          <a:spcPct val="115000"/>
                        </a:lnSpc>
                        <a:spcBef>
                          <a:spcPts val="0"/>
                        </a:spcBef>
                        <a:spcAft>
                          <a:spcPts val="0"/>
                        </a:spcAft>
                      </a:pPr>
                      <a:r>
                        <a:rPr lang="en-US" sz="1050" b="1">
                          <a:solidFill>
                            <a:schemeClr val="tx1"/>
                          </a:solidFill>
                          <a:effectLst/>
                          <a:latin typeface="Calibri"/>
                          <a:ea typeface="Calibri"/>
                          <a:cs typeface="Times New Roman"/>
                        </a:rPr>
                        <a:t>9</a:t>
                      </a:r>
                      <a:endParaRPr lang="en-US" sz="105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100" b="1" kern="1200" dirty="0" smtClean="0">
                          <a:solidFill>
                            <a:schemeClr val="tx1"/>
                          </a:solidFill>
                          <a:effectLst/>
                          <a:latin typeface="+mn-lt"/>
                          <a:ea typeface="+mn-ea"/>
                          <a:cs typeface="+mn-cs"/>
                        </a:rPr>
                        <a:t>OK13209 </a:t>
                      </a:r>
                      <a:endParaRPr lang="en-US" sz="1050" b="1" dirty="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40</a:t>
                      </a:r>
                      <a:endParaRPr lang="en-US" sz="1100" b="1" dirty="0">
                        <a:effectLst/>
                        <a:latin typeface="+mn-lt"/>
                        <a:ea typeface="Calibri"/>
                        <a:cs typeface="Times New Roman" panose="02020603050405020304" pitchFamily="18" charset="0"/>
                      </a:endParaRP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05743">
                <a:tc>
                  <a:txBody>
                    <a:bodyPr/>
                    <a:lstStyle/>
                    <a:p>
                      <a:pPr marL="0" marR="0" algn="ctr">
                        <a:lnSpc>
                          <a:spcPct val="115000"/>
                        </a:lnSpc>
                        <a:spcBef>
                          <a:spcPts val="0"/>
                        </a:spcBef>
                        <a:spcAft>
                          <a:spcPts val="0"/>
                        </a:spcAft>
                      </a:pPr>
                      <a:r>
                        <a:rPr lang="en-US" sz="1050" b="1">
                          <a:solidFill>
                            <a:schemeClr val="tx1"/>
                          </a:solidFill>
                          <a:effectLst/>
                          <a:latin typeface="Calibri"/>
                          <a:ea typeface="Calibri"/>
                          <a:cs typeface="Times New Roman"/>
                        </a:rPr>
                        <a:t>10</a:t>
                      </a:r>
                      <a:endParaRPr lang="en-US" sz="105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OK13209 </a:t>
                      </a:r>
                      <a:endParaRPr lang="en-US" sz="1050" b="1" dirty="0" smtClean="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80</a:t>
                      </a:r>
                      <a:endParaRPr lang="en-US" sz="1100" b="1" dirty="0">
                        <a:effectLst/>
                        <a:latin typeface="+mn-lt"/>
                        <a:ea typeface="Calibri"/>
                        <a:cs typeface="Times New Roman" panose="02020603050405020304" pitchFamily="18" charset="0"/>
                      </a:endParaRP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05743">
                <a:tc>
                  <a:txBody>
                    <a:bodyPr/>
                    <a:lstStyle/>
                    <a:p>
                      <a:pPr marL="0" marR="0" algn="ctr">
                        <a:lnSpc>
                          <a:spcPct val="115000"/>
                        </a:lnSpc>
                        <a:spcBef>
                          <a:spcPts val="0"/>
                        </a:spcBef>
                        <a:spcAft>
                          <a:spcPts val="0"/>
                        </a:spcAft>
                      </a:pPr>
                      <a:r>
                        <a:rPr lang="en-US" sz="1050" b="1">
                          <a:solidFill>
                            <a:schemeClr val="tx1"/>
                          </a:solidFill>
                          <a:effectLst/>
                          <a:latin typeface="Calibri"/>
                          <a:ea typeface="Calibri"/>
                          <a:cs typeface="Times New Roman"/>
                        </a:rPr>
                        <a:t>11</a:t>
                      </a:r>
                      <a:endParaRPr lang="en-US" sz="105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OK13209 </a:t>
                      </a:r>
                      <a:endParaRPr lang="en-US" sz="1050" b="1" dirty="0" smtClean="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120</a:t>
                      </a:r>
                      <a:endParaRPr lang="en-US" sz="1100" b="1" dirty="0">
                        <a:effectLst/>
                        <a:latin typeface="+mn-lt"/>
                        <a:ea typeface="Calibri"/>
                        <a:cs typeface="Times New Roman" panose="02020603050405020304" pitchFamily="18" charset="0"/>
                      </a:endParaRP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71411">
                <a:tc>
                  <a:txBody>
                    <a:bodyPr/>
                    <a:lstStyle/>
                    <a:p>
                      <a:pPr marL="0" marR="0" algn="ctr">
                        <a:lnSpc>
                          <a:spcPct val="115000"/>
                        </a:lnSpc>
                        <a:spcBef>
                          <a:spcPts val="0"/>
                        </a:spcBef>
                        <a:spcAft>
                          <a:spcPts val="0"/>
                        </a:spcAft>
                      </a:pPr>
                      <a:r>
                        <a:rPr lang="en-US" sz="1050" b="1">
                          <a:solidFill>
                            <a:schemeClr val="tx1"/>
                          </a:solidFill>
                          <a:effectLst/>
                          <a:latin typeface="Calibri"/>
                          <a:ea typeface="Calibri"/>
                          <a:cs typeface="Times New Roman"/>
                        </a:rPr>
                        <a:t>12</a:t>
                      </a:r>
                      <a:endParaRPr lang="en-US" sz="105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100" b="1" kern="1200" dirty="0" smtClean="0">
                          <a:solidFill>
                            <a:schemeClr val="tx1"/>
                          </a:solidFill>
                          <a:effectLst/>
                          <a:latin typeface="+mn-lt"/>
                          <a:ea typeface="+mn-ea"/>
                          <a:cs typeface="+mn-cs"/>
                        </a:rPr>
                        <a:t>OK13209 </a:t>
                      </a:r>
                      <a:endParaRPr lang="en-US" sz="1050" b="1" dirty="0" smtClean="0"/>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150</a:t>
                      </a: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05743">
                <a:tc>
                  <a:txBody>
                    <a:bodyPr/>
                    <a:lstStyle/>
                    <a:p>
                      <a:pPr marL="0" marR="0" algn="ctr">
                        <a:lnSpc>
                          <a:spcPct val="115000"/>
                        </a:lnSpc>
                        <a:spcBef>
                          <a:spcPts val="0"/>
                        </a:spcBef>
                        <a:spcAft>
                          <a:spcPts val="0"/>
                        </a:spcAft>
                      </a:pPr>
                      <a:r>
                        <a:rPr lang="en-US" sz="1050" dirty="0" smtClean="0">
                          <a:solidFill>
                            <a:schemeClr val="tx1"/>
                          </a:solidFill>
                          <a:effectLst/>
                          <a:latin typeface="Calibri"/>
                          <a:ea typeface="Calibri"/>
                          <a:cs typeface="Times New Roman"/>
                        </a:rPr>
                        <a:t>13</a:t>
                      </a:r>
                      <a:endParaRPr lang="en-US" sz="1050" dirty="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Lone Rider</a:t>
                      </a:r>
                      <a:endParaRPr lang="en-US" sz="1100" b="1" dirty="0" smtClean="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40</a:t>
                      </a:r>
                      <a:endParaRPr lang="en-US" sz="1100" b="1" dirty="0">
                        <a:effectLst/>
                        <a:latin typeface="+mn-lt"/>
                        <a:ea typeface="Calibri"/>
                        <a:cs typeface="Times New Roman" panose="02020603050405020304" pitchFamily="18" charset="0"/>
                      </a:endParaRP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05743">
                <a:tc>
                  <a:txBody>
                    <a:bodyPr/>
                    <a:lstStyle/>
                    <a:p>
                      <a:pPr marL="0" marR="0" algn="ctr">
                        <a:lnSpc>
                          <a:spcPct val="115000"/>
                        </a:lnSpc>
                        <a:spcBef>
                          <a:spcPts val="0"/>
                        </a:spcBef>
                        <a:spcAft>
                          <a:spcPts val="0"/>
                        </a:spcAft>
                      </a:pPr>
                      <a:r>
                        <a:rPr lang="en-US" sz="1050" dirty="0" smtClean="0">
                          <a:solidFill>
                            <a:schemeClr val="tx1"/>
                          </a:solidFill>
                          <a:effectLst/>
                          <a:latin typeface="Calibri"/>
                          <a:ea typeface="Calibri"/>
                          <a:cs typeface="Times New Roman"/>
                        </a:rPr>
                        <a:t>14</a:t>
                      </a:r>
                      <a:endParaRPr lang="en-US" sz="1050" dirty="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Lone Rider</a:t>
                      </a:r>
                      <a:endParaRPr lang="en-US" sz="1100" b="1" dirty="0" smtClean="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80</a:t>
                      </a:r>
                      <a:endParaRPr lang="en-US" sz="1100" b="1" dirty="0">
                        <a:effectLst/>
                        <a:latin typeface="+mn-lt"/>
                        <a:ea typeface="Calibri"/>
                        <a:cs typeface="Times New Roman" panose="02020603050405020304" pitchFamily="18" charset="0"/>
                      </a:endParaRP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05743">
                <a:tc>
                  <a:txBody>
                    <a:bodyPr/>
                    <a:lstStyle/>
                    <a:p>
                      <a:pPr marL="0" marR="0" algn="ctr">
                        <a:lnSpc>
                          <a:spcPct val="115000"/>
                        </a:lnSpc>
                        <a:spcBef>
                          <a:spcPts val="0"/>
                        </a:spcBef>
                        <a:spcAft>
                          <a:spcPts val="0"/>
                        </a:spcAft>
                      </a:pPr>
                      <a:r>
                        <a:rPr lang="en-US" sz="1050" dirty="0" smtClean="0">
                          <a:solidFill>
                            <a:schemeClr val="tx1"/>
                          </a:solidFill>
                          <a:effectLst/>
                          <a:latin typeface="Calibri"/>
                          <a:ea typeface="Calibri"/>
                          <a:cs typeface="Times New Roman"/>
                        </a:rPr>
                        <a:t>15</a:t>
                      </a:r>
                      <a:endParaRPr lang="en-US" sz="1050" dirty="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Lone Rider</a:t>
                      </a:r>
                      <a:endParaRPr lang="en-US" sz="1100" b="1" dirty="0" smtClean="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120</a:t>
                      </a:r>
                      <a:endParaRPr lang="en-US" sz="1100" b="1" dirty="0">
                        <a:effectLst/>
                        <a:latin typeface="+mn-lt"/>
                        <a:ea typeface="Calibri"/>
                        <a:cs typeface="Times New Roman" panose="02020603050405020304" pitchFamily="18" charset="0"/>
                      </a:endParaRP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05743">
                <a:tc>
                  <a:txBody>
                    <a:bodyPr/>
                    <a:lstStyle/>
                    <a:p>
                      <a:pPr marL="0" marR="0" algn="ctr">
                        <a:lnSpc>
                          <a:spcPct val="115000"/>
                        </a:lnSpc>
                        <a:spcBef>
                          <a:spcPts val="0"/>
                        </a:spcBef>
                        <a:spcAft>
                          <a:spcPts val="0"/>
                        </a:spcAft>
                      </a:pPr>
                      <a:r>
                        <a:rPr lang="en-US" sz="1050" dirty="0" smtClean="0">
                          <a:solidFill>
                            <a:schemeClr val="tx1"/>
                          </a:solidFill>
                          <a:effectLst/>
                          <a:latin typeface="Calibri"/>
                          <a:ea typeface="Calibri"/>
                          <a:cs typeface="Times New Roman"/>
                        </a:rPr>
                        <a:t>16</a:t>
                      </a:r>
                      <a:endParaRPr lang="en-US" sz="1050" dirty="0">
                        <a:solidFill>
                          <a:schemeClr val="tx1"/>
                        </a:solidFill>
                        <a:effectLst/>
                        <a:latin typeface="Calibri"/>
                        <a:ea typeface="Calibri"/>
                        <a:cs typeface="Times New Roman"/>
                      </a:endParaRPr>
                    </a:p>
                  </a:txBody>
                  <a:tcPr marL="91421" marR="9142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effectLst/>
                          <a:latin typeface="+mn-lt"/>
                          <a:ea typeface="+mn-ea"/>
                          <a:cs typeface="+mn-cs"/>
                        </a:rPr>
                        <a:t>Lone Rider</a:t>
                      </a:r>
                      <a:endParaRPr lang="en-US" sz="1100" b="1" dirty="0" smtClean="0"/>
                    </a:p>
                  </a:txBody>
                  <a:tcPr marL="121920" marR="12192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100" b="1" dirty="0" smtClean="0">
                          <a:effectLst/>
                          <a:latin typeface="+mn-lt"/>
                          <a:ea typeface="Calibri"/>
                          <a:cs typeface="Times New Roman" panose="02020603050405020304" pitchFamily="18" charset="0"/>
                        </a:rPr>
                        <a:t>150</a:t>
                      </a:r>
                    </a:p>
                  </a:txBody>
                  <a:tcPr marL="91421" marR="914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bl>
          </a:graphicData>
        </a:graphic>
      </p:graphicFrame>
      <p:sp>
        <p:nvSpPr>
          <p:cNvPr id="5" name="Rectangle 4"/>
          <p:cNvSpPr/>
          <p:nvPr/>
        </p:nvSpPr>
        <p:spPr>
          <a:xfrm>
            <a:off x="5698378" y="1392476"/>
            <a:ext cx="2482090" cy="461665"/>
          </a:xfrm>
          <a:prstGeom prst="rect">
            <a:avLst/>
          </a:prstGeom>
        </p:spPr>
        <p:txBody>
          <a:bodyPr wrap="none">
            <a:spAutoFit/>
          </a:bodyPr>
          <a:lstStyle/>
          <a:p>
            <a:r>
              <a:rPr lang="en-US" altLang="en-US" sz="2400" dirty="0"/>
              <a:t>Wheat NUE Study </a:t>
            </a:r>
            <a:endParaRPr lang="en-US" sz="2400" dirty="0"/>
          </a:p>
        </p:txBody>
      </p:sp>
    </p:spTree>
    <p:extLst>
      <p:ext uri="{BB962C8B-B14F-4D97-AF65-F5344CB8AC3E}">
        <p14:creationId xmlns:p14="http://schemas.microsoft.com/office/powerpoint/2010/main" val="2412110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 y="2"/>
            <a:ext cx="9143999" cy="1419225"/>
            <a:chOff x="-9407" y="-5621"/>
            <a:chExt cx="9153407" cy="1042131"/>
          </a:xfrm>
        </p:grpSpPr>
        <p:sp>
          <p:nvSpPr>
            <p:cNvPr id="18" name="Rectangle 17"/>
            <p:cNvSpPr/>
            <p:nvPr/>
          </p:nvSpPr>
          <p:spPr>
            <a:xfrm>
              <a:off x="696148" y="419547"/>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5" rIns="13949" bIns="6975" rtlCol="0" anchor="ctr"/>
            <a:lstStyle/>
            <a:p>
              <a:pPr algn="ctr"/>
              <a:endParaRPr lang="en-US" sz="1351" dirty="0">
                <a:solidFill>
                  <a:schemeClr val="tx1"/>
                </a:solidFill>
              </a:endParaRPr>
            </a:p>
          </p:txBody>
        </p:sp>
        <p:sp>
          <p:nvSpPr>
            <p:cNvPr id="19" name="Rectangle 18"/>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2100" dirty="0">
                <a:solidFill>
                  <a:schemeClr val="bg1"/>
                </a:solidFill>
              </a:endParaRPr>
            </a:p>
          </p:txBody>
        </p:sp>
        <p:sp>
          <p:nvSpPr>
            <p:cNvPr id="20" name="Rectangle 19"/>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sp>
          <p:nvSpPr>
            <p:cNvPr id="21" name="Isosceles Triangle 20"/>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pic>
          <p:nvPicPr>
            <p:cNvPr id="22" name="Picture 2" descr="research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TextBox 22"/>
          <p:cNvSpPr txBox="1"/>
          <p:nvPr/>
        </p:nvSpPr>
        <p:spPr>
          <a:xfrm>
            <a:off x="1393905" y="57165"/>
            <a:ext cx="7310971" cy="400110"/>
          </a:xfrm>
          <a:prstGeom prst="rect">
            <a:avLst/>
          </a:prstGeom>
          <a:noFill/>
        </p:spPr>
        <p:txBody>
          <a:bodyPr wrap="square" rtlCol="0">
            <a:spAutoFit/>
          </a:bodyPr>
          <a:lstStyle/>
          <a:p>
            <a:r>
              <a:rPr lang="en-US" sz="2000" dirty="0" err="1" smtClean="0">
                <a:solidFill>
                  <a:schemeClr val="bg1"/>
                </a:solidFill>
              </a:rPr>
              <a:t>Bermudagrass</a:t>
            </a:r>
            <a:endParaRPr lang="en-US" sz="2000" dirty="0">
              <a:solidFill>
                <a:schemeClr val="bg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3308165688"/>
              </p:ext>
            </p:extLst>
          </p:nvPr>
        </p:nvGraphicFramePr>
        <p:xfrm>
          <a:off x="107564" y="3193415"/>
          <a:ext cx="2438402" cy="3261360"/>
        </p:xfrm>
        <a:graphic>
          <a:graphicData uri="http://schemas.openxmlformats.org/drawingml/2006/table">
            <a:tbl>
              <a:tblPr firstRow="1" bandRow="1">
                <a:tableStyleId>{2D5ABB26-0587-4C30-8999-92F81FD0307C}</a:tableStyleId>
              </a:tblPr>
              <a:tblGrid>
                <a:gridCol w="609601">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1">
                  <a:extLst>
                    <a:ext uri="{9D8B030D-6E8A-4147-A177-3AD203B41FA5}">
                      <a16:colId xmlns:a16="http://schemas.microsoft.com/office/drawing/2014/main" val="20003"/>
                    </a:ext>
                  </a:extLst>
                </a:gridCol>
              </a:tblGrid>
              <a:tr h="209550">
                <a:tc>
                  <a:txBody>
                    <a:bodyPr/>
                    <a:lstStyle/>
                    <a:p>
                      <a:pPr algn="ctr"/>
                      <a:r>
                        <a:rPr lang="en-US" sz="1400" dirty="0" smtClean="0"/>
                        <a:t>TRT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N</a:t>
                      </a:r>
                    </a:p>
                    <a:p>
                      <a:pPr algn="ctr"/>
                      <a:r>
                        <a:rPr lang="en-US" sz="1400" dirty="0" smtClean="0"/>
                        <a:t>Lb/ac</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P</a:t>
                      </a:r>
                    </a:p>
                    <a:p>
                      <a:pPr algn="ctr"/>
                      <a:r>
                        <a:rPr lang="en-US" sz="1400" dirty="0" smtClean="0"/>
                        <a:t>Lb/ac</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K</a:t>
                      </a:r>
                      <a:br>
                        <a:rPr lang="en-US" sz="1400" dirty="0" smtClean="0"/>
                      </a:br>
                      <a:r>
                        <a:rPr lang="en-US" sz="1400" dirty="0" smtClean="0"/>
                        <a:t>lb/ac</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9550">
                <a:tc>
                  <a:txBody>
                    <a:bodyPr/>
                    <a:lstStyle/>
                    <a:p>
                      <a:pPr algn="ctr"/>
                      <a:r>
                        <a:rPr lang="en-US" sz="1400" dirty="0" smtClean="0"/>
                        <a:t>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9550">
                <a:tc>
                  <a:txBody>
                    <a:bodyPr/>
                    <a:lstStyle/>
                    <a:p>
                      <a:pPr algn="ctr"/>
                      <a:r>
                        <a:rPr lang="en-US" sz="1400" dirty="0" smtClean="0"/>
                        <a:t>2</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50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9550">
                <a:tc>
                  <a:txBody>
                    <a:bodyPr/>
                    <a:lstStyle/>
                    <a:p>
                      <a:pPr algn="ctr"/>
                      <a:r>
                        <a:rPr lang="en-US" sz="1400" dirty="0" smtClean="0"/>
                        <a:t>3</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100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09550">
                <a:tc>
                  <a:txBody>
                    <a:bodyPr/>
                    <a:lstStyle/>
                    <a:p>
                      <a:pPr algn="ctr"/>
                      <a:r>
                        <a:rPr lang="en-US" sz="1400" dirty="0" smtClean="0"/>
                        <a:t>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150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09550">
                <a:tc>
                  <a:txBody>
                    <a:bodyPr/>
                    <a:lstStyle/>
                    <a:p>
                      <a:pPr algn="ctr"/>
                      <a:r>
                        <a:rPr lang="en-US" sz="1400" dirty="0" smtClean="0"/>
                        <a:t>5</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200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09550">
                <a:tc>
                  <a:txBody>
                    <a:bodyPr/>
                    <a:lstStyle/>
                    <a:p>
                      <a:pPr algn="ctr"/>
                      <a:r>
                        <a:rPr lang="en-US" sz="1400" dirty="0" smtClean="0"/>
                        <a:t>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150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26*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09550">
                <a:tc>
                  <a:txBody>
                    <a:bodyPr/>
                    <a:lstStyle/>
                    <a:p>
                      <a:pPr algn="ctr"/>
                      <a:r>
                        <a:rPr lang="en-US" sz="1400" dirty="0" smtClean="0"/>
                        <a:t>7</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150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29*</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108*</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09550">
                <a:tc>
                  <a:txBody>
                    <a:bodyPr/>
                    <a:lstStyle/>
                    <a:p>
                      <a:pPr algn="ctr"/>
                      <a:r>
                        <a:rPr lang="en-US" sz="1400" dirty="0" smtClean="0"/>
                        <a:t>8</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50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09550">
                <a:tc>
                  <a:txBody>
                    <a:bodyPr/>
                    <a:lstStyle/>
                    <a:p>
                      <a:pPr algn="ctr"/>
                      <a:r>
                        <a:rPr lang="en-US" sz="1400" dirty="0" smtClean="0"/>
                        <a:t>9</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100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 name="Rectangle 2"/>
          <p:cNvSpPr/>
          <p:nvPr/>
        </p:nvSpPr>
        <p:spPr>
          <a:xfrm>
            <a:off x="107564" y="1495815"/>
            <a:ext cx="2308269" cy="1754326"/>
          </a:xfrm>
          <a:prstGeom prst="rect">
            <a:avLst/>
          </a:prstGeom>
        </p:spPr>
        <p:txBody>
          <a:bodyPr wrap="square">
            <a:spAutoFit/>
          </a:bodyPr>
          <a:lstStyle/>
          <a:p>
            <a:r>
              <a:rPr lang="en-US" sz="2400" b="1" dirty="0"/>
              <a:t>Chickasha </a:t>
            </a:r>
            <a:r>
              <a:rPr lang="en-US" sz="2400" b="1" dirty="0" err="1"/>
              <a:t>Bermudagrass</a:t>
            </a:r>
            <a:r>
              <a:rPr lang="en-US" sz="2400" b="1" dirty="0"/>
              <a:t> Fertility Study</a:t>
            </a:r>
            <a:br>
              <a:rPr lang="en-US" sz="2400" b="1" dirty="0"/>
            </a:br>
            <a:r>
              <a:rPr lang="en-US" b="1" dirty="0"/>
              <a:t>Established Spring 2012 </a:t>
            </a:r>
            <a:endParaRPr lang="en-US" sz="2400" b="1" dirty="0"/>
          </a:p>
        </p:txBody>
      </p:sp>
      <p:graphicFrame>
        <p:nvGraphicFramePr>
          <p:cNvPr id="16" name="Chart 15"/>
          <p:cNvGraphicFramePr>
            <a:graphicFrameLocks/>
          </p:cNvGraphicFramePr>
          <p:nvPr>
            <p:extLst>
              <p:ext uri="{D42A27DB-BD31-4B8C-83A1-F6EECF244321}">
                <p14:modId xmlns:p14="http://schemas.microsoft.com/office/powerpoint/2010/main" val="4177780345"/>
              </p:ext>
            </p:extLst>
          </p:nvPr>
        </p:nvGraphicFramePr>
        <p:xfrm>
          <a:off x="3964851" y="1025704"/>
          <a:ext cx="3710111" cy="26874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ext uri="{D42A27DB-BD31-4B8C-83A1-F6EECF244321}">
                <p14:modId xmlns:p14="http://schemas.microsoft.com/office/powerpoint/2010/main" val="1719622219"/>
              </p:ext>
            </p:extLst>
          </p:nvPr>
        </p:nvGraphicFramePr>
        <p:xfrm>
          <a:off x="3045673" y="3781504"/>
          <a:ext cx="5958311" cy="30764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4622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 y="605076"/>
            <a:ext cx="6727015" cy="1214061"/>
          </a:xfrm>
        </p:spPr>
        <p:txBody>
          <a:bodyPr>
            <a:normAutofit/>
          </a:bodyPr>
          <a:lstStyle/>
          <a:p>
            <a:r>
              <a:rPr lang="en-US" sz="1800" b="1" dirty="0"/>
              <a:t>Influence of Method, Timing and N rate on Winter Wheat </a:t>
            </a:r>
            <a:r>
              <a:rPr lang="en-US" sz="1800" b="1" i="1" dirty="0" smtClean="0"/>
              <a:t>(</a:t>
            </a:r>
            <a:r>
              <a:rPr lang="en-US" sz="1800" b="1" i="1" dirty="0" err="1"/>
              <a:t>Triticum</a:t>
            </a:r>
            <a:r>
              <a:rPr lang="en-US" sz="1800" b="1" i="1" dirty="0"/>
              <a:t> </a:t>
            </a:r>
            <a:r>
              <a:rPr lang="en-US" sz="1800" b="1" i="1" dirty="0" err="1"/>
              <a:t>aestivum</a:t>
            </a:r>
            <a:r>
              <a:rPr lang="en-US" sz="1800" b="1" i="1" dirty="0"/>
              <a:t> L.) </a:t>
            </a:r>
            <a:r>
              <a:rPr lang="en-US" sz="1800" b="1" dirty="0"/>
              <a:t>Grain yield and Estimated Plant Nitrogen </a:t>
            </a:r>
            <a:r>
              <a:rPr lang="en-US" sz="1800" b="1" dirty="0" smtClean="0"/>
              <a:t>Loss</a:t>
            </a:r>
            <a:r>
              <a:rPr lang="en-US" b="1" dirty="0" smtClean="0"/>
              <a:t/>
            </a:r>
            <a:br>
              <a:rPr lang="en-US" b="1" dirty="0" smtClean="0"/>
            </a:br>
            <a:r>
              <a:rPr lang="en-US" sz="1400" dirty="0" smtClean="0"/>
              <a:t>Jagman </a:t>
            </a:r>
            <a:r>
              <a:rPr lang="en-US" sz="1400" dirty="0" err="1" smtClean="0"/>
              <a:t>dhillon</a:t>
            </a:r>
            <a:endParaRPr lang="en-US" dirty="0"/>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7" name="Table 6"/>
          <p:cNvGraphicFramePr>
            <a:graphicFrameLocks noGrp="1"/>
          </p:cNvGraphicFramePr>
          <p:nvPr>
            <p:extLst/>
          </p:nvPr>
        </p:nvGraphicFramePr>
        <p:xfrm>
          <a:off x="3992650" y="5172903"/>
          <a:ext cx="4688896" cy="1238470"/>
        </p:xfrm>
        <a:graphic>
          <a:graphicData uri="http://schemas.openxmlformats.org/drawingml/2006/table">
            <a:tbl>
              <a:tblPr firstRow="1" firstCol="1" bandRow="1">
                <a:tableStyleId>{5C22544A-7EE6-4342-B048-85BDC9FD1C3A}</a:tableStyleId>
              </a:tblPr>
              <a:tblGrid>
                <a:gridCol w="650151">
                  <a:extLst>
                    <a:ext uri="{9D8B030D-6E8A-4147-A177-3AD203B41FA5}">
                      <a16:colId xmlns:a16="http://schemas.microsoft.com/office/drawing/2014/main" val="2620834502"/>
                    </a:ext>
                  </a:extLst>
                </a:gridCol>
                <a:gridCol w="683451">
                  <a:extLst>
                    <a:ext uri="{9D8B030D-6E8A-4147-A177-3AD203B41FA5}">
                      <a16:colId xmlns:a16="http://schemas.microsoft.com/office/drawing/2014/main" val="1098675647"/>
                    </a:ext>
                  </a:extLst>
                </a:gridCol>
                <a:gridCol w="902876">
                  <a:extLst>
                    <a:ext uri="{9D8B030D-6E8A-4147-A177-3AD203B41FA5}">
                      <a16:colId xmlns:a16="http://schemas.microsoft.com/office/drawing/2014/main" val="3043779155"/>
                    </a:ext>
                  </a:extLst>
                </a:gridCol>
                <a:gridCol w="892084">
                  <a:extLst>
                    <a:ext uri="{9D8B030D-6E8A-4147-A177-3AD203B41FA5}">
                      <a16:colId xmlns:a16="http://schemas.microsoft.com/office/drawing/2014/main" val="1001318704"/>
                    </a:ext>
                  </a:extLst>
                </a:gridCol>
                <a:gridCol w="892084">
                  <a:extLst>
                    <a:ext uri="{9D8B030D-6E8A-4147-A177-3AD203B41FA5}">
                      <a16:colId xmlns:a16="http://schemas.microsoft.com/office/drawing/2014/main" val="80806141"/>
                    </a:ext>
                  </a:extLst>
                </a:gridCol>
                <a:gridCol w="668250">
                  <a:extLst>
                    <a:ext uri="{9D8B030D-6E8A-4147-A177-3AD203B41FA5}">
                      <a16:colId xmlns:a16="http://schemas.microsoft.com/office/drawing/2014/main" val="1125906283"/>
                    </a:ext>
                  </a:extLst>
                </a:gridCol>
              </a:tblGrid>
              <a:tr h="455642">
                <a:tc>
                  <a:txBody>
                    <a:bodyPr/>
                    <a:lstStyle/>
                    <a:p>
                      <a:pPr marL="0" marR="0" algn="ct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Year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100" dirty="0" smtClean="0">
                          <a:effectLst/>
                        </a:rPr>
                        <a:t>Location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100" dirty="0" smtClean="0">
                          <a:effectLst/>
                        </a:rPr>
                        <a:t>Pre-plant 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100" dirty="0" smtClean="0">
                          <a:effectLst/>
                        </a:rPr>
                        <a:t>Planting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100" dirty="0" smtClean="0">
                          <a:effectLst/>
                        </a:rPr>
                        <a:t>Top-dress 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US" sz="1100" b="1" dirty="0" smtClean="0">
                          <a:effectLst/>
                          <a:latin typeface="+mn-lt"/>
                          <a:ea typeface="Calibri" panose="020F0502020204030204" pitchFamily="34" charset="0"/>
                          <a:cs typeface="Times New Roman" panose="02020603050405020304" pitchFamily="18" charset="0"/>
                        </a:rPr>
                        <a:t>GDD&gt;0</a:t>
                      </a:r>
                      <a:endParaRPr lang="en-US" sz="1100" b="1"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75034762"/>
                  </a:ext>
                </a:extLst>
              </a:tr>
              <a:tr h="186824">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2016-17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a:lnSpc>
                          <a:spcPct val="107000"/>
                        </a:lnSpc>
                        <a:spcBef>
                          <a:spcPts val="0"/>
                        </a:spcBef>
                        <a:spcAft>
                          <a:spcPts val="800"/>
                        </a:spcAft>
                      </a:pPr>
                      <a:r>
                        <a:rPr lang="en-US" sz="1200" b="1" dirty="0" err="1" smtClean="0">
                          <a:effectLst/>
                          <a:latin typeface="Calibri" panose="020F0502020204030204" pitchFamily="34" charset="0"/>
                          <a:ea typeface="Calibri" panose="020F0502020204030204" pitchFamily="34" charset="0"/>
                          <a:cs typeface="Times New Roman" panose="02020603050405020304" pitchFamily="18" charset="0"/>
                        </a:rPr>
                        <a:t>Efaw</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10/01/2016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10/14/2016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03/21/2017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118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59727444"/>
                  </a:ext>
                </a:extLst>
              </a:tr>
              <a:tr h="186824">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2017-18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vMerge="1">
                  <a:txBody>
                    <a:bodyPr/>
                    <a:lstStyle/>
                    <a:p>
                      <a:pPr marL="0" marR="0" algn="ctr">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10/02/2017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10/16/2017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03/15/2018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100</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42508212"/>
                  </a:ext>
                </a:extLst>
              </a:tr>
              <a:tr h="186824">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2016-17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rowSpan="2">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Perkins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10/01/2016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10/19/2016</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03/09/2017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109</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04181529"/>
                  </a:ext>
                </a:extLst>
              </a:tr>
              <a:tr h="186824">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2017-18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vMerge="1">
                  <a:txBody>
                    <a:bodyPr/>
                    <a:lstStyle/>
                    <a:p>
                      <a:pPr marL="0" marR="0" algn="ctr">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10/02/2017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10/13/2017</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03/07/2018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800"/>
                        </a:spcAft>
                      </a:pPr>
                      <a:r>
                        <a:rPr lang="en-US" sz="1200" b="1" dirty="0" smtClean="0">
                          <a:effectLst/>
                          <a:latin typeface="Calibri" panose="020F0502020204030204" pitchFamily="34" charset="0"/>
                          <a:ea typeface="Calibri" panose="020F0502020204030204" pitchFamily="34" charset="0"/>
                          <a:cs typeface="Times New Roman" panose="02020603050405020304" pitchFamily="18" charset="0"/>
                        </a:rPr>
                        <a:t>98</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08129757"/>
                  </a:ext>
                </a:extLst>
              </a:tr>
            </a:tbl>
          </a:graphicData>
        </a:graphic>
      </p:graphicFrame>
      <p:sp>
        <p:nvSpPr>
          <p:cNvPr id="8" name="Rectangle 7"/>
          <p:cNvSpPr/>
          <p:nvPr/>
        </p:nvSpPr>
        <p:spPr>
          <a:xfrm>
            <a:off x="445771" y="2028723"/>
            <a:ext cx="3621731" cy="1015663"/>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a:ea typeface="+mn-ea"/>
                <a:cs typeface="+mn-cs"/>
              </a:rPr>
              <a:t>Objective: </a:t>
            </a: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To determine the ideal timing and method of N placement for w</a:t>
            </a:r>
            <a:r>
              <a:rPr kumimoji="0" lang="en-US" sz="2000" b="0" i="0" u="none" strike="noStrike" kern="1200" cap="none" spc="0" normalizeH="0" baseline="0" noProof="0" dirty="0" smtClean="0">
                <a:ln>
                  <a:noFill/>
                </a:ln>
                <a:solidFill>
                  <a:prstClr val="black"/>
                </a:solidFill>
                <a:effectLst/>
                <a:uLnTx/>
                <a:uFillTx/>
                <a:latin typeface="Gill Sans MT" panose="020B0502020104020203"/>
                <a:ea typeface="+mn-ea"/>
                <a:cs typeface="+mn-cs"/>
              </a:rPr>
              <a:t>inter wheat.</a:t>
            </a:r>
            <a:endPar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l="14015"/>
          <a:stretch/>
        </p:blipFill>
        <p:spPr>
          <a:xfrm>
            <a:off x="445771" y="3394841"/>
            <a:ext cx="3482402" cy="2559691"/>
          </a:xfrm>
          <a:prstGeom prst="rect">
            <a:avLst/>
          </a:prstGeom>
          <a:ln>
            <a:noFill/>
          </a:ln>
          <a:effectLst>
            <a:outerShdw blurRad="292100" dist="139700" dir="2700000" algn="tl" rotWithShape="0">
              <a:srgbClr val="333333">
                <a:alpha val="65000"/>
              </a:srgbClr>
            </a:outerShdw>
          </a:effectLst>
        </p:spPr>
      </p:pic>
      <p:graphicFrame>
        <p:nvGraphicFramePr>
          <p:cNvPr id="11" name="Chart 10"/>
          <p:cNvGraphicFramePr>
            <a:graphicFrameLocks/>
          </p:cNvGraphicFramePr>
          <p:nvPr>
            <p:extLst/>
          </p:nvPr>
        </p:nvGraphicFramePr>
        <p:xfrm>
          <a:off x="4067503" y="1999783"/>
          <a:ext cx="4605700" cy="297161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3" name="Picture 12"/>
          <p:cNvPicPr>
            <a:picLocks noChangeAspect="1"/>
          </p:cNvPicPr>
          <p:nvPr/>
        </p:nvPicPr>
        <p:blipFill>
          <a:blip r:embed="rId4"/>
          <a:stretch>
            <a:fillRect/>
          </a:stretch>
        </p:blipFill>
        <p:spPr>
          <a:xfrm>
            <a:off x="7112659" y="367690"/>
            <a:ext cx="1524132" cy="1426588"/>
          </a:xfrm>
          <a:prstGeom prst="rect">
            <a:avLst/>
          </a:prstGeom>
        </p:spPr>
      </p:pic>
    </p:spTree>
    <p:extLst>
      <p:ext uri="{BB962C8B-B14F-4D97-AF65-F5344CB8AC3E}">
        <p14:creationId xmlns:p14="http://schemas.microsoft.com/office/powerpoint/2010/main" val="4280715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 y="2"/>
            <a:ext cx="9143999" cy="1419225"/>
            <a:chOff x="-9407" y="-5621"/>
            <a:chExt cx="9153407" cy="1042131"/>
          </a:xfrm>
        </p:grpSpPr>
        <p:sp>
          <p:nvSpPr>
            <p:cNvPr id="18" name="Rectangle 17"/>
            <p:cNvSpPr/>
            <p:nvPr/>
          </p:nvSpPr>
          <p:spPr>
            <a:xfrm>
              <a:off x="696148" y="419547"/>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5" rIns="13949" bIns="6975" rtlCol="0" anchor="ctr"/>
            <a:lstStyle/>
            <a:p>
              <a:pPr algn="ctr"/>
              <a:endParaRPr lang="en-US" sz="1351" dirty="0">
                <a:solidFill>
                  <a:schemeClr val="tx1"/>
                </a:solidFill>
              </a:endParaRPr>
            </a:p>
          </p:txBody>
        </p:sp>
        <p:sp>
          <p:nvSpPr>
            <p:cNvPr id="19" name="Rectangle 18"/>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2100" dirty="0">
                <a:solidFill>
                  <a:schemeClr val="bg1"/>
                </a:solidFill>
              </a:endParaRPr>
            </a:p>
          </p:txBody>
        </p:sp>
        <p:sp>
          <p:nvSpPr>
            <p:cNvPr id="20" name="Rectangle 19"/>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sp>
          <p:nvSpPr>
            <p:cNvPr id="21" name="Isosceles Triangle 20"/>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pic>
          <p:nvPicPr>
            <p:cNvPr id="22" name="Picture 2" descr="research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TextBox 22"/>
          <p:cNvSpPr txBox="1"/>
          <p:nvPr/>
        </p:nvSpPr>
        <p:spPr>
          <a:xfrm>
            <a:off x="1393905" y="82802"/>
            <a:ext cx="7310971" cy="400110"/>
          </a:xfrm>
          <a:prstGeom prst="rect">
            <a:avLst/>
          </a:prstGeom>
          <a:noFill/>
        </p:spPr>
        <p:txBody>
          <a:bodyPr wrap="square" rtlCol="0">
            <a:spAutoFit/>
          </a:bodyPr>
          <a:lstStyle/>
          <a:p>
            <a:r>
              <a:rPr lang="en-US" sz="2000" dirty="0" err="1" smtClean="0">
                <a:solidFill>
                  <a:schemeClr val="bg1"/>
                </a:solidFill>
              </a:rPr>
              <a:t>Bermudagrass</a:t>
            </a:r>
            <a:endParaRPr lang="en-US" sz="2000" dirty="0">
              <a:solidFill>
                <a:schemeClr val="bg1"/>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3503360145"/>
              </p:ext>
            </p:extLst>
          </p:nvPr>
        </p:nvGraphicFramePr>
        <p:xfrm>
          <a:off x="1253948" y="2387968"/>
          <a:ext cx="2103728" cy="2926080"/>
        </p:xfrm>
        <a:graphic>
          <a:graphicData uri="http://schemas.openxmlformats.org/drawingml/2006/table">
            <a:tbl>
              <a:tblPr firstRow="1" bandRow="1">
                <a:tableStyleId>{2D5ABB26-0587-4C30-8999-92F81FD0307C}</a:tableStyleId>
              </a:tblPr>
              <a:tblGrid>
                <a:gridCol w="701244">
                  <a:extLst>
                    <a:ext uri="{9D8B030D-6E8A-4147-A177-3AD203B41FA5}">
                      <a16:colId xmlns:a16="http://schemas.microsoft.com/office/drawing/2014/main" val="20000"/>
                    </a:ext>
                  </a:extLst>
                </a:gridCol>
                <a:gridCol w="701242">
                  <a:extLst>
                    <a:ext uri="{9D8B030D-6E8A-4147-A177-3AD203B41FA5}">
                      <a16:colId xmlns:a16="http://schemas.microsoft.com/office/drawing/2014/main" val="20001"/>
                    </a:ext>
                  </a:extLst>
                </a:gridCol>
                <a:gridCol w="701242">
                  <a:extLst>
                    <a:ext uri="{9D8B030D-6E8A-4147-A177-3AD203B41FA5}">
                      <a16:colId xmlns:a16="http://schemas.microsoft.com/office/drawing/2014/main" val="20002"/>
                    </a:ext>
                  </a:extLst>
                </a:gridCol>
              </a:tblGrid>
              <a:tr h="209550">
                <a:tc>
                  <a:txBody>
                    <a:bodyPr/>
                    <a:lstStyle/>
                    <a:p>
                      <a:pPr algn="ctr"/>
                      <a:r>
                        <a:rPr lang="en-US" sz="1200" dirty="0" smtClean="0"/>
                        <a:t>TRT</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KCL</a:t>
                      </a:r>
                    </a:p>
                    <a:p>
                      <a:pPr algn="ctr"/>
                      <a:r>
                        <a:rPr lang="en-US" sz="1200" dirty="0" smtClean="0"/>
                        <a:t>Lb/ac</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err="1" smtClean="0"/>
                        <a:t>Ca</a:t>
                      </a:r>
                      <a:r>
                        <a:rPr lang="en-US" sz="1200" baseline="0" dirty="0" err="1" smtClean="0"/>
                        <a:t>Cl</a:t>
                      </a:r>
                      <a:endParaRPr lang="en-US" sz="1200" dirty="0" smtClean="0"/>
                    </a:p>
                    <a:p>
                      <a:pPr algn="ctr"/>
                      <a:r>
                        <a:rPr lang="en-US" sz="1200" dirty="0" smtClean="0"/>
                        <a:t>Lb/ac</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9550">
                <a:tc>
                  <a:txBody>
                    <a:bodyPr/>
                    <a:lstStyle/>
                    <a:p>
                      <a:pPr algn="ctr"/>
                      <a:r>
                        <a:rPr lang="en-US" sz="1200" dirty="0" smtClean="0"/>
                        <a:t>1</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9550">
                <a:tc>
                  <a:txBody>
                    <a:bodyPr/>
                    <a:lstStyle/>
                    <a:p>
                      <a:pPr algn="ctr"/>
                      <a:r>
                        <a:rPr lang="en-US" sz="1200" dirty="0" smtClean="0"/>
                        <a:t>2</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42</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9550">
                <a:tc>
                  <a:txBody>
                    <a:bodyPr/>
                    <a:lstStyle/>
                    <a:p>
                      <a:pPr algn="ctr"/>
                      <a:r>
                        <a:rPr lang="en-US" sz="1200" dirty="0" smtClean="0"/>
                        <a:t>3</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125</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09550">
                <a:tc>
                  <a:txBody>
                    <a:bodyPr/>
                    <a:lstStyle/>
                    <a:p>
                      <a:pPr algn="ctr"/>
                      <a:r>
                        <a:rPr lang="en-US" sz="1200" dirty="0" smtClean="0"/>
                        <a:t>4</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208</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09550">
                <a:tc>
                  <a:txBody>
                    <a:bodyPr/>
                    <a:lstStyle/>
                    <a:p>
                      <a:pPr algn="ctr"/>
                      <a:r>
                        <a:rPr lang="en-US" sz="1200" dirty="0" smtClean="0"/>
                        <a:t>5</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292</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09550">
                <a:tc>
                  <a:txBody>
                    <a:bodyPr/>
                    <a:lstStyle/>
                    <a:p>
                      <a:pPr algn="ctr"/>
                      <a:r>
                        <a:rPr lang="en-US" sz="1200" dirty="0" smtClean="0"/>
                        <a:t>6</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33</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09550">
                <a:tc>
                  <a:txBody>
                    <a:bodyPr/>
                    <a:lstStyle/>
                    <a:p>
                      <a:pPr algn="ctr"/>
                      <a:r>
                        <a:rPr lang="en-US" sz="1200" dirty="0" smtClean="0"/>
                        <a:t>7</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97</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09550">
                <a:tc>
                  <a:txBody>
                    <a:bodyPr/>
                    <a:lstStyle/>
                    <a:p>
                      <a:pPr algn="ctr"/>
                      <a:r>
                        <a:rPr lang="en-US" sz="1200" dirty="0" smtClean="0"/>
                        <a:t>8</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161</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09550">
                <a:tc>
                  <a:txBody>
                    <a:bodyPr/>
                    <a:lstStyle/>
                    <a:p>
                      <a:pPr algn="ctr"/>
                      <a:r>
                        <a:rPr lang="en-US" sz="1200" dirty="0" smtClean="0"/>
                        <a:t>9</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0</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225</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4" name="Rectangle 3"/>
          <p:cNvSpPr/>
          <p:nvPr/>
        </p:nvSpPr>
        <p:spPr>
          <a:xfrm>
            <a:off x="1393905" y="1105806"/>
            <a:ext cx="2045617" cy="1200329"/>
          </a:xfrm>
          <a:prstGeom prst="rect">
            <a:avLst/>
          </a:prstGeom>
        </p:spPr>
        <p:txBody>
          <a:bodyPr wrap="square">
            <a:spAutoFit/>
          </a:bodyPr>
          <a:lstStyle/>
          <a:p>
            <a:r>
              <a:rPr lang="en-US" sz="2400" b="1" dirty="0"/>
              <a:t>Chickasha </a:t>
            </a:r>
            <a:r>
              <a:rPr lang="en-US" sz="2400" b="1" dirty="0" err="1"/>
              <a:t>Bermudagrass</a:t>
            </a:r>
            <a:r>
              <a:rPr lang="en-US" sz="2400" b="1" dirty="0"/>
              <a:t> </a:t>
            </a:r>
            <a:br>
              <a:rPr lang="en-US" sz="2400" b="1" dirty="0"/>
            </a:br>
            <a:r>
              <a:rPr lang="en-US" sz="2400" b="1" dirty="0" err="1" smtClean="0"/>
              <a:t>KCl</a:t>
            </a:r>
            <a:r>
              <a:rPr lang="en-US" sz="2400" b="1" dirty="0" smtClean="0"/>
              <a:t>, </a:t>
            </a:r>
            <a:r>
              <a:rPr lang="en-US" sz="2400" b="1" dirty="0" err="1" smtClean="0"/>
              <a:t>CaCl</a:t>
            </a:r>
            <a:endParaRPr 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710583499"/>
              </p:ext>
            </p:extLst>
          </p:nvPr>
        </p:nvGraphicFramePr>
        <p:xfrm>
          <a:off x="4357139" y="2387968"/>
          <a:ext cx="3182912" cy="2533650"/>
        </p:xfrm>
        <a:graphic>
          <a:graphicData uri="http://schemas.openxmlformats.org/drawingml/2006/table">
            <a:tbl>
              <a:tblPr/>
              <a:tblGrid>
                <a:gridCol w="795728">
                  <a:extLst>
                    <a:ext uri="{9D8B030D-6E8A-4147-A177-3AD203B41FA5}">
                      <a16:colId xmlns:a16="http://schemas.microsoft.com/office/drawing/2014/main" val="2137115191"/>
                    </a:ext>
                  </a:extLst>
                </a:gridCol>
                <a:gridCol w="795728">
                  <a:extLst>
                    <a:ext uri="{9D8B030D-6E8A-4147-A177-3AD203B41FA5}">
                      <a16:colId xmlns:a16="http://schemas.microsoft.com/office/drawing/2014/main" val="2528297273"/>
                    </a:ext>
                  </a:extLst>
                </a:gridCol>
                <a:gridCol w="795728">
                  <a:extLst>
                    <a:ext uri="{9D8B030D-6E8A-4147-A177-3AD203B41FA5}">
                      <a16:colId xmlns:a16="http://schemas.microsoft.com/office/drawing/2014/main" val="4128524119"/>
                    </a:ext>
                  </a:extLst>
                </a:gridCol>
                <a:gridCol w="795728">
                  <a:extLst>
                    <a:ext uri="{9D8B030D-6E8A-4147-A177-3AD203B41FA5}">
                      <a16:colId xmlns:a16="http://schemas.microsoft.com/office/drawing/2014/main" val="3202086922"/>
                    </a:ext>
                  </a:extLst>
                </a:gridCol>
              </a:tblGrid>
              <a:tr h="236529">
                <a:tc>
                  <a:txBody>
                    <a:bodyPr/>
                    <a:lstStyle/>
                    <a:p>
                      <a:pPr algn="ctr" fontAlgn="b"/>
                      <a:r>
                        <a:rPr lang="en-US" sz="1600" b="1"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600" b="1" i="0" u="none" strike="noStrike" dirty="0" err="1" smtClean="0">
                          <a:solidFill>
                            <a:srgbClr val="000000"/>
                          </a:solidFill>
                          <a:effectLst/>
                          <a:latin typeface="Calibri" panose="020F0502020204030204" pitchFamily="34" charset="0"/>
                        </a:rPr>
                        <a:t>KCl</a:t>
                      </a:r>
                      <a:r>
                        <a:rPr lang="en-US" sz="1600" b="1" i="0" u="none" strike="noStrike" dirty="0" smtClean="0">
                          <a:solidFill>
                            <a:srgbClr val="000000"/>
                          </a:solidFill>
                          <a:effectLst/>
                          <a:latin typeface="Calibri" panose="020F0502020204030204" pitchFamily="34" charset="0"/>
                        </a:rPr>
                        <a:t> </a:t>
                      </a:r>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600" b="1" i="0" u="none" strike="noStrike" dirty="0" err="1" smtClean="0">
                          <a:solidFill>
                            <a:srgbClr val="000000"/>
                          </a:solidFill>
                          <a:effectLst/>
                          <a:latin typeface="Calibri" panose="020F0502020204030204" pitchFamily="34" charset="0"/>
                        </a:rPr>
                        <a:t>CaCl</a:t>
                      </a:r>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Yield</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59615795"/>
                  </a:ext>
                </a:extLst>
              </a:tr>
              <a:tr h="236529">
                <a:tc>
                  <a:txBody>
                    <a:bodyPr/>
                    <a:lstStyle/>
                    <a:p>
                      <a:pPr algn="ctr" fontAlgn="b"/>
                      <a:r>
                        <a:rPr lang="en-US" sz="1600" b="1" i="0" u="none" strike="noStrike">
                          <a:solidFill>
                            <a:srgbClr val="000000"/>
                          </a:solidFill>
                          <a:effectLst/>
                          <a:latin typeface="Calibri" panose="020F0502020204030204" pitchFamily="34" charset="0"/>
                        </a:rPr>
                        <a:t>1</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600" b="1" i="0" u="none" strike="noStrike">
                          <a:solidFill>
                            <a:srgbClr val="000000"/>
                          </a:solidFill>
                          <a:effectLst/>
                          <a:latin typeface="Calibri" panose="020F0502020204030204" pitchFamily="34" charset="0"/>
                        </a:rPr>
                        <a:t>0</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endParaRPr lang="en-US" sz="1600" b="1"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600" b="1" i="0" u="none" strike="noStrike" dirty="0" smtClean="0">
                          <a:solidFill>
                            <a:srgbClr val="000000"/>
                          </a:solidFill>
                          <a:effectLst/>
                          <a:latin typeface="Calibri" panose="020F0502020204030204" pitchFamily="34" charset="0"/>
                        </a:rPr>
                        <a:t>2.71</a:t>
                      </a:r>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88228861"/>
                  </a:ext>
                </a:extLst>
              </a:tr>
              <a:tr h="225778">
                <a:tc>
                  <a:txBody>
                    <a:bodyPr/>
                    <a:lstStyle/>
                    <a:p>
                      <a:pPr algn="ctr" fontAlgn="b"/>
                      <a:r>
                        <a:rPr lang="en-US" sz="1600" b="1"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Calibri" panose="020F0502020204030204" pitchFamily="34" charset="0"/>
                        </a:rPr>
                        <a:t>42</a:t>
                      </a:r>
                    </a:p>
                  </a:txBody>
                  <a:tcPr marL="9525" marR="9525" marT="9525" marB="0" anchor="b">
                    <a:lnL>
                      <a:noFill/>
                    </a:lnL>
                    <a:lnR>
                      <a:noFill/>
                    </a:lnR>
                    <a:lnT>
                      <a:noFill/>
                    </a:lnT>
                    <a:lnB>
                      <a:noFill/>
                    </a:lnB>
                  </a:tcPr>
                </a:tc>
                <a:tc>
                  <a:txBody>
                    <a:bodyPr/>
                    <a:lstStyle/>
                    <a:p>
                      <a:pPr algn="ctr" fontAlgn="b"/>
                      <a:endParaRPr lang="en-US"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Calibri" panose="020F0502020204030204" pitchFamily="34" charset="0"/>
                        </a:rPr>
                        <a:t>3.02</a:t>
                      </a:r>
                    </a:p>
                  </a:txBody>
                  <a:tcPr marL="9525" marR="9525" marT="9525" marB="0" anchor="b">
                    <a:lnL>
                      <a:noFill/>
                    </a:lnL>
                    <a:lnR>
                      <a:noFill/>
                    </a:lnR>
                    <a:lnT>
                      <a:noFill/>
                    </a:lnT>
                    <a:lnB>
                      <a:noFill/>
                    </a:lnB>
                  </a:tcPr>
                </a:tc>
                <a:extLst>
                  <a:ext uri="{0D108BD9-81ED-4DB2-BD59-A6C34878D82A}">
                    <a16:rowId xmlns:a16="http://schemas.microsoft.com/office/drawing/2014/main" val="2046130953"/>
                  </a:ext>
                </a:extLst>
              </a:tr>
              <a:tr h="225778">
                <a:tc>
                  <a:txBody>
                    <a:bodyPr/>
                    <a:lstStyle/>
                    <a:p>
                      <a:pPr algn="ctr" fontAlgn="b"/>
                      <a:r>
                        <a:rPr lang="en-US" sz="1600" b="1" i="0" u="none" strike="noStrike">
                          <a:solidFill>
                            <a:srgbClr val="000000"/>
                          </a:solidFill>
                          <a:effectLst/>
                          <a:latin typeface="Calibri" panose="020F0502020204030204" pitchFamily="34" charset="0"/>
                        </a:rPr>
                        <a:t>3</a:t>
                      </a: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125</a:t>
                      </a:r>
                    </a:p>
                  </a:txBody>
                  <a:tcPr marL="9525" marR="9525" marT="9525" marB="0" anchor="b">
                    <a:lnL>
                      <a:noFill/>
                    </a:lnL>
                    <a:lnR>
                      <a:noFill/>
                    </a:lnR>
                    <a:lnT>
                      <a:noFill/>
                    </a:lnT>
                    <a:lnB>
                      <a:noFill/>
                    </a:lnB>
                  </a:tcPr>
                </a:tc>
                <a:tc>
                  <a:txBody>
                    <a:bodyPr/>
                    <a:lstStyle/>
                    <a:p>
                      <a:pPr algn="ctr" fontAlgn="b"/>
                      <a:endParaRPr lang="en-US"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Calibri" panose="020F0502020204030204" pitchFamily="34" charset="0"/>
                        </a:rPr>
                        <a:t>3.61</a:t>
                      </a:r>
                    </a:p>
                  </a:txBody>
                  <a:tcPr marL="9525" marR="9525" marT="9525" marB="0" anchor="b">
                    <a:lnL>
                      <a:noFill/>
                    </a:lnL>
                    <a:lnR>
                      <a:noFill/>
                    </a:lnR>
                    <a:lnT>
                      <a:noFill/>
                    </a:lnT>
                    <a:lnB>
                      <a:noFill/>
                    </a:lnB>
                  </a:tcPr>
                </a:tc>
                <a:extLst>
                  <a:ext uri="{0D108BD9-81ED-4DB2-BD59-A6C34878D82A}">
                    <a16:rowId xmlns:a16="http://schemas.microsoft.com/office/drawing/2014/main" val="2904749142"/>
                  </a:ext>
                </a:extLst>
              </a:tr>
              <a:tr h="225778">
                <a:tc>
                  <a:txBody>
                    <a:bodyPr/>
                    <a:lstStyle/>
                    <a:p>
                      <a:pPr algn="ctr" fontAlgn="b"/>
                      <a:r>
                        <a:rPr lang="en-US" sz="1600" b="1"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Calibri" panose="020F0502020204030204" pitchFamily="34" charset="0"/>
                        </a:rPr>
                        <a:t>208</a:t>
                      </a:r>
                    </a:p>
                  </a:txBody>
                  <a:tcPr marL="9525" marR="9525" marT="9525" marB="0" anchor="b">
                    <a:lnL>
                      <a:noFill/>
                    </a:lnL>
                    <a:lnR>
                      <a:noFill/>
                    </a:lnR>
                    <a:lnT>
                      <a:noFill/>
                    </a:lnT>
                    <a:lnB>
                      <a:noFill/>
                    </a:lnB>
                  </a:tcPr>
                </a:tc>
                <a:tc>
                  <a:txBody>
                    <a:bodyPr/>
                    <a:lstStyle/>
                    <a:p>
                      <a:pPr algn="ctr" fontAlgn="b"/>
                      <a:endParaRPr lang="en-US"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Calibri" panose="020F0502020204030204" pitchFamily="34" charset="0"/>
                        </a:rPr>
                        <a:t>3.77</a:t>
                      </a:r>
                    </a:p>
                  </a:txBody>
                  <a:tcPr marL="9525" marR="9525" marT="9525" marB="0" anchor="b">
                    <a:lnL>
                      <a:noFill/>
                    </a:lnL>
                    <a:lnR>
                      <a:noFill/>
                    </a:lnR>
                    <a:lnT>
                      <a:noFill/>
                    </a:lnT>
                    <a:lnB>
                      <a:noFill/>
                    </a:lnB>
                  </a:tcPr>
                </a:tc>
                <a:extLst>
                  <a:ext uri="{0D108BD9-81ED-4DB2-BD59-A6C34878D82A}">
                    <a16:rowId xmlns:a16="http://schemas.microsoft.com/office/drawing/2014/main" val="2106412500"/>
                  </a:ext>
                </a:extLst>
              </a:tr>
              <a:tr h="225778">
                <a:tc>
                  <a:txBody>
                    <a:bodyPr/>
                    <a:lstStyle/>
                    <a:p>
                      <a:pPr algn="ctr" fontAlgn="b"/>
                      <a:r>
                        <a:rPr lang="en-US" sz="1600" b="1" i="0" u="none" strike="noStrike">
                          <a:solidFill>
                            <a:srgbClr val="000000"/>
                          </a:solidFill>
                          <a:effectLst/>
                          <a:latin typeface="Calibri" panose="020F0502020204030204" pitchFamily="34" charset="0"/>
                        </a:rPr>
                        <a:t>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292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3.58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6878176"/>
                  </a:ext>
                </a:extLst>
              </a:tr>
              <a:tr h="225778">
                <a:tc>
                  <a:txBody>
                    <a:bodyPr/>
                    <a:lstStyle/>
                    <a:p>
                      <a:pPr algn="ctr" fontAlgn="b"/>
                      <a:r>
                        <a:rPr lang="en-US" sz="1600" b="1" i="0" u="none" strike="noStrike">
                          <a:solidFill>
                            <a:srgbClr val="000000"/>
                          </a:solidFill>
                          <a:effectLst/>
                          <a:latin typeface="Calibri" panose="020F0502020204030204" pitchFamily="34" charset="0"/>
                        </a:rPr>
                        <a:t>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6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1" i="0" u="none" strike="noStrike">
                          <a:solidFill>
                            <a:srgbClr val="000000"/>
                          </a:solidFill>
                          <a:effectLst/>
                          <a:latin typeface="Calibri" panose="020F0502020204030204" pitchFamily="34" charset="0"/>
                        </a:rPr>
                        <a:t>33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600" b="1" i="0" u="none" strike="noStrike">
                          <a:solidFill>
                            <a:srgbClr val="000000"/>
                          </a:solidFill>
                          <a:effectLst/>
                          <a:latin typeface="Calibri" panose="020F0502020204030204" pitchFamily="34" charset="0"/>
                        </a:rPr>
                        <a:t>2.92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39545560"/>
                  </a:ext>
                </a:extLst>
              </a:tr>
              <a:tr h="225778">
                <a:tc>
                  <a:txBody>
                    <a:bodyPr/>
                    <a:lstStyle/>
                    <a:p>
                      <a:pPr algn="ctr" fontAlgn="b"/>
                      <a:r>
                        <a:rPr lang="en-US" sz="1600" b="1" i="0" u="none" strike="noStrike">
                          <a:solidFill>
                            <a:srgbClr val="000000"/>
                          </a:solidFill>
                          <a:effectLst/>
                          <a:latin typeface="Calibri" panose="020F0502020204030204" pitchFamily="34" charset="0"/>
                        </a:rPr>
                        <a:t>7</a:t>
                      </a:r>
                    </a:p>
                  </a:txBody>
                  <a:tcPr marL="9525" marR="9525" marT="9525" marB="0" anchor="b">
                    <a:lnL>
                      <a:noFill/>
                    </a:lnL>
                    <a:lnR>
                      <a:noFill/>
                    </a:lnR>
                    <a:lnT>
                      <a:noFill/>
                    </a:lnT>
                    <a:lnB>
                      <a:noFill/>
                    </a:lnB>
                  </a:tcPr>
                </a:tc>
                <a:tc>
                  <a:txBody>
                    <a:bodyPr/>
                    <a:lstStyle/>
                    <a:p>
                      <a:pPr algn="ctr" fontAlgn="b"/>
                      <a:endParaRPr lang="en-US"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Calibri" panose="020F0502020204030204" pitchFamily="34" charset="0"/>
                        </a:rPr>
                        <a:t>97</a:t>
                      </a: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Calibri" panose="020F0502020204030204" pitchFamily="34" charset="0"/>
                        </a:rPr>
                        <a:t>2.96</a:t>
                      </a:r>
                    </a:p>
                  </a:txBody>
                  <a:tcPr marL="9525" marR="9525" marT="9525" marB="0" anchor="b">
                    <a:lnL>
                      <a:noFill/>
                    </a:lnL>
                    <a:lnR>
                      <a:noFill/>
                    </a:lnR>
                    <a:lnT>
                      <a:noFill/>
                    </a:lnT>
                    <a:lnB>
                      <a:noFill/>
                    </a:lnB>
                  </a:tcPr>
                </a:tc>
                <a:extLst>
                  <a:ext uri="{0D108BD9-81ED-4DB2-BD59-A6C34878D82A}">
                    <a16:rowId xmlns:a16="http://schemas.microsoft.com/office/drawing/2014/main" val="3532054942"/>
                  </a:ext>
                </a:extLst>
              </a:tr>
              <a:tr h="225778">
                <a:tc>
                  <a:txBody>
                    <a:bodyPr/>
                    <a:lstStyle/>
                    <a:p>
                      <a:pPr algn="ctr" fontAlgn="b"/>
                      <a:r>
                        <a:rPr lang="en-US" sz="1600" b="1" i="0" u="none" strike="noStrike">
                          <a:solidFill>
                            <a:srgbClr val="000000"/>
                          </a:solidFill>
                          <a:effectLst/>
                          <a:latin typeface="Calibri" panose="020F0502020204030204" pitchFamily="34" charset="0"/>
                        </a:rPr>
                        <a:t>8</a:t>
                      </a:r>
                    </a:p>
                  </a:txBody>
                  <a:tcPr marL="9525" marR="9525" marT="9525" marB="0" anchor="b">
                    <a:lnL>
                      <a:noFill/>
                    </a:lnL>
                    <a:lnR>
                      <a:noFill/>
                    </a:lnR>
                    <a:lnT>
                      <a:noFill/>
                    </a:lnT>
                    <a:lnB>
                      <a:noFill/>
                    </a:lnB>
                  </a:tcPr>
                </a:tc>
                <a:tc>
                  <a:txBody>
                    <a:bodyPr/>
                    <a:lstStyle/>
                    <a:p>
                      <a:pPr algn="ctr" fontAlgn="b"/>
                      <a:endParaRPr lang="en-US"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Calibri" panose="020F0502020204030204" pitchFamily="34" charset="0"/>
                        </a:rPr>
                        <a:t>161</a:t>
                      </a: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Calibri" panose="020F0502020204030204" pitchFamily="34" charset="0"/>
                        </a:rPr>
                        <a:t>2.53</a:t>
                      </a:r>
                    </a:p>
                  </a:txBody>
                  <a:tcPr marL="9525" marR="9525" marT="9525" marB="0" anchor="b">
                    <a:lnL>
                      <a:noFill/>
                    </a:lnL>
                    <a:lnR>
                      <a:noFill/>
                    </a:lnR>
                    <a:lnT>
                      <a:noFill/>
                    </a:lnT>
                    <a:lnB>
                      <a:noFill/>
                    </a:lnB>
                  </a:tcPr>
                </a:tc>
                <a:extLst>
                  <a:ext uri="{0D108BD9-81ED-4DB2-BD59-A6C34878D82A}">
                    <a16:rowId xmlns:a16="http://schemas.microsoft.com/office/drawing/2014/main" val="684440834"/>
                  </a:ext>
                </a:extLst>
              </a:tr>
              <a:tr h="225778">
                <a:tc>
                  <a:txBody>
                    <a:bodyPr/>
                    <a:lstStyle/>
                    <a:p>
                      <a:pPr algn="ctr" fontAlgn="b"/>
                      <a:r>
                        <a:rPr lang="en-US" sz="1600" b="1" i="0" u="none" strike="noStrike">
                          <a:solidFill>
                            <a:srgbClr val="000000"/>
                          </a:solidFill>
                          <a:effectLst/>
                          <a:latin typeface="Calibri" panose="020F0502020204030204" pitchFamily="34" charset="0"/>
                        </a:rPr>
                        <a:t>9</a:t>
                      </a:r>
                    </a:p>
                  </a:txBody>
                  <a:tcPr marL="9525" marR="9525" marT="9525" marB="0" anchor="b">
                    <a:lnL>
                      <a:noFill/>
                    </a:lnL>
                    <a:lnR>
                      <a:noFill/>
                    </a:lnR>
                    <a:lnT>
                      <a:noFill/>
                    </a:lnT>
                    <a:lnB>
                      <a:noFill/>
                    </a:lnB>
                  </a:tcPr>
                </a:tc>
                <a:tc>
                  <a:txBody>
                    <a:bodyPr/>
                    <a:lstStyle/>
                    <a:p>
                      <a:pPr algn="ctr" fontAlgn="b"/>
                      <a:endParaRPr lang="en-US" sz="16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Calibri" panose="020F0502020204030204" pitchFamily="34" charset="0"/>
                        </a:rPr>
                        <a:t>225</a:t>
                      </a:r>
                    </a:p>
                  </a:txBody>
                  <a:tcPr marL="9525" marR="9525" marT="9525"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3.18</a:t>
                      </a:r>
                    </a:p>
                  </a:txBody>
                  <a:tcPr marL="9525" marR="9525" marT="9525" marB="0" anchor="b">
                    <a:lnL>
                      <a:noFill/>
                    </a:lnL>
                    <a:lnR>
                      <a:noFill/>
                    </a:lnR>
                    <a:lnT>
                      <a:noFill/>
                    </a:lnT>
                    <a:lnB>
                      <a:noFill/>
                    </a:lnB>
                  </a:tcPr>
                </a:tc>
                <a:extLst>
                  <a:ext uri="{0D108BD9-81ED-4DB2-BD59-A6C34878D82A}">
                    <a16:rowId xmlns:a16="http://schemas.microsoft.com/office/drawing/2014/main" val="2868856401"/>
                  </a:ext>
                </a:extLst>
              </a:tr>
            </a:tbl>
          </a:graphicData>
        </a:graphic>
      </p:graphicFrame>
    </p:spTree>
    <p:extLst>
      <p:ext uri="{BB962C8B-B14F-4D97-AF65-F5344CB8AC3E}">
        <p14:creationId xmlns:p14="http://schemas.microsoft.com/office/powerpoint/2010/main" val="16762906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 y="2"/>
            <a:ext cx="9143999" cy="1419225"/>
            <a:chOff x="-9407" y="-5621"/>
            <a:chExt cx="9153407" cy="1042131"/>
          </a:xfrm>
        </p:grpSpPr>
        <p:sp>
          <p:nvSpPr>
            <p:cNvPr id="18" name="Rectangle 17"/>
            <p:cNvSpPr/>
            <p:nvPr/>
          </p:nvSpPr>
          <p:spPr>
            <a:xfrm>
              <a:off x="696148" y="419547"/>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5" rIns="13949" bIns="6975" rtlCol="0" anchor="ctr"/>
            <a:lstStyle/>
            <a:p>
              <a:pPr algn="ctr"/>
              <a:endParaRPr lang="en-US" sz="1351" dirty="0">
                <a:solidFill>
                  <a:schemeClr val="tx1"/>
                </a:solidFill>
              </a:endParaRPr>
            </a:p>
          </p:txBody>
        </p:sp>
        <p:sp>
          <p:nvSpPr>
            <p:cNvPr id="19" name="Rectangle 18"/>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2100" dirty="0">
                <a:solidFill>
                  <a:schemeClr val="bg1"/>
                </a:solidFill>
              </a:endParaRPr>
            </a:p>
          </p:txBody>
        </p:sp>
        <p:sp>
          <p:nvSpPr>
            <p:cNvPr id="20" name="Rectangle 19"/>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sp>
          <p:nvSpPr>
            <p:cNvPr id="21" name="Isosceles Triangle 20"/>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pic>
          <p:nvPicPr>
            <p:cNvPr id="22" name="Picture 2" descr="research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TextBox 22"/>
          <p:cNvSpPr txBox="1"/>
          <p:nvPr/>
        </p:nvSpPr>
        <p:spPr>
          <a:xfrm>
            <a:off x="1160689" y="64484"/>
            <a:ext cx="7310971" cy="400110"/>
          </a:xfrm>
          <a:prstGeom prst="rect">
            <a:avLst/>
          </a:prstGeom>
          <a:noFill/>
        </p:spPr>
        <p:txBody>
          <a:bodyPr wrap="square" rtlCol="0">
            <a:spAutoFit/>
          </a:bodyPr>
          <a:lstStyle/>
          <a:p>
            <a:r>
              <a:rPr lang="en-US" sz="2000" dirty="0" smtClean="0">
                <a:solidFill>
                  <a:schemeClr val="bg1"/>
                </a:solidFill>
              </a:rPr>
              <a:t>Sorghum  and Cotton 2019</a:t>
            </a:r>
            <a:endParaRPr lang="en-US" sz="2000" dirty="0">
              <a:solidFill>
                <a:schemeClr val="bg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606044892"/>
              </p:ext>
            </p:extLst>
          </p:nvPr>
        </p:nvGraphicFramePr>
        <p:xfrm>
          <a:off x="1160689" y="1309498"/>
          <a:ext cx="3282950" cy="3657424"/>
        </p:xfrm>
        <a:graphic>
          <a:graphicData uri="http://schemas.openxmlformats.org/drawingml/2006/table">
            <a:tbl>
              <a:tblPr firstRow="1" bandRow="1">
                <a:tableStyleId>{7E9639D4-E3E2-4D34-9284-5A2195B3D0D7}</a:tableStyleId>
              </a:tblPr>
              <a:tblGrid>
                <a:gridCol w="656590">
                  <a:extLst>
                    <a:ext uri="{9D8B030D-6E8A-4147-A177-3AD203B41FA5}">
                      <a16:colId xmlns:a16="http://schemas.microsoft.com/office/drawing/2014/main" val="20000"/>
                    </a:ext>
                  </a:extLst>
                </a:gridCol>
                <a:gridCol w="1389456">
                  <a:extLst>
                    <a:ext uri="{9D8B030D-6E8A-4147-A177-3AD203B41FA5}">
                      <a16:colId xmlns:a16="http://schemas.microsoft.com/office/drawing/2014/main" val="20002"/>
                    </a:ext>
                  </a:extLst>
                </a:gridCol>
                <a:gridCol w="1236904">
                  <a:extLst>
                    <a:ext uri="{9D8B030D-6E8A-4147-A177-3AD203B41FA5}">
                      <a16:colId xmlns:a16="http://schemas.microsoft.com/office/drawing/2014/main" val="20003"/>
                    </a:ext>
                  </a:extLst>
                </a:gridCol>
              </a:tblGrid>
              <a:tr h="280362">
                <a:tc>
                  <a:txBody>
                    <a:bodyPr/>
                    <a:lstStyle/>
                    <a:p>
                      <a:pPr algn="ctr"/>
                      <a:r>
                        <a:rPr lang="en-US" sz="1400" dirty="0" err="1" smtClean="0"/>
                        <a:t>Trt</a:t>
                      </a:r>
                      <a:endParaRPr lang="en-US" sz="1400" dirty="0"/>
                    </a:p>
                  </a:txBody>
                  <a:tcPr marL="91453" marR="91453" marT="45712" marB="45712" anchor="ctr"/>
                </a:tc>
                <a:tc>
                  <a:txBody>
                    <a:bodyPr/>
                    <a:lstStyle/>
                    <a:p>
                      <a:pPr marL="0" marR="0" algn="ctr">
                        <a:lnSpc>
                          <a:spcPct val="115000"/>
                        </a:lnSpc>
                        <a:spcBef>
                          <a:spcPts val="0"/>
                        </a:spcBef>
                        <a:spcAft>
                          <a:spcPts val="0"/>
                        </a:spcAft>
                      </a:pPr>
                      <a:r>
                        <a:rPr lang="en-US" sz="1400" dirty="0" smtClean="0">
                          <a:effectLst/>
                        </a:rPr>
                        <a:t>Timing</a:t>
                      </a:r>
                      <a:endParaRPr lang="en-US" sz="1400" dirty="0">
                        <a:effectLst/>
                        <a:latin typeface="Calibri"/>
                        <a:ea typeface="Calibri"/>
                        <a:cs typeface="Times New Roman"/>
                      </a:endParaRPr>
                    </a:p>
                  </a:txBody>
                  <a:tcPr marL="68590" marR="68590" marT="0" marB="0" anchor="ctr"/>
                </a:tc>
                <a:tc>
                  <a:txBody>
                    <a:bodyPr/>
                    <a:lstStyle/>
                    <a:p>
                      <a:pPr marL="0" marR="0" algn="ctr">
                        <a:lnSpc>
                          <a:spcPct val="115000"/>
                        </a:lnSpc>
                        <a:spcBef>
                          <a:spcPts val="0"/>
                        </a:spcBef>
                        <a:spcAft>
                          <a:spcPts val="0"/>
                        </a:spcAft>
                      </a:pPr>
                      <a:r>
                        <a:rPr lang="en-US" sz="1400" dirty="0" smtClean="0">
                          <a:effectLst/>
                        </a:rPr>
                        <a:t>Rate</a:t>
                      </a:r>
                      <a:endParaRPr lang="en-US" sz="1400" dirty="0">
                        <a:effectLst/>
                        <a:latin typeface="Calibri"/>
                        <a:ea typeface="Calibri"/>
                        <a:cs typeface="Times New Roman"/>
                      </a:endParaRPr>
                    </a:p>
                  </a:txBody>
                  <a:tcPr marL="68590" marR="68590" marT="0" marB="0" anchor="ctr"/>
                </a:tc>
                <a:extLst>
                  <a:ext uri="{0D108BD9-81ED-4DB2-BD59-A6C34878D82A}">
                    <a16:rowId xmlns:a16="http://schemas.microsoft.com/office/drawing/2014/main" val="10000"/>
                  </a:ext>
                </a:extLst>
              </a:tr>
              <a:tr h="301724">
                <a:tc>
                  <a:txBody>
                    <a:bodyPr/>
                    <a:lstStyle/>
                    <a:p>
                      <a:pPr algn="ctr"/>
                      <a:r>
                        <a:rPr lang="en-US" sz="1600" dirty="0" smtClean="0"/>
                        <a:t>1</a:t>
                      </a:r>
                      <a:endParaRPr lang="en-US" sz="1600" b="1" dirty="0"/>
                    </a:p>
                  </a:txBody>
                  <a:tcPr marL="91453" marR="91453" marT="45712" marB="45712"/>
                </a:tc>
                <a:tc>
                  <a:txBody>
                    <a:bodyPr/>
                    <a:lstStyle/>
                    <a:p>
                      <a:pPr marL="0" marR="0" algn="ctr">
                        <a:lnSpc>
                          <a:spcPct val="115000"/>
                        </a:lnSpc>
                        <a:spcBef>
                          <a:spcPts val="0"/>
                        </a:spcBef>
                        <a:spcAft>
                          <a:spcPts val="0"/>
                        </a:spcAft>
                      </a:pPr>
                      <a:r>
                        <a:rPr lang="en-US" sz="1400" dirty="0" smtClean="0">
                          <a:effectLst/>
                        </a:rPr>
                        <a:t>Pre</a:t>
                      </a:r>
                      <a:endParaRPr lang="en-US" sz="1400" dirty="0">
                        <a:effectLst/>
                        <a:latin typeface="+mj-lt"/>
                        <a:ea typeface="Calibri"/>
                        <a:cs typeface="Times New Roman"/>
                      </a:endParaRPr>
                    </a:p>
                  </a:txBody>
                  <a:tcPr marL="68590" marR="68590" marT="0" marB="0" anchor="ctr"/>
                </a:tc>
                <a:tc>
                  <a:txBody>
                    <a:bodyPr/>
                    <a:lstStyle/>
                    <a:p>
                      <a:pPr marL="0" marR="0" algn="ctr">
                        <a:lnSpc>
                          <a:spcPct val="115000"/>
                        </a:lnSpc>
                        <a:spcBef>
                          <a:spcPts val="0"/>
                        </a:spcBef>
                        <a:spcAft>
                          <a:spcPts val="0"/>
                        </a:spcAft>
                      </a:pPr>
                      <a:r>
                        <a:rPr lang="en-US" sz="1400" dirty="0" smtClean="0">
                          <a:effectLst/>
                        </a:rPr>
                        <a:t>0</a:t>
                      </a:r>
                      <a:endParaRPr lang="en-US" sz="1400" dirty="0">
                        <a:effectLst/>
                        <a:latin typeface="+mj-lt"/>
                        <a:ea typeface="Calibri"/>
                        <a:cs typeface="Times New Roman"/>
                      </a:endParaRPr>
                    </a:p>
                  </a:txBody>
                  <a:tcPr marL="68590" marR="68590" marT="0" marB="0" anchor="ctr"/>
                </a:tc>
                <a:extLst>
                  <a:ext uri="{0D108BD9-81ED-4DB2-BD59-A6C34878D82A}">
                    <a16:rowId xmlns:a16="http://schemas.microsoft.com/office/drawing/2014/main" val="10001"/>
                  </a:ext>
                </a:extLst>
              </a:tr>
              <a:tr h="301724">
                <a:tc>
                  <a:txBody>
                    <a:bodyPr/>
                    <a:lstStyle/>
                    <a:p>
                      <a:pPr algn="ctr"/>
                      <a:r>
                        <a:rPr lang="en-US" sz="1600" dirty="0" smtClean="0"/>
                        <a:t>2</a:t>
                      </a:r>
                      <a:endParaRPr lang="en-US" sz="1600" b="1" dirty="0"/>
                    </a:p>
                  </a:txBody>
                  <a:tcPr marL="91453" marR="91453" marT="45712" marB="45712"/>
                </a:tc>
                <a:tc>
                  <a:txBody>
                    <a:bodyPr/>
                    <a:lstStyle/>
                    <a:p>
                      <a:pPr marL="0" marR="0" algn="ctr">
                        <a:lnSpc>
                          <a:spcPct val="115000"/>
                        </a:lnSpc>
                        <a:spcBef>
                          <a:spcPts val="0"/>
                        </a:spcBef>
                        <a:spcAft>
                          <a:spcPts val="0"/>
                        </a:spcAft>
                      </a:pPr>
                      <a:r>
                        <a:rPr lang="en-US" sz="1400" dirty="0" smtClean="0">
                          <a:effectLst/>
                        </a:rPr>
                        <a:t>Pre</a:t>
                      </a:r>
                      <a:endParaRPr lang="en-US" sz="1400" b="1" dirty="0">
                        <a:effectLst/>
                        <a:latin typeface="+mj-lt"/>
                        <a:ea typeface="Calibri"/>
                        <a:cs typeface="Times New Roman"/>
                      </a:endParaRPr>
                    </a:p>
                  </a:txBody>
                  <a:tcPr marL="68590" marR="68590" marT="0" marB="0" anchor="ctr"/>
                </a:tc>
                <a:tc>
                  <a:txBody>
                    <a:bodyPr/>
                    <a:lstStyle/>
                    <a:p>
                      <a:pPr marL="0" marR="0" algn="ctr">
                        <a:lnSpc>
                          <a:spcPct val="115000"/>
                        </a:lnSpc>
                        <a:spcBef>
                          <a:spcPts val="0"/>
                        </a:spcBef>
                        <a:spcAft>
                          <a:spcPts val="0"/>
                        </a:spcAft>
                      </a:pPr>
                      <a:r>
                        <a:rPr lang="en-US" sz="1400" dirty="0" smtClean="0">
                          <a:effectLst/>
                        </a:rPr>
                        <a:t>120</a:t>
                      </a:r>
                      <a:endParaRPr lang="en-US" sz="1400" b="1" dirty="0">
                        <a:effectLst/>
                        <a:latin typeface="+mj-lt"/>
                        <a:ea typeface="Calibri"/>
                        <a:cs typeface="Calibri" panose="020F0502020204030204" pitchFamily="34" charset="0"/>
                      </a:endParaRPr>
                    </a:p>
                  </a:txBody>
                  <a:tcPr marL="68590" marR="68590" marT="0" marB="0" anchor="ctr"/>
                </a:tc>
                <a:extLst>
                  <a:ext uri="{0D108BD9-81ED-4DB2-BD59-A6C34878D82A}">
                    <a16:rowId xmlns:a16="http://schemas.microsoft.com/office/drawing/2014/main" val="10002"/>
                  </a:ext>
                </a:extLst>
              </a:tr>
              <a:tr h="301724">
                <a:tc>
                  <a:txBody>
                    <a:bodyPr/>
                    <a:lstStyle/>
                    <a:p>
                      <a:pPr algn="ctr"/>
                      <a:r>
                        <a:rPr lang="en-US" sz="1600" dirty="0" smtClean="0"/>
                        <a:t>3</a:t>
                      </a:r>
                      <a:endParaRPr lang="en-US" sz="1600" b="1" dirty="0"/>
                    </a:p>
                  </a:txBody>
                  <a:tcPr marL="91453" marR="91453" marT="45712" marB="45712"/>
                </a:tc>
                <a:tc>
                  <a:txBody>
                    <a:bodyPr/>
                    <a:lstStyle/>
                    <a:p>
                      <a:pPr marL="0" marR="0" algn="ctr">
                        <a:lnSpc>
                          <a:spcPct val="115000"/>
                        </a:lnSpc>
                        <a:spcBef>
                          <a:spcPts val="0"/>
                        </a:spcBef>
                        <a:spcAft>
                          <a:spcPts val="0"/>
                        </a:spcAft>
                      </a:pPr>
                      <a:r>
                        <a:rPr lang="en-US" sz="1400" dirty="0" smtClean="0">
                          <a:effectLst/>
                        </a:rPr>
                        <a:t>0DAVD</a:t>
                      </a:r>
                      <a:endParaRPr lang="en-US" sz="1400" b="1" dirty="0">
                        <a:effectLst/>
                        <a:latin typeface="+mj-lt"/>
                        <a:ea typeface="Calibri"/>
                        <a:cs typeface="Times New Roman"/>
                      </a:endParaRPr>
                    </a:p>
                  </a:txBody>
                  <a:tcPr marL="68590" marR="68590" marT="0" marB="0" anchor="ctr"/>
                </a:tc>
                <a:tc>
                  <a:txBody>
                    <a:bodyPr/>
                    <a:lstStyle/>
                    <a:p>
                      <a:pPr marL="0" marR="0" algn="ctr">
                        <a:lnSpc>
                          <a:spcPct val="115000"/>
                        </a:lnSpc>
                        <a:spcBef>
                          <a:spcPts val="0"/>
                        </a:spcBef>
                        <a:spcAft>
                          <a:spcPts val="0"/>
                        </a:spcAft>
                      </a:pPr>
                      <a:r>
                        <a:rPr lang="en-US" sz="1400" dirty="0" smtClean="0">
                          <a:effectLst/>
                        </a:rPr>
                        <a:t>120</a:t>
                      </a:r>
                      <a:endParaRPr lang="en-US" sz="1400" b="1" dirty="0">
                        <a:effectLst/>
                        <a:latin typeface="+mj-lt"/>
                        <a:ea typeface="Calibri"/>
                        <a:cs typeface="Calibri" panose="020F0502020204030204" pitchFamily="34" charset="0"/>
                      </a:endParaRPr>
                    </a:p>
                  </a:txBody>
                  <a:tcPr marL="68590" marR="68590" marT="0" marB="0" anchor="ctr"/>
                </a:tc>
                <a:extLst>
                  <a:ext uri="{0D108BD9-81ED-4DB2-BD59-A6C34878D82A}">
                    <a16:rowId xmlns:a16="http://schemas.microsoft.com/office/drawing/2014/main" val="10003"/>
                  </a:ext>
                </a:extLst>
              </a:tr>
              <a:tr h="318039">
                <a:tc>
                  <a:txBody>
                    <a:bodyPr/>
                    <a:lstStyle/>
                    <a:p>
                      <a:pPr algn="ctr"/>
                      <a:r>
                        <a:rPr lang="en-US" sz="1600" dirty="0" smtClean="0"/>
                        <a:t>4</a:t>
                      </a:r>
                      <a:endParaRPr lang="en-US" sz="1600" b="1" dirty="0"/>
                    </a:p>
                  </a:txBody>
                  <a:tcPr marL="91453" marR="91453" marT="45712" marB="45712"/>
                </a:tc>
                <a:tc>
                  <a:txBody>
                    <a:bodyPr/>
                    <a:lstStyle/>
                    <a:p>
                      <a:pPr marL="0" marR="0" algn="ctr">
                        <a:lnSpc>
                          <a:spcPct val="115000"/>
                        </a:lnSpc>
                        <a:spcBef>
                          <a:spcPts val="0"/>
                        </a:spcBef>
                        <a:spcAft>
                          <a:spcPts val="0"/>
                        </a:spcAft>
                      </a:pPr>
                      <a:r>
                        <a:rPr lang="en-US" sz="1400" dirty="0" smtClean="0">
                          <a:effectLst/>
                        </a:rPr>
                        <a:t>7 DAVD</a:t>
                      </a:r>
                      <a:endParaRPr lang="en-US" sz="1400" b="1" dirty="0">
                        <a:effectLst/>
                        <a:latin typeface="+mj-lt"/>
                        <a:ea typeface="Calibri"/>
                        <a:cs typeface="Times New Roman"/>
                      </a:endParaRPr>
                    </a:p>
                  </a:txBody>
                  <a:tcPr marL="68590" marR="6859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effectLst/>
                        </a:rPr>
                        <a:t>120</a:t>
                      </a:r>
                      <a:endParaRPr lang="en-US" sz="1400" b="1" dirty="0" smtClean="0">
                        <a:effectLst/>
                        <a:latin typeface="+mj-lt"/>
                        <a:ea typeface="Calibri"/>
                        <a:cs typeface="Calibri" panose="020F0502020204030204" pitchFamily="34" charset="0"/>
                      </a:endParaRPr>
                    </a:p>
                  </a:txBody>
                  <a:tcPr marL="68590" marR="68590" marT="0" marB="0" anchor="ctr"/>
                </a:tc>
                <a:extLst>
                  <a:ext uri="{0D108BD9-81ED-4DB2-BD59-A6C34878D82A}">
                    <a16:rowId xmlns:a16="http://schemas.microsoft.com/office/drawing/2014/main" val="10004"/>
                  </a:ext>
                </a:extLst>
              </a:tr>
              <a:tr h="301724">
                <a:tc>
                  <a:txBody>
                    <a:bodyPr/>
                    <a:lstStyle/>
                    <a:p>
                      <a:pPr algn="ctr"/>
                      <a:r>
                        <a:rPr lang="en-US" sz="1600" dirty="0" smtClean="0"/>
                        <a:t>5</a:t>
                      </a:r>
                      <a:endParaRPr lang="en-US" sz="1600" b="1" dirty="0"/>
                    </a:p>
                  </a:txBody>
                  <a:tcPr marL="91453" marR="91453" marT="45712" marB="45712"/>
                </a:tc>
                <a:tc>
                  <a:txBody>
                    <a:bodyPr/>
                    <a:lstStyle/>
                    <a:p>
                      <a:pPr marL="0" marR="0" algn="ctr">
                        <a:lnSpc>
                          <a:spcPct val="115000"/>
                        </a:lnSpc>
                        <a:spcBef>
                          <a:spcPts val="0"/>
                        </a:spcBef>
                        <a:spcAft>
                          <a:spcPts val="0"/>
                        </a:spcAft>
                      </a:pPr>
                      <a:r>
                        <a:rPr lang="en-US" sz="1400" dirty="0" smtClean="0">
                          <a:effectLst/>
                        </a:rPr>
                        <a:t>14 DAVD</a:t>
                      </a:r>
                      <a:endParaRPr lang="en-US" sz="1400" b="1" dirty="0">
                        <a:effectLst/>
                        <a:latin typeface="+mj-lt"/>
                        <a:ea typeface="Calibri"/>
                        <a:cs typeface="Times New Roman"/>
                      </a:endParaRPr>
                    </a:p>
                  </a:txBody>
                  <a:tcPr marL="68590" marR="68590" marT="0" marB="0" anchor="ctr"/>
                </a:tc>
                <a:tc>
                  <a:txBody>
                    <a:bodyPr/>
                    <a:lstStyle/>
                    <a:p>
                      <a:pPr marL="0" marR="0" algn="ctr">
                        <a:lnSpc>
                          <a:spcPct val="115000"/>
                        </a:lnSpc>
                        <a:spcBef>
                          <a:spcPts val="0"/>
                        </a:spcBef>
                        <a:spcAft>
                          <a:spcPts val="0"/>
                        </a:spcAft>
                      </a:pPr>
                      <a:r>
                        <a:rPr lang="en-US" sz="1400" dirty="0" smtClean="0">
                          <a:effectLst/>
                        </a:rPr>
                        <a:t>120</a:t>
                      </a:r>
                      <a:endParaRPr lang="en-US" sz="1400" b="1" dirty="0">
                        <a:effectLst/>
                        <a:latin typeface="+mj-lt"/>
                        <a:ea typeface="Calibri"/>
                        <a:cs typeface="Calibri" panose="020F0502020204030204" pitchFamily="34" charset="0"/>
                      </a:endParaRPr>
                    </a:p>
                  </a:txBody>
                  <a:tcPr marL="68590" marR="68590" marT="0" marB="0" anchor="ctr"/>
                </a:tc>
                <a:extLst>
                  <a:ext uri="{0D108BD9-81ED-4DB2-BD59-A6C34878D82A}">
                    <a16:rowId xmlns:a16="http://schemas.microsoft.com/office/drawing/2014/main" val="10005"/>
                  </a:ext>
                </a:extLst>
              </a:tr>
              <a:tr h="301724">
                <a:tc>
                  <a:txBody>
                    <a:bodyPr/>
                    <a:lstStyle/>
                    <a:p>
                      <a:pPr algn="ctr"/>
                      <a:r>
                        <a:rPr lang="en-US" sz="1600" dirty="0" smtClean="0"/>
                        <a:t>6</a:t>
                      </a:r>
                      <a:endParaRPr lang="en-US" sz="1600" b="1" dirty="0"/>
                    </a:p>
                  </a:txBody>
                  <a:tcPr marL="91453" marR="91453" marT="45712" marB="45712"/>
                </a:tc>
                <a:tc>
                  <a:txBody>
                    <a:bodyPr/>
                    <a:lstStyle/>
                    <a:p>
                      <a:pPr marL="0" marR="0" algn="ctr">
                        <a:lnSpc>
                          <a:spcPct val="115000"/>
                        </a:lnSpc>
                        <a:spcBef>
                          <a:spcPts val="0"/>
                        </a:spcBef>
                        <a:spcAft>
                          <a:spcPts val="0"/>
                        </a:spcAft>
                      </a:pPr>
                      <a:r>
                        <a:rPr lang="en-US" sz="1400" dirty="0" smtClean="0">
                          <a:effectLst/>
                        </a:rPr>
                        <a:t>21 DAVD</a:t>
                      </a:r>
                      <a:endParaRPr lang="en-US" sz="1400" b="1" dirty="0">
                        <a:effectLst/>
                        <a:latin typeface="+mj-lt"/>
                        <a:ea typeface="Calibri"/>
                        <a:cs typeface="Times New Roman"/>
                      </a:endParaRPr>
                    </a:p>
                  </a:txBody>
                  <a:tcPr marL="68590" marR="68590" marT="0" marB="0" anchor="ctr"/>
                </a:tc>
                <a:tc>
                  <a:txBody>
                    <a:bodyPr/>
                    <a:lstStyle/>
                    <a:p>
                      <a:pPr marL="0" marR="0" algn="ctr">
                        <a:lnSpc>
                          <a:spcPct val="115000"/>
                        </a:lnSpc>
                        <a:spcBef>
                          <a:spcPts val="0"/>
                        </a:spcBef>
                        <a:spcAft>
                          <a:spcPts val="0"/>
                        </a:spcAft>
                      </a:pPr>
                      <a:r>
                        <a:rPr lang="en-US" sz="1400" dirty="0" smtClean="0">
                          <a:effectLst/>
                        </a:rPr>
                        <a:t>120</a:t>
                      </a:r>
                      <a:endParaRPr lang="en-US" sz="1400" b="1" dirty="0">
                        <a:effectLst/>
                        <a:latin typeface="+mj-lt"/>
                        <a:ea typeface="Calibri"/>
                        <a:cs typeface="Calibri" panose="020F0502020204030204" pitchFamily="34" charset="0"/>
                      </a:endParaRPr>
                    </a:p>
                  </a:txBody>
                  <a:tcPr marL="68590" marR="68590" marT="0" marB="0" anchor="ctr"/>
                </a:tc>
                <a:extLst>
                  <a:ext uri="{0D108BD9-81ED-4DB2-BD59-A6C34878D82A}">
                    <a16:rowId xmlns:a16="http://schemas.microsoft.com/office/drawing/2014/main" val="10006"/>
                  </a:ext>
                </a:extLst>
              </a:tr>
              <a:tr h="318039">
                <a:tc>
                  <a:txBody>
                    <a:bodyPr/>
                    <a:lstStyle/>
                    <a:p>
                      <a:pPr algn="ctr"/>
                      <a:r>
                        <a:rPr lang="en-US" sz="1600" dirty="0" smtClean="0"/>
                        <a:t>7</a:t>
                      </a:r>
                      <a:endParaRPr lang="en-US" sz="1600" b="1" dirty="0"/>
                    </a:p>
                  </a:txBody>
                  <a:tcPr marL="91453" marR="91453" marT="45712" marB="45712"/>
                </a:tc>
                <a:tc>
                  <a:txBody>
                    <a:bodyPr/>
                    <a:lstStyle/>
                    <a:p>
                      <a:pPr marL="0" marR="0" algn="ctr">
                        <a:lnSpc>
                          <a:spcPct val="115000"/>
                        </a:lnSpc>
                        <a:spcBef>
                          <a:spcPts val="0"/>
                        </a:spcBef>
                        <a:spcAft>
                          <a:spcPts val="0"/>
                        </a:spcAft>
                      </a:pPr>
                      <a:r>
                        <a:rPr lang="en-US" sz="1400" dirty="0" smtClean="0">
                          <a:effectLst/>
                        </a:rPr>
                        <a:t>28</a:t>
                      </a:r>
                      <a:r>
                        <a:rPr lang="en-US" sz="1400" baseline="0" dirty="0" smtClean="0">
                          <a:effectLst/>
                        </a:rPr>
                        <a:t> DAVD</a:t>
                      </a:r>
                      <a:endParaRPr lang="en-US" sz="1400" b="1" dirty="0">
                        <a:effectLst/>
                        <a:latin typeface="+mj-lt"/>
                        <a:ea typeface="Calibri"/>
                        <a:cs typeface="Times New Roman"/>
                      </a:endParaRPr>
                    </a:p>
                  </a:txBody>
                  <a:tcPr marL="68590" marR="6859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effectLst/>
                        </a:rPr>
                        <a:t>120</a:t>
                      </a:r>
                      <a:endParaRPr lang="en-US" sz="1400" b="1" dirty="0" smtClean="0">
                        <a:effectLst/>
                        <a:latin typeface="+mj-lt"/>
                        <a:ea typeface="Calibri"/>
                        <a:cs typeface="Calibri" panose="020F0502020204030204" pitchFamily="34" charset="0"/>
                      </a:endParaRPr>
                    </a:p>
                  </a:txBody>
                  <a:tcPr marL="68590" marR="68590" marT="0" marB="0" anchor="ctr"/>
                </a:tc>
                <a:extLst>
                  <a:ext uri="{0D108BD9-81ED-4DB2-BD59-A6C34878D82A}">
                    <a16:rowId xmlns:a16="http://schemas.microsoft.com/office/drawing/2014/main" val="10007"/>
                  </a:ext>
                </a:extLst>
              </a:tr>
              <a:tr h="318039">
                <a:tc>
                  <a:txBody>
                    <a:bodyPr/>
                    <a:lstStyle/>
                    <a:p>
                      <a:pPr algn="ctr"/>
                      <a:r>
                        <a:rPr lang="en-US" sz="1600" dirty="0" smtClean="0"/>
                        <a:t>8</a:t>
                      </a:r>
                      <a:endParaRPr lang="en-US" sz="1600" b="1" dirty="0"/>
                    </a:p>
                  </a:txBody>
                  <a:tcPr marL="91453" marR="91453" marT="45712" marB="45712"/>
                </a:tc>
                <a:tc>
                  <a:txBody>
                    <a:bodyPr/>
                    <a:lstStyle/>
                    <a:p>
                      <a:pPr marL="0" marR="0" algn="ctr">
                        <a:lnSpc>
                          <a:spcPct val="115000"/>
                        </a:lnSpc>
                        <a:spcBef>
                          <a:spcPts val="0"/>
                        </a:spcBef>
                        <a:spcAft>
                          <a:spcPts val="0"/>
                        </a:spcAft>
                      </a:pPr>
                      <a:r>
                        <a:rPr lang="en-US" sz="1400" dirty="0" smtClean="0">
                          <a:effectLst/>
                        </a:rPr>
                        <a:t>35 DAVD</a:t>
                      </a:r>
                      <a:endParaRPr lang="en-US" sz="1400" b="1" dirty="0">
                        <a:effectLst/>
                        <a:latin typeface="+mj-lt"/>
                        <a:ea typeface="Calibri"/>
                        <a:cs typeface="Times New Roman"/>
                      </a:endParaRPr>
                    </a:p>
                  </a:txBody>
                  <a:tcPr marL="68590" marR="6859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effectLst/>
                        </a:rPr>
                        <a:t>120</a:t>
                      </a:r>
                      <a:endParaRPr lang="en-US" sz="1400" b="1" dirty="0" smtClean="0">
                        <a:effectLst/>
                        <a:latin typeface="+mj-lt"/>
                        <a:ea typeface="Calibri"/>
                        <a:cs typeface="Calibri" panose="020F0502020204030204" pitchFamily="34" charset="0"/>
                      </a:endParaRPr>
                    </a:p>
                  </a:txBody>
                  <a:tcPr marL="68590" marR="68590" marT="0" marB="0" anchor="ctr"/>
                </a:tc>
                <a:extLst>
                  <a:ext uri="{0D108BD9-81ED-4DB2-BD59-A6C34878D82A}">
                    <a16:rowId xmlns:a16="http://schemas.microsoft.com/office/drawing/2014/main" val="10008"/>
                  </a:ext>
                </a:extLst>
              </a:tr>
              <a:tr h="318039">
                <a:tc>
                  <a:txBody>
                    <a:bodyPr/>
                    <a:lstStyle/>
                    <a:p>
                      <a:pPr algn="ctr"/>
                      <a:r>
                        <a:rPr lang="en-US" sz="1600" dirty="0" smtClean="0"/>
                        <a:t>9</a:t>
                      </a:r>
                      <a:endParaRPr lang="en-US" sz="1600" b="1" dirty="0"/>
                    </a:p>
                  </a:txBody>
                  <a:tcPr marL="91453" marR="91453" marT="45712" marB="45712"/>
                </a:tc>
                <a:tc>
                  <a:txBody>
                    <a:bodyPr/>
                    <a:lstStyle/>
                    <a:p>
                      <a:pPr marL="0" marR="0" algn="ctr">
                        <a:lnSpc>
                          <a:spcPct val="115000"/>
                        </a:lnSpc>
                        <a:spcBef>
                          <a:spcPts val="0"/>
                        </a:spcBef>
                        <a:spcAft>
                          <a:spcPts val="0"/>
                        </a:spcAft>
                      </a:pPr>
                      <a:r>
                        <a:rPr lang="en-US" sz="1400" dirty="0" smtClean="0">
                          <a:effectLst/>
                        </a:rPr>
                        <a:t>42 DAVD</a:t>
                      </a:r>
                      <a:endParaRPr lang="en-US" sz="1400" b="1" dirty="0">
                        <a:effectLst/>
                        <a:latin typeface="+mj-lt"/>
                        <a:ea typeface="Calibri"/>
                        <a:cs typeface="Times New Roman"/>
                      </a:endParaRPr>
                    </a:p>
                  </a:txBody>
                  <a:tcPr marL="68590" marR="6859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effectLst/>
                        </a:rPr>
                        <a:t>120</a:t>
                      </a:r>
                      <a:endParaRPr lang="en-US" sz="1400" b="1" dirty="0" smtClean="0">
                        <a:effectLst/>
                        <a:latin typeface="+mj-lt"/>
                        <a:ea typeface="Calibri"/>
                        <a:cs typeface="Calibri" panose="020F0502020204030204" pitchFamily="34" charset="0"/>
                      </a:endParaRPr>
                    </a:p>
                  </a:txBody>
                  <a:tcPr marL="68590" marR="68590" marT="0" marB="0" anchor="ctr"/>
                </a:tc>
                <a:extLst>
                  <a:ext uri="{0D108BD9-81ED-4DB2-BD59-A6C34878D82A}">
                    <a16:rowId xmlns:a16="http://schemas.microsoft.com/office/drawing/2014/main" val="10009"/>
                  </a:ext>
                </a:extLst>
              </a:tr>
              <a:tr h="318039">
                <a:tc>
                  <a:txBody>
                    <a:bodyPr/>
                    <a:lstStyle/>
                    <a:p>
                      <a:pPr algn="ctr"/>
                      <a:r>
                        <a:rPr lang="en-US" sz="1600" b="0" dirty="0" smtClean="0"/>
                        <a:t>10</a:t>
                      </a:r>
                      <a:endParaRPr lang="en-US" sz="1600" b="0" dirty="0"/>
                    </a:p>
                  </a:txBody>
                  <a:tcPr marL="91453" marR="91453" marT="45712" marB="45712"/>
                </a:tc>
                <a:tc>
                  <a:txBody>
                    <a:bodyPr/>
                    <a:lstStyle/>
                    <a:p>
                      <a:pPr marL="0" marR="0" indent="0" algn="ctr" defTabSz="685783" rtl="0" eaLnBrk="1" fontAlgn="auto" latinLnBrk="0" hangingPunct="1">
                        <a:lnSpc>
                          <a:spcPct val="115000"/>
                        </a:lnSpc>
                        <a:spcBef>
                          <a:spcPts val="0"/>
                        </a:spcBef>
                        <a:spcAft>
                          <a:spcPts val="0"/>
                        </a:spcAft>
                        <a:buClrTx/>
                        <a:buSzTx/>
                        <a:buFontTx/>
                        <a:buNone/>
                        <a:tabLst/>
                        <a:defRPr/>
                      </a:pPr>
                      <a:r>
                        <a:rPr lang="en-US" sz="1400" dirty="0" smtClean="0">
                          <a:effectLst/>
                        </a:rPr>
                        <a:t>42 DAVD</a:t>
                      </a:r>
                      <a:endParaRPr lang="en-US" sz="1400" b="1" kern="1200" dirty="0" smtClean="0">
                        <a:solidFill>
                          <a:schemeClr val="tx1"/>
                        </a:solidFill>
                        <a:effectLst/>
                        <a:latin typeface="+mn-lt"/>
                        <a:ea typeface="Calibri"/>
                        <a:cs typeface="Times New Roman"/>
                      </a:endParaRPr>
                    </a:p>
                  </a:txBody>
                  <a:tcPr marL="68590" marR="6859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effectLst/>
                        </a:rPr>
                        <a:t>120</a:t>
                      </a:r>
                      <a:endParaRPr lang="en-US" sz="1400" b="1" kern="1200" dirty="0" smtClean="0">
                        <a:solidFill>
                          <a:schemeClr val="tx1"/>
                        </a:solidFill>
                        <a:effectLst/>
                        <a:latin typeface="+mn-lt"/>
                        <a:ea typeface="Calibri"/>
                        <a:cs typeface="Calibri" panose="020F0502020204030204" pitchFamily="34" charset="0"/>
                      </a:endParaRPr>
                    </a:p>
                  </a:txBody>
                  <a:tcPr marL="68590" marR="68590" marT="0" marB="0" anchor="ctr"/>
                </a:tc>
                <a:extLst>
                  <a:ext uri="{0D108BD9-81ED-4DB2-BD59-A6C34878D82A}">
                    <a16:rowId xmlns:a16="http://schemas.microsoft.com/office/drawing/2014/main" val="1492489289"/>
                  </a:ext>
                </a:extLst>
              </a:tr>
            </a:tbl>
          </a:graphicData>
        </a:graphic>
      </p:graphicFrame>
      <p:sp>
        <p:nvSpPr>
          <p:cNvPr id="3" name="Rectangle 2"/>
          <p:cNvSpPr/>
          <p:nvPr/>
        </p:nvSpPr>
        <p:spPr>
          <a:xfrm>
            <a:off x="1702277" y="909387"/>
            <a:ext cx="2366010" cy="400110"/>
          </a:xfrm>
          <a:prstGeom prst="rect">
            <a:avLst/>
          </a:prstGeom>
        </p:spPr>
        <p:txBody>
          <a:bodyPr wrap="square">
            <a:spAutoFit/>
          </a:bodyPr>
          <a:lstStyle/>
          <a:p>
            <a:pPr>
              <a:spcBef>
                <a:spcPct val="0"/>
              </a:spcBef>
            </a:pPr>
            <a:r>
              <a:rPr lang="en-US" altLang="en-US" sz="2000" dirty="0"/>
              <a:t>Sorghum </a:t>
            </a:r>
            <a:r>
              <a:rPr lang="en-US" altLang="en-US" sz="2000" dirty="0" smtClean="0"/>
              <a:t>Delayed N </a:t>
            </a:r>
            <a:endParaRPr lang="en-US" altLang="en-US" i="1" dirty="0"/>
          </a:p>
        </p:txBody>
      </p:sp>
      <p:graphicFrame>
        <p:nvGraphicFramePr>
          <p:cNvPr id="15" name="Group 174"/>
          <p:cNvGraphicFramePr>
            <a:graphicFrameLocks noGrp="1"/>
          </p:cNvGraphicFramePr>
          <p:nvPr>
            <p:extLst>
              <p:ext uri="{D42A27DB-BD31-4B8C-83A1-F6EECF244321}">
                <p14:modId xmlns:p14="http://schemas.microsoft.com/office/powerpoint/2010/main" val="2722034729"/>
              </p:ext>
            </p:extLst>
          </p:nvPr>
        </p:nvGraphicFramePr>
        <p:xfrm>
          <a:off x="5290248" y="1309497"/>
          <a:ext cx="3382498" cy="3581400"/>
        </p:xfrm>
        <a:graphic>
          <a:graphicData uri="http://schemas.openxmlformats.org/drawingml/2006/table">
            <a:tbl>
              <a:tblPr/>
              <a:tblGrid>
                <a:gridCol w="483214">
                  <a:extLst>
                    <a:ext uri="{9D8B030D-6E8A-4147-A177-3AD203B41FA5}">
                      <a16:colId xmlns:a16="http://schemas.microsoft.com/office/drawing/2014/main" val="20000"/>
                    </a:ext>
                  </a:extLst>
                </a:gridCol>
                <a:gridCol w="688858">
                  <a:extLst>
                    <a:ext uri="{9D8B030D-6E8A-4147-A177-3AD203B41FA5}">
                      <a16:colId xmlns:a16="http://schemas.microsoft.com/office/drawing/2014/main" val="20001"/>
                    </a:ext>
                  </a:extLst>
                </a:gridCol>
                <a:gridCol w="725568">
                  <a:extLst>
                    <a:ext uri="{9D8B030D-6E8A-4147-A177-3AD203B41FA5}">
                      <a16:colId xmlns:a16="http://schemas.microsoft.com/office/drawing/2014/main" val="20002"/>
                    </a:ext>
                  </a:extLst>
                </a:gridCol>
                <a:gridCol w="725568">
                  <a:extLst>
                    <a:ext uri="{9D8B030D-6E8A-4147-A177-3AD203B41FA5}">
                      <a16:colId xmlns:a16="http://schemas.microsoft.com/office/drawing/2014/main" val="2998260149"/>
                    </a:ext>
                  </a:extLst>
                </a:gridCol>
                <a:gridCol w="759290">
                  <a:extLst>
                    <a:ext uri="{9D8B030D-6E8A-4147-A177-3AD203B41FA5}">
                      <a16:colId xmlns:a16="http://schemas.microsoft.com/office/drawing/2014/main" val="20003"/>
                    </a:ext>
                  </a:extLst>
                </a:gridCol>
              </a:tblGrid>
              <a:tr h="573279">
                <a:tc>
                  <a:txBody>
                    <a:bodyPr/>
                    <a:lstStyle/>
                    <a:p>
                      <a:pPr marL="0" marR="0" algn="ctr">
                        <a:lnSpc>
                          <a:spcPct val="115000"/>
                        </a:lnSpc>
                        <a:spcBef>
                          <a:spcPts val="0"/>
                        </a:spcBef>
                        <a:spcAft>
                          <a:spcPts val="0"/>
                        </a:spcAft>
                      </a:pPr>
                      <a:r>
                        <a:rPr lang="en-US" sz="1400" b="1" dirty="0" err="1">
                          <a:solidFill>
                            <a:schemeClr val="bg1"/>
                          </a:solidFill>
                          <a:effectLst/>
                          <a:latin typeface="Calibri"/>
                          <a:ea typeface="Calibri"/>
                          <a:cs typeface="Times New Roman"/>
                        </a:rPr>
                        <a:t>Trt</a:t>
                      </a:r>
                      <a:r>
                        <a:rPr lang="en-US" sz="1400" b="1" dirty="0">
                          <a:solidFill>
                            <a:schemeClr val="bg1"/>
                          </a:solidFill>
                          <a:effectLst/>
                          <a:latin typeface="Calibri"/>
                          <a:ea typeface="Calibri"/>
                          <a:cs typeface="Times New Roman"/>
                        </a:rPr>
                        <a:t> </a:t>
                      </a:r>
                    </a:p>
                  </a:txBody>
                  <a:tcPr marL="68566" marR="6856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b="1" dirty="0" smtClean="0">
                          <a:solidFill>
                            <a:schemeClr val="bg1"/>
                          </a:solidFill>
                          <a:effectLst/>
                          <a:latin typeface="Calibri"/>
                          <a:ea typeface="Calibri"/>
                          <a:cs typeface="Times New Roman"/>
                        </a:rPr>
                        <a:t>Pre-plant</a:t>
                      </a:r>
                      <a:endParaRPr lang="en-US" sz="1800" b="1" baseline="0" dirty="0" smtClean="0">
                        <a:solidFill>
                          <a:schemeClr val="bg1"/>
                        </a:solidFill>
                        <a:effectLst/>
                        <a:latin typeface="Calibri"/>
                        <a:ea typeface="Calibri"/>
                        <a:cs typeface="Times New Roman"/>
                      </a:endParaRP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pPr marL="0" marR="0" algn="ctr">
                        <a:lnSpc>
                          <a:spcPct val="115000"/>
                        </a:lnSpc>
                        <a:spcBef>
                          <a:spcPts val="0"/>
                        </a:spcBef>
                        <a:spcAft>
                          <a:spcPts val="0"/>
                        </a:spcAft>
                      </a:pPr>
                      <a:endParaRPr lang="en-US" sz="1400" baseline="0" dirty="0" smtClean="0">
                        <a:solidFill>
                          <a:schemeClr val="tx1"/>
                        </a:solidFill>
                        <a:effectLst/>
                        <a:latin typeface="Calibri"/>
                        <a:ea typeface="Calibri"/>
                        <a:cs typeface="Times New Roman"/>
                      </a:endParaRP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algn="ctr">
                        <a:lnSpc>
                          <a:spcPct val="115000"/>
                        </a:lnSpc>
                        <a:spcBef>
                          <a:spcPts val="0"/>
                        </a:spcBef>
                        <a:spcAft>
                          <a:spcPts val="0"/>
                        </a:spcAft>
                      </a:pPr>
                      <a:r>
                        <a:rPr lang="en-US" sz="1800" b="1" baseline="0" dirty="0" smtClean="0">
                          <a:solidFill>
                            <a:schemeClr val="bg1"/>
                          </a:solidFill>
                          <a:effectLst/>
                          <a:latin typeface="Calibri"/>
                          <a:ea typeface="Calibri"/>
                          <a:cs typeface="Times New Roman"/>
                        </a:rPr>
                        <a:t>Pin Head </a:t>
                      </a:r>
                      <a:r>
                        <a:rPr lang="en-US" sz="1800" b="1" baseline="0" dirty="0" err="1" smtClean="0">
                          <a:solidFill>
                            <a:schemeClr val="bg1"/>
                          </a:solidFill>
                          <a:effectLst/>
                          <a:latin typeface="Calibri"/>
                          <a:ea typeface="Calibri"/>
                          <a:cs typeface="Times New Roman"/>
                        </a:rPr>
                        <a:t>Sq</a:t>
                      </a:r>
                      <a:endParaRPr lang="en-US" sz="1800" b="1" baseline="0" dirty="0" smtClean="0">
                        <a:solidFill>
                          <a:schemeClr val="bg1"/>
                        </a:solidFill>
                        <a:effectLst/>
                        <a:latin typeface="Calibri"/>
                        <a:ea typeface="Calibri"/>
                        <a:cs typeface="Times New Roman"/>
                      </a:endParaRP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pPr marL="0" marR="0" algn="ctr">
                        <a:lnSpc>
                          <a:spcPct val="115000"/>
                        </a:lnSpc>
                        <a:spcBef>
                          <a:spcPts val="0"/>
                        </a:spcBef>
                        <a:spcAft>
                          <a:spcPts val="0"/>
                        </a:spcAft>
                      </a:pPr>
                      <a:endParaRPr lang="en-US" sz="1400" dirty="0">
                        <a:solidFill>
                          <a:schemeClr val="tx1"/>
                        </a:solidFill>
                        <a:effectLst/>
                        <a:latin typeface="Calibri"/>
                        <a:ea typeface="Calibri"/>
                        <a:cs typeface="Times New Roman"/>
                      </a:endParaRPr>
                    </a:p>
                  </a:txBody>
                  <a:tcPr marL="68566" marR="685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0892">
                <a:tc>
                  <a:txBody>
                    <a:bodyPr/>
                    <a:lstStyle/>
                    <a:p>
                      <a:endParaRPr lang="en-US" sz="1800" b="1"/>
                    </a:p>
                  </a:txBody>
                  <a:tcPr marL="68566" marR="6856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Prod</a:t>
                      </a: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Rate (K</a:t>
                      </a:r>
                      <a:r>
                        <a:rPr lang="en-US" sz="1400" baseline="-25000" dirty="0" smtClean="0">
                          <a:effectLst/>
                          <a:latin typeface="Times New Roman" panose="02020603050405020304" pitchFamily="18" charset="0"/>
                          <a:ea typeface="Calibri"/>
                          <a:cs typeface="Times New Roman" panose="02020603050405020304" pitchFamily="18" charset="0"/>
                        </a:rPr>
                        <a:t>2</a:t>
                      </a:r>
                      <a:r>
                        <a:rPr lang="en-US" sz="1400" dirty="0" smtClean="0">
                          <a:effectLst/>
                          <a:latin typeface="Times New Roman" panose="02020603050405020304" pitchFamily="18" charset="0"/>
                          <a:ea typeface="Calibri"/>
                          <a:cs typeface="Times New Roman" panose="02020603050405020304" pitchFamily="18" charset="0"/>
                        </a:rPr>
                        <a:t>O)</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Prod</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400" dirty="0" smtClean="0">
                          <a:effectLst/>
                          <a:latin typeface="Times New Roman" panose="02020603050405020304" pitchFamily="18" charset="0"/>
                          <a:ea typeface="Calibri"/>
                          <a:cs typeface="Times New Roman" panose="02020603050405020304" pitchFamily="18" charset="0"/>
                        </a:rPr>
                        <a:t>Rate</a:t>
                      </a:r>
                      <a:br>
                        <a:rPr lang="en-US" sz="1400" dirty="0" smtClean="0">
                          <a:effectLst/>
                          <a:latin typeface="Times New Roman" panose="02020603050405020304" pitchFamily="18" charset="0"/>
                          <a:ea typeface="Calibri"/>
                          <a:cs typeface="Times New Roman" panose="02020603050405020304" pitchFamily="18" charset="0"/>
                        </a:rPr>
                      </a:br>
                      <a:r>
                        <a:rPr lang="en-US" sz="1400" dirty="0" smtClean="0">
                          <a:effectLst/>
                          <a:latin typeface="Times New Roman" panose="02020603050405020304" pitchFamily="18" charset="0"/>
                          <a:ea typeface="Calibri"/>
                          <a:cs typeface="Times New Roman" panose="02020603050405020304" pitchFamily="18" charset="0"/>
                        </a:rPr>
                        <a:t>(K</a:t>
                      </a:r>
                      <a:r>
                        <a:rPr lang="en-US" sz="1400" baseline="-25000" dirty="0" smtClean="0">
                          <a:effectLst/>
                          <a:latin typeface="Times New Roman" panose="02020603050405020304" pitchFamily="18" charset="0"/>
                          <a:ea typeface="Calibri"/>
                          <a:cs typeface="Times New Roman" panose="02020603050405020304" pitchFamily="18" charset="0"/>
                        </a:rPr>
                        <a:t>2</a:t>
                      </a:r>
                      <a:r>
                        <a:rPr lang="en-US" sz="1400" dirty="0" smtClean="0">
                          <a:effectLst/>
                          <a:latin typeface="Times New Roman" panose="02020603050405020304" pitchFamily="18" charset="0"/>
                          <a:ea typeface="Calibri"/>
                          <a:cs typeface="Times New Roman" panose="02020603050405020304" pitchFamily="18" charset="0"/>
                        </a:rPr>
                        <a:t>O)</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5447">
                <a:tc>
                  <a:txBody>
                    <a:bodyPr/>
                    <a:lstStyle/>
                    <a:p>
                      <a:pPr marL="0" marR="0" algn="ctr">
                        <a:lnSpc>
                          <a:spcPct val="115000"/>
                        </a:lnSpc>
                        <a:spcBef>
                          <a:spcPts val="0"/>
                        </a:spcBef>
                        <a:spcAft>
                          <a:spcPts val="0"/>
                        </a:spcAft>
                      </a:pPr>
                      <a:r>
                        <a:rPr lang="en-US" sz="1400" b="1" dirty="0">
                          <a:solidFill>
                            <a:schemeClr val="tx1"/>
                          </a:solidFill>
                          <a:effectLst/>
                          <a:latin typeface="Calibri"/>
                          <a:ea typeface="Calibri"/>
                          <a:cs typeface="Times New Roman"/>
                        </a:rPr>
                        <a:t>1</a:t>
                      </a:r>
                    </a:p>
                  </a:txBody>
                  <a:tcPr marL="68566" marR="6856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400" dirty="0" smtClean="0">
                          <a:effectLst/>
                          <a:latin typeface="Times New Roman" panose="02020603050405020304" pitchFamily="18" charset="0"/>
                          <a:ea typeface="Calibri"/>
                          <a:cs typeface="Times New Roman" panose="02020603050405020304" pitchFamily="18" charset="0"/>
                        </a:rPr>
                        <a:t>Check</a:t>
                      </a: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5447">
                <a:tc>
                  <a:txBody>
                    <a:bodyPr/>
                    <a:lstStyle/>
                    <a:p>
                      <a:pPr marL="0" marR="0" algn="ctr">
                        <a:lnSpc>
                          <a:spcPct val="115000"/>
                        </a:lnSpc>
                        <a:spcBef>
                          <a:spcPts val="0"/>
                        </a:spcBef>
                        <a:spcAft>
                          <a:spcPts val="0"/>
                        </a:spcAft>
                      </a:pPr>
                      <a:r>
                        <a:rPr lang="en-US" sz="1400" b="1" dirty="0">
                          <a:solidFill>
                            <a:schemeClr val="tx1"/>
                          </a:solidFill>
                          <a:effectLst/>
                          <a:latin typeface="Calibri"/>
                          <a:ea typeface="Calibri"/>
                          <a:cs typeface="Times New Roman"/>
                        </a:rPr>
                        <a:t>2</a:t>
                      </a:r>
                    </a:p>
                  </a:txBody>
                  <a:tcPr marL="68566" marR="6856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400" dirty="0" smtClean="0">
                          <a:effectLst/>
                          <a:latin typeface="Times New Roman" panose="02020603050405020304" pitchFamily="18" charset="0"/>
                          <a:ea typeface="Calibri"/>
                          <a:cs typeface="Times New Roman" panose="02020603050405020304" pitchFamily="18" charset="0"/>
                        </a:rPr>
                        <a:t>MOP</a:t>
                      </a: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30 </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5447">
                <a:tc>
                  <a:txBody>
                    <a:bodyPr/>
                    <a:lstStyle/>
                    <a:p>
                      <a:pPr marL="0" marR="0" algn="ctr">
                        <a:lnSpc>
                          <a:spcPct val="115000"/>
                        </a:lnSpc>
                        <a:spcBef>
                          <a:spcPts val="0"/>
                        </a:spcBef>
                        <a:spcAft>
                          <a:spcPts val="0"/>
                        </a:spcAft>
                      </a:pPr>
                      <a:r>
                        <a:rPr lang="en-US" sz="1400" b="1" dirty="0">
                          <a:solidFill>
                            <a:schemeClr val="tx1"/>
                          </a:solidFill>
                          <a:effectLst/>
                          <a:latin typeface="Calibri"/>
                          <a:ea typeface="Calibri"/>
                          <a:cs typeface="Times New Roman"/>
                        </a:rPr>
                        <a:t>3</a:t>
                      </a:r>
                    </a:p>
                  </a:txBody>
                  <a:tcPr marL="68566" marR="6856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400" dirty="0" smtClean="0">
                          <a:effectLst/>
                          <a:latin typeface="Times New Roman" panose="02020603050405020304" pitchFamily="18" charset="0"/>
                          <a:ea typeface="Calibri"/>
                          <a:cs typeface="Times New Roman" panose="02020603050405020304" pitchFamily="18" charset="0"/>
                        </a:rPr>
                        <a:t>Aspire</a:t>
                      </a: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30</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99">
                <a:tc>
                  <a:txBody>
                    <a:bodyPr/>
                    <a:lstStyle/>
                    <a:p>
                      <a:pPr marL="0" marR="0" algn="ctr">
                        <a:lnSpc>
                          <a:spcPct val="115000"/>
                        </a:lnSpc>
                        <a:spcBef>
                          <a:spcPts val="0"/>
                        </a:spcBef>
                        <a:spcAft>
                          <a:spcPts val="0"/>
                        </a:spcAft>
                      </a:pPr>
                      <a:r>
                        <a:rPr lang="en-US" sz="1400" b="1">
                          <a:solidFill>
                            <a:schemeClr val="tx1"/>
                          </a:solidFill>
                          <a:effectLst/>
                          <a:latin typeface="Calibri"/>
                          <a:ea typeface="Calibri"/>
                          <a:cs typeface="Times New Roman"/>
                        </a:rPr>
                        <a:t>4</a:t>
                      </a:r>
                    </a:p>
                  </a:txBody>
                  <a:tcPr marL="68566" marR="6856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400" dirty="0" smtClean="0">
                          <a:effectLst/>
                          <a:latin typeface="Times New Roman" panose="02020603050405020304" pitchFamily="18" charset="0"/>
                          <a:ea typeface="Calibri"/>
                          <a:cs typeface="Times New Roman" panose="02020603050405020304" pitchFamily="18" charset="0"/>
                        </a:rPr>
                        <a:t>MOP</a:t>
                      </a: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60 </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800" dirty="0"/>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800" dirty="0"/>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99">
                <a:tc>
                  <a:txBody>
                    <a:bodyPr/>
                    <a:lstStyle/>
                    <a:p>
                      <a:pPr marL="0" marR="0" algn="ctr">
                        <a:lnSpc>
                          <a:spcPct val="115000"/>
                        </a:lnSpc>
                        <a:spcBef>
                          <a:spcPts val="0"/>
                        </a:spcBef>
                        <a:spcAft>
                          <a:spcPts val="0"/>
                        </a:spcAft>
                      </a:pPr>
                      <a:r>
                        <a:rPr lang="en-US" sz="1400" b="1" dirty="0" smtClean="0">
                          <a:solidFill>
                            <a:schemeClr val="tx1"/>
                          </a:solidFill>
                          <a:effectLst/>
                          <a:latin typeface="Calibri"/>
                          <a:ea typeface="Calibri"/>
                          <a:cs typeface="Times New Roman"/>
                        </a:rPr>
                        <a:t>5</a:t>
                      </a:r>
                      <a:endParaRPr lang="en-US" sz="1400" b="1" dirty="0">
                        <a:solidFill>
                          <a:schemeClr val="tx1"/>
                        </a:solidFill>
                        <a:effectLst/>
                        <a:latin typeface="Calibri"/>
                        <a:ea typeface="Calibri"/>
                        <a:cs typeface="Times New Roman"/>
                      </a:endParaRPr>
                    </a:p>
                  </a:txBody>
                  <a:tcPr marL="68566" marR="6856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400" dirty="0" smtClean="0">
                          <a:effectLst/>
                          <a:latin typeface="Times New Roman" panose="02020603050405020304" pitchFamily="18" charset="0"/>
                          <a:ea typeface="Calibri"/>
                          <a:cs typeface="Times New Roman" panose="02020603050405020304" pitchFamily="18" charset="0"/>
                        </a:rPr>
                        <a:t>Aspire</a:t>
                      </a: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60</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800"/>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800" dirty="0"/>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0302">
                <a:tc>
                  <a:txBody>
                    <a:bodyPr/>
                    <a:lstStyle/>
                    <a:p>
                      <a:pPr marL="0" marR="0" algn="ctr">
                        <a:lnSpc>
                          <a:spcPct val="115000"/>
                        </a:lnSpc>
                        <a:spcBef>
                          <a:spcPts val="0"/>
                        </a:spcBef>
                        <a:spcAft>
                          <a:spcPts val="0"/>
                        </a:spcAft>
                      </a:pPr>
                      <a:r>
                        <a:rPr lang="en-US" sz="1400" b="1" dirty="0" smtClean="0">
                          <a:solidFill>
                            <a:schemeClr val="tx1"/>
                          </a:solidFill>
                          <a:effectLst/>
                          <a:latin typeface="Calibri"/>
                          <a:ea typeface="Calibri"/>
                          <a:cs typeface="Times New Roman"/>
                        </a:rPr>
                        <a:t>6</a:t>
                      </a:r>
                      <a:endParaRPr lang="en-US" sz="1400" b="1" dirty="0">
                        <a:solidFill>
                          <a:schemeClr val="tx1"/>
                        </a:solidFill>
                        <a:effectLst/>
                        <a:latin typeface="Calibri"/>
                        <a:ea typeface="Calibri"/>
                        <a:cs typeface="Times New Roman"/>
                      </a:endParaRPr>
                    </a:p>
                  </a:txBody>
                  <a:tcPr marL="68566" marR="6856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400" dirty="0" smtClean="0">
                          <a:effectLst/>
                          <a:latin typeface="Times New Roman" panose="02020603050405020304" pitchFamily="18" charset="0"/>
                          <a:ea typeface="Calibri"/>
                          <a:cs typeface="Times New Roman" panose="02020603050405020304" pitchFamily="18" charset="0"/>
                        </a:rPr>
                        <a:t>MOP</a:t>
                      </a: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30</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MOP</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30</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5447">
                <a:tc>
                  <a:txBody>
                    <a:bodyPr/>
                    <a:lstStyle/>
                    <a:p>
                      <a:pPr marL="0" marR="0" algn="ctr">
                        <a:lnSpc>
                          <a:spcPct val="115000"/>
                        </a:lnSpc>
                        <a:spcBef>
                          <a:spcPts val="0"/>
                        </a:spcBef>
                        <a:spcAft>
                          <a:spcPts val="0"/>
                        </a:spcAft>
                      </a:pPr>
                      <a:r>
                        <a:rPr lang="en-US" sz="1400" b="1" dirty="0" smtClean="0">
                          <a:solidFill>
                            <a:schemeClr val="tx1"/>
                          </a:solidFill>
                          <a:effectLst/>
                          <a:latin typeface="Calibri"/>
                          <a:ea typeface="Calibri"/>
                          <a:cs typeface="Times New Roman"/>
                        </a:rPr>
                        <a:t>7</a:t>
                      </a:r>
                      <a:endParaRPr lang="en-US" sz="1400" b="1" dirty="0">
                        <a:solidFill>
                          <a:schemeClr val="tx1"/>
                        </a:solidFill>
                        <a:effectLst/>
                        <a:latin typeface="Calibri"/>
                        <a:ea typeface="Calibri"/>
                        <a:cs typeface="Times New Roman"/>
                      </a:endParaRPr>
                    </a:p>
                  </a:txBody>
                  <a:tcPr marL="68566" marR="6856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400" dirty="0" smtClean="0">
                          <a:effectLst/>
                          <a:latin typeface="Times New Roman" panose="02020603050405020304" pitchFamily="18" charset="0"/>
                          <a:ea typeface="Calibri"/>
                          <a:cs typeface="Times New Roman" panose="02020603050405020304" pitchFamily="18" charset="0"/>
                        </a:rPr>
                        <a:t>Aspire</a:t>
                      </a: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30</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Aspire</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30</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5447">
                <a:tc>
                  <a:txBody>
                    <a:bodyPr/>
                    <a:lstStyle/>
                    <a:p>
                      <a:pPr marL="0" marR="0" algn="ctr">
                        <a:lnSpc>
                          <a:spcPct val="115000"/>
                        </a:lnSpc>
                        <a:spcBef>
                          <a:spcPts val="0"/>
                        </a:spcBef>
                        <a:spcAft>
                          <a:spcPts val="0"/>
                        </a:spcAft>
                      </a:pPr>
                      <a:r>
                        <a:rPr lang="en-US" sz="1400" b="1" dirty="0" smtClean="0">
                          <a:solidFill>
                            <a:schemeClr val="tx1"/>
                          </a:solidFill>
                          <a:effectLst/>
                          <a:latin typeface="Calibri"/>
                          <a:ea typeface="Calibri"/>
                          <a:cs typeface="Times New Roman"/>
                        </a:rPr>
                        <a:t>8</a:t>
                      </a:r>
                      <a:endParaRPr lang="en-US" sz="1400" b="1" dirty="0">
                        <a:solidFill>
                          <a:schemeClr val="tx1"/>
                        </a:solidFill>
                        <a:effectLst/>
                        <a:latin typeface="Calibri"/>
                        <a:ea typeface="Calibri"/>
                        <a:cs typeface="Times New Roman"/>
                      </a:endParaRPr>
                    </a:p>
                  </a:txBody>
                  <a:tcPr marL="68566" marR="6856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400" dirty="0" smtClean="0">
                          <a:effectLst/>
                          <a:latin typeface="Times New Roman" panose="02020603050405020304" pitchFamily="18" charset="0"/>
                          <a:ea typeface="Calibri"/>
                          <a:cs typeface="Times New Roman" panose="02020603050405020304" pitchFamily="18" charset="0"/>
                        </a:rPr>
                        <a:t>MOP</a:t>
                      </a: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0</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Foliar</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15899287"/>
                  </a:ext>
                </a:extLst>
              </a:tr>
              <a:tr h="245447">
                <a:tc>
                  <a:txBody>
                    <a:bodyPr/>
                    <a:lstStyle/>
                    <a:p>
                      <a:pPr marL="0" marR="0" algn="ctr">
                        <a:lnSpc>
                          <a:spcPct val="115000"/>
                        </a:lnSpc>
                        <a:spcBef>
                          <a:spcPts val="0"/>
                        </a:spcBef>
                        <a:spcAft>
                          <a:spcPts val="0"/>
                        </a:spcAft>
                      </a:pPr>
                      <a:r>
                        <a:rPr lang="en-US" sz="1400" b="1" dirty="0" smtClean="0">
                          <a:solidFill>
                            <a:schemeClr val="tx1"/>
                          </a:solidFill>
                          <a:effectLst/>
                          <a:latin typeface="Calibri"/>
                          <a:ea typeface="Calibri"/>
                          <a:cs typeface="Times New Roman"/>
                        </a:rPr>
                        <a:t>9</a:t>
                      </a:r>
                      <a:endParaRPr lang="en-US" sz="1400" b="1" dirty="0">
                        <a:solidFill>
                          <a:schemeClr val="tx1"/>
                        </a:solidFill>
                        <a:effectLst/>
                        <a:latin typeface="Calibri"/>
                        <a:ea typeface="Calibri"/>
                        <a:cs typeface="Times New Roman"/>
                      </a:endParaRPr>
                    </a:p>
                  </a:txBody>
                  <a:tcPr marL="68566" marR="6856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400" dirty="0" smtClean="0">
                          <a:effectLst/>
                          <a:latin typeface="Times New Roman" panose="02020603050405020304" pitchFamily="18" charset="0"/>
                          <a:ea typeface="Calibri"/>
                          <a:cs typeface="Times New Roman" panose="02020603050405020304" pitchFamily="18" charset="0"/>
                        </a:rPr>
                        <a:t>MOP</a:t>
                      </a: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30</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Foliar</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45829982"/>
                  </a:ext>
                </a:extLst>
              </a:tr>
              <a:tr h="245447">
                <a:tc>
                  <a:txBody>
                    <a:bodyPr/>
                    <a:lstStyle/>
                    <a:p>
                      <a:pPr marL="0" marR="0" algn="ctr">
                        <a:lnSpc>
                          <a:spcPct val="115000"/>
                        </a:lnSpc>
                        <a:spcBef>
                          <a:spcPts val="0"/>
                        </a:spcBef>
                        <a:spcAft>
                          <a:spcPts val="0"/>
                        </a:spcAft>
                      </a:pPr>
                      <a:r>
                        <a:rPr lang="en-US" sz="1400" b="1" dirty="0" smtClean="0">
                          <a:solidFill>
                            <a:schemeClr val="tx1"/>
                          </a:solidFill>
                          <a:effectLst/>
                          <a:latin typeface="Calibri"/>
                          <a:ea typeface="Calibri"/>
                          <a:cs typeface="Times New Roman"/>
                        </a:rPr>
                        <a:t>10</a:t>
                      </a:r>
                      <a:endParaRPr lang="en-US" sz="1400" b="1" dirty="0">
                        <a:solidFill>
                          <a:schemeClr val="tx1"/>
                        </a:solidFill>
                        <a:effectLst/>
                        <a:latin typeface="Calibri"/>
                        <a:ea typeface="Calibri"/>
                        <a:cs typeface="Times New Roman"/>
                      </a:endParaRPr>
                    </a:p>
                  </a:txBody>
                  <a:tcPr marL="68566" marR="6856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15000"/>
                        </a:lnSpc>
                        <a:spcBef>
                          <a:spcPts val="600"/>
                        </a:spcBef>
                        <a:spcAft>
                          <a:spcPts val="0"/>
                        </a:spcAft>
                        <a:buClrTx/>
                        <a:buSzTx/>
                        <a:buFontTx/>
                        <a:buNone/>
                        <a:tabLst/>
                        <a:defRPr/>
                      </a:pPr>
                      <a:r>
                        <a:rPr lang="en-US" sz="1400" dirty="0" smtClean="0">
                          <a:effectLst/>
                          <a:latin typeface="Times New Roman" panose="02020603050405020304" pitchFamily="18" charset="0"/>
                          <a:ea typeface="Calibri"/>
                          <a:cs typeface="Times New Roman" panose="02020603050405020304" pitchFamily="18" charset="0"/>
                        </a:rPr>
                        <a:t>MOP</a:t>
                      </a: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60</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r>
                        <a:rPr lang="en-US" sz="1400" dirty="0" smtClean="0">
                          <a:effectLst/>
                          <a:latin typeface="Times New Roman" panose="02020603050405020304" pitchFamily="18" charset="0"/>
                          <a:ea typeface="Calibri"/>
                          <a:cs typeface="Times New Roman" panose="02020603050405020304" pitchFamily="18" charset="0"/>
                        </a:rPr>
                        <a:t>Foliar</a:t>
                      </a: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lnSpc>
                          <a:spcPct val="115000"/>
                        </a:lnSpc>
                        <a:spcBef>
                          <a:spcPts val="600"/>
                        </a:spcBef>
                        <a:spcAft>
                          <a:spcPts val="0"/>
                        </a:spcAft>
                      </a:pPr>
                      <a:endParaRPr lang="en-US" sz="1400" dirty="0">
                        <a:effectLst/>
                        <a:latin typeface="Times New Roman" panose="02020603050405020304" pitchFamily="18" charset="0"/>
                        <a:ea typeface="Calibri"/>
                        <a:cs typeface="Times New Roman" panose="02020603050405020304" pitchFamily="18" charset="0"/>
                      </a:endParaRPr>
                    </a:p>
                  </a:txBody>
                  <a:tcPr marL="68566" marR="685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48064352"/>
                  </a:ext>
                </a:extLst>
              </a:tr>
            </a:tbl>
          </a:graphicData>
        </a:graphic>
      </p:graphicFrame>
      <p:sp>
        <p:nvSpPr>
          <p:cNvPr id="16" name="Rectangle 15"/>
          <p:cNvSpPr/>
          <p:nvPr/>
        </p:nvSpPr>
        <p:spPr>
          <a:xfrm>
            <a:off x="5603968" y="917933"/>
            <a:ext cx="3189653" cy="400110"/>
          </a:xfrm>
          <a:prstGeom prst="rect">
            <a:avLst/>
          </a:prstGeom>
        </p:spPr>
        <p:txBody>
          <a:bodyPr wrap="square">
            <a:spAutoFit/>
          </a:bodyPr>
          <a:lstStyle/>
          <a:p>
            <a:pPr>
              <a:spcBef>
                <a:spcPct val="0"/>
              </a:spcBef>
            </a:pPr>
            <a:r>
              <a:rPr lang="en-US" altLang="en-US" sz="2000" dirty="0" smtClean="0"/>
              <a:t>Potassium use in Cotton</a:t>
            </a:r>
            <a:endParaRPr lang="en-US" altLang="en-US" i="1" dirty="0"/>
          </a:p>
        </p:txBody>
      </p:sp>
    </p:spTree>
    <p:extLst>
      <p:ext uri="{BB962C8B-B14F-4D97-AF65-F5344CB8AC3E}">
        <p14:creationId xmlns:p14="http://schemas.microsoft.com/office/powerpoint/2010/main" val="32200260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 y="2"/>
            <a:ext cx="9143999" cy="1419225"/>
            <a:chOff x="-9407" y="-5621"/>
            <a:chExt cx="9153407" cy="1042131"/>
          </a:xfrm>
        </p:grpSpPr>
        <p:sp>
          <p:nvSpPr>
            <p:cNvPr id="18" name="Rectangle 17"/>
            <p:cNvSpPr/>
            <p:nvPr/>
          </p:nvSpPr>
          <p:spPr>
            <a:xfrm>
              <a:off x="696148" y="419547"/>
              <a:ext cx="8447852" cy="277813"/>
            </a:xfrm>
            <a:prstGeom prst="rect">
              <a:avLst/>
            </a:prstGeom>
            <a:solidFill>
              <a:srgbClr val="A9AAA8">
                <a:alpha val="86000"/>
              </a:srgbClr>
            </a:solidFill>
            <a:ln>
              <a:noFill/>
            </a:ln>
          </p:spPr>
          <p:style>
            <a:lnRef idx="1">
              <a:schemeClr val="accent1"/>
            </a:lnRef>
            <a:fillRef idx="3">
              <a:schemeClr val="accent1"/>
            </a:fillRef>
            <a:effectRef idx="2">
              <a:schemeClr val="accent1"/>
            </a:effectRef>
            <a:fontRef idx="minor">
              <a:schemeClr val="lt1"/>
            </a:fontRef>
          </p:style>
          <p:txBody>
            <a:bodyPr lIns="13949" tIns="6975" rIns="13949" bIns="6975" rtlCol="0" anchor="ctr"/>
            <a:lstStyle/>
            <a:p>
              <a:pPr algn="ctr"/>
              <a:endParaRPr lang="en-US" sz="1351" dirty="0">
                <a:solidFill>
                  <a:schemeClr val="tx1"/>
                </a:solidFill>
              </a:endParaRPr>
            </a:p>
          </p:txBody>
        </p:sp>
        <p:sp>
          <p:nvSpPr>
            <p:cNvPr id="19" name="Rectangle 18"/>
            <p:cNvSpPr/>
            <p:nvPr/>
          </p:nvSpPr>
          <p:spPr>
            <a:xfrm>
              <a:off x="-8232" y="-5621"/>
              <a:ext cx="9152232" cy="472061"/>
            </a:xfrm>
            <a:prstGeom prst="rect">
              <a:avLst/>
            </a:prstGeom>
            <a:solidFill>
              <a:srgbClr val="13130D"/>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2100" dirty="0">
                <a:solidFill>
                  <a:schemeClr val="bg1"/>
                </a:solidFill>
              </a:endParaRPr>
            </a:p>
          </p:txBody>
        </p:sp>
        <p:sp>
          <p:nvSpPr>
            <p:cNvPr id="20" name="Rectangle 19"/>
            <p:cNvSpPr/>
            <p:nvPr/>
          </p:nvSpPr>
          <p:spPr>
            <a:xfrm>
              <a:off x="-9407" y="-5621"/>
              <a:ext cx="998622" cy="564599"/>
            </a:xfrm>
            <a:prstGeom prst="rect">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sp>
          <p:nvSpPr>
            <p:cNvPr id="21" name="Isosceles Triangle 20"/>
            <p:cNvSpPr/>
            <p:nvPr/>
          </p:nvSpPr>
          <p:spPr>
            <a:xfrm rot="10800000">
              <a:off x="-9254" y="558963"/>
              <a:ext cx="998468" cy="477547"/>
            </a:xfrm>
            <a:prstGeom prst="triangle">
              <a:avLst/>
            </a:prstGeom>
            <a:solidFill>
              <a:srgbClr val="DE5B21"/>
            </a:solidFill>
            <a:ln>
              <a:noFill/>
            </a:ln>
          </p:spPr>
          <p:style>
            <a:lnRef idx="2">
              <a:schemeClr val="accent1">
                <a:shade val="50000"/>
              </a:schemeClr>
            </a:lnRef>
            <a:fillRef idx="1">
              <a:schemeClr val="accent1"/>
            </a:fillRef>
            <a:effectRef idx="0">
              <a:schemeClr val="accent1"/>
            </a:effectRef>
            <a:fontRef idx="minor">
              <a:schemeClr val="lt1"/>
            </a:fontRef>
          </p:style>
          <p:txBody>
            <a:bodyPr lIns="13949" tIns="6975" rIns="13949" bIns="6975" rtlCol="0" anchor="ctr"/>
            <a:lstStyle/>
            <a:p>
              <a:pPr algn="ctr"/>
              <a:endParaRPr lang="en-US" sz="1351"/>
            </a:p>
          </p:txBody>
        </p:sp>
        <p:pic>
          <p:nvPicPr>
            <p:cNvPr id="22" name="Picture 2" descr="research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083" y="-5621"/>
              <a:ext cx="810534" cy="5859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3" name="TextBox 22"/>
          <p:cNvSpPr txBox="1"/>
          <p:nvPr/>
        </p:nvSpPr>
        <p:spPr>
          <a:xfrm>
            <a:off x="1160689" y="64484"/>
            <a:ext cx="7310971" cy="400110"/>
          </a:xfrm>
          <a:prstGeom prst="rect">
            <a:avLst/>
          </a:prstGeom>
          <a:noFill/>
        </p:spPr>
        <p:txBody>
          <a:bodyPr wrap="square" rtlCol="0">
            <a:spAutoFit/>
          </a:bodyPr>
          <a:lstStyle/>
          <a:p>
            <a:r>
              <a:rPr lang="en-US" sz="2000" dirty="0" smtClean="0">
                <a:solidFill>
                  <a:schemeClr val="bg1"/>
                </a:solidFill>
              </a:rPr>
              <a:t>Soil pH in Cotton </a:t>
            </a:r>
            <a:endParaRPr lang="en-US" sz="2000" dirty="0">
              <a:solidFill>
                <a:schemeClr val="bg1"/>
              </a:solidFill>
            </a:endParaRPr>
          </a:p>
        </p:txBody>
      </p:sp>
      <p:graphicFrame>
        <p:nvGraphicFramePr>
          <p:cNvPr id="13" name="Group 129"/>
          <p:cNvGraphicFramePr>
            <a:graphicFrameLocks noGrp="1"/>
          </p:cNvGraphicFramePr>
          <p:nvPr>
            <p:extLst>
              <p:ext uri="{D42A27DB-BD31-4B8C-83A1-F6EECF244321}">
                <p14:modId xmlns:p14="http://schemas.microsoft.com/office/powerpoint/2010/main" val="2776332714"/>
              </p:ext>
            </p:extLst>
          </p:nvPr>
        </p:nvGraphicFramePr>
        <p:xfrm>
          <a:off x="616084" y="1749920"/>
          <a:ext cx="2880361" cy="4274582"/>
        </p:xfrm>
        <a:graphic>
          <a:graphicData uri="http://schemas.openxmlformats.org/drawingml/2006/table">
            <a:tbl>
              <a:tblPr/>
              <a:tblGrid>
                <a:gridCol w="884895">
                  <a:extLst>
                    <a:ext uri="{9D8B030D-6E8A-4147-A177-3AD203B41FA5}">
                      <a16:colId xmlns:a16="http://schemas.microsoft.com/office/drawing/2014/main" val="20000"/>
                    </a:ext>
                  </a:extLst>
                </a:gridCol>
                <a:gridCol w="740010">
                  <a:extLst>
                    <a:ext uri="{9D8B030D-6E8A-4147-A177-3AD203B41FA5}">
                      <a16:colId xmlns:a16="http://schemas.microsoft.com/office/drawing/2014/main" val="20001"/>
                    </a:ext>
                  </a:extLst>
                </a:gridCol>
                <a:gridCol w="1255456">
                  <a:extLst>
                    <a:ext uri="{9D8B030D-6E8A-4147-A177-3AD203B41FA5}">
                      <a16:colId xmlns:a16="http://schemas.microsoft.com/office/drawing/2014/main" val="20002"/>
                    </a:ext>
                  </a:extLst>
                </a:gridCol>
              </a:tblGrid>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rPr>
                        <a:t>Treatment</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rPr>
                        <a:t>Cultivar</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rPr>
                        <a:t>Target pH</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rPr>
                        <a:t>4.0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2</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rPr>
                        <a:t>4.5</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rPr>
                        <a:t>3</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rPr>
                        <a:t>5.0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rPr>
                        <a:t>4</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rPr>
                        <a:t>5.5</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rPr>
                        <a:t>5</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6.0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rPr>
                        <a:t>6</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7.0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7</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7.5</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28865574"/>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8</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8.0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19884975"/>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9</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4.0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9120797"/>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10</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4.5</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27834876"/>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rPr>
                        <a:t>11</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5.0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12</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5.5</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13</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6.0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43508434"/>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14</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7.0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81447004"/>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15</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7.5</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619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16</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2</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8.0</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4" name="Text Box 128"/>
          <p:cNvSpPr txBox="1">
            <a:spLocks noChangeArrowheads="1"/>
          </p:cNvSpPr>
          <p:nvPr/>
        </p:nvSpPr>
        <p:spPr bwMode="auto">
          <a:xfrm>
            <a:off x="1008543" y="1071779"/>
            <a:ext cx="20954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Relative Yield </a:t>
            </a:r>
            <a:r>
              <a:rPr lang="en-US" altLang="en-US" sz="1800" dirty="0" smtClean="0"/>
              <a:t>Trial</a:t>
            </a:r>
            <a:br>
              <a:rPr lang="en-US" altLang="en-US" sz="1800" dirty="0" smtClean="0"/>
            </a:br>
            <a:r>
              <a:rPr lang="en-US" altLang="en-US" sz="1800" dirty="0" smtClean="0"/>
              <a:t>Cotton- 2 Cultivars</a:t>
            </a:r>
            <a:endParaRPr lang="en-US" altLang="en-US" sz="1800" dirty="0"/>
          </a:p>
        </p:txBody>
      </p:sp>
      <p:pic>
        <p:nvPicPr>
          <p:cNvPr id="2" name="Picture 1"/>
          <p:cNvPicPr>
            <a:picLocks noChangeAspect="1"/>
          </p:cNvPicPr>
          <p:nvPr/>
        </p:nvPicPr>
        <p:blipFill>
          <a:blip r:embed="rId3"/>
          <a:stretch>
            <a:fillRect/>
          </a:stretch>
        </p:blipFill>
        <p:spPr>
          <a:xfrm>
            <a:off x="3736893" y="2669070"/>
            <a:ext cx="5099643" cy="1338276"/>
          </a:xfrm>
          <a:prstGeom prst="rect">
            <a:avLst/>
          </a:prstGeom>
        </p:spPr>
      </p:pic>
      <p:pic>
        <p:nvPicPr>
          <p:cNvPr id="4" name="Picture 3"/>
          <p:cNvPicPr>
            <a:picLocks noChangeAspect="1"/>
          </p:cNvPicPr>
          <p:nvPr/>
        </p:nvPicPr>
        <p:blipFill>
          <a:blip r:embed="rId4"/>
          <a:stretch>
            <a:fillRect/>
          </a:stretch>
        </p:blipFill>
        <p:spPr>
          <a:xfrm>
            <a:off x="3736893" y="1318540"/>
            <a:ext cx="5099643" cy="133827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6892" y="4085050"/>
            <a:ext cx="5099643" cy="2653028"/>
          </a:xfrm>
          <a:prstGeom prst="rect">
            <a:avLst/>
          </a:prstGeom>
        </p:spPr>
      </p:pic>
    </p:spTree>
    <p:extLst>
      <p:ext uri="{BB962C8B-B14F-4D97-AF65-F5344CB8AC3E}">
        <p14:creationId xmlns:p14="http://schemas.microsoft.com/office/powerpoint/2010/main" val="8942900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936" y="1046470"/>
            <a:ext cx="7886700" cy="5331469"/>
          </a:xfrm>
        </p:spPr>
        <p:txBody>
          <a:bodyPr>
            <a:noAutofit/>
          </a:bodyPr>
          <a:lstStyle/>
          <a:p>
            <a:r>
              <a:rPr lang="en-US" sz="1837" dirty="0" smtClean="0"/>
              <a:t>Delayed Phosphorus Application </a:t>
            </a:r>
          </a:p>
          <a:p>
            <a:r>
              <a:rPr lang="en-US" sz="1837" dirty="0" smtClean="0"/>
              <a:t>Phosphorus </a:t>
            </a:r>
            <a:r>
              <a:rPr lang="en-US" sz="1837" dirty="0"/>
              <a:t>Rich strip for P recommendations (Wheat and Corn)</a:t>
            </a:r>
          </a:p>
          <a:p>
            <a:r>
              <a:rPr lang="en-US" sz="1837" dirty="0" smtClean="0"/>
              <a:t>Refinement </a:t>
            </a:r>
            <a:r>
              <a:rPr lang="en-US" sz="1837" dirty="0"/>
              <a:t>of </a:t>
            </a:r>
            <a:r>
              <a:rPr lang="en-US" sz="1837" dirty="0" err="1"/>
              <a:t>sumGDD</a:t>
            </a:r>
            <a:r>
              <a:rPr lang="en-US" sz="1837" dirty="0"/>
              <a:t>, days from planting to sensing GDD&gt;0, threshold temperature for GDD, use of live </a:t>
            </a:r>
            <a:r>
              <a:rPr lang="en-US" sz="1837" dirty="0" err="1"/>
              <a:t>Mesonet</a:t>
            </a:r>
            <a:r>
              <a:rPr lang="en-US" sz="1837" dirty="0"/>
              <a:t> data in SBNRC (Wheat and Corn)</a:t>
            </a:r>
          </a:p>
          <a:p>
            <a:r>
              <a:rPr lang="en-US" sz="1837" dirty="0" smtClean="0"/>
              <a:t>Dual Purpose Wheat Fertility</a:t>
            </a:r>
          </a:p>
          <a:p>
            <a:r>
              <a:rPr lang="en-US" sz="1837" dirty="0" smtClean="0"/>
              <a:t>Double Crop Fertilization Strategies. </a:t>
            </a:r>
          </a:p>
          <a:p>
            <a:r>
              <a:rPr lang="en-US" sz="1837" dirty="0" smtClean="0"/>
              <a:t>Cotton fertilizer management. </a:t>
            </a:r>
            <a:endParaRPr lang="en-US" sz="1837" dirty="0"/>
          </a:p>
          <a:p>
            <a:r>
              <a:rPr lang="en-US" sz="1837" dirty="0" smtClean="0"/>
              <a:t>Expanding </a:t>
            </a:r>
            <a:r>
              <a:rPr lang="en-US" sz="1837" dirty="0"/>
              <a:t>SBNRC </a:t>
            </a:r>
            <a:r>
              <a:rPr lang="en-US" sz="1837" dirty="0" smtClean="0"/>
              <a:t>Algorithms High Plains Corn</a:t>
            </a:r>
            <a:endParaRPr lang="en-US" sz="1837" dirty="0"/>
          </a:p>
        </p:txBody>
      </p:sp>
      <p:sp>
        <p:nvSpPr>
          <p:cNvPr id="4" name="TextBox 3"/>
          <p:cNvSpPr txBox="1"/>
          <p:nvPr/>
        </p:nvSpPr>
        <p:spPr>
          <a:xfrm>
            <a:off x="3532168" y="415548"/>
            <a:ext cx="1757424" cy="346698"/>
          </a:xfrm>
          <a:prstGeom prst="rect">
            <a:avLst/>
          </a:prstGeom>
          <a:noFill/>
        </p:spPr>
        <p:txBody>
          <a:bodyPr wrap="square" rtlCol="0">
            <a:spAutoFit/>
          </a:bodyPr>
          <a:lstStyle/>
          <a:p>
            <a:r>
              <a:rPr lang="en-US" sz="1653" b="1" dirty="0"/>
              <a:t>NEW PROJECTS</a:t>
            </a:r>
          </a:p>
        </p:txBody>
      </p:sp>
    </p:spTree>
    <p:extLst>
      <p:ext uri="{BB962C8B-B14F-4D97-AF65-F5344CB8AC3E}">
        <p14:creationId xmlns:p14="http://schemas.microsoft.com/office/powerpoint/2010/main" val="2002659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1" y="605076"/>
            <a:ext cx="6666888" cy="1207147"/>
          </a:xfrm>
        </p:spPr>
        <p:txBody>
          <a:bodyPr>
            <a:normAutofit/>
          </a:bodyPr>
          <a:lstStyle/>
          <a:p>
            <a:r>
              <a:rPr lang="en-US" sz="1800" b="1" dirty="0"/>
              <a:t>Influence of Method, </a:t>
            </a:r>
            <a:r>
              <a:rPr lang="en-US" sz="1800" b="1" dirty="0" smtClean="0"/>
              <a:t>Timing, </a:t>
            </a:r>
            <a:r>
              <a:rPr lang="en-US" sz="1800" b="1" dirty="0"/>
              <a:t>and N rate on Winter Wheat </a:t>
            </a:r>
            <a:r>
              <a:rPr lang="en-US" sz="1800" b="1" i="1" dirty="0" smtClean="0"/>
              <a:t>(</a:t>
            </a:r>
            <a:r>
              <a:rPr lang="en-US" sz="1800" b="1" i="1" dirty="0" err="1"/>
              <a:t>Triticum</a:t>
            </a:r>
            <a:r>
              <a:rPr lang="en-US" sz="1800" b="1" i="1" dirty="0"/>
              <a:t> </a:t>
            </a:r>
            <a:r>
              <a:rPr lang="en-US" sz="1800" b="1" i="1" dirty="0" err="1"/>
              <a:t>aestivum</a:t>
            </a:r>
            <a:r>
              <a:rPr lang="en-US" sz="1800" b="1" i="1" dirty="0"/>
              <a:t> L.) </a:t>
            </a:r>
            <a:r>
              <a:rPr lang="en-US" sz="1800" b="1" dirty="0"/>
              <a:t>Grain yield and Estimated Plant Nitrogen </a:t>
            </a:r>
            <a:r>
              <a:rPr lang="en-US" sz="1800" b="1" dirty="0" smtClean="0"/>
              <a:t>Loss</a:t>
            </a:r>
            <a:r>
              <a:rPr lang="en-US" b="1" dirty="0" smtClean="0"/>
              <a:t/>
            </a:r>
            <a:br>
              <a:rPr lang="en-US" b="1" dirty="0" smtClean="0"/>
            </a:br>
            <a:r>
              <a:rPr lang="en-US" sz="1400" dirty="0" smtClean="0"/>
              <a:t>Jagman </a:t>
            </a:r>
            <a:r>
              <a:rPr lang="en-US" sz="1400" dirty="0" err="1" smtClean="0"/>
              <a:t>dhillon</a:t>
            </a:r>
            <a:endParaRPr lang="en-US" dirty="0"/>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7" name="Table 6"/>
          <p:cNvGraphicFramePr>
            <a:graphicFrameLocks noGrp="1"/>
          </p:cNvGraphicFramePr>
          <p:nvPr>
            <p:extLst/>
          </p:nvPr>
        </p:nvGraphicFramePr>
        <p:xfrm>
          <a:off x="445771" y="4260110"/>
          <a:ext cx="5394961" cy="2194560"/>
        </p:xfrm>
        <a:graphic>
          <a:graphicData uri="http://schemas.openxmlformats.org/drawingml/2006/table">
            <a:tbl>
              <a:tblPr firstRow="1" firstCol="1" bandRow="1">
                <a:tableStyleId>{5C22544A-7EE6-4342-B048-85BDC9FD1C3A}</a:tableStyleId>
              </a:tblPr>
              <a:tblGrid>
                <a:gridCol w="836887">
                  <a:extLst>
                    <a:ext uri="{9D8B030D-6E8A-4147-A177-3AD203B41FA5}">
                      <a16:colId xmlns:a16="http://schemas.microsoft.com/office/drawing/2014/main" val="2620834502"/>
                    </a:ext>
                  </a:extLst>
                </a:gridCol>
                <a:gridCol w="907337">
                  <a:extLst>
                    <a:ext uri="{9D8B030D-6E8A-4147-A177-3AD203B41FA5}">
                      <a16:colId xmlns:a16="http://schemas.microsoft.com/office/drawing/2014/main" val="1098675647"/>
                    </a:ext>
                  </a:extLst>
                </a:gridCol>
                <a:gridCol w="941228">
                  <a:extLst>
                    <a:ext uri="{9D8B030D-6E8A-4147-A177-3AD203B41FA5}">
                      <a16:colId xmlns:a16="http://schemas.microsoft.com/office/drawing/2014/main" val="3043779155"/>
                    </a:ext>
                  </a:extLst>
                </a:gridCol>
                <a:gridCol w="885118">
                  <a:extLst>
                    <a:ext uri="{9D8B030D-6E8A-4147-A177-3AD203B41FA5}">
                      <a16:colId xmlns:a16="http://schemas.microsoft.com/office/drawing/2014/main" val="1001318704"/>
                    </a:ext>
                  </a:extLst>
                </a:gridCol>
                <a:gridCol w="885118">
                  <a:extLst>
                    <a:ext uri="{9D8B030D-6E8A-4147-A177-3AD203B41FA5}">
                      <a16:colId xmlns:a16="http://schemas.microsoft.com/office/drawing/2014/main" val="80806141"/>
                    </a:ext>
                  </a:extLst>
                </a:gridCol>
                <a:gridCol w="939273">
                  <a:extLst>
                    <a:ext uri="{9D8B030D-6E8A-4147-A177-3AD203B41FA5}">
                      <a16:colId xmlns:a16="http://schemas.microsoft.com/office/drawing/2014/main" val="1125906283"/>
                    </a:ext>
                  </a:extLst>
                </a:gridCol>
              </a:tblGrid>
              <a:tr h="262890">
                <a:tc rowSpan="2">
                  <a:txBody>
                    <a:bodyPr/>
                    <a:lstStyle/>
                    <a:p>
                      <a:pPr algn="ctr"/>
                      <a:r>
                        <a:rPr lang="en-US" sz="1200" u="sng" dirty="0" smtClean="0">
                          <a:solidFill>
                            <a:schemeClr val="bg1"/>
                          </a:solidFill>
                        </a:rPr>
                        <a:t>Location</a:t>
                      </a:r>
                      <a:endParaRPr lang="en-US" sz="1200" u="sng" dirty="0">
                        <a:solidFill>
                          <a:schemeClr val="bg1"/>
                        </a:solidFill>
                      </a:endParaRPr>
                    </a:p>
                  </a:txBody>
                  <a:tcPr/>
                </a:tc>
                <a:tc gridSpan="2">
                  <a:txBody>
                    <a:bodyPr/>
                    <a:lstStyle/>
                    <a:p>
                      <a:pPr algn="ctr"/>
                      <a:r>
                        <a:rPr lang="en-US" sz="1200" u="sng" dirty="0" smtClean="0">
                          <a:solidFill>
                            <a:schemeClr val="bg1"/>
                          </a:solidFill>
                        </a:rPr>
                        <a:t>Pre-plant</a:t>
                      </a:r>
                      <a:r>
                        <a:rPr lang="en-US" sz="1200" u="sng" baseline="0" dirty="0" smtClean="0">
                          <a:solidFill>
                            <a:schemeClr val="bg1"/>
                          </a:solidFill>
                        </a:rPr>
                        <a:t> N</a:t>
                      </a:r>
                      <a:endParaRPr lang="en-US" sz="1200" u="sng" dirty="0">
                        <a:solidFill>
                          <a:schemeClr val="bg1"/>
                        </a:solidFill>
                      </a:endParaRPr>
                    </a:p>
                  </a:txBody>
                  <a:tcPr/>
                </a:tc>
                <a:tc hMerge="1">
                  <a:txBody>
                    <a:bodyPr/>
                    <a:lstStyle/>
                    <a:p>
                      <a:pPr algn="ctr"/>
                      <a:endParaRPr lang="en-US" sz="1600" u="sng" dirty="0">
                        <a:solidFill>
                          <a:schemeClr val="tx1"/>
                        </a:solidFill>
                      </a:endParaRPr>
                    </a:p>
                  </a:txBody>
                  <a:tcPr/>
                </a:tc>
                <a:tc gridSpan="2">
                  <a:txBody>
                    <a:bodyPr/>
                    <a:lstStyle/>
                    <a:p>
                      <a:pPr algn="ctr"/>
                      <a:r>
                        <a:rPr lang="en-US" sz="1200" u="sng" dirty="0" smtClean="0">
                          <a:solidFill>
                            <a:schemeClr val="bg1"/>
                          </a:solidFill>
                        </a:rPr>
                        <a:t>Planting</a:t>
                      </a:r>
                      <a:endParaRPr lang="en-US" sz="1200" u="sng" dirty="0">
                        <a:solidFill>
                          <a:schemeClr val="bg1"/>
                        </a:solidFill>
                      </a:endParaRPr>
                    </a:p>
                  </a:txBody>
                  <a:tcPr/>
                </a:tc>
                <a:tc hMerge="1">
                  <a:txBody>
                    <a:bodyPr/>
                    <a:lstStyle/>
                    <a:p>
                      <a:pPr algn="ctr"/>
                      <a:endParaRPr lang="en-US" sz="1600" u="sng" dirty="0">
                        <a:solidFill>
                          <a:schemeClr val="tx1"/>
                        </a:solidFill>
                      </a:endParaRPr>
                    </a:p>
                  </a:txBody>
                  <a:tcPr/>
                </a:tc>
                <a:tc>
                  <a:txBody>
                    <a:bodyPr/>
                    <a:lstStyle/>
                    <a:p>
                      <a:pPr algn="ctr"/>
                      <a:r>
                        <a:rPr lang="en-US" sz="1200" u="sng" dirty="0" smtClean="0">
                          <a:solidFill>
                            <a:schemeClr val="bg1"/>
                          </a:solidFill>
                        </a:rPr>
                        <a:t>Top-dress </a:t>
                      </a:r>
                      <a:endParaRPr lang="en-US" sz="1200" u="sng" dirty="0">
                        <a:solidFill>
                          <a:schemeClr val="bg1"/>
                        </a:solidFill>
                      </a:endParaRPr>
                    </a:p>
                  </a:txBody>
                  <a:tcPr/>
                </a:tc>
                <a:extLst>
                  <a:ext uri="{0D108BD9-81ED-4DB2-BD59-A6C34878D82A}">
                    <a16:rowId xmlns:a16="http://schemas.microsoft.com/office/drawing/2014/main" val="3575034762"/>
                  </a:ext>
                </a:extLst>
              </a:tr>
              <a:tr h="262890">
                <a:tc vMerge="1">
                  <a:txBody>
                    <a:bodyPr/>
                    <a:lstStyle/>
                    <a:p>
                      <a:endParaRPr lang="en-US"/>
                    </a:p>
                  </a:txBody>
                  <a:tcPr/>
                </a:tc>
                <a:tc>
                  <a:txBody>
                    <a:bodyPr/>
                    <a:lstStyle/>
                    <a:p>
                      <a:pPr algn="ctr"/>
                      <a:r>
                        <a:rPr lang="en-US" sz="1200" u="sng" dirty="0" smtClean="0">
                          <a:solidFill>
                            <a:schemeClr val="tx1"/>
                          </a:solidFill>
                        </a:rPr>
                        <a:t>2016-17</a:t>
                      </a:r>
                      <a:endParaRPr lang="en-US" sz="1200" u="sng" dirty="0">
                        <a:solidFill>
                          <a:schemeClr val="tx1"/>
                        </a:solidFill>
                      </a:endParaRPr>
                    </a:p>
                  </a:txBody>
                  <a:tcPr/>
                </a:tc>
                <a:tc>
                  <a:txBody>
                    <a:bodyPr/>
                    <a:lstStyle/>
                    <a:p>
                      <a:pPr algn="ctr"/>
                      <a:r>
                        <a:rPr lang="en-US" sz="1200" u="sng" dirty="0" smtClean="0">
                          <a:solidFill>
                            <a:schemeClr val="tx1"/>
                          </a:solidFill>
                        </a:rPr>
                        <a:t>2017-18</a:t>
                      </a:r>
                      <a:endParaRPr lang="en-US" sz="1200" u="sng" dirty="0">
                        <a:solidFill>
                          <a:schemeClr val="tx1"/>
                        </a:solidFill>
                      </a:endParaRPr>
                    </a:p>
                  </a:txBody>
                  <a:tcPr/>
                </a:tc>
                <a:tc>
                  <a:txBody>
                    <a:bodyPr/>
                    <a:lstStyle/>
                    <a:p>
                      <a:pPr algn="ctr"/>
                      <a:r>
                        <a:rPr lang="en-US" sz="1200" u="sng" dirty="0" smtClean="0">
                          <a:solidFill>
                            <a:schemeClr val="tx1"/>
                          </a:solidFill>
                        </a:rPr>
                        <a:t>2016-17</a:t>
                      </a:r>
                      <a:endParaRPr lang="en-US" sz="1200" u="sng" dirty="0">
                        <a:solidFill>
                          <a:schemeClr val="tx1"/>
                        </a:solidFill>
                      </a:endParaRPr>
                    </a:p>
                  </a:txBody>
                  <a:tcPr/>
                </a:tc>
                <a:tc>
                  <a:txBody>
                    <a:bodyPr/>
                    <a:lstStyle/>
                    <a:p>
                      <a:pPr algn="ctr"/>
                      <a:r>
                        <a:rPr lang="en-US" sz="1200" u="sng" dirty="0" smtClean="0">
                          <a:solidFill>
                            <a:schemeClr val="tx1"/>
                          </a:solidFill>
                        </a:rPr>
                        <a:t>2017-18</a:t>
                      </a:r>
                      <a:endParaRPr lang="en-US" sz="1200" u="sng" dirty="0">
                        <a:solidFill>
                          <a:schemeClr val="tx1"/>
                        </a:solidFill>
                      </a:endParaRPr>
                    </a:p>
                  </a:txBody>
                  <a:tcPr/>
                </a:tc>
                <a:tc>
                  <a:txBody>
                    <a:bodyPr/>
                    <a:lstStyle/>
                    <a:p>
                      <a:pPr algn="ctr"/>
                      <a:r>
                        <a:rPr lang="en-US" sz="1200" u="sng" dirty="0" smtClean="0">
                          <a:solidFill>
                            <a:schemeClr val="tx1"/>
                          </a:solidFill>
                        </a:rPr>
                        <a:t>2016-17</a:t>
                      </a:r>
                      <a:endParaRPr lang="en-US" sz="1200" u="sng" dirty="0">
                        <a:solidFill>
                          <a:schemeClr val="tx1"/>
                        </a:solidFill>
                      </a:endParaRPr>
                    </a:p>
                  </a:txBody>
                  <a:tcPr/>
                </a:tc>
                <a:extLst>
                  <a:ext uri="{0D108BD9-81ED-4DB2-BD59-A6C34878D82A}">
                    <a16:rowId xmlns:a16="http://schemas.microsoft.com/office/drawing/2014/main" val="3559727444"/>
                  </a:ext>
                </a:extLst>
              </a:tr>
              <a:tr h="788670">
                <a:tc>
                  <a:txBody>
                    <a:bodyPr/>
                    <a:lstStyle/>
                    <a:p>
                      <a:pPr algn="ctr"/>
                      <a:r>
                        <a:rPr lang="en-US" sz="1200" dirty="0" err="1" smtClean="0"/>
                        <a:t>Efaw</a:t>
                      </a:r>
                      <a:endParaRPr lang="en-US" sz="1200" dirty="0"/>
                    </a:p>
                  </a:txBody>
                  <a:tcPr anchor="ctr"/>
                </a:tc>
                <a:tc>
                  <a:txBody>
                    <a:bodyPr/>
                    <a:lstStyle/>
                    <a:p>
                      <a:pPr algn="ctr"/>
                      <a:r>
                        <a:rPr lang="en-US" sz="1200" dirty="0" smtClean="0"/>
                        <a:t>10/01/2016</a:t>
                      </a:r>
                      <a:endParaRPr lang="en-US" sz="1200" dirty="0"/>
                    </a:p>
                  </a:txBody>
                  <a:tcPr anchor="ctr"/>
                </a:tc>
                <a:tc>
                  <a:txBody>
                    <a:bodyPr/>
                    <a:lstStyle/>
                    <a:p>
                      <a:r>
                        <a:rPr lang="en-US" sz="1200" dirty="0" smtClean="0"/>
                        <a:t>10/02/2017</a:t>
                      </a:r>
                      <a:endParaRPr lang="en-US" sz="1200" dirty="0"/>
                    </a:p>
                  </a:txBody>
                  <a:tcPr anchor="ctr"/>
                </a:tc>
                <a:tc>
                  <a:txBody>
                    <a:bodyPr/>
                    <a:lstStyle/>
                    <a:p>
                      <a:pPr algn="ctr"/>
                      <a:r>
                        <a:rPr lang="en-US" sz="1200" dirty="0" smtClean="0"/>
                        <a:t>10/14/2016</a:t>
                      </a:r>
                      <a:endParaRPr lang="en-US" sz="1200" dirty="0"/>
                    </a:p>
                  </a:txBody>
                  <a:tcPr anchor="ctr"/>
                </a:tc>
                <a:tc>
                  <a:txBody>
                    <a:bodyPr/>
                    <a:lstStyle/>
                    <a:p>
                      <a:pPr algn="ctr"/>
                      <a:r>
                        <a:rPr lang="en-US" sz="1200" dirty="0" smtClean="0"/>
                        <a:t>10/20/2017</a:t>
                      </a:r>
                      <a:endParaRPr lang="en-US" sz="1200" dirty="0"/>
                    </a:p>
                  </a:txBody>
                  <a:tcPr anchor="ctr"/>
                </a:tc>
                <a:tc>
                  <a:txBody>
                    <a:bodyPr/>
                    <a:lstStyle/>
                    <a:p>
                      <a:pPr algn="ctr"/>
                      <a:r>
                        <a:rPr lang="en-US" sz="1200" dirty="0" smtClean="0"/>
                        <a:t>01/12/2017</a:t>
                      </a:r>
                    </a:p>
                    <a:p>
                      <a:pPr algn="ctr"/>
                      <a:r>
                        <a:rPr lang="en-US" sz="1200" dirty="0" smtClean="0"/>
                        <a:t>02/06/2017</a:t>
                      </a:r>
                    </a:p>
                    <a:p>
                      <a:pPr algn="ctr"/>
                      <a:r>
                        <a:rPr lang="en-US" sz="1200" dirty="0" smtClean="0"/>
                        <a:t>02/23/2017</a:t>
                      </a:r>
                    </a:p>
                    <a:p>
                      <a:pPr algn="ctr"/>
                      <a:r>
                        <a:rPr lang="en-US" sz="1200" dirty="0" smtClean="0"/>
                        <a:t>03/10/2017</a:t>
                      </a:r>
                    </a:p>
                  </a:txBody>
                  <a:tcPr anchor="ctr"/>
                </a:tc>
                <a:extLst>
                  <a:ext uri="{0D108BD9-81ED-4DB2-BD59-A6C34878D82A}">
                    <a16:rowId xmlns:a16="http://schemas.microsoft.com/office/drawing/2014/main" val="3542508212"/>
                  </a:ext>
                </a:extLst>
              </a:tr>
              <a:tr h="788670">
                <a:tc>
                  <a:txBody>
                    <a:bodyPr/>
                    <a:lstStyle/>
                    <a:p>
                      <a:pPr algn="ctr"/>
                      <a:r>
                        <a:rPr lang="en-US" sz="1200" dirty="0" smtClean="0"/>
                        <a:t>Perkins</a:t>
                      </a:r>
                      <a:endParaRPr lang="en-US" sz="1200" dirty="0"/>
                    </a:p>
                  </a:txBody>
                  <a:tcPr anchor="ctr"/>
                </a:tc>
                <a:tc>
                  <a:txBody>
                    <a:bodyPr/>
                    <a:lstStyle/>
                    <a:p>
                      <a:pPr algn="ctr"/>
                      <a:r>
                        <a:rPr lang="en-US" sz="1200" dirty="0" smtClean="0"/>
                        <a:t>10/01/2016</a:t>
                      </a:r>
                      <a:endParaRPr lang="en-US"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10/02/2017</a:t>
                      </a:r>
                      <a:endParaRPr lang="en-US" sz="1200" dirty="0"/>
                    </a:p>
                  </a:txBody>
                  <a:tcPr anchor="ctr"/>
                </a:tc>
                <a:tc>
                  <a:txBody>
                    <a:bodyPr/>
                    <a:lstStyle/>
                    <a:p>
                      <a:pPr algn="ctr"/>
                      <a:r>
                        <a:rPr lang="en-US" sz="1200" dirty="0" smtClean="0"/>
                        <a:t>10/19/2016</a:t>
                      </a:r>
                      <a:endParaRPr lang="en-US" sz="1200" dirty="0"/>
                    </a:p>
                  </a:txBody>
                  <a:tcPr anchor="ctr"/>
                </a:tc>
                <a:tc>
                  <a:txBody>
                    <a:bodyPr/>
                    <a:lstStyle/>
                    <a:p>
                      <a:pPr algn="ctr"/>
                      <a:r>
                        <a:rPr lang="en-US" sz="1200" dirty="0" smtClean="0"/>
                        <a:t>10/12/2017</a:t>
                      </a:r>
                      <a:endParaRPr lang="en-US" sz="1200" dirty="0"/>
                    </a:p>
                  </a:txBody>
                  <a:tcPr anchor="ctr"/>
                </a:tc>
                <a:tc>
                  <a:txBody>
                    <a:bodyPr/>
                    <a:lstStyle/>
                    <a:p>
                      <a:pPr algn="ctr"/>
                      <a:r>
                        <a:rPr lang="en-US" sz="1200" dirty="0" smtClean="0"/>
                        <a:t>01/12/2017</a:t>
                      </a:r>
                    </a:p>
                    <a:p>
                      <a:pPr algn="ctr"/>
                      <a:r>
                        <a:rPr lang="en-US" sz="1200" dirty="0" smtClean="0"/>
                        <a:t>02/06/2017</a:t>
                      </a:r>
                    </a:p>
                    <a:p>
                      <a:pPr algn="ctr"/>
                      <a:r>
                        <a:rPr lang="en-US" sz="1200" dirty="0" smtClean="0"/>
                        <a:t>02/23/2017</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03/10/2017</a:t>
                      </a:r>
                    </a:p>
                  </a:txBody>
                  <a:tcPr anchor="ctr"/>
                </a:tc>
                <a:extLst>
                  <a:ext uri="{0D108BD9-81ED-4DB2-BD59-A6C34878D82A}">
                    <a16:rowId xmlns:a16="http://schemas.microsoft.com/office/drawing/2014/main" val="1404181529"/>
                  </a:ext>
                </a:extLst>
              </a:tr>
            </a:tbl>
          </a:graphicData>
        </a:graphic>
      </p:graphicFrame>
      <p:sp>
        <p:nvSpPr>
          <p:cNvPr id="8" name="Rectangle 7"/>
          <p:cNvSpPr/>
          <p:nvPr/>
        </p:nvSpPr>
        <p:spPr>
          <a:xfrm>
            <a:off x="445771" y="2018196"/>
            <a:ext cx="2791416" cy="1477328"/>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rPr>
              <a:t>Objective: </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To determine the ideal GDD&gt;0 to apply N fertilizer when no </a:t>
            </a:r>
            <a:r>
              <a:rPr kumimoji="0" lang="en-US" sz="1800" b="0" i="0" u="none" strike="noStrike" kern="1200" cap="none" spc="0" normalizeH="0" baseline="0" noProof="0" dirty="0" smtClean="0">
                <a:ln>
                  <a:noFill/>
                </a:ln>
                <a:solidFill>
                  <a:prstClr val="black"/>
                </a:solidFill>
                <a:effectLst/>
                <a:uLnTx/>
                <a:uFillTx/>
                <a:latin typeface="Gill Sans MT" panose="020B0502020104020203"/>
                <a:ea typeface="+mn-ea"/>
                <a:cs typeface="+mn-cs"/>
              </a:rPr>
              <a:t>pre-plant N </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is </a:t>
            </a:r>
            <a:r>
              <a:rPr kumimoji="0" lang="en-US" sz="1800" b="0" i="0" u="none" strike="noStrike" kern="1200" cap="none" spc="0" normalizeH="0" baseline="0" noProof="0" dirty="0" smtClean="0">
                <a:ln>
                  <a:noFill/>
                </a:ln>
                <a:solidFill>
                  <a:prstClr val="black"/>
                </a:solidFill>
                <a:effectLst/>
                <a:uLnTx/>
                <a:uFillTx/>
                <a:latin typeface="Gill Sans MT" panose="020B0502020104020203"/>
                <a:ea typeface="+mn-ea"/>
                <a:cs typeface="+mn-cs"/>
              </a:rPr>
              <a:t>applied.</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aphicFrame>
        <p:nvGraphicFramePr>
          <p:cNvPr id="12" name="Chart 11"/>
          <p:cNvGraphicFramePr>
            <a:graphicFrameLocks/>
          </p:cNvGraphicFramePr>
          <p:nvPr>
            <p:extLst/>
          </p:nvPr>
        </p:nvGraphicFramePr>
        <p:xfrm>
          <a:off x="3237187" y="1952840"/>
          <a:ext cx="5444360" cy="2333631"/>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6724" y="4286471"/>
            <a:ext cx="2700067" cy="2080305"/>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4" name="Picture 13"/>
          <p:cNvPicPr>
            <a:picLocks noChangeAspect="1"/>
          </p:cNvPicPr>
          <p:nvPr/>
        </p:nvPicPr>
        <p:blipFill>
          <a:blip r:embed="rId4"/>
          <a:stretch>
            <a:fillRect/>
          </a:stretch>
        </p:blipFill>
        <p:spPr>
          <a:xfrm>
            <a:off x="7112659" y="367690"/>
            <a:ext cx="1524132" cy="1426588"/>
          </a:xfrm>
          <a:prstGeom prst="rect">
            <a:avLst/>
          </a:prstGeom>
        </p:spPr>
      </p:pic>
    </p:spTree>
    <p:extLst>
      <p:ext uri="{BB962C8B-B14F-4D97-AF65-F5344CB8AC3E}">
        <p14:creationId xmlns:p14="http://schemas.microsoft.com/office/powerpoint/2010/main" val="496009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56" y="687474"/>
            <a:ext cx="8219090" cy="1083329"/>
          </a:xfrm>
        </p:spPr>
        <p:txBody>
          <a:bodyPr>
            <a:normAutofit fontScale="90000"/>
          </a:bodyPr>
          <a:lstStyle/>
          <a:p>
            <a:r>
              <a:rPr lang="en-US" b="1" dirty="0" smtClean="0"/>
              <a:t>Dual Top-dress Nitrogen in winter </a:t>
            </a:r>
            <a:br>
              <a:rPr lang="en-US" b="1" dirty="0" smtClean="0"/>
            </a:br>
            <a:r>
              <a:rPr lang="en-US" b="1" dirty="0" smtClean="0"/>
              <a:t>wheat </a:t>
            </a:r>
            <a:r>
              <a:rPr lang="en-US" b="1" i="1" dirty="0" smtClean="0"/>
              <a:t>(</a:t>
            </a:r>
            <a:r>
              <a:rPr lang="en-US" b="1" i="1" dirty="0" err="1" smtClean="0"/>
              <a:t>Triticum</a:t>
            </a:r>
            <a:r>
              <a:rPr lang="en-US" b="1" i="1" dirty="0" smtClean="0"/>
              <a:t> </a:t>
            </a:r>
            <a:r>
              <a:rPr lang="en-US" b="1" i="1" dirty="0" err="1"/>
              <a:t>aestivum</a:t>
            </a:r>
            <a:r>
              <a:rPr lang="en-US" b="1" i="1" dirty="0"/>
              <a:t> L.) </a:t>
            </a:r>
            <a:r>
              <a:rPr lang="en-US" b="1" dirty="0"/>
              <a:t/>
            </a:r>
            <a:br>
              <a:rPr lang="en-US" b="1" dirty="0"/>
            </a:br>
            <a:r>
              <a:rPr lang="en-US" sz="1400" dirty="0" err="1" smtClean="0"/>
              <a:t>tyler</a:t>
            </a:r>
            <a:r>
              <a:rPr lang="en-US" sz="1400" dirty="0" smtClean="0"/>
              <a:t> carpenter</a:t>
            </a:r>
            <a:endParaRPr lang="en-US" dirty="0"/>
          </a:p>
        </p:txBody>
      </p:sp>
      <p:sp>
        <p:nvSpPr>
          <p:cNvPr id="3" name="Rectangle 2"/>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p:cNvSpPr/>
          <p:nvPr/>
        </p:nvSpPr>
        <p:spPr>
          <a:xfrm>
            <a:off x="445770" y="1911739"/>
            <a:ext cx="4241843" cy="2554545"/>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a:ea typeface="+mn-ea"/>
                <a:cs typeface="+mn-cs"/>
              </a:rPr>
              <a:t>Objective: </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To determine the optimum dual-purpose top-dress </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strategies </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and </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nitrogen </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rate for winter </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wheat. </a:t>
            </a:r>
            <a:endPar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342891" marR="0" lvl="0" indent="-342891"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600" b="1" i="0" u="none" strike="noStrike" kern="1200" cap="none" spc="0" normalizeH="0" baseline="0" noProof="0" dirty="0" smtClean="0">
                <a:ln>
                  <a:noFill/>
                </a:ln>
                <a:solidFill>
                  <a:prstClr val="black"/>
                </a:solidFill>
                <a:effectLst/>
                <a:uLnTx/>
                <a:uFillTx/>
                <a:latin typeface="Gill Sans MT" panose="020B0502020104020203"/>
                <a:ea typeface="+mn-ea"/>
                <a:cs typeface="+mn-cs"/>
              </a:rPr>
              <a:t>Locations:</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 </a:t>
            </a:r>
            <a:r>
              <a:rPr kumimoji="0" lang="en-US" sz="1600" b="0" i="0" u="none" strike="noStrike" kern="1200" cap="none" spc="0" normalizeH="0" baseline="0" noProof="0" dirty="0" err="1" smtClean="0">
                <a:ln>
                  <a:noFill/>
                </a:ln>
                <a:solidFill>
                  <a:prstClr val="black"/>
                </a:solidFill>
                <a:effectLst/>
                <a:uLnTx/>
                <a:uFillTx/>
                <a:latin typeface="Gill Sans MT" panose="020B0502020104020203"/>
                <a:ea typeface="+mn-ea"/>
                <a:cs typeface="+mn-cs"/>
              </a:rPr>
              <a:t>Lahoma</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 and Hennessey</a:t>
            </a:r>
          </a:p>
          <a:p>
            <a:pPr marL="342891" marR="0" lvl="0" indent="-342891"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a:ea typeface="+mn-ea"/>
                <a:cs typeface="+mn-cs"/>
              </a:rPr>
              <a:t>Rationale: </a:t>
            </a:r>
            <a:r>
              <a:rPr kumimoji="0" lang="en-US" sz="1600" b="0" i="0" u="none" strike="noStrike" kern="1200" cap="none" spc="0" normalizeH="0" baseline="0" noProof="0" dirty="0" err="1" smtClean="0">
                <a:ln>
                  <a:noFill/>
                </a:ln>
                <a:solidFill>
                  <a:prstClr val="black"/>
                </a:solidFill>
                <a:effectLst/>
                <a:uLnTx/>
                <a:uFillTx/>
                <a:latin typeface="Gill Sans MT" panose="020B0502020104020203"/>
                <a:ea typeface="+mn-ea"/>
                <a:cs typeface="+mn-cs"/>
              </a:rPr>
              <a:t>GreenSeeker</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 readings </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every two weeks near </a:t>
            </a:r>
            <a:r>
              <a:rPr kumimoji="0" lang="en-US" sz="1600" b="0" i="0" u="none" strike="noStrike" kern="1200" cap="none" spc="0" normalizeH="0" baseline="0" noProof="0" dirty="0" err="1">
                <a:ln>
                  <a:noFill/>
                </a:ln>
                <a:solidFill>
                  <a:prstClr val="black"/>
                </a:solidFill>
                <a:effectLst/>
                <a:uLnTx/>
                <a:uFillTx/>
                <a:latin typeface="Gill Sans MT" panose="020B0502020104020203"/>
                <a:ea typeface="+mn-ea"/>
                <a:cs typeface="+mn-cs"/>
              </a:rPr>
              <a:t>f</a:t>
            </a:r>
            <a:r>
              <a:rPr kumimoji="0" lang="en-US" sz="1600" b="0" i="0" u="none" strike="noStrike" kern="1200" cap="none" spc="0" normalizeH="0" baseline="0" noProof="0" dirty="0" err="1" smtClean="0">
                <a:ln>
                  <a:noFill/>
                </a:ln>
                <a:solidFill>
                  <a:prstClr val="black"/>
                </a:solidFill>
                <a:effectLst/>
                <a:uLnTx/>
                <a:uFillTx/>
                <a:latin typeface="Gill Sans MT" panose="020B0502020104020203"/>
                <a:ea typeface="+mn-ea"/>
                <a:cs typeface="+mn-cs"/>
              </a:rPr>
              <a:t>eekes</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 </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3, 4, 5, and 7. Early top-dress applied before visible N response. Late top-dress applied after visible N response is noticed.</a:t>
            </a:r>
          </a:p>
          <a:p>
            <a:pPr marL="0" marR="0" lvl="0" indent="0" algn="l" defTabSz="914400" rtl="0" eaLnBrk="1" fontAlgn="auto" latinLnBrk="0" hangingPunct="1">
              <a:lnSpc>
                <a:spcPct val="100000"/>
              </a:lnSpc>
              <a:spcBef>
                <a:spcPts val="0"/>
              </a:spcBef>
              <a:spcAft>
                <a:spcPts val="0"/>
              </a:spcAft>
              <a:buClr>
                <a:srgbClr val="ED8428"/>
              </a:buClr>
              <a:buSzTx/>
              <a:buFontTx/>
              <a:buNone/>
              <a:tabLst/>
              <a:defRPr/>
            </a:pPr>
            <a:r>
              <a:rPr kumimoji="0" lang="en-US" sz="1600" b="1" i="0" u="none" strike="noStrike" kern="1200" cap="none" spc="0" normalizeH="0" baseline="0" noProof="0" dirty="0" smtClean="0">
                <a:ln>
                  <a:noFill/>
                </a:ln>
                <a:solidFill>
                  <a:prstClr val="black"/>
                </a:solidFill>
                <a:effectLst/>
                <a:uLnTx/>
                <a:uFillTx/>
                <a:latin typeface="Gill Sans MT" panose="020B0502020104020203"/>
                <a:ea typeface="+mn-ea"/>
                <a:cs typeface="+mn-cs"/>
              </a:rPr>
              <a:t> </a:t>
            </a:r>
            <a:endPar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aphicFrame>
        <p:nvGraphicFramePr>
          <p:cNvPr id="10" name="Table 9"/>
          <p:cNvGraphicFramePr>
            <a:graphicFrameLocks noGrp="1"/>
          </p:cNvGraphicFramePr>
          <p:nvPr>
            <p:extLst/>
          </p:nvPr>
        </p:nvGraphicFramePr>
        <p:xfrm>
          <a:off x="4782208" y="1911740"/>
          <a:ext cx="3899338" cy="4509852"/>
        </p:xfrm>
        <a:graphic>
          <a:graphicData uri="http://schemas.openxmlformats.org/drawingml/2006/table">
            <a:tbl>
              <a:tblPr firstRow="1" firstCol="1" bandRow="1">
                <a:tableStyleId>{5C22544A-7EE6-4342-B048-85BDC9FD1C3A}</a:tableStyleId>
              </a:tblPr>
              <a:tblGrid>
                <a:gridCol w="893378">
                  <a:extLst>
                    <a:ext uri="{9D8B030D-6E8A-4147-A177-3AD203B41FA5}">
                      <a16:colId xmlns:a16="http://schemas.microsoft.com/office/drawing/2014/main" val="20000"/>
                    </a:ext>
                  </a:extLst>
                </a:gridCol>
                <a:gridCol w="1049622">
                  <a:extLst>
                    <a:ext uri="{9D8B030D-6E8A-4147-A177-3AD203B41FA5}">
                      <a16:colId xmlns:a16="http://schemas.microsoft.com/office/drawing/2014/main" val="20001"/>
                    </a:ext>
                  </a:extLst>
                </a:gridCol>
                <a:gridCol w="986320">
                  <a:extLst>
                    <a:ext uri="{9D8B030D-6E8A-4147-A177-3AD203B41FA5}">
                      <a16:colId xmlns:a16="http://schemas.microsoft.com/office/drawing/2014/main" val="20002"/>
                    </a:ext>
                  </a:extLst>
                </a:gridCol>
                <a:gridCol w="970018">
                  <a:extLst>
                    <a:ext uri="{9D8B030D-6E8A-4147-A177-3AD203B41FA5}">
                      <a16:colId xmlns:a16="http://schemas.microsoft.com/office/drawing/2014/main" val="20003"/>
                    </a:ext>
                  </a:extLst>
                </a:gridCol>
              </a:tblGrid>
              <a:tr h="562812">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Treatment</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Early</a:t>
                      </a:r>
                      <a:endParaRPr lang="en-US" sz="1100" dirty="0">
                        <a:solidFill>
                          <a:schemeClr val="bg1"/>
                        </a:solidFill>
                        <a:effectLst/>
                      </a:endParaRPr>
                    </a:p>
                    <a:p>
                      <a:pPr marL="0" marR="0" algn="ctr">
                        <a:lnSpc>
                          <a:spcPct val="107000"/>
                        </a:lnSpc>
                        <a:spcBef>
                          <a:spcPts val="0"/>
                        </a:spcBef>
                        <a:spcAft>
                          <a:spcPts val="0"/>
                        </a:spcAft>
                      </a:pPr>
                      <a:r>
                        <a:rPr lang="en-US" sz="1400" dirty="0" smtClean="0">
                          <a:solidFill>
                            <a:schemeClr val="bg1"/>
                          </a:solidFill>
                          <a:effectLst/>
                        </a:rPr>
                        <a:t>Top-dress</a:t>
                      </a:r>
                    </a:p>
                    <a:p>
                      <a:pPr marL="0" marR="0" algn="ctr">
                        <a:lnSpc>
                          <a:spcPct val="107000"/>
                        </a:lnSpc>
                        <a:spcBef>
                          <a:spcPts val="0"/>
                        </a:spcBef>
                        <a:spcAft>
                          <a:spcPts val="0"/>
                        </a:spcAft>
                      </a:pP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US" sz="1400"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lbs</a:t>
                      </a: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ac-</a:t>
                      </a:r>
                      <a:r>
                        <a:rPr lang="en-US" sz="1400" baseline="30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Late </a:t>
                      </a:r>
                      <a:endParaRPr lang="en-US" sz="1100" dirty="0">
                        <a:solidFill>
                          <a:schemeClr val="bg1"/>
                        </a:solidFill>
                        <a:effectLst/>
                      </a:endParaRPr>
                    </a:p>
                    <a:p>
                      <a:pPr marL="0" marR="0" algn="ctr">
                        <a:lnSpc>
                          <a:spcPct val="107000"/>
                        </a:lnSpc>
                        <a:spcBef>
                          <a:spcPts val="0"/>
                        </a:spcBef>
                        <a:spcAft>
                          <a:spcPts val="0"/>
                        </a:spcAft>
                      </a:pPr>
                      <a:r>
                        <a:rPr lang="en-US" sz="1400" dirty="0" smtClean="0">
                          <a:solidFill>
                            <a:schemeClr val="bg1"/>
                          </a:solidFill>
                          <a:effectLst/>
                        </a:rPr>
                        <a:t>Top-dress</a:t>
                      </a:r>
                    </a:p>
                    <a:p>
                      <a:pPr marL="0" marR="0" indent="0" algn="ctr" defTabSz="457200" rtl="0" eaLnBrk="1" fontAlgn="auto" latinLnBrk="0" hangingPunct="1">
                        <a:lnSpc>
                          <a:spcPct val="107000"/>
                        </a:lnSpc>
                        <a:spcBef>
                          <a:spcPts val="0"/>
                        </a:spcBef>
                        <a:spcAft>
                          <a:spcPts val="0"/>
                        </a:spcAft>
                        <a:buClrTx/>
                        <a:buSzTx/>
                        <a:buFontTx/>
                        <a:buNone/>
                        <a:tabLst/>
                        <a:defRPr/>
                      </a:pP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US" sz="1400" dirty="0" err="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lbs</a:t>
                      </a: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ac-</a:t>
                      </a:r>
                      <a:r>
                        <a:rPr lang="en-US" sz="1400" baseline="30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N</a:t>
                      </a:r>
                      <a:endParaRPr lang="en-US" sz="1100" dirty="0">
                        <a:solidFill>
                          <a:schemeClr val="bg1"/>
                        </a:solidFill>
                        <a:effectLst/>
                      </a:endParaRPr>
                    </a:p>
                    <a:p>
                      <a:pPr marL="0" marR="0" algn="ctr">
                        <a:lnSpc>
                          <a:spcPct val="107000"/>
                        </a:lnSpc>
                        <a:spcBef>
                          <a:spcPts val="0"/>
                        </a:spcBef>
                        <a:spcAft>
                          <a:spcPts val="0"/>
                        </a:spcAft>
                      </a:pPr>
                      <a:r>
                        <a:rPr lang="en-US" sz="1400" dirty="0">
                          <a:solidFill>
                            <a:schemeClr val="bg1"/>
                          </a:solidFill>
                          <a:effectLst/>
                        </a:rPr>
                        <a:t>Source</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00"/>
                  </a:ext>
                </a:extLst>
              </a:tr>
              <a:tr h="28715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1</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smtClean="0">
                          <a:effectLst/>
                        </a:rPr>
                        <a:t>----</a:t>
                      </a:r>
                      <a:r>
                        <a:rPr lang="en-US"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01"/>
                  </a:ext>
                </a:extLst>
              </a:tr>
              <a:tr h="30364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2</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UAN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02"/>
                  </a:ext>
                </a:extLst>
              </a:tr>
              <a:tr h="30364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3</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UAN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03"/>
                  </a:ext>
                </a:extLst>
              </a:tr>
              <a:tr h="30364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4</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UAN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04"/>
                  </a:ext>
                </a:extLst>
              </a:tr>
              <a:tr h="28715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5</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UAN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05"/>
                  </a:ext>
                </a:extLst>
              </a:tr>
              <a:tr h="30364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6</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UAN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06"/>
                  </a:ext>
                </a:extLst>
              </a:tr>
              <a:tr h="28715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7</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UAN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07"/>
                  </a:ext>
                </a:extLst>
              </a:tr>
              <a:tr h="30364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8</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UAN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08"/>
                  </a:ext>
                </a:extLst>
              </a:tr>
              <a:tr h="28715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9</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effectLst/>
                        </a:rPr>
                        <a:t>Urea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09"/>
                  </a:ext>
                </a:extLst>
              </a:tr>
              <a:tr h="28715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10</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UAN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10"/>
                  </a:ext>
                </a:extLst>
              </a:tr>
              <a:tr h="28715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11</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UAN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11"/>
                  </a:ext>
                </a:extLst>
              </a:tr>
              <a:tr h="28715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12</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effectLst/>
                        </a:rPr>
                        <a:t>60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UAN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12"/>
                  </a:ext>
                </a:extLst>
              </a:tr>
              <a:tr h="28715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solidFill>
                            <a:schemeClr val="bg1"/>
                          </a:solidFill>
                          <a:effectLst/>
                        </a:rPr>
                        <a:t>13</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algn="ctr">
                        <a:lnSpc>
                          <a:spcPct val="107000"/>
                        </a:lnSpc>
                        <a:spcBef>
                          <a:spcPts val="0"/>
                        </a:spcBef>
                        <a:spcAft>
                          <a:spcPts val="0"/>
                        </a:spcAft>
                      </a:pPr>
                      <a:r>
                        <a:rPr lang="en-US" sz="1400" dirty="0">
                          <a:effectLst/>
                        </a:rPr>
                        <a:t>UAN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6515" marR="56515" marT="9525" marB="0" anchor="ctr"/>
                </a:tc>
                <a:extLst>
                  <a:ext uri="{0D108BD9-81ED-4DB2-BD59-A6C34878D82A}">
                    <a16:rowId xmlns:a16="http://schemas.microsoft.com/office/drawing/2014/main" val="10013"/>
                  </a:ext>
                </a:extLst>
              </a:tr>
            </a:tbl>
          </a:graphicData>
        </a:graphic>
      </p:graphicFrame>
      <p:pic>
        <p:nvPicPr>
          <p:cNvPr id="12" name="Picture 11"/>
          <p:cNvPicPr>
            <a:picLocks noChangeAspect="1"/>
          </p:cNvPicPr>
          <p:nvPr/>
        </p:nvPicPr>
        <p:blipFill>
          <a:blip r:embed="rId2"/>
          <a:stretch>
            <a:fillRect/>
          </a:stretch>
        </p:blipFill>
        <p:spPr>
          <a:xfrm>
            <a:off x="445770" y="4325195"/>
            <a:ext cx="4237547" cy="2096397"/>
          </a:xfrm>
          <a:prstGeom prst="rect">
            <a:avLst/>
          </a:prstGeom>
        </p:spPr>
      </p:pic>
      <p:pic>
        <p:nvPicPr>
          <p:cNvPr id="7" name="Picture 6"/>
          <p:cNvPicPr>
            <a:picLocks noChangeAspect="1"/>
          </p:cNvPicPr>
          <p:nvPr/>
        </p:nvPicPr>
        <p:blipFill>
          <a:blip r:embed="rId3"/>
          <a:stretch>
            <a:fillRect/>
          </a:stretch>
        </p:blipFill>
        <p:spPr>
          <a:xfrm>
            <a:off x="7112659" y="367690"/>
            <a:ext cx="1524132" cy="1426588"/>
          </a:xfrm>
          <a:prstGeom prst="rect">
            <a:avLst/>
          </a:prstGeom>
        </p:spPr>
      </p:pic>
    </p:spTree>
    <p:extLst>
      <p:ext uri="{BB962C8B-B14F-4D97-AF65-F5344CB8AC3E}">
        <p14:creationId xmlns:p14="http://schemas.microsoft.com/office/powerpoint/2010/main" val="3343550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56" y="687474"/>
            <a:ext cx="8219090" cy="1083329"/>
          </a:xfrm>
        </p:spPr>
        <p:txBody>
          <a:bodyPr>
            <a:normAutofit/>
          </a:bodyPr>
          <a:lstStyle/>
          <a:p>
            <a:pPr defTabSz="914400"/>
            <a:r>
              <a:rPr lang="en-US" b="1" cap="none" dirty="0" smtClean="0"/>
              <a:t/>
            </a:r>
            <a:br>
              <a:rPr lang="en-US" b="1" cap="none" dirty="0" smtClean="0"/>
            </a:br>
            <a:endParaRPr lang="en-US" sz="1800" dirty="0">
              <a:solidFill>
                <a:schemeClr val="bg2"/>
              </a:solidFill>
              <a:latin typeface="+mn-lt"/>
              <a:ea typeface="+mn-ea"/>
              <a:cs typeface="+mn-cs"/>
            </a:endParaRPr>
          </a:p>
        </p:txBody>
      </p:sp>
      <p:sp>
        <p:nvSpPr>
          <p:cNvPr id="3" name="Rectangle 2"/>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p:cNvSpPr/>
          <p:nvPr/>
        </p:nvSpPr>
        <p:spPr>
          <a:xfrm>
            <a:off x="384911" y="1895922"/>
            <a:ext cx="4083117"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Objective: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determine the significance and value of early season sensor based NDVI readings, Experiment 222, and 502</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Rationale: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Although early NDVI readings are below that needed to detect N response, they can be significant in terms of detecting early changes in plant biomass</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Reading are taken from November to March.</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45771" y="569338"/>
            <a:ext cx="692168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srgbClr val="EBEBEB"/>
                </a:solidFill>
                <a:effectLst/>
                <a:uLnTx/>
                <a:uFillTx/>
                <a:latin typeface="Gill Sans MT" panose="020B0502020104020203"/>
                <a:ea typeface="+mn-ea"/>
                <a:cs typeface="+mn-cs"/>
              </a:rPr>
              <a:t>EARLY SENSOR BASED NDVI READINGS FOR DETECTING EARLY CHANGES IN PLANT BIOMASS IN WINTER WHEAT</a:t>
            </a:r>
            <a:endParaRPr kumimoji="0" lang="en-US" sz="2200" b="0" i="0" u="none" strike="noStrike" kern="1200" cap="none" spc="0" normalizeH="0" baseline="0" noProof="0" dirty="0">
              <a:ln>
                <a:noFill/>
              </a:ln>
              <a:solidFill>
                <a:srgbClr val="EBEBEB"/>
              </a:solidFill>
              <a:effectLst/>
              <a:uLnTx/>
              <a:uFillTx/>
              <a:latin typeface="Gill Sans MT" panose="020B0502020104020203"/>
              <a:ea typeface="+mn-ea"/>
              <a:cs typeface="+mn-cs"/>
            </a:endParaRPr>
          </a:p>
        </p:txBody>
      </p:sp>
      <p:sp>
        <p:nvSpPr>
          <p:cNvPr id="12" name="TextBox 11"/>
          <p:cNvSpPr txBox="1"/>
          <p:nvPr/>
        </p:nvSpPr>
        <p:spPr>
          <a:xfrm>
            <a:off x="442629" y="1592063"/>
            <a:ext cx="40254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srgbClr val="EBEBEB"/>
                </a:solidFill>
                <a:effectLst/>
                <a:uLnTx/>
                <a:uFillTx/>
                <a:latin typeface="Gill Sans MT" panose="020B0502020104020203"/>
                <a:ea typeface="+mn-ea"/>
                <a:cs typeface="+mn-cs"/>
              </a:rPr>
              <a:t>EVA NAMBI</a:t>
            </a:r>
            <a:endParaRPr kumimoji="0" lang="en-US" sz="1500" b="0" i="0" u="none" strike="noStrike" kern="1200" cap="none" spc="0" normalizeH="0" baseline="0" noProof="0" dirty="0">
              <a:ln>
                <a:noFill/>
              </a:ln>
              <a:solidFill>
                <a:srgbClr val="EBEBEB"/>
              </a:solidFill>
              <a:effectLst/>
              <a:uLnTx/>
              <a:uFillTx/>
              <a:latin typeface="Gill Sans MT" panose="020B0502020104020203"/>
              <a:ea typeface="+mn-ea"/>
              <a:cs typeface="+mn-cs"/>
            </a:endParaRPr>
          </a:p>
        </p:txBody>
      </p:sp>
      <p:pic>
        <p:nvPicPr>
          <p:cNvPr id="14" name="Picture 13"/>
          <p:cNvPicPr>
            <a:picLocks noChangeAspect="1"/>
          </p:cNvPicPr>
          <p:nvPr/>
        </p:nvPicPr>
        <p:blipFill>
          <a:blip r:embed="rId2"/>
          <a:stretch>
            <a:fillRect/>
          </a:stretch>
        </p:blipFill>
        <p:spPr>
          <a:xfrm>
            <a:off x="7112659" y="367690"/>
            <a:ext cx="1524132" cy="1426588"/>
          </a:xfrm>
          <a:prstGeom prst="rect">
            <a:avLst/>
          </a:prstGeom>
        </p:spPr>
      </p:pic>
      <p:pic>
        <p:nvPicPr>
          <p:cNvPr id="1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8334" b="20096"/>
          <a:stretch/>
        </p:blipFill>
        <p:spPr>
          <a:xfrm>
            <a:off x="442629" y="4481245"/>
            <a:ext cx="3963967" cy="1881808"/>
          </a:xfrm>
          <a:prstGeom prst="rect">
            <a:avLst/>
          </a:prstGeom>
        </p:spPr>
      </p:pic>
      <p:graphicFrame>
        <p:nvGraphicFramePr>
          <p:cNvPr id="4" name="Table 3"/>
          <p:cNvGraphicFramePr>
            <a:graphicFrameLocks noGrp="1"/>
          </p:cNvGraphicFramePr>
          <p:nvPr/>
        </p:nvGraphicFramePr>
        <p:xfrm>
          <a:off x="4479868" y="1911739"/>
          <a:ext cx="4077836" cy="4424863"/>
        </p:xfrm>
        <a:graphic>
          <a:graphicData uri="http://schemas.openxmlformats.org/drawingml/2006/table">
            <a:tbl>
              <a:tblPr firstRow="1" bandRow="1">
                <a:tableStyleId>{5C22544A-7EE6-4342-B048-85BDC9FD1C3A}</a:tableStyleId>
              </a:tblPr>
              <a:tblGrid>
                <a:gridCol w="673780">
                  <a:extLst>
                    <a:ext uri="{9D8B030D-6E8A-4147-A177-3AD203B41FA5}">
                      <a16:colId xmlns:a16="http://schemas.microsoft.com/office/drawing/2014/main" val="2000393919"/>
                    </a:ext>
                  </a:extLst>
                </a:gridCol>
                <a:gridCol w="1025999">
                  <a:extLst>
                    <a:ext uri="{9D8B030D-6E8A-4147-A177-3AD203B41FA5}">
                      <a16:colId xmlns:a16="http://schemas.microsoft.com/office/drawing/2014/main" val="1278169229"/>
                    </a:ext>
                  </a:extLst>
                </a:gridCol>
                <a:gridCol w="1233974">
                  <a:extLst>
                    <a:ext uri="{9D8B030D-6E8A-4147-A177-3AD203B41FA5}">
                      <a16:colId xmlns:a16="http://schemas.microsoft.com/office/drawing/2014/main" val="13478413"/>
                    </a:ext>
                  </a:extLst>
                </a:gridCol>
                <a:gridCol w="1144083">
                  <a:extLst>
                    <a:ext uri="{9D8B030D-6E8A-4147-A177-3AD203B41FA5}">
                      <a16:colId xmlns:a16="http://schemas.microsoft.com/office/drawing/2014/main" val="14336243"/>
                    </a:ext>
                  </a:extLst>
                </a:gridCol>
              </a:tblGrid>
              <a:tr h="470731">
                <a:tc>
                  <a:txBody>
                    <a:bodyPr/>
                    <a:lstStyle/>
                    <a:p>
                      <a:pPr algn="ctr"/>
                      <a:r>
                        <a:rPr lang="en-US" sz="1200" dirty="0" err="1" smtClean="0"/>
                        <a:t>Trt</a:t>
                      </a:r>
                      <a:endParaRPr lang="en-US" sz="1200" dirty="0"/>
                    </a:p>
                  </a:txBody>
                  <a:tcPr anchor="ctr"/>
                </a:tc>
                <a:tc>
                  <a:txBody>
                    <a:bodyPr/>
                    <a:lstStyle/>
                    <a:p>
                      <a:pPr algn="ctr"/>
                      <a:r>
                        <a:rPr lang="en-US" sz="1200" dirty="0" smtClean="0"/>
                        <a:t>Pre-plant N</a:t>
                      </a:r>
                    </a:p>
                    <a:p>
                      <a:pPr algn="ctr"/>
                      <a:r>
                        <a:rPr lang="en-US" sz="1200" dirty="0" smtClean="0"/>
                        <a:t>(</a:t>
                      </a:r>
                      <a:r>
                        <a:rPr lang="en-US" sz="1200" dirty="0" err="1" smtClean="0"/>
                        <a:t>lbs</a:t>
                      </a:r>
                      <a:r>
                        <a:rPr lang="en-US" sz="1200" baseline="0" dirty="0" smtClean="0"/>
                        <a:t> N ac</a:t>
                      </a:r>
                      <a:r>
                        <a:rPr lang="en-US" sz="1200" baseline="30000" dirty="0" smtClean="0"/>
                        <a:t>-1</a:t>
                      </a:r>
                      <a:r>
                        <a:rPr lang="en-US" sz="1200" baseline="0" dirty="0" smtClean="0"/>
                        <a:t>)</a:t>
                      </a:r>
                      <a:endParaRPr lang="en-US" sz="1200" dirty="0"/>
                    </a:p>
                  </a:txBody>
                  <a:tcPr anchor="ctr"/>
                </a:tc>
                <a:tc>
                  <a:txBody>
                    <a:bodyPr/>
                    <a:lstStyle/>
                    <a:p>
                      <a:pPr algn="ctr"/>
                      <a:r>
                        <a:rPr lang="en-US" sz="1200" dirty="0" smtClean="0"/>
                        <a:t>Pre-plant P</a:t>
                      </a:r>
                    </a:p>
                    <a:p>
                      <a:pPr algn="ctr"/>
                      <a:r>
                        <a:rPr lang="en-US" sz="1200" dirty="0" smtClean="0"/>
                        <a:t>(</a:t>
                      </a:r>
                      <a:r>
                        <a:rPr lang="en-US" sz="1200" dirty="0" err="1" smtClean="0"/>
                        <a:t>lb</a:t>
                      </a:r>
                      <a:r>
                        <a:rPr lang="en-US" sz="1200" dirty="0" smtClean="0"/>
                        <a:t> P</a:t>
                      </a:r>
                      <a:r>
                        <a:rPr lang="en-US" sz="1200" baseline="-25000" dirty="0" smtClean="0"/>
                        <a:t>2</a:t>
                      </a:r>
                      <a:r>
                        <a:rPr lang="en-US" sz="1200" dirty="0" smtClean="0"/>
                        <a:t>O</a:t>
                      </a:r>
                      <a:r>
                        <a:rPr lang="en-US" sz="1200" baseline="-25000" dirty="0" smtClean="0"/>
                        <a:t>5</a:t>
                      </a:r>
                      <a:r>
                        <a:rPr lang="en-US" sz="1200" dirty="0" smtClean="0"/>
                        <a:t> ac</a:t>
                      </a:r>
                      <a:r>
                        <a:rPr lang="en-US" sz="1200" baseline="30000" dirty="0" smtClean="0"/>
                        <a:t>-1</a:t>
                      </a:r>
                      <a:r>
                        <a:rPr lang="en-US" sz="1200" dirty="0" smtClean="0"/>
                        <a:t>)</a:t>
                      </a:r>
                      <a:endParaRPr lang="en-US" sz="1200" dirty="0"/>
                    </a:p>
                  </a:txBody>
                  <a:tcPr anchor="ctr"/>
                </a:tc>
                <a:tc>
                  <a:txBody>
                    <a:bodyPr/>
                    <a:lstStyle/>
                    <a:p>
                      <a:pPr algn="ctr"/>
                      <a:r>
                        <a:rPr lang="en-US" sz="1200" dirty="0" smtClean="0"/>
                        <a:t>Pre-plant</a:t>
                      </a:r>
                      <a:r>
                        <a:rPr lang="en-US" sz="1200" baseline="0" dirty="0" smtClean="0"/>
                        <a:t> K</a:t>
                      </a:r>
                    </a:p>
                    <a:p>
                      <a:pPr algn="ctr"/>
                      <a:r>
                        <a:rPr lang="en-US" sz="1200" baseline="0" dirty="0" smtClean="0"/>
                        <a:t>(</a:t>
                      </a:r>
                      <a:r>
                        <a:rPr lang="en-US" sz="1200" baseline="0" dirty="0" err="1" smtClean="0"/>
                        <a:t>lb</a:t>
                      </a:r>
                      <a:r>
                        <a:rPr lang="en-US" sz="1200" baseline="0" dirty="0" smtClean="0"/>
                        <a:t> K</a:t>
                      </a:r>
                      <a:r>
                        <a:rPr lang="en-US" sz="1200" baseline="-25000" dirty="0" smtClean="0"/>
                        <a:t>2</a:t>
                      </a:r>
                      <a:r>
                        <a:rPr lang="en-US" sz="1200" baseline="0" dirty="0" smtClean="0"/>
                        <a:t>O ac</a:t>
                      </a:r>
                      <a:r>
                        <a:rPr lang="en-US" sz="1200" baseline="30000" dirty="0" smtClean="0"/>
                        <a:t>-1</a:t>
                      </a:r>
                      <a:r>
                        <a:rPr lang="en-US" sz="1200" baseline="0" dirty="0" smtClean="0"/>
                        <a:t>)</a:t>
                      </a:r>
                      <a:endParaRPr lang="en-US" sz="1200" dirty="0"/>
                    </a:p>
                  </a:txBody>
                  <a:tcPr anchor="ctr"/>
                </a:tc>
                <a:extLst>
                  <a:ext uri="{0D108BD9-81ED-4DB2-BD59-A6C34878D82A}">
                    <a16:rowId xmlns:a16="http://schemas.microsoft.com/office/drawing/2014/main" val="1200225698"/>
                  </a:ext>
                </a:extLst>
              </a:tr>
              <a:tr h="282438">
                <a:tc>
                  <a:txBody>
                    <a:bodyPr/>
                    <a:lstStyle/>
                    <a:p>
                      <a:pPr algn="ctr"/>
                      <a:r>
                        <a:rPr lang="en-US" sz="1200" b="1" dirty="0" smtClean="0">
                          <a:solidFill>
                            <a:schemeClr val="bg1"/>
                          </a:solidFill>
                        </a:rPr>
                        <a:t>1</a:t>
                      </a:r>
                      <a:endParaRPr lang="en-US" sz="1200" b="1" dirty="0">
                        <a:solidFill>
                          <a:schemeClr val="bg1"/>
                        </a:solidFill>
                      </a:endParaRPr>
                    </a:p>
                  </a:txBody>
                  <a:tcPr anchor="ctr">
                    <a:solidFill>
                      <a:schemeClr val="accent1"/>
                    </a:solidFill>
                  </a:tcPr>
                </a:tc>
                <a:tc>
                  <a:txBody>
                    <a:bodyPr/>
                    <a:lstStyle/>
                    <a:p>
                      <a:pPr algn="ctr"/>
                      <a:r>
                        <a:rPr lang="en-US" sz="1200" dirty="0" smtClean="0"/>
                        <a:t>0</a:t>
                      </a:r>
                      <a:endParaRPr lang="en-US" sz="1200" dirty="0"/>
                    </a:p>
                  </a:txBody>
                  <a:tcPr anchor="ctr"/>
                </a:tc>
                <a:tc>
                  <a:txBody>
                    <a:bodyPr/>
                    <a:lstStyle/>
                    <a:p>
                      <a:pPr algn="ctr"/>
                      <a:r>
                        <a:rPr lang="en-US" sz="1200" dirty="0" smtClean="0"/>
                        <a:t>0</a:t>
                      </a:r>
                      <a:endParaRPr lang="en-US" sz="1200" dirty="0"/>
                    </a:p>
                  </a:txBody>
                  <a:tcPr anchor="ctr"/>
                </a:tc>
                <a:tc>
                  <a:txBody>
                    <a:bodyPr/>
                    <a:lstStyle/>
                    <a:p>
                      <a:pPr algn="ctr"/>
                      <a:r>
                        <a:rPr lang="en-US" sz="1200" dirty="0" smtClean="0"/>
                        <a:t>0</a:t>
                      </a:r>
                      <a:endParaRPr lang="en-US" sz="1200" dirty="0"/>
                    </a:p>
                  </a:txBody>
                  <a:tcPr anchor="ctr"/>
                </a:tc>
                <a:extLst>
                  <a:ext uri="{0D108BD9-81ED-4DB2-BD59-A6C34878D82A}">
                    <a16:rowId xmlns:a16="http://schemas.microsoft.com/office/drawing/2014/main" val="3944180690"/>
                  </a:ext>
                </a:extLst>
              </a:tr>
              <a:tr h="282438">
                <a:tc>
                  <a:txBody>
                    <a:bodyPr/>
                    <a:lstStyle/>
                    <a:p>
                      <a:pPr algn="ctr"/>
                      <a:r>
                        <a:rPr lang="en-US" sz="1200" b="1" dirty="0" smtClean="0">
                          <a:solidFill>
                            <a:schemeClr val="bg1"/>
                          </a:solidFill>
                        </a:rPr>
                        <a:t>2</a:t>
                      </a:r>
                      <a:endParaRPr lang="en-US" sz="1200" b="1" dirty="0">
                        <a:solidFill>
                          <a:schemeClr val="bg1"/>
                        </a:solidFill>
                      </a:endParaRPr>
                    </a:p>
                  </a:txBody>
                  <a:tcPr anchor="ctr">
                    <a:solidFill>
                      <a:schemeClr val="accent1"/>
                    </a:solidFill>
                  </a:tcPr>
                </a:tc>
                <a:tc>
                  <a:txBody>
                    <a:bodyPr/>
                    <a:lstStyle/>
                    <a:p>
                      <a:pPr algn="ctr"/>
                      <a:r>
                        <a:rPr lang="en-US" sz="1200" dirty="0" smtClean="0"/>
                        <a:t>0</a:t>
                      </a:r>
                      <a:endParaRPr lang="en-US" sz="1200" dirty="0"/>
                    </a:p>
                  </a:txBody>
                  <a:tcPr anchor="ctr"/>
                </a:tc>
                <a:tc>
                  <a:txBody>
                    <a:bodyPr/>
                    <a:lstStyle/>
                    <a:p>
                      <a:pPr algn="ctr"/>
                      <a:r>
                        <a:rPr lang="en-US" sz="1200" dirty="0" smtClean="0"/>
                        <a:t>40</a:t>
                      </a:r>
                      <a:endParaRPr lang="en-US" sz="1200" dirty="0"/>
                    </a:p>
                  </a:txBody>
                  <a:tcPr anchor="ctr"/>
                </a:tc>
                <a:tc>
                  <a:txBody>
                    <a:bodyPr/>
                    <a:lstStyle/>
                    <a:p>
                      <a:pPr algn="ctr"/>
                      <a:r>
                        <a:rPr lang="en-US" sz="1200" dirty="0" smtClean="0"/>
                        <a:t>60</a:t>
                      </a:r>
                      <a:endParaRPr lang="en-US" sz="1200" dirty="0"/>
                    </a:p>
                  </a:txBody>
                  <a:tcPr anchor="ctr"/>
                </a:tc>
                <a:extLst>
                  <a:ext uri="{0D108BD9-81ED-4DB2-BD59-A6C34878D82A}">
                    <a16:rowId xmlns:a16="http://schemas.microsoft.com/office/drawing/2014/main" val="174298183"/>
                  </a:ext>
                </a:extLst>
              </a:tr>
              <a:tr h="282438">
                <a:tc>
                  <a:txBody>
                    <a:bodyPr/>
                    <a:lstStyle/>
                    <a:p>
                      <a:pPr algn="ctr"/>
                      <a:r>
                        <a:rPr lang="en-US" sz="1200" b="1" dirty="0" smtClean="0">
                          <a:solidFill>
                            <a:schemeClr val="bg1"/>
                          </a:solidFill>
                        </a:rPr>
                        <a:t>3</a:t>
                      </a:r>
                      <a:endParaRPr lang="en-US" sz="1200" b="1" dirty="0">
                        <a:solidFill>
                          <a:schemeClr val="bg1"/>
                        </a:solidFill>
                      </a:endParaRPr>
                    </a:p>
                  </a:txBody>
                  <a:tcPr anchor="ctr">
                    <a:solidFill>
                      <a:schemeClr val="accent1"/>
                    </a:solidFill>
                  </a:tcPr>
                </a:tc>
                <a:tc>
                  <a:txBody>
                    <a:bodyPr/>
                    <a:lstStyle/>
                    <a:p>
                      <a:pPr algn="ctr"/>
                      <a:r>
                        <a:rPr lang="en-US" sz="1200" dirty="0" smtClean="0"/>
                        <a:t>20</a:t>
                      </a:r>
                      <a:endParaRPr lang="en-US" sz="1200" dirty="0"/>
                    </a:p>
                  </a:txBody>
                  <a:tcPr anchor="ctr"/>
                </a:tc>
                <a:tc>
                  <a:txBody>
                    <a:bodyPr/>
                    <a:lstStyle/>
                    <a:p>
                      <a:pPr algn="ctr"/>
                      <a:r>
                        <a:rPr lang="en-US" sz="1200" dirty="0" smtClean="0"/>
                        <a:t>40</a:t>
                      </a:r>
                      <a:endParaRPr lang="en-US" sz="1200" dirty="0"/>
                    </a:p>
                  </a:txBody>
                  <a:tcPr anchor="ctr"/>
                </a:tc>
                <a:tc>
                  <a:txBody>
                    <a:bodyPr/>
                    <a:lstStyle/>
                    <a:p>
                      <a:pPr algn="ctr"/>
                      <a:r>
                        <a:rPr lang="en-US" sz="1200" dirty="0" smtClean="0"/>
                        <a:t>60</a:t>
                      </a:r>
                      <a:endParaRPr lang="en-US" sz="1200" dirty="0"/>
                    </a:p>
                  </a:txBody>
                  <a:tcPr anchor="ctr"/>
                </a:tc>
                <a:extLst>
                  <a:ext uri="{0D108BD9-81ED-4DB2-BD59-A6C34878D82A}">
                    <a16:rowId xmlns:a16="http://schemas.microsoft.com/office/drawing/2014/main" val="2698830145"/>
                  </a:ext>
                </a:extLst>
              </a:tr>
              <a:tr h="282438">
                <a:tc>
                  <a:txBody>
                    <a:bodyPr/>
                    <a:lstStyle/>
                    <a:p>
                      <a:pPr algn="ctr"/>
                      <a:r>
                        <a:rPr lang="en-US" sz="1200" b="1" dirty="0" smtClean="0">
                          <a:solidFill>
                            <a:schemeClr val="bg1"/>
                          </a:solidFill>
                        </a:rPr>
                        <a:t>4</a:t>
                      </a:r>
                      <a:endParaRPr lang="en-US" sz="1200" b="1" dirty="0">
                        <a:solidFill>
                          <a:schemeClr val="bg1"/>
                        </a:solidFill>
                      </a:endParaRPr>
                    </a:p>
                  </a:txBody>
                  <a:tcPr anchor="ctr">
                    <a:solidFill>
                      <a:schemeClr val="accent1"/>
                    </a:solidFill>
                  </a:tcPr>
                </a:tc>
                <a:tc>
                  <a:txBody>
                    <a:bodyPr/>
                    <a:lstStyle/>
                    <a:p>
                      <a:pPr algn="ctr"/>
                      <a:r>
                        <a:rPr lang="en-US" sz="1200" dirty="0" smtClean="0"/>
                        <a:t>40</a:t>
                      </a:r>
                      <a:endParaRPr lang="en-US" sz="1200" dirty="0"/>
                    </a:p>
                  </a:txBody>
                  <a:tcPr anchor="ctr"/>
                </a:tc>
                <a:tc>
                  <a:txBody>
                    <a:bodyPr/>
                    <a:lstStyle/>
                    <a:p>
                      <a:pPr algn="ctr"/>
                      <a:r>
                        <a:rPr lang="en-US" sz="1200" dirty="0" smtClean="0"/>
                        <a:t>40</a:t>
                      </a:r>
                      <a:endParaRPr lang="en-US" sz="1200" dirty="0"/>
                    </a:p>
                  </a:txBody>
                  <a:tcPr anchor="ctr"/>
                </a:tc>
                <a:tc>
                  <a:txBody>
                    <a:bodyPr/>
                    <a:lstStyle/>
                    <a:p>
                      <a:pPr algn="ctr"/>
                      <a:r>
                        <a:rPr lang="en-US" sz="1200" dirty="0" smtClean="0"/>
                        <a:t>60</a:t>
                      </a:r>
                      <a:endParaRPr lang="en-US" sz="1200" dirty="0"/>
                    </a:p>
                  </a:txBody>
                  <a:tcPr anchor="ctr"/>
                </a:tc>
                <a:extLst>
                  <a:ext uri="{0D108BD9-81ED-4DB2-BD59-A6C34878D82A}">
                    <a16:rowId xmlns:a16="http://schemas.microsoft.com/office/drawing/2014/main" val="2477275002"/>
                  </a:ext>
                </a:extLst>
              </a:tr>
              <a:tr h="282438">
                <a:tc>
                  <a:txBody>
                    <a:bodyPr/>
                    <a:lstStyle/>
                    <a:p>
                      <a:pPr algn="ctr"/>
                      <a:r>
                        <a:rPr lang="en-US" sz="1200" b="1" dirty="0" smtClean="0">
                          <a:solidFill>
                            <a:schemeClr val="bg1"/>
                          </a:solidFill>
                        </a:rPr>
                        <a:t>5</a:t>
                      </a:r>
                      <a:endParaRPr lang="en-US" sz="1200" b="1" dirty="0">
                        <a:solidFill>
                          <a:schemeClr val="bg1"/>
                        </a:solidFill>
                      </a:endParaRPr>
                    </a:p>
                  </a:txBody>
                  <a:tcPr anchor="ctr">
                    <a:solidFill>
                      <a:schemeClr val="accent1"/>
                    </a:solidFill>
                  </a:tcPr>
                </a:tc>
                <a:tc>
                  <a:txBody>
                    <a:bodyPr/>
                    <a:lstStyle/>
                    <a:p>
                      <a:pPr algn="ctr"/>
                      <a:r>
                        <a:rPr lang="en-US" sz="1200" dirty="0" smtClean="0"/>
                        <a:t>60</a:t>
                      </a:r>
                      <a:endParaRPr lang="en-US" sz="1200" dirty="0"/>
                    </a:p>
                  </a:txBody>
                  <a:tcPr anchor="ctr"/>
                </a:tc>
                <a:tc>
                  <a:txBody>
                    <a:bodyPr/>
                    <a:lstStyle/>
                    <a:p>
                      <a:pPr algn="ctr"/>
                      <a:r>
                        <a:rPr lang="en-US" sz="1200" dirty="0" smtClean="0"/>
                        <a:t>40</a:t>
                      </a:r>
                      <a:endParaRPr lang="en-US" sz="1200" dirty="0"/>
                    </a:p>
                  </a:txBody>
                  <a:tcPr anchor="ctr"/>
                </a:tc>
                <a:tc>
                  <a:txBody>
                    <a:bodyPr/>
                    <a:lstStyle/>
                    <a:p>
                      <a:pPr algn="ctr"/>
                      <a:r>
                        <a:rPr lang="en-US" sz="1200" dirty="0" smtClean="0"/>
                        <a:t>60</a:t>
                      </a:r>
                      <a:endParaRPr lang="en-US" sz="1200" dirty="0"/>
                    </a:p>
                  </a:txBody>
                  <a:tcPr anchor="ctr"/>
                </a:tc>
                <a:extLst>
                  <a:ext uri="{0D108BD9-81ED-4DB2-BD59-A6C34878D82A}">
                    <a16:rowId xmlns:a16="http://schemas.microsoft.com/office/drawing/2014/main" val="2273395941"/>
                  </a:ext>
                </a:extLst>
              </a:tr>
              <a:tr h="282438">
                <a:tc>
                  <a:txBody>
                    <a:bodyPr/>
                    <a:lstStyle/>
                    <a:p>
                      <a:pPr algn="ctr"/>
                      <a:r>
                        <a:rPr lang="en-US" sz="1200" b="1" dirty="0" smtClean="0">
                          <a:solidFill>
                            <a:schemeClr val="bg1"/>
                          </a:solidFill>
                        </a:rPr>
                        <a:t>6</a:t>
                      </a:r>
                      <a:endParaRPr lang="en-US" sz="1200" b="1" dirty="0">
                        <a:solidFill>
                          <a:schemeClr val="bg1"/>
                        </a:solidFill>
                      </a:endParaRPr>
                    </a:p>
                  </a:txBody>
                  <a:tcPr anchor="ctr">
                    <a:solidFill>
                      <a:schemeClr val="accent1"/>
                    </a:solidFill>
                  </a:tcPr>
                </a:tc>
                <a:tc>
                  <a:txBody>
                    <a:bodyPr/>
                    <a:lstStyle/>
                    <a:p>
                      <a:pPr algn="ctr"/>
                      <a:r>
                        <a:rPr lang="en-US" sz="1200" dirty="0" smtClean="0"/>
                        <a:t>80</a:t>
                      </a:r>
                      <a:endParaRPr lang="en-US" sz="1200" dirty="0"/>
                    </a:p>
                  </a:txBody>
                  <a:tcPr anchor="ctr"/>
                </a:tc>
                <a:tc>
                  <a:txBody>
                    <a:bodyPr/>
                    <a:lstStyle/>
                    <a:p>
                      <a:pPr algn="ctr"/>
                      <a:r>
                        <a:rPr lang="en-US" sz="1200" dirty="0" smtClean="0"/>
                        <a:t>40</a:t>
                      </a:r>
                      <a:endParaRPr lang="en-US" sz="1200" dirty="0"/>
                    </a:p>
                  </a:txBody>
                  <a:tcPr anchor="ctr"/>
                </a:tc>
                <a:tc>
                  <a:txBody>
                    <a:bodyPr/>
                    <a:lstStyle/>
                    <a:p>
                      <a:pPr algn="ctr"/>
                      <a:r>
                        <a:rPr lang="en-US" sz="1200" dirty="0" smtClean="0"/>
                        <a:t>60</a:t>
                      </a:r>
                      <a:endParaRPr lang="en-US" sz="1200" dirty="0"/>
                    </a:p>
                  </a:txBody>
                  <a:tcPr anchor="ctr"/>
                </a:tc>
                <a:extLst>
                  <a:ext uri="{0D108BD9-81ED-4DB2-BD59-A6C34878D82A}">
                    <a16:rowId xmlns:a16="http://schemas.microsoft.com/office/drawing/2014/main" val="2239776014"/>
                  </a:ext>
                </a:extLst>
              </a:tr>
              <a:tr h="282438">
                <a:tc>
                  <a:txBody>
                    <a:bodyPr/>
                    <a:lstStyle/>
                    <a:p>
                      <a:pPr algn="ctr"/>
                      <a:r>
                        <a:rPr lang="en-US" sz="1200" b="1" dirty="0" smtClean="0">
                          <a:solidFill>
                            <a:schemeClr val="bg1"/>
                          </a:solidFill>
                        </a:rPr>
                        <a:t>7</a:t>
                      </a:r>
                      <a:endParaRPr lang="en-US" sz="1200" b="1" dirty="0">
                        <a:solidFill>
                          <a:schemeClr val="bg1"/>
                        </a:solidFill>
                      </a:endParaRPr>
                    </a:p>
                  </a:txBody>
                  <a:tcPr anchor="ctr">
                    <a:solidFill>
                      <a:schemeClr val="accent1"/>
                    </a:solidFill>
                  </a:tcPr>
                </a:tc>
                <a:tc>
                  <a:txBody>
                    <a:bodyPr/>
                    <a:lstStyle/>
                    <a:p>
                      <a:pPr algn="ctr"/>
                      <a:r>
                        <a:rPr lang="en-US" sz="1200" dirty="0" smtClean="0"/>
                        <a:t>100</a:t>
                      </a:r>
                      <a:endParaRPr lang="en-US" sz="1200" dirty="0"/>
                    </a:p>
                  </a:txBody>
                  <a:tcPr anchor="ctr"/>
                </a:tc>
                <a:tc>
                  <a:txBody>
                    <a:bodyPr/>
                    <a:lstStyle/>
                    <a:p>
                      <a:pPr algn="ctr"/>
                      <a:r>
                        <a:rPr lang="en-US" sz="1200" dirty="0" smtClean="0"/>
                        <a:t>40</a:t>
                      </a:r>
                      <a:endParaRPr lang="en-US" sz="1200" dirty="0"/>
                    </a:p>
                  </a:txBody>
                  <a:tcPr anchor="ctr"/>
                </a:tc>
                <a:tc>
                  <a:txBody>
                    <a:bodyPr/>
                    <a:lstStyle/>
                    <a:p>
                      <a:pPr algn="ctr"/>
                      <a:r>
                        <a:rPr lang="en-US" sz="1200" dirty="0" smtClean="0"/>
                        <a:t>60</a:t>
                      </a:r>
                      <a:endParaRPr lang="en-US" sz="1200" dirty="0"/>
                    </a:p>
                  </a:txBody>
                  <a:tcPr anchor="ctr"/>
                </a:tc>
                <a:extLst>
                  <a:ext uri="{0D108BD9-81ED-4DB2-BD59-A6C34878D82A}">
                    <a16:rowId xmlns:a16="http://schemas.microsoft.com/office/drawing/2014/main" val="2877970464"/>
                  </a:ext>
                </a:extLst>
              </a:tr>
              <a:tr h="282438">
                <a:tc>
                  <a:txBody>
                    <a:bodyPr/>
                    <a:lstStyle/>
                    <a:p>
                      <a:pPr algn="ctr"/>
                      <a:r>
                        <a:rPr lang="en-US" sz="1200" b="1" dirty="0" smtClean="0">
                          <a:solidFill>
                            <a:schemeClr val="bg1"/>
                          </a:solidFill>
                        </a:rPr>
                        <a:t>8</a:t>
                      </a:r>
                      <a:endParaRPr lang="en-US" sz="1200" b="1" dirty="0">
                        <a:solidFill>
                          <a:schemeClr val="bg1"/>
                        </a:solidFill>
                      </a:endParaRPr>
                    </a:p>
                  </a:txBody>
                  <a:tcPr anchor="ctr">
                    <a:solidFill>
                      <a:schemeClr val="accent1"/>
                    </a:solidFill>
                  </a:tcPr>
                </a:tc>
                <a:tc>
                  <a:txBody>
                    <a:bodyPr/>
                    <a:lstStyle/>
                    <a:p>
                      <a:pPr algn="ctr"/>
                      <a:r>
                        <a:rPr lang="en-US" sz="1200" dirty="0" smtClean="0"/>
                        <a:t>60</a:t>
                      </a:r>
                      <a:endParaRPr lang="en-US" sz="1200" dirty="0"/>
                    </a:p>
                  </a:txBody>
                  <a:tcPr anchor="ctr"/>
                </a:tc>
                <a:tc>
                  <a:txBody>
                    <a:bodyPr/>
                    <a:lstStyle/>
                    <a:p>
                      <a:pPr algn="ctr"/>
                      <a:r>
                        <a:rPr lang="en-US" sz="1200" dirty="0" smtClean="0"/>
                        <a:t>0</a:t>
                      </a:r>
                      <a:endParaRPr lang="en-US" sz="1200" dirty="0"/>
                    </a:p>
                  </a:txBody>
                  <a:tcPr anchor="ctr"/>
                </a:tc>
                <a:tc>
                  <a:txBody>
                    <a:bodyPr/>
                    <a:lstStyle/>
                    <a:p>
                      <a:pPr algn="ctr"/>
                      <a:r>
                        <a:rPr lang="en-US" sz="1200" dirty="0" smtClean="0"/>
                        <a:t>60</a:t>
                      </a:r>
                      <a:endParaRPr lang="en-US" sz="1200" dirty="0"/>
                    </a:p>
                  </a:txBody>
                  <a:tcPr anchor="ctr"/>
                </a:tc>
                <a:extLst>
                  <a:ext uri="{0D108BD9-81ED-4DB2-BD59-A6C34878D82A}">
                    <a16:rowId xmlns:a16="http://schemas.microsoft.com/office/drawing/2014/main" val="3277068361"/>
                  </a:ext>
                </a:extLst>
              </a:tr>
              <a:tr h="282438">
                <a:tc>
                  <a:txBody>
                    <a:bodyPr/>
                    <a:lstStyle/>
                    <a:p>
                      <a:pPr algn="ctr"/>
                      <a:r>
                        <a:rPr lang="en-US" sz="1200" b="1" dirty="0" smtClean="0">
                          <a:solidFill>
                            <a:schemeClr val="bg1"/>
                          </a:solidFill>
                        </a:rPr>
                        <a:t>9</a:t>
                      </a:r>
                      <a:endParaRPr lang="en-US" sz="1200" b="1" dirty="0">
                        <a:solidFill>
                          <a:schemeClr val="bg1"/>
                        </a:solidFill>
                      </a:endParaRPr>
                    </a:p>
                  </a:txBody>
                  <a:tcPr anchor="ctr">
                    <a:solidFill>
                      <a:schemeClr val="accent1"/>
                    </a:solidFill>
                  </a:tcPr>
                </a:tc>
                <a:tc>
                  <a:txBody>
                    <a:bodyPr/>
                    <a:lstStyle/>
                    <a:p>
                      <a:pPr algn="ctr"/>
                      <a:r>
                        <a:rPr lang="en-US" sz="1200" dirty="0" smtClean="0"/>
                        <a:t>60</a:t>
                      </a:r>
                      <a:endParaRPr lang="en-US" sz="1200" dirty="0"/>
                    </a:p>
                  </a:txBody>
                  <a:tcPr anchor="ctr"/>
                </a:tc>
                <a:tc>
                  <a:txBody>
                    <a:bodyPr/>
                    <a:lstStyle/>
                    <a:p>
                      <a:pPr algn="ctr"/>
                      <a:r>
                        <a:rPr lang="en-US" sz="1200" dirty="0" smtClean="0"/>
                        <a:t>20</a:t>
                      </a:r>
                      <a:endParaRPr lang="en-US" sz="1200" dirty="0"/>
                    </a:p>
                  </a:txBody>
                  <a:tcPr anchor="ctr"/>
                </a:tc>
                <a:tc>
                  <a:txBody>
                    <a:bodyPr/>
                    <a:lstStyle/>
                    <a:p>
                      <a:pPr algn="ctr"/>
                      <a:r>
                        <a:rPr lang="en-US" sz="1200" dirty="0" smtClean="0"/>
                        <a:t>60</a:t>
                      </a:r>
                      <a:endParaRPr lang="en-US" sz="1200" dirty="0"/>
                    </a:p>
                  </a:txBody>
                  <a:tcPr anchor="ctr"/>
                </a:tc>
                <a:extLst>
                  <a:ext uri="{0D108BD9-81ED-4DB2-BD59-A6C34878D82A}">
                    <a16:rowId xmlns:a16="http://schemas.microsoft.com/office/drawing/2014/main" val="4108032099"/>
                  </a:ext>
                </a:extLst>
              </a:tr>
              <a:tr h="282438">
                <a:tc>
                  <a:txBody>
                    <a:bodyPr/>
                    <a:lstStyle/>
                    <a:p>
                      <a:pPr algn="ctr"/>
                      <a:r>
                        <a:rPr lang="en-US" sz="1200" b="1" dirty="0" smtClean="0">
                          <a:solidFill>
                            <a:schemeClr val="bg1"/>
                          </a:solidFill>
                        </a:rPr>
                        <a:t>10</a:t>
                      </a:r>
                      <a:endParaRPr lang="en-US" sz="1200" b="1" dirty="0">
                        <a:solidFill>
                          <a:schemeClr val="bg1"/>
                        </a:solidFill>
                      </a:endParaRPr>
                    </a:p>
                  </a:txBody>
                  <a:tcPr anchor="ctr">
                    <a:solidFill>
                      <a:schemeClr val="accent1"/>
                    </a:solidFill>
                  </a:tcPr>
                </a:tc>
                <a:tc>
                  <a:txBody>
                    <a:bodyPr/>
                    <a:lstStyle/>
                    <a:p>
                      <a:pPr algn="ctr"/>
                      <a:r>
                        <a:rPr lang="en-US" sz="1200" dirty="0" smtClean="0"/>
                        <a:t>60</a:t>
                      </a:r>
                      <a:endParaRPr lang="en-US" sz="1200" dirty="0"/>
                    </a:p>
                  </a:txBody>
                  <a:tcPr anchor="ctr"/>
                </a:tc>
                <a:tc>
                  <a:txBody>
                    <a:bodyPr/>
                    <a:lstStyle/>
                    <a:p>
                      <a:pPr algn="ctr"/>
                      <a:r>
                        <a:rPr lang="en-US" sz="1200" dirty="0" smtClean="0"/>
                        <a:t>60</a:t>
                      </a:r>
                      <a:endParaRPr lang="en-US" sz="1200" dirty="0"/>
                    </a:p>
                  </a:txBody>
                  <a:tcPr anchor="ctr"/>
                </a:tc>
                <a:tc>
                  <a:txBody>
                    <a:bodyPr/>
                    <a:lstStyle/>
                    <a:p>
                      <a:pPr algn="ctr"/>
                      <a:r>
                        <a:rPr lang="en-US" sz="1200" dirty="0" smtClean="0"/>
                        <a:t>60</a:t>
                      </a:r>
                      <a:endParaRPr lang="en-US" sz="1200" dirty="0"/>
                    </a:p>
                  </a:txBody>
                  <a:tcPr anchor="ctr"/>
                </a:tc>
                <a:extLst>
                  <a:ext uri="{0D108BD9-81ED-4DB2-BD59-A6C34878D82A}">
                    <a16:rowId xmlns:a16="http://schemas.microsoft.com/office/drawing/2014/main" val="2993809380"/>
                  </a:ext>
                </a:extLst>
              </a:tr>
              <a:tr h="282438">
                <a:tc>
                  <a:txBody>
                    <a:bodyPr/>
                    <a:lstStyle/>
                    <a:p>
                      <a:pPr algn="ctr"/>
                      <a:r>
                        <a:rPr lang="en-US" sz="1200" b="1" dirty="0" smtClean="0">
                          <a:solidFill>
                            <a:schemeClr val="bg1"/>
                          </a:solidFill>
                        </a:rPr>
                        <a:t>11</a:t>
                      </a:r>
                      <a:endParaRPr lang="en-US" sz="1200" b="1" dirty="0">
                        <a:solidFill>
                          <a:schemeClr val="bg1"/>
                        </a:solidFill>
                      </a:endParaRPr>
                    </a:p>
                  </a:txBody>
                  <a:tcPr anchor="ctr">
                    <a:solidFill>
                      <a:schemeClr val="accent1"/>
                    </a:solidFill>
                  </a:tcPr>
                </a:tc>
                <a:tc>
                  <a:txBody>
                    <a:bodyPr/>
                    <a:lstStyle/>
                    <a:p>
                      <a:pPr algn="ctr"/>
                      <a:r>
                        <a:rPr lang="en-US" sz="1200" dirty="0" smtClean="0"/>
                        <a:t>60</a:t>
                      </a:r>
                      <a:endParaRPr lang="en-US" sz="1200" dirty="0"/>
                    </a:p>
                  </a:txBody>
                  <a:tcPr anchor="ctr"/>
                </a:tc>
                <a:tc>
                  <a:txBody>
                    <a:bodyPr/>
                    <a:lstStyle/>
                    <a:p>
                      <a:pPr algn="ctr"/>
                      <a:r>
                        <a:rPr lang="en-US" sz="1200" dirty="0" smtClean="0"/>
                        <a:t>80</a:t>
                      </a:r>
                      <a:endParaRPr lang="en-US" sz="1200" dirty="0"/>
                    </a:p>
                  </a:txBody>
                  <a:tcPr anchor="ctr"/>
                </a:tc>
                <a:tc>
                  <a:txBody>
                    <a:bodyPr/>
                    <a:lstStyle/>
                    <a:p>
                      <a:pPr algn="ctr"/>
                      <a:r>
                        <a:rPr lang="en-US" sz="1200" dirty="0" smtClean="0"/>
                        <a:t>60</a:t>
                      </a:r>
                      <a:endParaRPr lang="en-US" sz="1200" dirty="0"/>
                    </a:p>
                  </a:txBody>
                  <a:tcPr anchor="ctr"/>
                </a:tc>
                <a:extLst>
                  <a:ext uri="{0D108BD9-81ED-4DB2-BD59-A6C34878D82A}">
                    <a16:rowId xmlns:a16="http://schemas.microsoft.com/office/drawing/2014/main" val="3752285280"/>
                  </a:ext>
                </a:extLst>
              </a:tr>
              <a:tr h="282438">
                <a:tc>
                  <a:txBody>
                    <a:bodyPr/>
                    <a:lstStyle/>
                    <a:p>
                      <a:pPr algn="ctr"/>
                      <a:r>
                        <a:rPr lang="en-US" sz="1200" b="1" dirty="0" smtClean="0">
                          <a:solidFill>
                            <a:schemeClr val="bg1"/>
                          </a:solidFill>
                        </a:rPr>
                        <a:t>12</a:t>
                      </a:r>
                      <a:endParaRPr lang="en-US" sz="1200" b="1" dirty="0">
                        <a:solidFill>
                          <a:schemeClr val="bg1"/>
                        </a:solidFill>
                      </a:endParaRPr>
                    </a:p>
                  </a:txBody>
                  <a:tcPr anchor="ctr">
                    <a:solidFill>
                      <a:schemeClr val="accent1"/>
                    </a:solidFill>
                  </a:tcPr>
                </a:tc>
                <a:tc>
                  <a:txBody>
                    <a:bodyPr/>
                    <a:lstStyle/>
                    <a:p>
                      <a:pPr algn="ctr"/>
                      <a:r>
                        <a:rPr lang="en-US" sz="1200" dirty="0" smtClean="0"/>
                        <a:t>60</a:t>
                      </a:r>
                      <a:endParaRPr lang="en-US" sz="1200" dirty="0"/>
                    </a:p>
                  </a:txBody>
                  <a:tcPr anchor="ctr"/>
                </a:tc>
                <a:tc>
                  <a:txBody>
                    <a:bodyPr/>
                    <a:lstStyle/>
                    <a:p>
                      <a:pPr algn="ctr"/>
                      <a:r>
                        <a:rPr lang="en-US" sz="1200" dirty="0" smtClean="0"/>
                        <a:t>60</a:t>
                      </a:r>
                      <a:endParaRPr lang="en-US" sz="1200" dirty="0"/>
                    </a:p>
                  </a:txBody>
                  <a:tcPr anchor="ctr"/>
                </a:tc>
                <a:tc>
                  <a:txBody>
                    <a:bodyPr/>
                    <a:lstStyle/>
                    <a:p>
                      <a:pPr algn="ctr"/>
                      <a:r>
                        <a:rPr lang="en-US" sz="1200" dirty="0" smtClean="0"/>
                        <a:t>0</a:t>
                      </a:r>
                      <a:endParaRPr lang="en-US" sz="1200" dirty="0"/>
                    </a:p>
                  </a:txBody>
                  <a:tcPr anchor="ctr"/>
                </a:tc>
                <a:extLst>
                  <a:ext uri="{0D108BD9-81ED-4DB2-BD59-A6C34878D82A}">
                    <a16:rowId xmlns:a16="http://schemas.microsoft.com/office/drawing/2014/main" val="4114732063"/>
                  </a:ext>
                </a:extLst>
              </a:tr>
              <a:tr h="282438">
                <a:tc>
                  <a:txBody>
                    <a:bodyPr/>
                    <a:lstStyle/>
                    <a:p>
                      <a:pPr algn="ctr"/>
                      <a:r>
                        <a:rPr lang="en-US" sz="1200" b="1" dirty="0" smtClean="0">
                          <a:solidFill>
                            <a:schemeClr val="bg1"/>
                          </a:solidFill>
                        </a:rPr>
                        <a:t>13</a:t>
                      </a:r>
                      <a:endParaRPr lang="en-US" sz="1200" b="1" dirty="0">
                        <a:solidFill>
                          <a:schemeClr val="bg1"/>
                        </a:solidFill>
                      </a:endParaRPr>
                    </a:p>
                  </a:txBody>
                  <a:tcPr anchor="ctr">
                    <a:solidFill>
                      <a:schemeClr val="accent1"/>
                    </a:solidFill>
                  </a:tcPr>
                </a:tc>
                <a:tc>
                  <a:txBody>
                    <a:bodyPr/>
                    <a:lstStyle/>
                    <a:p>
                      <a:pPr algn="ctr"/>
                      <a:r>
                        <a:rPr lang="en-US" sz="1200" dirty="0" smtClean="0"/>
                        <a:t>100</a:t>
                      </a:r>
                      <a:endParaRPr lang="en-US" sz="1200" dirty="0"/>
                    </a:p>
                  </a:txBody>
                  <a:tcPr anchor="ctr"/>
                </a:tc>
                <a:tc>
                  <a:txBody>
                    <a:bodyPr/>
                    <a:lstStyle/>
                    <a:p>
                      <a:pPr algn="ctr"/>
                      <a:r>
                        <a:rPr lang="en-US" sz="1200" dirty="0" smtClean="0"/>
                        <a:t>80</a:t>
                      </a:r>
                      <a:endParaRPr lang="en-US" sz="1200" dirty="0"/>
                    </a:p>
                  </a:txBody>
                  <a:tcPr anchor="ctr"/>
                </a:tc>
                <a:tc>
                  <a:txBody>
                    <a:bodyPr/>
                    <a:lstStyle/>
                    <a:p>
                      <a:pPr algn="ctr"/>
                      <a:r>
                        <a:rPr lang="en-US" sz="1200" dirty="0" smtClean="0"/>
                        <a:t>60</a:t>
                      </a:r>
                      <a:endParaRPr lang="en-US" sz="1200" dirty="0"/>
                    </a:p>
                  </a:txBody>
                  <a:tcPr anchor="ctr"/>
                </a:tc>
                <a:extLst>
                  <a:ext uri="{0D108BD9-81ED-4DB2-BD59-A6C34878D82A}">
                    <a16:rowId xmlns:a16="http://schemas.microsoft.com/office/drawing/2014/main" val="1353915640"/>
                  </a:ext>
                </a:extLst>
              </a:tr>
              <a:tr h="282438">
                <a:tc>
                  <a:txBody>
                    <a:bodyPr/>
                    <a:lstStyle/>
                    <a:p>
                      <a:pPr algn="ctr"/>
                      <a:r>
                        <a:rPr lang="en-US" sz="1200" b="1" dirty="0" smtClean="0">
                          <a:solidFill>
                            <a:schemeClr val="bg1"/>
                          </a:solidFill>
                        </a:rPr>
                        <a:t>14</a:t>
                      </a:r>
                      <a:endParaRPr lang="en-US" sz="1200" b="1" dirty="0">
                        <a:solidFill>
                          <a:schemeClr val="bg1"/>
                        </a:solidFill>
                      </a:endParaRPr>
                    </a:p>
                  </a:txBody>
                  <a:tcPr anchor="ctr">
                    <a:solidFill>
                      <a:schemeClr val="accent1"/>
                    </a:solidFill>
                  </a:tcPr>
                </a:tc>
                <a:tc>
                  <a:txBody>
                    <a:bodyPr/>
                    <a:lstStyle/>
                    <a:p>
                      <a:pPr algn="ctr"/>
                      <a:r>
                        <a:rPr lang="en-US" sz="1200" dirty="0" smtClean="0"/>
                        <a:t>60</a:t>
                      </a:r>
                      <a:endParaRPr lang="en-US" sz="1200" dirty="0"/>
                    </a:p>
                  </a:txBody>
                  <a:tcPr anchor="ctr"/>
                </a:tc>
                <a:tc>
                  <a:txBody>
                    <a:bodyPr/>
                    <a:lstStyle/>
                    <a:p>
                      <a:pPr algn="ctr"/>
                      <a:r>
                        <a:rPr lang="en-US" sz="1200" dirty="0" smtClean="0"/>
                        <a:t>40</a:t>
                      </a:r>
                      <a:endParaRPr lang="en-US" sz="1200" dirty="0"/>
                    </a:p>
                  </a:txBody>
                  <a:tcPr anchor="ctr"/>
                </a:tc>
                <a:tc>
                  <a:txBody>
                    <a:bodyPr/>
                    <a:lstStyle/>
                    <a:p>
                      <a:pPr algn="ctr"/>
                      <a:r>
                        <a:rPr lang="en-US" sz="1200" dirty="0" smtClean="0"/>
                        <a:t>60(</a:t>
                      </a:r>
                      <a:r>
                        <a:rPr lang="en-US" sz="1200" dirty="0" err="1" smtClean="0"/>
                        <a:t>Sul</a:t>
                      </a:r>
                      <a:r>
                        <a:rPr lang="en-US" sz="1200" dirty="0" smtClean="0"/>
                        <a:t>-Po-Mag)</a:t>
                      </a:r>
                      <a:endParaRPr lang="en-US" sz="1200" dirty="0"/>
                    </a:p>
                  </a:txBody>
                  <a:tcPr anchor="ctr"/>
                </a:tc>
                <a:extLst>
                  <a:ext uri="{0D108BD9-81ED-4DB2-BD59-A6C34878D82A}">
                    <a16:rowId xmlns:a16="http://schemas.microsoft.com/office/drawing/2014/main" val="3722064118"/>
                  </a:ext>
                </a:extLst>
              </a:tr>
            </a:tbl>
          </a:graphicData>
        </a:graphic>
      </p:graphicFrame>
    </p:spTree>
    <p:extLst>
      <p:ext uri="{BB962C8B-B14F-4D97-AF65-F5344CB8AC3E}">
        <p14:creationId xmlns:p14="http://schemas.microsoft.com/office/powerpoint/2010/main" val="483163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56" y="687474"/>
            <a:ext cx="8219090" cy="1083329"/>
          </a:xfrm>
        </p:spPr>
        <p:txBody>
          <a:bodyPr>
            <a:normAutofit fontScale="90000"/>
          </a:bodyPr>
          <a:lstStyle/>
          <a:p>
            <a:r>
              <a:rPr lang="en-US" dirty="0"/>
              <a:t>winter wheat response to time of </a:t>
            </a:r>
            <a:r>
              <a:rPr lang="en-US" dirty="0" smtClean="0"/>
              <a:t/>
            </a:r>
            <a:br>
              <a:rPr lang="en-US" dirty="0" smtClean="0"/>
            </a:br>
            <a:r>
              <a:rPr lang="en-US" dirty="0" smtClean="0"/>
              <a:t>nitrogen</a:t>
            </a:r>
            <a:r>
              <a:rPr lang="en-US" dirty="0"/>
              <a:t> </a:t>
            </a:r>
            <a:r>
              <a:rPr lang="en-US" dirty="0" smtClean="0"/>
              <a:t>application</a:t>
            </a:r>
            <a:r>
              <a:rPr lang="en-US" b="1" dirty="0"/>
              <a:t/>
            </a:r>
            <a:br>
              <a:rPr lang="en-US" b="1" dirty="0"/>
            </a:br>
            <a:r>
              <a:rPr lang="en-US" sz="1400" dirty="0"/>
              <a:t>Lawrence Aula</a:t>
            </a:r>
            <a:endParaRPr lang="en-US" dirty="0"/>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p:cNvSpPr/>
          <p:nvPr/>
        </p:nvSpPr>
        <p:spPr>
          <a:xfrm>
            <a:off x="281523" y="2029365"/>
            <a:ext cx="3725917" cy="923330"/>
          </a:xfrm>
          <a:prstGeom prst="rect">
            <a:avLst/>
          </a:prstGeom>
        </p:spPr>
        <p:txBody>
          <a:bodyPr wrap="square">
            <a:spAutoFit/>
          </a:bodyPr>
          <a:lstStyle/>
          <a:p>
            <a:pPr marL="342891" marR="0" lvl="0" indent="-342891"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rPr>
              <a:t>Objective: </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Evaluate the effect of time of N application on winter wheat grain yield and NUE</a:t>
            </a:r>
          </a:p>
        </p:txBody>
      </p:sp>
      <p:graphicFrame>
        <p:nvGraphicFramePr>
          <p:cNvPr id="17" name="Table 16">
            <a:extLst>
              <a:ext uri="{FF2B5EF4-FFF2-40B4-BE49-F238E27FC236}">
                <a16:creationId xmlns:a16="http://schemas.microsoft.com/office/drawing/2014/main" id="{CC7090EA-CAC1-4243-9978-82C8B7EC0B6A}"/>
              </a:ext>
            </a:extLst>
          </p:cNvPr>
          <p:cNvGraphicFramePr>
            <a:graphicFrameLocks noGrp="1"/>
          </p:cNvGraphicFramePr>
          <p:nvPr>
            <p:extLst/>
          </p:nvPr>
        </p:nvGraphicFramePr>
        <p:xfrm>
          <a:off x="4082348" y="1911739"/>
          <a:ext cx="4582513" cy="4469489"/>
        </p:xfrm>
        <a:graphic>
          <a:graphicData uri="http://schemas.openxmlformats.org/drawingml/2006/table">
            <a:tbl>
              <a:tblPr firstRow="1" firstCol="1" bandRow="1"/>
              <a:tblGrid>
                <a:gridCol w="1095267">
                  <a:extLst>
                    <a:ext uri="{9D8B030D-6E8A-4147-A177-3AD203B41FA5}">
                      <a16:colId xmlns:a16="http://schemas.microsoft.com/office/drawing/2014/main" val="166981101"/>
                    </a:ext>
                  </a:extLst>
                </a:gridCol>
                <a:gridCol w="850900">
                  <a:extLst>
                    <a:ext uri="{9D8B030D-6E8A-4147-A177-3AD203B41FA5}">
                      <a16:colId xmlns:a16="http://schemas.microsoft.com/office/drawing/2014/main" val="1098675647"/>
                    </a:ext>
                  </a:extLst>
                </a:gridCol>
                <a:gridCol w="850900">
                  <a:extLst>
                    <a:ext uri="{9D8B030D-6E8A-4147-A177-3AD203B41FA5}">
                      <a16:colId xmlns:a16="http://schemas.microsoft.com/office/drawing/2014/main" val="3043779155"/>
                    </a:ext>
                  </a:extLst>
                </a:gridCol>
                <a:gridCol w="1028700">
                  <a:extLst>
                    <a:ext uri="{9D8B030D-6E8A-4147-A177-3AD203B41FA5}">
                      <a16:colId xmlns:a16="http://schemas.microsoft.com/office/drawing/2014/main" val="1001318704"/>
                    </a:ext>
                  </a:extLst>
                </a:gridCol>
                <a:gridCol w="756746">
                  <a:extLst>
                    <a:ext uri="{9D8B030D-6E8A-4147-A177-3AD203B41FA5}">
                      <a16:colId xmlns:a16="http://schemas.microsoft.com/office/drawing/2014/main" val="80806141"/>
                    </a:ext>
                  </a:extLst>
                </a:gridCol>
              </a:tblGrid>
              <a:tr h="792979">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dirty="0">
                          <a:effectLst/>
                        </a:rPr>
                        <a:t>Treatment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200" dirty="0">
                          <a:effectLst/>
                        </a:rPr>
                        <a:t>Preplant N (30 days)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200" dirty="0">
                          <a:effectLst/>
                        </a:rPr>
                        <a:t>Preplant N (7 days)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200" b="1" kern="1200" dirty="0">
                          <a:solidFill>
                            <a:schemeClr val="lt1"/>
                          </a:solidFill>
                          <a:effectLst/>
                          <a:latin typeface="Gill Sans MT" panose="020B0502020104020203"/>
                          <a:ea typeface="+mn-ea"/>
                          <a:cs typeface="+mn-cs"/>
                        </a:rPr>
                        <a:t>Side dress N</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b="1" kern="1200" dirty="0" smtClean="0">
                          <a:solidFill>
                            <a:schemeClr val="lt1"/>
                          </a:solidFill>
                          <a:effectLst/>
                          <a:latin typeface="Gill Sans MT" panose="020B0502020104020203"/>
                          <a:ea typeface="+mn-ea"/>
                          <a:cs typeface="+mn-cs"/>
                        </a:rPr>
                        <a:t>(</a:t>
                      </a:r>
                      <a:r>
                        <a:rPr lang="en-US" sz="1200" b="1" kern="1200" dirty="0" err="1" smtClean="0">
                          <a:solidFill>
                            <a:schemeClr val="lt1"/>
                          </a:solidFill>
                          <a:effectLst/>
                          <a:latin typeface="Gill Sans MT" panose="020B0502020104020203"/>
                          <a:ea typeface="+mn-ea"/>
                          <a:cs typeface="+mn-cs"/>
                        </a:rPr>
                        <a:t>lbs</a:t>
                      </a:r>
                      <a:r>
                        <a:rPr lang="en-US" sz="1200" b="1" kern="1200" dirty="0" smtClean="0">
                          <a:solidFill>
                            <a:schemeClr val="lt1"/>
                          </a:solidFill>
                          <a:effectLst/>
                          <a:latin typeface="Gill Sans MT" panose="020B0502020104020203"/>
                          <a:ea typeface="+mn-ea"/>
                          <a:cs typeface="+mn-cs"/>
                        </a:rPr>
                        <a:t> ac</a:t>
                      </a:r>
                      <a:r>
                        <a:rPr lang="en-US" sz="1200" b="1" kern="1200" baseline="30000" dirty="0" smtClean="0">
                          <a:solidFill>
                            <a:schemeClr val="lt1"/>
                          </a:solidFill>
                          <a:effectLst/>
                          <a:latin typeface="Gill Sans MT" panose="020B0502020104020203"/>
                          <a:ea typeface="+mn-ea"/>
                          <a:cs typeface="+mn-cs"/>
                        </a:rPr>
                        <a:t>-1</a:t>
                      </a:r>
                      <a:r>
                        <a:rPr lang="en-US" sz="1200" b="1" kern="1200" dirty="0" smtClean="0">
                          <a:solidFill>
                            <a:schemeClr val="lt1"/>
                          </a:solidFill>
                          <a:effectLst/>
                          <a:latin typeface="Gill Sans MT" panose="020B0502020104020203"/>
                          <a:ea typeface="+mn-ea"/>
                          <a:cs typeface="+mn-cs"/>
                        </a:rPr>
                        <a:t>)</a:t>
                      </a:r>
                      <a:endParaRPr lang="en-US" sz="1200" b="1" kern="1200" dirty="0">
                        <a:solidFill>
                          <a:schemeClr val="lt1"/>
                        </a:solidFill>
                        <a:effectLst/>
                        <a:latin typeface="Gill Sans MT" panose="020B0502020104020203"/>
                        <a:ea typeface="+mn-ea"/>
                        <a:cs typeface="+mn-cs"/>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200" dirty="0">
                          <a:effectLst/>
                        </a:rPr>
                        <a:t>Total N </a:t>
                      </a:r>
                    </a:p>
                    <a:p>
                      <a:pPr marL="0" marR="0" algn="ctr">
                        <a:lnSpc>
                          <a:spcPct val="107000"/>
                        </a:lnSpc>
                        <a:spcBef>
                          <a:spcPts val="0"/>
                        </a:spcBef>
                        <a:spcAft>
                          <a:spcPts val="0"/>
                        </a:spcAft>
                      </a:pPr>
                      <a:r>
                        <a:rPr lang="en-US" sz="1200" dirty="0" smtClean="0">
                          <a:effectLst/>
                        </a:rPr>
                        <a:t>(</a:t>
                      </a:r>
                      <a:r>
                        <a:rPr lang="en-US" sz="1200" dirty="0" err="1" smtClean="0">
                          <a:effectLst/>
                        </a:rPr>
                        <a:t>lbs</a:t>
                      </a:r>
                      <a:r>
                        <a:rPr lang="en-US" sz="1200" dirty="0" smtClean="0">
                          <a:effectLst/>
                        </a:rPr>
                        <a:t> ac</a:t>
                      </a:r>
                      <a:r>
                        <a:rPr lang="en-US" sz="1200" baseline="30000" dirty="0" smtClean="0">
                          <a:effectLst/>
                        </a:rPr>
                        <a:t>-1</a:t>
                      </a: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65359"/>
                    </a:solidFill>
                  </a:tcPr>
                </a:tc>
                <a:extLst>
                  <a:ext uri="{0D108BD9-81ED-4DB2-BD59-A6C34878D82A}">
                    <a16:rowId xmlns:a16="http://schemas.microsoft.com/office/drawing/2014/main" val="3575034762"/>
                  </a:ext>
                </a:extLst>
              </a:tr>
              <a:tr h="203813">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extLst>
                  <a:ext uri="{0D108BD9-81ED-4DB2-BD59-A6C34878D82A}">
                    <a16:rowId xmlns:a16="http://schemas.microsoft.com/office/drawing/2014/main" val="3559727444"/>
                  </a:ext>
                </a:extLst>
              </a:tr>
              <a:tr h="203813">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extLst>
                  <a:ext uri="{0D108BD9-81ED-4DB2-BD59-A6C34878D82A}">
                    <a16:rowId xmlns:a16="http://schemas.microsoft.com/office/drawing/2014/main" val="3542508212"/>
                  </a:ext>
                </a:extLst>
              </a:tr>
              <a:tr h="203813">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extLst>
                  <a:ext uri="{0D108BD9-81ED-4DB2-BD59-A6C34878D82A}">
                    <a16:rowId xmlns:a16="http://schemas.microsoft.com/office/drawing/2014/main" val="1404181529"/>
                  </a:ext>
                </a:extLst>
              </a:tr>
              <a:tr h="203813">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120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120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extLst>
                  <a:ext uri="{0D108BD9-81ED-4DB2-BD59-A6C34878D82A}">
                    <a16:rowId xmlns:a16="http://schemas.microsoft.com/office/drawing/2014/main" val="2308129757"/>
                  </a:ext>
                </a:extLst>
              </a:tr>
              <a:tr h="203813">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extLst>
                  <a:ext uri="{0D108BD9-81ED-4DB2-BD59-A6C34878D82A}">
                    <a16:rowId xmlns:a16="http://schemas.microsoft.com/office/drawing/2014/main" val="432437341"/>
                  </a:ext>
                </a:extLst>
              </a:tr>
              <a:tr h="203813">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extLst>
                  <a:ext uri="{0D108BD9-81ED-4DB2-BD59-A6C34878D82A}">
                    <a16:rowId xmlns:a16="http://schemas.microsoft.com/office/drawing/2014/main" val="589023073"/>
                  </a:ext>
                </a:extLst>
              </a:tr>
              <a:tr h="203813">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dirty="0">
                          <a:effectLst/>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120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120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extLst>
                  <a:ext uri="{0D108BD9-81ED-4DB2-BD59-A6C34878D82A}">
                    <a16:rowId xmlns:a16="http://schemas.microsoft.com/office/drawing/2014/main" val="1127387809"/>
                  </a:ext>
                </a:extLst>
              </a:tr>
              <a:tr h="203813">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dirty="0">
                          <a:effectLst/>
                        </a:rPr>
                        <a:t>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extLst>
                  <a:ext uri="{0D108BD9-81ED-4DB2-BD59-A6C34878D82A}">
                    <a16:rowId xmlns:a16="http://schemas.microsoft.com/office/drawing/2014/main" val="295448729"/>
                  </a:ext>
                </a:extLst>
              </a:tr>
              <a:tr h="203813">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dirty="0">
                          <a:effectLst/>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extLst>
                  <a:ext uri="{0D108BD9-81ED-4DB2-BD59-A6C34878D82A}">
                    <a16:rowId xmlns:a16="http://schemas.microsoft.com/office/drawing/2014/main" val="1370998163"/>
                  </a:ext>
                </a:extLst>
              </a:tr>
              <a:tr h="278372">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dirty="0">
                          <a:effectLst/>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extLst>
                  <a:ext uri="{0D108BD9-81ED-4DB2-BD59-A6C34878D82A}">
                    <a16:rowId xmlns:a16="http://schemas.microsoft.com/office/drawing/2014/main" val="1190690934"/>
                  </a:ext>
                </a:extLst>
              </a:tr>
              <a:tr h="278372">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dirty="0">
                          <a:effectLst/>
                        </a:rPr>
                        <a: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40000"/>
                      </a:srgbClr>
                    </a:solidFill>
                  </a:tcPr>
                </a:tc>
                <a:extLst>
                  <a:ext uri="{0D108BD9-81ED-4DB2-BD59-A6C34878D82A}">
                    <a16:rowId xmlns:a16="http://schemas.microsoft.com/office/drawing/2014/main" val="4227552924"/>
                  </a:ext>
                </a:extLst>
              </a:tr>
              <a:tr h="278372">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dirty="0">
                          <a:effectLst/>
                        </a:rPr>
                        <a:t>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120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tint val="20000"/>
                      </a:srgbClr>
                    </a:solidFill>
                  </a:tcPr>
                </a:tc>
                <a:extLst>
                  <a:ext uri="{0D108BD9-81ED-4DB2-BD59-A6C34878D82A}">
                    <a16:rowId xmlns:a16="http://schemas.microsoft.com/office/drawing/2014/main" val="784899560"/>
                  </a:ext>
                </a:extLst>
              </a:tr>
              <a:tr h="278372">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marL="0" marR="0" algn="ctr">
                        <a:lnSpc>
                          <a:spcPct val="107000"/>
                        </a:lnSpc>
                        <a:spcBef>
                          <a:spcPts val="0"/>
                        </a:spcBef>
                        <a:spcAft>
                          <a:spcPts val="0"/>
                        </a:spcAft>
                      </a:pPr>
                      <a:r>
                        <a:rPr lang="en-US" sz="1500" dirty="0">
                          <a:effectLst/>
                        </a:rPr>
                        <a:t>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875" marR="54875" marT="9248"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80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40000"/>
                      </a:srgbClr>
                    </a:solidFill>
                  </a:tcP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algn="ctr">
                        <a:lnSpc>
                          <a:spcPct val="107000"/>
                        </a:lnSpc>
                        <a:spcBef>
                          <a:spcPts val="0"/>
                        </a:spcBef>
                        <a:spcAft>
                          <a:spcPts val="800"/>
                        </a:spcAft>
                      </a:pP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120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65359">
                        <a:tint val="40000"/>
                      </a:srgbClr>
                    </a:solidFill>
                  </a:tcPr>
                </a:tc>
                <a:extLst>
                  <a:ext uri="{0D108BD9-81ED-4DB2-BD59-A6C34878D82A}">
                    <a16:rowId xmlns:a16="http://schemas.microsoft.com/office/drawing/2014/main" val="312892182"/>
                  </a:ext>
                </a:extLst>
              </a:tr>
              <a:tr h="278372">
                <a:tc>
                  <a:txBody>
                    <a:bodyPr/>
                    <a:lstStyle/>
                    <a:p>
                      <a:pPr marL="0" marR="0" algn="ctr" defTabSz="914400" rtl="0" eaLnBrk="1" latinLnBrk="0" hangingPunct="1">
                        <a:lnSpc>
                          <a:spcPct val="107000"/>
                        </a:lnSpc>
                        <a:spcBef>
                          <a:spcPts val="0"/>
                        </a:spcBef>
                        <a:spcAft>
                          <a:spcPts val="0"/>
                        </a:spcAft>
                      </a:pPr>
                      <a:r>
                        <a:rPr lang="en-US" sz="1500" b="1" kern="1200" dirty="0">
                          <a:solidFill>
                            <a:schemeClr val="lt1"/>
                          </a:solidFill>
                          <a:effectLst/>
                          <a:latin typeface="Gill Sans MT" panose="020B0502020104020203"/>
                          <a:ea typeface="+mn-ea"/>
                          <a:cs typeface="+mn-cs"/>
                        </a:rPr>
                        <a:t>14</a:t>
                      </a:r>
                    </a:p>
                  </a:txBody>
                  <a:tcPr marL="54875" marR="54875" marT="9248"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65359"/>
                    </a:solidFill>
                  </a:tcPr>
                </a:tc>
                <a:tc>
                  <a:txBody>
                    <a:bodyPr/>
                    <a:lstStyle/>
                    <a:p>
                      <a:pPr marL="0" marR="0" algn="ctr" defTabSz="914400" rtl="0" eaLnBrk="1" latinLnBrk="0" hangingPunct="1">
                        <a:lnSpc>
                          <a:spcPct val="107000"/>
                        </a:lnSpc>
                        <a:spcBef>
                          <a:spcPts val="0"/>
                        </a:spcBef>
                        <a:spcAft>
                          <a:spcPts val="800"/>
                        </a:spcAft>
                      </a:pPr>
                      <a:r>
                        <a:rPr lang="en-US" sz="1400" b="1"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40</a:t>
                      </a:r>
                      <a:endParaRPr lang="en-US" sz="1400" b="1"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p>
                      <a:pPr marL="0" marR="0" algn="ctr" defTabSz="914400" rtl="0" eaLnBrk="1" latinLnBrk="0" hangingPunct="1">
                        <a:lnSpc>
                          <a:spcPct val="107000"/>
                        </a:lnSpc>
                        <a:spcBef>
                          <a:spcPts val="0"/>
                        </a:spcBef>
                        <a:spcAft>
                          <a:spcPts val="800"/>
                        </a:spcAft>
                      </a:pPr>
                      <a:r>
                        <a:rPr lang="en-US" sz="1400" b="1"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40</a:t>
                      </a:r>
                      <a:endParaRPr lang="en-US" sz="1400" b="1"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p>
                      <a:pPr marL="0" marR="0" algn="ctr" defTabSz="914400" rtl="0" eaLnBrk="1" latinLnBrk="0" hangingPunct="1">
                        <a:lnSpc>
                          <a:spcPct val="107000"/>
                        </a:lnSpc>
                        <a:spcBef>
                          <a:spcPts val="0"/>
                        </a:spcBef>
                        <a:spcAft>
                          <a:spcPts val="800"/>
                        </a:spcAft>
                      </a:pPr>
                      <a:r>
                        <a:rPr lang="en-US" sz="1400" b="1"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40</a:t>
                      </a:r>
                      <a:endParaRPr lang="en-US" sz="1400" b="1"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p>
                      <a:pPr marL="0" marR="0" algn="ctr" defTabSz="914400" rtl="0" eaLnBrk="1" latinLnBrk="0" hangingPunct="1">
                        <a:lnSpc>
                          <a:spcPct val="107000"/>
                        </a:lnSpc>
                        <a:spcBef>
                          <a:spcPts val="0"/>
                        </a:spcBef>
                        <a:spcAft>
                          <a:spcPts val="800"/>
                        </a:spcAft>
                      </a:pPr>
                      <a:r>
                        <a:rPr lang="en-US" sz="1400" b="1" kern="1200" dirty="0" smtClean="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120</a:t>
                      </a:r>
                      <a:endParaRPr lang="en-US" sz="1400" b="1"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75497440"/>
                  </a:ext>
                </a:extLst>
              </a:tr>
            </a:tbl>
          </a:graphicData>
        </a:graphic>
      </p:graphicFrame>
      <p:pic>
        <p:nvPicPr>
          <p:cNvPr id="18" name="Picture 17">
            <a:extLst>
              <a:ext uri="{FF2B5EF4-FFF2-40B4-BE49-F238E27FC236}">
                <a16:creationId xmlns:a16="http://schemas.microsoft.com/office/drawing/2014/main" id="{25A95C63-036C-406E-86B0-897B508BB2C8}"/>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41280" y="3102230"/>
            <a:ext cx="3566160" cy="3291840"/>
          </a:xfrm>
          <a:prstGeom prst="rect">
            <a:avLst/>
          </a:prstGeom>
        </p:spPr>
      </p:pic>
      <p:sp>
        <p:nvSpPr>
          <p:cNvPr id="19" name="TextBox 18">
            <a:extLst>
              <a:ext uri="{FF2B5EF4-FFF2-40B4-BE49-F238E27FC236}">
                <a16:creationId xmlns:a16="http://schemas.microsoft.com/office/drawing/2014/main" id="{6EAB4EA9-06FF-42A3-A6AC-7E53F45BF132}"/>
              </a:ext>
            </a:extLst>
          </p:cNvPr>
          <p:cNvSpPr txBox="1"/>
          <p:nvPr/>
        </p:nvSpPr>
        <p:spPr>
          <a:xfrm>
            <a:off x="2542624" y="3113348"/>
            <a:ext cx="1464816"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Gill Sans MT" panose="020B0502020104020203"/>
                <a:ea typeface="+mn-ea"/>
                <a:cs typeface="+mn-cs"/>
              </a:rPr>
              <a:t>Urea (46-0-0)</a:t>
            </a:r>
          </a:p>
        </p:txBody>
      </p:sp>
      <p:sp>
        <p:nvSpPr>
          <p:cNvPr id="12" name="Rectangle 11"/>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1" name="Picture 10"/>
          <p:cNvPicPr>
            <a:picLocks noChangeAspect="1"/>
          </p:cNvPicPr>
          <p:nvPr/>
        </p:nvPicPr>
        <p:blipFill>
          <a:blip r:embed="rId3"/>
          <a:stretch>
            <a:fillRect/>
          </a:stretch>
        </p:blipFill>
        <p:spPr>
          <a:xfrm>
            <a:off x="7112659" y="367690"/>
            <a:ext cx="1524132" cy="1426588"/>
          </a:xfrm>
          <a:prstGeom prst="rect">
            <a:avLst/>
          </a:prstGeom>
        </p:spPr>
      </p:pic>
    </p:spTree>
    <p:extLst>
      <p:ext uri="{BB962C8B-B14F-4D97-AF65-F5344CB8AC3E}">
        <p14:creationId xmlns:p14="http://schemas.microsoft.com/office/powerpoint/2010/main" val="2666878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1" y="610189"/>
            <a:ext cx="6420855" cy="1021266"/>
          </a:xfrm>
        </p:spPr>
        <p:txBody>
          <a:bodyPr>
            <a:normAutofit/>
          </a:bodyPr>
          <a:lstStyle/>
          <a:p>
            <a:r>
              <a:rPr lang="en-US" sz="3100" b="1" dirty="0"/>
              <a:t>Maize Regional </a:t>
            </a:r>
            <a:r>
              <a:rPr lang="en-US" sz="3100" b="1" dirty="0" smtClean="0"/>
              <a:t>Trials</a:t>
            </a:r>
            <a:r>
              <a:rPr lang="en-US" b="1" dirty="0" smtClean="0"/>
              <a:t/>
            </a:r>
            <a:br>
              <a:rPr lang="en-US" b="1" dirty="0" smtClean="0"/>
            </a:br>
            <a:r>
              <a:rPr lang="en-US" sz="1800" dirty="0" smtClean="0"/>
              <a:t>Tyler Lynch, </a:t>
            </a:r>
            <a:r>
              <a:rPr lang="en-US" sz="1800" dirty="0" err="1" smtClean="0"/>
              <a:t>Jagman</a:t>
            </a:r>
            <a:r>
              <a:rPr lang="en-US" sz="1800" dirty="0" smtClean="0"/>
              <a:t> </a:t>
            </a:r>
            <a:r>
              <a:rPr lang="en-US" sz="1800" dirty="0" err="1" smtClean="0"/>
              <a:t>Dhillon</a:t>
            </a:r>
            <a:endParaRPr lang="en-US" sz="1800" dirty="0"/>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7" name="Table 6"/>
          <p:cNvGraphicFramePr>
            <a:graphicFrameLocks noGrp="1"/>
          </p:cNvGraphicFramePr>
          <p:nvPr>
            <p:extLst/>
          </p:nvPr>
        </p:nvGraphicFramePr>
        <p:xfrm>
          <a:off x="445771" y="5509790"/>
          <a:ext cx="8235775" cy="944880"/>
        </p:xfrm>
        <a:graphic>
          <a:graphicData uri="http://schemas.openxmlformats.org/drawingml/2006/table">
            <a:tbl>
              <a:tblPr firstRow="1" firstCol="1" bandRow="1">
                <a:tableStyleId>{5C22544A-7EE6-4342-B048-85BDC9FD1C3A}</a:tableStyleId>
              </a:tblPr>
              <a:tblGrid>
                <a:gridCol w="782691">
                  <a:extLst>
                    <a:ext uri="{9D8B030D-6E8A-4147-A177-3AD203B41FA5}">
                      <a16:colId xmlns:a16="http://schemas.microsoft.com/office/drawing/2014/main" val="2620834502"/>
                    </a:ext>
                  </a:extLst>
                </a:gridCol>
                <a:gridCol w="1840726">
                  <a:extLst>
                    <a:ext uri="{9D8B030D-6E8A-4147-A177-3AD203B41FA5}">
                      <a16:colId xmlns:a16="http://schemas.microsoft.com/office/drawing/2014/main" val="1098675647"/>
                    </a:ext>
                  </a:extLst>
                </a:gridCol>
                <a:gridCol w="1441822">
                  <a:extLst>
                    <a:ext uri="{9D8B030D-6E8A-4147-A177-3AD203B41FA5}">
                      <a16:colId xmlns:a16="http://schemas.microsoft.com/office/drawing/2014/main" val="3043779155"/>
                    </a:ext>
                  </a:extLst>
                </a:gridCol>
                <a:gridCol w="1168573">
                  <a:extLst>
                    <a:ext uri="{9D8B030D-6E8A-4147-A177-3AD203B41FA5}">
                      <a16:colId xmlns:a16="http://schemas.microsoft.com/office/drawing/2014/main" val="1001318704"/>
                    </a:ext>
                  </a:extLst>
                </a:gridCol>
                <a:gridCol w="1357911">
                  <a:extLst>
                    <a:ext uri="{9D8B030D-6E8A-4147-A177-3AD203B41FA5}">
                      <a16:colId xmlns:a16="http://schemas.microsoft.com/office/drawing/2014/main" val="80806141"/>
                    </a:ext>
                  </a:extLst>
                </a:gridCol>
                <a:gridCol w="1644052">
                  <a:extLst>
                    <a:ext uri="{9D8B030D-6E8A-4147-A177-3AD203B41FA5}">
                      <a16:colId xmlns:a16="http://schemas.microsoft.com/office/drawing/2014/main" val="1125906283"/>
                    </a:ext>
                  </a:extLst>
                </a:gridCol>
              </a:tblGrid>
              <a:tr h="324465">
                <a:tc>
                  <a:txBody>
                    <a:bodyPr/>
                    <a:lstStyle/>
                    <a:p>
                      <a:pPr algn="ctr"/>
                      <a:r>
                        <a:rPr lang="en-US" sz="1600" u="sng" dirty="0" smtClean="0">
                          <a:solidFill>
                            <a:schemeClr val="bg1"/>
                          </a:solidFill>
                        </a:rPr>
                        <a:t>Crop</a:t>
                      </a:r>
                      <a:endParaRPr lang="en-US" sz="1600" u="sng" dirty="0">
                        <a:solidFill>
                          <a:schemeClr val="bg1"/>
                        </a:solidFill>
                      </a:endParaRPr>
                    </a:p>
                  </a:txBody>
                  <a:tcPr/>
                </a:tc>
                <a:tc>
                  <a:txBody>
                    <a:bodyPr/>
                    <a:lstStyle/>
                    <a:p>
                      <a:pPr algn="ctr"/>
                      <a:r>
                        <a:rPr lang="en-US" sz="1600" u="sng" dirty="0" smtClean="0">
                          <a:solidFill>
                            <a:schemeClr val="bg1"/>
                          </a:solidFill>
                        </a:rPr>
                        <a:t>Location</a:t>
                      </a:r>
                      <a:endParaRPr lang="en-US" sz="1600" u="sng" dirty="0">
                        <a:solidFill>
                          <a:schemeClr val="bg1"/>
                        </a:solidFill>
                      </a:endParaRPr>
                    </a:p>
                  </a:txBody>
                  <a:tcPr/>
                </a:tc>
                <a:tc>
                  <a:txBody>
                    <a:bodyPr/>
                    <a:lstStyle/>
                    <a:p>
                      <a:pPr algn="ctr"/>
                      <a:r>
                        <a:rPr lang="en-US" sz="1600" u="sng" dirty="0" smtClean="0">
                          <a:solidFill>
                            <a:schemeClr val="bg1"/>
                          </a:solidFill>
                        </a:rPr>
                        <a:t>Pre-plant</a:t>
                      </a:r>
                      <a:r>
                        <a:rPr lang="en-US" sz="1600" u="sng" baseline="0" dirty="0" smtClean="0">
                          <a:solidFill>
                            <a:schemeClr val="bg1"/>
                          </a:solidFill>
                        </a:rPr>
                        <a:t> N</a:t>
                      </a:r>
                      <a:endParaRPr lang="en-US" sz="1600" u="sng" dirty="0">
                        <a:solidFill>
                          <a:schemeClr val="bg1"/>
                        </a:solidFill>
                      </a:endParaRPr>
                    </a:p>
                  </a:txBody>
                  <a:tcPr/>
                </a:tc>
                <a:tc>
                  <a:txBody>
                    <a:bodyPr/>
                    <a:lstStyle/>
                    <a:p>
                      <a:pPr algn="ctr"/>
                      <a:r>
                        <a:rPr lang="en-US" sz="1600" u="sng" dirty="0" smtClean="0">
                          <a:solidFill>
                            <a:schemeClr val="bg1"/>
                          </a:solidFill>
                        </a:rPr>
                        <a:t>Planting</a:t>
                      </a:r>
                      <a:endParaRPr lang="en-US" sz="1600" u="sng" dirty="0">
                        <a:solidFill>
                          <a:schemeClr val="bg1"/>
                        </a:solidFill>
                      </a:endParaRPr>
                    </a:p>
                  </a:txBody>
                  <a:tcPr/>
                </a:tc>
                <a:tc>
                  <a:txBody>
                    <a:bodyPr/>
                    <a:lstStyle/>
                    <a:p>
                      <a:pPr algn="ctr"/>
                      <a:r>
                        <a:rPr lang="en-US" sz="1600" u="sng" dirty="0" smtClean="0">
                          <a:solidFill>
                            <a:schemeClr val="bg1"/>
                          </a:solidFill>
                        </a:rPr>
                        <a:t>Top-dress </a:t>
                      </a:r>
                      <a:endParaRPr lang="en-US" sz="1600" u="sng" dirty="0">
                        <a:solidFill>
                          <a:schemeClr val="bg1"/>
                        </a:solidFill>
                      </a:endParaRPr>
                    </a:p>
                  </a:txBody>
                  <a:tcPr/>
                </a:tc>
                <a:tc>
                  <a:txBody>
                    <a:bodyPr/>
                    <a:lstStyle/>
                    <a:p>
                      <a:pPr algn="ctr"/>
                      <a:r>
                        <a:rPr lang="en-US" sz="1600" u="sng" dirty="0" smtClean="0">
                          <a:solidFill>
                            <a:schemeClr val="bg1"/>
                          </a:solidFill>
                        </a:rPr>
                        <a:t>Sum</a:t>
                      </a:r>
                      <a:r>
                        <a:rPr lang="en-US" sz="1600" u="sng" baseline="0" dirty="0" smtClean="0">
                          <a:solidFill>
                            <a:schemeClr val="bg1"/>
                          </a:solidFill>
                        </a:rPr>
                        <a:t> of GDD</a:t>
                      </a:r>
                      <a:endParaRPr lang="en-US" sz="1600" u="sng" dirty="0">
                        <a:solidFill>
                          <a:schemeClr val="bg1"/>
                        </a:solidFill>
                      </a:endParaRPr>
                    </a:p>
                  </a:txBody>
                  <a:tcPr/>
                </a:tc>
                <a:extLst>
                  <a:ext uri="{0D108BD9-81ED-4DB2-BD59-A6C34878D82A}">
                    <a16:rowId xmlns:a16="http://schemas.microsoft.com/office/drawing/2014/main" val="3575034762"/>
                  </a:ext>
                </a:extLst>
              </a:tr>
              <a:tr h="294968">
                <a:tc rowSpan="2">
                  <a:txBody>
                    <a:bodyPr/>
                    <a:lstStyle/>
                    <a:p>
                      <a:pPr algn="ctr"/>
                      <a:r>
                        <a:rPr lang="en-US" sz="1400" dirty="0" smtClean="0"/>
                        <a:t>Maize</a:t>
                      </a:r>
                      <a:endParaRPr lang="en-US" sz="1400" dirty="0"/>
                    </a:p>
                  </a:txBody>
                  <a:tcPr anchor="ctr"/>
                </a:tc>
                <a:tc>
                  <a:txBody>
                    <a:bodyPr/>
                    <a:lstStyle/>
                    <a:p>
                      <a:pPr algn="ctr"/>
                      <a:r>
                        <a:rPr lang="en-US" sz="1400" dirty="0" err="1" smtClean="0"/>
                        <a:t>Efaw</a:t>
                      </a:r>
                      <a:endParaRPr lang="en-US" sz="1400" dirty="0"/>
                    </a:p>
                  </a:txBody>
                  <a:tcPr/>
                </a:tc>
                <a:tc>
                  <a:txBody>
                    <a:bodyPr/>
                    <a:lstStyle/>
                    <a:p>
                      <a:pPr algn="ctr"/>
                      <a:r>
                        <a:rPr lang="en-US" sz="1400" dirty="0" smtClean="0"/>
                        <a:t>04/16/2018</a:t>
                      </a:r>
                      <a:endParaRPr lang="en-US" sz="1400" dirty="0"/>
                    </a:p>
                  </a:txBody>
                  <a:tcPr/>
                </a:tc>
                <a:tc>
                  <a:txBody>
                    <a:bodyPr/>
                    <a:lstStyle/>
                    <a:p>
                      <a:pPr algn="ctr"/>
                      <a:r>
                        <a:rPr lang="en-US" sz="1400" dirty="0" smtClean="0"/>
                        <a:t>04/24/2018</a:t>
                      </a:r>
                      <a:endParaRPr lang="en-US" sz="1400" dirty="0"/>
                    </a:p>
                  </a:txBody>
                  <a:tcPr/>
                </a:tc>
                <a:tc>
                  <a:txBody>
                    <a:bodyPr/>
                    <a:lstStyle/>
                    <a:p>
                      <a:pPr algn="ctr"/>
                      <a:r>
                        <a:rPr lang="en-US" sz="1400" dirty="0" smtClean="0"/>
                        <a:t>06/06/2018</a:t>
                      </a:r>
                    </a:p>
                  </a:txBody>
                  <a:tcPr/>
                </a:tc>
                <a:tc>
                  <a:txBody>
                    <a:bodyPr/>
                    <a:lstStyle/>
                    <a:p>
                      <a:pPr algn="ctr"/>
                      <a:r>
                        <a:rPr lang="en-US" sz="1400" dirty="0" smtClean="0"/>
                        <a:t>972</a:t>
                      </a:r>
                    </a:p>
                  </a:txBody>
                  <a:tcPr/>
                </a:tc>
                <a:extLst>
                  <a:ext uri="{0D108BD9-81ED-4DB2-BD59-A6C34878D82A}">
                    <a16:rowId xmlns:a16="http://schemas.microsoft.com/office/drawing/2014/main" val="3559727444"/>
                  </a:ext>
                </a:extLst>
              </a:tr>
              <a:tr h="294968">
                <a:tc vMerge="1">
                  <a:txBody>
                    <a:bodyPr/>
                    <a:lstStyle/>
                    <a:p>
                      <a:pPr algn="ctr"/>
                      <a:endParaRPr lang="en-US" sz="1400" dirty="0"/>
                    </a:p>
                  </a:txBody>
                  <a:tcPr/>
                </a:tc>
                <a:tc>
                  <a:txBody>
                    <a:bodyPr/>
                    <a:lstStyle/>
                    <a:p>
                      <a:pPr algn="ctr"/>
                      <a:r>
                        <a:rPr lang="en-US" sz="1400" dirty="0" smtClean="0"/>
                        <a:t>Lake</a:t>
                      </a:r>
                      <a:r>
                        <a:rPr lang="en-US" sz="1400" baseline="0" dirty="0" smtClean="0"/>
                        <a:t> Carl Blackwell</a:t>
                      </a:r>
                      <a:endParaRPr lang="en-US" sz="1400" dirty="0"/>
                    </a:p>
                  </a:txBody>
                  <a:tcPr/>
                </a:tc>
                <a:tc>
                  <a:txBody>
                    <a:bodyPr/>
                    <a:lstStyle/>
                    <a:p>
                      <a:pPr algn="ctr"/>
                      <a:r>
                        <a:rPr lang="en-US" sz="1400" dirty="0" smtClean="0"/>
                        <a:t>04/19/2018</a:t>
                      </a:r>
                      <a:endParaRPr lang="en-US" sz="1400" dirty="0"/>
                    </a:p>
                  </a:txBody>
                  <a:tcPr/>
                </a:tc>
                <a:tc>
                  <a:txBody>
                    <a:bodyPr/>
                    <a:lstStyle/>
                    <a:p>
                      <a:pPr algn="ctr"/>
                      <a:r>
                        <a:rPr lang="en-US" sz="1400" dirty="0" smtClean="0"/>
                        <a:t>05/1/2018</a:t>
                      </a:r>
                      <a:endParaRPr lang="en-US" sz="1400" dirty="0"/>
                    </a:p>
                  </a:txBody>
                  <a:tcPr/>
                </a:tc>
                <a:tc>
                  <a:txBody>
                    <a:bodyPr/>
                    <a:lstStyle/>
                    <a:p>
                      <a:pPr algn="ctr"/>
                      <a:r>
                        <a:rPr lang="en-US" sz="1400" dirty="0" smtClean="0"/>
                        <a:t>06/06/2018</a:t>
                      </a:r>
                    </a:p>
                  </a:txBody>
                  <a:tcPr/>
                </a:tc>
                <a:tc>
                  <a:txBody>
                    <a:bodyPr/>
                    <a:lstStyle/>
                    <a:p>
                      <a:pPr algn="ctr"/>
                      <a:r>
                        <a:rPr lang="en-US" sz="1400" dirty="0" smtClean="0"/>
                        <a:t>936</a:t>
                      </a:r>
                    </a:p>
                  </a:txBody>
                  <a:tcPr/>
                </a:tc>
                <a:extLst>
                  <a:ext uri="{0D108BD9-81ED-4DB2-BD59-A6C34878D82A}">
                    <a16:rowId xmlns:a16="http://schemas.microsoft.com/office/drawing/2014/main" val="3542508212"/>
                  </a:ext>
                </a:extLst>
              </a:tr>
            </a:tbl>
          </a:graphicData>
        </a:graphic>
      </p:graphicFrame>
      <p:sp>
        <p:nvSpPr>
          <p:cNvPr id="8" name="Rectangle 7"/>
          <p:cNvSpPr/>
          <p:nvPr/>
        </p:nvSpPr>
        <p:spPr>
          <a:xfrm>
            <a:off x="445771" y="1916933"/>
            <a:ext cx="4415355" cy="156966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a:ea typeface="+mn-ea"/>
                <a:cs typeface="+mn-cs"/>
              </a:rPr>
              <a:t>Objective: </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Refinement of the OSU sensor based N rate calculator (SBNRC) and o</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ptimum fertilizer </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N </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rates.</a:t>
            </a:r>
            <a:endPar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285750" marR="0" lvl="0" indent="-285750"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600" b="1" i="0" u="none" strike="noStrike" kern="1200" cap="none" spc="0" normalizeH="0" baseline="0" noProof="0" dirty="0" smtClean="0">
                <a:ln>
                  <a:noFill/>
                </a:ln>
                <a:solidFill>
                  <a:prstClr val="black"/>
                </a:solidFill>
                <a:effectLst/>
                <a:uLnTx/>
                <a:uFillTx/>
                <a:latin typeface="Gill Sans MT" panose="020B0502020104020203"/>
                <a:ea typeface="+mn-ea"/>
                <a:cs typeface="+mn-cs"/>
              </a:rPr>
              <a:t>Pre-plant</a:t>
            </a:r>
            <a:r>
              <a:rPr kumimoji="0" lang="en-US" sz="1600" b="1" i="0" u="none" strike="noStrike" kern="1200" cap="none" spc="0" normalizeH="0" baseline="0" noProof="0" dirty="0">
                <a:ln>
                  <a:noFill/>
                </a:ln>
                <a:solidFill>
                  <a:prstClr val="black"/>
                </a:solidFill>
                <a:effectLst/>
                <a:uLnTx/>
                <a:uFillTx/>
                <a:latin typeface="Gill Sans MT" panose="020B0502020104020203"/>
                <a:ea typeface="+mn-ea"/>
                <a:cs typeface="+mn-cs"/>
              </a:rPr>
              <a:t>:</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 ATV UAN </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spray</a:t>
            </a:r>
          </a:p>
          <a:p>
            <a:pPr marL="285750" marR="0" lvl="0" indent="-285750" algn="l" defTabSz="914400" rtl="0" eaLnBrk="1" fontAlgn="auto" latinLnBrk="0" hangingPunct="1">
              <a:lnSpc>
                <a:spcPct val="100000"/>
              </a:lnSpc>
              <a:spcBef>
                <a:spcPts val="0"/>
              </a:spcBef>
              <a:spcAft>
                <a:spcPts val="0"/>
              </a:spcAft>
              <a:buClr>
                <a:srgbClr val="ED8428"/>
              </a:buClr>
              <a:buSzTx/>
              <a:buFont typeface="Wingdings" panose="05000000000000000000" pitchFamily="2" charset="2"/>
              <a:buChar char="§"/>
              <a:tabLst/>
              <a:defRPr/>
            </a:pPr>
            <a:r>
              <a:rPr kumimoji="0" lang="en-US" sz="1600" b="1" i="0" u="none" strike="noStrike" kern="1200" cap="none" spc="0" normalizeH="0" baseline="0" noProof="0" dirty="0" smtClean="0">
                <a:ln>
                  <a:noFill/>
                </a:ln>
                <a:solidFill>
                  <a:prstClr val="black"/>
                </a:solidFill>
                <a:effectLst/>
                <a:uLnTx/>
                <a:uFillTx/>
                <a:latin typeface="Gill Sans MT" panose="020B0502020104020203"/>
                <a:ea typeface="+mn-ea"/>
                <a:cs typeface="+mn-cs"/>
              </a:rPr>
              <a:t>Top-dress:</a:t>
            </a:r>
            <a:r>
              <a:rPr kumimoji="0" lang="en-US" sz="1600" b="0" i="0" u="none" strike="noStrike" kern="1200" cap="none" spc="0" normalizeH="0" baseline="0" noProof="0" dirty="0" smtClean="0">
                <a:ln>
                  <a:noFill/>
                </a:ln>
                <a:solidFill>
                  <a:prstClr val="black"/>
                </a:solidFill>
                <a:effectLst/>
                <a:uLnTx/>
                <a:uFillTx/>
                <a:latin typeface="Gill Sans MT" panose="020B0502020104020203"/>
                <a:ea typeface="+mn-ea"/>
                <a:cs typeface="+mn-cs"/>
              </a:rPr>
              <a:t> </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Drop down nozzles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aphicFrame>
        <p:nvGraphicFramePr>
          <p:cNvPr id="13" name="Table 12"/>
          <p:cNvGraphicFramePr>
            <a:graphicFrameLocks noGrp="1"/>
          </p:cNvGraphicFramePr>
          <p:nvPr>
            <p:extLst/>
          </p:nvPr>
        </p:nvGraphicFramePr>
        <p:xfrm>
          <a:off x="5366207" y="1936390"/>
          <a:ext cx="3315339" cy="3509749"/>
        </p:xfrm>
        <a:graphic>
          <a:graphicData uri="http://schemas.openxmlformats.org/drawingml/2006/table">
            <a:tbl>
              <a:tblPr firstRow="1" firstCol="1" bandRow="1">
                <a:tableStyleId>{5C22544A-7EE6-4342-B048-85BDC9FD1C3A}</a:tableStyleId>
              </a:tblPr>
              <a:tblGrid>
                <a:gridCol w="1009145">
                  <a:extLst>
                    <a:ext uri="{9D8B030D-6E8A-4147-A177-3AD203B41FA5}">
                      <a16:colId xmlns:a16="http://schemas.microsoft.com/office/drawing/2014/main" val="2620834502"/>
                    </a:ext>
                  </a:extLst>
                </a:gridCol>
                <a:gridCol w="1097030">
                  <a:extLst>
                    <a:ext uri="{9D8B030D-6E8A-4147-A177-3AD203B41FA5}">
                      <a16:colId xmlns:a16="http://schemas.microsoft.com/office/drawing/2014/main" val="1098675647"/>
                    </a:ext>
                  </a:extLst>
                </a:gridCol>
                <a:gridCol w="1209164">
                  <a:extLst>
                    <a:ext uri="{9D8B030D-6E8A-4147-A177-3AD203B41FA5}">
                      <a16:colId xmlns:a16="http://schemas.microsoft.com/office/drawing/2014/main" val="3043779155"/>
                    </a:ext>
                  </a:extLst>
                </a:gridCol>
              </a:tblGrid>
              <a:tr h="4922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Treatment</a:t>
                      </a:r>
                    </a:p>
                  </a:txBody>
                  <a:tcPr marL="68580" marR="68580" marT="34291" marB="34291"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Pre-plant </a:t>
                      </a:r>
                      <a:r>
                        <a:rPr kumimoji="0" lang="en-US" sz="1200" b="1" i="0" u="none" strike="noStrike" cap="none" normalizeH="0" baseline="0" dirty="0">
                          <a:ln>
                            <a:noFill/>
                          </a:ln>
                          <a:solidFill>
                            <a:schemeClr val="bg1"/>
                          </a:solidFill>
                          <a:effectLst/>
                          <a:latin typeface="Arial" charset="0"/>
                        </a:rPr>
                        <a:t>N </a:t>
                      </a:r>
                      <a:endParaRPr kumimoji="0" lang="en-US" sz="1200" b="1" i="0" u="none" strike="noStrike" cap="none" normalizeH="0" baseline="0" dirty="0" smtClean="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a:t>
                      </a:r>
                      <a:r>
                        <a:rPr kumimoji="0" lang="en-US" sz="1200" b="1" i="0" u="none" strike="noStrike" cap="none" normalizeH="0" baseline="0" dirty="0" err="1">
                          <a:ln>
                            <a:noFill/>
                          </a:ln>
                          <a:solidFill>
                            <a:schemeClr val="bg1"/>
                          </a:solidFill>
                          <a:effectLst/>
                          <a:latin typeface="Arial" charset="0"/>
                        </a:rPr>
                        <a:t>lb</a:t>
                      </a:r>
                      <a:r>
                        <a:rPr kumimoji="0" lang="en-US" sz="1200" b="1" i="0" u="none" strike="noStrike" cap="none" normalizeH="0" baseline="0" dirty="0">
                          <a:ln>
                            <a:noFill/>
                          </a:ln>
                          <a:solidFill>
                            <a:schemeClr val="bg1"/>
                          </a:solidFill>
                          <a:effectLst/>
                          <a:latin typeface="Arial" charset="0"/>
                        </a:rPr>
                        <a:t> </a:t>
                      </a:r>
                      <a:r>
                        <a:rPr kumimoji="0" lang="en-US" sz="1200" b="1" i="0" u="none" strike="noStrike" cap="none" normalizeH="0" baseline="0" dirty="0" smtClean="0">
                          <a:ln>
                            <a:noFill/>
                          </a:ln>
                          <a:solidFill>
                            <a:schemeClr val="bg1"/>
                          </a:solidFill>
                          <a:effectLst/>
                          <a:latin typeface="Arial" charset="0"/>
                        </a:rPr>
                        <a:t>N ac</a:t>
                      </a:r>
                      <a:r>
                        <a:rPr kumimoji="0" lang="en-US" sz="1200" b="1" i="0" u="none" strike="noStrike" cap="none" normalizeH="0" baseline="30000" dirty="0" smtClean="0">
                          <a:ln>
                            <a:noFill/>
                          </a:ln>
                          <a:solidFill>
                            <a:schemeClr val="bg1"/>
                          </a:solidFill>
                          <a:effectLst/>
                          <a:latin typeface="Arial" charset="0"/>
                        </a:rPr>
                        <a:t>-1</a:t>
                      </a:r>
                      <a:r>
                        <a:rPr kumimoji="0" lang="en-US" sz="1200" b="1" i="0" u="none" strike="noStrike" cap="none" normalizeH="0" baseline="0" dirty="0" smtClean="0">
                          <a:ln>
                            <a:noFill/>
                          </a:ln>
                          <a:solidFill>
                            <a:schemeClr val="bg1"/>
                          </a:solidFill>
                          <a:effectLst/>
                          <a:latin typeface="Arial" charset="0"/>
                        </a:rPr>
                        <a:t>)</a:t>
                      </a:r>
                      <a:endParaRPr kumimoji="0" lang="en-US" sz="1200" b="1" i="0" u="none" strike="noStrike" cap="none" normalizeH="0" baseline="0" dirty="0">
                        <a:ln>
                          <a:noFill/>
                        </a:ln>
                        <a:solidFill>
                          <a:schemeClr val="bg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Top-dress </a:t>
                      </a:r>
                      <a:r>
                        <a:rPr kumimoji="0" lang="en-US" sz="1200" b="1" i="0" u="none" strike="noStrike" cap="none" normalizeH="0" baseline="0" dirty="0">
                          <a:ln>
                            <a:noFill/>
                          </a:ln>
                          <a:solidFill>
                            <a:schemeClr val="bg1"/>
                          </a:solidFill>
                          <a:effectLst/>
                          <a:latin typeface="Arial" charset="0"/>
                        </a:rPr>
                        <a:t>N </a:t>
                      </a:r>
                      <a:endParaRPr kumimoji="0" lang="en-US" sz="1200" b="1" i="0" u="none" strike="noStrike" cap="none" normalizeH="0" baseline="0" dirty="0" smtClean="0">
                        <a:ln>
                          <a:noFill/>
                        </a:ln>
                        <a:solidFill>
                          <a:schemeClr val="bg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a:t>
                      </a:r>
                      <a:r>
                        <a:rPr kumimoji="0" lang="en-US" sz="1200" b="1" i="0" u="none" strike="noStrike" cap="none" normalizeH="0" baseline="0" dirty="0" err="1">
                          <a:ln>
                            <a:noFill/>
                          </a:ln>
                          <a:solidFill>
                            <a:schemeClr val="bg1"/>
                          </a:solidFill>
                          <a:effectLst/>
                          <a:latin typeface="Arial" charset="0"/>
                        </a:rPr>
                        <a:t>lb</a:t>
                      </a:r>
                      <a:r>
                        <a:rPr kumimoji="0" lang="en-US" sz="1200" b="1" i="0" u="none" strike="noStrike" cap="none" normalizeH="0" baseline="0" dirty="0">
                          <a:ln>
                            <a:noFill/>
                          </a:ln>
                          <a:solidFill>
                            <a:schemeClr val="bg1"/>
                          </a:solidFill>
                          <a:effectLst/>
                          <a:latin typeface="Arial" charset="0"/>
                        </a:rPr>
                        <a:t> </a:t>
                      </a:r>
                      <a:r>
                        <a:rPr kumimoji="0" lang="en-US" sz="1200" b="1" i="0" u="none" strike="noStrike" cap="none" normalizeH="0" baseline="0" dirty="0" smtClean="0">
                          <a:ln>
                            <a:noFill/>
                          </a:ln>
                          <a:solidFill>
                            <a:schemeClr val="bg1"/>
                          </a:solidFill>
                          <a:effectLst/>
                          <a:latin typeface="Arial" charset="0"/>
                        </a:rPr>
                        <a:t>N ac</a:t>
                      </a:r>
                      <a:r>
                        <a:rPr kumimoji="0" lang="en-US" sz="1200" b="1" i="0" u="none" strike="noStrike" cap="none" normalizeH="0" baseline="30000" dirty="0" smtClean="0">
                          <a:ln>
                            <a:noFill/>
                          </a:ln>
                          <a:solidFill>
                            <a:schemeClr val="bg1"/>
                          </a:solidFill>
                          <a:effectLst/>
                          <a:latin typeface="Arial" charset="0"/>
                        </a:rPr>
                        <a:t>-1</a:t>
                      </a:r>
                      <a:r>
                        <a:rPr kumimoji="0" lang="en-US" sz="1200" b="1" i="0" u="none" strike="noStrike" cap="none" normalizeH="0" baseline="0" dirty="0" smtClean="0">
                          <a:ln>
                            <a:noFill/>
                          </a:ln>
                          <a:solidFill>
                            <a:schemeClr val="bg1"/>
                          </a:solidFill>
                          <a:effectLst/>
                          <a:latin typeface="Arial" charset="0"/>
                        </a:rPr>
                        <a:t>)</a:t>
                      </a:r>
                      <a:endParaRPr kumimoji="0" lang="en-US" sz="1200" b="1" i="0" u="none" strike="noStrike" cap="none" normalizeH="0" baseline="0" dirty="0">
                        <a:ln>
                          <a:noFill/>
                        </a:ln>
                        <a:solidFill>
                          <a:schemeClr val="bg1"/>
                        </a:solidFill>
                        <a:effectLst/>
                        <a:latin typeface="Arial" charset="0"/>
                      </a:endParaRPr>
                    </a:p>
                  </a:txBody>
                  <a:tcPr marL="68580" marR="68580" marT="34291" marB="34291" horzOverflow="overflow"/>
                </a:tc>
                <a:extLst>
                  <a:ext uri="{0D108BD9-81ED-4DB2-BD59-A6C34878D82A}">
                    <a16:rowId xmlns:a16="http://schemas.microsoft.com/office/drawing/2014/main" val="3575034762"/>
                  </a:ext>
                </a:extLst>
              </a:tr>
              <a:tr h="174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1</a:t>
                      </a: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0</a:t>
                      </a: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0</a:t>
                      </a:r>
                    </a:p>
                  </a:txBody>
                  <a:tcPr marL="68580" marR="68580" marT="34291" marB="34291" horzOverflow="overflow"/>
                </a:tc>
                <a:extLst>
                  <a:ext uri="{0D108BD9-81ED-4DB2-BD59-A6C34878D82A}">
                    <a16:rowId xmlns:a16="http://schemas.microsoft.com/office/drawing/2014/main" val="3559727444"/>
                  </a:ext>
                </a:extLst>
              </a:tr>
              <a:tr h="174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2</a:t>
                      </a: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200</a:t>
                      </a: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0</a:t>
                      </a:r>
                    </a:p>
                  </a:txBody>
                  <a:tcPr marL="68580" marR="68580" marT="34291" marB="34291" horzOverflow="overflow"/>
                </a:tc>
                <a:extLst>
                  <a:ext uri="{0D108BD9-81ED-4DB2-BD59-A6C34878D82A}">
                    <a16:rowId xmlns:a16="http://schemas.microsoft.com/office/drawing/2014/main" val="3542508212"/>
                  </a:ext>
                </a:extLst>
              </a:tr>
              <a:tr h="174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3</a:t>
                      </a:r>
                      <a:endParaRPr kumimoji="0" lang="en-US" sz="1200" b="1" i="0" u="none" strike="noStrike" cap="none" normalizeH="0" baseline="0" dirty="0">
                        <a:ln>
                          <a:noFill/>
                        </a:ln>
                        <a:solidFill>
                          <a:schemeClr val="bg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extLst>
                  <a:ext uri="{0D108BD9-81ED-4DB2-BD59-A6C34878D82A}">
                    <a16:rowId xmlns:a16="http://schemas.microsoft.com/office/drawing/2014/main" val="4107507294"/>
                  </a:ext>
                </a:extLst>
              </a:tr>
              <a:tr h="174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4</a:t>
                      </a:r>
                      <a:endParaRPr kumimoji="0" lang="en-US" sz="1200" b="1" i="0" u="none" strike="noStrike" cap="none" normalizeH="0" baseline="0" dirty="0">
                        <a:ln>
                          <a:noFill/>
                        </a:ln>
                        <a:solidFill>
                          <a:schemeClr val="bg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extLst>
                  <a:ext uri="{0D108BD9-81ED-4DB2-BD59-A6C34878D82A}">
                    <a16:rowId xmlns:a16="http://schemas.microsoft.com/office/drawing/2014/main" val="2448289634"/>
                  </a:ext>
                </a:extLst>
              </a:tr>
              <a:tr h="174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5</a:t>
                      </a:r>
                      <a:endParaRPr kumimoji="0" lang="en-US" sz="1200" b="1" i="0" u="none" strike="noStrike" cap="none" normalizeH="0" baseline="0" dirty="0">
                        <a:ln>
                          <a:noFill/>
                        </a:ln>
                        <a:solidFill>
                          <a:schemeClr val="bg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60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extLst>
                  <a:ext uri="{0D108BD9-81ED-4DB2-BD59-A6C34878D82A}">
                    <a16:rowId xmlns:a16="http://schemas.microsoft.com/office/drawing/2014/main" val="232985405"/>
                  </a:ext>
                </a:extLst>
              </a:tr>
              <a:tr h="174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6</a:t>
                      </a:r>
                      <a:endParaRPr kumimoji="0" lang="en-US" sz="1200" b="1" i="0" u="none" strike="noStrike" cap="none" normalizeH="0" baseline="0" dirty="0">
                        <a:ln>
                          <a:noFill/>
                        </a:ln>
                        <a:solidFill>
                          <a:schemeClr val="bg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90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extLst>
                  <a:ext uri="{0D108BD9-81ED-4DB2-BD59-A6C34878D82A}">
                    <a16:rowId xmlns:a16="http://schemas.microsoft.com/office/drawing/2014/main" val="3496247540"/>
                  </a:ext>
                </a:extLst>
              </a:tr>
              <a:tr h="174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7</a:t>
                      </a:r>
                      <a:endParaRPr kumimoji="0" lang="en-US" sz="1200" b="1" i="0" u="none" strike="noStrike" cap="none" normalizeH="0" baseline="0" dirty="0">
                        <a:ln>
                          <a:noFill/>
                        </a:ln>
                        <a:solidFill>
                          <a:schemeClr val="bg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120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extLst>
                  <a:ext uri="{0D108BD9-81ED-4DB2-BD59-A6C34878D82A}">
                    <a16:rowId xmlns:a16="http://schemas.microsoft.com/office/drawing/2014/main" val="3478767167"/>
                  </a:ext>
                </a:extLst>
              </a:tr>
              <a:tr h="174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8</a:t>
                      </a:r>
                      <a:endParaRPr kumimoji="0" lang="en-US" sz="1200" b="1" i="0" u="none" strike="noStrike" cap="none" normalizeH="0" baseline="0" dirty="0">
                        <a:ln>
                          <a:noFill/>
                        </a:ln>
                        <a:solidFill>
                          <a:schemeClr val="bg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150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extLst>
                  <a:ext uri="{0D108BD9-81ED-4DB2-BD59-A6C34878D82A}">
                    <a16:rowId xmlns:a16="http://schemas.microsoft.com/office/drawing/2014/main" val="967191230"/>
                  </a:ext>
                </a:extLst>
              </a:tr>
              <a:tr h="174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9</a:t>
                      </a:r>
                      <a:endParaRPr kumimoji="0" lang="en-US" sz="1200" b="1" i="0" u="none" strike="noStrike" cap="none" normalizeH="0" baseline="0" dirty="0">
                        <a:ln>
                          <a:noFill/>
                        </a:ln>
                        <a:solidFill>
                          <a:schemeClr val="bg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180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extLst>
                  <a:ext uri="{0D108BD9-81ED-4DB2-BD59-A6C34878D82A}">
                    <a16:rowId xmlns:a16="http://schemas.microsoft.com/office/drawing/2014/main" val="2203980572"/>
                  </a:ext>
                </a:extLst>
              </a:tr>
              <a:tr h="174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10</a:t>
                      </a:r>
                      <a:endParaRPr kumimoji="0" lang="en-US" sz="1200" b="1" i="0" u="none" strike="noStrike" cap="none" normalizeH="0" baseline="0" dirty="0">
                        <a:ln>
                          <a:noFill/>
                        </a:ln>
                        <a:solidFill>
                          <a:schemeClr val="bg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80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extLst>
                  <a:ext uri="{0D108BD9-81ED-4DB2-BD59-A6C34878D82A}">
                    <a16:rowId xmlns:a16="http://schemas.microsoft.com/office/drawing/2014/main" val="59075348"/>
                  </a:ext>
                </a:extLst>
              </a:tr>
              <a:tr h="174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11</a:t>
                      </a:r>
                      <a:endParaRPr kumimoji="0" lang="en-US" sz="1200" b="1" i="0" u="none" strike="noStrike" cap="none" normalizeH="0" baseline="0" dirty="0">
                        <a:ln>
                          <a:noFill/>
                        </a:ln>
                        <a:solidFill>
                          <a:schemeClr val="bg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120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extLst>
                  <a:ext uri="{0D108BD9-81ED-4DB2-BD59-A6C34878D82A}">
                    <a16:rowId xmlns:a16="http://schemas.microsoft.com/office/drawing/2014/main" val="2634585181"/>
                  </a:ext>
                </a:extLst>
              </a:tr>
              <a:tr h="1741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charset="0"/>
                        </a:rPr>
                        <a:t>12</a:t>
                      </a:r>
                      <a:endParaRPr kumimoji="0" lang="en-US" sz="1200" b="1" i="0" u="none" strike="noStrike" cap="none" normalizeH="0" baseline="0" dirty="0">
                        <a:ln>
                          <a:noFill/>
                        </a:ln>
                        <a:solidFill>
                          <a:schemeClr val="bg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160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0</a:t>
                      </a:r>
                      <a:endParaRPr kumimoji="0" lang="en-US" sz="1200" b="0" i="0" u="none" strike="noStrike" cap="none" normalizeH="0" baseline="0" dirty="0">
                        <a:ln>
                          <a:noFill/>
                        </a:ln>
                        <a:solidFill>
                          <a:schemeClr val="tx1"/>
                        </a:solidFill>
                        <a:effectLst/>
                        <a:latin typeface="Arial" charset="0"/>
                      </a:endParaRPr>
                    </a:p>
                  </a:txBody>
                  <a:tcPr marL="68580" marR="68580" marT="34291" marB="34291" horzOverflow="overflow"/>
                </a:tc>
                <a:extLst>
                  <a:ext uri="{0D108BD9-81ED-4DB2-BD59-A6C34878D82A}">
                    <a16:rowId xmlns:a16="http://schemas.microsoft.com/office/drawing/2014/main" val="422254974"/>
                  </a:ext>
                </a:extLst>
              </a:tr>
            </a:tbl>
          </a:graphicData>
        </a:graphic>
      </p:graphicFrame>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456" y="3392220"/>
            <a:ext cx="4745051" cy="1990268"/>
          </a:xfrm>
          <a:prstGeom prst="rect">
            <a:avLst/>
          </a:prstGeom>
          <a:ln>
            <a:noFill/>
          </a:ln>
          <a:effectLst>
            <a:outerShdw blurRad="190500" algn="tl" rotWithShape="0">
              <a:srgbClr val="000000">
                <a:alpha val="70000"/>
              </a:srgbClr>
            </a:outerShdw>
          </a:effectLst>
        </p:spPr>
      </p:pic>
      <p:sp>
        <p:nvSpPr>
          <p:cNvPr id="11" name="Rectangle 10"/>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2" name="Picture 11"/>
          <p:cNvPicPr>
            <a:picLocks noChangeAspect="1"/>
          </p:cNvPicPr>
          <p:nvPr/>
        </p:nvPicPr>
        <p:blipFill>
          <a:blip r:embed="rId3"/>
          <a:stretch>
            <a:fillRect/>
          </a:stretch>
        </p:blipFill>
        <p:spPr>
          <a:xfrm>
            <a:off x="7112659" y="367690"/>
            <a:ext cx="1524132" cy="1426588"/>
          </a:xfrm>
          <a:prstGeom prst="rect">
            <a:avLst/>
          </a:prstGeom>
        </p:spPr>
      </p:pic>
    </p:spTree>
    <p:extLst>
      <p:ext uri="{BB962C8B-B14F-4D97-AF65-F5344CB8AC3E}">
        <p14:creationId xmlns:p14="http://schemas.microsoft.com/office/powerpoint/2010/main" val="1388144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56" y="687474"/>
            <a:ext cx="8219090" cy="1083329"/>
          </a:xfrm>
        </p:spPr>
        <p:txBody>
          <a:bodyPr>
            <a:normAutofit/>
          </a:bodyPr>
          <a:lstStyle/>
          <a:p>
            <a:pPr defTabSz="914400"/>
            <a:r>
              <a:rPr lang="en-US" b="1" cap="none" dirty="0" smtClean="0"/>
              <a:t/>
            </a:r>
            <a:br>
              <a:rPr lang="en-US" b="1" cap="none" dirty="0" smtClean="0"/>
            </a:br>
            <a:endParaRPr lang="en-US" sz="1800" dirty="0">
              <a:solidFill>
                <a:schemeClr val="bg2"/>
              </a:solidFill>
              <a:latin typeface="+mn-lt"/>
              <a:ea typeface="+mn-ea"/>
              <a:cs typeface="+mn-cs"/>
            </a:endParaRPr>
          </a:p>
        </p:txBody>
      </p:sp>
      <p:sp>
        <p:nvSpPr>
          <p:cNvPr id="3" name="Rectangle 2"/>
          <p:cNvSpPr/>
          <p:nvPr/>
        </p:nvSpPr>
        <p:spPr>
          <a:xfrm>
            <a:off x="462456" y="367690"/>
            <a:ext cx="8219090" cy="178848"/>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 name="Rectangle 4"/>
          <p:cNvSpPr/>
          <p:nvPr/>
        </p:nvSpPr>
        <p:spPr>
          <a:xfrm>
            <a:off x="445771" y="6579475"/>
            <a:ext cx="8235775" cy="13663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p:cNvSpPr/>
          <p:nvPr/>
        </p:nvSpPr>
        <p:spPr>
          <a:xfrm flipV="1">
            <a:off x="445771" y="6481032"/>
            <a:ext cx="8235775"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p:cNvSpPr/>
          <p:nvPr/>
        </p:nvSpPr>
        <p:spPr>
          <a:xfrm>
            <a:off x="462457" y="2033799"/>
            <a:ext cx="3351898" cy="1477328"/>
          </a:xfrm>
          <a:prstGeom prst="rect">
            <a:avLst/>
          </a:prstGeom>
        </p:spPr>
        <p:txBody>
          <a:bodyPr wrap="square">
            <a:spAutoFit/>
          </a:bodyPr>
          <a:lstStyle/>
          <a:p>
            <a:pPr fontAlgn="base"/>
            <a:r>
              <a:rPr lang="en-US" b="1" dirty="0"/>
              <a:t>Objective: </a:t>
            </a:r>
            <a:r>
              <a:rPr lang="en-US" dirty="0"/>
              <a:t>To evaluate the effect of increasing rate of </a:t>
            </a:r>
            <a:r>
              <a:rPr lang="en-US" dirty="0" err="1"/>
              <a:t>biochar</a:t>
            </a:r>
            <a:r>
              <a:rPr lang="en-US" dirty="0"/>
              <a:t>-ammonium N fertilizer complex on maize grain yield, NUE and soil chemical properties </a:t>
            </a:r>
          </a:p>
        </p:txBody>
      </p:sp>
      <p:sp>
        <p:nvSpPr>
          <p:cNvPr id="10" name="TextBox 9"/>
          <p:cNvSpPr txBox="1"/>
          <p:nvPr/>
        </p:nvSpPr>
        <p:spPr>
          <a:xfrm>
            <a:off x="445771" y="582204"/>
            <a:ext cx="6921680" cy="923330"/>
          </a:xfrm>
          <a:prstGeom prst="rect">
            <a:avLst/>
          </a:prstGeom>
          <a:noFill/>
        </p:spPr>
        <p:txBody>
          <a:bodyPr wrap="square" rtlCol="0">
            <a:spAutoFit/>
          </a:bodyPr>
          <a:lstStyle/>
          <a:p>
            <a:r>
              <a:rPr lang="en-US" dirty="0">
                <a:solidFill>
                  <a:schemeClr val="bg2"/>
                </a:solidFill>
              </a:rPr>
              <a:t>THE EFFECT OF AMMONIUM N – FAST PYROLYSIS PINE WOOD BIOCHAR COMPLEX ON NITROGEN USE EFFICIENCY AND YIELD OF MAIZE (</a:t>
            </a:r>
            <a:r>
              <a:rPr lang="en-US" i="1" dirty="0" err="1">
                <a:solidFill>
                  <a:schemeClr val="bg2"/>
                </a:solidFill>
              </a:rPr>
              <a:t>Zea</a:t>
            </a:r>
            <a:r>
              <a:rPr lang="en-US" i="1" dirty="0">
                <a:solidFill>
                  <a:schemeClr val="bg2"/>
                </a:solidFill>
              </a:rPr>
              <a:t> mays </a:t>
            </a:r>
            <a:r>
              <a:rPr lang="en-US" dirty="0">
                <a:solidFill>
                  <a:schemeClr val="bg2"/>
                </a:solidFill>
              </a:rPr>
              <a:t>L.)</a:t>
            </a:r>
          </a:p>
        </p:txBody>
      </p:sp>
      <p:sp>
        <p:nvSpPr>
          <p:cNvPr id="12" name="TextBox 11"/>
          <p:cNvSpPr txBox="1"/>
          <p:nvPr/>
        </p:nvSpPr>
        <p:spPr>
          <a:xfrm>
            <a:off x="462456" y="1505534"/>
            <a:ext cx="40254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srgbClr val="EBEBEB"/>
                </a:solidFill>
                <a:effectLst/>
                <a:uLnTx/>
                <a:uFillTx/>
                <a:latin typeface="Gill Sans MT" panose="020B0502020104020203"/>
                <a:ea typeface="+mn-ea"/>
                <a:cs typeface="+mn-cs"/>
              </a:rPr>
              <a:t>PETER OMARA</a:t>
            </a:r>
            <a:endParaRPr kumimoji="0" lang="en-US" sz="1500" b="0" i="0" u="none" strike="noStrike" kern="1200" cap="none" spc="0" normalizeH="0" baseline="0" noProof="0" dirty="0">
              <a:ln>
                <a:noFill/>
              </a:ln>
              <a:solidFill>
                <a:srgbClr val="EBEBEB"/>
              </a:solidFill>
              <a:effectLst/>
              <a:uLnTx/>
              <a:uFillTx/>
              <a:latin typeface="Gill Sans MT" panose="020B0502020104020203"/>
              <a:ea typeface="+mn-ea"/>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4153477418"/>
              </p:ext>
            </p:extLst>
          </p:nvPr>
        </p:nvGraphicFramePr>
        <p:xfrm>
          <a:off x="4039929" y="1968829"/>
          <a:ext cx="4596862" cy="4417974"/>
        </p:xfrm>
        <a:graphic>
          <a:graphicData uri="http://schemas.openxmlformats.org/drawingml/2006/table">
            <a:tbl>
              <a:tblPr firstRow="1" firstCol="1" bandRow="1">
                <a:tableStyleId>{5C22544A-7EE6-4342-B048-85BDC9FD1C3A}</a:tableStyleId>
              </a:tblPr>
              <a:tblGrid>
                <a:gridCol w="878912">
                  <a:extLst>
                    <a:ext uri="{9D8B030D-6E8A-4147-A177-3AD203B41FA5}">
                      <a16:colId xmlns:a16="http://schemas.microsoft.com/office/drawing/2014/main" val="750297224"/>
                    </a:ext>
                  </a:extLst>
                </a:gridCol>
                <a:gridCol w="1282262">
                  <a:extLst>
                    <a:ext uri="{9D8B030D-6E8A-4147-A177-3AD203B41FA5}">
                      <a16:colId xmlns:a16="http://schemas.microsoft.com/office/drawing/2014/main" val="1047480509"/>
                    </a:ext>
                  </a:extLst>
                </a:gridCol>
                <a:gridCol w="1229711">
                  <a:extLst>
                    <a:ext uri="{9D8B030D-6E8A-4147-A177-3AD203B41FA5}">
                      <a16:colId xmlns:a16="http://schemas.microsoft.com/office/drawing/2014/main" val="2514994816"/>
                    </a:ext>
                  </a:extLst>
                </a:gridCol>
                <a:gridCol w="1205977">
                  <a:extLst>
                    <a:ext uri="{9D8B030D-6E8A-4147-A177-3AD203B41FA5}">
                      <a16:colId xmlns:a16="http://schemas.microsoft.com/office/drawing/2014/main" val="3198710275"/>
                    </a:ext>
                  </a:extLst>
                </a:gridCol>
              </a:tblGrid>
              <a:tr h="750474">
                <a:tc gridSpan="2">
                  <a:txBody>
                    <a:bodyPr/>
                    <a:lstStyle/>
                    <a:p>
                      <a:pPr marL="85725" marR="0" algn="ctr">
                        <a:lnSpc>
                          <a:spcPct val="107000"/>
                        </a:lnSpc>
                        <a:spcBef>
                          <a:spcPts val="0"/>
                        </a:spcBef>
                        <a:spcAft>
                          <a:spcPts val="0"/>
                        </a:spcAft>
                      </a:pPr>
                      <a:r>
                        <a:rPr lang="en-US" sz="1500" dirty="0">
                          <a:effectLst/>
                        </a:rPr>
                        <a:t>Treatment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85725" marR="0" algn="ctr">
                        <a:lnSpc>
                          <a:spcPct val="107000"/>
                        </a:lnSpc>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500" dirty="0" smtClean="0">
                          <a:effectLst/>
                        </a:rPr>
                        <a:t>N</a:t>
                      </a:r>
                      <a:r>
                        <a:rPr lang="en-US" sz="1500" baseline="0" dirty="0" smtClean="0">
                          <a:effectLst/>
                        </a:rPr>
                        <a:t> rate</a:t>
                      </a:r>
                      <a:r>
                        <a:rPr lang="en-US" sz="1500" dirty="0" smtClean="0">
                          <a:effectLst/>
                        </a:rPr>
                        <a:t> </a:t>
                      </a:r>
                      <a:endParaRPr lang="en-US" sz="1500" dirty="0">
                        <a:effectLst/>
                      </a:endParaRPr>
                    </a:p>
                    <a:p>
                      <a:pPr marL="85725" marR="0" algn="ctr">
                        <a:lnSpc>
                          <a:spcPct val="107000"/>
                        </a:lnSpc>
                        <a:spcBef>
                          <a:spcPts val="0"/>
                        </a:spcBef>
                        <a:spcAft>
                          <a:spcPts val="0"/>
                        </a:spcAft>
                      </a:pPr>
                      <a:r>
                        <a:rPr lang="en-US" sz="1500" dirty="0" smtClean="0">
                          <a:effectLst/>
                        </a:rPr>
                        <a:t>(</a:t>
                      </a:r>
                      <a:r>
                        <a:rPr lang="en-US" sz="1500" dirty="0" err="1" smtClean="0">
                          <a:effectLst/>
                        </a:rPr>
                        <a:t>lbs</a:t>
                      </a:r>
                      <a:r>
                        <a:rPr lang="en-US" sz="1500" baseline="0" dirty="0" smtClean="0">
                          <a:effectLst/>
                        </a:rPr>
                        <a:t> ac</a:t>
                      </a:r>
                      <a:r>
                        <a:rPr lang="en-US" sz="1500" baseline="30000" dirty="0" smtClean="0">
                          <a:effectLst/>
                        </a:rPr>
                        <a:t>-1</a:t>
                      </a:r>
                      <a:r>
                        <a:rPr lang="en-US" sz="1500" dirty="0" smtClean="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500" dirty="0" err="1" smtClean="0">
                          <a:effectLst/>
                        </a:rPr>
                        <a:t>Biochar</a:t>
                      </a:r>
                      <a:r>
                        <a:rPr lang="en-US" sz="1500" dirty="0" smtClean="0">
                          <a:effectLst/>
                        </a:rPr>
                        <a:t> </a:t>
                      </a:r>
                      <a:endParaRPr lang="en-US" sz="1500" dirty="0">
                        <a:effectLst/>
                      </a:endParaRPr>
                    </a:p>
                    <a:p>
                      <a:pPr marL="85725" marR="0" algn="ctr">
                        <a:lnSpc>
                          <a:spcPct val="107000"/>
                        </a:lnSpc>
                        <a:spcBef>
                          <a:spcPts val="0"/>
                        </a:spcBef>
                        <a:spcAft>
                          <a:spcPts val="0"/>
                        </a:spcAft>
                      </a:pPr>
                      <a:r>
                        <a:rPr lang="en-US" sz="1500" dirty="0" smtClean="0">
                          <a:effectLst/>
                        </a:rPr>
                        <a:t>(ton</a:t>
                      </a:r>
                      <a:r>
                        <a:rPr lang="en-US" sz="1500" baseline="0" dirty="0" smtClean="0">
                          <a:effectLst/>
                        </a:rPr>
                        <a:t> ac</a:t>
                      </a:r>
                      <a:r>
                        <a:rPr lang="en-US" sz="1500" baseline="30000" dirty="0" smtClean="0">
                          <a:effectLst/>
                        </a:rPr>
                        <a:t>-1</a:t>
                      </a:r>
                      <a:r>
                        <a:rPr lang="en-US" sz="1500" dirty="0" smtClean="0">
                          <a:effectLst/>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3834743"/>
                  </a:ext>
                </a:extLst>
              </a:tr>
              <a:tr h="366750">
                <a:tc>
                  <a:txBody>
                    <a:bodyPr/>
                    <a:lstStyle/>
                    <a:p>
                      <a:pPr marL="85725" marR="0" algn="ctr">
                        <a:lnSpc>
                          <a:spcPct val="107000"/>
                        </a:lnSpc>
                        <a:spcBef>
                          <a:spcPts val="0"/>
                        </a:spcBef>
                        <a:spcAft>
                          <a:spcPts val="0"/>
                        </a:spcAft>
                      </a:pPr>
                      <a:r>
                        <a:rPr lang="en-US" sz="1600" dirty="0">
                          <a:effectLst/>
                        </a:rPr>
                        <a:t>1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Check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60835"/>
                  </a:ext>
                </a:extLst>
              </a:tr>
              <a:tr h="366750">
                <a:tc>
                  <a:txBody>
                    <a:bodyPr/>
                    <a:lstStyle/>
                    <a:p>
                      <a:pPr marL="85725" marR="0" algn="ctr">
                        <a:lnSpc>
                          <a:spcPct val="107000"/>
                        </a:lnSpc>
                        <a:spcBef>
                          <a:spcPts val="0"/>
                        </a:spcBef>
                        <a:spcAft>
                          <a:spcPts val="0"/>
                        </a:spcAft>
                      </a:pPr>
                      <a:r>
                        <a:rPr lang="en-US" sz="1600" dirty="0">
                          <a:effectLst/>
                        </a:rPr>
                        <a:t>2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latin typeface="+mn-lt"/>
                          <a:ea typeface="+mn-ea"/>
                          <a:cs typeface="+mn-cs"/>
                        </a:rPr>
                        <a:t>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latin typeface="+mn-lt"/>
                          <a:ea typeface="+mn-ea"/>
                          <a:cs typeface="+mn-cs"/>
                        </a:rPr>
                        <a:t>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6837632"/>
                  </a:ext>
                </a:extLst>
              </a:tr>
              <a:tr h="366750">
                <a:tc>
                  <a:txBody>
                    <a:bodyPr/>
                    <a:lstStyle/>
                    <a:p>
                      <a:pPr marL="85725" marR="0" algn="ctr">
                        <a:lnSpc>
                          <a:spcPct val="107000"/>
                        </a:lnSpc>
                        <a:spcBef>
                          <a:spcPts val="0"/>
                        </a:spcBef>
                        <a:spcAft>
                          <a:spcPts val="0"/>
                        </a:spcAft>
                      </a:pPr>
                      <a:r>
                        <a:rPr lang="en-US" sz="1600" dirty="0">
                          <a:effectLst/>
                        </a:rPr>
                        <a:t>3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N</a:t>
                      </a:r>
                      <a:r>
                        <a:rPr lang="en-US" sz="1600" dirty="0" smtClean="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90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215018"/>
                  </a:ext>
                </a:extLst>
              </a:tr>
              <a:tr h="366750">
                <a:tc>
                  <a:txBody>
                    <a:bodyPr/>
                    <a:lstStyle/>
                    <a:p>
                      <a:pPr marL="85725" marR="0" algn="ctr">
                        <a:lnSpc>
                          <a:spcPct val="107000"/>
                        </a:lnSpc>
                        <a:spcBef>
                          <a:spcPts val="0"/>
                        </a:spcBef>
                        <a:spcAft>
                          <a:spcPts val="0"/>
                        </a:spcAft>
                      </a:pPr>
                      <a:r>
                        <a:rPr lang="en-US" sz="1600" dirty="0">
                          <a:effectLst/>
                        </a:rPr>
                        <a:t>4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N</a:t>
                      </a:r>
                      <a:r>
                        <a:rPr lang="en-US" sz="1600" dirty="0" smtClean="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latin typeface="+mn-lt"/>
                          <a:ea typeface="+mn-ea"/>
                          <a:cs typeface="+mn-cs"/>
                        </a:rPr>
                        <a:t>135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408438"/>
                  </a:ext>
                </a:extLst>
              </a:tr>
              <a:tr h="366750">
                <a:tc>
                  <a:txBody>
                    <a:bodyPr/>
                    <a:lstStyle/>
                    <a:p>
                      <a:pPr marL="85725" marR="0" algn="ctr">
                        <a:lnSpc>
                          <a:spcPct val="107000"/>
                        </a:lnSpc>
                        <a:spcBef>
                          <a:spcPts val="0"/>
                        </a:spcBef>
                        <a:spcAft>
                          <a:spcPts val="0"/>
                        </a:spcAft>
                      </a:pPr>
                      <a:r>
                        <a:rPr lang="en-US" sz="1600">
                          <a:effectLst/>
                        </a:rPr>
                        <a:t>5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err="1" smtClean="0">
                          <a:effectLst/>
                        </a:rPr>
                        <a:t>Biochar</a:t>
                      </a:r>
                      <a:r>
                        <a:rPr lang="en-US" sz="1600" dirty="0" smtClean="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latin typeface="+mn-lt"/>
                          <a:ea typeface="+mn-ea"/>
                          <a:cs typeface="+mn-cs"/>
                        </a:rPr>
                        <a:t>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5580140"/>
                  </a:ext>
                </a:extLst>
              </a:tr>
              <a:tr h="366750">
                <a:tc>
                  <a:txBody>
                    <a:bodyPr/>
                    <a:lstStyle/>
                    <a:p>
                      <a:pPr marL="85725" marR="0" algn="ctr">
                        <a:lnSpc>
                          <a:spcPct val="107000"/>
                        </a:lnSpc>
                        <a:spcBef>
                          <a:spcPts val="0"/>
                        </a:spcBef>
                        <a:spcAft>
                          <a:spcPts val="0"/>
                        </a:spcAft>
                      </a:pPr>
                      <a:r>
                        <a:rPr lang="en-US" sz="1600">
                          <a:effectLst/>
                        </a:rPr>
                        <a:t>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err="1" smtClean="0">
                          <a:effectLst/>
                          <a:latin typeface="+mn-lt"/>
                          <a:ea typeface="+mn-ea"/>
                          <a:cs typeface="+mn-cs"/>
                        </a:rPr>
                        <a:t>Biochar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a:effectLst/>
                        </a:rPr>
                        <a:t>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75808790"/>
                  </a:ext>
                </a:extLst>
              </a:tr>
              <a:tr h="366750">
                <a:tc>
                  <a:txBody>
                    <a:bodyPr/>
                    <a:lstStyle/>
                    <a:p>
                      <a:pPr marL="85725" marR="0" algn="ctr">
                        <a:lnSpc>
                          <a:spcPct val="107000"/>
                        </a:lnSpc>
                        <a:spcBef>
                          <a:spcPts val="0"/>
                        </a:spcBef>
                        <a:spcAft>
                          <a:spcPts val="0"/>
                        </a:spcAft>
                      </a:pPr>
                      <a:r>
                        <a:rPr lang="en-US" sz="1600">
                          <a:effectLst/>
                        </a:rPr>
                        <a:t>7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err="1" smtClean="0">
                          <a:effectLst/>
                          <a:latin typeface="+mn-lt"/>
                          <a:ea typeface="+mn-ea"/>
                          <a:cs typeface="+mn-cs"/>
                        </a:rPr>
                        <a:t>Biochar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a:effectLst/>
                        </a:rPr>
                        <a:t>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latin typeface="+mn-lt"/>
                          <a:ea typeface="+mn-ea"/>
                          <a:cs typeface="+mn-cs"/>
                        </a:rPr>
                        <a:t>13.5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9845706"/>
                  </a:ext>
                </a:extLst>
              </a:tr>
              <a:tr h="366750">
                <a:tc>
                  <a:txBody>
                    <a:bodyPr/>
                    <a:lstStyle/>
                    <a:p>
                      <a:pPr marL="85725" marR="0" algn="ctr">
                        <a:lnSpc>
                          <a:spcPct val="107000"/>
                        </a:lnSpc>
                        <a:spcBef>
                          <a:spcPts val="0"/>
                        </a:spcBef>
                        <a:spcAft>
                          <a:spcPts val="0"/>
                        </a:spcAft>
                      </a:pPr>
                      <a:r>
                        <a:rPr lang="en-US" sz="1600">
                          <a:effectLst/>
                        </a:rPr>
                        <a:t>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latin typeface="+mn-lt"/>
                          <a:ea typeface="+mn-ea"/>
                          <a:cs typeface="+mn-cs"/>
                        </a:rPr>
                        <a:t>N x</a:t>
                      </a:r>
                      <a:r>
                        <a:rPr lang="en-US" sz="1600" baseline="0" dirty="0" smtClean="0">
                          <a:effectLst/>
                          <a:latin typeface="+mn-lt"/>
                          <a:ea typeface="+mn-ea"/>
                          <a:cs typeface="+mn-cs"/>
                        </a:rPr>
                        <a:t> </a:t>
                      </a:r>
                      <a:r>
                        <a:rPr lang="en-US" sz="1600" baseline="0" dirty="0" err="1" smtClean="0">
                          <a:effectLst/>
                          <a:latin typeface="+mn-lt"/>
                          <a:ea typeface="+mn-ea"/>
                          <a:cs typeface="+mn-cs"/>
                        </a:rPr>
                        <a:t>Biochar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latin typeface="+mn-lt"/>
                          <a:ea typeface="+mn-ea"/>
                          <a:cs typeface="+mn-cs"/>
                        </a:rPr>
                        <a:t>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latin typeface="+mn-lt"/>
                          <a:ea typeface="+mn-ea"/>
                          <a:cs typeface="+mn-cs"/>
                        </a:rPr>
                        <a:t>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0538391"/>
                  </a:ext>
                </a:extLst>
              </a:tr>
              <a:tr h="366750">
                <a:tc>
                  <a:txBody>
                    <a:bodyPr/>
                    <a:lstStyle/>
                    <a:p>
                      <a:pPr marL="85725" marR="0" algn="ctr">
                        <a:lnSpc>
                          <a:spcPct val="107000"/>
                        </a:lnSpc>
                        <a:spcBef>
                          <a:spcPts val="0"/>
                        </a:spcBef>
                        <a:spcAft>
                          <a:spcPts val="0"/>
                        </a:spcAft>
                      </a:pPr>
                      <a:r>
                        <a:rPr lang="en-US" sz="1600">
                          <a:effectLst/>
                        </a:rPr>
                        <a:t>9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latin typeface="+mn-lt"/>
                          <a:ea typeface="+mn-ea"/>
                          <a:cs typeface="+mn-cs"/>
                        </a:rPr>
                        <a:t>N x</a:t>
                      </a:r>
                      <a:r>
                        <a:rPr lang="en-US" sz="1600" baseline="0" dirty="0" smtClean="0">
                          <a:effectLst/>
                          <a:latin typeface="+mn-lt"/>
                          <a:ea typeface="+mn-ea"/>
                          <a:cs typeface="+mn-cs"/>
                        </a:rPr>
                        <a:t> </a:t>
                      </a:r>
                      <a:r>
                        <a:rPr lang="en-US" sz="1600" baseline="0" dirty="0" err="1" smtClean="0">
                          <a:effectLst/>
                          <a:latin typeface="+mn-lt"/>
                          <a:ea typeface="+mn-ea"/>
                          <a:cs typeface="+mn-cs"/>
                        </a:rPr>
                        <a:t>Biochar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90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6438847"/>
                  </a:ext>
                </a:extLst>
              </a:tr>
              <a:tr h="366750">
                <a:tc>
                  <a:txBody>
                    <a:bodyPr/>
                    <a:lstStyle/>
                    <a:p>
                      <a:pPr marL="85725" marR="0" algn="ctr">
                        <a:lnSpc>
                          <a:spcPct val="107000"/>
                        </a:lnSpc>
                        <a:spcBef>
                          <a:spcPts val="0"/>
                        </a:spcBef>
                        <a:spcAft>
                          <a:spcPts val="0"/>
                        </a:spcAft>
                      </a:pPr>
                      <a:r>
                        <a:rPr lang="en-US" sz="1600">
                          <a:effectLst/>
                        </a:rPr>
                        <a:t>10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latin typeface="+mn-lt"/>
                          <a:ea typeface="+mn-ea"/>
                          <a:cs typeface="+mn-cs"/>
                        </a:rPr>
                        <a:t>N x</a:t>
                      </a:r>
                      <a:r>
                        <a:rPr lang="en-US" sz="1600" baseline="0" dirty="0" smtClean="0">
                          <a:effectLst/>
                          <a:latin typeface="+mn-lt"/>
                          <a:ea typeface="+mn-ea"/>
                          <a:cs typeface="+mn-cs"/>
                        </a:rPr>
                        <a:t> </a:t>
                      </a:r>
                      <a:r>
                        <a:rPr lang="en-US" sz="1600" baseline="0" dirty="0" err="1" smtClean="0">
                          <a:effectLst/>
                          <a:latin typeface="+mn-lt"/>
                          <a:ea typeface="+mn-ea"/>
                          <a:cs typeface="+mn-cs"/>
                        </a:rPr>
                        <a:t>Biochar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latin typeface="+mn-lt"/>
                          <a:ea typeface="+mn-ea"/>
                          <a:cs typeface="+mn-cs"/>
                        </a:rPr>
                        <a:t>135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85725" marR="0" algn="ctr">
                        <a:lnSpc>
                          <a:spcPct val="107000"/>
                        </a:lnSpc>
                        <a:spcBef>
                          <a:spcPts val="0"/>
                        </a:spcBef>
                        <a:spcAft>
                          <a:spcPts val="0"/>
                        </a:spcAft>
                      </a:pPr>
                      <a:r>
                        <a:rPr lang="en-US" sz="1600" dirty="0" smtClean="0">
                          <a:effectLst/>
                          <a:latin typeface="+mn-lt"/>
                          <a:ea typeface="+mn-ea"/>
                          <a:cs typeface="+mn-cs"/>
                        </a:rPr>
                        <a:t>13.5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8494671"/>
                  </a:ext>
                </a:extLst>
              </a:tr>
            </a:tbl>
          </a:graphicData>
        </a:graphic>
      </p:graphicFrame>
      <p:pic>
        <p:nvPicPr>
          <p:cNvPr id="14" name="Picture 13"/>
          <p:cNvPicPr>
            <a:picLocks noChangeAspect="1"/>
          </p:cNvPicPr>
          <p:nvPr/>
        </p:nvPicPr>
        <p:blipFill>
          <a:blip r:embed="rId2"/>
          <a:stretch>
            <a:fillRect/>
          </a:stretch>
        </p:blipFill>
        <p:spPr>
          <a:xfrm>
            <a:off x="7112659" y="367690"/>
            <a:ext cx="1524132" cy="1426588"/>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374" y="3815255"/>
            <a:ext cx="3514342" cy="2489348"/>
          </a:xfrm>
          <a:prstGeom prst="rect">
            <a:avLst/>
          </a:prstGeom>
        </p:spPr>
      </p:pic>
    </p:spTree>
    <p:extLst>
      <p:ext uri="{BB962C8B-B14F-4D97-AF65-F5344CB8AC3E}">
        <p14:creationId xmlns:p14="http://schemas.microsoft.com/office/powerpoint/2010/main" val="10378510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11.xml><?xml version="1.0" encoding="utf-8"?>
<a:theme xmlns:a="http://schemas.openxmlformats.org/drawingml/2006/main" name="8_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12.xml><?xml version="1.0" encoding="utf-8"?>
<a:theme xmlns:a="http://schemas.openxmlformats.org/drawingml/2006/main" name="9_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13.xml><?xml version="1.0" encoding="utf-8"?>
<a:theme xmlns:a="http://schemas.openxmlformats.org/drawingml/2006/main" name="10_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14.xml><?xml version="1.0" encoding="utf-8"?>
<a:theme xmlns:a="http://schemas.openxmlformats.org/drawingml/2006/main" name="11_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4.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5.xml><?xml version="1.0" encoding="utf-8"?>
<a:theme xmlns:a="http://schemas.openxmlformats.org/drawingml/2006/main" name="2_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6.xml><?xml version="1.0" encoding="utf-8"?>
<a:theme xmlns:a="http://schemas.openxmlformats.org/drawingml/2006/main" name="3_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7.xml><?xml version="1.0" encoding="utf-8"?>
<a:theme xmlns:a="http://schemas.openxmlformats.org/drawingml/2006/main" name="4_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8.xml><?xml version="1.0" encoding="utf-8"?>
<a:theme xmlns:a="http://schemas.openxmlformats.org/drawingml/2006/main" name="5_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9.xml><?xml version="1.0" encoding="utf-8"?>
<a:theme xmlns:a="http://schemas.openxmlformats.org/drawingml/2006/main" name="6_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1284</TotalTime>
  <Words>3079</Words>
  <Application>Microsoft Office PowerPoint</Application>
  <PresentationFormat>On-screen Show (4:3)</PresentationFormat>
  <Paragraphs>1522</Paragraphs>
  <Slides>33</Slides>
  <Notes>0</Notes>
  <HiddenSlides>0</HiddenSlides>
  <MMClips>0</MMClips>
  <ScaleCrop>false</ScaleCrop>
  <HeadingPairs>
    <vt:vector size="6" baseType="variant">
      <vt:variant>
        <vt:lpstr>Fonts Used</vt:lpstr>
      </vt:variant>
      <vt:variant>
        <vt:i4>11</vt:i4>
      </vt:variant>
      <vt:variant>
        <vt:lpstr>Theme</vt:lpstr>
      </vt:variant>
      <vt:variant>
        <vt:i4>14</vt:i4>
      </vt:variant>
      <vt:variant>
        <vt:lpstr>Slide Titles</vt:lpstr>
      </vt:variant>
      <vt:variant>
        <vt:i4>33</vt:i4>
      </vt:variant>
    </vt:vector>
  </HeadingPairs>
  <TitlesOfParts>
    <vt:vector size="58" baseType="lpstr">
      <vt:lpstr>Arial</vt:lpstr>
      <vt:lpstr>Calibri</vt:lpstr>
      <vt:lpstr>Calibri Light</vt:lpstr>
      <vt:lpstr>Gill Sans MT</vt:lpstr>
      <vt:lpstr>Lucida Sans Unicode</vt:lpstr>
      <vt:lpstr>Symbol</vt:lpstr>
      <vt:lpstr>Tahoma</vt:lpstr>
      <vt:lpstr>Times New Roman</vt:lpstr>
      <vt:lpstr>Verdana</vt:lpstr>
      <vt:lpstr>Wingdings</vt:lpstr>
      <vt:lpstr>Wingdings 2</vt:lpstr>
      <vt:lpstr>Office Theme</vt:lpstr>
      <vt:lpstr>1_Office Theme</vt:lpstr>
      <vt:lpstr>Dividend</vt:lpstr>
      <vt:lpstr>1_Dividend</vt:lpstr>
      <vt:lpstr>2_Dividend</vt:lpstr>
      <vt:lpstr>3_Dividend</vt:lpstr>
      <vt:lpstr>4_Dividend</vt:lpstr>
      <vt:lpstr>5_Dividend</vt:lpstr>
      <vt:lpstr>6_Dividend</vt:lpstr>
      <vt:lpstr>7_Dividend</vt:lpstr>
      <vt:lpstr>8_Dividend</vt:lpstr>
      <vt:lpstr>9_Dividend</vt:lpstr>
      <vt:lpstr>10_Dividend</vt:lpstr>
      <vt:lpstr>11_Dividend</vt:lpstr>
      <vt:lpstr>PowerPoint Presentation</vt:lpstr>
      <vt:lpstr>PowerPoint Presentation</vt:lpstr>
      <vt:lpstr>Influence of Method, Timing and N rate on Winter Wheat (Triticum aestivum L.) Grain yield and Estimated Plant Nitrogen Loss Jagman dhillon</vt:lpstr>
      <vt:lpstr>Influence of Method, Timing, and N rate on Winter Wheat (Triticum aestivum L.) Grain yield and Estimated Plant Nitrogen Loss Jagman dhillon</vt:lpstr>
      <vt:lpstr>Dual Top-dress Nitrogen in winter  wheat (Triticum aestivum L.)  tyler carpenter</vt:lpstr>
      <vt:lpstr> </vt:lpstr>
      <vt:lpstr>winter wheat response to time of  nitrogen application Lawrence Aula</vt:lpstr>
      <vt:lpstr>Maize Regional Trials Tyler Lynch, Jagman Dhillon</vt:lpstr>
      <vt:lpstr> </vt:lpstr>
      <vt:lpstr> </vt:lpstr>
      <vt:lpstr>MAIZE GRAIN YIELD RESPONSE TO MISSES AS INFLUENCED BY NITROGEN AND PLANT POPULATION Fikayo Oyebiyi</vt:lpstr>
      <vt:lpstr>Effect of applying Nitrogen with  Sorghum Seed (Sorghum bicolor) on Emergence and Grain yield Elizabeth Eickhoff</vt:lpstr>
      <vt:lpstr>Optimum Preplant Nitrogen in  Sorghum (Sorghum bicolor) Gwen WehmeyeR</vt:lpstr>
      <vt:lpstr> </vt:lpstr>
      <vt:lpstr>Seed treatment effect on  Nodulation and Yield of Soybean (Glycine max) Elizabeth Eickhoff</vt:lpstr>
      <vt:lpstr>Optimum Sulfur Application for  Soybeans in Oklahoma Gwen WehmeyeR</vt:lpstr>
      <vt:lpstr>Residual N effect following  a failed crop Tyler lynch</vt:lpstr>
      <vt:lpstr>South Central great plains  winter wheat (n) algorithm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Soil Fertility</dc:creator>
  <cp:lastModifiedBy>william raun</cp:lastModifiedBy>
  <cp:revision>89</cp:revision>
  <cp:lastPrinted>2019-05-09T18:37:01Z</cp:lastPrinted>
  <dcterms:created xsi:type="dcterms:W3CDTF">2018-05-10T14:00:45Z</dcterms:created>
  <dcterms:modified xsi:type="dcterms:W3CDTF">2019-05-09T18:58:05Z</dcterms:modified>
</cp:coreProperties>
</file>