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dp" ContentType="image/vnd.ms-photo"/>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notesSlides/notesSlide2.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drawings/drawing1.xml" ContentType="application/vnd.openxmlformats-officedocument.drawingml.chartshapes+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theme/themeOverride2.xml" ContentType="application/vnd.openxmlformats-officedocument.themeOverrid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36"/>
  </p:notesMasterIdLst>
  <p:handoutMasterIdLst>
    <p:handoutMasterId r:id="rId37"/>
  </p:handoutMasterIdLst>
  <p:sldIdLst>
    <p:sldId id="292" r:id="rId2"/>
    <p:sldId id="288" r:id="rId3"/>
    <p:sldId id="289" r:id="rId4"/>
    <p:sldId id="290" r:id="rId5"/>
    <p:sldId id="291" r:id="rId6"/>
    <p:sldId id="310" r:id="rId7"/>
    <p:sldId id="309" r:id="rId8"/>
    <p:sldId id="293" r:id="rId9"/>
    <p:sldId id="294" r:id="rId10"/>
    <p:sldId id="295" r:id="rId11"/>
    <p:sldId id="296" r:id="rId12"/>
    <p:sldId id="297" r:id="rId13"/>
    <p:sldId id="304" r:id="rId14"/>
    <p:sldId id="305" r:id="rId15"/>
    <p:sldId id="285" r:id="rId16"/>
    <p:sldId id="307" r:id="rId17"/>
    <p:sldId id="277" r:id="rId18"/>
    <p:sldId id="281" r:id="rId19"/>
    <p:sldId id="301" r:id="rId20"/>
    <p:sldId id="283" r:id="rId21"/>
    <p:sldId id="284" r:id="rId22"/>
    <p:sldId id="306" r:id="rId23"/>
    <p:sldId id="286" r:id="rId24"/>
    <p:sldId id="300" r:id="rId25"/>
    <p:sldId id="258" r:id="rId26"/>
    <p:sldId id="282" r:id="rId27"/>
    <p:sldId id="311" r:id="rId28"/>
    <p:sldId id="314" r:id="rId29"/>
    <p:sldId id="313" r:id="rId30"/>
    <p:sldId id="302" r:id="rId31"/>
    <p:sldId id="303" r:id="rId32"/>
    <p:sldId id="298" r:id="rId33"/>
    <p:sldId id="299" r:id="rId34"/>
    <p:sldId id="312" r:id="rId35"/>
  </p:sldIdLst>
  <p:sldSz cx="9956800" cy="7467600"/>
  <p:notesSz cx="9144000" cy="6858000"/>
  <p:defaultTextStyle>
    <a:defPPr>
      <a:defRPr lang="en-US"/>
    </a:defPPr>
    <a:lvl1pPr marL="0" algn="l" defTabSz="491993" rtl="0" eaLnBrk="1" latinLnBrk="0" hangingPunct="1">
      <a:defRPr sz="1937" kern="1200">
        <a:solidFill>
          <a:schemeClr val="tx1"/>
        </a:solidFill>
        <a:latin typeface="+mn-lt"/>
        <a:ea typeface="+mn-ea"/>
        <a:cs typeface="+mn-cs"/>
      </a:defRPr>
    </a:lvl1pPr>
    <a:lvl2pPr marL="491993" algn="l" defTabSz="491993" rtl="0" eaLnBrk="1" latinLnBrk="0" hangingPunct="1">
      <a:defRPr sz="1937" kern="1200">
        <a:solidFill>
          <a:schemeClr val="tx1"/>
        </a:solidFill>
        <a:latin typeface="+mn-lt"/>
        <a:ea typeface="+mn-ea"/>
        <a:cs typeface="+mn-cs"/>
      </a:defRPr>
    </a:lvl2pPr>
    <a:lvl3pPr marL="983986" algn="l" defTabSz="491993" rtl="0" eaLnBrk="1" latinLnBrk="0" hangingPunct="1">
      <a:defRPr sz="1937" kern="1200">
        <a:solidFill>
          <a:schemeClr val="tx1"/>
        </a:solidFill>
        <a:latin typeface="+mn-lt"/>
        <a:ea typeface="+mn-ea"/>
        <a:cs typeface="+mn-cs"/>
      </a:defRPr>
    </a:lvl3pPr>
    <a:lvl4pPr marL="1475979" algn="l" defTabSz="491993" rtl="0" eaLnBrk="1" latinLnBrk="0" hangingPunct="1">
      <a:defRPr sz="1937" kern="1200">
        <a:solidFill>
          <a:schemeClr val="tx1"/>
        </a:solidFill>
        <a:latin typeface="+mn-lt"/>
        <a:ea typeface="+mn-ea"/>
        <a:cs typeface="+mn-cs"/>
      </a:defRPr>
    </a:lvl4pPr>
    <a:lvl5pPr marL="1967972" algn="l" defTabSz="491993" rtl="0" eaLnBrk="1" latinLnBrk="0" hangingPunct="1">
      <a:defRPr sz="1937" kern="1200">
        <a:solidFill>
          <a:schemeClr val="tx1"/>
        </a:solidFill>
        <a:latin typeface="+mn-lt"/>
        <a:ea typeface="+mn-ea"/>
        <a:cs typeface="+mn-cs"/>
      </a:defRPr>
    </a:lvl5pPr>
    <a:lvl6pPr marL="2459965" algn="l" defTabSz="491993" rtl="0" eaLnBrk="1" latinLnBrk="0" hangingPunct="1">
      <a:defRPr sz="1937" kern="1200">
        <a:solidFill>
          <a:schemeClr val="tx1"/>
        </a:solidFill>
        <a:latin typeface="+mn-lt"/>
        <a:ea typeface="+mn-ea"/>
        <a:cs typeface="+mn-cs"/>
      </a:defRPr>
    </a:lvl6pPr>
    <a:lvl7pPr marL="2951958" algn="l" defTabSz="491993" rtl="0" eaLnBrk="1" latinLnBrk="0" hangingPunct="1">
      <a:defRPr sz="1937" kern="1200">
        <a:solidFill>
          <a:schemeClr val="tx1"/>
        </a:solidFill>
        <a:latin typeface="+mn-lt"/>
        <a:ea typeface="+mn-ea"/>
        <a:cs typeface="+mn-cs"/>
      </a:defRPr>
    </a:lvl7pPr>
    <a:lvl8pPr marL="3443950" algn="l" defTabSz="491993" rtl="0" eaLnBrk="1" latinLnBrk="0" hangingPunct="1">
      <a:defRPr sz="1937" kern="1200">
        <a:solidFill>
          <a:schemeClr val="tx1"/>
        </a:solidFill>
        <a:latin typeface="+mn-lt"/>
        <a:ea typeface="+mn-ea"/>
        <a:cs typeface="+mn-cs"/>
      </a:defRPr>
    </a:lvl8pPr>
    <a:lvl9pPr marL="3935943" algn="l" defTabSz="491993" rtl="0" eaLnBrk="1" latinLnBrk="0" hangingPunct="1">
      <a:defRPr sz="1937"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30046" autoAdjust="0"/>
    <p:restoredTop sz="94660"/>
  </p:normalViewPr>
  <p:slideViewPr>
    <p:cSldViewPr snapToGrid="0">
      <p:cViewPr varScale="1">
        <p:scale>
          <a:sx n="80" d="100"/>
          <a:sy n="80" d="100"/>
        </p:scale>
        <p:origin x="108" y="624"/>
      </p:cViewPr>
      <p:guideLst/>
    </p:cSldViewPr>
  </p:slideViewPr>
  <p:notesTextViewPr>
    <p:cViewPr>
      <p:scale>
        <a:sx n="1" d="1"/>
        <a:sy n="1" d="1"/>
      </p:scale>
      <p:origin x="0" y="0"/>
    </p:cViewPr>
  </p:notesTextViewPr>
  <p:sorterViewPr>
    <p:cViewPr>
      <p:scale>
        <a:sx n="150" d="100"/>
        <a:sy n="150" d="100"/>
      </p:scale>
      <p:origin x="0" y="-2619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21" Type="http://schemas.openxmlformats.org/officeDocument/2006/relationships/slide" Target="slides/slide20.xml"/><Relationship Id="rId34" Type="http://schemas.openxmlformats.org/officeDocument/2006/relationships/slide" Target="slides/slide33.xml"/><Relationship Id="rId42" Type="http://schemas.microsoft.com/office/2015/10/relationships/revisionInfo" Target="revisionInfo.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handoutMaster" Target="handoutMasters/handout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oleObject" Target="file:///C:\Users\billraun\AppData\Local\Microsoft\Windows\INetCache\Content.Outlook\BXH1KPBB\Combined_sites.xlsx" TargetMode="External"/></Relationships>
</file>

<file path=ppt/charts/_rels/chart2.xml.rels><?xml version="1.0" encoding="UTF-8" standalone="yes"?>
<Relationships xmlns="http://schemas.openxmlformats.org/package/2006/relationships"><Relationship Id="rId3" Type="http://schemas.openxmlformats.org/officeDocument/2006/relationships/oleObject" Target="file:///C:\Users\billraun\AppData\Local\Microsoft\Windows\INetCache\Content.Outlook\BXH1KPBB\Lahoma502_NDVICV.xlsx" TargetMode="Externa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chartUserShapes" Target="../drawings/drawing1.xml"/></Relationships>
</file>

<file path=ppt/charts/_rels/chart3.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3.xml"/><Relationship Id="rId1" Type="http://schemas.microsoft.com/office/2011/relationships/chartStyle" Target="style3.xml"/><Relationship Id="rId4" Type="http://schemas.openxmlformats.org/officeDocument/2006/relationships/oleObject" Target="file:///C:\Users\billraun\AppData\Local\Microsoft\Windows\INetCache\Content.Outlook\BXH1KPBB\Stillwater222_NDVICV.xlsx"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sz="1400" b="0" i="0" baseline="0" dirty="0">
                <a:effectLst/>
              </a:rPr>
              <a:t>Coefficient of Determination vs </a:t>
            </a:r>
            <a:r>
              <a:rPr lang="en-US" sz="1400" b="0" i="0" baseline="0" dirty="0" smtClean="0">
                <a:effectLst/>
              </a:rPr>
              <a:t>GDD&gt;0</a:t>
            </a:r>
            <a:br>
              <a:rPr lang="en-US" sz="1400" b="0" i="0" baseline="0" dirty="0" smtClean="0">
                <a:effectLst/>
              </a:rPr>
            </a:br>
            <a:r>
              <a:rPr lang="en-US" sz="1400" b="0" i="0" baseline="0" dirty="0" smtClean="0">
                <a:effectLst/>
              </a:rPr>
              <a:t>222, 502, 2016 and 2017</a:t>
            </a:r>
            <a:endParaRPr lang="en-US" sz="1100" dirty="0">
              <a:effectLst/>
            </a:endParaRPr>
          </a:p>
        </c:rich>
      </c:tx>
      <c:layout>
        <c:manualLayout>
          <c:xMode val="edge"/>
          <c:yMode val="edge"/>
          <c:x val="0.19137690610759542"/>
          <c:y val="3.7037037037037035E-2"/>
        </c:manualLayout>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scatterChart>
        <c:scatterStyle val="lineMarker"/>
        <c:varyColors val="0"/>
        <c:ser>
          <c:idx val="0"/>
          <c:order val="0"/>
          <c:spPr>
            <a:ln w="19050" cap="rnd">
              <a:noFill/>
              <a:round/>
            </a:ln>
            <a:effectLst/>
          </c:spPr>
          <c:marker>
            <c:symbol val="circle"/>
            <c:size val="5"/>
            <c:spPr>
              <a:solidFill>
                <a:schemeClr val="accent1"/>
              </a:solidFill>
              <a:ln w="9525">
                <a:solidFill>
                  <a:schemeClr val="accent1"/>
                </a:solidFill>
              </a:ln>
              <a:effectLst/>
            </c:spPr>
          </c:marker>
          <c:xVal>
            <c:numRef>
              <c:f>Sheet1!$A$2:$A$30</c:f>
              <c:numCache>
                <c:formatCode>General</c:formatCode>
                <c:ptCount val="29"/>
                <c:pt idx="0">
                  <c:v>48</c:v>
                </c:pt>
                <c:pt idx="1">
                  <c:v>69</c:v>
                </c:pt>
                <c:pt idx="2">
                  <c:v>64</c:v>
                </c:pt>
                <c:pt idx="3">
                  <c:v>73</c:v>
                </c:pt>
                <c:pt idx="4">
                  <c:v>76</c:v>
                </c:pt>
                <c:pt idx="5">
                  <c:v>78</c:v>
                </c:pt>
                <c:pt idx="6">
                  <c:v>81</c:v>
                </c:pt>
                <c:pt idx="7">
                  <c:v>84</c:v>
                </c:pt>
                <c:pt idx="8">
                  <c:v>86</c:v>
                </c:pt>
                <c:pt idx="9">
                  <c:v>90</c:v>
                </c:pt>
                <c:pt idx="10">
                  <c:v>90</c:v>
                </c:pt>
                <c:pt idx="11">
                  <c:v>98</c:v>
                </c:pt>
                <c:pt idx="12">
                  <c:v>95</c:v>
                </c:pt>
                <c:pt idx="13">
                  <c:v>96</c:v>
                </c:pt>
                <c:pt idx="14">
                  <c:v>101</c:v>
                </c:pt>
                <c:pt idx="15">
                  <c:v>102</c:v>
                </c:pt>
                <c:pt idx="16">
                  <c:v>103</c:v>
                </c:pt>
                <c:pt idx="17">
                  <c:v>105</c:v>
                </c:pt>
                <c:pt idx="18">
                  <c:v>106</c:v>
                </c:pt>
                <c:pt idx="19">
                  <c:v>106</c:v>
                </c:pt>
                <c:pt idx="20">
                  <c:v>109</c:v>
                </c:pt>
                <c:pt idx="21">
                  <c:v>113</c:v>
                </c:pt>
                <c:pt idx="22">
                  <c:v>113</c:v>
                </c:pt>
                <c:pt idx="23">
                  <c:v>116</c:v>
                </c:pt>
                <c:pt idx="24">
                  <c:v>120</c:v>
                </c:pt>
                <c:pt idx="25">
                  <c:v>123</c:v>
                </c:pt>
                <c:pt idx="26">
                  <c:v>127</c:v>
                </c:pt>
                <c:pt idx="27">
                  <c:v>130</c:v>
                </c:pt>
                <c:pt idx="28">
                  <c:v>137</c:v>
                </c:pt>
              </c:numCache>
            </c:numRef>
          </c:xVal>
          <c:yVal>
            <c:numRef>
              <c:f>Sheet1!$B$2:$B$30</c:f>
              <c:numCache>
                <c:formatCode>General</c:formatCode>
                <c:ptCount val="29"/>
                <c:pt idx="0" formatCode="0.00000">
                  <c:v>4.0000000000000003E-5</c:v>
                </c:pt>
                <c:pt idx="1">
                  <c:v>0.35580000000000001</c:v>
                </c:pt>
                <c:pt idx="2">
                  <c:v>9.4899999999999998E-2</c:v>
                </c:pt>
                <c:pt idx="3">
                  <c:v>4.3900000000000002E-2</c:v>
                </c:pt>
                <c:pt idx="4">
                  <c:v>0.54830000000000001</c:v>
                </c:pt>
                <c:pt idx="5">
                  <c:v>0.13439999999999999</c:v>
                </c:pt>
                <c:pt idx="6">
                  <c:v>0.69059999999999999</c:v>
                </c:pt>
                <c:pt idx="7">
                  <c:v>0.28079999999999999</c:v>
                </c:pt>
                <c:pt idx="8">
                  <c:v>0.39529999999999998</c:v>
                </c:pt>
                <c:pt idx="9">
                  <c:v>0.38779999999999998</c:v>
                </c:pt>
                <c:pt idx="10">
                  <c:v>0.4027</c:v>
                </c:pt>
                <c:pt idx="11">
                  <c:v>0.83169999999999999</c:v>
                </c:pt>
                <c:pt idx="12">
                  <c:v>0.63180000000000003</c:v>
                </c:pt>
                <c:pt idx="13">
                  <c:v>0.54179999999999995</c:v>
                </c:pt>
                <c:pt idx="14">
                  <c:v>0.88070000000000004</c:v>
                </c:pt>
                <c:pt idx="15">
                  <c:v>0.75309999999999999</c:v>
                </c:pt>
                <c:pt idx="16">
                  <c:v>0.56389999999999996</c:v>
                </c:pt>
                <c:pt idx="17">
                  <c:v>0.90449999999999997</c:v>
                </c:pt>
                <c:pt idx="18">
                  <c:v>0.77159999999999995</c:v>
                </c:pt>
                <c:pt idx="19">
                  <c:v>0.90529999999999999</c:v>
                </c:pt>
                <c:pt idx="20">
                  <c:v>0.94130000000000003</c:v>
                </c:pt>
                <c:pt idx="21">
                  <c:v>0.82450000000000001</c:v>
                </c:pt>
                <c:pt idx="22">
                  <c:v>0.90859999999999996</c:v>
                </c:pt>
                <c:pt idx="23">
                  <c:v>0.94720000000000004</c:v>
                </c:pt>
                <c:pt idx="24">
                  <c:v>0.8982</c:v>
                </c:pt>
                <c:pt idx="25">
                  <c:v>0.90910000000000002</c:v>
                </c:pt>
                <c:pt idx="26">
                  <c:v>0.90069999999999995</c:v>
                </c:pt>
                <c:pt idx="27">
                  <c:v>0.81910000000000005</c:v>
                </c:pt>
                <c:pt idx="28" formatCode="0.0000">
                  <c:v>0.82899999999999996</c:v>
                </c:pt>
              </c:numCache>
            </c:numRef>
          </c:yVal>
          <c:smooth val="0"/>
          <c:extLst>
            <c:ext xmlns:c16="http://schemas.microsoft.com/office/drawing/2014/chart" uri="{C3380CC4-5D6E-409C-BE32-E72D297353CC}">
              <c16:uniqueId val="{00000000-032F-4475-82A9-B071F61E725B}"/>
            </c:ext>
          </c:extLst>
        </c:ser>
        <c:ser>
          <c:idx val="1"/>
          <c:order val="1"/>
          <c:spPr>
            <a:ln w="25400" cap="rnd">
              <a:noFill/>
              <a:round/>
            </a:ln>
            <a:effectLst/>
          </c:spPr>
          <c:marker>
            <c:symbol val="circle"/>
            <c:size val="5"/>
            <c:spPr>
              <a:solidFill>
                <a:schemeClr val="accent2"/>
              </a:solidFill>
              <a:ln w="9525">
                <a:solidFill>
                  <a:schemeClr val="accent2"/>
                </a:solidFill>
              </a:ln>
              <a:effectLst/>
            </c:spPr>
          </c:marker>
          <c:trendline>
            <c:spPr>
              <a:ln w="19050" cap="rnd">
                <a:solidFill>
                  <a:schemeClr val="accent2"/>
                </a:solidFill>
                <a:prstDash val="solid"/>
              </a:ln>
              <a:effectLst/>
            </c:spPr>
            <c:trendlineType val="linear"/>
            <c:dispRSqr val="0"/>
            <c:dispEq val="0"/>
          </c:trendline>
          <c:xVal>
            <c:numRef>
              <c:f>Sheet1!$F$23:$F$24</c:f>
              <c:numCache>
                <c:formatCode>General</c:formatCode>
                <c:ptCount val="2"/>
                <c:pt idx="0">
                  <c:v>55.610062893081754</c:v>
                </c:pt>
                <c:pt idx="1">
                  <c:v>110.723</c:v>
                </c:pt>
              </c:numCache>
            </c:numRef>
          </c:xVal>
          <c:yVal>
            <c:numRef>
              <c:f>Sheet1!$G$23:$G$24</c:f>
              <c:numCache>
                <c:formatCode>General</c:formatCode>
                <c:ptCount val="2"/>
                <c:pt idx="0">
                  <c:v>0</c:v>
                </c:pt>
                <c:pt idx="1">
                  <c:v>0.87955000000000005</c:v>
                </c:pt>
              </c:numCache>
            </c:numRef>
          </c:yVal>
          <c:smooth val="0"/>
          <c:extLst>
            <c:ext xmlns:c16="http://schemas.microsoft.com/office/drawing/2014/chart" uri="{C3380CC4-5D6E-409C-BE32-E72D297353CC}">
              <c16:uniqueId val="{00000001-032F-4475-82A9-B071F61E725B}"/>
            </c:ext>
          </c:extLst>
        </c:ser>
        <c:dLbls>
          <c:showLegendKey val="0"/>
          <c:showVal val="0"/>
          <c:showCatName val="0"/>
          <c:showSerName val="0"/>
          <c:showPercent val="0"/>
          <c:showBubbleSize val="0"/>
        </c:dLbls>
        <c:axId val="930599167"/>
        <c:axId val="930578367"/>
      </c:scatterChart>
      <c:valAx>
        <c:axId val="930599167"/>
        <c:scaling>
          <c:orientation val="minMax"/>
          <c:min val="40"/>
        </c:scaling>
        <c:delete val="0"/>
        <c:axPos val="b"/>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a:t>Days, GDD&gt;0 (threshold of 40F)</a:t>
                </a:r>
              </a:p>
            </c:rich>
          </c:tx>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930578367"/>
        <c:crosses val="autoZero"/>
        <c:crossBetween val="midCat"/>
      </c:valAx>
      <c:valAx>
        <c:axId val="930578367"/>
        <c:scaling>
          <c:orientation val="minMax"/>
        </c:scaling>
        <c:delete val="0"/>
        <c:axPos val="l"/>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sz="1000" b="0" i="0" baseline="0">
                    <a:effectLst/>
                  </a:rPr>
                  <a:t>Coefficient of Determinatio (r</a:t>
                </a:r>
                <a:r>
                  <a:rPr lang="en-US" sz="1000" b="0" i="0" baseline="30000">
                    <a:effectLst/>
                  </a:rPr>
                  <a:t>2</a:t>
                </a:r>
                <a:r>
                  <a:rPr lang="en-US" sz="1000" b="0" i="0" baseline="0">
                    <a:effectLst/>
                  </a:rPr>
                  <a:t>)</a:t>
                </a:r>
                <a:endParaRPr lang="en-US" sz="400">
                  <a:effectLst/>
                </a:endParaRP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0"/>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930599167"/>
        <c:crosses val="autoZero"/>
        <c:crossBetween val="midCat"/>
      </c:valAx>
      <c:spPr>
        <a:noFill/>
        <a:ln>
          <a:noFill/>
        </a:ln>
        <a:effectLst/>
      </c:spPr>
    </c:plotArea>
    <c:plotVisOnly val="1"/>
    <c:dispBlanksAs val="gap"/>
    <c:showDLblsOverMax val="0"/>
  </c:chart>
  <c:spPr>
    <a:noFill/>
    <a:ln>
      <a:noFill/>
    </a:ln>
    <a:effectLst/>
  </c:spPr>
  <c:txPr>
    <a:bodyPr/>
    <a:lstStyle/>
    <a:p>
      <a:pPr>
        <a:defRPr/>
      </a:pPr>
      <a:endParaRPr lang="en-US"/>
    </a:p>
  </c:txPr>
  <c:externalData r:id="rId4">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sz="1400" b="0" i="0" baseline="0" dirty="0">
                <a:effectLst/>
              </a:rPr>
              <a:t>Coefficient of Determination vs </a:t>
            </a:r>
            <a:r>
              <a:rPr lang="en-US" sz="1400" b="0" i="0" baseline="0" dirty="0" smtClean="0">
                <a:effectLst/>
              </a:rPr>
              <a:t>GDD&gt;0</a:t>
            </a:r>
            <a:br>
              <a:rPr lang="en-US" sz="1400" b="0" i="0" baseline="0" dirty="0" smtClean="0">
                <a:effectLst/>
              </a:rPr>
            </a:br>
            <a:r>
              <a:rPr lang="en-US" sz="1400" b="0" i="0" baseline="0" dirty="0" smtClean="0">
                <a:effectLst/>
              </a:rPr>
              <a:t>Exp. 502, 2016, 2017</a:t>
            </a:r>
            <a:endParaRPr lang="en-US" sz="1100" dirty="0">
              <a:effectLst/>
            </a:endParaRP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scatterChart>
        <c:scatterStyle val="lineMarker"/>
        <c:varyColors val="0"/>
        <c:ser>
          <c:idx val="0"/>
          <c:order val="0"/>
          <c:spPr>
            <a:ln w="19050" cap="rnd">
              <a:noFill/>
              <a:round/>
            </a:ln>
            <a:effectLst/>
          </c:spPr>
          <c:marker>
            <c:symbol val="circle"/>
            <c:size val="5"/>
            <c:spPr>
              <a:solidFill>
                <a:schemeClr val="accent1"/>
              </a:solidFill>
              <a:ln w="9525">
                <a:solidFill>
                  <a:schemeClr val="accent1"/>
                </a:solidFill>
              </a:ln>
              <a:effectLst/>
            </c:spPr>
          </c:marker>
          <c:xVal>
            <c:numRef>
              <c:f>COMBINED_LP!$A$2:$A$15</c:f>
              <c:numCache>
                <c:formatCode>General</c:formatCode>
                <c:ptCount val="14"/>
                <c:pt idx="0">
                  <c:v>48</c:v>
                </c:pt>
                <c:pt idx="1">
                  <c:v>69</c:v>
                </c:pt>
                <c:pt idx="2">
                  <c:v>76</c:v>
                </c:pt>
                <c:pt idx="3">
                  <c:v>81</c:v>
                </c:pt>
                <c:pt idx="4">
                  <c:v>86</c:v>
                </c:pt>
                <c:pt idx="5">
                  <c:v>98</c:v>
                </c:pt>
                <c:pt idx="6">
                  <c:v>101</c:v>
                </c:pt>
                <c:pt idx="7">
                  <c:v>105</c:v>
                </c:pt>
                <c:pt idx="8">
                  <c:v>106</c:v>
                </c:pt>
                <c:pt idx="9">
                  <c:v>109</c:v>
                </c:pt>
                <c:pt idx="10">
                  <c:v>113</c:v>
                </c:pt>
                <c:pt idx="11">
                  <c:v>116</c:v>
                </c:pt>
                <c:pt idx="12">
                  <c:v>120</c:v>
                </c:pt>
                <c:pt idx="13">
                  <c:v>127</c:v>
                </c:pt>
              </c:numCache>
            </c:numRef>
          </c:xVal>
          <c:yVal>
            <c:numRef>
              <c:f>COMBINED_LP!$B$2:$B$15</c:f>
              <c:numCache>
                <c:formatCode>General</c:formatCode>
                <c:ptCount val="14"/>
                <c:pt idx="0" formatCode="0.00000">
                  <c:v>4.0000000000000003E-5</c:v>
                </c:pt>
                <c:pt idx="1">
                  <c:v>0.35580000000000001</c:v>
                </c:pt>
                <c:pt idx="2">
                  <c:v>0.54830000000000001</c:v>
                </c:pt>
                <c:pt idx="3">
                  <c:v>0.69059999999999999</c:v>
                </c:pt>
                <c:pt idx="4">
                  <c:v>0.39529999999999998</c:v>
                </c:pt>
                <c:pt idx="5">
                  <c:v>0.83169999999999999</c:v>
                </c:pt>
                <c:pt idx="6">
                  <c:v>0.88070000000000004</c:v>
                </c:pt>
                <c:pt idx="7">
                  <c:v>0.90449999999999997</c:v>
                </c:pt>
                <c:pt idx="8">
                  <c:v>0.90529999999999999</c:v>
                </c:pt>
                <c:pt idx="9">
                  <c:v>0.94130000000000003</c:v>
                </c:pt>
                <c:pt idx="10">
                  <c:v>0.90859999999999996</c:v>
                </c:pt>
                <c:pt idx="11">
                  <c:v>0.94720000000000004</c:v>
                </c:pt>
                <c:pt idx="12">
                  <c:v>0.8982</c:v>
                </c:pt>
                <c:pt idx="13">
                  <c:v>0.90069999999999995</c:v>
                </c:pt>
              </c:numCache>
            </c:numRef>
          </c:yVal>
          <c:smooth val="0"/>
          <c:extLst>
            <c:ext xmlns:c16="http://schemas.microsoft.com/office/drawing/2014/chart" uri="{C3380CC4-5D6E-409C-BE32-E72D297353CC}">
              <c16:uniqueId val="{00000000-357B-4335-9307-847C1E9A2EC3}"/>
            </c:ext>
          </c:extLst>
        </c:ser>
        <c:ser>
          <c:idx val="1"/>
          <c:order val="1"/>
          <c:spPr>
            <a:ln w="19050" cap="rnd">
              <a:solidFill>
                <a:schemeClr val="accent2"/>
              </a:solidFill>
              <a:round/>
            </a:ln>
            <a:effectLst/>
          </c:spPr>
          <c:marker>
            <c:symbol val="circle"/>
            <c:size val="5"/>
            <c:spPr>
              <a:solidFill>
                <a:schemeClr val="accent2"/>
              </a:solidFill>
              <a:ln w="9525">
                <a:solidFill>
                  <a:schemeClr val="accent2"/>
                </a:solidFill>
              </a:ln>
              <a:effectLst/>
            </c:spPr>
          </c:marker>
          <c:trendline>
            <c:spPr>
              <a:ln w="19050" cap="rnd">
                <a:solidFill>
                  <a:schemeClr val="accent2"/>
                </a:solidFill>
                <a:prstDash val="sysDot"/>
              </a:ln>
              <a:effectLst/>
            </c:spPr>
            <c:trendlineType val="linear"/>
            <c:dispRSqr val="0"/>
            <c:dispEq val="0"/>
          </c:trendline>
          <c:xVal>
            <c:numRef>
              <c:f>COMBINED_LP!$F$23:$F$24</c:f>
              <c:numCache>
                <c:formatCode>General</c:formatCode>
                <c:ptCount val="2"/>
                <c:pt idx="0">
                  <c:v>46.21519</c:v>
                </c:pt>
                <c:pt idx="1">
                  <c:v>104.351</c:v>
                </c:pt>
              </c:numCache>
            </c:numRef>
          </c:xVal>
          <c:yVal>
            <c:numRef>
              <c:f>COMBINED_LP!$G$23:$G$24</c:f>
              <c:numCache>
                <c:formatCode>General</c:formatCode>
                <c:ptCount val="2"/>
                <c:pt idx="0">
                  <c:v>0</c:v>
                </c:pt>
                <c:pt idx="1">
                  <c:v>0.91510999999999998</c:v>
                </c:pt>
              </c:numCache>
            </c:numRef>
          </c:yVal>
          <c:smooth val="0"/>
          <c:extLst>
            <c:ext xmlns:c16="http://schemas.microsoft.com/office/drawing/2014/chart" uri="{C3380CC4-5D6E-409C-BE32-E72D297353CC}">
              <c16:uniqueId val="{00000001-357B-4335-9307-847C1E9A2EC3}"/>
            </c:ext>
          </c:extLst>
        </c:ser>
        <c:dLbls>
          <c:showLegendKey val="0"/>
          <c:showVal val="0"/>
          <c:showCatName val="0"/>
          <c:showSerName val="0"/>
          <c:showPercent val="0"/>
          <c:showBubbleSize val="0"/>
        </c:dLbls>
        <c:axId val="192011455"/>
        <c:axId val="192019775"/>
      </c:scatterChart>
      <c:valAx>
        <c:axId val="192011455"/>
        <c:scaling>
          <c:orientation val="minMax"/>
          <c:min val="40"/>
        </c:scaling>
        <c:delete val="0"/>
        <c:axPos val="b"/>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a:t>GDD&gt;0</a:t>
                </a:r>
              </a:p>
            </c:rich>
          </c:tx>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92019775"/>
        <c:crosses val="autoZero"/>
        <c:crossBetween val="midCat"/>
      </c:valAx>
      <c:valAx>
        <c:axId val="192019775"/>
        <c:scaling>
          <c:orientation val="minMax"/>
          <c:min val="0"/>
        </c:scaling>
        <c:delete val="0"/>
        <c:axPos val="l"/>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sz="1000" b="0" i="0" baseline="0">
                    <a:effectLst/>
                  </a:rPr>
                  <a:t>Coefficient of Determinatio (r</a:t>
                </a:r>
                <a:r>
                  <a:rPr lang="en-US" sz="1000" b="0" i="0" baseline="30000">
                    <a:effectLst/>
                  </a:rPr>
                  <a:t>2</a:t>
                </a:r>
                <a:r>
                  <a:rPr lang="en-US" sz="1000" b="0" i="0" baseline="0">
                    <a:effectLst/>
                  </a:rPr>
                  <a:t>)</a:t>
                </a:r>
                <a:endParaRPr lang="en-US" sz="400">
                  <a:effectLst/>
                </a:endParaRP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0.0" sourceLinked="0"/>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92011455"/>
        <c:crosses val="autoZero"/>
        <c:crossBetween val="midCat"/>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userShapes r:id="rId4"/>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t>Coefficient</a:t>
            </a:r>
            <a:r>
              <a:rPr lang="en-US" baseline="0"/>
              <a:t> of Determination vs GDD&gt;0</a:t>
            </a:r>
            <a:br>
              <a:rPr lang="en-US" baseline="0"/>
            </a:br>
            <a:r>
              <a:rPr lang="en-US" baseline="0"/>
              <a:t>Exp. 222, 2016, 2017</a:t>
            </a:r>
            <a:endParaRPr lang="en-US"/>
          </a:p>
        </c:rich>
      </c:tx>
      <c:layout>
        <c:manualLayout>
          <c:xMode val="edge"/>
          <c:yMode val="edge"/>
          <c:x val="0.30074412558322805"/>
          <c:y val="1.4333774350839443E-2"/>
        </c:manualLayout>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scatterChart>
        <c:scatterStyle val="lineMarker"/>
        <c:varyColors val="0"/>
        <c:ser>
          <c:idx val="0"/>
          <c:order val="0"/>
          <c:spPr>
            <a:ln w="19050" cap="rnd">
              <a:noFill/>
              <a:round/>
            </a:ln>
            <a:effectLst/>
          </c:spPr>
          <c:marker>
            <c:symbol val="circle"/>
            <c:size val="5"/>
            <c:spPr>
              <a:solidFill>
                <a:schemeClr val="accent1"/>
              </a:solidFill>
              <a:ln w="9525">
                <a:solidFill>
                  <a:schemeClr val="accent1"/>
                </a:solidFill>
              </a:ln>
              <a:effectLst/>
            </c:spPr>
          </c:marker>
          <c:xVal>
            <c:numRef>
              <c:f>COMBINED_LP!$A$2:$A$16</c:f>
              <c:numCache>
                <c:formatCode>General</c:formatCode>
                <c:ptCount val="15"/>
                <c:pt idx="0">
                  <c:v>64</c:v>
                </c:pt>
                <c:pt idx="1">
                  <c:v>73</c:v>
                </c:pt>
                <c:pt idx="2">
                  <c:v>78</c:v>
                </c:pt>
                <c:pt idx="3">
                  <c:v>84</c:v>
                </c:pt>
                <c:pt idx="4">
                  <c:v>90</c:v>
                </c:pt>
                <c:pt idx="5">
                  <c:v>90</c:v>
                </c:pt>
                <c:pt idx="6">
                  <c:v>95</c:v>
                </c:pt>
                <c:pt idx="7">
                  <c:v>96</c:v>
                </c:pt>
                <c:pt idx="8">
                  <c:v>102</c:v>
                </c:pt>
                <c:pt idx="9">
                  <c:v>103</c:v>
                </c:pt>
                <c:pt idx="10">
                  <c:v>106</c:v>
                </c:pt>
                <c:pt idx="11">
                  <c:v>113</c:v>
                </c:pt>
                <c:pt idx="12">
                  <c:v>123</c:v>
                </c:pt>
                <c:pt idx="13">
                  <c:v>130</c:v>
                </c:pt>
                <c:pt idx="14">
                  <c:v>137</c:v>
                </c:pt>
              </c:numCache>
            </c:numRef>
          </c:xVal>
          <c:yVal>
            <c:numRef>
              <c:f>COMBINED_LP!$B$2:$B$16</c:f>
              <c:numCache>
                <c:formatCode>General</c:formatCode>
                <c:ptCount val="15"/>
                <c:pt idx="0">
                  <c:v>9.4899999999999998E-2</c:v>
                </c:pt>
                <c:pt idx="1">
                  <c:v>4.3900000000000002E-2</c:v>
                </c:pt>
                <c:pt idx="2">
                  <c:v>0.13439999999999999</c:v>
                </c:pt>
                <c:pt idx="3">
                  <c:v>0.28079999999999999</c:v>
                </c:pt>
                <c:pt idx="4">
                  <c:v>0.38779999999999998</c:v>
                </c:pt>
                <c:pt idx="5">
                  <c:v>0.4027</c:v>
                </c:pt>
                <c:pt idx="6">
                  <c:v>0.63180000000000003</c:v>
                </c:pt>
                <c:pt idx="7">
                  <c:v>0.54179999999999995</c:v>
                </c:pt>
                <c:pt idx="8">
                  <c:v>0.75309999999999999</c:v>
                </c:pt>
                <c:pt idx="9">
                  <c:v>0.56389999999999996</c:v>
                </c:pt>
                <c:pt idx="10">
                  <c:v>0.77159999999999995</c:v>
                </c:pt>
                <c:pt idx="11">
                  <c:v>0.82450000000000001</c:v>
                </c:pt>
                <c:pt idx="12">
                  <c:v>0.90910000000000002</c:v>
                </c:pt>
                <c:pt idx="13">
                  <c:v>0.81910000000000005</c:v>
                </c:pt>
                <c:pt idx="14" formatCode="0.0000">
                  <c:v>0.82899999999999996</c:v>
                </c:pt>
              </c:numCache>
            </c:numRef>
          </c:yVal>
          <c:smooth val="0"/>
          <c:extLst>
            <c:ext xmlns:c16="http://schemas.microsoft.com/office/drawing/2014/chart" uri="{C3380CC4-5D6E-409C-BE32-E72D297353CC}">
              <c16:uniqueId val="{00000000-7D6C-4DF5-A772-EB2E300670C7}"/>
            </c:ext>
          </c:extLst>
        </c:ser>
        <c:ser>
          <c:idx val="1"/>
          <c:order val="1"/>
          <c:spPr>
            <a:ln w="25400" cap="rnd">
              <a:noFill/>
              <a:round/>
            </a:ln>
            <a:effectLst/>
          </c:spPr>
          <c:marker>
            <c:symbol val="circle"/>
            <c:size val="5"/>
            <c:spPr>
              <a:solidFill>
                <a:schemeClr val="accent2"/>
              </a:solidFill>
              <a:ln w="9525">
                <a:solidFill>
                  <a:schemeClr val="accent2"/>
                </a:solidFill>
              </a:ln>
              <a:effectLst/>
            </c:spPr>
          </c:marker>
          <c:trendline>
            <c:spPr>
              <a:ln w="19050" cap="rnd">
                <a:solidFill>
                  <a:schemeClr val="accent2"/>
                </a:solidFill>
                <a:prstDash val="solid"/>
              </a:ln>
              <a:effectLst/>
            </c:spPr>
            <c:trendlineType val="linear"/>
            <c:dispRSqr val="0"/>
            <c:dispEq val="0"/>
          </c:trendline>
          <c:xVal>
            <c:numRef>
              <c:f>COMBINED_LP!$F$21:$F$22</c:f>
              <c:numCache>
                <c:formatCode>General</c:formatCode>
                <c:ptCount val="2"/>
                <c:pt idx="0">
                  <c:v>66.387978142076506</c:v>
                </c:pt>
                <c:pt idx="1">
                  <c:v>112.471</c:v>
                </c:pt>
              </c:numCache>
            </c:numRef>
          </c:xVal>
          <c:yVal>
            <c:numRef>
              <c:f>COMBINED_LP!$G$21:$G$22</c:f>
              <c:numCache>
                <c:formatCode>General</c:formatCode>
                <c:ptCount val="2"/>
                <c:pt idx="0">
                  <c:v>0</c:v>
                </c:pt>
                <c:pt idx="1">
                  <c:v>0.84543000000000001</c:v>
                </c:pt>
              </c:numCache>
            </c:numRef>
          </c:yVal>
          <c:smooth val="0"/>
          <c:extLst>
            <c:ext xmlns:c16="http://schemas.microsoft.com/office/drawing/2014/chart" uri="{C3380CC4-5D6E-409C-BE32-E72D297353CC}">
              <c16:uniqueId val="{00000001-7D6C-4DF5-A772-EB2E300670C7}"/>
            </c:ext>
          </c:extLst>
        </c:ser>
        <c:dLbls>
          <c:showLegendKey val="0"/>
          <c:showVal val="0"/>
          <c:showCatName val="0"/>
          <c:showSerName val="0"/>
          <c:showPercent val="0"/>
          <c:showBubbleSize val="0"/>
        </c:dLbls>
        <c:axId val="455618303"/>
        <c:axId val="455616639"/>
      </c:scatterChart>
      <c:valAx>
        <c:axId val="455618303"/>
        <c:scaling>
          <c:orientation val="minMax"/>
          <c:min val="40"/>
        </c:scaling>
        <c:delete val="0"/>
        <c:axPos val="b"/>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a:t>GDD&gt;0</a:t>
                </a:r>
              </a:p>
            </c:rich>
          </c:tx>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455616639"/>
        <c:crosses val="autoZero"/>
        <c:crossBetween val="midCat"/>
      </c:valAx>
      <c:valAx>
        <c:axId val="455616639"/>
        <c:scaling>
          <c:orientation val="minMax"/>
          <c:min val="0"/>
        </c:scaling>
        <c:delete val="0"/>
        <c:axPos val="l"/>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sz="1000" b="0" i="0" baseline="0">
                    <a:effectLst/>
                  </a:rPr>
                  <a:t>Coefficient of Determinatio (R</a:t>
                </a:r>
                <a:r>
                  <a:rPr lang="en-US" sz="1000" b="0" i="0" baseline="30000">
                    <a:effectLst/>
                  </a:rPr>
                  <a:t>2</a:t>
                </a:r>
                <a:r>
                  <a:rPr lang="en-US" sz="1000" b="0" i="0" baseline="0">
                    <a:effectLst/>
                  </a:rPr>
                  <a:t>)</a:t>
                </a:r>
                <a:endParaRPr lang="en-US" sz="400">
                  <a:effectLst/>
                </a:endParaRP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455618303"/>
        <c:crosses val="autoZero"/>
        <c:crossBetween val="midCat"/>
      </c:valAx>
      <c:spPr>
        <a:noFill/>
        <a:ln>
          <a:noFill/>
        </a:ln>
        <a:effectLst/>
      </c:spPr>
    </c:plotArea>
    <c:plotVisOnly val="1"/>
    <c:dispBlanksAs val="gap"/>
    <c:showDLblsOverMax val="0"/>
  </c:chart>
  <c:spPr>
    <a:noFill/>
    <a:ln>
      <a:noFill/>
    </a:ln>
    <a:effectLst/>
  </c:spPr>
  <c:txPr>
    <a:bodyPr/>
    <a:lstStyle/>
    <a:p>
      <a:pPr>
        <a:defRPr/>
      </a:pPr>
      <a:endParaRPr lang="en-US"/>
    </a:p>
  </c:txPr>
  <c:externalData r:id="rId4">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0.66193</cdr:x>
      <cdr:y>0.24501</cdr:y>
    </cdr:from>
    <cdr:to>
      <cdr:x>0.95641</cdr:x>
      <cdr:y>0.24501</cdr:y>
    </cdr:to>
    <cdr:cxnSp macro="">
      <cdr:nvCxnSpPr>
        <cdr:cNvPr id="4" name="Straight Connector 3"/>
        <cdr:cNvCxnSpPr/>
      </cdr:nvCxnSpPr>
      <cdr:spPr>
        <a:xfrm xmlns:a="http://schemas.openxmlformats.org/drawingml/2006/main">
          <a:off x="3792455" y="870614"/>
          <a:ext cx="1687179" cy="0"/>
        </a:xfrm>
        <a:prstGeom xmlns:a="http://schemas.openxmlformats.org/drawingml/2006/main" prst="line">
          <a:avLst/>
        </a:prstGeom>
        <a:ln xmlns:a="http://schemas.openxmlformats.org/drawingml/2006/main" w="19050">
          <a:solidFill>
            <a:schemeClr val="accent2"/>
          </a:solidFill>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4091"/>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5179484" y="0"/>
            <a:ext cx="3962400" cy="344091"/>
          </a:xfrm>
          <a:prstGeom prst="rect">
            <a:avLst/>
          </a:prstGeom>
        </p:spPr>
        <p:txBody>
          <a:bodyPr vert="horz" lIns="91440" tIns="45720" rIns="91440" bIns="45720" rtlCol="0"/>
          <a:lstStyle>
            <a:lvl1pPr algn="r">
              <a:defRPr sz="1200"/>
            </a:lvl1pPr>
          </a:lstStyle>
          <a:p>
            <a:fld id="{5155FD7E-21C1-4A91-B700-6544F28D93F8}" type="datetimeFigureOut">
              <a:rPr lang="en-US" smtClean="0"/>
              <a:t>6/29/2017</a:t>
            </a:fld>
            <a:endParaRPr lang="en-US"/>
          </a:p>
        </p:txBody>
      </p:sp>
      <p:sp>
        <p:nvSpPr>
          <p:cNvPr id="4" name="Footer Placeholder 3"/>
          <p:cNvSpPr>
            <a:spLocks noGrp="1"/>
          </p:cNvSpPr>
          <p:nvPr>
            <p:ph type="ftr" sz="quarter" idx="2"/>
          </p:nvPr>
        </p:nvSpPr>
        <p:spPr>
          <a:xfrm>
            <a:off x="0" y="6513910"/>
            <a:ext cx="3962400" cy="34409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5179484" y="6513910"/>
            <a:ext cx="3962400" cy="344090"/>
          </a:xfrm>
          <a:prstGeom prst="rect">
            <a:avLst/>
          </a:prstGeom>
        </p:spPr>
        <p:txBody>
          <a:bodyPr vert="horz" lIns="91440" tIns="45720" rIns="91440" bIns="45720" rtlCol="0" anchor="b"/>
          <a:lstStyle>
            <a:lvl1pPr algn="r">
              <a:defRPr sz="1200"/>
            </a:lvl1pPr>
          </a:lstStyle>
          <a:p>
            <a:fld id="{1EE6376B-92E8-488C-8420-2A193957D736}" type="slidenum">
              <a:rPr lang="en-US" smtClean="0"/>
              <a:t>‹#›</a:t>
            </a:fld>
            <a:endParaRPr lang="en-US"/>
          </a:p>
        </p:txBody>
      </p:sp>
    </p:spTree>
    <p:extLst>
      <p:ext uri="{BB962C8B-B14F-4D97-AF65-F5344CB8AC3E}">
        <p14:creationId xmlns:p14="http://schemas.microsoft.com/office/powerpoint/2010/main" val="128919313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4091"/>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5179484" y="0"/>
            <a:ext cx="3962400" cy="344091"/>
          </a:xfrm>
          <a:prstGeom prst="rect">
            <a:avLst/>
          </a:prstGeom>
        </p:spPr>
        <p:txBody>
          <a:bodyPr vert="horz" lIns="91440" tIns="45720" rIns="91440" bIns="45720" rtlCol="0"/>
          <a:lstStyle>
            <a:lvl1pPr algn="r">
              <a:defRPr sz="1200"/>
            </a:lvl1pPr>
          </a:lstStyle>
          <a:p>
            <a:fld id="{D920FD2C-02FC-49F0-A3BD-BF50D4CBA1FF}" type="datetimeFigureOut">
              <a:rPr lang="en-US" smtClean="0"/>
              <a:t>6/29/2017</a:t>
            </a:fld>
            <a:endParaRPr lang="en-US"/>
          </a:p>
        </p:txBody>
      </p:sp>
      <p:sp>
        <p:nvSpPr>
          <p:cNvPr id="4" name="Slide Image Placeholder 3"/>
          <p:cNvSpPr>
            <a:spLocks noGrp="1" noRot="1" noChangeAspect="1"/>
          </p:cNvSpPr>
          <p:nvPr>
            <p:ph type="sldImg" idx="2"/>
          </p:nvPr>
        </p:nvSpPr>
        <p:spPr>
          <a:xfrm>
            <a:off x="3028950" y="857250"/>
            <a:ext cx="3086100" cy="2314575"/>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914400" y="3300412"/>
            <a:ext cx="7315200" cy="2700338"/>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6513910"/>
            <a:ext cx="3962400" cy="34409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5179484" y="6513910"/>
            <a:ext cx="3962400" cy="344090"/>
          </a:xfrm>
          <a:prstGeom prst="rect">
            <a:avLst/>
          </a:prstGeom>
        </p:spPr>
        <p:txBody>
          <a:bodyPr vert="horz" lIns="91440" tIns="45720" rIns="91440" bIns="45720" rtlCol="0" anchor="b"/>
          <a:lstStyle>
            <a:lvl1pPr algn="r">
              <a:defRPr sz="1200"/>
            </a:lvl1pPr>
          </a:lstStyle>
          <a:p>
            <a:fld id="{B2511D08-36D6-4708-AD99-8C303D9C1491}" type="slidenum">
              <a:rPr lang="en-US" smtClean="0"/>
              <a:t>‹#›</a:t>
            </a:fld>
            <a:endParaRPr lang="en-US"/>
          </a:p>
        </p:txBody>
      </p:sp>
    </p:spTree>
    <p:extLst>
      <p:ext uri="{BB962C8B-B14F-4D97-AF65-F5344CB8AC3E}">
        <p14:creationId xmlns:p14="http://schemas.microsoft.com/office/powerpoint/2010/main" val="770332440"/>
      </p:ext>
    </p:extLst>
  </p:cSld>
  <p:clrMap bg1="lt1" tx1="dk1" bg2="lt2" tx2="dk2" accent1="accent1" accent2="accent2" accent3="accent3" accent4="accent4" accent5="accent5" accent6="accent6" hlink="hlink" folHlink="folHlink"/>
  <p:notesStyle>
    <a:lvl1pPr marL="0" algn="l" defTabSz="983986" rtl="0" eaLnBrk="1" latinLnBrk="0" hangingPunct="1">
      <a:defRPr sz="1291" kern="1200">
        <a:solidFill>
          <a:schemeClr val="tx1"/>
        </a:solidFill>
        <a:latin typeface="+mn-lt"/>
        <a:ea typeface="+mn-ea"/>
        <a:cs typeface="+mn-cs"/>
      </a:defRPr>
    </a:lvl1pPr>
    <a:lvl2pPr marL="491993" algn="l" defTabSz="983986" rtl="0" eaLnBrk="1" latinLnBrk="0" hangingPunct="1">
      <a:defRPr sz="1291" kern="1200">
        <a:solidFill>
          <a:schemeClr val="tx1"/>
        </a:solidFill>
        <a:latin typeface="+mn-lt"/>
        <a:ea typeface="+mn-ea"/>
        <a:cs typeface="+mn-cs"/>
      </a:defRPr>
    </a:lvl2pPr>
    <a:lvl3pPr marL="983986" algn="l" defTabSz="983986" rtl="0" eaLnBrk="1" latinLnBrk="0" hangingPunct="1">
      <a:defRPr sz="1291" kern="1200">
        <a:solidFill>
          <a:schemeClr val="tx1"/>
        </a:solidFill>
        <a:latin typeface="+mn-lt"/>
        <a:ea typeface="+mn-ea"/>
        <a:cs typeface="+mn-cs"/>
      </a:defRPr>
    </a:lvl3pPr>
    <a:lvl4pPr marL="1475979" algn="l" defTabSz="983986" rtl="0" eaLnBrk="1" latinLnBrk="0" hangingPunct="1">
      <a:defRPr sz="1291" kern="1200">
        <a:solidFill>
          <a:schemeClr val="tx1"/>
        </a:solidFill>
        <a:latin typeface="+mn-lt"/>
        <a:ea typeface="+mn-ea"/>
        <a:cs typeface="+mn-cs"/>
      </a:defRPr>
    </a:lvl4pPr>
    <a:lvl5pPr marL="1967972" algn="l" defTabSz="983986" rtl="0" eaLnBrk="1" latinLnBrk="0" hangingPunct="1">
      <a:defRPr sz="1291" kern="1200">
        <a:solidFill>
          <a:schemeClr val="tx1"/>
        </a:solidFill>
        <a:latin typeface="+mn-lt"/>
        <a:ea typeface="+mn-ea"/>
        <a:cs typeface="+mn-cs"/>
      </a:defRPr>
    </a:lvl5pPr>
    <a:lvl6pPr marL="2459965" algn="l" defTabSz="983986" rtl="0" eaLnBrk="1" latinLnBrk="0" hangingPunct="1">
      <a:defRPr sz="1291" kern="1200">
        <a:solidFill>
          <a:schemeClr val="tx1"/>
        </a:solidFill>
        <a:latin typeface="+mn-lt"/>
        <a:ea typeface="+mn-ea"/>
        <a:cs typeface="+mn-cs"/>
      </a:defRPr>
    </a:lvl6pPr>
    <a:lvl7pPr marL="2951958" algn="l" defTabSz="983986" rtl="0" eaLnBrk="1" latinLnBrk="0" hangingPunct="1">
      <a:defRPr sz="1291" kern="1200">
        <a:solidFill>
          <a:schemeClr val="tx1"/>
        </a:solidFill>
        <a:latin typeface="+mn-lt"/>
        <a:ea typeface="+mn-ea"/>
        <a:cs typeface="+mn-cs"/>
      </a:defRPr>
    </a:lvl7pPr>
    <a:lvl8pPr marL="3443950" algn="l" defTabSz="983986" rtl="0" eaLnBrk="1" latinLnBrk="0" hangingPunct="1">
      <a:defRPr sz="1291" kern="1200">
        <a:solidFill>
          <a:schemeClr val="tx1"/>
        </a:solidFill>
        <a:latin typeface="+mn-lt"/>
        <a:ea typeface="+mn-ea"/>
        <a:cs typeface="+mn-cs"/>
      </a:defRPr>
    </a:lvl8pPr>
    <a:lvl9pPr marL="3935943" algn="l" defTabSz="983986" rtl="0" eaLnBrk="1" latinLnBrk="0" hangingPunct="1">
      <a:defRPr sz="1291"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028950" y="857250"/>
            <a:ext cx="3086100" cy="2314575"/>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326911B-847C-4198-9A6D-B197F0922780}" type="slidenum">
              <a:rPr lang="en-US" smtClean="0"/>
              <a:t>9</a:t>
            </a:fld>
            <a:endParaRPr lang="en-US"/>
          </a:p>
        </p:txBody>
      </p:sp>
    </p:spTree>
    <p:extLst>
      <p:ext uri="{BB962C8B-B14F-4D97-AF65-F5344CB8AC3E}">
        <p14:creationId xmlns:p14="http://schemas.microsoft.com/office/powerpoint/2010/main" val="5079713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7"/>
          <p:cNvSpPr>
            <a:spLocks noGrp="1" noChangeArrowheads="1"/>
          </p:cNvSpPr>
          <p:nvPr>
            <p:ph type="sldNum" sz="quarter" idx="5"/>
          </p:nvPr>
        </p:nvSpPr>
        <p:spPr>
          <a:noFill/>
        </p:spPr>
        <p:txBody>
          <a:bodyPr/>
          <a:lstStyle>
            <a:lvl1pPr defTabSz="938213">
              <a:defRPr sz="800">
                <a:solidFill>
                  <a:schemeClr val="tx1"/>
                </a:solidFill>
                <a:latin typeface="Arial" panose="020B0604020202020204" pitchFamily="34" charset="0"/>
              </a:defRPr>
            </a:lvl1pPr>
            <a:lvl2pPr marL="742950" indent="-285750" defTabSz="938213">
              <a:defRPr sz="800">
                <a:solidFill>
                  <a:schemeClr val="tx1"/>
                </a:solidFill>
                <a:latin typeface="Arial" panose="020B0604020202020204" pitchFamily="34" charset="0"/>
              </a:defRPr>
            </a:lvl2pPr>
            <a:lvl3pPr marL="1143000" indent="-228600" defTabSz="938213">
              <a:defRPr sz="800">
                <a:solidFill>
                  <a:schemeClr val="tx1"/>
                </a:solidFill>
                <a:latin typeface="Arial" panose="020B0604020202020204" pitchFamily="34" charset="0"/>
              </a:defRPr>
            </a:lvl3pPr>
            <a:lvl4pPr marL="1600200" indent="-228600" defTabSz="938213">
              <a:defRPr sz="800">
                <a:solidFill>
                  <a:schemeClr val="tx1"/>
                </a:solidFill>
                <a:latin typeface="Arial" panose="020B0604020202020204" pitchFamily="34" charset="0"/>
              </a:defRPr>
            </a:lvl4pPr>
            <a:lvl5pPr marL="2057400" indent="-228600" defTabSz="938213">
              <a:defRPr sz="800">
                <a:solidFill>
                  <a:schemeClr val="tx1"/>
                </a:solidFill>
                <a:latin typeface="Arial" panose="020B0604020202020204" pitchFamily="34" charset="0"/>
              </a:defRPr>
            </a:lvl5pPr>
            <a:lvl6pPr marL="2514600" indent="-228600" defTabSz="938213" eaLnBrk="0" fontAlgn="base" hangingPunct="0">
              <a:spcBef>
                <a:spcPct val="0"/>
              </a:spcBef>
              <a:spcAft>
                <a:spcPct val="0"/>
              </a:spcAft>
              <a:defRPr sz="800">
                <a:solidFill>
                  <a:schemeClr val="tx1"/>
                </a:solidFill>
                <a:latin typeface="Arial" panose="020B0604020202020204" pitchFamily="34" charset="0"/>
              </a:defRPr>
            </a:lvl6pPr>
            <a:lvl7pPr marL="2971800" indent="-228600" defTabSz="938213" eaLnBrk="0" fontAlgn="base" hangingPunct="0">
              <a:spcBef>
                <a:spcPct val="0"/>
              </a:spcBef>
              <a:spcAft>
                <a:spcPct val="0"/>
              </a:spcAft>
              <a:defRPr sz="800">
                <a:solidFill>
                  <a:schemeClr val="tx1"/>
                </a:solidFill>
                <a:latin typeface="Arial" panose="020B0604020202020204" pitchFamily="34" charset="0"/>
              </a:defRPr>
            </a:lvl7pPr>
            <a:lvl8pPr marL="3429000" indent="-228600" defTabSz="938213" eaLnBrk="0" fontAlgn="base" hangingPunct="0">
              <a:spcBef>
                <a:spcPct val="0"/>
              </a:spcBef>
              <a:spcAft>
                <a:spcPct val="0"/>
              </a:spcAft>
              <a:defRPr sz="800">
                <a:solidFill>
                  <a:schemeClr val="tx1"/>
                </a:solidFill>
                <a:latin typeface="Arial" panose="020B0604020202020204" pitchFamily="34" charset="0"/>
              </a:defRPr>
            </a:lvl8pPr>
            <a:lvl9pPr marL="3886200" indent="-228600" defTabSz="938213" eaLnBrk="0" fontAlgn="base" hangingPunct="0">
              <a:spcBef>
                <a:spcPct val="0"/>
              </a:spcBef>
              <a:spcAft>
                <a:spcPct val="0"/>
              </a:spcAft>
              <a:defRPr sz="800">
                <a:solidFill>
                  <a:schemeClr val="tx1"/>
                </a:solidFill>
                <a:latin typeface="Arial" panose="020B0604020202020204" pitchFamily="34" charset="0"/>
              </a:defRPr>
            </a:lvl9pPr>
          </a:lstStyle>
          <a:p>
            <a:fld id="{DA29385E-26D2-4996-977E-ABB9D74E0EC8}" type="slidenum">
              <a:rPr lang="en-US" altLang="en-US" sz="1200" smtClean="0">
                <a:latin typeface="Times New Roman" panose="02020603050405020304" pitchFamily="18" charset="0"/>
              </a:rPr>
              <a:pPr/>
              <a:t>28</a:t>
            </a:fld>
            <a:endParaRPr lang="en-US" altLang="en-US" sz="1200" smtClean="0">
              <a:latin typeface="Times New Roman" panose="02020603050405020304" pitchFamily="18" charset="0"/>
            </a:endParaRPr>
          </a:p>
        </p:txBody>
      </p:sp>
      <p:sp>
        <p:nvSpPr>
          <p:cNvPr id="5123" name="Rectangle 2"/>
          <p:cNvSpPr>
            <a:spLocks noChangeArrowheads="1" noTextEdit="1"/>
          </p:cNvSpPr>
          <p:nvPr>
            <p:ph type="sldImg"/>
          </p:nvPr>
        </p:nvSpPr>
        <p:spPr>
          <a:ln/>
        </p:spPr>
      </p:sp>
      <p:sp>
        <p:nvSpPr>
          <p:cNvPr id="5124" name="Rectangle 3"/>
          <p:cNvSpPr>
            <a:spLocks noGrp="1" noChangeArrowheads="1"/>
          </p:cNvSpPr>
          <p:nvPr>
            <p:ph type="body" idx="1"/>
          </p:nvPr>
        </p:nvSpPr>
        <p:spPr>
          <a:noFill/>
        </p:spPr>
        <p:txBody>
          <a:bodyPr/>
          <a:lstStyle/>
          <a:p>
            <a:endParaRPr lang="en-US" altLang="en-US" smtClean="0"/>
          </a:p>
        </p:txBody>
      </p:sp>
    </p:spTree>
    <p:extLst>
      <p:ext uri="{BB962C8B-B14F-4D97-AF65-F5344CB8AC3E}">
        <p14:creationId xmlns:p14="http://schemas.microsoft.com/office/powerpoint/2010/main" val="167181977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46760" y="1222129"/>
            <a:ext cx="8463280" cy="2599831"/>
          </a:xfrm>
        </p:spPr>
        <p:txBody>
          <a:bodyPr anchor="b"/>
          <a:lstStyle>
            <a:lvl1pPr algn="ctr">
              <a:defRPr sz="6533"/>
            </a:lvl1pPr>
          </a:lstStyle>
          <a:p>
            <a:r>
              <a:rPr lang="en-US" smtClean="0"/>
              <a:t>Click to edit Master title style</a:t>
            </a:r>
            <a:endParaRPr lang="en-US" dirty="0"/>
          </a:p>
        </p:txBody>
      </p:sp>
      <p:sp>
        <p:nvSpPr>
          <p:cNvPr id="3" name="Subtitle 2"/>
          <p:cNvSpPr>
            <a:spLocks noGrp="1"/>
          </p:cNvSpPr>
          <p:nvPr>
            <p:ph type="subTitle" idx="1"/>
          </p:nvPr>
        </p:nvSpPr>
        <p:spPr>
          <a:xfrm>
            <a:off x="1244600" y="3922219"/>
            <a:ext cx="7467600" cy="1802941"/>
          </a:xfrm>
        </p:spPr>
        <p:txBody>
          <a:bodyPr/>
          <a:lstStyle>
            <a:lvl1pPr marL="0" indent="0" algn="ctr">
              <a:buNone/>
              <a:defRPr sz="2613"/>
            </a:lvl1pPr>
            <a:lvl2pPr marL="497845" indent="0" algn="ctr">
              <a:buNone/>
              <a:defRPr sz="2178"/>
            </a:lvl2pPr>
            <a:lvl3pPr marL="995690" indent="0" algn="ctr">
              <a:buNone/>
              <a:defRPr sz="1960"/>
            </a:lvl3pPr>
            <a:lvl4pPr marL="1493535" indent="0" algn="ctr">
              <a:buNone/>
              <a:defRPr sz="1742"/>
            </a:lvl4pPr>
            <a:lvl5pPr marL="1991380" indent="0" algn="ctr">
              <a:buNone/>
              <a:defRPr sz="1742"/>
            </a:lvl5pPr>
            <a:lvl6pPr marL="2489225" indent="0" algn="ctr">
              <a:buNone/>
              <a:defRPr sz="1742"/>
            </a:lvl6pPr>
            <a:lvl7pPr marL="2987070" indent="0" algn="ctr">
              <a:buNone/>
              <a:defRPr sz="1742"/>
            </a:lvl7pPr>
            <a:lvl8pPr marL="3484916" indent="0" algn="ctr">
              <a:buNone/>
              <a:defRPr sz="1742"/>
            </a:lvl8pPr>
            <a:lvl9pPr marL="3982761" indent="0" algn="ctr">
              <a:buNone/>
              <a:defRPr sz="1742"/>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C7D32ABA-F98D-4D6F-B5F1-A9654CDC14CA}" type="datetimeFigureOut">
              <a:rPr lang="en-US" smtClean="0"/>
              <a:t>6/29/2017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E3AA53F-08A3-4CD5-8750-695ED87D914B}" type="slidenum">
              <a:rPr lang="en-US" smtClean="0"/>
              <a:t>‹#›</a:t>
            </a:fld>
            <a:endParaRPr lang="en-US"/>
          </a:p>
        </p:txBody>
      </p:sp>
    </p:spTree>
    <p:extLst>
      <p:ext uri="{BB962C8B-B14F-4D97-AF65-F5344CB8AC3E}">
        <p14:creationId xmlns:p14="http://schemas.microsoft.com/office/powerpoint/2010/main" val="46714587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C7D32ABA-F98D-4D6F-B5F1-A9654CDC14CA}" type="datetimeFigureOut">
              <a:rPr lang="en-US" smtClean="0"/>
              <a:t>6/29/2017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E3AA53F-08A3-4CD5-8750-695ED87D914B}" type="slidenum">
              <a:rPr lang="en-US" smtClean="0"/>
              <a:t>‹#›</a:t>
            </a:fld>
            <a:endParaRPr lang="en-US"/>
          </a:p>
        </p:txBody>
      </p:sp>
    </p:spTree>
    <p:extLst>
      <p:ext uri="{BB962C8B-B14F-4D97-AF65-F5344CB8AC3E}">
        <p14:creationId xmlns:p14="http://schemas.microsoft.com/office/powerpoint/2010/main" val="152036354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125336" y="397580"/>
            <a:ext cx="2146935" cy="6328446"/>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84531" y="397580"/>
            <a:ext cx="6316345" cy="6328446"/>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C7D32ABA-F98D-4D6F-B5F1-A9654CDC14CA}" type="datetimeFigureOut">
              <a:rPr lang="en-US" smtClean="0"/>
              <a:t>6/29/2017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E3AA53F-08A3-4CD5-8750-695ED87D914B}" type="slidenum">
              <a:rPr lang="en-US" smtClean="0"/>
              <a:t>‹#›</a:t>
            </a:fld>
            <a:endParaRPr lang="en-US"/>
          </a:p>
        </p:txBody>
      </p:sp>
    </p:spTree>
    <p:extLst>
      <p:ext uri="{BB962C8B-B14F-4D97-AF65-F5344CB8AC3E}">
        <p14:creationId xmlns:p14="http://schemas.microsoft.com/office/powerpoint/2010/main" val="23795346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C7D32ABA-F98D-4D6F-B5F1-A9654CDC14CA}" type="datetimeFigureOut">
              <a:rPr lang="en-US" smtClean="0"/>
              <a:t>6/29/2017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E3AA53F-08A3-4CD5-8750-695ED87D914B}" type="slidenum">
              <a:rPr lang="en-US" smtClean="0"/>
              <a:t>‹#›</a:t>
            </a:fld>
            <a:endParaRPr lang="en-US"/>
          </a:p>
        </p:txBody>
      </p:sp>
    </p:spTree>
    <p:extLst>
      <p:ext uri="{BB962C8B-B14F-4D97-AF65-F5344CB8AC3E}">
        <p14:creationId xmlns:p14="http://schemas.microsoft.com/office/powerpoint/2010/main" val="38761592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9345" y="1861716"/>
            <a:ext cx="8587740" cy="3106314"/>
          </a:xfrm>
        </p:spPr>
        <p:txBody>
          <a:bodyPr anchor="b"/>
          <a:lstStyle>
            <a:lvl1pPr>
              <a:defRPr sz="6533"/>
            </a:lvl1pPr>
          </a:lstStyle>
          <a:p>
            <a:r>
              <a:rPr lang="en-US" smtClean="0"/>
              <a:t>Click to edit Master title style</a:t>
            </a:r>
            <a:endParaRPr lang="en-US" dirty="0"/>
          </a:p>
        </p:txBody>
      </p:sp>
      <p:sp>
        <p:nvSpPr>
          <p:cNvPr id="3" name="Text Placeholder 2"/>
          <p:cNvSpPr>
            <a:spLocks noGrp="1"/>
          </p:cNvSpPr>
          <p:nvPr>
            <p:ph type="body" idx="1"/>
          </p:nvPr>
        </p:nvSpPr>
        <p:spPr>
          <a:xfrm>
            <a:off x="679345" y="4997417"/>
            <a:ext cx="8587740" cy="1633537"/>
          </a:xfrm>
        </p:spPr>
        <p:txBody>
          <a:bodyPr/>
          <a:lstStyle>
            <a:lvl1pPr marL="0" indent="0">
              <a:buNone/>
              <a:defRPr sz="2613">
                <a:solidFill>
                  <a:schemeClr val="tx1"/>
                </a:solidFill>
              </a:defRPr>
            </a:lvl1pPr>
            <a:lvl2pPr marL="497845" indent="0">
              <a:buNone/>
              <a:defRPr sz="2178">
                <a:solidFill>
                  <a:schemeClr val="tx1">
                    <a:tint val="75000"/>
                  </a:schemeClr>
                </a:solidFill>
              </a:defRPr>
            </a:lvl2pPr>
            <a:lvl3pPr marL="995690" indent="0">
              <a:buNone/>
              <a:defRPr sz="1960">
                <a:solidFill>
                  <a:schemeClr val="tx1">
                    <a:tint val="75000"/>
                  </a:schemeClr>
                </a:solidFill>
              </a:defRPr>
            </a:lvl3pPr>
            <a:lvl4pPr marL="1493535" indent="0">
              <a:buNone/>
              <a:defRPr sz="1742">
                <a:solidFill>
                  <a:schemeClr val="tx1">
                    <a:tint val="75000"/>
                  </a:schemeClr>
                </a:solidFill>
              </a:defRPr>
            </a:lvl4pPr>
            <a:lvl5pPr marL="1991380" indent="0">
              <a:buNone/>
              <a:defRPr sz="1742">
                <a:solidFill>
                  <a:schemeClr val="tx1">
                    <a:tint val="75000"/>
                  </a:schemeClr>
                </a:solidFill>
              </a:defRPr>
            </a:lvl5pPr>
            <a:lvl6pPr marL="2489225" indent="0">
              <a:buNone/>
              <a:defRPr sz="1742">
                <a:solidFill>
                  <a:schemeClr val="tx1">
                    <a:tint val="75000"/>
                  </a:schemeClr>
                </a:solidFill>
              </a:defRPr>
            </a:lvl6pPr>
            <a:lvl7pPr marL="2987070" indent="0">
              <a:buNone/>
              <a:defRPr sz="1742">
                <a:solidFill>
                  <a:schemeClr val="tx1">
                    <a:tint val="75000"/>
                  </a:schemeClr>
                </a:solidFill>
              </a:defRPr>
            </a:lvl7pPr>
            <a:lvl8pPr marL="3484916" indent="0">
              <a:buNone/>
              <a:defRPr sz="1742">
                <a:solidFill>
                  <a:schemeClr val="tx1">
                    <a:tint val="75000"/>
                  </a:schemeClr>
                </a:solidFill>
              </a:defRPr>
            </a:lvl8pPr>
            <a:lvl9pPr marL="3982761" indent="0">
              <a:buNone/>
              <a:defRPr sz="1742">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C7D32ABA-F98D-4D6F-B5F1-A9654CDC14CA}" type="datetimeFigureOut">
              <a:rPr lang="en-US" smtClean="0"/>
              <a:t>6/29/2017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E3AA53F-08A3-4CD5-8750-695ED87D914B}" type="slidenum">
              <a:rPr lang="en-US" smtClean="0"/>
              <a:t>‹#›</a:t>
            </a:fld>
            <a:endParaRPr lang="en-US"/>
          </a:p>
        </p:txBody>
      </p:sp>
    </p:spTree>
    <p:extLst>
      <p:ext uri="{BB962C8B-B14F-4D97-AF65-F5344CB8AC3E}">
        <p14:creationId xmlns:p14="http://schemas.microsoft.com/office/powerpoint/2010/main" val="8580582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84530" y="1987903"/>
            <a:ext cx="4231640" cy="4738124"/>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040630" y="1987903"/>
            <a:ext cx="4231640" cy="4738124"/>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C7D32ABA-F98D-4D6F-B5F1-A9654CDC14CA}" type="datetimeFigureOut">
              <a:rPr lang="en-US" smtClean="0"/>
              <a:t>6/29/2017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E3AA53F-08A3-4CD5-8750-695ED87D914B}" type="slidenum">
              <a:rPr lang="en-US" smtClean="0"/>
              <a:t>‹#›</a:t>
            </a:fld>
            <a:endParaRPr lang="en-US"/>
          </a:p>
        </p:txBody>
      </p:sp>
    </p:spTree>
    <p:extLst>
      <p:ext uri="{BB962C8B-B14F-4D97-AF65-F5344CB8AC3E}">
        <p14:creationId xmlns:p14="http://schemas.microsoft.com/office/powerpoint/2010/main" val="147020948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85827" y="397582"/>
            <a:ext cx="8587740" cy="1443391"/>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85828" y="1830600"/>
            <a:ext cx="4212192" cy="897149"/>
          </a:xfrm>
        </p:spPr>
        <p:txBody>
          <a:bodyPr anchor="b"/>
          <a:lstStyle>
            <a:lvl1pPr marL="0" indent="0">
              <a:buNone/>
              <a:defRPr sz="2613" b="1"/>
            </a:lvl1pPr>
            <a:lvl2pPr marL="497845" indent="0">
              <a:buNone/>
              <a:defRPr sz="2178" b="1"/>
            </a:lvl2pPr>
            <a:lvl3pPr marL="995690" indent="0">
              <a:buNone/>
              <a:defRPr sz="1960" b="1"/>
            </a:lvl3pPr>
            <a:lvl4pPr marL="1493535" indent="0">
              <a:buNone/>
              <a:defRPr sz="1742" b="1"/>
            </a:lvl4pPr>
            <a:lvl5pPr marL="1991380" indent="0">
              <a:buNone/>
              <a:defRPr sz="1742" b="1"/>
            </a:lvl5pPr>
            <a:lvl6pPr marL="2489225" indent="0">
              <a:buNone/>
              <a:defRPr sz="1742" b="1"/>
            </a:lvl6pPr>
            <a:lvl7pPr marL="2987070" indent="0">
              <a:buNone/>
              <a:defRPr sz="1742" b="1"/>
            </a:lvl7pPr>
            <a:lvl8pPr marL="3484916" indent="0">
              <a:buNone/>
              <a:defRPr sz="1742" b="1"/>
            </a:lvl8pPr>
            <a:lvl9pPr marL="3982761" indent="0">
              <a:buNone/>
              <a:defRPr sz="1742" b="1"/>
            </a:lvl9pPr>
          </a:lstStyle>
          <a:p>
            <a:pPr lvl="0"/>
            <a:r>
              <a:rPr lang="en-US" smtClean="0"/>
              <a:t>Edit Master text styles</a:t>
            </a:r>
          </a:p>
        </p:txBody>
      </p:sp>
      <p:sp>
        <p:nvSpPr>
          <p:cNvPr id="4" name="Content Placeholder 3"/>
          <p:cNvSpPr>
            <a:spLocks noGrp="1"/>
          </p:cNvSpPr>
          <p:nvPr>
            <p:ph sz="half" idx="2"/>
          </p:nvPr>
        </p:nvSpPr>
        <p:spPr>
          <a:xfrm>
            <a:off x="685828" y="2727748"/>
            <a:ext cx="4212192" cy="4012107"/>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040630" y="1830600"/>
            <a:ext cx="4232937" cy="897149"/>
          </a:xfrm>
        </p:spPr>
        <p:txBody>
          <a:bodyPr anchor="b"/>
          <a:lstStyle>
            <a:lvl1pPr marL="0" indent="0">
              <a:buNone/>
              <a:defRPr sz="2613" b="1"/>
            </a:lvl1pPr>
            <a:lvl2pPr marL="497845" indent="0">
              <a:buNone/>
              <a:defRPr sz="2178" b="1"/>
            </a:lvl2pPr>
            <a:lvl3pPr marL="995690" indent="0">
              <a:buNone/>
              <a:defRPr sz="1960" b="1"/>
            </a:lvl3pPr>
            <a:lvl4pPr marL="1493535" indent="0">
              <a:buNone/>
              <a:defRPr sz="1742" b="1"/>
            </a:lvl4pPr>
            <a:lvl5pPr marL="1991380" indent="0">
              <a:buNone/>
              <a:defRPr sz="1742" b="1"/>
            </a:lvl5pPr>
            <a:lvl6pPr marL="2489225" indent="0">
              <a:buNone/>
              <a:defRPr sz="1742" b="1"/>
            </a:lvl6pPr>
            <a:lvl7pPr marL="2987070" indent="0">
              <a:buNone/>
              <a:defRPr sz="1742" b="1"/>
            </a:lvl7pPr>
            <a:lvl8pPr marL="3484916" indent="0">
              <a:buNone/>
              <a:defRPr sz="1742" b="1"/>
            </a:lvl8pPr>
            <a:lvl9pPr marL="3982761" indent="0">
              <a:buNone/>
              <a:defRPr sz="1742" b="1"/>
            </a:lvl9pPr>
          </a:lstStyle>
          <a:p>
            <a:pPr lvl="0"/>
            <a:r>
              <a:rPr lang="en-US" smtClean="0"/>
              <a:t>Edit Master text styles</a:t>
            </a:r>
          </a:p>
        </p:txBody>
      </p:sp>
      <p:sp>
        <p:nvSpPr>
          <p:cNvPr id="6" name="Content Placeholder 5"/>
          <p:cNvSpPr>
            <a:spLocks noGrp="1"/>
          </p:cNvSpPr>
          <p:nvPr>
            <p:ph sz="quarter" idx="4"/>
          </p:nvPr>
        </p:nvSpPr>
        <p:spPr>
          <a:xfrm>
            <a:off x="5040630" y="2727748"/>
            <a:ext cx="4232937" cy="4012107"/>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C7D32ABA-F98D-4D6F-B5F1-A9654CDC14CA}" type="datetimeFigureOut">
              <a:rPr lang="en-US" smtClean="0"/>
              <a:t>6/29/2017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E3AA53F-08A3-4CD5-8750-695ED87D914B}" type="slidenum">
              <a:rPr lang="en-US" smtClean="0"/>
              <a:t>‹#›</a:t>
            </a:fld>
            <a:endParaRPr lang="en-US"/>
          </a:p>
        </p:txBody>
      </p:sp>
    </p:spTree>
    <p:extLst>
      <p:ext uri="{BB962C8B-B14F-4D97-AF65-F5344CB8AC3E}">
        <p14:creationId xmlns:p14="http://schemas.microsoft.com/office/powerpoint/2010/main" val="387938270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C7D32ABA-F98D-4D6F-B5F1-A9654CDC14CA}" type="datetimeFigureOut">
              <a:rPr lang="en-US" smtClean="0"/>
              <a:t>6/29/2017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E3AA53F-08A3-4CD5-8750-695ED87D914B}" type="slidenum">
              <a:rPr lang="en-US" smtClean="0"/>
              <a:t>‹#›</a:t>
            </a:fld>
            <a:endParaRPr lang="en-US"/>
          </a:p>
        </p:txBody>
      </p:sp>
    </p:spTree>
    <p:extLst>
      <p:ext uri="{BB962C8B-B14F-4D97-AF65-F5344CB8AC3E}">
        <p14:creationId xmlns:p14="http://schemas.microsoft.com/office/powerpoint/2010/main" val="343990387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7D32ABA-F98D-4D6F-B5F1-A9654CDC14CA}" type="datetimeFigureOut">
              <a:rPr lang="en-US" smtClean="0"/>
              <a:t>6/29/2017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E3AA53F-08A3-4CD5-8750-695ED87D914B}" type="slidenum">
              <a:rPr lang="en-US" smtClean="0"/>
              <a:t>‹#›</a:t>
            </a:fld>
            <a:endParaRPr lang="en-US"/>
          </a:p>
        </p:txBody>
      </p:sp>
    </p:spTree>
    <p:extLst>
      <p:ext uri="{BB962C8B-B14F-4D97-AF65-F5344CB8AC3E}">
        <p14:creationId xmlns:p14="http://schemas.microsoft.com/office/powerpoint/2010/main" val="12113019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27" y="497840"/>
            <a:ext cx="3211327" cy="1742440"/>
          </a:xfrm>
        </p:spPr>
        <p:txBody>
          <a:bodyPr anchor="b"/>
          <a:lstStyle>
            <a:lvl1pPr>
              <a:defRPr sz="3484"/>
            </a:lvl1pPr>
          </a:lstStyle>
          <a:p>
            <a:r>
              <a:rPr lang="en-US" smtClean="0"/>
              <a:t>Click to edit Master title style</a:t>
            </a:r>
            <a:endParaRPr lang="en-US" dirty="0"/>
          </a:p>
        </p:txBody>
      </p:sp>
      <p:sp>
        <p:nvSpPr>
          <p:cNvPr id="3" name="Content Placeholder 2"/>
          <p:cNvSpPr>
            <a:spLocks noGrp="1"/>
          </p:cNvSpPr>
          <p:nvPr>
            <p:ph idx="1"/>
          </p:nvPr>
        </p:nvSpPr>
        <p:spPr>
          <a:xfrm>
            <a:off x="4232937" y="1075198"/>
            <a:ext cx="5040630" cy="5306836"/>
          </a:xfrm>
        </p:spPr>
        <p:txBody>
          <a:bodyPr/>
          <a:lstStyle>
            <a:lvl1pPr>
              <a:defRPr sz="3484"/>
            </a:lvl1pPr>
            <a:lvl2pPr>
              <a:defRPr sz="3049"/>
            </a:lvl2pPr>
            <a:lvl3pPr>
              <a:defRPr sz="2613"/>
            </a:lvl3pPr>
            <a:lvl4pPr>
              <a:defRPr sz="2178"/>
            </a:lvl4pPr>
            <a:lvl5pPr>
              <a:defRPr sz="2178"/>
            </a:lvl5pPr>
            <a:lvl6pPr>
              <a:defRPr sz="2178"/>
            </a:lvl6pPr>
            <a:lvl7pPr>
              <a:defRPr sz="2178"/>
            </a:lvl7pPr>
            <a:lvl8pPr>
              <a:defRPr sz="2178"/>
            </a:lvl8pPr>
            <a:lvl9pPr>
              <a:defRPr sz="2178"/>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85827" y="2240280"/>
            <a:ext cx="3211327" cy="4150396"/>
          </a:xfrm>
        </p:spPr>
        <p:txBody>
          <a:bodyPr/>
          <a:lstStyle>
            <a:lvl1pPr marL="0" indent="0">
              <a:buNone/>
              <a:defRPr sz="1742"/>
            </a:lvl1pPr>
            <a:lvl2pPr marL="497845" indent="0">
              <a:buNone/>
              <a:defRPr sz="1524"/>
            </a:lvl2pPr>
            <a:lvl3pPr marL="995690" indent="0">
              <a:buNone/>
              <a:defRPr sz="1307"/>
            </a:lvl3pPr>
            <a:lvl4pPr marL="1493535" indent="0">
              <a:buNone/>
              <a:defRPr sz="1089"/>
            </a:lvl4pPr>
            <a:lvl5pPr marL="1991380" indent="0">
              <a:buNone/>
              <a:defRPr sz="1089"/>
            </a:lvl5pPr>
            <a:lvl6pPr marL="2489225" indent="0">
              <a:buNone/>
              <a:defRPr sz="1089"/>
            </a:lvl6pPr>
            <a:lvl7pPr marL="2987070" indent="0">
              <a:buNone/>
              <a:defRPr sz="1089"/>
            </a:lvl7pPr>
            <a:lvl8pPr marL="3484916" indent="0">
              <a:buNone/>
              <a:defRPr sz="1089"/>
            </a:lvl8pPr>
            <a:lvl9pPr marL="3982761" indent="0">
              <a:buNone/>
              <a:defRPr sz="1089"/>
            </a:lvl9pPr>
          </a:lstStyle>
          <a:p>
            <a:pPr lvl="0"/>
            <a:r>
              <a:rPr lang="en-US" smtClean="0"/>
              <a:t>Edit Master text styles</a:t>
            </a:r>
          </a:p>
        </p:txBody>
      </p:sp>
      <p:sp>
        <p:nvSpPr>
          <p:cNvPr id="5" name="Date Placeholder 4"/>
          <p:cNvSpPr>
            <a:spLocks noGrp="1"/>
          </p:cNvSpPr>
          <p:nvPr>
            <p:ph type="dt" sz="half" idx="10"/>
          </p:nvPr>
        </p:nvSpPr>
        <p:spPr/>
        <p:txBody>
          <a:bodyPr/>
          <a:lstStyle/>
          <a:p>
            <a:fld id="{C7D32ABA-F98D-4D6F-B5F1-A9654CDC14CA}" type="datetimeFigureOut">
              <a:rPr lang="en-US" smtClean="0"/>
              <a:t>6/29/2017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E3AA53F-08A3-4CD5-8750-695ED87D914B}" type="slidenum">
              <a:rPr lang="en-US" smtClean="0"/>
              <a:t>‹#›</a:t>
            </a:fld>
            <a:endParaRPr lang="en-US"/>
          </a:p>
        </p:txBody>
      </p:sp>
    </p:spTree>
    <p:extLst>
      <p:ext uri="{BB962C8B-B14F-4D97-AF65-F5344CB8AC3E}">
        <p14:creationId xmlns:p14="http://schemas.microsoft.com/office/powerpoint/2010/main" val="37497787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27" y="497840"/>
            <a:ext cx="3211327" cy="1742440"/>
          </a:xfrm>
        </p:spPr>
        <p:txBody>
          <a:bodyPr anchor="b"/>
          <a:lstStyle>
            <a:lvl1pPr>
              <a:defRPr sz="3484"/>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4232937" y="1075198"/>
            <a:ext cx="5040630" cy="5306836"/>
          </a:xfrm>
        </p:spPr>
        <p:txBody>
          <a:bodyPr anchor="t"/>
          <a:lstStyle>
            <a:lvl1pPr marL="0" indent="0">
              <a:buNone/>
              <a:defRPr sz="3484"/>
            </a:lvl1pPr>
            <a:lvl2pPr marL="497845" indent="0">
              <a:buNone/>
              <a:defRPr sz="3049"/>
            </a:lvl2pPr>
            <a:lvl3pPr marL="995690" indent="0">
              <a:buNone/>
              <a:defRPr sz="2613"/>
            </a:lvl3pPr>
            <a:lvl4pPr marL="1493535" indent="0">
              <a:buNone/>
              <a:defRPr sz="2178"/>
            </a:lvl4pPr>
            <a:lvl5pPr marL="1991380" indent="0">
              <a:buNone/>
              <a:defRPr sz="2178"/>
            </a:lvl5pPr>
            <a:lvl6pPr marL="2489225" indent="0">
              <a:buNone/>
              <a:defRPr sz="2178"/>
            </a:lvl6pPr>
            <a:lvl7pPr marL="2987070" indent="0">
              <a:buNone/>
              <a:defRPr sz="2178"/>
            </a:lvl7pPr>
            <a:lvl8pPr marL="3484916" indent="0">
              <a:buNone/>
              <a:defRPr sz="2178"/>
            </a:lvl8pPr>
            <a:lvl9pPr marL="3982761" indent="0">
              <a:buNone/>
              <a:defRPr sz="2178"/>
            </a:lvl9pPr>
          </a:lstStyle>
          <a:p>
            <a:r>
              <a:rPr lang="en-US" smtClean="0"/>
              <a:t>Click icon to add picture</a:t>
            </a:r>
            <a:endParaRPr lang="en-US" dirty="0"/>
          </a:p>
        </p:txBody>
      </p:sp>
      <p:sp>
        <p:nvSpPr>
          <p:cNvPr id="4" name="Text Placeholder 3"/>
          <p:cNvSpPr>
            <a:spLocks noGrp="1"/>
          </p:cNvSpPr>
          <p:nvPr>
            <p:ph type="body" sz="half" idx="2"/>
          </p:nvPr>
        </p:nvSpPr>
        <p:spPr>
          <a:xfrm>
            <a:off x="685827" y="2240280"/>
            <a:ext cx="3211327" cy="4150396"/>
          </a:xfrm>
        </p:spPr>
        <p:txBody>
          <a:bodyPr/>
          <a:lstStyle>
            <a:lvl1pPr marL="0" indent="0">
              <a:buNone/>
              <a:defRPr sz="1742"/>
            </a:lvl1pPr>
            <a:lvl2pPr marL="497845" indent="0">
              <a:buNone/>
              <a:defRPr sz="1524"/>
            </a:lvl2pPr>
            <a:lvl3pPr marL="995690" indent="0">
              <a:buNone/>
              <a:defRPr sz="1307"/>
            </a:lvl3pPr>
            <a:lvl4pPr marL="1493535" indent="0">
              <a:buNone/>
              <a:defRPr sz="1089"/>
            </a:lvl4pPr>
            <a:lvl5pPr marL="1991380" indent="0">
              <a:buNone/>
              <a:defRPr sz="1089"/>
            </a:lvl5pPr>
            <a:lvl6pPr marL="2489225" indent="0">
              <a:buNone/>
              <a:defRPr sz="1089"/>
            </a:lvl6pPr>
            <a:lvl7pPr marL="2987070" indent="0">
              <a:buNone/>
              <a:defRPr sz="1089"/>
            </a:lvl7pPr>
            <a:lvl8pPr marL="3484916" indent="0">
              <a:buNone/>
              <a:defRPr sz="1089"/>
            </a:lvl8pPr>
            <a:lvl9pPr marL="3982761" indent="0">
              <a:buNone/>
              <a:defRPr sz="1089"/>
            </a:lvl9pPr>
          </a:lstStyle>
          <a:p>
            <a:pPr lvl="0"/>
            <a:r>
              <a:rPr lang="en-US" smtClean="0"/>
              <a:t>Edit Master text styles</a:t>
            </a:r>
          </a:p>
        </p:txBody>
      </p:sp>
      <p:sp>
        <p:nvSpPr>
          <p:cNvPr id="5" name="Date Placeholder 4"/>
          <p:cNvSpPr>
            <a:spLocks noGrp="1"/>
          </p:cNvSpPr>
          <p:nvPr>
            <p:ph type="dt" sz="half" idx="10"/>
          </p:nvPr>
        </p:nvSpPr>
        <p:spPr/>
        <p:txBody>
          <a:bodyPr/>
          <a:lstStyle/>
          <a:p>
            <a:fld id="{C7D32ABA-F98D-4D6F-B5F1-A9654CDC14CA}" type="datetimeFigureOut">
              <a:rPr lang="en-US" smtClean="0"/>
              <a:t>6/29/2017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E3AA53F-08A3-4CD5-8750-695ED87D914B}" type="slidenum">
              <a:rPr lang="en-US" smtClean="0"/>
              <a:t>‹#›</a:t>
            </a:fld>
            <a:endParaRPr lang="en-US"/>
          </a:p>
        </p:txBody>
      </p:sp>
    </p:spTree>
    <p:extLst>
      <p:ext uri="{BB962C8B-B14F-4D97-AF65-F5344CB8AC3E}">
        <p14:creationId xmlns:p14="http://schemas.microsoft.com/office/powerpoint/2010/main" val="390425980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4530" y="397582"/>
            <a:ext cx="8587740" cy="1443391"/>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84530" y="1987903"/>
            <a:ext cx="8587740" cy="4738124"/>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84530" y="6921360"/>
            <a:ext cx="2240280" cy="397581"/>
          </a:xfrm>
          <a:prstGeom prst="rect">
            <a:avLst/>
          </a:prstGeom>
        </p:spPr>
        <p:txBody>
          <a:bodyPr vert="horz" lIns="91440" tIns="45720" rIns="91440" bIns="45720" rtlCol="0" anchor="ctr"/>
          <a:lstStyle>
            <a:lvl1pPr algn="l">
              <a:defRPr sz="1307">
                <a:solidFill>
                  <a:schemeClr val="tx1">
                    <a:tint val="75000"/>
                  </a:schemeClr>
                </a:solidFill>
              </a:defRPr>
            </a:lvl1pPr>
          </a:lstStyle>
          <a:p>
            <a:fld id="{C7D32ABA-F98D-4D6F-B5F1-A9654CDC14CA}" type="datetimeFigureOut">
              <a:rPr lang="en-US" smtClean="0"/>
              <a:t>6/29/2017</a:t>
            </a:fld>
            <a:endParaRPr lang="en-US"/>
          </a:p>
        </p:txBody>
      </p:sp>
      <p:sp>
        <p:nvSpPr>
          <p:cNvPr id="5" name="Footer Placeholder 4"/>
          <p:cNvSpPr>
            <a:spLocks noGrp="1"/>
          </p:cNvSpPr>
          <p:nvPr>
            <p:ph type="ftr" sz="quarter" idx="3"/>
          </p:nvPr>
        </p:nvSpPr>
        <p:spPr>
          <a:xfrm>
            <a:off x="3298190" y="6921360"/>
            <a:ext cx="3360420" cy="397581"/>
          </a:xfrm>
          <a:prstGeom prst="rect">
            <a:avLst/>
          </a:prstGeom>
        </p:spPr>
        <p:txBody>
          <a:bodyPr vert="horz" lIns="91440" tIns="45720" rIns="91440" bIns="45720" rtlCol="0" anchor="ctr"/>
          <a:lstStyle>
            <a:lvl1pPr algn="ctr">
              <a:defRPr sz="1307">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7031990" y="6921360"/>
            <a:ext cx="2240280" cy="397581"/>
          </a:xfrm>
          <a:prstGeom prst="rect">
            <a:avLst/>
          </a:prstGeom>
        </p:spPr>
        <p:txBody>
          <a:bodyPr vert="horz" lIns="91440" tIns="45720" rIns="91440" bIns="45720" rtlCol="0" anchor="ctr"/>
          <a:lstStyle>
            <a:lvl1pPr algn="r">
              <a:defRPr sz="1307">
                <a:solidFill>
                  <a:schemeClr val="tx1">
                    <a:tint val="75000"/>
                  </a:schemeClr>
                </a:solidFill>
              </a:defRPr>
            </a:lvl1pPr>
          </a:lstStyle>
          <a:p>
            <a:fld id="{2E3AA53F-08A3-4CD5-8750-695ED87D914B}" type="slidenum">
              <a:rPr lang="en-US" smtClean="0"/>
              <a:t>‹#›</a:t>
            </a:fld>
            <a:endParaRPr lang="en-US"/>
          </a:p>
        </p:txBody>
      </p:sp>
    </p:spTree>
    <p:extLst>
      <p:ext uri="{BB962C8B-B14F-4D97-AF65-F5344CB8AC3E}">
        <p14:creationId xmlns:p14="http://schemas.microsoft.com/office/powerpoint/2010/main" val="3406440074"/>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995690" rtl="0" eaLnBrk="1" latinLnBrk="0" hangingPunct="1">
        <a:lnSpc>
          <a:spcPct val="90000"/>
        </a:lnSpc>
        <a:spcBef>
          <a:spcPct val="0"/>
        </a:spcBef>
        <a:buNone/>
        <a:defRPr sz="4791" kern="1200">
          <a:solidFill>
            <a:schemeClr val="tx1"/>
          </a:solidFill>
          <a:latin typeface="+mj-lt"/>
          <a:ea typeface="+mj-ea"/>
          <a:cs typeface="+mj-cs"/>
        </a:defRPr>
      </a:lvl1pPr>
    </p:titleStyle>
    <p:bodyStyle>
      <a:lvl1pPr marL="248923" indent="-248923" algn="l" defTabSz="995690" rtl="0" eaLnBrk="1" latinLnBrk="0" hangingPunct="1">
        <a:lnSpc>
          <a:spcPct val="90000"/>
        </a:lnSpc>
        <a:spcBef>
          <a:spcPts val="1089"/>
        </a:spcBef>
        <a:buFont typeface="Arial" panose="020B0604020202020204" pitchFamily="34" charset="0"/>
        <a:buChar char="•"/>
        <a:defRPr sz="3049" kern="1200">
          <a:solidFill>
            <a:schemeClr val="tx1"/>
          </a:solidFill>
          <a:latin typeface="+mn-lt"/>
          <a:ea typeface="+mn-ea"/>
          <a:cs typeface="+mn-cs"/>
        </a:defRPr>
      </a:lvl1pPr>
      <a:lvl2pPr marL="746768" indent="-248923" algn="l" defTabSz="995690" rtl="0" eaLnBrk="1" latinLnBrk="0" hangingPunct="1">
        <a:lnSpc>
          <a:spcPct val="90000"/>
        </a:lnSpc>
        <a:spcBef>
          <a:spcPts val="544"/>
        </a:spcBef>
        <a:buFont typeface="Arial" panose="020B0604020202020204" pitchFamily="34" charset="0"/>
        <a:buChar char="•"/>
        <a:defRPr sz="2613" kern="1200">
          <a:solidFill>
            <a:schemeClr val="tx1"/>
          </a:solidFill>
          <a:latin typeface="+mn-lt"/>
          <a:ea typeface="+mn-ea"/>
          <a:cs typeface="+mn-cs"/>
        </a:defRPr>
      </a:lvl2pPr>
      <a:lvl3pPr marL="1244613" indent="-248923" algn="l" defTabSz="995690" rtl="0" eaLnBrk="1" latinLnBrk="0" hangingPunct="1">
        <a:lnSpc>
          <a:spcPct val="90000"/>
        </a:lnSpc>
        <a:spcBef>
          <a:spcPts val="544"/>
        </a:spcBef>
        <a:buFont typeface="Arial" panose="020B0604020202020204" pitchFamily="34" charset="0"/>
        <a:buChar char="•"/>
        <a:defRPr sz="2178" kern="1200">
          <a:solidFill>
            <a:schemeClr val="tx1"/>
          </a:solidFill>
          <a:latin typeface="+mn-lt"/>
          <a:ea typeface="+mn-ea"/>
          <a:cs typeface="+mn-cs"/>
        </a:defRPr>
      </a:lvl3pPr>
      <a:lvl4pPr marL="1742458" indent="-248923" algn="l" defTabSz="995690" rtl="0" eaLnBrk="1" latinLnBrk="0" hangingPunct="1">
        <a:lnSpc>
          <a:spcPct val="90000"/>
        </a:lnSpc>
        <a:spcBef>
          <a:spcPts val="544"/>
        </a:spcBef>
        <a:buFont typeface="Arial" panose="020B0604020202020204" pitchFamily="34" charset="0"/>
        <a:buChar char="•"/>
        <a:defRPr sz="1960" kern="1200">
          <a:solidFill>
            <a:schemeClr val="tx1"/>
          </a:solidFill>
          <a:latin typeface="+mn-lt"/>
          <a:ea typeface="+mn-ea"/>
          <a:cs typeface="+mn-cs"/>
        </a:defRPr>
      </a:lvl4pPr>
      <a:lvl5pPr marL="2240303" indent="-248923" algn="l" defTabSz="995690" rtl="0" eaLnBrk="1" latinLnBrk="0" hangingPunct="1">
        <a:lnSpc>
          <a:spcPct val="90000"/>
        </a:lnSpc>
        <a:spcBef>
          <a:spcPts val="544"/>
        </a:spcBef>
        <a:buFont typeface="Arial" panose="020B0604020202020204" pitchFamily="34" charset="0"/>
        <a:buChar char="•"/>
        <a:defRPr sz="1960" kern="1200">
          <a:solidFill>
            <a:schemeClr val="tx1"/>
          </a:solidFill>
          <a:latin typeface="+mn-lt"/>
          <a:ea typeface="+mn-ea"/>
          <a:cs typeface="+mn-cs"/>
        </a:defRPr>
      </a:lvl5pPr>
      <a:lvl6pPr marL="2738148" indent="-248923" algn="l" defTabSz="995690" rtl="0" eaLnBrk="1" latinLnBrk="0" hangingPunct="1">
        <a:lnSpc>
          <a:spcPct val="90000"/>
        </a:lnSpc>
        <a:spcBef>
          <a:spcPts val="544"/>
        </a:spcBef>
        <a:buFont typeface="Arial" panose="020B0604020202020204" pitchFamily="34" charset="0"/>
        <a:buChar char="•"/>
        <a:defRPr sz="1960" kern="1200">
          <a:solidFill>
            <a:schemeClr val="tx1"/>
          </a:solidFill>
          <a:latin typeface="+mn-lt"/>
          <a:ea typeface="+mn-ea"/>
          <a:cs typeface="+mn-cs"/>
        </a:defRPr>
      </a:lvl6pPr>
      <a:lvl7pPr marL="3235993" indent="-248923" algn="l" defTabSz="995690" rtl="0" eaLnBrk="1" latinLnBrk="0" hangingPunct="1">
        <a:lnSpc>
          <a:spcPct val="90000"/>
        </a:lnSpc>
        <a:spcBef>
          <a:spcPts val="544"/>
        </a:spcBef>
        <a:buFont typeface="Arial" panose="020B0604020202020204" pitchFamily="34" charset="0"/>
        <a:buChar char="•"/>
        <a:defRPr sz="1960" kern="1200">
          <a:solidFill>
            <a:schemeClr val="tx1"/>
          </a:solidFill>
          <a:latin typeface="+mn-lt"/>
          <a:ea typeface="+mn-ea"/>
          <a:cs typeface="+mn-cs"/>
        </a:defRPr>
      </a:lvl7pPr>
      <a:lvl8pPr marL="3733838" indent="-248923" algn="l" defTabSz="995690" rtl="0" eaLnBrk="1" latinLnBrk="0" hangingPunct="1">
        <a:lnSpc>
          <a:spcPct val="90000"/>
        </a:lnSpc>
        <a:spcBef>
          <a:spcPts val="544"/>
        </a:spcBef>
        <a:buFont typeface="Arial" panose="020B0604020202020204" pitchFamily="34" charset="0"/>
        <a:buChar char="•"/>
        <a:defRPr sz="1960" kern="1200">
          <a:solidFill>
            <a:schemeClr val="tx1"/>
          </a:solidFill>
          <a:latin typeface="+mn-lt"/>
          <a:ea typeface="+mn-ea"/>
          <a:cs typeface="+mn-cs"/>
        </a:defRPr>
      </a:lvl8pPr>
      <a:lvl9pPr marL="4231683" indent="-248923" algn="l" defTabSz="995690" rtl="0" eaLnBrk="1" latinLnBrk="0" hangingPunct="1">
        <a:lnSpc>
          <a:spcPct val="90000"/>
        </a:lnSpc>
        <a:spcBef>
          <a:spcPts val="544"/>
        </a:spcBef>
        <a:buFont typeface="Arial" panose="020B0604020202020204" pitchFamily="34" charset="0"/>
        <a:buChar char="•"/>
        <a:defRPr sz="1960" kern="1200">
          <a:solidFill>
            <a:schemeClr val="tx1"/>
          </a:solidFill>
          <a:latin typeface="+mn-lt"/>
          <a:ea typeface="+mn-ea"/>
          <a:cs typeface="+mn-cs"/>
        </a:defRPr>
      </a:lvl9pPr>
    </p:bodyStyle>
    <p:otherStyle>
      <a:defPPr>
        <a:defRPr lang="en-US"/>
      </a:defPPr>
      <a:lvl1pPr marL="0" algn="l" defTabSz="995690" rtl="0" eaLnBrk="1" latinLnBrk="0" hangingPunct="1">
        <a:defRPr sz="1960" kern="1200">
          <a:solidFill>
            <a:schemeClr val="tx1"/>
          </a:solidFill>
          <a:latin typeface="+mn-lt"/>
          <a:ea typeface="+mn-ea"/>
          <a:cs typeface="+mn-cs"/>
        </a:defRPr>
      </a:lvl1pPr>
      <a:lvl2pPr marL="497845" algn="l" defTabSz="995690" rtl="0" eaLnBrk="1" latinLnBrk="0" hangingPunct="1">
        <a:defRPr sz="1960" kern="1200">
          <a:solidFill>
            <a:schemeClr val="tx1"/>
          </a:solidFill>
          <a:latin typeface="+mn-lt"/>
          <a:ea typeface="+mn-ea"/>
          <a:cs typeface="+mn-cs"/>
        </a:defRPr>
      </a:lvl2pPr>
      <a:lvl3pPr marL="995690" algn="l" defTabSz="995690" rtl="0" eaLnBrk="1" latinLnBrk="0" hangingPunct="1">
        <a:defRPr sz="1960" kern="1200">
          <a:solidFill>
            <a:schemeClr val="tx1"/>
          </a:solidFill>
          <a:latin typeface="+mn-lt"/>
          <a:ea typeface="+mn-ea"/>
          <a:cs typeface="+mn-cs"/>
        </a:defRPr>
      </a:lvl3pPr>
      <a:lvl4pPr marL="1493535" algn="l" defTabSz="995690" rtl="0" eaLnBrk="1" latinLnBrk="0" hangingPunct="1">
        <a:defRPr sz="1960" kern="1200">
          <a:solidFill>
            <a:schemeClr val="tx1"/>
          </a:solidFill>
          <a:latin typeface="+mn-lt"/>
          <a:ea typeface="+mn-ea"/>
          <a:cs typeface="+mn-cs"/>
        </a:defRPr>
      </a:lvl4pPr>
      <a:lvl5pPr marL="1991380" algn="l" defTabSz="995690" rtl="0" eaLnBrk="1" latinLnBrk="0" hangingPunct="1">
        <a:defRPr sz="1960" kern="1200">
          <a:solidFill>
            <a:schemeClr val="tx1"/>
          </a:solidFill>
          <a:latin typeface="+mn-lt"/>
          <a:ea typeface="+mn-ea"/>
          <a:cs typeface="+mn-cs"/>
        </a:defRPr>
      </a:lvl5pPr>
      <a:lvl6pPr marL="2489225" algn="l" defTabSz="995690" rtl="0" eaLnBrk="1" latinLnBrk="0" hangingPunct="1">
        <a:defRPr sz="1960" kern="1200">
          <a:solidFill>
            <a:schemeClr val="tx1"/>
          </a:solidFill>
          <a:latin typeface="+mn-lt"/>
          <a:ea typeface="+mn-ea"/>
          <a:cs typeface="+mn-cs"/>
        </a:defRPr>
      </a:lvl6pPr>
      <a:lvl7pPr marL="2987070" algn="l" defTabSz="995690" rtl="0" eaLnBrk="1" latinLnBrk="0" hangingPunct="1">
        <a:defRPr sz="1960" kern="1200">
          <a:solidFill>
            <a:schemeClr val="tx1"/>
          </a:solidFill>
          <a:latin typeface="+mn-lt"/>
          <a:ea typeface="+mn-ea"/>
          <a:cs typeface="+mn-cs"/>
        </a:defRPr>
      </a:lvl7pPr>
      <a:lvl8pPr marL="3484916" algn="l" defTabSz="995690" rtl="0" eaLnBrk="1" latinLnBrk="0" hangingPunct="1">
        <a:defRPr sz="1960" kern="1200">
          <a:solidFill>
            <a:schemeClr val="tx1"/>
          </a:solidFill>
          <a:latin typeface="+mn-lt"/>
          <a:ea typeface="+mn-ea"/>
          <a:cs typeface="+mn-cs"/>
        </a:defRPr>
      </a:lvl8pPr>
      <a:lvl9pPr marL="3982761" algn="l" defTabSz="995690" rtl="0" eaLnBrk="1" latinLnBrk="0" hangingPunct="1">
        <a:defRPr sz="196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6.png"/><Relationship Id="rId1" Type="http://schemas.openxmlformats.org/officeDocument/2006/relationships/slideLayout" Target="../slideLayouts/slideLayout2.xml"/><Relationship Id="rId5" Type="http://schemas.openxmlformats.org/officeDocument/2006/relationships/image" Target="../media/image15.png"/><Relationship Id="rId4" Type="http://schemas.openxmlformats.org/officeDocument/2006/relationships/image" Target="../media/image14.png"/></Relationships>
</file>

<file path=ppt/slides/_rels/slide11.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16.png"/><Relationship Id="rId1" Type="http://schemas.openxmlformats.org/officeDocument/2006/relationships/slideLayout" Target="../slideLayouts/slideLayout1.xml"/><Relationship Id="rId6" Type="http://schemas.openxmlformats.org/officeDocument/2006/relationships/image" Target="../media/image20.png"/><Relationship Id="rId5" Type="http://schemas.openxmlformats.org/officeDocument/2006/relationships/image" Target="../media/image19.jpeg"/><Relationship Id="rId4" Type="http://schemas.openxmlformats.org/officeDocument/2006/relationships/image" Target="../media/image18.jpeg"/></Relationships>
</file>

<file path=ppt/slides/_rels/slide1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6.png"/><Relationship Id="rId1" Type="http://schemas.openxmlformats.org/officeDocument/2006/relationships/slideLayout" Target="../slideLayouts/slideLayout1.xml"/><Relationship Id="rId4" Type="http://schemas.openxmlformats.org/officeDocument/2006/relationships/image" Target="../media/image22.png"/></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3.png"/><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14.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26.png"/></Relationships>
</file>

<file path=ppt/slides/_rels/slide15.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slideLayout" Target="../slideLayouts/slideLayout2.xml"/><Relationship Id="rId5" Type="http://schemas.openxmlformats.org/officeDocument/2006/relationships/image" Target="../media/image29.jpeg"/><Relationship Id="rId4" Type="http://schemas.openxmlformats.org/officeDocument/2006/relationships/image" Target="../media/image6.png"/></Relationships>
</file>

<file path=ppt/slides/_rels/slide16.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4.xml"/><Relationship Id="rId4" Type="http://schemas.openxmlformats.org/officeDocument/2006/relationships/image" Target="../media/image33.png"/></Relationships>
</file>

<file path=ppt/slides/_rels/slide1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34.png"/><Relationship Id="rId1" Type="http://schemas.openxmlformats.org/officeDocument/2006/relationships/slideLayout" Target="../slideLayouts/slideLayout4.xml"/><Relationship Id="rId4" Type="http://schemas.openxmlformats.org/officeDocument/2006/relationships/image" Target="../media/image35.png"/></Relationships>
</file>

<file path=ppt/slides/_rels/slide19.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4.xml"/><Relationship Id="rId6" Type="http://schemas.openxmlformats.org/officeDocument/2006/relationships/image" Target="../media/image40.jpeg"/><Relationship Id="rId5" Type="http://schemas.openxmlformats.org/officeDocument/2006/relationships/image" Target="../media/image39.jpg"/><Relationship Id="rId4" Type="http://schemas.openxmlformats.org/officeDocument/2006/relationships/image" Target="../media/image38.jpeg"/></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41.jpeg"/><Relationship Id="rId1" Type="http://schemas.openxmlformats.org/officeDocument/2006/relationships/slideLayout" Target="../slideLayouts/slideLayout1.xml"/><Relationship Id="rId4" Type="http://schemas.openxmlformats.org/officeDocument/2006/relationships/image" Target="../media/image42.png"/></Relationships>
</file>

<file path=ppt/slides/_rels/slide21.xml.rels><?xml version="1.0" encoding="UTF-8" standalone="yes"?>
<Relationships xmlns="http://schemas.openxmlformats.org/package/2006/relationships"><Relationship Id="rId3" Type="http://schemas.openxmlformats.org/officeDocument/2006/relationships/image" Target="../media/image44.gif"/><Relationship Id="rId2" Type="http://schemas.openxmlformats.org/officeDocument/2006/relationships/image" Target="../media/image43.jpeg"/><Relationship Id="rId1" Type="http://schemas.openxmlformats.org/officeDocument/2006/relationships/slideLayout" Target="../slideLayouts/slideLayout2.xml"/><Relationship Id="rId5" Type="http://schemas.openxmlformats.org/officeDocument/2006/relationships/image" Target="../media/image42.png"/><Relationship Id="rId4" Type="http://schemas.openxmlformats.org/officeDocument/2006/relationships/image" Target="../media/image45.jpeg"/></Relationships>
</file>

<file path=ppt/slides/_rels/slide22.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46.jpeg"/><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23.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48.png"/><Relationship Id="rId1" Type="http://schemas.openxmlformats.org/officeDocument/2006/relationships/slideLayout" Target="../slideLayouts/slideLayout2.xml"/><Relationship Id="rId6" Type="http://schemas.openxmlformats.org/officeDocument/2006/relationships/image" Target="../media/image29.jpeg"/><Relationship Id="rId5" Type="http://schemas.openxmlformats.org/officeDocument/2006/relationships/image" Target="../media/image6.png"/><Relationship Id="rId4" Type="http://schemas.openxmlformats.org/officeDocument/2006/relationships/image" Target="../media/image50.png"/></Relationships>
</file>

<file path=ppt/slides/_rels/slide24.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image" Target="../media/image37.png"/><Relationship Id="rId1" Type="http://schemas.openxmlformats.org/officeDocument/2006/relationships/slideLayout" Target="../slideLayouts/slideLayout1.xml"/><Relationship Id="rId4" Type="http://schemas.openxmlformats.org/officeDocument/2006/relationships/image" Target="../media/image52.png"/></Relationships>
</file>

<file path=ppt/slides/_rels/slide25.xml.rels><?xml version="1.0" encoding="UTF-8" standalone="yes"?>
<Relationships xmlns="http://schemas.openxmlformats.org/package/2006/relationships"><Relationship Id="rId3" Type="http://schemas.openxmlformats.org/officeDocument/2006/relationships/image" Target="../media/image53.jpeg"/><Relationship Id="rId2" Type="http://schemas.openxmlformats.org/officeDocument/2006/relationships/image" Target="../media/image6.png"/><Relationship Id="rId1" Type="http://schemas.openxmlformats.org/officeDocument/2006/relationships/slideLayout" Target="../slideLayouts/slideLayout4.xml"/><Relationship Id="rId6" Type="http://schemas.microsoft.com/office/2007/relationships/hdphoto" Target="../media/hdphoto1.wdp"/><Relationship Id="rId5" Type="http://schemas.openxmlformats.org/officeDocument/2006/relationships/image" Target="../media/image55.png"/><Relationship Id="rId4" Type="http://schemas.openxmlformats.org/officeDocument/2006/relationships/image" Target="../media/image54.jpeg"/></Relationships>
</file>

<file path=ppt/slides/_rels/slide26.xml.rels><?xml version="1.0" encoding="UTF-8" standalone="yes"?>
<Relationships xmlns="http://schemas.openxmlformats.org/package/2006/relationships"><Relationship Id="rId3" Type="http://schemas.openxmlformats.org/officeDocument/2006/relationships/image" Target="../media/image56.jpeg"/><Relationship Id="rId2" Type="http://schemas.openxmlformats.org/officeDocument/2006/relationships/image" Target="../media/image6.png"/><Relationship Id="rId1" Type="http://schemas.openxmlformats.org/officeDocument/2006/relationships/slideLayout" Target="../slideLayouts/slideLayout1.xml"/><Relationship Id="rId4" Type="http://schemas.openxmlformats.org/officeDocument/2006/relationships/image" Target="../media/image57.jpe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59.jpeg"/><Relationship Id="rId2" Type="http://schemas.openxmlformats.org/officeDocument/2006/relationships/image" Target="../media/image58.jpeg"/><Relationship Id="rId1" Type="http://schemas.openxmlformats.org/officeDocument/2006/relationships/slideLayout" Target="../slideLayouts/slideLayout2.xml"/><Relationship Id="rId6" Type="http://schemas.openxmlformats.org/officeDocument/2006/relationships/image" Target="../media/image62.jpg"/><Relationship Id="rId5" Type="http://schemas.openxmlformats.org/officeDocument/2006/relationships/image" Target="../media/image61.jpeg"/><Relationship Id="rId4" Type="http://schemas.openxmlformats.org/officeDocument/2006/relationships/image" Target="../media/image60.jpeg"/></Relationships>
</file>

<file path=ppt/slides/_rels/slide3.xml.rels><?xml version="1.0" encoding="UTF-8" standalone="yes"?>
<Relationships xmlns="http://schemas.openxmlformats.org/package/2006/relationships"><Relationship Id="rId3" Type="http://schemas.openxmlformats.org/officeDocument/2006/relationships/hyperlink" Target="http://nue.okstate.edu/checkoff.htm" TargetMode="External"/><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63.jpeg"/><Relationship Id="rId2" Type="http://schemas.openxmlformats.org/officeDocument/2006/relationships/image" Target="../media/image6.png"/><Relationship Id="rId1" Type="http://schemas.openxmlformats.org/officeDocument/2006/relationships/slideLayout" Target="../slideLayouts/slideLayout4.xml"/><Relationship Id="rId4" Type="http://schemas.openxmlformats.org/officeDocument/2006/relationships/image" Target="../media/image64.png"/></Relationships>
</file>

<file path=ppt/slides/_rels/slide31.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image" Target="../media/image65.png"/><Relationship Id="rId1" Type="http://schemas.openxmlformats.org/officeDocument/2006/relationships/slideLayout" Target="../slideLayouts/slideLayout1.xml"/><Relationship Id="rId4" Type="http://schemas.openxmlformats.org/officeDocument/2006/relationships/image" Target="../media/image67.jpeg"/></Relationships>
</file>

<file path=ppt/slides/_rels/slide32.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hyperlink" Target="https://www.epa.gov/mosquitocontrol"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hyperlink" Target="http://www.nue.okstate.edu/"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8" Type="http://schemas.openxmlformats.org/officeDocument/2006/relationships/image" Target="../media/image11.emf"/><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 Id="rId9" Type="http://schemas.openxmlformats.org/officeDocument/2006/relationships/image" Target="../media/image12.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348317" y="1514264"/>
            <a:ext cx="8276590" cy="5727004"/>
          </a:xfrm>
          <a:prstGeom prst="rect">
            <a:avLst/>
          </a:prstGeom>
          <a:noFill/>
        </p:spPr>
        <p:txBody>
          <a:bodyPr wrap="square" rtlCol="0">
            <a:spAutoFit/>
          </a:bodyPr>
          <a:lstStyle/>
          <a:p>
            <a:pPr>
              <a:tabLst>
                <a:tab pos="1617977" algn="l"/>
              </a:tabLst>
            </a:pPr>
            <a:r>
              <a:rPr lang="en-US" sz="2109" b="1" dirty="0"/>
              <a:t>Soil Fertility Research and Education Advisory Board Meeting,</a:t>
            </a:r>
            <a:r>
              <a:rPr lang="en-US" sz="2109" dirty="0"/>
              <a:t> </a:t>
            </a:r>
            <a:br>
              <a:rPr lang="en-US" sz="2109" dirty="0"/>
            </a:br>
            <a:r>
              <a:rPr lang="en-US" sz="2109" dirty="0" smtClean="0"/>
              <a:t>Thursday </a:t>
            </a:r>
            <a:r>
              <a:rPr lang="en-US" sz="2109" dirty="0"/>
              <a:t>June 29, 2017</a:t>
            </a:r>
            <a:br>
              <a:rPr lang="en-US" sz="2109" dirty="0"/>
            </a:br>
            <a:r>
              <a:rPr lang="en-US" sz="2109" dirty="0"/>
              <a:t>Building 615, Agronomy Experiment Station</a:t>
            </a:r>
            <a:br>
              <a:rPr lang="en-US" sz="2109" dirty="0"/>
            </a:br>
            <a:r>
              <a:rPr lang="en-US" sz="2109" dirty="0"/>
              <a:t>Stillwater, OK 74078</a:t>
            </a:r>
            <a:br>
              <a:rPr lang="en-US" sz="2109" dirty="0"/>
            </a:br>
            <a:endParaRPr lang="en-US" sz="2109" dirty="0"/>
          </a:p>
          <a:p>
            <a:pPr>
              <a:tabLst>
                <a:tab pos="1617977" algn="l"/>
              </a:tabLst>
            </a:pPr>
            <a:r>
              <a:rPr lang="en-US" sz="2109" b="1" u="sng" dirty="0"/>
              <a:t>Agenda</a:t>
            </a:r>
            <a:endParaRPr lang="en-US" sz="2109" dirty="0"/>
          </a:p>
          <a:p>
            <a:pPr>
              <a:tabLst>
                <a:tab pos="1617977" algn="l"/>
              </a:tabLst>
            </a:pPr>
            <a:r>
              <a:rPr lang="en-US" sz="2109" dirty="0"/>
              <a:t>11:30 am	Convene at the Soil Fertility Shop, Lunch will be served</a:t>
            </a:r>
          </a:p>
          <a:p>
            <a:pPr>
              <a:tabLst>
                <a:tab pos="1617977" algn="l"/>
              </a:tabLst>
            </a:pPr>
            <a:r>
              <a:rPr lang="en-US" sz="2109" dirty="0"/>
              <a:t>12:00 	Opening Remarks, Dr. Brian Arnall</a:t>
            </a:r>
          </a:p>
          <a:p>
            <a:pPr>
              <a:tabLst>
                <a:tab pos="1617977" algn="l"/>
              </a:tabLst>
            </a:pPr>
            <a:r>
              <a:rPr lang="en-US" sz="2109" dirty="0"/>
              <a:t>12:15	Soil Fertility Progress Report and Overview </a:t>
            </a:r>
          </a:p>
          <a:p>
            <a:pPr>
              <a:tabLst>
                <a:tab pos="1617977" algn="l"/>
              </a:tabLst>
            </a:pPr>
            <a:r>
              <a:rPr lang="en-US" sz="2109" dirty="0"/>
              <a:t>	Raun, Arnall, Zhang</a:t>
            </a:r>
          </a:p>
          <a:p>
            <a:pPr>
              <a:tabLst>
                <a:tab pos="1617977" algn="l"/>
              </a:tabLst>
            </a:pPr>
            <a:r>
              <a:rPr lang="en-US" sz="2109" dirty="0"/>
              <a:t>12:30	Update on current projects</a:t>
            </a:r>
          </a:p>
          <a:p>
            <a:pPr>
              <a:tabLst>
                <a:tab pos="1617977" algn="l"/>
              </a:tabLst>
            </a:pPr>
            <a:r>
              <a:rPr lang="en-US" sz="2109" dirty="0"/>
              <a:t>12:40	Student input/progress</a:t>
            </a:r>
          </a:p>
          <a:p>
            <a:pPr>
              <a:tabLst>
                <a:tab pos="1617977" algn="l"/>
              </a:tabLst>
            </a:pPr>
            <a:r>
              <a:rPr lang="en-US" sz="2109" dirty="0"/>
              <a:t>12:50	Agronomic applications, iPhone apps</a:t>
            </a:r>
          </a:p>
          <a:p>
            <a:pPr>
              <a:tabLst>
                <a:tab pos="1617977" algn="l"/>
              </a:tabLst>
            </a:pPr>
            <a:r>
              <a:rPr lang="en-US" sz="2109" dirty="0"/>
              <a:t>1:00	New Projects/Approval</a:t>
            </a:r>
          </a:p>
          <a:p>
            <a:pPr>
              <a:tabLst>
                <a:tab pos="1617977" algn="l"/>
              </a:tabLst>
            </a:pPr>
            <a:r>
              <a:rPr lang="en-US" sz="2109" dirty="0"/>
              <a:t>1:15 	Open Discussion</a:t>
            </a:r>
          </a:p>
          <a:p>
            <a:pPr>
              <a:tabLst>
                <a:tab pos="1617977" algn="l"/>
              </a:tabLst>
            </a:pPr>
            <a:r>
              <a:rPr lang="en-US" sz="2109" dirty="0"/>
              <a:t>2:00 	Adjourn</a:t>
            </a:r>
          </a:p>
          <a:p>
            <a:endParaRPr lang="en-US" sz="2109" dirty="0"/>
          </a:p>
        </p:txBody>
      </p:sp>
      <p:pic>
        <p:nvPicPr>
          <p:cNvPr id="3" name="Picture 2"/>
          <p:cNvPicPr>
            <a:picLocks noChangeAspect="1"/>
          </p:cNvPicPr>
          <p:nvPr/>
        </p:nvPicPr>
        <p:blipFill>
          <a:blip r:embed="rId2"/>
          <a:stretch>
            <a:fillRect/>
          </a:stretch>
        </p:blipFill>
        <p:spPr>
          <a:xfrm>
            <a:off x="1348317" y="290544"/>
            <a:ext cx="1638518" cy="1088889"/>
          </a:xfrm>
          <a:prstGeom prst="rect">
            <a:avLst/>
          </a:prstGeom>
        </p:spPr>
      </p:pic>
    </p:spTree>
    <p:extLst>
      <p:ext uri="{BB962C8B-B14F-4D97-AF65-F5344CB8AC3E}">
        <p14:creationId xmlns:p14="http://schemas.microsoft.com/office/powerpoint/2010/main" val="239095833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8"/>
          <p:cNvGrpSpPr/>
          <p:nvPr/>
        </p:nvGrpSpPr>
        <p:grpSpPr>
          <a:xfrm>
            <a:off x="8" y="634872"/>
            <a:ext cx="9956799" cy="1278995"/>
            <a:chOff x="-9407" y="-113483"/>
            <a:chExt cx="9153407" cy="1149993"/>
          </a:xfrm>
        </p:grpSpPr>
        <p:sp>
          <p:nvSpPr>
            <p:cNvPr id="10" name="Rectangle 9"/>
            <p:cNvSpPr/>
            <p:nvPr/>
          </p:nvSpPr>
          <p:spPr>
            <a:xfrm>
              <a:off x="641166" y="552188"/>
              <a:ext cx="8502834" cy="197924"/>
            </a:xfrm>
            <a:prstGeom prst="rect">
              <a:avLst/>
            </a:prstGeom>
            <a:solidFill>
              <a:srgbClr val="A9AAA8">
                <a:alpha val="86000"/>
              </a:srgbClr>
            </a:solidFill>
            <a:ln>
              <a:noFill/>
            </a:ln>
          </p:spPr>
          <p:style>
            <a:lnRef idx="1">
              <a:schemeClr val="accent1"/>
            </a:lnRef>
            <a:fillRef idx="3">
              <a:schemeClr val="accent1"/>
            </a:fillRef>
            <a:effectRef idx="2">
              <a:schemeClr val="accent1"/>
            </a:effectRef>
            <a:fontRef idx="minor">
              <a:schemeClr val="lt1"/>
            </a:fontRef>
          </p:style>
          <p:txBody>
            <a:bodyPr lIns="11391" tIns="5696" rIns="11391" bIns="5696" rtlCol="0" anchor="ctr"/>
            <a:lstStyle/>
            <a:p>
              <a:pPr algn="ctr"/>
              <a:r>
                <a:rPr lang="en-US" sz="1143" dirty="0">
                  <a:solidFill>
                    <a:schemeClr val="tx1"/>
                  </a:solidFill>
                </a:rPr>
                <a:t>Vaughn Reed</a:t>
              </a:r>
            </a:p>
          </p:txBody>
        </p:sp>
        <p:sp>
          <p:nvSpPr>
            <p:cNvPr id="11" name="Rectangle 10"/>
            <p:cNvSpPr/>
            <p:nvPr/>
          </p:nvSpPr>
          <p:spPr>
            <a:xfrm>
              <a:off x="-8232" y="-113483"/>
              <a:ext cx="9152232" cy="672446"/>
            </a:xfrm>
            <a:prstGeom prst="rect">
              <a:avLst/>
            </a:prstGeom>
            <a:solidFill>
              <a:srgbClr val="13130D"/>
            </a:solidFill>
            <a:ln>
              <a:noFill/>
            </a:ln>
          </p:spPr>
          <p:style>
            <a:lnRef idx="2">
              <a:schemeClr val="accent1">
                <a:shade val="50000"/>
              </a:schemeClr>
            </a:lnRef>
            <a:fillRef idx="1">
              <a:schemeClr val="accent1"/>
            </a:fillRef>
            <a:effectRef idx="0">
              <a:schemeClr val="accent1"/>
            </a:effectRef>
            <a:fontRef idx="minor">
              <a:schemeClr val="lt1"/>
            </a:fontRef>
          </p:style>
          <p:txBody>
            <a:bodyPr lIns="11391" tIns="5696" rIns="11391" bIns="5696" rtlCol="0" anchor="ctr"/>
            <a:lstStyle/>
            <a:p>
              <a:pPr algn="ctr"/>
              <a:r>
                <a:rPr lang="en-US" sz="2109" dirty="0"/>
                <a:t>On-farm evaluation of Double Crop Fertility Management in Oklahoma</a:t>
              </a:r>
              <a:endParaRPr lang="en-US" sz="2177" dirty="0">
                <a:solidFill>
                  <a:schemeClr val="bg1"/>
                </a:solidFill>
              </a:endParaRPr>
            </a:p>
          </p:txBody>
        </p:sp>
        <p:sp>
          <p:nvSpPr>
            <p:cNvPr id="12" name="Rectangle 11"/>
            <p:cNvSpPr/>
            <p:nvPr/>
          </p:nvSpPr>
          <p:spPr>
            <a:xfrm>
              <a:off x="-9407" y="-113483"/>
              <a:ext cx="998622" cy="672461"/>
            </a:xfrm>
            <a:prstGeom prst="rect">
              <a:avLst/>
            </a:prstGeom>
            <a:solidFill>
              <a:srgbClr val="DE5B21"/>
            </a:solidFill>
            <a:ln>
              <a:noFill/>
            </a:ln>
          </p:spPr>
          <p:style>
            <a:lnRef idx="2">
              <a:schemeClr val="accent1">
                <a:shade val="50000"/>
              </a:schemeClr>
            </a:lnRef>
            <a:fillRef idx="1">
              <a:schemeClr val="accent1"/>
            </a:fillRef>
            <a:effectRef idx="0">
              <a:schemeClr val="accent1"/>
            </a:effectRef>
            <a:fontRef idx="minor">
              <a:schemeClr val="lt1"/>
            </a:fontRef>
          </p:style>
          <p:txBody>
            <a:bodyPr lIns="11391" tIns="5696" rIns="11391" bIns="5696" rtlCol="0" anchor="ctr"/>
            <a:lstStyle/>
            <a:p>
              <a:pPr algn="ctr"/>
              <a:endParaRPr lang="en-US" sz="1143"/>
            </a:p>
          </p:txBody>
        </p:sp>
        <p:sp>
          <p:nvSpPr>
            <p:cNvPr id="13" name="Isosceles Triangle 12"/>
            <p:cNvSpPr/>
            <p:nvPr/>
          </p:nvSpPr>
          <p:spPr>
            <a:xfrm rot="10800000">
              <a:off x="-9254" y="558963"/>
              <a:ext cx="998468" cy="477547"/>
            </a:xfrm>
            <a:prstGeom prst="triangle">
              <a:avLst/>
            </a:prstGeom>
            <a:solidFill>
              <a:srgbClr val="DE5B21"/>
            </a:solidFill>
            <a:ln>
              <a:noFill/>
            </a:ln>
          </p:spPr>
          <p:style>
            <a:lnRef idx="2">
              <a:schemeClr val="accent1">
                <a:shade val="50000"/>
              </a:schemeClr>
            </a:lnRef>
            <a:fillRef idx="1">
              <a:schemeClr val="accent1"/>
            </a:fillRef>
            <a:effectRef idx="0">
              <a:schemeClr val="accent1"/>
            </a:effectRef>
            <a:fontRef idx="minor">
              <a:schemeClr val="lt1"/>
            </a:fontRef>
          </p:style>
          <p:txBody>
            <a:bodyPr lIns="11391" tIns="5696" rIns="11391" bIns="5696" rtlCol="0" anchor="ctr"/>
            <a:lstStyle/>
            <a:p>
              <a:pPr algn="ctr"/>
              <a:endParaRPr lang="en-US" sz="1143"/>
            </a:p>
          </p:txBody>
        </p:sp>
        <p:pic>
          <p:nvPicPr>
            <p:cNvPr id="14" name="Picture 2" descr="researchlogo"/>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84637" y="-92050"/>
              <a:ext cx="810534" cy="585900"/>
            </a:xfrm>
            <a:prstGeom prst="rect">
              <a:avLst/>
            </a:prstGeom>
            <a:noFill/>
            <a:extLst>
              <a:ext uri="{909E8E84-426E-40DD-AFC4-6F175D3DCCD1}">
                <a14:hiddenFill xmlns:a14="http://schemas.microsoft.com/office/drawing/2010/main">
                  <a:solidFill>
                    <a:srgbClr val="FFFFFF"/>
                  </a:solidFill>
                </a14:hiddenFill>
              </a:ext>
            </a:extLst>
          </p:spPr>
        </p:pic>
      </p:grpSp>
      <p:sp>
        <p:nvSpPr>
          <p:cNvPr id="16" name="Subtitle 2"/>
          <p:cNvSpPr>
            <a:spLocks noGrp="1"/>
          </p:cNvSpPr>
          <p:nvPr>
            <p:ph idx="1"/>
          </p:nvPr>
        </p:nvSpPr>
        <p:spPr>
          <a:xfrm>
            <a:off x="156859" y="1816901"/>
            <a:ext cx="5015622" cy="1460709"/>
          </a:xfrm>
        </p:spPr>
        <p:txBody>
          <a:bodyPr>
            <a:normAutofit/>
          </a:bodyPr>
          <a:lstStyle/>
          <a:p>
            <a:pPr marL="0" indent="0" algn="ctr">
              <a:buNone/>
            </a:pPr>
            <a:r>
              <a:rPr lang="en-US" sz="2177" b="1" dirty="0"/>
              <a:t>Objective: </a:t>
            </a:r>
            <a:r>
              <a:rPr lang="en-US" sz="2177" dirty="0"/>
              <a:t>To evaluate NPKS  fertilizer management strategies of Oklahoma double crop producers. </a:t>
            </a:r>
          </a:p>
        </p:txBody>
      </p:sp>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712901" y="5925638"/>
            <a:ext cx="680307" cy="8801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7" name="Content Placeholder 12"/>
          <p:cNvSpPr txBox="1">
            <a:spLocks/>
          </p:cNvSpPr>
          <p:nvPr/>
        </p:nvSpPr>
        <p:spPr>
          <a:xfrm>
            <a:off x="261491" y="2877875"/>
            <a:ext cx="4686736" cy="3602213"/>
          </a:xfrm>
          <a:prstGeom prst="rect">
            <a:avLst/>
          </a:prstGeom>
        </p:spPr>
        <p:txBody>
          <a:bodyPr vert="horz" lIns="74676" tIns="37338" rIns="74676" bIns="37338"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960" dirty="0"/>
              <a:t>Currently in the second year</a:t>
            </a:r>
          </a:p>
          <a:p>
            <a:r>
              <a:rPr lang="en-US" sz="1960" dirty="0"/>
              <a:t>2016:</a:t>
            </a:r>
          </a:p>
          <a:p>
            <a:pPr lvl="1"/>
            <a:r>
              <a:rPr lang="en-US" sz="1743" dirty="0"/>
              <a:t>40 plots applied (as seen in the map)</a:t>
            </a:r>
          </a:p>
          <a:p>
            <a:pPr lvl="1"/>
            <a:r>
              <a:rPr lang="en-US" sz="1743" dirty="0"/>
              <a:t>30 plots harvested:</a:t>
            </a:r>
          </a:p>
          <a:p>
            <a:pPr lvl="2"/>
            <a:r>
              <a:rPr lang="en-US" sz="1143" dirty="0"/>
              <a:t>4 sorghum</a:t>
            </a:r>
          </a:p>
          <a:p>
            <a:pPr lvl="2"/>
            <a:r>
              <a:rPr lang="en-US" sz="1143" dirty="0"/>
              <a:t>2 sunflower</a:t>
            </a:r>
          </a:p>
          <a:p>
            <a:pPr lvl="2"/>
            <a:r>
              <a:rPr lang="en-US" sz="1143" dirty="0"/>
              <a:t>24 soybean</a:t>
            </a:r>
          </a:p>
          <a:p>
            <a:r>
              <a:rPr lang="en-US" sz="1960" dirty="0"/>
              <a:t>2017:</a:t>
            </a:r>
          </a:p>
          <a:p>
            <a:pPr lvl="1"/>
            <a:r>
              <a:rPr lang="en-US" sz="1743" dirty="0"/>
              <a:t>Aim to apply 50 plots, and harvest 40, adding corn and more sunflower and sorghum plots.  </a:t>
            </a:r>
          </a:p>
        </p:txBody>
      </p:sp>
      <p:pic>
        <p:nvPicPr>
          <p:cNvPr id="1027" name="Picture 3"/>
          <p:cNvPicPr>
            <a:picLocks noChangeAspect="1" noChangeArrowheads="1"/>
          </p:cNvPicPr>
          <p:nvPr/>
        </p:nvPicPr>
        <p:blipFill rotWithShape="1">
          <a:blip r:embed="rId4">
            <a:extLst>
              <a:ext uri="{28A0092B-C50C-407E-A947-70E740481C1C}">
                <a14:useLocalDpi xmlns:a14="http://schemas.microsoft.com/office/drawing/2010/main" val="0"/>
              </a:ext>
            </a:extLst>
          </a:blip>
          <a:srcRect l="22958"/>
          <a:stretch/>
        </p:blipFill>
        <p:spPr bwMode="auto">
          <a:xfrm>
            <a:off x="5211244" y="1913866"/>
            <a:ext cx="4656484" cy="20419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9" name="Content Placeholder 5"/>
          <p:cNvPicPr>
            <a:picLocks noChangeAspect="1"/>
          </p:cNvPicPr>
          <p:nvPr/>
        </p:nvPicPr>
        <p:blipFill rotWithShape="1">
          <a:blip r:embed="rId5" cstate="print">
            <a:extLst>
              <a:ext uri="{28A0092B-C50C-407E-A947-70E740481C1C}">
                <a14:useLocalDpi xmlns:a14="http://schemas.microsoft.com/office/drawing/2010/main" val="0"/>
              </a:ext>
            </a:extLst>
          </a:blip>
          <a:srcRect t="10975" r="2" b="22896"/>
          <a:stretch/>
        </p:blipFill>
        <p:spPr>
          <a:xfrm>
            <a:off x="4458104" y="4013912"/>
            <a:ext cx="4977000" cy="2221656"/>
          </a:xfrm>
          <a:custGeom>
            <a:avLst/>
            <a:gdLst>
              <a:gd name="connsiteX0" fmla="*/ 1159248 w 5604670"/>
              <a:gd name="connsiteY0" fmla="*/ 0 h 2501837"/>
              <a:gd name="connsiteX1" fmla="*/ 5604670 w 5604670"/>
              <a:gd name="connsiteY1" fmla="*/ 0 h 2501837"/>
              <a:gd name="connsiteX2" fmla="*/ 5604670 w 5604670"/>
              <a:gd name="connsiteY2" fmla="*/ 2501837 h 2501837"/>
              <a:gd name="connsiteX3" fmla="*/ 0 w 5604670"/>
              <a:gd name="connsiteY3" fmla="*/ 2501837 h 2501837"/>
            </a:gdLst>
            <a:ahLst/>
            <a:cxnLst>
              <a:cxn ang="0">
                <a:pos x="connsiteX0" y="connsiteY0"/>
              </a:cxn>
              <a:cxn ang="0">
                <a:pos x="connsiteX1" y="connsiteY1"/>
              </a:cxn>
              <a:cxn ang="0">
                <a:pos x="connsiteX2" y="connsiteY2"/>
              </a:cxn>
              <a:cxn ang="0">
                <a:pos x="connsiteX3" y="connsiteY3"/>
              </a:cxn>
            </a:cxnLst>
            <a:rect l="l" t="t" r="r" b="b"/>
            <a:pathLst>
              <a:path w="5604670" h="2501837">
                <a:moveTo>
                  <a:pt x="1159248" y="0"/>
                </a:moveTo>
                <a:lnTo>
                  <a:pt x="5604670" y="0"/>
                </a:lnTo>
                <a:lnTo>
                  <a:pt x="5604670" y="2501837"/>
                </a:lnTo>
                <a:lnTo>
                  <a:pt x="0" y="2501837"/>
                </a:lnTo>
                <a:close/>
              </a:path>
            </a:pathLst>
          </a:custGeom>
        </p:spPr>
      </p:pic>
    </p:spTree>
    <p:extLst>
      <p:ext uri="{BB962C8B-B14F-4D97-AF65-F5344CB8AC3E}">
        <p14:creationId xmlns:p14="http://schemas.microsoft.com/office/powerpoint/2010/main" val="250716692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1238575" y="2194117"/>
            <a:ext cx="3957174" cy="1575368"/>
          </a:xfrm>
          <a:prstGeom prst="rect">
            <a:avLst/>
          </a:prstGeom>
          <a:noFill/>
        </p:spPr>
        <p:txBody>
          <a:bodyPr wrap="square" rtlCol="0">
            <a:spAutoFit/>
          </a:bodyPr>
          <a:lstStyle/>
          <a:p>
            <a:r>
              <a:rPr lang="en-US" sz="2287" b="1" dirty="0"/>
              <a:t>Objective</a:t>
            </a:r>
            <a:r>
              <a:rPr lang="en-US" sz="2287" dirty="0"/>
              <a:t>: </a:t>
            </a:r>
            <a:r>
              <a:rPr lang="en-US" sz="1470" dirty="0"/>
              <a:t>This study is being conducted to determine if placing nitrogen fertilizer in a band below the soil surface will help to decrease nitrogen volatilization, increase crop yields per unit of nitrogen, and not cause a negative impact on the wheat plant itself due to drill damage. </a:t>
            </a:r>
          </a:p>
        </p:txBody>
      </p:sp>
      <p:grpSp>
        <p:nvGrpSpPr>
          <p:cNvPr id="10" name="Group 9"/>
          <p:cNvGrpSpPr/>
          <p:nvPr/>
        </p:nvGrpSpPr>
        <p:grpSpPr>
          <a:xfrm>
            <a:off x="1206713" y="933450"/>
            <a:ext cx="7501018" cy="1210194"/>
            <a:chOff x="-9407" y="-5621"/>
            <a:chExt cx="8079152" cy="973880"/>
          </a:xfrm>
        </p:grpSpPr>
        <p:sp>
          <p:nvSpPr>
            <p:cNvPr id="11" name="Rectangle 10"/>
            <p:cNvSpPr/>
            <p:nvPr/>
          </p:nvSpPr>
          <p:spPr>
            <a:xfrm>
              <a:off x="696148" y="441372"/>
              <a:ext cx="7373597" cy="231429"/>
            </a:xfrm>
            <a:prstGeom prst="rect">
              <a:avLst/>
            </a:prstGeom>
            <a:solidFill>
              <a:srgbClr val="A9AAA8">
                <a:alpha val="86000"/>
              </a:srgbClr>
            </a:solidFill>
            <a:ln w="6350" cap="flat" cmpd="sng" algn="ctr">
              <a:noFill/>
              <a:prstDash val="solid"/>
              <a:miter lim="800000"/>
            </a:ln>
            <a:effectLst/>
          </p:spPr>
          <p:txBody>
            <a:bodyPr lIns="11391" tIns="5696" rIns="11391" bIns="5696" rtlCol="0" anchor="ctr"/>
            <a:lstStyle/>
            <a:p>
              <a:pPr algn="ctr">
                <a:defRPr/>
              </a:pPr>
              <a:r>
                <a:rPr lang="en-US" sz="1103" kern="0" dirty="0">
                  <a:solidFill>
                    <a:prstClr val="black"/>
                  </a:solidFill>
                  <a:latin typeface="Calibri" panose="020F0502020204030204"/>
                </a:rPr>
                <a:t>Brent Ballagh</a:t>
              </a:r>
            </a:p>
          </p:txBody>
        </p:sp>
        <p:sp>
          <p:nvSpPr>
            <p:cNvPr id="12" name="Rectangle 11"/>
            <p:cNvSpPr/>
            <p:nvPr/>
          </p:nvSpPr>
          <p:spPr>
            <a:xfrm>
              <a:off x="-8232" y="-5621"/>
              <a:ext cx="8077977" cy="472061"/>
            </a:xfrm>
            <a:prstGeom prst="rect">
              <a:avLst/>
            </a:prstGeom>
            <a:solidFill>
              <a:srgbClr val="13130D"/>
            </a:solidFill>
            <a:ln w="12700" cap="flat" cmpd="sng" algn="ctr">
              <a:noFill/>
              <a:prstDash val="solid"/>
              <a:miter lim="800000"/>
            </a:ln>
            <a:effectLst/>
          </p:spPr>
          <p:txBody>
            <a:bodyPr lIns="11391" tIns="5696" rIns="11391" bIns="5696" rtlCol="0" anchor="ctr"/>
            <a:lstStyle/>
            <a:p>
              <a:pPr algn="ctr">
                <a:defRPr/>
              </a:pPr>
              <a:endParaRPr lang="en-US" sz="1307" kern="0" dirty="0">
                <a:solidFill>
                  <a:prstClr val="white"/>
                </a:solidFill>
                <a:latin typeface="Calibri" panose="020F0502020204030204"/>
              </a:endParaRPr>
            </a:p>
          </p:txBody>
        </p:sp>
        <p:sp>
          <p:nvSpPr>
            <p:cNvPr id="13" name="Rectangle 12"/>
            <p:cNvSpPr/>
            <p:nvPr/>
          </p:nvSpPr>
          <p:spPr>
            <a:xfrm>
              <a:off x="-9407" y="-5621"/>
              <a:ext cx="998622" cy="564599"/>
            </a:xfrm>
            <a:prstGeom prst="rect">
              <a:avLst/>
            </a:prstGeom>
            <a:solidFill>
              <a:srgbClr val="DE5B21"/>
            </a:solidFill>
            <a:ln w="12700" cap="flat" cmpd="sng" algn="ctr">
              <a:noFill/>
              <a:prstDash val="solid"/>
              <a:miter lim="800000"/>
            </a:ln>
            <a:effectLst/>
          </p:spPr>
          <p:txBody>
            <a:bodyPr lIns="11391" tIns="5696" rIns="11391" bIns="5696" rtlCol="0" anchor="ctr"/>
            <a:lstStyle/>
            <a:p>
              <a:pPr algn="ctr">
                <a:defRPr/>
              </a:pPr>
              <a:endParaRPr lang="en-US" sz="1103" kern="0">
                <a:solidFill>
                  <a:prstClr val="white"/>
                </a:solidFill>
                <a:latin typeface="Calibri" panose="020F0502020204030204"/>
              </a:endParaRPr>
            </a:p>
          </p:txBody>
        </p:sp>
        <p:sp>
          <p:nvSpPr>
            <p:cNvPr id="14" name="Isosceles Triangle 13"/>
            <p:cNvSpPr/>
            <p:nvPr/>
          </p:nvSpPr>
          <p:spPr>
            <a:xfrm rot="10800000">
              <a:off x="-9255" y="556563"/>
              <a:ext cx="998468" cy="411696"/>
            </a:xfrm>
            <a:prstGeom prst="triangle">
              <a:avLst/>
            </a:prstGeom>
            <a:solidFill>
              <a:srgbClr val="DE5B21"/>
            </a:solidFill>
            <a:ln w="12700" cap="flat" cmpd="sng" algn="ctr">
              <a:noFill/>
              <a:prstDash val="solid"/>
              <a:miter lim="800000"/>
            </a:ln>
            <a:effectLst/>
          </p:spPr>
          <p:txBody>
            <a:bodyPr lIns="11391" tIns="5696" rIns="11391" bIns="5696" rtlCol="0" anchor="ctr"/>
            <a:lstStyle/>
            <a:p>
              <a:pPr algn="ctr">
                <a:defRPr/>
              </a:pPr>
              <a:endParaRPr lang="en-US" sz="1103" kern="0">
                <a:solidFill>
                  <a:prstClr val="white"/>
                </a:solidFill>
                <a:latin typeface="Calibri" panose="020F0502020204030204"/>
              </a:endParaRPr>
            </a:p>
          </p:txBody>
        </p:sp>
        <p:pic>
          <p:nvPicPr>
            <p:cNvPr id="15" name="Picture 2" descr="researchlogo"/>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08083" y="-5621"/>
              <a:ext cx="810534" cy="585900"/>
            </a:xfrm>
            <a:prstGeom prst="rect">
              <a:avLst/>
            </a:prstGeom>
            <a:noFill/>
            <a:extLst>
              <a:ext uri="{909E8E84-426E-40DD-AFC4-6F175D3DCCD1}">
                <a14:hiddenFill xmlns:a14="http://schemas.microsoft.com/office/drawing/2010/main">
                  <a:solidFill>
                    <a:srgbClr val="FFFFFF"/>
                  </a:solidFill>
                </a14:hiddenFill>
              </a:ext>
            </a:extLst>
          </p:spPr>
        </p:pic>
      </p:grpSp>
      <p:sp>
        <p:nvSpPr>
          <p:cNvPr id="2" name="Rectangle 1"/>
          <p:cNvSpPr/>
          <p:nvPr/>
        </p:nvSpPr>
        <p:spPr>
          <a:xfrm>
            <a:off x="2039620" y="1047941"/>
            <a:ext cx="6672583" cy="416909"/>
          </a:xfrm>
          <a:prstGeom prst="rect">
            <a:avLst/>
          </a:prstGeom>
        </p:spPr>
        <p:txBody>
          <a:bodyPr wrap="square">
            <a:spAutoFit/>
          </a:bodyPr>
          <a:lstStyle/>
          <a:p>
            <a:pPr algn="ctr"/>
            <a:r>
              <a:rPr lang="en-US" sz="2109" dirty="0">
                <a:solidFill>
                  <a:schemeClr val="bg1"/>
                </a:solidFill>
              </a:rPr>
              <a:t>Drilled Topdress Nitrogen</a:t>
            </a: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61415" y="2330300"/>
            <a:ext cx="650182" cy="935093"/>
          </a:xfrm>
          <a:prstGeom prst="rect">
            <a:avLst/>
          </a:prstGeom>
        </p:spPr>
      </p:pic>
      <p:pic>
        <p:nvPicPr>
          <p:cNvPr id="4" name="Picture 3"/>
          <p:cNvPicPr>
            <a:picLocks noChangeAspect="1"/>
          </p:cNvPicPr>
          <p:nvPr/>
        </p:nvPicPr>
        <p:blipFill rotWithShape="1">
          <a:blip r:embed="rId4" cstate="print">
            <a:extLst>
              <a:ext uri="{28A0092B-C50C-407E-A947-70E740481C1C}">
                <a14:useLocalDpi xmlns:a14="http://schemas.microsoft.com/office/drawing/2010/main" val="0"/>
              </a:ext>
            </a:extLst>
          </a:blip>
          <a:srcRect l="8110" r="14980"/>
          <a:stretch/>
        </p:blipFill>
        <p:spPr>
          <a:xfrm>
            <a:off x="1231641" y="4367236"/>
            <a:ext cx="2565909" cy="1876680"/>
          </a:xfrm>
          <a:prstGeom prst="rect">
            <a:avLst/>
          </a:prstGeom>
        </p:spPr>
      </p:pic>
      <p:pic>
        <p:nvPicPr>
          <p:cNvPr id="5" name="Picture 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10800000">
            <a:off x="3912762" y="4309667"/>
            <a:ext cx="2575061" cy="1931295"/>
          </a:xfrm>
          <a:prstGeom prst="rect">
            <a:avLst/>
          </a:prstGeom>
        </p:spPr>
      </p:pic>
      <p:pic>
        <p:nvPicPr>
          <p:cNvPr id="17" name="Picture 16" descr="../../../../../Desktop/Screen%20Shot%202017-02-15%20at%205.42.08%20P"/>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634570" y="2585764"/>
            <a:ext cx="2956441" cy="3460181"/>
          </a:xfrm>
          <a:prstGeom prst="rect">
            <a:avLst/>
          </a:prstGeom>
          <a:noFill/>
          <a:ln>
            <a:noFill/>
          </a:ln>
        </p:spPr>
      </p:pic>
    </p:spTree>
    <p:extLst>
      <p:ext uri="{BB962C8B-B14F-4D97-AF65-F5344CB8AC3E}">
        <p14:creationId xmlns:p14="http://schemas.microsoft.com/office/powerpoint/2010/main" val="94438928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7"/>
          <p:cNvGrpSpPr/>
          <p:nvPr/>
        </p:nvGrpSpPr>
        <p:grpSpPr>
          <a:xfrm>
            <a:off x="1244608" y="992271"/>
            <a:ext cx="7467599" cy="1159034"/>
            <a:chOff x="-9407" y="-5621"/>
            <a:chExt cx="9153407" cy="1042131"/>
          </a:xfrm>
        </p:grpSpPr>
        <p:sp>
          <p:nvSpPr>
            <p:cNvPr id="9" name="Rectangle 8"/>
            <p:cNvSpPr/>
            <p:nvPr/>
          </p:nvSpPr>
          <p:spPr>
            <a:xfrm>
              <a:off x="353219" y="558963"/>
              <a:ext cx="8497099" cy="277813"/>
            </a:xfrm>
            <a:prstGeom prst="rect">
              <a:avLst/>
            </a:prstGeom>
            <a:solidFill>
              <a:srgbClr val="A9AAA8">
                <a:alpha val="86000"/>
              </a:srgbClr>
            </a:solidFill>
            <a:ln>
              <a:noFill/>
            </a:ln>
          </p:spPr>
          <p:style>
            <a:lnRef idx="1">
              <a:schemeClr val="accent1"/>
            </a:lnRef>
            <a:fillRef idx="3">
              <a:schemeClr val="accent1"/>
            </a:fillRef>
            <a:effectRef idx="2">
              <a:schemeClr val="accent1"/>
            </a:effectRef>
            <a:fontRef idx="minor">
              <a:schemeClr val="lt1"/>
            </a:fontRef>
          </p:style>
          <p:txBody>
            <a:bodyPr lIns="11391" tIns="5696" rIns="11391" bIns="5696" rtlCol="0" anchor="ctr"/>
            <a:lstStyle/>
            <a:p>
              <a:pPr algn="ctr" defTabSz="373380"/>
              <a:r>
                <a:rPr lang="en-US" sz="1103" dirty="0">
                  <a:solidFill>
                    <a:prstClr val="black"/>
                  </a:solidFill>
                  <a:latin typeface="Calibri" panose="020F0502020204030204"/>
                </a:rPr>
                <a:t>Bryan Rutter</a:t>
              </a:r>
            </a:p>
          </p:txBody>
        </p:sp>
        <p:sp>
          <p:nvSpPr>
            <p:cNvPr id="10" name="Rectangle 9"/>
            <p:cNvSpPr/>
            <p:nvPr/>
          </p:nvSpPr>
          <p:spPr>
            <a:xfrm>
              <a:off x="-8232" y="-5621"/>
              <a:ext cx="9152232" cy="564584"/>
            </a:xfrm>
            <a:prstGeom prst="rect">
              <a:avLst/>
            </a:prstGeom>
            <a:solidFill>
              <a:srgbClr val="13130D"/>
            </a:solidFill>
            <a:ln>
              <a:noFill/>
            </a:ln>
          </p:spPr>
          <p:style>
            <a:lnRef idx="2">
              <a:schemeClr val="accent1">
                <a:shade val="50000"/>
              </a:schemeClr>
            </a:lnRef>
            <a:fillRef idx="1">
              <a:schemeClr val="accent1"/>
            </a:fillRef>
            <a:effectRef idx="0">
              <a:schemeClr val="accent1"/>
            </a:effectRef>
            <a:fontRef idx="minor">
              <a:schemeClr val="lt1"/>
            </a:fontRef>
          </p:style>
          <p:txBody>
            <a:bodyPr lIns="11391" tIns="5696" rIns="11391" bIns="5696" rtlCol="0" anchor="ctr"/>
            <a:lstStyle/>
            <a:p>
              <a:pPr algn="ctr" defTabSz="373380"/>
              <a:r>
                <a:rPr lang="en-US" sz="2205" dirty="0">
                  <a:solidFill>
                    <a:prstClr val="white"/>
                  </a:solidFill>
                  <a:latin typeface="Calibri" panose="020F0502020204030204"/>
                </a:rPr>
                <a:t>Impact of Soil-pH on Extractable Soil-P</a:t>
              </a:r>
            </a:p>
          </p:txBody>
        </p:sp>
        <p:sp>
          <p:nvSpPr>
            <p:cNvPr id="11" name="Rectangle 10"/>
            <p:cNvSpPr/>
            <p:nvPr/>
          </p:nvSpPr>
          <p:spPr>
            <a:xfrm>
              <a:off x="-9407" y="-5621"/>
              <a:ext cx="998622" cy="564599"/>
            </a:xfrm>
            <a:prstGeom prst="rect">
              <a:avLst/>
            </a:prstGeom>
            <a:solidFill>
              <a:srgbClr val="DE5B21"/>
            </a:solidFill>
            <a:ln>
              <a:noFill/>
            </a:ln>
          </p:spPr>
          <p:style>
            <a:lnRef idx="2">
              <a:schemeClr val="accent1">
                <a:shade val="50000"/>
              </a:schemeClr>
            </a:lnRef>
            <a:fillRef idx="1">
              <a:schemeClr val="accent1"/>
            </a:fillRef>
            <a:effectRef idx="0">
              <a:schemeClr val="accent1"/>
            </a:effectRef>
            <a:fontRef idx="minor">
              <a:schemeClr val="lt1"/>
            </a:fontRef>
          </p:style>
          <p:txBody>
            <a:bodyPr lIns="11391" tIns="5696" rIns="11391" bIns="5696" rtlCol="0" anchor="ctr"/>
            <a:lstStyle/>
            <a:p>
              <a:pPr algn="ctr" defTabSz="373380"/>
              <a:endParaRPr lang="en-US" sz="1103">
                <a:solidFill>
                  <a:prstClr val="white"/>
                </a:solidFill>
                <a:latin typeface="Calibri" panose="020F0502020204030204"/>
              </a:endParaRPr>
            </a:p>
          </p:txBody>
        </p:sp>
        <p:sp>
          <p:nvSpPr>
            <p:cNvPr id="12" name="Isosceles Triangle 11"/>
            <p:cNvSpPr/>
            <p:nvPr/>
          </p:nvSpPr>
          <p:spPr>
            <a:xfrm rot="10800000">
              <a:off x="-9254" y="558963"/>
              <a:ext cx="998468" cy="477547"/>
            </a:xfrm>
            <a:prstGeom prst="triangle">
              <a:avLst/>
            </a:prstGeom>
            <a:solidFill>
              <a:srgbClr val="DE5B21"/>
            </a:solidFill>
            <a:ln>
              <a:noFill/>
            </a:ln>
          </p:spPr>
          <p:style>
            <a:lnRef idx="2">
              <a:schemeClr val="accent1">
                <a:shade val="50000"/>
              </a:schemeClr>
            </a:lnRef>
            <a:fillRef idx="1">
              <a:schemeClr val="accent1"/>
            </a:fillRef>
            <a:effectRef idx="0">
              <a:schemeClr val="accent1"/>
            </a:effectRef>
            <a:fontRef idx="minor">
              <a:schemeClr val="lt1"/>
            </a:fontRef>
          </p:style>
          <p:txBody>
            <a:bodyPr lIns="11391" tIns="5696" rIns="11391" bIns="5696" rtlCol="0" anchor="ctr"/>
            <a:lstStyle/>
            <a:p>
              <a:pPr algn="ctr" defTabSz="373380"/>
              <a:endParaRPr lang="en-US" sz="1103">
                <a:solidFill>
                  <a:prstClr val="white"/>
                </a:solidFill>
                <a:latin typeface="Calibri" panose="020F0502020204030204"/>
              </a:endParaRPr>
            </a:p>
          </p:txBody>
        </p:sp>
        <p:pic>
          <p:nvPicPr>
            <p:cNvPr id="13" name="Picture 2" descr="researchlogo"/>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08083" y="-5621"/>
              <a:ext cx="810534" cy="585900"/>
            </a:xfrm>
            <a:prstGeom prst="rect">
              <a:avLst/>
            </a:prstGeom>
            <a:noFill/>
            <a:extLst>
              <a:ext uri="{909E8E84-426E-40DD-AFC4-6F175D3DCCD1}">
                <a14:hiddenFill xmlns:a14="http://schemas.microsoft.com/office/drawing/2010/main">
                  <a:solidFill>
                    <a:srgbClr val="FFFFFF"/>
                  </a:solidFill>
                </a14:hiddenFill>
              </a:ext>
            </a:extLst>
          </p:spPr>
        </p:pic>
      </p:grpSp>
      <p:sp>
        <p:nvSpPr>
          <p:cNvPr id="3" name="Subtitle 2"/>
          <p:cNvSpPr>
            <a:spLocks noGrp="1"/>
          </p:cNvSpPr>
          <p:nvPr>
            <p:ph type="subTitle" idx="1"/>
          </p:nvPr>
        </p:nvSpPr>
        <p:spPr>
          <a:xfrm>
            <a:off x="1728548" y="2002574"/>
            <a:ext cx="6555966" cy="1014155"/>
          </a:xfrm>
        </p:spPr>
        <p:txBody>
          <a:bodyPr>
            <a:noAutofit/>
          </a:bodyPr>
          <a:lstStyle/>
          <a:p>
            <a:r>
              <a:rPr lang="en-US" sz="2287" b="1" dirty="0"/>
              <a:t>Objective: </a:t>
            </a:r>
            <a:r>
              <a:rPr lang="en-US" sz="2287" dirty="0"/>
              <a:t>Investigate the relationship between soil-pH and soil test-P using various extraction methods</a:t>
            </a:r>
          </a:p>
        </p:txBody>
      </p:sp>
      <p:pic>
        <p:nvPicPr>
          <p:cNvPr id="20" name="Picture 19"/>
          <p:cNvPicPr>
            <a:picLocks noChangeAspect="1"/>
          </p:cNvPicPr>
          <p:nvPr/>
        </p:nvPicPr>
        <p:blipFill>
          <a:blip r:embed="rId3"/>
          <a:stretch>
            <a:fillRect/>
          </a:stretch>
        </p:blipFill>
        <p:spPr>
          <a:xfrm>
            <a:off x="965509" y="2682908"/>
            <a:ext cx="8705522" cy="4619731"/>
          </a:xfrm>
          <a:prstGeom prst="rect">
            <a:avLst/>
          </a:prstGeom>
        </p:spPr>
      </p:pic>
      <p:pic>
        <p:nvPicPr>
          <p:cNvPr id="2050"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l="54483" t="6087" r="10038" b="42435"/>
          <a:stretch/>
        </p:blipFill>
        <p:spPr bwMode="auto">
          <a:xfrm>
            <a:off x="572762" y="6148547"/>
            <a:ext cx="873483" cy="96104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9588679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9049501" y="5787162"/>
            <a:ext cx="853024" cy="1230875"/>
          </a:xfrm>
          <a:prstGeom prst="rect">
            <a:avLst/>
          </a:prstGeom>
        </p:spPr>
      </p:pic>
      <p:grpSp>
        <p:nvGrpSpPr>
          <p:cNvPr id="9" name="Group 8"/>
          <p:cNvGrpSpPr/>
          <p:nvPr/>
        </p:nvGrpSpPr>
        <p:grpSpPr>
          <a:xfrm>
            <a:off x="4" y="1"/>
            <a:ext cx="9956799" cy="1590124"/>
            <a:chOff x="-9407" y="-113483"/>
            <a:chExt cx="9153407" cy="1072307"/>
          </a:xfrm>
        </p:grpSpPr>
        <p:sp>
          <p:nvSpPr>
            <p:cNvPr id="10" name="Rectangle 9"/>
            <p:cNvSpPr/>
            <p:nvPr/>
          </p:nvSpPr>
          <p:spPr>
            <a:xfrm>
              <a:off x="641166" y="557737"/>
              <a:ext cx="8502834" cy="157681"/>
            </a:xfrm>
            <a:prstGeom prst="rect">
              <a:avLst/>
            </a:prstGeom>
            <a:solidFill>
              <a:srgbClr val="A9AAA8">
                <a:alpha val="86000"/>
              </a:srgbClr>
            </a:solidFill>
            <a:ln>
              <a:noFill/>
            </a:ln>
          </p:spPr>
          <p:style>
            <a:lnRef idx="1">
              <a:schemeClr val="accent1"/>
            </a:lnRef>
            <a:fillRef idx="3">
              <a:schemeClr val="accent1"/>
            </a:fillRef>
            <a:effectRef idx="2">
              <a:schemeClr val="accent1"/>
            </a:effectRef>
            <a:fontRef idx="minor">
              <a:schemeClr val="lt1"/>
            </a:fontRef>
          </p:style>
          <p:txBody>
            <a:bodyPr lIns="15189" tIns="7595" rIns="15189" bIns="7595" rtlCol="0" anchor="ctr"/>
            <a:lstStyle/>
            <a:p>
              <a:pPr algn="ctr"/>
              <a:r>
                <a:rPr lang="en-US" sz="1471" dirty="0">
                  <a:solidFill>
                    <a:schemeClr val="tx1"/>
                  </a:solidFill>
                </a:rPr>
                <a:t>Jagman Dhillon</a:t>
              </a:r>
            </a:p>
          </p:txBody>
        </p:sp>
        <p:sp>
          <p:nvSpPr>
            <p:cNvPr id="11" name="Rectangle 10"/>
            <p:cNvSpPr/>
            <p:nvPr/>
          </p:nvSpPr>
          <p:spPr>
            <a:xfrm>
              <a:off x="-8232" y="-113483"/>
              <a:ext cx="9152232" cy="672446"/>
            </a:xfrm>
            <a:prstGeom prst="rect">
              <a:avLst/>
            </a:prstGeom>
            <a:solidFill>
              <a:srgbClr val="13130D"/>
            </a:solidFill>
            <a:ln>
              <a:noFill/>
            </a:ln>
          </p:spPr>
          <p:style>
            <a:lnRef idx="2">
              <a:schemeClr val="accent1">
                <a:shade val="50000"/>
              </a:schemeClr>
            </a:lnRef>
            <a:fillRef idx="1">
              <a:schemeClr val="accent1"/>
            </a:fillRef>
            <a:effectRef idx="0">
              <a:schemeClr val="accent1"/>
            </a:effectRef>
            <a:fontRef idx="minor">
              <a:schemeClr val="lt1"/>
            </a:fontRef>
          </p:style>
          <p:txBody>
            <a:bodyPr lIns="15189" tIns="7595" rIns="15189" bIns="7595" rtlCol="0" anchor="ctr"/>
            <a:lstStyle/>
            <a:p>
              <a:pPr algn="ctr"/>
              <a:r>
                <a:rPr lang="en-US" sz="2504" dirty="0"/>
                <a:t>               </a:t>
              </a:r>
              <a:r>
                <a:rPr lang="en-US" sz="2613" dirty="0"/>
                <a:t>Effect of Timing and Placement of Nitrogen on Winter Wheat </a:t>
              </a:r>
            </a:p>
            <a:p>
              <a:pPr algn="ctr"/>
              <a:r>
                <a:rPr lang="en-US" sz="2613" dirty="0"/>
                <a:t>             (</a:t>
              </a:r>
              <a:r>
                <a:rPr lang="en-US" sz="2613" dirty="0" err="1"/>
                <a:t>Triticum</a:t>
              </a:r>
              <a:r>
                <a:rPr lang="en-US" sz="2613" dirty="0"/>
                <a:t> </a:t>
              </a:r>
              <a:r>
                <a:rPr lang="en-US" sz="2613" dirty="0" err="1"/>
                <a:t>aestivum</a:t>
              </a:r>
              <a:r>
                <a:rPr lang="en-US" sz="2613" dirty="0"/>
                <a:t> L.) Grain Yield and Plant Nitrogen loss</a:t>
              </a:r>
              <a:endParaRPr lang="en-US" sz="2613" dirty="0">
                <a:solidFill>
                  <a:schemeClr val="bg1"/>
                </a:solidFill>
              </a:endParaRPr>
            </a:p>
          </p:txBody>
        </p:sp>
        <p:sp>
          <p:nvSpPr>
            <p:cNvPr id="12" name="Rectangle 11"/>
            <p:cNvSpPr/>
            <p:nvPr/>
          </p:nvSpPr>
          <p:spPr>
            <a:xfrm>
              <a:off x="-9407" y="-113483"/>
              <a:ext cx="998622" cy="672461"/>
            </a:xfrm>
            <a:prstGeom prst="rect">
              <a:avLst/>
            </a:prstGeom>
            <a:solidFill>
              <a:srgbClr val="DE5B21"/>
            </a:solidFill>
            <a:ln>
              <a:noFill/>
            </a:ln>
          </p:spPr>
          <p:style>
            <a:lnRef idx="2">
              <a:schemeClr val="accent1">
                <a:shade val="50000"/>
              </a:schemeClr>
            </a:lnRef>
            <a:fillRef idx="1">
              <a:schemeClr val="accent1"/>
            </a:fillRef>
            <a:effectRef idx="0">
              <a:schemeClr val="accent1"/>
            </a:effectRef>
            <a:fontRef idx="minor">
              <a:schemeClr val="lt1"/>
            </a:fontRef>
          </p:style>
          <p:txBody>
            <a:bodyPr lIns="15189" tIns="7595" rIns="15189" bIns="7595" rtlCol="0" anchor="ctr"/>
            <a:lstStyle/>
            <a:p>
              <a:pPr algn="ctr"/>
              <a:endParaRPr lang="en-US" sz="1471"/>
            </a:p>
          </p:txBody>
        </p:sp>
        <p:sp>
          <p:nvSpPr>
            <p:cNvPr id="13" name="Isosceles Triangle 12"/>
            <p:cNvSpPr/>
            <p:nvPr/>
          </p:nvSpPr>
          <p:spPr>
            <a:xfrm rot="10800000">
              <a:off x="-9254" y="545164"/>
              <a:ext cx="998468" cy="413660"/>
            </a:xfrm>
            <a:prstGeom prst="triangle">
              <a:avLst/>
            </a:prstGeom>
            <a:solidFill>
              <a:srgbClr val="DE5B21"/>
            </a:solidFill>
            <a:ln>
              <a:noFill/>
            </a:ln>
          </p:spPr>
          <p:style>
            <a:lnRef idx="2">
              <a:schemeClr val="accent1">
                <a:shade val="50000"/>
              </a:schemeClr>
            </a:lnRef>
            <a:fillRef idx="1">
              <a:schemeClr val="accent1"/>
            </a:fillRef>
            <a:effectRef idx="0">
              <a:schemeClr val="accent1"/>
            </a:effectRef>
            <a:fontRef idx="minor">
              <a:schemeClr val="lt1"/>
            </a:fontRef>
          </p:style>
          <p:txBody>
            <a:bodyPr lIns="15189" tIns="7595" rIns="15189" bIns="7595" rtlCol="0" anchor="ctr"/>
            <a:lstStyle/>
            <a:p>
              <a:pPr algn="ctr"/>
              <a:endParaRPr lang="en-US" sz="1471"/>
            </a:p>
          </p:txBody>
        </p:sp>
        <p:pic>
          <p:nvPicPr>
            <p:cNvPr id="14" name="Picture 2" descr="researchlogo"/>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84637" y="-92050"/>
              <a:ext cx="810534" cy="585900"/>
            </a:xfrm>
            <a:prstGeom prst="rect">
              <a:avLst/>
            </a:prstGeom>
            <a:noFill/>
            <a:extLst>
              <a:ext uri="{909E8E84-426E-40DD-AFC4-6F175D3DCCD1}">
                <a14:hiddenFill xmlns:a14="http://schemas.microsoft.com/office/drawing/2010/main">
                  <a:solidFill>
                    <a:srgbClr val="FFFFFF"/>
                  </a:solidFill>
                </a14:hiddenFill>
              </a:ext>
            </a:extLst>
          </p:spPr>
        </p:pic>
      </p:grpSp>
      <p:sp>
        <p:nvSpPr>
          <p:cNvPr id="16" name="Subtitle 2"/>
          <p:cNvSpPr>
            <a:spLocks noGrp="1"/>
          </p:cNvSpPr>
          <p:nvPr>
            <p:ph idx="1"/>
          </p:nvPr>
        </p:nvSpPr>
        <p:spPr>
          <a:xfrm>
            <a:off x="149290" y="1591174"/>
            <a:ext cx="5022341" cy="1506590"/>
          </a:xfrm>
        </p:spPr>
        <p:txBody>
          <a:bodyPr>
            <a:normAutofit/>
          </a:bodyPr>
          <a:lstStyle/>
          <a:p>
            <a:pPr marL="0" indent="0">
              <a:buNone/>
            </a:pPr>
            <a:r>
              <a:rPr lang="en-US" sz="2800" b="1" dirty="0"/>
              <a:t>Objective: </a:t>
            </a:r>
            <a:r>
              <a:rPr lang="en-US" sz="2800" dirty="0"/>
              <a:t>To determine the ideal timing and method of </a:t>
            </a:r>
            <a:r>
              <a:rPr lang="en-US" sz="2800" dirty="0" smtClean="0"/>
              <a:t>N placement for Winter Wheat</a:t>
            </a:r>
            <a:endParaRPr lang="en-US" sz="2800" dirty="0"/>
          </a:p>
        </p:txBody>
      </p:sp>
      <p:graphicFrame>
        <p:nvGraphicFramePr>
          <p:cNvPr id="17" name="Table 16"/>
          <p:cNvGraphicFramePr>
            <a:graphicFrameLocks noGrp="1"/>
          </p:cNvGraphicFramePr>
          <p:nvPr>
            <p:extLst/>
          </p:nvPr>
        </p:nvGraphicFramePr>
        <p:xfrm>
          <a:off x="4896787" y="1263540"/>
          <a:ext cx="4621915" cy="4489265"/>
        </p:xfrm>
        <a:graphic>
          <a:graphicData uri="http://schemas.openxmlformats.org/drawingml/2006/table">
            <a:tbl>
              <a:tblPr bandCol="1"/>
              <a:tblGrid>
                <a:gridCol w="662539">
                  <a:extLst>
                    <a:ext uri="{9D8B030D-6E8A-4147-A177-3AD203B41FA5}">
                      <a16:colId xmlns:a16="http://schemas.microsoft.com/office/drawing/2014/main" val="4215507164"/>
                    </a:ext>
                  </a:extLst>
                </a:gridCol>
                <a:gridCol w="899406">
                  <a:extLst>
                    <a:ext uri="{9D8B030D-6E8A-4147-A177-3AD203B41FA5}">
                      <a16:colId xmlns:a16="http://schemas.microsoft.com/office/drawing/2014/main" val="3537210594"/>
                    </a:ext>
                  </a:extLst>
                </a:gridCol>
                <a:gridCol w="957387">
                  <a:extLst>
                    <a:ext uri="{9D8B030D-6E8A-4147-A177-3AD203B41FA5}">
                      <a16:colId xmlns:a16="http://schemas.microsoft.com/office/drawing/2014/main" val="1487361448"/>
                    </a:ext>
                  </a:extLst>
                </a:gridCol>
                <a:gridCol w="1057486">
                  <a:extLst>
                    <a:ext uri="{9D8B030D-6E8A-4147-A177-3AD203B41FA5}">
                      <a16:colId xmlns:a16="http://schemas.microsoft.com/office/drawing/2014/main" val="3386488992"/>
                    </a:ext>
                  </a:extLst>
                </a:gridCol>
                <a:gridCol w="1045097">
                  <a:extLst>
                    <a:ext uri="{9D8B030D-6E8A-4147-A177-3AD203B41FA5}">
                      <a16:colId xmlns:a16="http://schemas.microsoft.com/office/drawing/2014/main" val="1733412944"/>
                    </a:ext>
                  </a:extLst>
                </a:gridCol>
              </a:tblGrid>
              <a:tr h="738749">
                <a:tc>
                  <a:txBody>
                    <a:bodyPr/>
                    <a:lstStyle/>
                    <a:p>
                      <a:pPr marL="0" marR="0" algn="ctr" eaLnBrk="0" fontAlgn="base" hangingPunct="0">
                        <a:lnSpc>
                          <a:spcPct val="107000"/>
                        </a:lnSpc>
                        <a:spcBef>
                          <a:spcPts val="0"/>
                        </a:spcBef>
                        <a:spcAft>
                          <a:spcPts val="0"/>
                        </a:spcAft>
                      </a:pPr>
                      <a:r>
                        <a:rPr lang="en-US" sz="1300" kern="1200" dirty="0">
                          <a:solidFill>
                            <a:srgbClr val="000000"/>
                          </a:solidFill>
                          <a:effectLst/>
                          <a:latin typeface="+mn-lt"/>
                          <a:ea typeface="Times New Roman" panose="02020603050405020304" pitchFamily="18" charset="0"/>
                          <a:cs typeface="Times New Roman" panose="02020603050405020304" pitchFamily="18" charset="0"/>
                        </a:rPr>
                        <a:t>TRT</a:t>
                      </a:r>
                      <a:endParaRPr lang="en-US" sz="1300" dirty="0">
                        <a:effectLst/>
                        <a:latin typeface="+mn-lt"/>
                        <a:ea typeface="Calibri" panose="020F0502020204030204" pitchFamily="34" charset="0"/>
                        <a:cs typeface="Times New Roman" panose="02020603050405020304" pitchFamily="18" charset="0"/>
                      </a:endParaRPr>
                    </a:p>
                  </a:txBody>
                  <a:tcPr marL="99441" marR="99441" marT="49720" marB="49720" anchor="ctr">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eaLnBrk="0" fontAlgn="base" hangingPunct="0">
                        <a:lnSpc>
                          <a:spcPct val="107000"/>
                        </a:lnSpc>
                        <a:spcBef>
                          <a:spcPts val="0"/>
                        </a:spcBef>
                        <a:spcAft>
                          <a:spcPts val="0"/>
                        </a:spcAft>
                      </a:pPr>
                      <a:r>
                        <a:rPr lang="en-US" sz="1300" kern="1200" dirty="0" err="1">
                          <a:solidFill>
                            <a:srgbClr val="000000"/>
                          </a:solidFill>
                          <a:effectLst/>
                          <a:latin typeface="+mn-lt"/>
                          <a:ea typeface="Times New Roman" panose="02020603050405020304" pitchFamily="18" charset="0"/>
                          <a:cs typeface="Times New Roman" panose="02020603050405020304" pitchFamily="18" charset="0"/>
                        </a:rPr>
                        <a:t>Preplant</a:t>
                      </a:r>
                      <a:r>
                        <a:rPr lang="en-US" sz="1300" kern="1200" dirty="0">
                          <a:solidFill>
                            <a:srgbClr val="000000"/>
                          </a:solidFill>
                          <a:effectLst/>
                          <a:latin typeface="+mn-lt"/>
                          <a:ea typeface="Times New Roman" panose="02020603050405020304" pitchFamily="18" charset="0"/>
                          <a:cs typeface="Times New Roman" panose="02020603050405020304" pitchFamily="18" charset="0"/>
                        </a:rPr>
                        <a:t> </a:t>
                      </a:r>
                      <a:r>
                        <a:rPr lang="en-US" sz="1300" kern="1200" dirty="0" smtClean="0">
                          <a:solidFill>
                            <a:srgbClr val="000000"/>
                          </a:solidFill>
                          <a:effectLst/>
                          <a:latin typeface="+mn-lt"/>
                          <a:ea typeface="Times New Roman" panose="02020603050405020304" pitchFamily="18" charset="0"/>
                          <a:cs typeface="Times New Roman" panose="02020603050405020304" pitchFamily="18" charset="0"/>
                        </a:rPr>
                        <a:t>(kg </a:t>
                      </a:r>
                      <a:r>
                        <a:rPr lang="en-US" sz="1300" kern="1200" dirty="0">
                          <a:solidFill>
                            <a:srgbClr val="000000"/>
                          </a:solidFill>
                          <a:effectLst/>
                          <a:latin typeface="+mn-lt"/>
                          <a:ea typeface="Times New Roman" panose="02020603050405020304" pitchFamily="18" charset="0"/>
                          <a:cs typeface="Times New Roman" panose="02020603050405020304" pitchFamily="18" charset="0"/>
                        </a:rPr>
                        <a:t>N/ ha)</a:t>
                      </a:r>
                      <a:endParaRPr lang="en-US" sz="1300" dirty="0">
                        <a:effectLst/>
                        <a:latin typeface="+mn-lt"/>
                        <a:ea typeface="Calibri" panose="020F0502020204030204" pitchFamily="34" charset="0"/>
                        <a:cs typeface="Times New Roman" panose="02020603050405020304" pitchFamily="18" charset="0"/>
                      </a:endParaRPr>
                    </a:p>
                  </a:txBody>
                  <a:tcPr marL="99441" marR="99441" marT="49720" marB="4972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eaLnBrk="0" fontAlgn="base" hangingPunct="0">
                        <a:lnSpc>
                          <a:spcPct val="107000"/>
                        </a:lnSpc>
                        <a:spcBef>
                          <a:spcPts val="0"/>
                        </a:spcBef>
                        <a:spcAft>
                          <a:spcPts val="0"/>
                        </a:spcAft>
                      </a:pPr>
                      <a:r>
                        <a:rPr lang="en-US" sz="1300" kern="1200" dirty="0">
                          <a:solidFill>
                            <a:srgbClr val="000000"/>
                          </a:solidFill>
                          <a:effectLst/>
                          <a:latin typeface="+mn-lt"/>
                          <a:ea typeface="Times New Roman" panose="02020603050405020304" pitchFamily="18" charset="0"/>
                          <a:cs typeface="Times New Roman" panose="02020603050405020304" pitchFamily="18" charset="0"/>
                        </a:rPr>
                        <a:t>Method</a:t>
                      </a:r>
                      <a:endParaRPr lang="en-US" sz="1300" dirty="0">
                        <a:effectLst/>
                        <a:latin typeface="+mn-lt"/>
                        <a:ea typeface="Calibri" panose="020F050202020403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eaLnBrk="0" fontAlgn="base" hangingPunct="0">
                        <a:lnSpc>
                          <a:spcPct val="107000"/>
                        </a:lnSpc>
                        <a:spcBef>
                          <a:spcPts val="0"/>
                        </a:spcBef>
                        <a:spcAft>
                          <a:spcPts val="0"/>
                        </a:spcAft>
                      </a:pPr>
                      <a:r>
                        <a:rPr lang="en-US" sz="1300" kern="1200" dirty="0" smtClean="0">
                          <a:solidFill>
                            <a:srgbClr val="000000"/>
                          </a:solidFill>
                          <a:effectLst/>
                          <a:latin typeface="+mn-lt"/>
                          <a:ea typeface="Times New Roman" panose="02020603050405020304" pitchFamily="18" charset="0"/>
                          <a:cs typeface="Times New Roman" panose="02020603050405020304" pitchFamily="18" charset="0"/>
                        </a:rPr>
                        <a:t>Top-dress</a:t>
                      </a:r>
                      <a:endParaRPr lang="en-US" sz="1300" dirty="0">
                        <a:effectLst/>
                        <a:latin typeface="+mn-lt"/>
                        <a:ea typeface="Calibri" panose="020F0502020204030204" pitchFamily="34" charset="0"/>
                        <a:cs typeface="Times New Roman" panose="02020603050405020304" pitchFamily="18" charset="0"/>
                      </a:endParaRPr>
                    </a:p>
                    <a:p>
                      <a:pPr marL="0" marR="0" algn="ctr" eaLnBrk="0" fontAlgn="base" hangingPunct="0">
                        <a:lnSpc>
                          <a:spcPct val="107000"/>
                        </a:lnSpc>
                        <a:spcBef>
                          <a:spcPts val="0"/>
                        </a:spcBef>
                        <a:spcAft>
                          <a:spcPts val="0"/>
                        </a:spcAft>
                      </a:pPr>
                      <a:r>
                        <a:rPr lang="en-US" sz="1300" kern="1200" dirty="0" smtClean="0">
                          <a:solidFill>
                            <a:srgbClr val="000000"/>
                          </a:solidFill>
                          <a:effectLst/>
                          <a:latin typeface="+mn-lt"/>
                          <a:ea typeface="Times New Roman" panose="02020603050405020304" pitchFamily="18" charset="0"/>
                          <a:cs typeface="Times New Roman" panose="02020603050405020304" pitchFamily="18" charset="0"/>
                        </a:rPr>
                        <a:t>(kg </a:t>
                      </a:r>
                      <a:r>
                        <a:rPr lang="en-US" sz="1300" kern="1200" dirty="0">
                          <a:solidFill>
                            <a:srgbClr val="000000"/>
                          </a:solidFill>
                          <a:effectLst/>
                          <a:latin typeface="+mn-lt"/>
                          <a:ea typeface="Times New Roman" panose="02020603050405020304" pitchFamily="18" charset="0"/>
                          <a:cs typeface="Times New Roman" panose="02020603050405020304" pitchFamily="18" charset="0"/>
                        </a:rPr>
                        <a:t>N/ha)</a:t>
                      </a:r>
                    </a:p>
                    <a:p>
                      <a:pPr marL="0" marR="0" algn="ctr" eaLnBrk="0" fontAlgn="base" hangingPunct="0">
                        <a:lnSpc>
                          <a:spcPct val="107000"/>
                        </a:lnSpc>
                        <a:spcBef>
                          <a:spcPts val="0"/>
                        </a:spcBef>
                        <a:spcAft>
                          <a:spcPts val="0"/>
                        </a:spcAft>
                      </a:pPr>
                      <a:r>
                        <a:rPr lang="en-US" sz="1300" kern="1200" dirty="0">
                          <a:solidFill>
                            <a:srgbClr val="000000"/>
                          </a:solidFill>
                          <a:effectLst/>
                          <a:latin typeface="+mn-lt"/>
                          <a:ea typeface="Times New Roman" panose="02020603050405020304" pitchFamily="18" charset="0"/>
                          <a:cs typeface="Times New Roman" panose="02020603050405020304" pitchFamily="18" charset="0"/>
                        </a:rPr>
                        <a:t>(</a:t>
                      </a:r>
                      <a:r>
                        <a:rPr lang="en-US" sz="1300" kern="1200" dirty="0" err="1">
                          <a:solidFill>
                            <a:srgbClr val="000000"/>
                          </a:solidFill>
                          <a:effectLst/>
                          <a:latin typeface="+mn-lt"/>
                          <a:ea typeface="Times New Roman" panose="02020603050405020304" pitchFamily="18" charset="0"/>
                          <a:cs typeface="Times New Roman" panose="02020603050405020304" pitchFamily="18" charset="0"/>
                        </a:rPr>
                        <a:t>Fk</a:t>
                      </a:r>
                      <a:r>
                        <a:rPr lang="en-US" sz="1300" kern="1200" dirty="0">
                          <a:solidFill>
                            <a:srgbClr val="000000"/>
                          </a:solidFill>
                          <a:effectLst/>
                          <a:latin typeface="+mn-lt"/>
                          <a:ea typeface="Times New Roman" panose="02020603050405020304" pitchFamily="18" charset="0"/>
                          <a:cs typeface="Times New Roman" panose="02020603050405020304" pitchFamily="18" charset="0"/>
                        </a:rPr>
                        <a:t> 4-6)</a:t>
                      </a:r>
                      <a:endParaRPr lang="en-US" sz="1300" dirty="0">
                        <a:effectLst/>
                        <a:latin typeface="+mn-lt"/>
                        <a:ea typeface="Calibri" panose="020F0502020204030204" pitchFamily="34" charset="0"/>
                        <a:cs typeface="Times New Roman" panose="02020603050405020304" pitchFamily="18" charset="0"/>
                      </a:endParaRPr>
                    </a:p>
                  </a:txBody>
                  <a:tcPr marL="99441" marR="99441" marT="49720" marB="4972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eaLnBrk="0" fontAlgn="base" hangingPunct="0">
                        <a:lnSpc>
                          <a:spcPct val="107000"/>
                        </a:lnSpc>
                        <a:spcBef>
                          <a:spcPts val="0"/>
                        </a:spcBef>
                        <a:spcAft>
                          <a:spcPts val="0"/>
                        </a:spcAft>
                      </a:pPr>
                      <a:r>
                        <a:rPr lang="en-US" sz="1300" kern="1200">
                          <a:solidFill>
                            <a:srgbClr val="000000"/>
                          </a:solidFill>
                          <a:effectLst/>
                          <a:latin typeface="+mn-lt"/>
                          <a:ea typeface="Times New Roman" panose="02020603050405020304" pitchFamily="18" charset="0"/>
                          <a:cs typeface="Times New Roman" panose="02020603050405020304" pitchFamily="18" charset="0"/>
                        </a:rPr>
                        <a:t>Method</a:t>
                      </a:r>
                      <a:endParaRPr lang="en-US" sz="1300">
                        <a:effectLst/>
                        <a:latin typeface="+mn-lt"/>
                        <a:ea typeface="Calibri" panose="020F050202020403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115763376"/>
                  </a:ext>
                </a:extLst>
              </a:tr>
              <a:tr h="312543">
                <a:tc>
                  <a:txBody>
                    <a:bodyPr/>
                    <a:lstStyle/>
                    <a:p>
                      <a:pPr marL="0" marR="0" algn="ctr" eaLnBrk="0" fontAlgn="base" hangingPunct="0">
                        <a:lnSpc>
                          <a:spcPct val="107000"/>
                        </a:lnSpc>
                        <a:spcBef>
                          <a:spcPts val="0"/>
                        </a:spcBef>
                        <a:spcAft>
                          <a:spcPts val="0"/>
                        </a:spcAft>
                      </a:pPr>
                      <a:r>
                        <a:rPr lang="en-US" sz="1300" kern="1200">
                          <a:solidFill>
                            <a:srgbClr val="000000"/>
                          </a:solidFill>
                          <a:effectLst/>
                          <a:latin typeface="+mn-lt"/>
                          <a:ea typeface="Times New Roman" panose="02020603050405020304" pitchFamily="18" charset="0"/>
                          <a:cs typeface="Times New Roman" panose="02020603050405020304" pitchFamily="18" charset="0"/>
                        </a:rPr>
                        <a:t>1</a:t>
                      </a:r>
                      <a:endParaRPr lang="en-US" sz="1300">
                        <a:effectLst/>
                        <a:latin typeface="+mn-lt"/>
                        <a:ea typeface="Calibri" panose="020F0502020204030204" pitchFamily="34" charset="0"/>
                        <a:cs typeface="Times New Roman" panose="02020603050405020304" pitchFamily="18" charset="0"/>
                      </a:endParaRPr>
                    </a:p>
                  </a:txBody>
                  <a:tcPr marL="99441" marR="99441" marT="49720" marB="49720" anchor="ctr">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eaLnBrk="0" fontAlgn="base" hangingPunct="0">
                        <a:lnSpc>
                          <a:spcPct val="107000"/>
                        </a:lnSpc>
                        <a:spcBef>
                          <a:spcPts val="0"/>
                        </a:spcBef>
                        <a:spcAft>
                          <a:spcPts val="0"/>
                        </a:spcAft>
                      </a:pPr>
                      <a:r>
                        <a:rPr lang="en-US" sz="1300" kern="1200">
                          <a:solidFill>
                            <a:srgbClr val="000000"/>
                          </a:solidFill>
                          <a:effectLst/>
                          <a:latin typeface="+mn-lt"/>
                          <a:ea typeface="Times New Roman" panose="02020603050405020304" pitchFamily="18" charset="0"/>
                          <a:cs typeface="Times New Roman" panose="02020603050405020304" pitchFamily="18" charset="0"/>
                        </a:rPr>
                        <a:t>0</a:t>
                      </a:r>
                      <a:endParaRPr lang="en-US" sz="1300">
                        <a:effectLst/>
                        <a:latin typeface="+mn-lt"/>
                        <a:ea typeface="Calibri" panose="020F0502020204030204" pitchFamily="34" charset="0"/>
                        <a:cs typeface="Times New Roman" panose="02020603050405020304" pitchFamily="18" charset="0"/>
                      </a:endParaRPr>
                    </a:p>
                  </a:txBody>
                  <a:tcPr marL="99441" marR="99441" marT="49720" marB="4972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eaLnBrk="0" fontAlgn="base" hangingPunct="0">
                        <a:lnSpc>
                          <a:spcPct val="107000"/>
                        </a:lnSpc>
                        <a:spcBef>
                          <a:spcPts val="0"/>
                        </a:spcBef>
                        <a:spcAft>
                          <a:spcPts val="0"/>
                        </a:spcAft>
                      </a:pPr>
                      <a:r>
                        <a:rPr lang="en-US" sz="1300" kern="1200" dirty="0">
                          <a:solidFill>
                            <a:srgbClr val="000000"/>
                          </a:solidFill>
                          <a:effectLst/>
                          <a:latin typeface="+mn-lt"/>
                          <a:ea typeface="Times New Roman" panose="02020603050405020304" pitchFamily="18" charset="0"/>
                          <a:cs typeface="Times New Roman" panose="02020603050405020304" pitchFamily="18" charset="0"/>
                        </a:rPr>
                        <a:t> </a:t>
                      </a:r>
                      <a:endParaRPr lang="en-US" sz="1300" dirty="0">
                        <a:effectLst/>
                        <a:latin typeface="+mn-lt"/>
                        <a:ea typeface="Calibri" panose="020F050202020403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eaLnBrk="0" fontAlgn="base" hangingPunct="0">
                        <a:lnSpc>
                          <a:spcPct val="107000"/>
                        </a:lnSpc>
                        <a:spcBef>
                          <a:spcPts val="0"/>
                        </a:spcBef>
                        <a:spcAft>
                          <a:spcPts val="0"/>
                        </a:spcAft>
                      </a:pPr>
                      <a:r>
                        <a:rPr lang="en-US" sz="1300" kern="1200" dirty="0">
                          <a:solidFill>
                            <a:srgbClr val="000000"/>
                          </a:solidFill>
                          <a:effectLst/>
                          <a:latin typeface="+mn-lt"/>
                          <a:ea typeface="Times New Roman" panose="02020603050405020304" pitchFamily="18" charset="0"/>
                          <a:cs typeface="Times New Roman" panose="02020603050405020304" pitchFamily="18" charset="0"/>
                        </a:rPr>
                        <a:t>0</a:t>
                      </a:r>
                      <a:endParaRPr lang="en-US" sz="1300" dirty="0">
                        <a:effectLst/>
                        <a:latin typeface="+mn-lt"/>
                        <a:ea typeface="Calibri" panose="020F0502020204030204" pitchFamily="34" charset="0"/>
                        <a:cs typeface="Times New Roman" panose="02020603050405020304" pitchFamily="18" charset="0"/>
                      </a:endParaRPr>
                    </a:p>
                  </a:txBody>
                  <a:tcPr marL="99441" marR="99441" marT="49720" marB="4972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eaLnBrk="0" fontAlgn="base" hangingPunct="0">
                        <a:lnSpc>
                          <a:spcPct val="107000"/>
                        </a:lnSpc>
                        <a:spcBef>
                          <a:spcPts val="0"/>
                        </a:spcBef>
                        <a:spcAft>
                          <a:spcPts val="0"/>
                        </a:spcAft>
                      </a:pPr>
                      <a:r>
                        <a:rPr lang="en-US" sz="1300" kern="1200">
                          <a:solidFill>
                            <a:srgbClr val="000000"/>
                          </a:solidFill>
                          <a:effectLst/>
                          <a:latin typeface="+mn-lt"/>
                          <a:ea typeface="Times New Roman" panose="02020603050405020304" pitchFamily="18" charset="0"/>
                          <a:cs typeface="Times New Roman" panose="02020603050405020304" pitchFamily="18" charset="0"/>
                        </a:rPr>
                        <a:t> </a:t>
                      </a:r>
                      <a:endParaRPr lang="en-US" sz="1300">
                        <a:effectLst/>
                        <a:latin typeface="+mn-lt"/>
                        <a:ea typeface="Calibri" panose="020F050202020403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857945399"/>
                  </a:ext>
                </a:extLst>
              </a:tr>
              <a:tr h="312543">
                <a:tc>
                  <a:txBody>
                    <a:bodyPr/>
                    <a:lstStyle/>
                    <a:p>
                      <a:pPr marL="0" marR="0" algn="ctr" eaLnBrk="0" fontAlgn="base" hangingPunct="0">
                        <a:lnSpc>
                          <a:spcPct val="107000"/>
                        </a:lnSpc>
                        <a:spcBef>
                          <a:spcPts val="0"/>
                        </a:spcBef>
                        <a:spcAft>
                          <a:spcPts val="0"/>
                        </a:spcAft>
                      </a:pPr>
                      <a:r>
                        <a:rPr lang="en-US" sz="1300" kern="1200">
                          <a:solidFill>
                            <a:srgbClr val="000000"/>
                          </a:solidFill>
                          <a:effectLst/>
                          <a:latin typeface="+mn-lt"/>
                          <a:ea typeface="Times New Roman" panose="02020603050405020304" pitchFamily="18" charset="0"/>
                          <a:cs typeface="Times New Roman" panose="02020603050405020304" pitchFamily="18" charset="0"/>
                        </a:rPr>
                        <a:t>2</a:t>
                      </a:r>
                      <a:endParaRPr lang="en-US" sz="1300">
                        <a:effectLst/>
                        <a:latin typeface="+mn-lt"/>
                        <a:ea typeface="Calibri" panose="020F0502020204030204" pitchFamily="34" charset="0"/>
                        <a:cs typeface="Times New Roman" panose="02020603050405020304" pitchFamily="18" charset="0"/>
                      </a:endParaRPr>
                    </a:p>
                  </a:txBody>
                  <a:tcPr marL="99441" marR="99441" marT="49720" marB="49720" anchor="ctr">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eaLnBrk="0" fontAlgn="base" hangingPunct="0">
                        <a:lnSpc>
                          <a:spcPct val="107000"/>
                        </a:lnSpc>
                        <a:spcBef>
                          <a:spcPts val="0"/>
                        </a:spcBef>
                        <a:spcAft>
                          <a:spcPts val="0"/>
                        </a:spcAft>
                      </a:pPr>
                      <a:r>
                        <a:rPr lang="en-US" sz="1300" kern="1200" dirty="0">
                          <a:solidFill>
                            <a:srgbClr val="000000"/>
                          </a:solidFill>
                          <a:effectLst/>
                          <a:latin typeface="+mn-lt"/>
                          <a:ea typeface="Calibri" panose="020F0502020204030204" pitchFamily="34" charset="0"/>
                          <a:cs typeface="Times New Roman" panose="02020603050405020304" pitchFamily="18" charset="0"/>
                        </a:rPr>
                        <a:t>90</a:t>
                      </a:r>
                      <a:endParaRPr lang="en-US" sz="1300" dirty="0">
                        <a:effectLst/>
                        <a:latin typeface="+mn-lt"/>
                        <a:ea typeface="Calibri" panose="020F0502020204030204" pitchFamily="34" charset="0"/>
                        <a:cs typeface="Times New Roman" panose="02020603050405020304" pitchFamily="18" charset="0"/>
                      </a:endParaRPr>
                    </a:p>
                  </a:txBody>
                  <a:tcPr marL="99441" marR="99441" marT="49720" marB="4972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eaLnBrk="0" fontAlgn="base" hangingPunct="0">
                        <a:lnSpc>
                          <a:spcPct val="107000"/>
                        </a:lnSpc>
                        <a:spcBef>
                          <a:spcPts val="0"/>
                        </a:spcBef>
                        <a:spcAft>
                          <a:spcPts val="0"/>
                        </a:spcAft>
                      </a:pPr>
                      <a:r>
                        <a:rPr lang="en-US" sz="1300" kern="1200" dirty="0">
                          <a:solidFill>
                            <a:srgbClr val="000000"/>
                          </a:solidFill>
                          <a:effectLst/>
                          <a:latin typeface="+mn-lt"/>
                          <a:ea typeface="Times New Roman" panose="02020603050405020304" pitchFamily="18" charset="0"/>
                          <a:cs typeface="Times New Roman" panose="02020603050405020304" pitchFamily="18" charset="0"/>
                        </a:rPr>
                        <a:t>Surface</a:t>
                      </a:r>
                      <a:endParaRPr lang="en-US" sz="1300" dirty="0">
                        <a:effectLst/>
                        <a:latin typeface="+mn-lt"/>
                        <a:ea typeface="Calibri" panose="020F050202020403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eaLnBrk="0" fontAlgn="base" hangingPunct="0">
                        <a:lnSpc>
                          <a:spcPct val="107000"/>
                        </a:lnSpc>
                        <a:spcBef>
                          <a:spcPts val="0"/>
                        </a:spcBef>
                        <a:spcAft>
                          <a:spcPts val="0"/>
                        </a:spcAft>
                      </a:pPr>
                      <a:r>
                        <a:rPr lang="en-US" sz="1300" kern="1200" dirty="0">
                          <a:solidFill>
                            <a:srgbClr val="000000"/>
                          </a:solidFill>
                          <a:effectLst/>
                          <a:latin typeface="+mn-lt"/>
                          <a:ea typeface="Times New Roman" panose="02020603050405020304" pitchFamily="18" charset="0"/>
                          <a:cs typeface="Times New Roman" panose="02020603050405020304" pitchFamily="18" charset="0"/>
                        </a:rPr>
                        <a:t>0</a:t>
                      </a:r>
                      <a:endParaRPr lang="en-US" sz="1300" dirty="0">
                        <a:effectLst/>
                        <a:latin typeface="+mn-lt"/>
                        <a:ea typeface="Calibri" panose="020F0502020204030204" pitchFamily="34" charset="0"/>
                        <a:cs typeface="Times New Roman" panose="02020603050405020304" pitchFamily="18" charset="0"/>
                      </a:endParaRPr>
                    </a:p>
                  </a:txBody>
                  <a:tcPr marL="99441" marR="99441" marT="49720" marB="4972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eaLnBrk="0" fontAlgn="base" hangingPunct="0">
                        <a:lnSpc>
                          <a:spcPct val="107000"/>
                        </a:lnSpc>
                        <a:spcBef>
                          <a:spcPts val="0"/>
                        </a:spcBef>
                        <a:spcAft>
                          <a:spcPts val="0"/>
                        </a:spcAft>
                      </a:pPr>
                      <a:r>
                        <a:rPr lang="en-US" sz="1300" kern="1200" dirty="0">
                          <a:solidFill>
                            <a:srgbClr val="000000"/>
                          </a:solidFill>
                          <a:effectLst/>
                          <a:latin typeface="+mn-lt"/>
                          <a:ea typeface="Times New Roman" panose="02020603050405020304" pitchFamily="18" charset="0"/>
                          <a:cs typeface="Times New Roman" panose="02020603050405020304" pitchFamily="18" charset="0"/>
                        </a:rPr>
                        <a:t> </a:t>
                      </a:r>
                      <a:endParaRPr lang="en-US" sz="1300" dirty="0">
                        <a:effectLst/>
                        <a:latin typeface="+mn-lt"/>
                        <a:ea typeface="Calibri" panose="020F050202020403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963320407"/>
                  </a:ext>
                </a:extLst>
              </a:tr>
              <a:tr h="312543">
                <a:tc>
                  <a:txBody>
                    <a:bodyPr/>
                    <a:lstStyle/>
                    <a:p>
                      <a:pPr marL="0" marR="0" algn="ctr" eaLnBrk="0" fontAlgn="base" hangingPunct="0">
                        <a:lnSpc>
                          <a:spcPct val="107000"/>
                        </a:lnSpc>
                        <a:spcBef>
                          <a:spcPts val="0"/>
                        </a:spcBef>
                        <a:spcAft>
                          <a:spcPts val="0"/>
                        </a:spcAft>
                      </a:pPr>
                      <a:r>
                        <a:rPr lang="en-US" sz="1300" kern="1200">
                          <a:solidFill>
                            <a:srgbClr val="000000"/>
                          </a:solidFill>
                          <a:effectLst/>
                          <a:latin typeface="+mn-lt"/>
                          <a:ea typeface="Times New Roman" panose="02020603050405020304" pitchFamily="18" charset="0"/>
                          <a:cs typeface="Times New Roman" panose="02020603050405020304" pitchFamily="18" charset="0"/>
                        </a:rPr>
                        <a:t>3</a:t>
                      </a:r>
                      <a:endParaRPr lang="en-US" sz="1300">
                        <a:effectLst/>
                        <a:latin typeface="+mn-lt"/>
                        <a:ea typeface="Calibri" panose="020F0502020204030204" pitchFamily="34" charset="0"/>
                        <a:cs typeface="Times New Roman" panose="02020603050405020304" pitchFamily="18" charset="0"/>
                      </a:endParaRPr>
                    </a:p>
                  </a:txBody>
                  <a:tcPr marL="99441" marR="99441" marT="49720" marB="49720" anchor="ctr">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eaLnBrk="0" fontAlgn="base" hangingPunct="0">
                        <a:lnSpc>
                          <a:spcPct val="107000"/>
                        </a:lnSpc>
                        <a:spcBef>
                          <a:spcPts val="0"/>
                        </a:spcBef>
                        <a:spcAft>
                          <a:spcPts val="0"/>
                        </a:spcAft>
                      </a:pPr>
                      <a:r>
                        <a:rPr lang="en-US" sz="1300" kern="1200" dirty="0">
                          <a:solidFill>
                            <a:srgbClr val="000000"/>
                          </a:solidFill>
                          <a:effectLst/>
                          <a:latin typeface="+mn-lt"/>
                          <a:ea typeface="Calibri" panose="020F0502020204030204" pitchFamily="34" charset="0"/>
                          <a:cs typeface="Times New Roman" panose="02020603050405020304" pitchFamily="18" charset="0"/>
                        </a:rPr>
                        <a:t>90</a:t>
                      </a:r>
                      <a:endParaRPr lang="en-US" sz="1300" dirty="0">
                        <a:effectLst/>
                        <a:latin typeface="+mn-lt"/>
                        <a:ea typeface="Calibri" panose="020F0502020204030204" pitchFamily="34" charset="0"/>
                        <a:cs typeface="Times New Roman" panose="02020603050405020304" pitchFamily="18" charset="0"/>
                      </a:endParaRPr>
                    </a:p>
                  </a:txBody>
                  <a:tcPr marL="99441" marR="99441" marT="49720" marB="4972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eaLnBrk="0" fontAlgn="base" hangingPunct="0">
                        <a:lnSpc>
                          <a:spcPct val="107000"/>
                        </a:lnSpc>
                        <a:spcBef>
                          <a:spcPts val="0"/>
                        </a:spcBef>
                        <a:spcAft>
                          <a:spcPts val="0"/>
                        </a:spcAft>
                      </a:pPr>
                      <a:r>
                        <a:rPr lang="en-US" sz="1300" kern="1200" dirty="0" smtClean="0">
                          <a:solidFill>
                            <a:srgbClr val="000000"/>
                          </a:solidFill>
                          <a:effectLst/>
                          <a:latin typeface="+mn-lt"/>
                          <a:ea typeface="Times New Roman" panose="02020603050405020304" pitchFamily="18" charset="0"/>
                          <a:cs typeface="Times New Roman" panose="02020603050405020304" pitchFamily="18" charset="0"/>
                        </a:rPr>
                        <a:t>5”D</a:t>
                      </a:r>
                      <a:endParaRPr lang="en-US" sz="1300" dirty="0">
                        <a:effectLst/>
                        <a:latin typeface="+mn-lt"/>
                        <a:ea typeface="Calibri" panose="020F050202020403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eaLnBrk="0" fontAlgn="base" hangingPunct="0">
                        <a:lnSpc>
                          <a:spcPct val="107000"/>
                        </a:lnSpc>
                        <a:spcBef>
                          <a:spcPts val="0"/>
                        </a:spcBef>
                        <a:spcAft>
                          <a:spcPts val="0"/>
                        </a:spcAft>
                      </a:pPr>
                      <a:r>
                        <a:rPr lang="en-US" sz="1300" kern="1200">
                          <a:solidFill>
                            <a:srgbClr val="000000"/>
                          </a:solidFill>
                          <a:effectLst/>
                          <a:latin typeface="+mn-lt"/>
                          <a:ea typeface="Times New Roman" panose="02020603050405020304" pitchFamily="18" charset="0"/>
                          <a:cs typeface="Times New Roman" panose="02020603050405020304" pitchFamily="18" charset="0"/>
                        </a:rPr>
                        <a:t>0</a:t>
                      </a:r>
                      <a:endParaRPr lang="en-US" sz="1300">
                        <a:effectLst/>
                        <a:latin typeface="+mn-lt"/>
                        <a:ea typeface="Calibri" panose="020F0502020204030204" pitchFamily="34" charset="0"/>
                        <a:cs typeface="Times New Roman" panose="02020603050405020304" pitchFamily="18" charset="0"/>
                      </a:endParaRPr>
                    </a:p>
                  </a:txBody>
                  <a:tcPr marL="99441" marR="99441" marT="49720" marB="4972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eaLnBrk="0" fontAlgn="base" hangingPunct="0">
                        <a:lnSpc>
                          <a:spcPct val="107000"/>
                        </a:lnSpc>
                        <a:spcBef>
                          <a:spcPts val="0"/>
                        </a:spcBef>
                        <a:spcAft>
                          <a:spcPts val="0"/>
                        </a:spcAft>
                      </a:pPr>
                      <a:r>
                        <a:rPr lang="en-US" sz="1300" kern="1200" dirty="0">
                          <a:solidFill>
                            <a:srgbClr val="000000"/>
                          </a:solidFill>
                          <a:effectLst/>
                          <a:latin typeface="+mn-lt"/>
                          <a:ea typeface="Times New Roman" panose="02020603050405020304" pitchFamily="18" charset="0"/>
                          <a:cs typeface="Times New Roman" panose="02020603050405020304" pitchFamily="18" charset="0"/>
                        </a:rPr>
                        <a:t> </a:t>
                      </a:r>
                      <a:endParaRPr lang="en-US" sz="1300" dirty="0">
                        <a:effectLst/>
                        <a:latin typeface="+mn-lt"/>
                        <a:ea typeface="Calibri" panose="020F050202020403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65151384"/>
                  </a:ext>
                </a:extLst>
              </a:tr>
              <a:tr h="312543">
                <a:tc>
                  <a:txBody>
                    <a:bodyPr/>
                    <a:lstStyle/>
                    <a:p>
                      <a:pPr marL="0" marR="0" algn="ctr">
                        <a:lnSpc>
                          <a:spcPct val="107000"/>
                        </a:lnSpc>
                        <a:spcBef>
                          <a:spcPts val="0"/>
                        </a:spcBef>
                        <a:spcAft>
                          <a:spcPts val="0"/>
                        </a:spcAft>
                      </a:pPr>
                      <a:r>
                        <a:rPr lang="en-US" sz="1300" kern="1200">
                          <a:solidFill>
                            <a:srgbClr val="000000"/>
                          </a:solidFill>
                          <a:effectLst/>
                          <a:latin typeface="+mn-lt"/>
                          <a:ea typeface="Times New Roman" panose="02020603050405020304" pitchFamily="18" charset="0"/>
                          <a:cs typeface="Times New Roman" panose="02020603050405020304" pitchFamily="18" charset="0"/>
                        </a:rPr>
                        <a:t>4</a:t>
                      </a:r>
                      <a:endParaRPr lang="en-US" sz="1300">
                        <a:effectLst/>
                        <a:latin typeface="+mn-lt"/>
                        <a:ea typeface="Calibri" panose="020F0502020204030204" pitchFamily="34" charset="0"/>
                        <a:cs typeface="Times New Roman" panose="02020603050405020304" pitchFamily="18" charset="0"/>
                      </a:endParaRPr>
                    </a:p>
                  </a:txBody>
                  <a:tcPr marL="99441" marR="99441" marT="49720" marB="49720" anchor="ctr">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eaLnBrk="0" fontAlgn="base" hangingPunct="0">
                        <a:lnSpc>
                          <a:spcPct val="107000"/>
                        </a:lnSpc>
                        <a:spcBef>
                          <a:spcPts val="0"/>
                        </a:spcBef>
                        <a:spcAft>
                          <a:spcPts val="0"/>
                        </a:spcAft>
                      </a:pPr>
                      <a:r>
                        <a:rPr lang="en-US" sz="1300" kern="1200" dirty="0">
                          <a:solidFill>
                            <a:srgbClr val="000000"/>
                          </a:solidFill>
                          <a:effectLst/>
                          <a:latin typeface="+mn-lt"/>
                          <a:ea typeface="Calibri" panose="020F0502020204030204" pitchFamily="34" charset="0"/>
                          <a:cs typeface="Times New Roman" panose="02020603050405020304" pitchFamily="18" charset="0"/>
                        </a:rPr>
                        <a:t>45</a:t>
                      </a:r>
                      <a:endParaRPr lang="en-US" sz="1300" dirty="0">
                        <a:effectLst/>
                        <a:latin typeface="+mn-lt"/>
                        <a:ea typeface="Calibri" panose="020F0502020204030204" pitchFamily="34" charset="0"/>
                        <a:cs typeface="Times New Roman" panose="02020603050405020304" pitchFamily="18" charset="0"/>
                      </a:endParaRPr>
                    </a:p>
                  </a:txBody>
                  <a:tcPr marL="99441" marR="99441" marT="49720" marB="4972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fontAlgn="base">
                        <a:lnSpc>
                          <a:spcPct val="107000"/>
                        </a:lnSpc>
                        <a:spcBef>
                          <a:spcPts val="215"/>
                        </a:spcBef>
                        <a:spcAft>
                          <a:spcPts val="0"/>
                        </a:spcAft>
                      </a:pPr>
                      <a:r>
                        <a:rPr lang="en-US" sz="1300" kern="1200" dirty="0">
                          <a:solidFill>
                            <a:srgbClr val="000000"/>
                          </a:solidFill>
                          <a:effectLst/>
                          <a:latin typeface="+mn-lt"/>
                          <a:ea typeface="Times New Roman" panose="02020603050405020304" pitchFamily="18" charset="0"/>
                          <a:cs typeface="Times New Roman" panose="02020603050405020304" pitchFamily="18" charset="0"/>
                        </a:rPr>
                        <a:t>Surface</a:t>
                      </a:r>
                      <a:endParaRPr lang="en-US" sz="1300" dirty="0">
                        <a:effectLst/>
                        <a:latin typeface="+mn-lt"/>
                        <a:ea typeface="Calibri" panose="020F050202020403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fontAlgn="base">
                        <a:lnSpc>
                          <a:spcPct val="107000"/>
                        </a:lnSpc>
                        <a:spcBef>
                          <a:spcPts val="215"/>
                        </a:spcBef>
                        <a:spcAft>
                          <a:spcPts val="0"/>
                        </a:spcAft>
                      </a:pPr>
                      <a:r>
                        <a:rPr lang="en-US" sz="1300" kern="1200" dirty="0">
                          <a:solidFill>
                            <a:srgbClr val="000000"/>
                          </a:solidFill>
                          <a:effectLst/>
                          <a:latin typeface="+mn-lt"/>
                          <a:ea typeface="Calibri" panose="020F0502020204030204" pitchFamily="34" charset="0"/>
                          <a:cs typeface="Times New Roman" panose="02020603050405020304" pitchFamily="18" charset="0"/>
                        </a:rPr>
                        <a:t>45</a:t>
                      </a:r>
                      <a:endParaRPr lang="en-US" sz="1300" dirty="0">
                        <a:effectLst/>
                        <a:latin typeface="+mn-lt"/>
                        <a:ea typeface="Calibri" panose="020F0502020204030204" pitchFamily="34" charset="0"/>
                        <a:cs typeface="Times New Roman" panose="02020603050405020304" pitchFamily="18" charset="0"/>
                      </a:endParaRPr>
                    </a:p>
                  </a:txBody>
                  <a:tcPr marL="99441" marR="99441" marT="49720" marB="4972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eaLnBrk="0" fontAlgn="base" hangingPunct="0">
                        <a:lnSpc>
                          <a:spcPct val="107000"/>
                        </a:lnSpc>
                        <a:spcBef>
                          <a:spcPts val="0"/>
                        </a:spcBef>
                        <a:spcAft>
                          <a:spcPts val="0"/>
                        </a:spcAft>
                      </a:pPr>
                      <a:r>
                        <a:rPr lang="en-US" sz="1300" kern="1200" dirty="0">
                          <a:solidFill>
                            <a:srgbClr val="000000"/>
                          </a:solidFill>
                          <a:effectLst/>
                          <a:latin typeface="+mn-lt"/>
                          <a:ea typeface="Times New Roman" panose="02020603050405020304" pitchFamily="18" charset="0"/>
                          <a:cs typeface="Times New Roman" panose="02020603050405020304" pitchFamily="18" charset="0"/>
                        </a:rPr>
                        <a:t>Surface</a:t>
                      </a:r>
                      <a:endParaRPr lang="en-US" sz="1300" dirty="0">
                        <a:effectLst/>
                        <a:latin typeface="+mn-lt"/>
                        <a:ea typeface="Calibri" panose="020F050202020403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349163825"/>
                  </a:ext>
                </a:extLst>
              </a:tr>
              <a:tr h="312543">
                <a:tc>
                  <a:txBody>
                    <a:bodyPr/>
                    <a:lstStyle/>
                    <a:p>
                      <a:pPr marL="0" marR="0" algn="ctr">
                        <a:lnSpc>
                          <a:spcPct val="107000"/>
                        </a:lnSpc>
                        <a:spcBef>
                          <a:spcPts val="0"/>
                        </a:spcBef>
                        <a:spcAft>
                          <a:spcPts val="0"/>
                        </a:spcAft>
                      </a:pPr>
                      <a:r>
                        <a:rPr lang="en-US" sz="1300" kern="1200">
                          <a:solidFill>
                            <a:srgbClr val="000000"/>
                          </a:solidFill>
                          <a:effectLst/>
                          <a:latin typeface="+mn-lt"/>
                          <a:ea typeface="Times New Roman" panose="02020603050405020304" pitchFamily="18" charset="0"/>
                          <a:cs typeface="Times New Roman" panose="02020603050405020304" pitchFamily="18" charset="0"/>
                        </a:rPr>
                        <a:t>5</a:t>
                      </a:r>
                      <a:endParaRPr lang="en-US" sz="1300">
                        <a:effectLst/>
                        <a:latin typeface="+mn-lt"/>
                        <a:ea typeface="Calibri" panose="020F0502020204030204" pitchFamily="34" charset="0"/>
                        <a:cs typeface="Times New Roman" panose="02020603050405020304" pitchFamily="18" charset="0"/>
                      </a:endParaRPr>
                    </a:p>
                  </a:txBody>
                  <a:tcPr marL="99441" marR="99441" marT="49720" marB="49720" anchor="ctr">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eaLnBrk="0" fontAlgn="base" hangingPunct="0">
                        <a:lnSpc>
                          <a:spcPct val="107000"/>
                        </a:lnSpc>
                        <a:spcBef>
                          <a:spcPts val="0"/>
                        </a:spcBef>
                        <a:spcAft>
                          <a:spcPts val="0"/>
                        </a:spcAft>
                      </a:pPr>
                      <a:r>
                        <a:rPr lang="en-US" sz="1300" kern="1200" dirty="0">
                          <a:solidFill>
                            <a:srgbClr val="000000"/>
                          </a:solidFill>
                          <a:effectLst/>
                          <a:latin typeface="+mn-lt"/>
                          <a:ea typeface="Calibri" panose="020F0502020204030204" pitchFamily="34" charset="0"/>
                          <a:cs typeface="Times New Roman" panose="02020603050405020304" pitchFamily="18" charset="0"/>
                        </a:rPr>
                        <a:t>45</a:t>
                      </a:r>
                      <a:endParaRPr lang="en-US" sz="1300" dirty="0">
                        <a:effectLst/>
                        <a:latin typeface="+mn-lt"/>
                        <a:ea typeface="Calibri" panose="020F0502020204030204" pitchFamily="34" charset="0"/>
                        <a:cs typeface="Times New Roman" panose="02020603050405020304" pitchFamily="18" charset="0"/>
                      </a:endParaRPr>
                    </a:p>
                  </a:txBody>
                  <a:tcPr marL="99441" marR="99441" marT="49720" marB="4972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eaLnBrk="0" fontAlgn="base" hangingPunct="0">
                        <a:lnSpc>
                          <a:spcPct val="107000"/>
                        </a:lnSpc>
                        <a:spcBef>
                          <a:spcPts val="0"/>
                        </a:spcBef>
                        <a:spcAft>
                          <a:spcPts val="0"/>
                        </a:spcAft>
                      </a:pPr>
                      <a:r>
                        <a:rPr lang="en-US" sz="1300" kern="1200" dirty="0">
                          <a:solidFill>
                            <a:srgbClr val="000000"/>
                          </a:solidFill>
                          <a:effectLst/>
                          <a:latin typeface="+mn-lt"/>
                          <a:ea typeface="Times New Roman" panose="02020603050405020304" pitchFamily="18" charset="0"/>
                          <a:cs typeface="Times New Roman" panose="02020603050405020304" pitchFamily="18" charset="0"/>
                        </a:rPr>
                        <a:t>Surface</a:t>
                      </a:r>
                      <a:endParaRPr lang="en-US" sz="1300" dirty="0">
                        <a:effectLst/>
                        <a:latin typeface="+mn-lt"/>
                        <a:ea typeface="Calibri" panose="020F050202020403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fontAlgn="base">
                        <a:lnSpc>
                          <a:spcPct val="107000"/>
                        </a:lnSpc>
                        <a:spcBef>
                          <a:spcPts val="215"/>
                        </a:spcBef>
                        <a:spcAft>
                          <a:spcPts val="0"/>
                        </a:spcAft>
                      </a:pPr>
                      <a:r>
                        <a:rPr lang="en-US" sz="1300" kern="1200" dirty="0">
                          <a:solidFill>
                            <a:srgbClr val="000000"/>
                          </a:solidFill>
                          <a:effectLst/>
                          <a:latin typeface="+mn-lt"/>
                          <a:ea typeface="Calibri" panose="020F0502020204030204" pitchFamily="34" charset="0"/>
                          <a:cs typeface="Times New Roman" panose="02020603050405020304" pitchFamily="18" charset="0"/>
                        </a:rPr>
                        <a:t>45</a:t>
                      </a:r>
                      <a:endParaRPr lang="en-US" sz="1300" dirty="0">
                        <a:effectLst/>
                        <a:latin typeface="+mn-lt"/>
                        <a:ea typeface="Calibri" panose="020F0502020204030204" pitchFamily="34" charset="0"/>
                        <a:cs typeface="Times New Roman" panose="02020603050405020304" pitchFamily="18" charset="0"/>
                      </a:endParaRPr>
                    </a:p>
                  </a:txBody>
                  <a:tcPr marL="99441" marR="99441" marT="49720" marB="4972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fontAlgn="base">
                        <a:lnSpc>
                          <a:spcPct val="107000"/>
                        </a:lnSpc>
                        <a:spcBef>
                          <a:spcPts val="215"/>
                        </a:spcBef>
                        <a:spcAft>
                          <a:spcPts val="0"/>
                        </a:spcAft>
                      </a:pPr>
                      <a:r>
                        <a:rPr lang="en-US" sz="1300" kern="1200" dirty="0" smtClean="0">
                          <a:solidFill>
                            <a:srgbClr val="000000"/>
                          </a:solidFill>
                          <a:effectLst/>
                          <a:latin typeface="+mn-lt"/>
                          <a:ea typeface="Times New Roman" panose="02020603050405020304" pitchFamily="18" charset="0"/>
                          <a:cs typeface="Times New Roman" panose="02020603050405020304" pitchFamily="18" charset="0"/>
                        </a:rPr>
                        <a:t>5”D</a:t>
                      </a:r>
                      <a:endParaRPr lang="en-US" sz="1300" dirty="0">
                        <a:effectLst/>
                        <a:latin typeface="+mn-lt"/>
                        <a:ea typeface="Calibri" panose="020F050202020403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388273902"/>
                  </a:ext>
                </a:extLst>
              </a:tr>
              <a:tr h="312543">
                <a:tc>
                  <a:txBody>
                    <a:bodyPr/>
                    <a:lstStyle/>
                    <a:p>
                      <a:pPr marL="0" marR="0" algn="ctr">
                        <a:lnSpc>
                          <a:spcPct val="107000"/>
                        </a:lnSpc>
                        <a:spcBef>
                          <a:spcPts val="0"/>
                        </a:spcBef>
                        <a:spcAft>
                          <a:spcPts val="0"/>
                        </a:spcAft>
                      </a:pPr>
                      <a:r>
                        <a:rPr lang="en-US" sz="1300" kern="1200">
                          <a:solidFill>
                            <a:srgbClr val="000000"/>
                          </a:solidFill>
                          <a:effectLst/>
                          <a:latin typeface="+mn-lt"/>
                          <a:ea typeface="Times New Roman" panose="02020603050405020304" pitchFamily="18" charset="0"/>
                          <a:cs typeface="Times New Roman" panose="02020603050405020304" pitchFamily="18" charset="0"/>
                        </a:rPr>
                        <a:t>6</a:t>
                      </a:r>
                      <a:endParaRPr lang="en-US" sz="1300">
                        <a:effectLst/>
                        <a:latin typeface="+mn-lt"/>
                        <a:ea typeface="Calibri" panose="020F0502020204030204" pitchFamily="34" charset="0"/>
                        <a:cs typeface="Times New Roman" panose="02020603050405020304" pitchFamily="18" charset="0"/>
                      </a:endParaRPr>
                    </a:p>
                  </a:txBody>
                  <a:tcPr marL="99441" marR="99441" marT="49720" marB="49720" anchor="ctr">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eaLnBrk="0" fontAlgn="base" hangingPunct="0">
                        <a:lnSpc>
                          <a:spcPct val="107000"/>
                        </a:lnSpc>
                        <a:spcBef>
                          <a:spcPts val="0"/>
                        </a:spcBef>
                        <a:spcAft>
                          <a:spcPts val="0"/>
                        </a:spcAft>
                      </a:pPr>
                      <a:r>
                        <a:rPr lang="en-US" sz="1300" kern="1200" dirty="0">
                          <a:solidFill>
                            <a:srgbClr val="000000"/>
                          </a:solidFill>
                          <a:effectLst/>
                          <a:latin typeface="+mn-lt"/>
                          <a:ea typeface="Calibri" panose="020F0502020204030204" pitchFamily="34" charset="0"/>
                          <a:cs typeface="Times New Roman" panose="02020603050405020304" pitchFamily="18" charset="0"/>
                        </a:rPr>
                        <a:t>45</a:t>
                      </a:r>
                      <a:endParaRPr lang="en-US" sz="1300" dirty="0">
                        <a:effectLst/>
                        <a:latin typeface="+mn-lt"/>
                        <a:ea typeface="Calibri" panose="020F0502020204030204" pitchFamily="34" charset="0"/>
                        <a:cs typeface="Times New Roman" panose="02020603050405020304" pitchFamily="18" charset="0"/>
                      </a:endParaRPr>
                    </a:p>
                  </a:txBody>
                  <a:tcPr marL="99441" marR="99441" marT="49720" marB="4972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eaLnBrk="0" fontAlgn="base" hangingPunct="0">
                        <a:lnSpc>
                          <a:spcPct val="107000"/>
                        </a:lnSpc>
                        <a:spcBef>
                          <a:spcPts val="0"/>
                        </a:spcBef>
                        <a:spcAft>
                          <a:spcPts val="0"/>
                        </a:spcAft>
                      </a:pPr>
                      <a:r>
                        <a:rPr lang="en-US" sz="1300" kern="1200" dirty="0">
                          <a:solidFill>
                            <a:srgbClr val="000000"/>
                          </a:solidFill>
                          <a:effectLst/>
                          <a:latin typeface="+mn-lt"/>
                          <a:ea typeface="Times New Roman" panose="02020603050405020304" pitchFamily="18" charset="0"/>
                          <a:cs typeface="Times New Roman" panose="02020603050405020304" pitchFamily="18" charset="0"/>
                        </a:rPr>
                        <a:t>Surface</a:t>
                      </a:r>
                      <a:endParaRPr lang="en-US" sz="1300" dirty="0">
                        <a:effectLst/>
                        <a:latin typeface="+mn-lt"/>
                        <a:ea typeface="Calibri" panose="020F050202020403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fontAlgn="base">
                        <a:lnSpc>
                          <a:spcPct val="107000"/>
                        </a:lnSpc>
                        <a:spcBef>
                          <a:spcPts val="215"/>
                        </a:spcBef>
                        <a:spcAft>
                          <a:spcPts val="0"/>
                        </a:spcAft>
                      </a:pPr>
                      <a:r>
                        <a:rPr lang="en-US" sz="1300" kern="1200" dirty="0">
                          <a:solidFill>
                            <a:srgbClr val="000000"/>
                          </a:solidFill>
                          <a:effectLst/>
                          <a:latin typeface="+mn-lt"/>
                          <a:ea typeface="Calibri" panose="020F0502020204030204" pitchFamily="34" charset="0"/>
                          <a:cs typeface="Times New Roman" panose="02020603050405020304" pitchFamily="18" charset="0"/>
                        </a:rPr>
                        <a:t>45</a:t>
                      </a:r>
                      <a:endParaRPr lang="en-US" sz="1300" dirty="0">
                        <a:effectLst/>
                        <a:latin typeface="+mn-lt"/>
                        <a:ea typeface="Calibri" panose="020F0502020204030204" pitchFamily="34" charset="0"/>
                        <a:cs typeface="Times New Roman" panose="02020603050405020304" pitchFamily="18" charset="0"/>
                      </a:endParaRPr>
                    </a:p>
                  </a:txBody>
                  <a:tcPr marL="99441" marR="99441" marT="49720" marB="4972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fontAlgn="base">
                        <a:lnSpc>
                          <a:spcPct val="107000"/>
                        </a:lnSpc>
                        <a:spcBef>
                          <a:spcPts val="215"/>
                        </a:spcBef>
                        <a:spcAft>
                          <a:spcPts val="0"/>
                        </a:spcAft>
                      </a:pPr>
                      <a:r>
                        <a:rPr lang="en-US" sz="1300" kern="1200" dirty="0">
                          <a:solidFill>
                            <a:srgbClr val="000000"/>
                          </a:solidFill>
                          <a:effectLst/>
                          <a:latin typeface="+mn-lt"/>
                          <a:ea typeface="Times New Roman" panose="02020603050405020304" pitchFamily="18" charset="0"/>
                          <a:cs typeface="Times New Roman" panose="02020603050405020304" pitchFamily="18" charset="0"/>
                        </a:rPr>
                        <a:t>Foliar</a:t>
                      </a:r>
                      <a:endParaRPr lang="en-US" sz="1300" dirty="0">
                        <a:effectLst/>
                        <a:latin typeface="+mn-lt"/>
                        <a:ea typeface="Calibri" panose="020F050202020403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583521468"/>
                  </a:ext>
                </a:extLst>
              </a:tr>
              <a:tr h="312543">
                <a:tc>
                  <a:txBody>
                    <a:bodyPr/>
                    <a:lstStyle/>
                    <a:p>
                      <a:pPr marL="0" marR="0" algn="ctr">
                        <a:lnSpc>
                          <a:spcPct val="107000"/>
                        </a:lnSpc>
                        <a:spcBef>
                          <a:spcPts val="0"/>
                        </a:spcBef>
                        <a:spcAft>
                          <a:spcPts val="0"/>
                        </a:spcAft>
                      </a:pPr>
                      <a:r>
                        <a:rPr lang="en-US" sz="1300" kern="1200">
                          <a:solidFill>
                            <a:srgbClr val="000000"/>
                          </a:solidFill>
                          <a:effectLst/>
                          <a:latin typeface="+mn-lt"/>
                          <a:ea typeface="Times New Roman" panose="02020603050405020304" pitchFamily="18" charset="0"/>
                          <a:cs typeface="Times New Roman" panose="02020603050405020304" pitchFamily="18" charset="0"/>
                        </a:rPr>
                        <a:t>7</a:t>
                      </a:r>
                      <a:endParaRPr lang="en-US" sz="1300">
                        <a:effectLst/>
                        <a:latin typeface="+mn-lt"/>
                        <a:ea typeface="Calibri" panose="020F0502020204030204" pitchFamily="34" charset="0"/>
                        <a:cs typeface="Times New Roman" panose="02020603050405020304" pitchFamily="18" charset="0"/>
                      </a:endParaRPr>
                    </a:p>
                  </a:txBody>
                  <a:tcPr marL="99441" marR="99441" marT="49720" marB="49720" anchor="ctr">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eaLnBrk="0" fontAlgn="base" hangingPunct="0">
                        <a:lnSpc>
                          <a:spcPct val="107000"/>
                        </a:lnSpc>
                        <a:spcBef>
                          <a:spcPts val="0"/>
                        </a:spcBef>
                        <a:spcAft>
                          <a:spcPts val="0"/>
                        </a:spcAft>
                      </a:pPr>
                      <a:r>
                        <a:rPr lang="en-US" sz="1300" kern="1200" dirty="0">
                          <a:solidFill>
                            <a:srgbClr val="000000"/>
                          </a:solidFill>
                          <a:effectLst/>
                          <a:latin typeface="+mn-lt"/>
                          <a:ea typeface="Calibri" panose="020F0502020204030204" pitchFamily="34" charset="0"/>
                          <a:cs typeface="Times New Roman" panose="02020603050405020304" pitchFamily="18" charset="0"/>
                        </a:rPr>
                        <a:t>45</a:t>
                      </a:r>
                      <a:endParaRPr lang="en-US" sz="1300" dirty="0">
                        <a:effectLst/>
                        <a:latin typeface="+mn-lt"/>
                        <a:ea typeface="Calibri" panose="020F0502020204030204" pitchFamily="34" charset="0"/>
                        <a:cs typeface="Times New Roman" panose="02020603050405020304" pitchFamily="18" charset="0"/>
                      </a:endParaRPr>
                    </a:p>
                  </a:txBody>
                  <a:tcPr marL="99441" marR="99441" marT="49720" marB="4972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eaLnBrk="0" fontAlgn="base" hangingPunct="0">
                        <a:lnSpc>
                          <a:spcPct val="107000"/>
                        </a:lnSpc>
                        <a:spcBef>
                          <a:spcPts val="0"/>
                        </a:spcBef>
                        <a:spcAft>
                          <a:spcPts val="0"/>
                        </a:spcAft>
                      </a:pPr>
                      <a:r>
                        <a:rPr lang="en-US" sz="1300" kern="1200" dirty="0" smtClean="0">
                          <a:solidFill>
                            <a:srgbClr val="000000"/>
                          </a:solidFill>
                          <a:effectLst/>
                          <a:latin typeface="+mn-lt"/>
                          <a:ea typeface="Times New Roman" panose="02020603050405020304" pitchFamily="18" charset="0"/>
                          <a:cs typeface="Times New Roman" panose="02020603050405020304" pitchFamily="18" charset="0"/>
                        </a:rPr>
                        <a:t>5”D</a:t>
                      </a:r>
                      <a:endParaRPr lang="en-US" sz="1300" dirty="0">
                        <a:effectLst/>
                        <a:latin typeface="+mn-lt"/>
                        <a:ea typeface="Calibri" panose="020F050202020403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fontAlgn="base">
                        <a:lnSpc>
                          <a:spcPct val="107000"/>
                        </a:lnSpc>
                        <a:spcBef>
                          <a:spcPts val="215"/>
                        </a:spcBef>
                        <a:spcAft>
                          <a:spcPts val="0"/>
                        </a:spcAft>
                      </a:pPr>
                      <a:r>
                        <a:rPr lang="en-US" sz="1300" kern="1200" dirty="0">
                          <a:solidFill>
                            <a:srgbClr val="000000"/>
                          </a:solidFill>
                          <a:effectLst/>
                          <a:latin typeface="+mn-lt"/>
                          <a:ea typeface="Calibri" panose="020F0502020204030204" pitchFamily="34" charset="0"/>
                          <a:cs typeface="Times New Roman" panose="02020603050405020304" pitchFamily="18" charset="0"/>
                        </a:rPr>
                        <a:t>45</a:t>
                      </a:r>
                      <a:endParaRPr lang="en-US" sz="1300" dirty="0">
                        <a:effectLst/>
                        <a:latin typeface="+mn-lt"/>
                        <a:ea typeface="Calibri" panose="020F0502020204030204" pitchFamily="34" charset="0"/>
                        <a:cs typeface="Times New Roman" panose="02020603050405020304" pitchFamily="18" charset="0"/>
                      </a:endParaRPr>
                    </a:p>
                  </a:txBody>
                  <a:tcPr marL="99441" marR="99441" marT="49720" marB="4972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fontAlgn="base">
                        <a:lnSpc>
                          <a:spcPct val="107000"/>
                        </a:lnSpc>
                        <a:spcBef>
                          <a:spcPts val="215"/>
                        </a:spcBef>
                        <a:spcAft>
                          <a:spcPts val="0"/>
                        </a:spcAft>
                      </a:pPr>
                      <a:r>
                        <a:rPr lang="en-US" sz="1300" kern="1200" dirty="0">
                          <a:solidFill>
                            <a:srgbClr val="000000"/>
                          </a:solidFill>
                          <a:effectLst/>
                          <a:latin typeface="+mn-lt"/>
                          <a:ea typeface="Times New Roman" panose="02020603050405020304" pitchFamily="18" charset="0"/>
                          <a:cs typeface="Times New Roman" panose="02020603050405020304" pitchFamily="18" charset="0"/>
                        </a:rPr>
                        <a:t>Surface</a:t>
                      </a:r>
                      <a:endParaRPr lang="en-US" sz="1300" dirty="0">
                        <a:effectLst/>
                        <a:latin typeface="+mn-lt"/>
                        <a:ea typeface="Calibri" panose="020F050202020403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172705835"/>
                  </a:ext>
                </a:extLst>
              </a:tr>
              <a:tr h="312543">
                <a:tc>
                  <a:txBody>
                    <a:bodyPr/>
                    <a:lstStyle/>
                    <a:p>
                      <a:pPr marL="0" marR="0" algn="ctr">
                        <a:lnSpc>
                          <a:spcPct val="107000"/>
                        </a:lnSpc>
                        <a:spcBef>
                          <a:spcPts val="0"/>
                        </a:spcBef>
                        <a:spcAft>
                          <a:spcPts val="0"/>
                        </a:spcAft>
                      </a:pPr>
                      <a:r>
                        <a:rPr lang="en-US" sz="1300" kern="1200">
                          <a:solidFill>
                            <a:srgbClr val="000000"/>
                          </a:solidFill>
                          <a:effectLst/>
                          <a:latin typeface="+mn-lt"/>
                          <a:ea typeface="Times New Roman" panose="02020603050405020304" pitchFamily="18" charset="0"/>
                          <a:cs typeface="Times New Roman" panose="02020603050405020304" pitchFamily="18" charset="0"/>
                        </a:rPr>
                        <a:t>8</a:t>
                      </a:r>
                      <a:endParaRPr lang="en-US" sz="1300">
                        <a:effectLst/>
                        <a:latin typeface="+mn-lt"/>
                        <a:ea typeface="Calibri" panose="020F0502020204030204" pitchFamily="34" charset="0"/>
                        <a:cs typeface="Times New Roman" panose="02020603050405020304" pitchFamily="18" charset="0"/>
                      </a:endParaRPr>
                    </a:p>
                  </a:txBody>
                  <a:tcPr marL="99441" marR="99441" marT="49720" marB="49720" anchor="ctr">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eaLnBrk="0" fontAlgn="base" hangingPunct="0">
                        <a:lnSpc>
                          <a:spcPct val="107000"/>
                        </a:lnSpc>
                        <a:spcBef>
                          <a:spcPts val="0"/>
                        </a:spcBef>
                        <a:spcAft>
                          <a:spcPts val="0"/>
                        </a:spcAft>
                      </a:pPr>
                      <a:r>
                        <a:rPr lang="en-US" sz="1300" kern="1200" dirty="0">
                          <a:solidFill>
                            <a:srgbClr val="000000"/>
                          </a:solidFill>
                          <a:effectLst/>
                          <a:latin typeface="+mn-lt"/>
                          <a:ea typeface="Calibri" panose="020F0502020204030204" pitchFamily="34" charset="0"/>
                          <a:cs typeface="Times New Roman" panose="02020603050405020304" pitchFamily="18" charset="0"/>
                        </a:rPr>
                        <a:t>45</a:t>
                      </a:r>
                      <a:endParaRPr lang="en-US" sz="1300" dirty="0">
                        <a:effectLst/>
                        <a:latin typeface="+mn-lt"/>
                        <a:ea typeface="Calibri" panose="020F0502020204030204" pitchFamily="34" charset="0"/>
                        <a:cs typeface="Times New Roman" panose="02020603050405020304" pitchFamily="18" charset="0"/>
                      </a:endParaRPr>
                    </a:p>
                  </a:txBody>
                  <a:tcPr marL="99441" marR="99441" marT="49720" marB="4972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eaLnBrk="0" fontAlgn="base" hangingPunct="0">
                        <a:lnSpc>
                          <a:spcPct val="107000"/>
                        </a:lnSpc>
                        <a:spcBef>
                          <a:spcPts val="0"/>
                        </a:spcBef>
                        <a:spcAft>
                          <a:spcPts val="0"/>
                        </a:spcAft>
                      </a:pPr>
                      <a:r>
                        <a:rPr lang="en-US" sz="1300" kern="1200" dirty="0" smtClean="0">
                          <a:solidFill>
                            <a:srgbClr val="000000"/>
                          </a:solidFill>
                          <a:effectLst/>
                          <a:latin typeface="+mn-lt"/>
                          <a:ea typeface="Times New Roman" panose="02020603050405020304" pitchFamily="18" charset="0"/>
                          <a:cs typeface="Times New Roman" panose="02020603050405020304" pitchFamily="18" charset="0"/>
                        </a:rPr>
                        <a:t>5”D</a:t>
                      </a:r>
                      <a:endParaRPr lang="en-US" sz="1300" dirty="0">
                        <a:effectLst/>
                        <a:latin typeface="+mn-lt"/>
                        <a:ea typeface="Calibri" panose="020F050202020403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fontAlgn="base">
                        <a:lnSpc>
                          <a:spcPct val="107000"/>
                        </a:lnSpc>
                        <a:spcBef>
                          <a:spcPts val="215"/>
                        </a:spcBef>
                        <a:spcAft>
                          <a:spcPts val="0"/>
                        </a:spcAft>
                      </a:pPr>
                      <a:r>
                        <a:rPr lang="en-US" sz="1300" kern="1200" dirty="0">
                          <a:solidFill>
                            <a:srgbClr val="000000"/>
                          </a:solidFill>
                          <a:effectLst/>
                          <a:latin typeface="+mn-lt"/>
                          <a:ea typeface="Calibri" panose="020F0502020204030204" pitchFamily="34" charset="0"/>
                          <a:cs typeface="Times New Roman" panose="02020603050405020304" pitchFamily="18" charset="0"/>
                        </a:rPr>
                        <a:t>45</a:t>
                      </a:r>
                      <a:endParaRPr lang="en-US" sz="1300" dirty="0">
                        <a:effectLst/>
                        <a:latin typeface="+mn-lt"/>
                        <a:ea typeface="Calibri" panose="020F0502020204030204" pitchFamily="34" charset="0"/>
                        <a:cs typeface="Times New Roman" panose="02020603050405020304" pitchFamily="18" charset="0"/>
                      </a:endParaRPr>
                    </a:p>
                  </a:txBody>
                  <a:tcPr marL="99441" marR="99441" marT="49720" marB="4972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fontAlgn="base">
                        <a:lnSpc>
                          <a:spcPct val="107000"/>
                        </a:lnSpc>
                        <a:spcBef>
                          <a:spcPts val="215"/>
                        </a:spcBef>
                        <a:spcAft>
                          <a:spcPts val="0"/>
                        </a:spcAft>
                      </a:pPr>
                      <a:r>
                        <a:rPr lang="en-US" sz="1300" kern="1200" dirty="0" smtClean="0">
                          <a:solidFill>
                            <a:srgbClr val="000000"/>
                          </a:solidFill>
                          <a:effectLst/>
                          <a:latin typeface="+mn-lt"/>
                          <a:ea typeface="Times New Roman" panose="02020603050405020304" pitchFamily="18" charset="0"/>
                          <a:cs typeface="Times New Roman" panose="02020603050405020304" pitchFamily="18" charset="0"/>
                        </a:rPr>
                        <a:t>5”D</a:t>
                      </a:r>
                      <a:endParaRPr lang="en-US" sz="1300" dirty="0">
                        <a:effectLst/>
                        <a:latin typeface="+mn-lt"/>
                        <a:ea typeface="Calibri" panose="020F050202020403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019696314"/>
                  </a:ext>
                </a:extLst>
              </a:tr>
              <a:tr h="312543">
                <a:tc>
                  <a:txBody>
                    <a:bodyPr/>
                    <a:lstStyle/>
                    <a:p>
                      <a:pPr marL="0" marR="0" algn="ctr">
                        <a:lnSpc>
                          <a:spcPct val="107000"/>
                        </a:lnSpc>
                        <a:spcBef>
                          <a:spcPts val="0"/>
                        </a:spcBef>
                        <a:spcAft>
                          <a:spcPts val="0"/>
                        </a:spcAft>
                      </a:pPr>
                      <a:r>
                        <a:rPr lang="en-US" sz="1300" kern="1200">
                          <a:solidFill>
                            <a:srgbClr val="000000"/>
                          </a:solidFill>
                          <a:effectLst/>
                          <a:latin typeface="+mn-lt"/>
                          <a:ea typeface="Times New Roman" panose="02020603050405020304" pitchFamily="18" charset="0"/>
                          <a:cs typeface="Times New Roman" panose="02020603050405020304" pitchFamily="18" charset="0"/>
                        </a:rPr>
                        <a:t>9</a:t>
                      </a:r>
                      <a:endParaRPr lang="en-US" sz="1300">
                        <a:effectLst/>
                        <a:latin typeface="+mn-lt"/>
                        <a:ea typeface="Calibri" panose="020F0502020204030204" pitchFamily="34" charset="0"/>
                        <a:cs typeface="Times New Roman" panose="02020603050405020304" pitchFamily="18" charset="0"/>
                      </a:endParaRPr>
                    </a:p>
                  </a:txBody>
                  <a:tcPr marL="99441" marR="99441" marT="49720" marB="49720" anchor="ctr">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eaLnBrk="0" fontAlgn="base" hangingPunct="0">
                        <a:lnSpc>
                          <a:spcPct val="107000"/>
                        </a:lnSpc>
                        <a:spcBef>
                          <a:spcPts val="0"/>
                        </a:spcBef>
                        <a:spcAft>
                          <a:spcPts val="0"/>
                        </a:spcAft>
                      </a:pPr>
                      <a:r>
                        <a:rPr lang="en-US" sz="1300" kern="1200" dirty="0">
                          <a:solidFill>
                            <a:srgbClr val="000000"/>
                          </a:solidFill>
                          <a:effectLst/>
                          <a:latin typeface="+mn-lt"/>
                          <a:ea typeface="Calibri" panose="020F0502020204030204" pitchFamily="34" charset="0"/>
                          <a:cs typeface="Times New Roman" panose="02020603050405020304" pitchFamily="18" charset="0"/>
                        </a:rPr>
                        <a:t>45</a:t>
                      </a:r>
                      <a:endParaRPr lang="en-US" sz="1300" dirty="0">
                        <a:effectLst/>
                        <a:latin typeface="+mn-lt"/>
                        <a:ea typeface="Calibri" panose="020F0502020204030204" pitchFamily="34" charset="0"/>
                        <a:cs typeface="Times New Roman" panose="02020603050405020304" pitchFamily="18" charset="0"/>
                      </a:endParaRPr>
                    </a:p>
                  </a:txBody>
                  <a:tcPr marL="99441" marR="99441" marT="49720" marB="4972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eaLnBrk="0" fontAlgn="base" hangingPunct="0">
                        <a:lnSpc>
                          <a:spcPct val="107000"/>
                        </a:lnSpc>
                        <a:spcBef>
                          <a:spcPts val="0"/>
                        </a:spcBef>
                        <a:spcAft>
                          <a:spcPts val="0"/>
                        </a:spcAft>
                      </a:pPr>
                      <a:r>
                        <a:rPr lang="en-US" sz="1300" kern="1200" dirty="0" smtClean="0">
                          <a:solidFill>
                            <a:srgbClr val="000000"/>
                          </a:solidFill>
                          <a:effectLst/>
                          <a:latin typeface="+mn-lt"/>
                          <a:ea typeface="Calibri" panose="020F0502020204030204" pitchFamily="34" charset="0"/>
                          <a:cs typeface="Times New Roman" panose="02020603050405020304" pitchFamily="18" charset="0"/>
                        </a:rPr>
                        <a:t>5”D</a:t>
                      </a:r>
                      <a:endParaRPr lang="en-US" sz="1300" dirty="0">
                        <a:effectLst/>
                        <a:latin typeface="+mn-lt"/>
                        <a:ea typeface="Calibri" panose="020F050202020403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fontAlgn="base">
                        <a:lnSpc>
                          <a:spcPct val="107000"/>
                        </a:lnSpc>
                        <a:spcBef>
                          <a:spcPts val="215"/>
                        </a:spcBef>
                        <a:spcAft>
                          <a:spcPts val="0"/>
                        </a:spcAft>
                      </a:pPr>
                      <a:r>
                        <a:rPr lang="en-US" sz="1300" kern="1200" dirty="0">
                          <a:solidFill>
                            <a:srgbClr val="000000"/>
                          </a:solidFill>
                          <a:effectLst/>
                          <a:latin typeface="+mn-lt"/>
                          <a:ea typeface="Calibri" panose="020F0502020204030204" pitchFamily="34" charset="0"/>
                          <a:cs typeface="Times New Roman" panose="02020603050405020304" pitchFamily="18" charset="0"/>
                        </a:rPr>
                        <a:t>45</a:t>
                      </a:r>
                      <a:endParaRPr lang="en-US" sz="1300" dirty="0">
                        <a:effectLst/>
                        <a:latin typeface="+mn-lt"/>
                        <a:ea typeface="Calibri" panose="020F0502020204030204" pitchFamily="34" charset="0"/>
                        <a:cs typeface="Times New Roman" panose="02020603050405020304" pitchFamily="18" charset="0"/>
                      </a:endParaRPr>
                    </a:p>
                  </a:txBody>
                  <a:tcPr marL="99441" marR="99441" marT="49720" marB="4972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fontAlgn="base">
                        <a:lnSpc>
                          <a:spcPct val="107000"/>
                        </a:lnSpc>
                        <a:spcBef>
                          <a:spcPts val="215"/>
                        </a:spcBef>
                        <a:spcAft>
                          <a:spcPts val="0"/>
                        </a:spcAft>
                      </a:pPr>
                      <a:r>
                        <a:rPr lang="en-US" sz="1300" kern="1200" dirty="0">
                          <a:solidFill>
                            <a:srgbClr val="000000"/>
                          </a:solidFill>
                          <a:effectLst/>
                          <a:latin typeface="+mn-lt"/>
                          <a:ea typeface="Times New Roman" panose="02020603050405020304" pitchFamily="18" charset="0"/>
                          <a:cs typeface="Times New Roman" panose="02020603050405020304" pitchFamily="18" charset="0"/>
                        </a:rPr>
                        <a:t>Foliar</a:t>
                      </a:r>
                      <a:endParaRPr lang="en-US" sz="1300" dirty="0">
                        <a:effectLst/>
                        <a:latin typeface="+mn-lt"/>
                        <a:ea typeface="Calibri" panose="020F050202020403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500373303"/>
                  </a:ext>
                </a:extLst>
              </a:tr>
              <a:tr h="312543">
                <a:tc>
                  <a:txBody>
                    <a:bodyPr/>
                    <a:lstStyle/>
                    <a:p>
                      <a:pPr marL="0" marR="0" algn="ctr">
                        <a:lnSpc>
                          <a:spcPct val="107000"/>
                        </a:lnSpc>
                        <a:spcBef>
                          <a:spcPts val="0"/>
                        </a:spcBef>
                        <a:spcAft>
                          <a:spcPts val="0"/>
                        </a:spcAft>
                      </a:pPr>
                      <a:r>
                        <a:rPr lang="en-US" sz="1300" kern="1200">
                          <a:solidFill>
                            <a:srgbClr val="000000"/>
                          </a:solidFill>
                          <a:effectLst/>
                          <a:latin typeface="+mn-lt"/>
                          <a:ea typeface="Times New Roman" panose="02020603050405020304" pitchFamily="18" charset="0"/>
                          <a:cs typeface="Times New Roman" panose="02020603050405020304" pitchFamily="18" charset="0"/>
                        </a:rPr>
                        <a:t>10</a:t>
                      </a:r>
                      <a:endParaRPr lang="en-US" sz="1300">
                        <a:effectLst/>
                        <a:latin typeface="+mn-lt"/>
                        <a:ea typeface="Calibri" panose="020F0502020204030204" pitchFamily="34" charset="0"/>
                        <a:cs typeface="Times New Roman" panose="02020603050405020304" pitchFamily="18" charset="0"/>
                      </a:endParaRPr>
                    </a:p>
                  </a:txBody>
                  <a:tcPr marL="99441" marR="99441" marT="49720" marB="49720" anchor="ctr">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eaLnBrk="0" fontAlgn="base" hangingPunct="0">
                        <a:lnSpc>
                          <a:spcPct val="107000"/>
                        </a:lnSpc>
                        <a:spcBef>
                          <a:spcPts val="0"/>
                        </a:spcBef>
                        <a:spcAft>
                          <a:spcPts val="0"/>
                        </a:spcAft>
                      </a:pPr>
                      <a:r>
                        <a:rPr lang="en-US" sz="1300" kern="1200">
                          <a:solidFill>
                            <a:srgbClr val="000000"/>
                          </a:solidFill>
                          <a:effectLst/>
                          <a:latin typeface="+mn-lt"/>
                          <a:ea typeface="Times New Roman" panose="02020603050405020304" pitchFamily="18" charset="0"/>
                          <a:cs typeface="Times New Roman" panose="02020603050405020304" pitchFamily="18" charset="0"/>
                        </a:rPr>
                        <a:t> </a:t>
                      </a:r>
                      <a:endParaRPr lang="en-US" sz="1300">
                        <a:effectLst/>
                        <a:latin typeface="+mn-lt"/>
                        <a:ea typeface="Calibri" panose="020F0502020204030204" pitchFamily="34" charset="0"/>
                        <a:cs typeface="Times New Roman" panose="02020603050405020304" pitchFamily="18" charset="0"/>
                      </a:endParaRPr>
                    </a:p>
                  </a:txBody>
                  <a:tcPr marL="99441" marR="99441" marT="49720" marB="4972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eaLnBrk="0" fontAlgn="base" hangingPunct="0">
                        <a:lnSpc>
                          <a:spcPct val="107000"/>
                        </a:lnSpc>
                        <a:spcBef>
                          <a:spcPts val="0"/>
                        </a:spcBef>
                        <a:spcAft>
                          <a:spcPts val="0"/>
                        </a:spcAft>
                      </a:pPr>
                      <a:r>
                        <a:rPr lang="en-US" sz="1300" kern="1200" dirty="0">
                          <a:solidFill>
                            <a:srgbClr val="000000"/>
                          </a:solidFill>
                          <a:effectLst/>
                          <a:latin typeface="+mn-lt"/>
                          <a:ea typeface="Times New Roman" panose="02020603050405020304" pitchFamily="18" charset="0"/>
                          <a:cs typeface="Times New Roman" panose="02020603050405020304" pitchFamily="18" charset="0"/>
                        </a:rPr>
                        <a:t> </a:t>
                      </a:r>
                      <a:endParaRPr lang="en-US" sz="1300" dirty="0">
                        <a:effectLst/>
                        <a:latin typeface="+mn-lt"/>
                        <a:ea typeface="Calibri" panose="020F050202020403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fontAlgn="base">
                        <a:lnSpc>
                          <a:spcPct val="107000"/>
                        </a:lnSpc>
                        <a:spcBef>
                          <a:spcPts val="215"/>
                        </a:spcBef>
                        <a:spcAft>
                          <a:spcPts val="0"/>
                        </a:spcAft>
                      </a:pPr>
                      <a:r>
                        <a:rPr lang="en-US" sz="1300" kern="1200" dirty="0">
                          <a:solidFill>
                            <a:srgbClr val="000000"/>
                          </a:solidFill>
                          <a:effectLst/>
                          <a:latin typeface="+mn-lt"/>
                          <a:ea typeface="Calibri" panose="020F0502020204030204" pitchFamily="34" charset="0"/>
                          <a:cs typeface="Times New Roman" panose="02020603050405020304" pitchFamily="18" charset="0"/>
                        </a:rPr>
                        <a:t>90</a:t>
                      </a:r>
                      <a:endParaRPr lang="en-US" sz="1300" dirty="0">
                        <a:effectLst/>
                        <a:latin typeface="+mn-lt"/>
                        <a:ea typeface="Calibri" panose="020F0502020204030204" pitchFamily="34" charset="0"/>
                        <a:cs typeface="Times New Roman" panose="02020603050405020304" pitchFamily="18" charset="0"/>
                      </a:endParaRPr>
                    </a:p>
                  </a:txBody>
                  <a:tcPr marL="99441" marR="99441" marT="49720" marB="4972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fontAlgn="base">
                        <a:lnSpc>
                          <a:spcPct val="107000"/>
                        </a:lnSpc>
                        <a:spcBef>
                          <a:spcPts val="215"/>
                        </a:spcBef>
                        <a:spcAft>
                          <a:spcPts val="0"/>
                        </a:spcAft>
                      </a:pPr>
                      <a:r>
                        <a:rPr lang="en-US" sz="1300" kern="1200" dirty="0">
                          <a:solidFill>
                            <a:srgbClr val="000000"/>
                          </a:solidFill>
                          <a:effectLst/>
                          <a:latin typeface="+mn-lt"/>
                          <a:ea typeface="Times New Roman" panose="02020603050405020304" pitchFamily="18" charset="0"/>
                          <a:cs typeface="Times New Roman" panose="02020603050405020304" pitchFamily="18" charset="0"/>
                        </a:rPr>
                        <a:t>Surface</a:t>
                      </a:r>
                      <a:endParaRPr lang="en-US" sz="1300" dirty="0">
                        <a:effectLst/>
                        <a:latin typeface="+mn-lt"/>
                        <a:ea typeface="Calibri" panose="020F050202020403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665632142"/>
                  </a:ext>
                </a:extLst>
              </a:tr>
              <a:tr h="312543">
                <a:tc>
                  <a:txBody>
                    <a:bodyPr/>
                    <a:lstStyle/>
                    <a:p>
                      <a:pPr marL="0" marR="0" algn="ctr">
                        <a:lnSpc>
                          <a:spcPct val="107000"/>
                        </a:lnSpc>
                        <a:spcBef>
                          <a:spcPts val="0"/>
                        </a:spcBef>
                        <a:spcAft>
                          <a:spcPts val="0"/>
                        </a:spcAft>
                      </a:pPr>
                      <a:r>
                        <a:rPr lang="en-US" sz="1300" kern="1200">
                          <a:solidFill>
                            <a:srgbClr val="000000"/>
                          </a:solidFill>
                          <a:effectLst/>
                          <a:latin typeface="+mn-lt"/>
                          <a:ea typeface="Times New Roman" panose="02020603050405020304" pitchFamily="18" charset="0"/>
                          <a:cs typeface="Times New Roman" panose="02020603050405020304" pitchFamily="18" charset="0"/>
                        </a:rPr>
                        <a:t>11</a:t>
                      </a:r>
                      <a:endParaRPr lang="en-US" sz="1300">
                        <a:effectLst/>
                        <a:latin typeface="+mn-lt"/>
                        <a:ea typeface="Calibri" panose="020F0502020204030204" pitchFamily="34" charset="0"/>
                        <a:cs typeface="Times New Roman" panose="02020603050405020304" pitchFamily="18" charset="0"/>
                      </a:endParaRPr>
                    </a:p>
                  </a:txBody>
                  <a:tcPr marL="99441" marR="99441" marT="49720" marB="49720" anchor="ctr">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eaLnBrk="0" fontAlgn="base" hangingPunct="0">
                        <a:lnSpc>
                          <a:spcPct val="107000"/>
                        </a:lnSpc>
                        <a:spcBef>
                          <a:spcPts val="0"/>
                        </a:spcBef>
                        <a:spcAft>
                          <a:spcPts val="0"/>
                        </a:spcAft>
                      </a:pPr>
                      <a:r>
                        <a:rPr lang="en-US" sz="1300" kern="1200">
                          <a:solidFill>
                            <a:srgbClr val="000000"/>
                          </a:solidFill>
                          <a:effectLst/>
                          <a:latin typeface="+mn-lt"/>
                          <a:ea typeface="Times New Roman" panose="02020603050405020304" pitchFamily="18" charset="0"/>
                          <a:cs typeface="Times New Roman" panose="02020603050405020304" pitchFamily="18" charset="0"/>
                        </a:rPr>
                        <a:t> </a:t>
                      </a:r>
                      <a:endParaRPr lang="en-US" sz="1300">
                        <a:effectLst/>
                        <a:latin typeface="+mn-lt"/>
                        <a:ea typeface="Calibri" panose="020F0502020204030204" pitchFamily="34" charset="0"/>
                        <a:cs typeface="Times New Roman" panose="02020603050405020304" pitchFamily="18" charset="0"/>
                      </a:endParaRPr>
                    </a:p>
                  </a:txBody>
                  <a:tcPr marL="99441" marR="99441" marT="49720" marB="4972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eaLnBrk="0" fontAlgn="base" hangingPunct="0">
                        <a:lnSpc>
                          <a:spcPct val="107000"/>
                        </a:lnSpc>
                        <a:spcBef>
                          <a:spcPts val="0"/>
                        </a:spcBef>
                        <a:spcAft>
                          <a:spcPts val="0"/>
                        </a:spcAft>
                      </a:pPr>
                      <a:r>
                        <a:rPr lang="en-US" sz="1300" kern="1200" dirty="0">
                          <a:solidFill>
                            <a:srgbClr val="000000"/>
                          </a:solidFill>
                          <a:effectLst/>
                          <a:latin typeface="+mn-lt"/>
                          <a:ea typeface="Times New Roman" panose="02020603050405020304" pitchFamily="18" charset="0"/>
                          <a:cs typeface="Times New Roman" panose="02020603050405020304" pitchFamily="18" charset="0"/>
                        </a:rPr>
                        <a:t> </a:t>
                      </a:r>
                      <a:endParaRPr lang="en-US" sz="1300" dirty="0">
                        <a:effectLst/>
                        <a:latin typeface="+mn-lt"/>
                        <a:ea typeface="Calibri" panose="020F050202020403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fontAlgn="base">
                        <a:lnSpc>
                          <a:spcPct val="107000"/>
                        </a:lnSpc>
                        <a:spcBef>
                          <a:spcPts val="215"/>
                        </a:spcBef>
                        <a:spcAft>
                          <a:spcPts val="0"/>
                        </a:spcAft>
                      </a:pPr>
                      <a:r>
                        <a:rPr lang="en-US" sz="1300" kern="1200" dirty="0">
                          <a:solidFill>
                            <a:srgbClr val="000000"/>
                          </a:solidFill>
                          <a:effectLst/>
                          <a:latin typeface="+mn-lt"/>
                          <a:ea typeface="Calibri" panose="020F0502020204030204" pitchFamily="34" charset="0"/>
                          <a:cs typeface="Times New Roman" panose="02020603050405020304" pitchFamily="18" charset="0"/>
                        </a:rPr>
                        <a:t>90</a:t>
                      </a:r>
                      <a:endParaRPr lang="en-US" sz="1300" dirty="0">
                        <a:effectLst/>
                        <a:latin typeface="+mn-lt"/>
                        <a:ea typeface="Calibri" panose="020F0502020204030204" pitchFamily="34" charset="0"/>
                        <a:cs typeface="Times New Roman" panose="02020603050405020304" pitchFamily="18" charset="0"/>
                      </a:endParaRPr>
                    </a:p>
                  </a:txBody>
                  <a:tcPr marL="99441" marR="99441" marT="49720" marB="4972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fontAlgn="base">
                        <a:lnSpc>
                          <a:spcPct val="107000"/>
                        </a:lnSpc>
                        <a:spcBef>
                          <a:spcPts val="215"/>
                        </a:spcBef>
                        <a:spcAft>
                          <a:spcPts val="0"/>
                        </a:spcAft>
                      </a:pPr>
                      <a:r>
                        <a:rPr lang="en-US" sz="1300" kern="1200" dirty="0" smtClean="0">
                          <a:solidFill>
                            <a:srgbClr val="000000"/>
                          </a:solidFill>
                          <a:effectLst/>
                          <a:latin typeface="+mn-lt"/>
                          <a:ea typeface="Times New Roman" panose="02020603050405020304" pitchFamily="18" charset="0"/>
                          <a:cs typeface="Times New Roman" panose="02020603050405020304" pitchFamily="18" charset="0"/>
                        </a:rPr>
                        <a:t>5”D</a:t>
                      </a:r>
                      <a:endParaRPr lang="en-US" sz="1300" dirty="0">
                        <a:effectLst/>
                        <a:latin typeface="+mn-lt"/>
                        <a:ea typeface="Calibri" panose="020F050202020403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808976754"/>
                  </a:ext>
                </a:extLst>
              </a:tr>
              <a:tr h="312543">
                <a:tc>
                  <a:txBody>
                    <a:bodyPr/>
                    <a:lstStyle/>
                    <a:p>
                      <a:pPr marL="0" marR="0" algn="ctr">
                        <a:lnSpc>
                          <a:spcPct val="107000"/>
                        </a:lnSpc>
                        <a:spcBef>
                          <a:spcPts val="0"/>
                        </a:spcBef>
                        <a:spcAft>
                          <a:spcPts val="0"/>
                        </a:spcAft>
                      </a:pPr>
                      <a:r>
                        <a:rPr lang="en-US" sz="1300" kern="1200">
                          <a:solidFill>
                            <a:srgbClr val="000000"/>
                          </a:solidFill>
                          <a:effectLst/>
                          <a:latin typeface="+mn-lt"/>
                          <a:ea typeface="Times New Roman" panose="02020603050405020304" pitchFamily="18" charset="0"/>
                          <a:cs typeface="Times New Roman" panose="02020603050405020304" pitchFamily="18" charset="0"/>
                        </a:rPr>
                        <a:t>12</a:t>
                      </a:r>
                      <a:endParaRPr lang="en-US" sz="1300">
                        <a:effectLst/>
                        <a:latin typeface="+mn-lt"/>
                        <a:ea typeface="Calibri" panose="020F0502020204030204" pitchFamily="34" charset="0"/>
                        <a:cs typeface="Times New Roman" panose="02020603050405020304" pitchFamily="18" charset="0"/>
                      </a:endParaRPr>
                    </a:p>
                  </a:txBody>
                  <a:tcPr marL="99441" marR="99441" marT="49720" marB="49720" anchor="ctr">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eaLnBrk="0" fontAlgn="base" hangingPunct="0">
                        <a:lnSpc>
                          <a:spcPct val="107000"/>
                        </a:lnSpc>
                        <a:spcBef>
                          <a:spcPts val="0"/>
                        </a:spcBef>
                        <a:spcAft>
                          <a:spcPts val="0"/>
                        </a:spcAft>
                      </a:pPr>
                      <a:r>
                        <a:rPr lang="en-US" sz="1300" kern="1200">
                          <a:solidFill>
                            <a:srgbClr val="000000"/>
                          </a:solidFill>
                          <a:effectLst/>
                          <a:latin typeface="+mn-lt"/>
                          <a:ea typeface="Times New Roman" panose="02020603050405020304" pitchFamily="18" charset="0"/>
                          <a:cs typeface="Times New Roman" panose="02020603050405020304" pitchFamily="18" charset="0"/>
                        </a:rPr>
                        <a:t> </a:t>
                      </a:r>
                      <a:endParaRPr lang="en-US" sz="1300">
                        <a:effectLst/>
                        <a:latin typeface="+mn-lt"/>
                        <a:ea typeface="Calibri" panose="020F0502020204030204" pitchFamily="34" charset="0"/>
                        <a:cs typeface="Times New Roman" panose="02020603050405020304" pitchFamily="18" charset="0"/>
                      </a:endParaRPr>
                    </a:p>
                  </a:txBody>
                  <a:tcPr marL="99441" marR="99441" marT="49720" marB="4972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eaLnBrk="0" fontAlgn="base" hangingPunct="0">
                        <a:lnSpc>
                          <a:spcPct val="107000"/>
                        </a:lnSpc>
                        <a:spcBef>
                          <a:spcPts val="0"/>
                        </a:spcBef>
                        <a:spcAft>
                          <a:spcPts val="0"/>
                        </a:spcAft>
                      </a:pPr>
                      <a:r>
                        <a:rPr lang="en-US" sz="1300" kern="1200">
                          <a:solidFill>
                            <a:srgbClr val="000000"/>
                          </a:solidFill>
                          <a:effectLst/>
                          <a:latin typeface="+mn-lt"/>
                          <a:ea typeface="Times New Roman" panose="02020603050405020304" pitchFamily="18" charset="0"/>
                          <a:cs typeface="Times New Roman" panose="02020603050405020304" pitchFamily="18" charset="0"/>
                        </a:rPr>
                        <a:t> </a:t>
                      </a:r>
                      <a:endParaRPr lang="en-US" sz="1300">
                        <a:effectLst/>
                        <a:latin typeface="+mn-lt"/>
                        <a:ea typeface="Calibri" panose="020F050202020403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fontAlgn="base">
                        <a:lnSpc>
                          <a:spcPct val="107000"/>
                        </a:lnSpc>
                        <a:spcBef>
                          <a:spcPts val="215"/>
                        </a:spcBef>
                        <a:spcAft>
                          <a:spcPts val="0"/>
                        </a:spcAft>
                      </a:pPr>
                      <a:r>
                        <a:rPr lang="en-US" sz="1300" kern="1200" dirty="0">
                          <a:solidFill>
                            <a:srgbClr val="000000"/>
                          </a:solidFill>
                          <a:effectLst/>
                          <a:latin typeface="+mn-lt"/>
                          <a:ea typeface="Calibri" panose="020F0502020204030204" pitchFamily="34" charset="0"/>
                          <a:cs typeface="Times New Roman" panose="02020603050405020304" pitchFamily="18" charset="0"/>
                        </a:rPr>
                        <a:t>90</a:t>
                      </a:r>
                      <a:endParaRPr lang="en-US" sz="1300" dirty="0">
                        <a:effectLst/>
                        <a:latin typeface="+mn-lt"/>
                        <a:ea typeface="Calibri" panose="020F0502020204030204" pitchFamily="34" charset="0"/>
                        <a:cs typeface="Times New Roman" panose="02020603050405020304" pitchFamily="18" charset="0"/>
                      </a:endParaRPr>
                    </a:p>
                  </a:txBody>
                  <a:tcPr marL="99441" marR="99441" marT="49720" marB="4972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fontAlgn="base">
                        <a:lnSpc>
                          <a:spcPct val="107000"/>
                        </a:lnSpc>
                        <a:spcBef>
                          <a:spcPts val="215"/>
                        </a:spcBef>
                        <a:spcAft>
                          <a:spcPts val="0"/>
                        </a:spcAft>
                      </a:pPr>
                      <a:r>
                        <a:rPr lang="en-US" sz="1300" kern="1200" dirty="0">
                          <a:solidFill>
                            <a:srgbClr val="000000"/>
                          </a:solidFill>
                          <a:effectLst/>
                          <a:latin typeface="+mn-lt"/>
                          <a:ea typeface="Times New Roman" panose="02020603050405020304" pitchFamily="18" charset="0"/>
                          <a:cs typeface="Times New Roman" panose="02020603050405020304" pitchFamily="18" charset="0"/>
                        </a:rPr>
                        <a:t>Foliar</a:t>
                      </a:r>
                      <a:endParaRPr lang="en-US" sz="1300" dirty="0">
                        <a:effectLst/>
                        <a:latin typeface="+mn-lt"/>
                        <a:ea typeface="Calibri" panose="020F050202020403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330343924"/>
                  </a:ext>
                </a:extLst>
              </a:tr>
            </a:tbl>
          </a:graphicData>
        </a:graphic>
      </p:graphicFrame>
      <p:sp>
        <p:nvSpPr>
          <p:cNvPr id="18" name="TextBox 17"/>
          <p:cNvSpPr txBox="1"/>
          <p:nvPr/>
        </p:nvSpPr>
        <p:spPr>
          <a:xfrm>
            <a:off x="8588042" y="7006983"/>
            <a:ext cx="1350050" cy="318677"/>
          </a:xfrm>
          <a:prstGeom prst="rect">
            <a:avLst/>
          </a:prstGeom>
          <a:noFill/>
        </p:spPr>
        <p:txBody>
          <a:bodyPr wrap="none" rtlCol="0">
            <a:spAutoFit/>
          </a:bodyPr>
          <a:lstStyle/>
          <a:p>
            <a:r>
              <a:rPr lang="en-US" sz="1471" dirty="0"/>
              <a:t>Jagman Dhillon</a:t>
            </a:r>
          </a:p>
        </p:txBody>
      </p:sp>
      <p:pic>
        <p:nvPicPr>
          <p:cNvPr id="19" name="Picture 18"/>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33974" y="2989126"/>
            <a:ext cx="4363021" cy="2494182"/>
          </a:xfrm>
          <a:prstGeom prst="rect">
            <a:avLst/>
          </a:prstGeom>
          <a:ln>
            <a:noFill/>
          </a:ln>
          <a:effectLst>
            <a:outerShdw blurRad="292100" dist="139700" dir="2700000" algn="tl" rotWithShape="0">
              <a:srgbClr val="333333">
                <a:alpha val="65000"/>
              </a:srgbClr>
            </a:outerShdw>
          </a:effectLst>
        </p:spPr>
      </p:pic>
      <p:graphicFrame>
        <p:nvGraphicFramePr>
          <p:cNvPr id="15" name="Table 14"/>
          <p:cNvGraphicFramePr>
            <a:graphicFrameLocks noGrp="1"/>
          </p:cNvGraphicFramePr>
          <p:nvPr>
            <p:extLst>
              <p:ext uri="{D42A27DB-BD31-4B8C-83A1-F6EECF244321}">
                <p14:modId xmlns:p14="http://schemas.microsoft.com/office/powerpoint/2010/main" val="157246921"/>
              </p:ext>
            </p:extLst>
          </p:nvPr>
        </p:nvGraphicFramePr>
        <p:xfrm>
          <a:off x="102302" y="5840358"/>
          <a:ext cx="7744962" cy="1493521"/>
        </p:xfrm>
        <a:graphic>
          <a:graphicData uri="http://schemas.openxmlformats.org/drawingml/2006/table">
            <a:tbl>
              <a:tblPr firstRow="1" bandRow="1">
                <a:tableStyleId>{21E4AEA4-8DFA-4A89-87EB-49C32662AFE0}</a:tableStyleId>
              </a:tblPr>
              <a:tblGrid>
                <a:gridCol w="1343148">
                  <a:extLst>
                    <a:ext uri="{9D8B030D-6E8A-4147-A177-3AD203B41FA5}">
                      <a16:colId xmlns:a16="http://schemas.microsoft.com/office/drawing/2014/main" val="87069359"/>
                    </a:ext>
                  </a:extLst>
                </a:gridCol>
                <a:gridCol w="1029216">
                  <a:extLst>
                    <a:ext uri="{9D8B030D-6E8A-4147-A177-3AD203B41FA5}">
                      <a16:colId xmlns:a16="http://schemas.microsoft.com/office/drawing/2014/main" val="1526682144"/>
                    </a:ext>
                  </a:extLst>
                </a:gridCol>
                <a:gridCol w="1183725">
                  <a:extLst>
                    <a:ext uri="{9D8B030D-6E8A-4147-A177-3AD203B41FA5}">
                      <a16:colId xmlns:a16="http://schemas.microsoft.com/office/drawing/2014/main" val="496392693"/>
                    </a:ext>
                  </a:extLst>
                </a:gridCol>
                <a:gridCol w="1424255">
                  <a:extLst>
                    <a:ext uri="{9D8B030D-6E8A-4147-A177-3AD203B41FA5}">
                      <a16:colId xmlns:a16="http://schemas.microsoft.com/office/drawing/2014/main" val="1928235493"/>
                    </a:ext>
                  </a:extLst>
                </a:gridCol>
                <a:gridCol w="1415539">
                  <a:extLst>
                    <a:ext uri="{9D8B030D-6E8A-4147-A177-3AD203B41FA5}">
                      <a16:colId xmlns:a16="http://schemas.microsoft.com/office/drawing/2014/main" val="981728049"/>
                    </a:ext>
                  </a:extLst>
                </a:gridCol>
                <a:gridCol w="1349079">
                  <a:extLst>
                    <a:ext uri="{9D8B030D-6E8A-4147-A177-3AD203B41FA5}">
                      <a16:colId xmlns:a16="http://schemas.microsoft.com/office/drawing/2014/main" val="2787851769"/>
                    </a:ext>
                  </a:extLst>
                </a:gridCol>
              </a:tblGrid>
              <a:tr h="365083">
                <a:tc>
                  <a:txBody>
                    <a:bodyPr/>
                    <a:lstStyle/>
                    <a:p>
                      <a:pPr algn="ctr"/>
                      <a:r>
                        <a:rPr lang="en-US" sz="1700" u="sng" dirty="0" smtClean="0">
                          <a:solidFill>
                            <a:schemeClr val="tx1"/>
                          </a:solidFill>
                        </a:rPr>
                        <a:t>Crop</a:t>
                      </a:r>
                      <a:endParaRPr lang="en-US" sz="1700" u="sng" dirty="0">
                        <a:solidFill>
                          <a:schemeClr val="tx1"/>
                        </a:solidFill>
                      </a:endParaRPr>
                    </a:p>
                  </a:txBody>
                  <a:tcPr marL="99568" marR="99568" marT="49784" marB="49784">
                    <a:solidFill>
                      <a:srgbClr val="FFFF00"/>
                    </a:solidFill>
                  </a:tcPr>
                </a:tc>
                <a:tc>
                  <a:txBody>
                    <a:bodyPr/>
                    <a:lstStyle/>
                    <a:p>
                      <a:pPr algn="ctr"/>
                      <a:r>
                        <a:rPr lang="en-US" sz="1700" u="sng" dirty="0" smtClean="0">
                          <a:solidFill>
                            <a:schemeClr val="tx1"/>
                          </a:solidFill>
                        </a:rPr>
                        <a:t>Location</a:t>
                      </a:r>
                      <a:endParaRPr lang="en-US" sz="1700" u="sng" dirty="0">
                        <a:solidFill>
                          <a:schemeClr val="tx1"/>
                        </a:solidFill>
                      </a:endParaRPr>
                    </a:p>
                  </a:txBody>
                  <a:tcPr marL="99568" marR="99568" marT="49784" marB="49784">
                    <a:solidFill>
                      <a:srgbClr val="FFFF00"/>
                    </a:solidFill>
                  </a:tcPr>
                </a:tc>
                <a:tc>
                  <a:txBody>
                    <a:bodyPr/>
                    <a:lstStyle/>
                    <a:p>
                      <a:pPr algn="ctr"/>
                      <a:r>
                        <a:rPr lang="en-US" sz="1700" u="sng" dirty="0" err="1" smtClean="0">
                          <a:solidFill>
                            <a:schemeClr val="tx1"/>
                          </a:solidFill>
                        </a:rPr>
                        <a:t>Preplant</a:t>
                      </a:r>
                      <a:r>
                        <a:rPr lang="en-US" sz="1700" u="sng" baseline="0" dirty="0" smtClean="0">
                          <a:solidFill>
                            <a:schemeClr val="tx1"/>
                          </a:solidFill>
                        </a:rPr>
                        <a:t> N</a:t>
                      </a:r>
                      <a:endParaRPr lang="en-US" sz="1700" u="sng" dirty="0">
                        <a:solidFill>
                          <a:schemeClr val="tx1"/>
                        </a:solidFill>
                      </a:endParaRPr>
                    </a:p>
                  </a:txBody>
                  <a:tcPr marL="99568" marR="99568" marT="49784" marB="49784">
                    <a:solidFill>
                      <a:srgbClr val="FFFF00"/>
                    </a:solidFill>
                  </a:tcPr>
                </a:tc>
                <a:tc>
                  <a:txBody>
                    <a:bodyPr/>
                    <a:lstStyle/>
                    <a:p>
                      <a:pPr algn="ctr"/>
                      <a:r>
                        <a:rPr lang="en-US" sz="1700" u="sng" dirty="0" smtClean="0">
                          <a:solidFill>
                            <a:schemeClr val="tx1"/>
                          </a:solidFill>
                        </a:rPr>
                        <a:t>Planting</a:t>
                      </a:r>
                      <a:endParaRPr lang="en-US" sz="1700" u="sng" dirty="0">
                        <a:solidFill>
                          <a:schemeClr val="tx1"/>
                        </a:solidFill>
                      </a:endParaRPr>
                    </a:p>
                  </a:txBody>
                  <a:tcPr marL="99568" marR="99568" marT="49784" marB="49784">
                    <a:solidFill>
                      <a:srgbClr val="FFFF00"/>
                    </a:solidFill>
                  </a:tcPr>
                </a:tc>
                <a:tc>
                  <a:txBody>
                    <a:bodyPr/>
                    <a:lstStyle/>
                    <a:p>
                      <a:pPr algn="ctr"/>
                      <a:r>
                        <a:rPr lang="en-US" sz="1700" u="sng" dirty="0" smtClean="0">
                          <a:solidFill>
                            <a:schemeClr val="tx1"/>
                          </a:solidFill>
                        </a:rPr>
                        <a:t>Top-dress </a:t>
                      </a:r>
                      <a:endParaRPr lang="en-US" sz="1700" u="sng" dirty="0">
                        <a:solidFill>
                          <a:schemeClr val="tx1"/>
                        </a:solidFill>
                      </a:endParaRPr>
                    </a:p>
                  </a:txBody>
                  <a:tcPr marL="99568" marR="99568" marT="49784" marB="49784">
                    <a:solidFill>
                      <a:srgbClr val="FFFF00"/>
                    </a:solidFill>
                  </a:tcPr>
                </a:tc>
                <a:tc>
                  <a:txBody>
                    <a:bodyPr/>
                    <a:lstStyle/>
                    <a:p>
                      <a:pPr algn="ctr"/>
                      <a:r>
                        <a:rPr lang="en-US" sz="1700" u="sng" dirty="0" smtClean="0">
                          <a:solidFill>
                            <a:schemeClr val="tx1"/>
                          </a:solidFill>
                        </a:rPr>
                        <a:t>GDD &gt;0</a:t>
                      </a:r>
                      <a:endParaRPr lang="en-US" sz="1700" u="sng" dirty="0">
                        <a:solidFill>
                          <a:schemeClr val="tx1"/>
                        </a:solidFill>
                      </a:endParaRPr>
                    </a:p>
                  </a:txBody>
                  <a:tcPr marL="99568" marR="99568" marT="49784" marB="49784">
                    <a:solidFill>
                      <a:srgbClr val="FFFF00"/>
                    </a:solidFill>
                  </a:tcPr>
                </a:tc>
                <a:extLst>
                  <a:ext uri="{0D108BD9-81ED-4DB2-BD59-A6C34878D82A}">
                    <a16:rowId xmlns:a16="http://schemas.microsoft.com/office/drawing/2014/main" val="2710768628"/>
                  </a:ext>
                </a:extLst>
              </a:tr>
              <a:tr h="564219">
                <a:tc>
                  <a:txBody>
                    <a:bodyPr/>
                    <a:lstStyle/>
                    <a:p>
                      <a:pPr algn="ctr"/>
                      <a:r>
                        <a:rPr lang="en-US" sz="1500" dirty="0" smtClean="0"/>
                        <a:t>Wheat</a:t>
                      </a:r>
                    </a:p>
                  </a:txBody>
                  <a:tcPr marL="99568" marR="99568" marT="49784" marB="49784">
                    <a:solidFill>
                      <a:schemeClr val="accent4">
                        <a:lumMod val="20000"/>
                        <a:lumOff val="80000"/>
                      </a:schemeClr>
                    </a:solidFill>
                  </a:tcPr>
                </a:tc>
                <a:tc>
                  <a:txBody>
                    <a:bodyPr/>
                    <a:lstStyle/>
                    <a:p>
                      <a:pPr algn="ctr"/>
                      <a:r>
                        <a:rPr lang="en-US" sz="1500" dirty="0" err="1" smtClean="0"/>
                        <a:t>Efaw</a:t>
                      </a:r>
                      <a:endParaRPr lang="en-US" sz="1500" dirty="0"/>
                    </a:p>
                  </a:txBody>
                  <a:tcPr marL="99568" marR="99568" marT="49784" marB="49784">
                    <a:solidFill>
                      <a:schemeClr val="accent4">
                        <a:lumMod val="20000"/>
                        <a:lumOff val="80000"/>
                      </a:schemeClr>
                    </a:solidFill>
                  </a:tcPr>
                </a:tc>
                <a:tc>
                  <a:txBody>
                    <a:bodyPr/>
                    <a:lstStyle/>
                    <a:p>
                      <a:pPr algn="ctr"/>
                      <a:r>
                        <a:rPr lang="en-US" sz="1500" dirty="0" smtClean="0"/>
                        <a:t>10/01/2016</a:t>
                      </a:r>
                      <a:endParaRPr lang="en-US" sz="1500" dirty="0"/>
                    </a:p>
                  </a:txBody>
                  <a:tcPr marL="99568" marR="99568" marT="49784" marB="49784">
                    <a:solidFill>
                      <a:schemeClr val="accent4">
                        <a:lumMod val="20000"/>
                        <a:lumOff val="80000"/>
                      </a:schemeClr>
                    </a:solidFill>
                  </a:tcPr>
                </a:tc>
                <a:tc>
                  <a:txBody>
                    <a:bodyPr/>
                    <a:lstStyle/>
                    <a:p>
                      <a:pPr algn="ctr"/>
                      <a:r>
                        <a:rPr lang="en-US" sz="1500" dirty="0" smtClean="0"/>
                        <a:t>10/14/2016</a:t>
                      </a:r>
                      <a:endParaRPr lang="en-US" sz="1500" dirty="0"/>
                    </a:p>
                  </a:txBody>
                  <a:tcPr marL="99568" marR="99568" marT="49784" marB="49784">
                    <a:solidFill>
                      <a:schemeClr val="accent4">
                        <a:lumMod val="20000"/>
                        <a:lumOff val="80000"/>
                      </a:schemeClr>
                    </a:solidFill>
                  </a:tcPr>
                </a:tc>
                <a:tc>
                  <a:txBody>
                    <a:bodyPr/>
                    <a:lstStyle/>
                    <a:p>
                      <a:pPr algn="ctr"/>
                      <a:r>
                        <a:rPr lang="en-US" sz="1500" dirty="0" smtClean="0"/>
                        <a:t>03/21/2017</a:t>
                      </a:r>
                    </a:p>
                    <a:p>
                      <a:pPr algn="ctr"/>
                      <a:endParaRPr lang="en-US" sz="1500" dirty="0"/>
                    </a:p>
                  </a:txBody>
                  <a:tcPr marL="99568" marR="99568" marT="49784" marB="49784">
                    <a:solidFill>
                      <a:schemeClr val="accent4">
                        <a:lumMod val="20000"/>
                        <a:lumOff val="80000"/>
                      </a:schemeClr>
                    </a:solidFill>
                  </a:tcPr>
                </a:tc>
                <a:tc>
                  <a:txBody>
                    <a:bodyPr/>
                    <a:lstStyle/>
                    <a:p>
                      <a:pPr algn="ctr"/>
                      <a:r>
                        <a:rPr lang="en-US" sz="1500" dirty="0" smtClean="0"/>
                        <a:t>118</a:t>
                      </a:r>
                    </a:p>
                    <a:p>
                      <a:pPr algn="ctr"/>
                      <a:endParaRPr lang="en-US" sz="1500" dirty="0"/>
                    </a:p>
                  </a:txBody>
                  <a:tcPr marL="99568" marR="99568" marT="49784" marB="49784">
                    <a:solidFill>
                      <a:schemeClr val="accent4">
                        <a:lumMod val="20000"/>
                        <a:lumOff val="80000"/>
                      </a:schemeClr>
                    </a:solidFill>
                  </a:tcPr>
                </a:tc>
                <a:extLst>
                  <a:ext uri="{0D108BD9-81ED-4DB2-BD59-A6C34878D82A}">
                    <a16:rowId xmlns:a16="http://schemas.microsoft.com/office/drawing/2014/main" val="222090473"/>
                  </a:ext>
                </a:extLst>
              </a:tr>
              <a:tr h="564219">
                <a:tc>
                  <a:txBody>
                    <a:bodyPr/>
                    <a:lstStyle/>
                    <a:p>
                      <a:pPr algn="ctr"/>
                      <a:r>
                        <a:rPr lang="en-US" sz="1500" dirty="0" smtClean="0"/>
                        <a:t>Wheat</a:t>
                      </a:r>
                      <a:endParaRPr lang="en-US" sz="1500" dirty="0"/>
                    </a:p>
                  </a:txBody>
                  <a:tcPr marL="99568" marR="99568" marT="49784" marB="49784">
                    <a:solidFill>
                      <a:schemeClr val="accent4">
                        <a:lumMod val="20000"/>
                        <a:lumOff val="80000"/>
                      </a:schemeClr>
                    </a:solidFill>
                  </a:tcPr>
                </a:tc>
                <a:tc>
                  <a:txBody>
                    <a:bodyPr/>
                    <a:lstStyle/>
                    <a:p>
                      <a:pPr algn="ctr"/>
                      <a:r>
                        <a:rPr lang="en-US" sz="1500" dirty="0" smtClean="0"/>
                        <a:t>Perkins</a:t>
                      </a:r>
                      <a:endParaRPr lang="en-US" sz="1500" dirty="0"/>
                    </a:p>
                  </a:txBody>
                  <a:tcPr marL="99568" marR="99568" marT="49784" marB="49784">
                    <a:solidFill>
                      <a:schemeClr val="accent4">
                        <a:lumMod val="20000"/>
                        <a:lumOff val="80000"/>
                      </a:schemeClr>
                    </a:solidFill>
                  </a:tcPr>
                </a:tc>
                <a:tc>
                  <a:txBody>
                    <a:bodyPr/>
                    <a:lstStyle/>
                    <a:p>
                      <a:pPr algn="ctr"/>
                      <a:r>
                        <a:rPr lang="en-US" sz="1500" dirty="0" smtClean="0"/>
                        <a:t>10/01/2016</a:t>
                      </a:r>
                      <a:endParaRPr lang="en-US" sz="1500" dirty="0"/>
                    </a:p>
                  </a:txBody>
                  <a:tcPr marL="99568" marR="99568" marT="49784" marB="49784">
                    <a:solidFill>
                      <a:schemeClr val="accent4">
                        <a:lumMod val="20000"/>
                        <a:lumOff val="80000"/>
                      </a:schemeClr>
                    </a:solidFill>
                  </a:tcPr>
                </a:tc>
                <a:tc>
                  <a:txBody>
                    <a:bodyPr/>
                    <a:lstStyle/>
                    <a:p>
                      <a:pPr algn="ctr"/>
                      <a:r>
                        <a:rPr lang="en-US" sz="1500" dirty="0" smtClean="0"/>
                        <a:t>10/19/2016</a:t>
                      </a:r>
                      <a:endParaRPr lang="en-US" sz="1500" dirty="0"/>
                    </a:p>
                  </a:txBody>
                  <a:tcPr marL="99568" marR="99568" marT="49784" marB="49784">
                    <a:solidFill>
                      <a:schemeClr val="accent4">
                        <a:lumMod val="20000"/>
                        <a:lumOff val="80000"/>
                      </a:schemeClr>
                    </a:solidFill>
                  </a:tcPr>
                </a:tc>
                <a:tc>
                  <a:txBody>
                    <a:bodyPr/>
                    <a:lstStyle/>
                    <a:p>
                      <a:pPr algn="ctr"/>
                      <a:r>
                        <a:rPr lang="en-US" sz="1500" dirty="0" smtClean="0"/>
                        <a:t>03/09/2017</a:t>
                      </a:r>
                    </a:p>
                    <a:p>
                      <a:pPr algn="ctr"/>
                      <a:endParaRPr lang="en-US" sz="1500" dirty="0"/>
                    </a:p>
                  </a:txBody>
                  <a:tcPr marL="99568" marR="99568" marT="49784" marB="49784">
                    <a:solidFill>
                      <a:schemeClr val="accent4">
                        <a:lumMod val="20000"/>
                        <a:lumOff val="80000"/>
                      </a:schemeClr>
                    </a:solidFill>
                  </a:tcPr>
                </a:tc>
                <a:tc>
                  <a:txBody>
                    <a:bodyPr/>
                    <a:lstStyle/>
                    <a:p>
                      <a:pPr algn="ctr"/>
                      <a:r>
                        <a:rPr lang="en-US" sz="1500" dirty="0" smtClean="0"/>
                        <a:t>109</a:t>
                      </a:r>
                    </a:p>
                    <a:p>
                      <a:pPr algn="ctr"/>
                      <a:endParaRPr lang="en-US" sz="1500" dirty="0"/>
                    </a:p>
                  </a:txBody>
                  <a:tcPr marL="99568" marR="99568" marT="49784" marB="49784">
                    <a:solidFill>
                      <a:schemeClr val="accent4">
                        <a:lumMod val="20000"/>
                        <a:lumOff val="80000"/>
                      </a:schemeClr>
                    </a:solidFill>
                  </a:tcPr>
                </a:tc>
                <a:extLst>
                  <a:ext uri="{0D108BD9-81ED-4DB2-BD59-A6C34878D82A}">
                    <a16:rowId xmlns:a16="http://schemas.microsoft.com/office/drawing/2014/main" val="33731296"/>
                  </a:ext>
                </a:extLst>
              </a:tr>
            </a:tbl>
          </a:graphicData>
        </a:graphic>
      </p:graphicFrame>
    </p:spTree>
    <p:extLst>
      <p:ext uri="{BB962C8B-B14F-4D97-AF65-F5344CB8AC3E}">
        <p14:creationId xmlns:p14="http://schemas.microsoft.com/office/powerpoint/2010/main" val="423571749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8"/>
          <p:cNvGrpSpPr/>
          <p:nvPr/>
        </p:nvGrpSpPr>
        <p:grpSpPr>
          <a:xfrm>
            <a:off x="4" y="1"/>
            <a:ext cx="9956799" cy="1705326"/>
            <a:chOff x="-9407" y="-113483"/>
            <a:chExt cx="9153407" cy="1149993"/>
          </a:xfrm>
        </p:grpSpPr>
        <p:sp>
          <p:nvSpPr>
            <p:cNvPr id="10" name="Rectangle 9"/>
            <p:cNvSpPr/>
            <p:nvPr/>
          </p:nvSpPr>
          <p:spPr>
            <a:xfrm>
              <a:off x="641166" y="552188"/>
              <a:ext cx="8502834" cy="197924"/>
            </a:xfrm>
            <a:prstGeom prst="rect">
              <a:avLst/>
            </a:prstGeom>
            <a:solidFill>
              <a:srgbClr val="A9AAA8">
                <a:alpha val="86000"/>
              </a:srgbClr>
            </a:solidFill>
            <a:ln>
              <a:noFill/>
            </a:ln>
          </p:spPr>
          <p:style>
            <a:lnRef idx="1">
              <a:schemeClr val="accent1"/>
            </a:lnRef>
            <a:fillRef idx="3">
              <a:schemeClr val="accent1"/>
            </a:fillRef>
            <a:effectRef idx="2">
              <a:schemeClr val="accent1"/>
            </a:effectRef>
            <a:fontRef idx="minor">
              <a:schemeClr val="lt1"/>
            </a:fontRef>
          </p:style>
          <p:txBody>
            <a:bodyPr lIns="15189" tIns="7595" rIns="15189" bIns="7595" rtlCol="0" anchor="ctr"/>
            <a:lstStyle/>
            <a:p>
              <a:pPr algn="ctr"/>
              <a:r>
                <a:rPr lang="en-US" sz="1471" dirty="0">
                  <a:solidFill>
                    <a:schemeClr val="tx1"/>
                  </a:solidFill>
                </a:rPr>
                <a:t>Jagman Dhillon</a:t>
              </a:r>
            </a:p>
          </p:txBody>
        </p:sp>
        <p:sp>
          <p:nvSpPr>
            <p:cNvPr id="11" name="Rectangle 10"/>
            <p:cNvSpPr/>
            <p:nvPr/>
          </p:nvSpPr>
          <p:spPr>
            <a:xfrm>
              <a:off x="-8232" y="-113483"/>
              <a:ext cx="9152232" cy="672446"/>
            </a:xfrm>
            <a:prstGeom prst="rect">
              <a:avLst/>
            </a:prstGeom>
            <a:solidFill>
              <a:srgbClr val="13130D"/>
            </a:solidFill>
            <a:ln>
              <a:noFill/>
            </a:ln>
          </p:spPr>
          <p:style>
            <a:lnRef idx="2">
              <a:schemeClr val="accent1">
                <a:shade val="50000"/>
              </a:schemeClr>
            </a:lnRef>
            <a:fillRef idx="1">
              <a:schemeClr val="accent1"/>
            </a:fillRef>
            <a:effectRef idx="0">
              <a:schemeClr val="accent1"/>
            </a:effectRef>
            <a:fontRef idx="minor">
              <a:schemeClr val="lt1"/>
            </a:fontRef>
          </p:style>
          <p:txBody>
            <a:bodyPr lIns="15189" tIns="7595" rIns="15189" bIns="7595" rtlCol="0" anchor="ctr"/>
            <a:lstStyle/>
            <a:p>
              <a:pPr algn="ctr"/>
              <a:r>
                <a:rPr lang="en-US" sz="2504" dirty="0"/>
                <a:t>               Effect of T</a:t>
              </a:r>
              <a:r>
                <a:rPr lang="en-US" sz="2613" dirty="0"/>
                <a:t>iming and N rate on Winter Wheat (</a:t>
              </a:r>
              <a:r>
                <a:rPr lang="en-US" sz="2613" i="1" dirty="0" err="1"/>
                <a:t>Triticum</a:t>
              </a:r>
              <a:r>
                <a:rPr lang="en-US" sz="2613" i="1" dirty="0"/>
                <a:t> </a:t>
              </a:r>
              <a:r>
                <a:rPr lang="en-US" sz="2613" i="1" dirty="0" err="1"/>
                <a:t>aestivum</a:t>
              </a:r>
              <a:r>
                <a:rPr lang="en-US" sz="2613" dirty="0"/>
                <a:t>) Grain Yield</a:t>
              </a:r>
              <a:endParaRPr lang="en-US" sz="2613" dirty="0">
                <a:solidFill>
                  <a:schemeClr val="bg1"/>
                </a:solidFill>
              </a:endParaRPr>
            </a:p>
          </p:txBody>
        </p:sp>
        <p:sp>
          <p:nvSpPr>
            <p:cNvPr id="12" name="Rectangle 11"/>
            <p:cNvSpPr/>
            <p:nvPr/>
          </p:nvSpPr>
          <p:spPr>
            <a:xfrm>
              <a:off x="-9407" y="-113483"/>
              <a:ext cx="998622" cy="672461"/>
            </a:xfrm>
            <a:prstGeom prst="rect">
              <a:avLst/>
            </a:prstGeom>
            <a:solidFill>
              <a:srgbClr val="DE5B21"/>
            </a:solidFill>
            <a:ln>
              <a:noFill/>
            </a:ln>
          </p:spPr>
          <p:style>
            <a:lnRef idx="2">
              <a:schemeClr val="accent1">
                <a:shade val="50000"/>
              </a:schemeClr>
            </a:lnRef>
            <a:fillRef idx="1">
              <a:schemeClr val="accent1"/>
            </a:fillRef>
            <a:effectRef idx="0">
              <a:schemeClr val="accent1"/>
            </a:effectRef>
            <a:fontRef idx="minor">
              <a:schemeClr val="lt1"/>
            </a:fontRef>
          </p:style>
          <p:txBody>
            <a:bodyPr lIns="15189" tIns="7595" rIns="15189" bIns="7595" rtlCol="0" anchor="ctr"/>
            <a:lstStyle/>
            <a:p>
              <a:pPr algn="ctr"/>
              <a:endParaRPr lang="en-US" sz="1471"/>
            </a:p>
          </p:txBody>
        </p:sp>
        <p:sp>
          <p:nvSpPr>
            <p:cNvPr id="13" name="Isosceles Triangle 12"/>
            <p:cNvSpPr/>
            <p:nvPr/>
          </p:nvSpPr>
          <p:spPr>
            <a:xfrm rot="10800000">
              <a:off x="-9254" y="558963"/>
              <a:ext cx="998468" cy="477547"/>
            </a:xfrm>
            <a:prstGeom prst="triangle">
              <a:avLst/>
            </a:prstGeom>
            <a:solidFill>
              <a:srgbClr val="DE5B21"/>
            </a:solidFill>
            <a:ln>
              <a:noFill/>
            </a:ln>
          </p:spPr>
          <p:style>
            <a:lnRef idx="2">
              <a:schemeClr val="accent1">
                <a:shade val="50000"/>
              </a:schemeClr>
            </a:lnRef>
            <a:fillRef idx="1">
              <a:schemeClr val="accent1"/>
            </a:fillRef>
            <a:effectRef idx="0">
              <a:schemeClr val="accent1"/>
            </a:effectRef>
            <a:fontRef idx="minor">
              <a:schemeClr val="lt1"/>
            </a:fontRef>
          </p:style>
          <p:txBody>
            <a:bodyPr lIns="15189" tIns="7595" rIns="15189" bIns="7595" rtlCol="0" anchor="ctr"/>
            <a:lstStyle/>
            <a:p>
              <a:pPr algn="ctr"/>
              <a:endParaRPr lang="en-US" sz="1471"/>
            </a:p>
          </p:txBody>
        </p:sp>
        <p:pic>
          <p:nvPicPr>
            <p:cNvPr id="14" name="Picture 2" descr="researchlogo"/>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84637" y="-92050"/>
              <a:ext cx="810534" cy="585900"/>
            </a:xfrm>
            <a:prstGeom prst="rect">
              <a:avLst/>
            </a:prstGeom>
            <a:noFill/>
            <a:extLst>
              <a:ext uri="{909E8E84-426E-40DD-AFC4-6F175D3DCCD1}">
                <a14:hiddenFill xmlns:a14="http://schemas.microsoft.com/office/drawing/2010/main">
                  <a:solidFill>
                    <a:srgbClr val="FFFFFF"/>
                  </a:solidFill>
                </a14:hiddenFill>
              </a:ext>
            </a:extLst>
          </p:spPr>
        </p:pic>
      </p:grpSp>
      <p:sp>
        <p:nvSpPr>
          <p:cNvPr id="16" name="Subtitle 2"/>
          <p:cNvSpPr>
            <a:spLocks noGrp="1"/>
          </p:cNvSpPr>
          <p:nvPr>
            <p:ph idx="1"/>
          </p:nvPr>
        </p:nvSpPr>
        <p:spPr>
          <a:xfrm>
            <a:off x="391885" y="1415243"/>
            <a:ext cx="6346240" cy="1947613"/>
          </a:xfrm>
        </p:spPr>
        <p:txBody>
          <a:bodyPr>
            <a:normAutofit/>
          </a:bodyPr>
          <a:lstStyle/>
          <a:p>
            <a:pPr marL="0" indent="0" algn="ctr">
              <a:buNone/>
            </a:pPr>
            <a:r>
              <a:rPr lang="en-US" sz="2400" b="1" dirty="0"/>
              <a:t>Objective: </a:t>
            </a:r>
            <a:r>
              <a:rPr lang="en-US" sz="2400" dirty="0"/>
              <a:t>To determine the ideal GDD&gt;0 to apply N fertilizer when no N is applied </a:t>
            </a:r>
            <a:r>
              <a:rPr lang="en-US" sz="2400" dirty="0" smtClean="0"/>
              <a:t>pre-plant</a:t>
            </a:r>
            <a:endParaRPr lang="en-US" sz="2400" dirty="0"/>
          </a:p>
        </p:txBody>
      </p:sp>
      <p:graphicFrame>
        <p:nvGraphicFramePr>
          <p:cNvPr id="15" name="Table 14"/>
          <p:cNvGraphicFramePr>
            <a:graphicFrameLocks noGrp="1"/>
          </p:cNvGraphicFramePr>
          <p:nvPr>
            <p:extLst/>
          </p:nvPr>
        </p:nvGraphicFramePr>
        <p:xfrm>
          <a:off x="6839008" y="1306740"/>
          <a:ext cx="3117793" cy="4669320"/>
        </p:xfrm>
        <a:graphic>
          <a:graphicData uri="http://schemas.openxmlformats.org/drawingml/2006/table">
            <a:tbl>
              <a:tblPr>
                <a:tableStyleId>{5C22544A-7EE6-4342-B048-85BDC9FD1C3A}</a:tableStyleId>
              </a:tblPr>
              <a:tblGrid>
                <a:gridCol w="1237946">
                  <a:extLst>
                    <a:ext uri="{9D8B030D-6E8A-4147-A177-3AD203B41FA5}">
                      <a16:colId xmlns:a16="http://schemas.microsoft.com/office/drawing/2014/main" val="312728710"/>
                    </a:ext>
                  </a:extLst>
                </a:gridCol>
                <a:gridCol w="1031624">
                  <a:extLst>
                    <a:ext uri="{9D8B030D-6E8A-4147-A177-3AD203B41FA5}">
                      <a16:colId xmlns:a16="http://schemas.microsoft.com/office/drawing/2014/main" val="4031074965"/>
                    </a:ext>
                  </a:extLst>
                </a:gridCol>
                <a:gridCol w="848223">
                  <a:extLst>
                    <a:ext uri="{9D8B030D-6E8A-4147-A177-3AD203B41FA5}">
                      <a16:colId xmlns:a16="http://schemas.microsoft.com/office/drawing/2014/main" val="817832740"/>
                    </a:ext>
                  </a:extLst>
                </a:gridCol>
              </a:tblGrid>
              <a:tr h="806916">
                <a:tc>
                  <a:txBody>
                    <a:bodyPr/>
                    <a:lstStyle/>
                    <a:p>
                      <a:pPr algn="ctr" fontAlgn="b"/>
                      <a:r>
                        <a:rPr lang="en-US" sz="1700" b="0" u="none" strike="noStrike" dirty="0">
                          <a:effectLst/>
                        </a:rPr>
                        <a:t>Treatment</a:t>
                      </a:r>
                      <a:endParaRPr lang="en-US" sz="1700" b="0" i="0" u="none" strike="noStrike" dirty="0">
                        <a:solidFill>
                          <a:srgbClr val="000000"/>
                        </a:solidFill>
                        <a:effectLst/>
                        <a:latin typeface="Calibri" panose="020F0502020204030204" pitchFamily="34" charset="0"/>
                      </a:endParaRPr>
                    </a:p>
                  </a:txBody>
                  <a:tcPr marL="10372" marR="10372" marT="10372"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700" b="0" u="none" strike="noStrike" dirty="0" smtClean="0">
                          <a:effectLst/>
                        </a:rPr>
                        <a:t>Timing, days, GDD&gt;0</a:t>
                      </a:r>
                      <a:endParaRPr lang="en-US" sz="1700" b="0" i="0" u="none" strike="noStrike" dirty="0">
                        <a:solidFill>
                          <a:srgbClr val="000000"/>
                        </a:solidFill>
                        <a:effectLst/>
                        <a:latin typeface="Calibri" panose="020F0502020204030204" pitchFamily="34" charset="0"/>
                      </a:endParaRPr>
                    </a:p>
                  </a:txBody>
                  <a:tcPr marL="10372" marR="10372" marT="10372"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700" b="0" u="none" strike="noStrike">
                          <a:effectLst/>
                        </a:rPr>
                        <a:t>Rate</a:t>
                      </a:r>
                      <a:endParaRPr lang="en-US" sz="1700" b="0" i="0" u="none" strike="noStrike">
                        <a:solidFill>
                          <a:srgbClr val="000000"/>
                        </a:solidFill>
                        <a:effectLst/>
                        <a:latin typeface="Calibri" panose="020F0502020204030204" pitchFamily="34" charset="0"/>
                      </a:endParaRPr>
                    </a:p>
                  </a:txBody>
                  <a:tcPr marL="10372" marR="10372" marT="10372"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203025176"/>
                  </a:ext>
                </a:extLst>
              </a:tr>
              <a:tr h="275886">
                <a:tc>
                  <a:txBody>
                    <a:bodyPr/>
                    <a:lstStyle/>
                    <a:p>
                      <a:pPr algn="ctr" fontAlgn="b"/>
                      <a:r>
                        <a:rPr lang="en-US" sz="1700" b="0" u="none" strike="noStrike" dirty="0">
                          <a:effectLst/>
                        </a:rPr>
                        <a:t>1</a:t>
                      </a:r>
                      <a:endParaRPr lang="en-US" sz="1700" b="0" i="0" u="none" strike="noStrike" dirty="0">
                        <a:solidFill>
                          <a:srgbClr val="000000"/>
                        </a:solidFill>
                        <a:effectLst/>
                        <a:latin typeface="Calibri" panose="020F0502020204030204" pitchFamily="34" charset="0"/>
                      </a:endParaRPr>
                    </a:p>
                  </a:txBody>
                  <a:tcPr marL="10372" marR="10372" marT="10372"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700" b="0" u="none" strike="noStrike">
                          <a:effectLst/>
                        </a:rPr>
                        <a:t>Check</a:t>
                      </a:r>
                      <a:endParaRPr lang="en-US" sz="1700" b="0" i="0" u="none" strike="noStrike">
                        <a:solidFill>
                          <a:srgbClr val="000000"/>
                        </a:solidFill>
                        <a:effectLst/>
                        <a:latin typeface="Calibri" panose="020F0502020204030204" pitchFamily="34" charset="0"/>
                      </a:endParaRPr>
                    </a:p>
                  </a:txBody>
                  <a:tcPr marL="10372" marR="10372" marT="10372"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700" b="0" u="none" strike="noStrike">
                          <a:effectLst/>
                        </a:rPr>
                        <a:t>0</a:t>
                      </a:r>
                      <a:endParaRPr lang="en-US" sz="1700" b="0" i="0" u="none" strike="noStrike">
                        <a:solidFill>
                          <a:srgbClr val="000000"/>
                        </a:solidFill>
                        <a:effectLst/>
                        <a:latin typeface="Calibri" panose="020F0502020204030204" pitchFamily="34" charset="0"/>
                      </a:endParaRPr>
                    </a:p>
                  </a:txBody>
                  <a:tcPr marL="10372" marR="10372" marT="10372"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808890704"/>
                  </a:ext>
                </a:extLst>
              </a:tr>
              <a:tr h="275886">
                <a:tc>
                  <a:txBody>
                    <a:bodyPr/>
                    <a:lstStyle/>
                    <a:p>
                      <a:pPr algn="ctr" fontAlgn="b"/>
                      <a:r>
                        <a:rPr lang="en-US" sz="1700" b="0" u="none" strike="noStrike" dirty="0">
                          <a:effectLst/>
                        </a:rPr>
                        <a:t>2</a:t>
                      </a:r>
                      <a:endParaRPr lang="en-US" sz="1700" b="0" i="0" u="none" strike="noStrike" dirty="0">
                        <a:solidFill>
                          <a:srgbClr val="000000"/>
                        </a:solidFill>
                        <a:effectLst/>
                        <a:latin typeface="Calibri" panose="020F0502020204030204" pitchFamily="34" charset="0"/>
                      </a:endParaRPr>
                    </a:p>
                  </a:txBody>
                  <a:tcPr marL="10372" marR="10372" marT="10372"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700" b="0" u="none" strike="noStrike">
                          <a:effectLst/>
                        </a:rPr>
                        <a:t>Preplant</a:t>
                      </a:r>
                      <a:endParaRPr lang="en-US" sz="1700" b="0" i="0" u="none" strike="noStrike">
                        <a:solidFill>
                          <a:srgbClr val="000000"/>
                        </a:solidFill>
                        <a:effectLst/>
                        <a:latin typeface="Calibri" panose="020F0502020204030204" pitchFamily="34" charset="0"/>
                      </a:endParaRPr>
                    </a:p>
                  </a:txBody>
                  <a:tcPr marL="10372" marR="10372" marT="1037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700" b="0" i="0" u="none" strike="noStrike" dirty="0">
                          <a:solidFill>
                            <a:schemeClr val="dk1"/>
                          </a:solidFill>
                          <a:effectLst/>
                          <a:latin typeface="+mn-lt"/>
                        </a:rPr>
                        <a:t>90</a:t>
                      </a:r>
                      <a:endParaRPr lang="en-US" sz="1700" b="0" i="0" u="none" strike="noStrike" dirty="0">
                        <a:solidFill>
                          <a:srgbClr val="000000"/>
                        </a:solidFill>
                        <a:effectLst/>
                        <a:latin typeface="Calibri" panose="020F0502020204030204" pitchFamily="34" charset="0"/>
                      </a:endParaRPr>
                    </a:p>
                  </a:txBody>
                  <a:tcPr marL="10372" marR="10372" marT="10372"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914668"/>
                  </a:ext>
                </a:extLst>
              </a:tr>
              <a:tr h="275886">
                <a:tc>
                  <a:txBody>
                    <a:bodyPr/>
                    <a:lstStyle/>
                    <a:p>
                      <a:pPr algn="ctr" fontAlgn="b"/>
                      <a:r>
                        <a:rPr lang="en-US" sz="1700" b="0" u="none" strike="noStrike" dirty="0">
                          <a:effectLst/>
                        </a:rPr>
                        <a:t>3</a:t>
                      </a:r>
                      <a:endParaRPr lang="en-US" sz="1700" b="0" i="0" u="none" strike="noStrike" dirty="0">
                        <a:solidFill>
                          <a:srgbClr val="000000"/>
                        </a:solidFill>
                        <a:effectLst/>
                        <a:latin typeface="Calibri" panose="020F0502020204030204" pitchFamily="34" charset="0"/>
                      </a:endParaRPr>
                    </a:p>
                  </a:txBody>
                  <a:tcPr marL="10372" marR="10372" marT="10372"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rowSpan="3">
                  <a:txBody>
                    <a:bodyPr/>
                    <a:lstStyle/>
                    <a:p>
                      <a:pPr algn="ctr" fontAlgn="ctr"/>
                      <a:r>
                        <a:rPr lang="en-US" sz="1700" b="0" i="0" u="none" strike="noStrike" dirty="0">
                          <a:solidFill>
                            <a:schemeClr val="dk1"/>
                          </a:solidFill>
                          <a:effectLst/>
                          <a:latin typeface="+mn-lt"/>
                        </a:rPr>
                        <a:t>65</a:t>
                      </a:r>
                      <a:endParaRPr lang="en-US" sz="1700" b="0" i="0" u="none" strike="noStrike" dirty="0">
                        <a:solidFill>
                          <a:srgbClr val="000000"/>
                        </a:solidFill>
                        <a:effectLst/>
                        <a:latin typeface="Calibri" panose="020F0502020204030204" pitchFamily="34" charset="0"/>
                      </a:endParaRPr>
                    </a:p>
                  </a:txBody>
                  <a:tcPr marL="10372" marR="10372" marT="1037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700" b="0" u="none" strike="noStrike" dirty="0">
                          <a:effectLst/>
                        </a:rPr>
                        <a:t>30</a:t>
                      </a:r>
                      <a:endParaRPr lang="en-US" sz="1700" b="0" i="0" u="none" strike="noStrike" dirty="0">
                        <a:solidFill>
                          <a:srgbClr val="000000"/>
                        </a:solidFill>
                        <a:effectLst/>
                        <a:latin typeface="Calibri" panose="020F0502020204030204" pitchFamily="34" charset="0"/>
                      </a:endParaRPr>
                    </a:p>
                  </a:txBody>
                  <a:tcPr marL="10372" marR="10372" marT="10372"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618505239"/>
                  </a:ext>
                </a:extLst>
              </a:tr>
              <a:tr h="275886">
                <a:tc>
                  <a:txBody>
                    <a:bodyPr/>
                    <a:lstStyle/>
                    <a:p>
                      <a:pPr algn="ctr" fontAlgn="b"/>
                      <a:r>
                        <a:rPr lang="en-US" sz="1700" b="0" u="none" strike="noStrike" dirty="0">
                          <a:effectLst/>
                        </a:rPr>
                        <a:t>4</a:t>
                      </a:r>
                      <a:endParaRPr lang="en-US" sz="1700" b="0" i="0" u="none" strike="noStrike" dirty="0">
                        <a:solidFill>
                          <a:srgbClr val="000000"/>
                        </a:solidFill>
                        <a:effectLst/>
                        <a:latin typeface="Calibri" panose="020F0502020204030204" pitchFamily="34" charset="0"/>
                      </a:endParaRPr>
                    </a:p>
                  </a:txBody>
                  <a:tcPr marL="10372" marR="10372" marT="10372"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vMerge="1">
                  <a:txBody>
                    <a:bodyPr/>
                    <a:lstStyle/>
                    <a:p>
                      <a:endParaRPr lang="en-US"/>
                    </a:p>
                  </a:txBody>
                  <a:tcPr/>
                </a:tc>
                <a:tc>
                  <a:txBody>
                    <a:bodyPr/>
                    <a:lstStyle/>
                    <a:p>
                      <a:pPr algn="ctr" fontAlgn="b"/>
                      <a:r>
                        <a:rPr lang="en-US" sz="1700" b="0" u="none" strike="noStrike" dirty="0">
                          <a:effectLst/>
                        </a:rPr>
                        <a:t>60</a:t>
                      </a:r>
                      <a:endParaRPr lang="en-US" sz="1700" b="0" i="0" u="none" strike="noStrike" dirty="0">
                        <a:solidFill>
                          <a:srgbClr val="000000"/>
                        </a:solidFill>
                        <a:effectLst/>
                        <a:latin typeface="Calibri" panose="020F0502020204030204" pitchFamily="34" charset="0"/>
                      </a:endParaRPr>
                    </a:p>
                  </a:txBody>
                  <a:tcPr marL="10372" marR="10372" marT="10372"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981960963"/>
                  </a:ext>
                </a:extLst>
              </a:tr>
              <a:tr h="275886">
                <a:tc>
                  <a:txBody>
                    <a:bodyPr/>
                    <a:lstStyle/>
                    <a:p>
                      <a:pPr algn="ctr" fontAlgn="b"/>
                      <a:r>
                        <a:rPr lang="en-US" sz="1700" b="0" u="none" strike="noStrike" dirty="0">
                          <a:effectLst/>
                        </a:rPr>
                        <a:t>5</a:t>
                      </a:r>
                      <a:endParaRPr lang="en-US" sz="1700" b="0" i="0" u="none" strike="noStrike" dirty="0">
                        <a:solidFill>
                          <a:srgbClr val="000000"/>
                        </a:solidFill>
                        <a:effectLst/>
                        <a:latin typeface="Calibri" panose="020F0502020204030204" pitchFamily="34" charset="0"/>
                      </a:endParaRPr>
                    </a:p>
                  </a:txBody>
                  <a:tcPr marL="10372" marR="10372" marT="10372"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vMerge="1">
                  <a:txBody>
                    <a:bodyPr/>
                    <a:lstStyle/>
                    <a:p>
                      <a:endParaRPr lang="en-US"/>
                    </a:p>
                  </a:txBody>
                  <a:tcPr/>
                </a:tc>
                <a:tc>
                  <a:txBody>
                    <a:bodyPr/>
                    <a:lstStyle/>
                    <a:p>
                      <a:pPr algn="ctr" fontAlgn="b"/>
                      <a:r>
                        <a:rPr lang="en-US" sz="1700" b="0" u="none" strike="noStrike" dirty="0">
                          <a:effectLst/>
                        </a:rPr>
                        <a:t>90</a:t>
                      </a:r>
                      <a:endParaRPr lang="en-US" sz="1700" b="0" i="0" u="none" strike="noStrike" dirty="0">
                        <a:solidFill>
                          <a:srgbClr val="000000"/>
                        </a:solidFill>
                        <a:effectLst/>
                        <a:latin typeface="Calibri" panose="020F0502020204030204" pitchFamily="34" charset="0"/>
                      </a:endParaRPr>
                    </a:p>
                  </a:txBody>
                  <a:tcPr marL="10372" marR="10372" marT="10372"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659013132"/>
                  </a:ext>
                </a:extLst>
              </a:tr>
              <a:tr h="275886">
                <a:tc>
                  <a:txBody>
                    <a:bodyPr/>
                    <a:lstStyle/>
                    <a:p>
                      <a:pPr algn="ctr" fontAlgn="b"/>
                      <a:r>
                        <a:rPr lang="en-US" sz="1700" b="0" u="none" strike="noStrike" dirty="0">
                          <a:effectLst/>
                        </a:rPr>
                        <a:t>6</a:t>
                      </a:r>
                      <a:endParaRPr lang="en-US" sz="1700" b="0" i="0" u="none" strike="noStrike" dirty="0">
                        <a:solidFill>
                          <a:srgbClr val="000000"/>
                        </a:solidFill>
                        <a:effectLst/>
                        <a:latin typeface="Calibri" panose="020F0502020204030204" pitchFamily="34" charset="0"/>
                      </a:endParaRPr>
                    </a:p>
                  </a:txBody>
                  <a:tcPr marL="10372" marR="10372" marT="10372"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rowSpan="3">
                  <a:txBody>
                    <a:bodyPr/>
                    <a:lstStyle/>
                    <a:p>
                      <a:pPr algn="ctr" fontAlgn="ctr"/>
                      <a:r>
                        <a:rPr lang="en-US" sz="1700" b="0" i="0" u="none" strike="noStrike" dirty="0">
                          <a:solidFill>
                            <a:schemeClr val="dk1"/>
                          </a:solidFill>
                          <a:effectLst/>
                          <a:latin typeface="+mn-lt"/>
                        </a:rPr>
                        <a:t>80</a:t>
                      </a:r>
                      <a:endParaRPr lang="en-US" sz="1700" b="0" i="0" u="none" strike="noStrike" dirty="0">
                        <a:solidFill>
                          <a:srgbClr val="000000"/>
                        </a:solidFill>
                        <a:effectLst/>
                        <a:latin typeface="Calibri" panose="020F0502020204030204" pitchFamily="34" charset="0"/>
                      </a:endParaRPr>
                    </a:p>
                  </a:txBody>
                  <a:tcPr marL="10372" marR="10372" marT="1037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700" b="0" u="none" strike="noStrike" dirty="0">
                          <a:effectLst/>
                        </a:rPr>
                        <a:t>30</a:t>
                      </a:r>
                      <a:endParaRPr lang="en-US" sz="1700" b="0" i="0" u="none" strike="noStrike" dirty="0">
                        <a:solidFill>
                          <a:srgbClr val="000000"/>
                        </a:solidFill>
                        <a:effectLst/>
                        <a:latin typeface="Calibri" panose="020F0502020204030204" pitchFamily="34" charset="0"/>
                      </a:endParaRPr>
                    </a:p>
                  </a:txBody>
                  <a:tcPr marL="10372" marR="10372" marT="10372"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75558266"/>
                  </a:ext>
                </a:extLst>
              </a:tr>
              <a:tr h="275886">
                <a:tc>
                  <a:txBody>
                    <a:bodyPr/>
                    <a:lstStyle/>
                    <a:p>
                      <a:pPr algn="ctr" fontAlgn="b"/>
                      <a:r>
                        <a:rPr lang="en-US" sz="1700" b="0" u="none" strike="noStrike" dirty="0">
                          <a:effectLst/>
                        </a:rPr>
                        <a:t>7</a:t>
                      </a:r>
                      <a:endParaRPr lang="en-US" sz="1700" b="0" i="0" u="none" strike="noStrike" dirty="0">
                        <a:solidFill>
                          <a:srgbClr val="000000"/>
                        </a:solidFill>
                        <a:effectLst/>
                        <a:latin typeface="Calibri" panose="020F0502020204030204" pitchFamily="34" charset="0"/>
                      </a:endParaRPr>
                    </a:p>
                  </a:txBody>
                  <a:tcPr marL="10372" marR="10372" marT="10372"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vMerge="1">
                  <a:txBody>
                    <a:bodyPr/>
                    <a:lstStyle/>
                    <a:p>
                      <a:endParaRPr lang="en-US"/>
                    </a:p>
                  </a:txBody>
                  <a:tcPr/>
                </a:tc>
                <a:tc>
                  <a:txBody>
                    <a:bodyPr/>
                    <a:lstStyle/>
                    <a:p>
                      <a:pPr algn="ctr" fontAlgn="b"/>
                      <a:r>
                        <a:rPr lang="en-US" sz="1700" b="0" u="none" strike="noStrike" dirty="0">
                          <a:effectLst/>
                        </a:rPr>
                        <a:t>60</a:t>
                      </a:r>
                      <a:endParaRPr lang="en-US" sz="1700" b="0" i="0" u="none" strike="noStrike" dirty="0">
                        <a:solidFill>
                          <a:srgbClr val="000000"/>
                        </a:solidFill>
                        <a:effectLst/>
                        <a:latin typeface="Calibri" panose="020F0502020204030204" pitchFamily="34" charset="0"/>
                      </a:endParaRPr>
                    </a:p>
                  </a:txBody>
                  <a:tcPr marL="10372" marR="10372" marT="10372"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909072126"/>
                  </a:ext>
                </a:extLst>
              </a:tr>
              <a:tr h="275886">
                <a:tc>
                  <a:txBody>
                    <a:bodyPr/>
                    <a:lstStyle/>
                    <a:p>
                      <a:pPr algn="ctr" fontAlgn="b"/>
                      <a:r>
                        <a:rPr lang="en-US" sz="1700" b="0" u="none" strike="noStrike" dirty="0">
                          <a:effectLst/>
                        </a:rPr>
                        <a:t>8</a:t>
                      </a:r>
                      <a:endParaRPr lang="en-US" sz="1700" b="0" i="0" u="none" strike="noStrike" dirty="0">
                        <a:solidFill>
                          <a:srgbClr val="000000"/>
                        </a:solidFill>
                        <a:effectLst/>
                        <a:latin typeface="Calibri" panose="020F0502020204030204" pitchFamily="34" charset="0"/>
                      </a:endParaRPr>
                    </a:p>
                  </a:txBody>
                  <a:tcPr marL="10372" marR="10372" marT="10372"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vMerge="1">
                  <a:txBody>
                    <a:bodyPr/>
                    <a:lstStyle/>
                    <a:p>
                      <a:endParaRPr lang="en-US"/>
                    </a:p>
                  </a:txBody>
                  <a:tcPr/>
                </a:tc>
                <a:tc>
                  <a:txBody>
                    <a:bodyPr/>
                    <a:lstStyle/>
                    <a:p>
                      <a:pPr algn="ctr" fontAlgn="b"/>
                      <a:r>
                        <a:rPr lang="en-US" sz="1700" b="0" u="none" strike="noStrike" dirty="0">
                          <a:effectLst/>
                        </a:rPr>
                        <a:t>90</a:t>
                      </a:r>
                      <a:endParaRPr lang="en-US" sz="1700" b="0" i="0" u="none" strike="noStrike" dirty="0">
                        <a:solidFill>
                          <a:srgbClr val="000000"/>
                        </a:solidFill>
                        <a:effectLst/>
                        <a:latin typeface="Calibri" panose="020F0502020204030204" pitchFamily="34" charset="0"/>
                      </a:endParaRPr>
                    </a:p>
                  </a:txBody>
                  <a:tcPr marL="10372" marR="10372" marT="10372"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490720160"/>
                  </a:ext>
                </a:extLst>
              </a:tr>
              <a:tr h="275886">
                <a:tc>
                  <a:txBody>
                    <a:bodyPr/>
                    <a:lstStyle/>
                    <a:p>
                      <a:pPr algn="ctr" fontAlgn="b"/>
                      <a:r>
                        <a:rPr lang="en-US" sz="1700" b="0" u="none" strike="noStrike">
                          <a:effectLst/>
                        </a:rPr>
                        <a:t>9</a:t>
                      </a:r>
                      <a:endParaRPr lang="en-US" sz="1700" b="0" i="0" u="none" strike="noStrike">
                        <a:solidFill>
                          <a:srgbClr val="000000"/>
                        </a:solidFill>
                        <a:effectLst/>
                        <a:latin typeface="Calibri" panose="020F0502020204030204" pitchFamily="34" charset="0"/>
                      </a:endParaRPr>
                    </a:p>
                  </a:txBody>
                  <a:tcPr marL="10372" marR="10372" marT="10372"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rowSpan="3">
                  <a:txBody>
                    <a:bodyPr/>
                    <a:lstStyle/>
                    <a:p>
                      <a:pPr algn="ctr" fontAlgn="ctr"/>
                      <a:r>
                        <a:rPr lang="en-US" sz="1700" b="0" i="0" u="none" strike="noStrike" dirty="0">
                          <a:solidFill>
                            <a:schemeClr val="dk1"/>
                          </a:solidFill>
                          <a:effectLst/>
                          <a:latin typeface="+mn-lt"/>
                        </a:rPr>
                        <a:t>95</a:t>
                      </a:r>
                      <a:endParaRPr lang="en-US" sz="1700" b="0" i="0" u="none" strike="noStrike" dirty="0">
                        <a:solidFill>
                          <a:srgbClr val="000000"/>
                        </a:solidFill>
                        <a:effectLst/>
                        <a:latin typeface="Calibri" panose="020F0502020204030204" pitchFamily="34" charset="0"/>
                      </a:endParaRPr>
                    </a:p>
                  </a:txBody>
                  <a:tcPr marL="10372" marR="10372" marT="1037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700" b="0" u="none" strike="noStrike" dirty="0">
                          <a:effectLst/>
                        </a:rPr>
                        <a:t>30</a:t>
                      </a:r>
                      <a:endParaRPr lang="en-US" sz="1700" b="0" i="0" u="none" strike="noStrike" dirty="0">
                        <a:solidFill>
                          <a:srgbClr val="000000"/>
                        </a:solidFill>
                        <a:effectLst/>
                        <a:latin typeface="Calibri" panose="020F0502020204030204" pitchFamily="34" charset="0"/>
                      </a:endParaRPr>
                    </a:p>
                  </a:txBody>
                  <a:tcPr marL="10372" marR="10372" marT="10372"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54734945"/>
                  </a:ext>
                </a:extLst>
              </a:tr>
              <a:tr h="275886">
                <a:tc>
                  <a:txBody>
                    <a:bodyPr/>
                    <a:lstStyle/>
                    <a:p>
                      <a:pPr algn="ctr" fontAlgn="b"/>
                      <a:r>
                        <a:rPr lang="en-US" sz="1700" b="0" u="none" strike="noStrike">
                          <a:effectLst/>
                        </a:rPr>
                        <a:t>10</a:t>
                      </a:r>
                      <a:endParaRPr lang="en-US" sz="1700" b="0" i="0" u="none" strike="noStrike">
                        <a:solidFill>
                          <a:srgbClr val="000000"/>
                        </a:solidFill>
                        <a:effectLst/>
                        <a:latin typeface="Calibri" panose="020F0502020204030204" pitchFamily="34" charset="0"/>
                      </a:endParaRPr>
                    </a:p>
                  </a:txBody>
                  <a:tcPr marL="10372" marR="10372" marT="10372"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vMerge="1">
                  <a:txBody>
                    <a:bodyPr/>
                    <a:lstStyle/>
                    <a:p>
                      <a:endParaRPr lang="en-US"/>
                    </a:p>
                  </a:txBody>
                  <a:tcPr/>
                </a:tc>
                <a:tc>
                  <a:txBody>
                    <a:bodyPr/>
                    <a:lstStyle/>
                    <a:p>
                      <a:pPr algn="ctr" fontAlgn="b"/>
                      <a:r>
                        <a:rPr lang="en-US" sz="1700" b="0" u="none" strike="noStrike" dirty="0">
                          <a:effectLst/>
                        </a:rPr>
                        <a:t>60</a:t>
                      </a:r>
                      <a:endParaRPr lang="en-US" sz="1700" b="0" i="0" u="none" strike="noStrike" dirty="0">
                        <a:solidFill>
                          <a:srgbClr val="000000"/>
                        </a:solidFill>
                        <a:effectLst/>
                        <a:latin typeface="Calibri" panose="020F0502020204030204" pitchFamily="34" charset="0"/>
                      </a:endParaRPr>
                    </a:p>
                  </a:txBody>
                  <a:tcPr marL="10372" marR="10372" marT="10372"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566697664"/>
                  </a:ext>
                </a:extLst>
              </a:tr>
              <a:tr h="275886">
                <a:tc>
                  <a:txBody>
                    <a:bodyPr/>
                    <a:lstStyle/>
                    <a:p>
                      <a:pPr algn="ctr" fontAlgn="b"/>
                      <a:r>
                        <a:rPr lang="en-US" sz="1700" b="0" u="none" strike="noStrike">
                          <a:effectLst/>
                        </a:rPr>
                        <a:t>11</a:t>
                      </a:r>
                      <a:endParaRPr lang="en-US" sz="1700" b="0" i="0" u="none" strike="noStrike">
                        <a:solidFill>
                          <a:srgbClr val="000000"/>
                        </a:solidFill>
                        <a:effectLst/>
                        <a:latin typeface="Calibri" panose="020F0502020204030204" pitchFamily="34" charset="0"/>
                      </a:endParaRPr>
                    </a:p>
                  </a:txBody>
                  <a:tcPr marL="10372" marR="10372" marT="10372"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vMerge="1">
                  <a:txBody>
                    <a:bodyPr/>
                    <a:lstStyle/>
                    <a:p>
                      <a:endParaRPr lang="en-US"/>
                    </a:p>
                  </a:txBody>
                  <a:tcPr/>
                </a:tc>
                <a:tc>
                  <a:txBody>
                    <a:bodyPr/>
                    <a:lstStyle/>
                    <a:p>
                      <a:pPr algn="ctr" fontAlgn="b"/>
                      <a:r>
                        <a:rPr lang="en-US" sz="1700" b="0" u="none" strike="noStrike" dirty="0">
                          <a:effectLst/>
                        </a:rPr>
                        <a:t>90</a:t>
                      </a:r>
                      <a:endParaRPr lang="en-US" sz="1700" b="0" i="0" u="none" strike="noStrike" dirty="0">
                        <a:solidFill>
                          <a:srgbClr val="000000"/>
                        </a:solidFill>
                        <a:effectLst/>
                        <a:latin typeface="Calibri" panose="020F0502020204030204" pitchFamily="34" charset="0"/>
                      </a:endParaRPr>
                    </a:p>
                  </a:txBody>
                  <a:tcPr marL="10372" marR="10372" marT="10372"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257546613"/>
                  </a:ext>
                </a:extLst>
              </a:tr>
              <a:tr h="275886">
                <a:tc>
                  <a:txBody>
                    <a:bodyPr/>
                    <a:lstStyle/>
                    <a:p>
                      <a:pPr algn="ctr" fontAlgn="b"/>
                      <a:r>
                        <a:rPr lang="en-US" sz="1700" b="0" u="none" strike="noStrike" dirty="0">
                          <a:effectLst/>
                        </a:rPr>
                        <a:t>12</a:t>
                      </a:r>
                      <a:endParaRPr lang="en-US" sz="1700" b="0" i="0" u="none" strike="noStrike" dirty="0">
                        <a:solidFill>
                          <a:srgbClr val="000000"/>
                        </a:solidFill>
                        <a:effectLst/>
                        <a:latin typeface="Calibri" panose="020F0502020204030204" pitchFamily="34" charset="0"/>
                      </a:endParaRPr>
                    </a:p>
                  </a:txBody>
                  <a:tcPr marL="10372" marR="10372" marT="10372"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rowSpan="3">
                  <a:txBody>
                    <a:bodyPr/>
                    <a:lstStyle/>
                    <a:p>
                      <a:pPr algn="ctr" fontAlgn="ctr"/>
                      <a:r>
                        <a:rPr lang="en-US" sz="1700" b="0" u="none" strike="noStrike" dirty="0">
                          <a:effectLst/>
                        </a:rPr>
                        <a:t>110</a:t>
                      </a:r>
                      <a:endParaRPr lang="en-US" sz="1700" b="0" i="0" u="none" strike="noStrike" dirty="0">
                        <a:solidFill>
                          <a:srgbClr val="000000"/>
                        </a:solidFill>
                        <a:effectLst/>
                        <a:latin typeface="Calibri" panose="020F0502020204030204" pitchFamily="34" charset="0"/>
                      </a:endParaRPr>
                    </a:p>
                  </a:txBody>
                  <a:tcPr marL="10372" marR="10372" marT="1037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700" b="0" u="none" strike="noStrike" dirty="0">
                          <a:effectLst/>
                        </a:rPr>
                        <a:t>30</a:t>
                      </a:r>
                      <a:endParaRPr lang="en-US" sz="1700" b="0" i="0" u="none" strike="noStrike" dirty="0">
                        <a:solidFill>
                          <a:srgbClr val="000000"/>
                        </a:solidFill>
                        <a:effectLst/>
                        <a:latin typeface="Calibri" panose="020F0502020204030204" pitchFamily="34" charset="0"/>
                      </a:endParaRPr>
                    </a:p>
                  </a:txBody>
                  <a:tcPr marL="10372" marR="10372" marT="10372"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582247129"/>
                  </a:ext>
                </a:extLst>
              </a:tr>
              <a:tr h="275886">
                <a:tc>
                  <a:txBody>
                    <a:bodyPr/>
                    <a:lstStyle/>
                    <a:p>
                      <a:pPr algn="ctr" fontAlgn="b"/>
                      <a:r>
                        <a:rPr lang="en-US" sz="1700" b="0" u="none" strike="noStrike">
                          <a:effectLst/>
                        </a:rPr>
                        <a:t>13</a:t>
                      </a:r>
                      <a:endParaRPr lang="en-US" sz="1700" b="0" i="0" u="none" strike="noStrike">
                        <a:solidFill>
                          <a:srgbClr val="000000"/>
                        </a:solidFill>
                        <a:effectLst/>
                        <a:latin typeface="Calibri" panose="020F0502020204030204" pitchFamily="34" charset="0"/>
                      </a:endParaRPr>
                    </a:p>
                  </a:txBody>
                  <a:tcPr marL="10372" marR="10372" marT="10372"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vMerge="1">
                  <a:txBody>
                    <a:bodyPr/>
                    <a:lstStyle/>
                    <a:p>
                      <a:endParaRPr lang="en-US"/>
                    </a:p>
                  </a:txBody>
                  <a:tcPr/>
                </a:tc>
                <a:tc>
                  <a:txBody>
                    <a:bodyPr/>
                    <a:lstStyle/>
                    <a:p>
                      <a:pPr algn="ctr" fontAlgn="b"/>
                      <a:r>
                        <a:rPr lang="en-US" sz="1700" b="0" u="none" strike="noStrike" dirty="0">
                          <a:effectLst/>
                        </a:rPr>
                        <a:t>60</a:t>
                      </a:r>
                      <a:endParaRPr lang="en-US" sz="1700" b="0" i="0" u="none" strike="noStrike" dirty="0">
                        <a:solidFill>
                          <a:srgbClr val="000000"/>
                        </a:solidFill>
                        <a:effectLst/>
                        <a:latin typeface="Calibri" panose="020F0502020204030204" pitchFamily="34" charset="0"/>
                      </a:endParaRPr>
                    </a:p>
                  </a:txBody>
                  <a:tcPr marL="10372" marR="10372" marT="10372"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1177978"/>
                  </a:ext>
                </a:extLst>
              </a:tr>
              <a:tr h="275886">
                <a:tc>
                  <a:txBody>
                    <a:bodyPr/>
                    <a:lstStyle/>
                    <a:p>
                      <a:pPr algn="ctr" fontAlgn="b"/>
                      <a:r>
                        <a:rPr lang="en-US" sz="1700" b="0" u="none" strike="noStrike" dirty="0">
                          <a:effectLst/>
                        </a:rPr>
                        <a:t>14</a:t>
                      </a:r>
                      <a:endParaRPr lang="en-US" sz="1700" b="0" i="0" u="none" strike="noStrike" dirty="0">
                        <a:solidFill>
                          <a:srgbClr val="000000"/>
                        </a:solidFill>
                        <a:effectLst/>
                        <a:latin typeface="Calibri" panose="020F0502020204030204" pitchFamily="34" charset="0"/>
                      </a:endParaRPr>
                    </a:p>
                  </a:txBody>
                  <a:tcPr marL="10372" marR="10372" marT="10372"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vMerge="1">
                  <a:txBody>
                    <a:bodyPr/>
                    <a:lstStyle/>
                    <a:p>
                      <a:endParaRPr lang="en-US"/>
                    </a:p>
                  </a:txBody>
                  <a:tcPr/>
                </a:tc>
                <a:tc>
                  <a:txBody>
                    <a:bodyPr/>
                    <a:lstStyle/>
                    <a:p>
                      <a:pPr algn="ctr" fontAlgn="b"/>
                      <a:r>
                        <a:rPr lang="en-US" sz="1700" b="0" u="none" strike="noStrike" dirty="0">
                          <a:effectLst/>
                        </a:rPr>
                        <a:t>90</a:t>
                      </a:r>
                      <a:endParaRPr lang="en-US" sz="1700" b="0" i="0" u="none" strike="noStrike" dirty="0">
                        <a:solidFill>
                          <a:srgbClr val="000000"/>
                        </a:solidFill>
                        <a:effectLst/>
                        <a:latin typeface="Calibri" panose="020F0502020204030204" pitchFamily="34" charset="0"/>
                      </a:endParaRPr>
                    </a:p>
                  </a:txBody>
                  <a:tcPr marL="10372" marR="10372" marT="10372"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831434432"/>
                  </a:ext>
                </a:extLst>
              </a:tr>
            </a:tbl>
          </a:graphicData>
        </a:graphic>
      </p:graphicFrame>
      <p:pic>
        <p:nvPicPr>
          <p:cNvPr id="4" name="Picture 3"/>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40783" y="2308617"/>
            <a:ext cx="6055693" cy="2374208"/>
          </a:xfrm>
          <a:prstGeom prst="rect">
            <a:avLst/>
          </a:prstGeom>
          <a:ln>
            <a:noFill/>
          </a:ln>
          <a:effectLst>
            <a:outerShdw blurRad="292100" dist="139700" dir="2700000" algn="tl" rotWithShape="0">
              <a:srgbClr val="333333">
                <a:alpha val="65000"/>
              </a:srgbClr>
            </a:outerShdw>
          </a:effectLst>
        </p:spPr>
      </p:pic>
      <p:pic>
        <p:nvPicPr>
          <p:cNvPr id="3" name="Picture 2"/>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8987440" y="6148010"/>
            <a:ext cx="853024" cy="1159478"/>
          </a:xfrm>
          <a:prstGeom prst="rect">
            <a:avLst/>
          </a:prstGeom>
          <a:ln w="19050">
            <a:solidFill>
              <a:schemeClr val="tx1"/>
            </a:solidFill>
          </a:ln>
        </p:spPr>
      </p:pic>
      <p:graphicFrame>
        <p:nvGraphicFramePr>
          <p:cNvPr id="17" name="Table 16"/>
          <p:cNvGraphicFramePr>
            <a:graphicFrameLocks noGrp="1"/>
          </p:cNvGraphicFramePr>
          <p:nvPr>
            <p:extLst>
              <p:ext uri="{D42A27DB-BD31-4B8C-83A1-F6EECF244321}">
                <p14:modId xmlns:p14="http://schemas.microsoft.com/office/powerpoint/2010/main" val="3271333431"/>
              </p:ext>
            </p:extLst>
          </p:nvPr>
        </p:nvGraphicFramePr>
        <p:xfrm>
          <a:off x="201240" y="4839506"/>
          <a:ext cx="6723951" cy="2422821"/>
        </p:xfrm>
        <a:graphic>
          <a:graphicData uri="http://schemas.openxmlformats.org/drawingml/2006/table">
            <a:tbl>
              <a:tblPr firstRow="1" bandRow="1">
                <a:tableStyleId>{21E4AEA4-8DFA-4A89-87EB-49C32662AFE0}</a:tableStyleId>
              </a:tblPr>
              <a:tblGrid>
                <a:gridCol w="1053302">
                  <a:extLst>
                    <a:ext uri="{9D8B030D-6E8A-4147-A177-3AD203B41FA5}">
                      <a16:colId xmlns:a16="http://schemas.microsoft.com/office/drawing/2014/main" val="87069359"/>
                    </a:ext>
                  </a:extLst>
                </a:gridCol>
                <a:gridCol w="1029216">
                  <a:extLst>
                    <a:ext uri="{9D8B030D-6E8A-4147-A177-3AD203B41FA5}">
                      <a16:colId xmlns:a16="http://schemas.microsoft.com/office/drawing/2014/main" val="1526682144"/>
                    </a:ext>
                  </a:extLst>
                </a:gridCol>
                <a:gridCol w="1224963">
                  <a:extLst>
                    <a:ext uri="{9D8B030D-6E8A-4147-A177-3AD203B41FA5}">
                      <a16:colId xmlns:a16="http://schemas.microsoft.com/office/drawing/2014/main" val="496392693"/>
                    </a:ext>
                  </a:extLst>
                </a:gridCol>
                <a:gridCol w="1179258">
                  <a:extLst>
                    <a:ext uri="{9D8B030D-6E8A-4147-A177-3AD203B41FA5}">
                      <a16:colId xmlns:a16="http://schemas.microsoft.com/office/drawing/2014/main" val="1928235493"/>
                    </a:ext>
                  </a:extLst>
                </a:gridCol>
                <a:gridCol w="1179258">
                  <a:extLst>
                    <a:ext uri="{9D8B030D-6E8A-4147-A177-3AD203B41FA5}">
                      <a16:colId xmlns:a16="http://schemas.microsoft.com/office/drawing/2014/main" val="981728049"/>
                    </a:ext>
                  </a:extLst>
                </a:gridCol>
                <a:gridCol w="1057954">
                  <a:extLst>
                    <a:ext uri="{9D8B030D-6E8A-4147-A177-3AD203B41FA5}">
                      <a16:colId xmlns:a16="http://schemas.microsoft.com/office/drawing/2014/main" val="2787851769"/>
                    </a:ext>
                  </a:extLst>
                </a:gridCol>
              </a:tblGrid>
              <a:tr h="365083">
                <a:tc>
                  <a:txBody>
                    <a:bodyPr/>
                    <a:lstStyle/>
                    <a:p>
                      <a:pPr algn="ctr"/>
                      <a:r>
                        <a:rPr lang="en-US" sz="1700" u="sng" dirty="0" smtClean="0">
                          <a:solidFill>
                            <a:schemeClr val="tx1"/>
                          </a:solidFill>
                        </a:rPr>
                        <a:t>Crop</a:t>
                      </a:r>
                      <a:endParaRPr lang="en-US" sz="1700" u="sng" dirty="0">
                        <a:solidFill>
                          <a:schemeClr val="tx1"/>
                        </a:solidFill>
                      </a:endParaRPr>
                    </a:p>
                  </a:txBody>
                  <a:tcPr marL="99568" marR="99568" marT="49784" marB="49784">
                    <a:solidFill>
                      <a:srgbClr val="FFFF00"/>
                    </a:solidFill>
                  </a:tcPr>
                </a:tc>
                <a:tc>
                  <a:txBody>
                    <a:bodyPr/>
                    <a:lstStyle/>
                    <a:p>
                      <a:pPr algn="ctr"/>
                      <a:r>
                        <a:rPr lang="en-US" sz="1700" u="sng" dirty="0" smtClean="0">
                          <a:solidFill>
                            <a:schemeClr val="tx1"/>
                          </a:solidFill>
                        </a:rPr>
                        <a:t>Location</a:t>
                      </a:r>
                      <a:endParaRPr lang="en-US" sz="1700" u="sng" dirty="0">
                        <a:solidFill>
                          <a:schemeClr val="tx1"/>
                        </a:solidFill>
                      </a:endParaRPr>
                    </a:p>
                  </a:txBody>
                  <a:tcPr marL="99568" marR="99568" marT="49784" marB="49784">
                    <a:solidFill>
                      <a:srgbClr val="FFFF00"/>
                    </a:solidFill>
                  </a:tcPr>
                </a:tc>
                <a:tc>
                  <a:txBody>
                    <a:bodyPr/>
                    <a:lstStyle/>
                    <a:p>
                      <a:pPr algn="ctr"/>
                      <a:r>
                        <a:rPr lang="en-US" sz="1700" u="sng" dirty="0" err="1" smtClean="0">
                          <a:solidFill>
                            <a:schemeClr val="tx1"/>
                          </a:solidFill>
                        </a:rPr>
                        <a:t>Preplant</a:t>
                      </a:r>
                      <a:r>
                        <a:rPr lang="en-US" sz="1700" u="sng" baseline="0" dirty="0" smtClean="0">
                          <a:solidFill>
                            <a:schemeClr val="tx1"/>
                          </a:solidFill>
                        </a:rPr>
                        <a:t> N</a:t>
                      </a:r>
                      <a:endParaRPr lang="en-US" sz="1700" u="sng" dirty="0">
                        <a:solidFill>
                          <a:schemeClr val="tx1"/>
                        </a:solidFill>
                      </a:endParaRPr>
                    </a:p>
                  </a:txBody>
                  <a:tcPr marL="99568" marR="99568" marT="49784" marB="49784">
                    <a:solidFill>
                      <a:srgbClr val="FFFF00"/>
                    </a:solidFill>
                  </a:tcPr>
                </a:tc>
                <a:tc>
                  <a:txBody>
                    <a:bodyPr/>
                    <a:lstStyle/>
                    <a:p>
                      <a:pPr algn="ctr"/>
                      <a:r>
                        <a:rPr lang="en-US" sz="1700" u="sng" dirty="0" smtClean="0">
                          <a:solidFill>
                            <a:schemeClr val="tx1"/>
                          </a:solidFill>
                        </a:rPr>
                        <a:t>Planting</a:t>
                      </a:r>
                      <a:endParaRPr lang="en-US" sz="1700" u="sng" dirty="0">
                        <a:solidFill>
                          <a:schemeClr val="tx1"/>
                        </a:solidFill>
                      </a:endParaRPr>
                    </a:p>
                  </a:txBody>
                  <a:tcPr marL="99568" marR="99568" marT="49784" marB="49784">
                    <a:solidFill>
                      <a:srgbClr val="FFFF00"/>
                    </a:solidFill>
                  </a:tcPr>
                </a:tc>
                <a:tc>
                  <a:txBody>
                    <a:bodyPr/>
                    <a:lstStyle/>
                    <a:p>
                      <a:pPr algn="ctr"/>
                      <a:r>
                        <a:rPr lang="en-US" sz="1700" u="sng" dirty="0" smtClean="0">
                          <a:solidFill>
                            <a:schemeClr val="tx1"/>
                          </a:solidFill>
                        </a:rPr>
                        <a:t>Top-dress </a:t>
                      </a:r>
                      <a:endParaRPr lang="en-US" sz="1700" u="sng" dirty="0">
                        <a:solidFill>
                          <a:schemeClr val="tx1"/>
                        </a:solidFill>
                      </a:endParaRPr>
                    </a:p>
                  </a:txBody>
                  <a:tcPr marL="99568" marR="99568" marT="49784" marB="49784">
                    <a:solidFill>
                      <a:srgbClr val="FFFF00"/>
                    </a:solidFill>
                  </a:tcPr>
                </a:tc>
                <a:tc>
                  <a:txBody>
                    <a:bodyPr/>
                    <a:lstStyle/>
                    <a:p>
                      <a:pPr algn="ctr"/>
                      <a:r>
                        <a:rPr lang="en-US" sz="1700" u="sng" dirty="0" smtClean="0">
                          <a:solidFill>
                            <a:schemeClr val="tx1"/>
                          </a:solidFill>
                        </a:rPr>
                        <a:t>GDD &gt;0</a:t>
                      </a:r>
                      <a:endParaRPr lang="en-US" sz="1700" u="sng" dirty="0">
                        <a:solidFill>
                          <a:schemeClr val="tx1"/>
                        </a:solidFill>
                      </a:endParaRPr>
                    </a:p>
                  </a:txBody>
                  <a:tcPr marL="99568" marR="99568" marT="49784" marB="49784">
                    <a:solidFill>
                      <a:srgbClr val="FFFF00"/>
                    </a:solidFill>
                  </a:tcPr>
                </a:tc>
                <a:extLst>
                  <a:ext uri="{0D108BD9-81ED-4DB2-BD59-A6C34878D82A}">
                    <a16:rowId xmlns:a16="http://schemas.microsoft.com/office/drawing/2014/main" val="2710768628"/>
                  </a:ext>
                </a:extLst>
              </a:tr>
              <a:tr h="1028869">
                <a:tc>
                  <a:txBody>
                    <a:bodyPr/>
                    <a:lstStyle/>
                    <a:p>
                      <a:pPr algn="ctr"/>
                      <a:r>
                        <a:rPr lang="en-US" sz="1500" dirty="0" smtClean="0"/>
                        <a:t>Wheat</a:t>
                      </a:r>
                    </a:p>
                  </a:txBody>
                  <a:tcPr marL="99568" marR="99568" marT="49784" marB="49784">
                    <a:solidFill>
                      <a:schemeClr val="accent4">
                        <a:lumMod val="20000"/>
                        <a:lumOff val="80000"/>
                      </a:schemeClr>
                    </a:solidFill>
                  </a:tcPr>
                </a:tc>
                <a:tc>
                  <a:txBody>
                    <a:bodyPr/>
                    <a:lstStyle/>
                    <a:p>
                      <a:pPr algn="ctr"/>
                      <a:r>
                        <a:rPr lang="en-US" sz="1500" dirty="0" err="1" smtClean="0"/>
                        <a:t>Efaw</a:t>
                      </a:r>
                      <a:endParaRPr lang="en-US" sz="1500" dirty="0"/>
                    </a:p>
                  </a:txBody>
                  <a:tcPr marL="99568" marR="99568" marT="49784" marB="49784">
                    <a:solidFill>
                      <a:schemeClr val="accent4">
                        <a:lumMod val="20000"/>
                        <a:lumOff val="80000"/>
                      </a:schemeClr>
                    </a:solidFill>
                  </a:tcPr>
                </a:tc>
                <a:tc>
                  <a:txBody>
                    <a:bodyPr/>
                    <a:lstStyle/>
                    <a:p>
                      <a:pPr algn="ctr"/>
                      <a:r>
                        <a:rPr lang="en-US" sz="1500" dirty="0" smtClean="0"/>
                        <a:t>10/01/2016</a:t>
                      </a:r>
                      <a:endParaRPr lang="en-US" sz="1500" dirty="0"/>
                    </a:p>
                  </a:txBody>
                  <a:tcPr marL="99568" marR="99568" marT="49784" marB="49784">
                    <a:solidFill>
                      <a:schemeClr val="accent4">
                        <a:lumMod val="20000"/>
                        <a:lumOff val="80000"/>
                      </a:schemeClr>
                    </a:solidFill>
                  </a:tcPr>
                </a:tc>
                <a:tc>
                  <a:txBody>
                    <a:bodyPr/>
                    <a:lstStyle/>
                    <a:p>
                      <a:pPr algn="ctr"/>
                      <a:r>
                        <a:rPr lang="en-US" sz="1500" dirty="0" smtClean="0"/>
                        <a:t>10/14/2016</a:t>
                      </a:r>
                      <a:endParaRPr lang="en-US" sz="1500" dirty="0"/>
                    </a:p>
                  </a:txBody>
                  <a:tcPr marL="99568" marR="99568" marT="49784" marB="49784">
                    <a:solidFill>
                      <a:schemeClr val="accent4">
                        <a:lumMod val="20000"/>
                        <a:lumOff val="80000"/>
                      </a:schemeClr>
                    </a:solidFill>
                  </a:tcPr>
                </a:tc>
                <a:tc>
                  <a:txBody>
                    <a:bodyPr/>
                    <a:lstStyle/>
                    <a:p>
                      <a:pPr algn="ctr"/>
                      <a:r>
                        <a:rPr lang="en-US" sz="1500" dirty="0" smtClean="0"/>
                        <a:t>01/12/2017</a:t>
                      </a:r>
                    </a:p>
                    <a:p>
                      <a:pPr algn="ctr"/>
                      <a:r>
                        <a:rPr lang="en-US" sz="1500" dirty="0" smtClean="0"/>
                        <a:t>02/06/2017</a:t>
                      </a:r>
                    </a:p>
                    <a:p>
                      <a:pPr algn="ctr"/>
                      <a:r>
                        <a:rPr lang="en-US" sz="1500" dirty="0" smtClean="0"/>
                        <a:t>02/23/2017</a:t>
                      </a:r>
                    </a:p>
                    <a:p>
                      <a:pPr algn="ctr"/>
                      <a:r>
                        <a:rPr lang="en-US" sz="1500" dirty="0" smtClean="0"/>
                        <a:t>03/10/2017</a:t>
                      </a:r>
                      <a:endParaRPr lang="en-US" sz="1500" dirty="0"/>
                    </a:p>
                  </a:txBody>
                  <a:tcPr marL="99568" marR="99568" marT="49784" marB="49784">
                    <a:solidFill>
                      <a:schemeClr val="accent4">
                        <a:lumMod val="20000"/>
                        <a:lumOff val="80000"/>
                      </a:schemeClr>
                    </a:solidFill>
                  </a:tcPr>
                </a:tc>
                <a:tc>
                  <a:txBody>
                    <a:bodyPr/>
                    <a:lstStyle/>
                    <a:p>
                      <a:pPr algn="ctr"/>
                      <a:r>
                        <a:rPr lang="en-US" sz="1500" dirty="0" smtClean="0"/>
                        <a:t>65</a:t>
                      </a:r>
                    </a:p>
                    <a:p>
                      <a:pPr algn="ctr"/>
                      <a:r>
                        <a:rPr lang="en-US" sz="1500" dirty="0" smtClean="0"/>
                        <a:t>80</a:t>
                      </a:r>
                    </a:p>
                    <a:p>
                      <a:pPr algn="ctr"/>
                      <a:r>
                        <a:rPr lang="en-US" sz="1500" dirty="0" smtClean="0"/>
                        <a:t>95</a:t>
                      </a:r>
                    </a:p>
                    <a:p>
                      <a:pPr algn="ctr"/>
                      <a:r>
                        <a:rPr lang="en-US" sz="1500" dirty="0" smtClean="0"/>
                        <a:t>110</a:t>
                      </a:r>
                      <a:endParaRPr lang="en-US" sz="1500" dirty="0"/>
                    </a:p>
                  </a:txBody>
                  <a:tcPr marL="99568" marR="99568" marT="49784" marB="49784">
                    <a:solidFill>
                      <a:schemeClr val="accent4">
                        <a:lumMod val="20000"/>
                        <a:lumOff val="80000"/>
                      </a:schemeClr>
                    </a:solidFill>
                  </a:tcPr>
                </a:tc>
                <a:extLst>
                  <a:ext uri="{0D108BD9-81ED-4DB2-BD59-A6C34878D82A}">
                    <a16:rowId xmlns:a16="http://schemas.microsoft.com/office/drawing/2014/main" val="222090473"/>
                  </a:ext>
                </a:extLst>
              </a:tr>
              <a:tr h="1028869">
                <a:tc>
                  <a:txBody>
                    <a:bodyPr/>
                    <a:lstStyle/>
                    <a:p>
                      <a:pPr algn="ctr"/>
                      <a:r>
                        <a:rPr lang="en-US" sz="1500" dirty="0" smtClean="0"/>
                        <a:t>Wheat</a:t>
                      </a:r>
                      <a:endParaRPr lang="en-US" sz="1500" dirty="0"/>
                    </a:p>
                  </a:txBody>
                  <a:tcPr marL="99568" marR="99568" marT="49784" marB="49784">
                    <a:solidFill>
                      <a:schemeClr val="accent4">
                        <a:lumMod val="20000"/>
                        <a:lumOff val="80000"/>
                      </a:schemeClr>
                    </a:solidFill>
                  </a:tcPr>
                </a:tc>
                <a:tc>
                  <a:txBody>
                    <a:bodyPr/>
                    <a:lstStyle/>
                    <a:p>
                      <a:pPr algn="ctr"/>
                      <a:r>
                        <a:rPr lang="en-US" sz="1500" dirty="0" smtClean="0"/>
                        <a:t>Perkins</a:t>
                      </a:r>
                      <a:endParaRPr lang="en-US" sz="1500" dirty="0"/>
                    </a:p>
                  </a:txBody>
                  <a:tcPr marL="99568" marR="99568" marT="49784" marB="49784">
                    <a:solidFill>
                      <a:schemeClr val="accent4">
                        <a:lumMod val="20000"/>
                        <a:lumOff val="80000"/>
                      </a:schemeClr>
                    </a:solidFill>
                  </a:tcPr>
                </a:tc>
                <a:tc>
                  <a:txBody>
                    <a:bodyPr/>
                    <a:lstStyle/>
                    <a:p>
                      <a:pPr algn="ctr"/>
                      <a:r>
                        <a:rPr lang="en-US" sz="1500" dirty="0" smtClean="0"/>
                        <a:t>10/01/2016</a:t>
                      </a:r>
                      <a:endParaRPr lang="en-US" sz="1500" dirty="0"/>
                    </a:p>
                  </a:txBody>
                  <a:tcPr marL="99568" marR="99568" marT="49784" marB="49784">
                    <a:solidFill>
                      <a:schemeClr val="accent4">
                        <a:lumMod val="20000"/>
                        <a:lumOff val="80000"/>
                      </a:schemeClr>
                    </a:solidFill>
                  </a:tcPr>
                </a:tc>
                <a:tc>
                  <a:txBody>
                    <a:bodyPr/>
                    <a:lstStyle/>
                    <a:p>
                      <a:pPr algn="ctr"/>
                      <a:r>
                        <a:rPr lang="en-US" sz="1500" dirty="0" smtClean="0"/>
                        <a:t>10/19/2016</a:t>
                      </a:r>
                      <a:endParaRPr lang="en-US" sz="1500" dirty="0"/>
                    </a:p>
                  </a:txBody>
                  <a:tcPr marL="99568" marR="99568" marT="49784" marB="49784">
                    <a:solidFill>
                      <a:schemeClr val="accent4">
                        <a:lumMod val="20000"/>
                        <a:lumOff val="80000"/>
                      </a:schemeClr>
                    </a:solidFill>
                  </a:tcPr>
                </a:tc>
                <a:tc>
                  <a:txBody>
                    <a:bodyPr/>
                    <a:lstStyle/>
                    <a:p>
                      <a:pPr algn="ctr"/>
                      <a:r>
                        <a:rPr lang="en-US" sz="1500" dirty="0" smtClean="0"/>
                        <a:t>01/12/2017</a:t>
                      </a:r>
                    </a:p>
                    <a:p>
                      <a:pPr algn="ctr"/>
                      <a:r>
                        <a:rPr lang="en-US" sz="1500" dirty="0" smtClean="0"/>
                        <a:t>02/06/2017</a:t>
                      </a:r>
                    </a:p>
                    <a:p>
                      <a:pPr algn="ctr"/>
                      <a:r>
                        <a:rPr lang="en-US" sz="1500" dirty="0" smtClean="0"/>
                        <a:t>02/23/2017</a:t>
                      </a:r>
                    </a:p>
                    <a:p>
                      <a:pPr marL="0" marR="0" indent="0" algn="ctr" defTabSz="914400" rtl="0" eaLnBrk="1" fontAlgn="auto" latinLnBrk="0" hangingPunct="1">
                        <a:lnSpc>
                          <a:spcPct val="100000"/>
                        </a:lnSpc>
                        <a:spcBef>
                          <a:spcPts val="0"/>
                        </a:spcBef>
                        <a:spcAft>
                          <a:spcPts val="0"/>
                        </a:spcAft>
                        <a:buClrTx/>
                        <a:buSzTx/>
                        <a:buFontTx/>
                        <a:buNone/>
                        <a:tabLst/>
                        <a:defRPr/>
                      </a:pPr>
                      <a:r>
                        <a:rPr lang="en-US" sz="1500" dirty="0" smtClean="0"/>
                        <a:t>03/10/2017</a:t>
                      </a:r>
                    </a:p>
                  </a:txBody>
                  <a:tcPr marL="99568" marR="99568" marT="49784" marB="49784">
                    <a:solidFill>
                      <a:schemeClr val="accent4">
                        <a:lumMod val="20000"/>
                        <a:lumOff val="80000"/>
                      </a:schemeClr>
                    </a:solidFill>
                  </a:tcPr>
                </a:tc>
                <a:tc>
                  <a:txBody>
                    <a:bodyPr/>
                    <a:lstStyle/>
                    <a:p>
                      <a:pPr algn="ctr"/>
                      <a:r>
                        <a:rPr lang="en-US" sz="1500" dirty="0" smtClean="0"/>
                        <a:t>65</a:t>
                      </a:r>
                    </a:p>
                    <a:p>
                      <a:pPr algn="ctr"/>
                      <a:r>
                        <a:rPr lang="en-US" sz="1500" dirty="0" smtClean="0"/>
                        <a:t>80</a:t>
                      </a:r>
                    </a:p>
                    <a:p>
                      <a:pPr algn="ctr"/>
                      <a:r>
                        <a:rPr lang="en-US" sz="1500" dirty="0" smtClean="0"/>
                        <a:t>95</a:t>
                      </a:r>
                    </a:p>
                    <a:p>
                      <a:pPr algn="ctr"/>
                      <a:r>
                        <a:rPr lang="en-US" sz="1500" dirty="0" smtClean="0"/>
                        <a:t>110</a:t>
                      </a:r>
                      <a:endParaRPr lang="en-US" sz="1500" dirty="0"/>
                    </a:p>
                  </a:txBody>
                  <a:tcPr marL="99568" marR="99568" marT="49784" marB="49784">
                    <a:solidFill>
                      <a:schemeClr val="accent4">
                        <a:lumMod val="20000"/>
                        <a:lumOff val="80000"/>
                      </a:schemeClr>
                    </a:solidFill>
                  </a:tcPr>
                </a:tc>
                <a:extLst>
                  <a:ext uri="{0D108BD9-81ED-4DB2-BD59-A6C34878D82A}">
                    <a16:rowId xmlns:a16="http://schemas.microsoft.com/office/drawing/2014/main" val="33731296"/>
                  </a:ext>
                </a:extLst>
              </a:tr>
            </a:tbl>
          </a:graphicData>
        </a:graphic>
      </p:graphicFrame>
    </p:spTree>
    <p:extLst>
      <p:ext uri="{BB962C8B-B14F-4D97-AF65-F5344CB8AC3E}">
        <p14:creationId xmlns:p14="http://schemas.microsoft.com/office/powerpoint/2010/main" val="26744991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2" cstate="email">
            <a:extLst>
              <a:ext uri="{28A0092B-C50C-407E-A947-70E740481C1C}">
                <a14:useLocalDpi xmlns:a14="http://schemas.microsoft.com/office/drawing/2010/main"/>
              </a:ext>
            </a:extLst>
          </a:blip>
          <a:srcRect l="17634" t="9127" r="6697" b="13889"/>
          <a:stretch/>
        </p:blipFill>
        <p:spPr>
          <a:xfrm>
            <a:off x="5290860" y="2974121"/>
            <a:ext cx="4589264" cy="2626304"/>
          </a:xfrm>
          <a:prstGeom prst="rect">
            <a:avLst/>
          </a:prstGeom>
        </p:spPr>
      </p:pic>
      <p:pic>
        <p:nvPicPr>
          <p:cNvPr id="4" name="Content Placeholder 3"/>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a:off x="464979" y="1733167"/>
            <a:ext cx="4644847" cy="3088329"/>
          </a:xfrm>
        </p:spPr>
      </p:pic>
      <p:sp>
        <p:nvSpPr>
          <p:cNvPr id="6" name="TextBox 5"/>
          <p:cNvSpPr txBox="1"/>
          <p:nvPr/>
        </p:nvSpPr>
        <p:spPr>
          <a:xfrm>
            <a:off x="482615" y="5647543"/>
            <a:ext cx="4132777" cy="787435"/>
          </a:xfrm>
          <a:prstGeom prst="rect">
            <a:avLst/>
          </a:prstGeom>
          <a:noFill/>
        </p:spPr>
        <p:txBody>
          <a:bodyPr wrap="square" rtlCol="0">
            <a:spAutoFit/>
          </a:bodyPr>
          <a:lstStyle/>
          <a:p>
            <a:r>
              <a:rPr lang="en-US" sz="1471" dirty="0">
                <a:latin typeface="Verdana" panose="020B0604030504040204" pitchFamily="34" charset="0"/>
                <a:ea typeface="Verdana" panose="020B0604030504040204" pitchFamily="34" charset="0"/>
                <a:cs typeface="Verdana" panose="020B0604030504040204" pitchFamily="34" charset="0"/>
              </a:rPr>
              <a:t>Experiment 502, </a:t>
            </a:r>
            <a:r>
              <a:rPr lang="en-US" sz="1471" dirty="0" err="1">
                <a:latin typeface="Verdana" panose="020B0604030504040204" pitchFamily="34" charset="0"/>
                <a:ea typeface="Verdana" panose="020B0604030504040204" pitchFamily="34" charset="0"/>
                <a:cs typeface="Verdana" panose="020B0604030504040204" pitchFamily="34" charset="0"/>
              </a:rPr>
              <a:t>Lahoma</a:t>
            </a:r>
            <a:r>
              <a:rPr lang="en-US" sz="1471" dirty="0">
                <a:latin typeface="Verdana" panose="020B0604030504040204" pitchFamily="34" charset="0"/>
                <a:ea typeface="Verdana" panose="020B0604030504040204" pitchFamily="34" charset="0"/>
                <a:cs typeface="Verdana" panose="020B0604030504040204" pitchFamily="34" charset="0"/>
              </a:rPr>
              <a:t>, OK</a:t>
            </a:r>
          </a:p>
          <a:p>
            <a:r>
              <a:rPr lang="en-US" sz="1471" dirty="0">
                <a:latin typeface="Verdana" panose="020B0604030504040204" pitchFamily="34" charset="0"/>
                <a:ea typeface="Verdana" panose="020B0604030504040204" pitchFamily="34" charset="0"/>
                <a:cs typeface="Verdana" panose="020B0604030504040204" pitchFamily="34" charset="0"/>
              </a:rPr>
              <a:t>10 NDVI readings were taken from Dec. 18, 2015 to April 07, 2016</a:t>
            </a:r>
          </a:p>
        </p:txBody>
      </p:sp>
      <p:sp>
        <p:nvSpPr>
          <p:cNvPr id="7" name="TextBox 6"/>
          <p:cNvSpPr txBox="1"/>
          <p:nvPr/>
        </p:nvSpPr>
        <p:spPr>
          <a:xfrm>
            <a:off x="5795494" y="3968201"/>
            <a:ext cx="4018822" cy="864019"/>
          </a:xfrm>
          <a:prstGeom prst="rect">
            <a:avLst/>
          </a:prstGeom>
          <a:noFill/>
          <a:ln w="38100">
            <a:solidFill>
              <a:srgbClr val="FF0000"/>
            </a:solidFill>
          </a:ln>
        </p:spPr>
        <p:txBody>
          <a:bodyPr wrap="square" rtlCol="0">
            <a:spAutoFit/>
          </a:bodyPr>
          <a:lstStyle/>
          <a:p>
            <a:endParaRPr lang="en-US" sz="4900" dirty="0"/>
          </a:p>
        </p:txBody>
      </p:sp>
      <p:grpSp>
        <p:nvGrpSpPr>
          <p:cNvPr id="12" name="Group 11"/>
          <p:cNvGrpSpPr/>
          <p:nvPr/>
        </p:nvGrpSpPr>
        <p:grpSpPr>
          <a:xfrm>
            <a:off x="1" y="-12853"/>
            <a:ext cx="9975442" cy="1524362"/>
            <a:chOff x="-26546" y="-46102"/>
            <a:chExt cx="9170546" cy="1027959"/>
          </a:xfrm>
        </p:grpSpPr>
        <p:sp>
          <p:nvSpPr>
            <p:cNvPr id="13" name="Rectangle 12"/>
            <p:cNvSpPr/>
            <p:nvPr/>
          </p:nvSpPr>
          <p:spPr>
            <a:xfrm>
              <a:off x="696148" y="373062"/>
              <a:ext cx="8447852" cy="277813"/>
            </a:xfrm>
            <a:prstGeom prst="rect">
              <a:avLst/>
            </a:prstGeom>
            <a:solidFill>
              <a:srgbClr val="A9AAA8">
                <a:alpha val="86000"/>
              </a:srgbClr>
            </a:solidFill>
            <a:ln>
              <a:noFill/>
            </a:ln>
          </p:spPr>
          <p:style>
            <a:lnRef idx="1">
              <a:schemeClr val="accent1"/>
            </a:lnRef>
            <a:fillRef idx="3">
              <a:schemeClr val="accent1"/>
            </a:fillRef>
            <a:effectRef idx="2">
              <a:schemeClr val="accent1"/>
            </a:effectRef>
            <a:fontRef idx="minor">
              <a:schemeClr val="lt1"/>
            </a:fontRef>
          </p:style>
          <p:txBody>
            <a:bodyPr lIns="15189" tIns="7595" rIns="15189" bIns="7595" rtlCol="0" anchor="ctr"/>
            <a:lstStyle/>
            <a:p>
              <a:pPr algn="ctr"/>
              <a:r>
                <a:rPr lang="en-US" sz="1471" dirty="0">
                  <a:solidFill>
                    <a:schemeClr val="tx1"/>
                  </a:solidFill>
                </a:rPr>
                <a:t>Bruno </a:t>
              </a:r>
              <a:r>
                <a:rPr lang="en-US" sz="1471" dirty="0" err="1">
                  <a:solidFill>
                    <a:schemeClr val="tx1"/>
                  </a:solidFill>
                </a:rPr>
                <a:t>Morandin</a:t>
              </a:r>
              <a:r>
                <a:rPr lang="en-US" sz="1471" dirty="0">
                  <a:solidFill>
                    <a:schemeClr val="tx1"/>
                  </a:solidFill>
                </a:rPr>
                <a:t> </a:t>
              </a:r>
              <a:r>
                <a:rPr lang="en-US" sz="1471" dirty="0" err="1">
                  <a:solidFill>
                    <a:schemeClr val="tx1"/>
                  </a:solidFill>
                </a:rPr>
                <a:t>Figueiredo</a:t>
              </a:r>
              <a:endParaRPr lang="en-US" sz="1471" dirty="0">
                <a:solidFill>
                  <a:schemeClr val="tx1"/>
                </a:solidFill>
              </a:endParaRPr>
            </a:p>
          </p:txBody>
        </p:sp>
        <p:sp>
          <p:nvSpPr>
            <p:cNvPr id="14" name="Rectangle 13"/>
            <p:cNvSpPr/>
            <p:nvPr/>
          </p:nvSpPr>
          <p:spPr>
            <a:xfrm>
              <a:off x="-26546" y="-37435"/>
              <a:ext cx="9153407" cy="472061"/>
            </a:xfrm>
            <a:prstGeom prst="rect">
              <a:avLst/>
            </a:prstGeom>
            <a:solidFill>
              <a:srgbClr val="13130D"/>
            </a:solidFill>
            <a:ln>
              <a:noFill/>
            </a:ln>
          </p:spPr>
          <p:style>
            <a:lnRef idx="2">
              <a:schemeClr val="accent1">
                <a:shade val="50000"/>
              </a:schemeClr>
            </a:lnRef>
            <a:fillRef idx="1">
              <a:schemeClr val="accent1"/>
            </a:fillRef>
            <a:effectRef idx="0">
              <a:schemeClr val="accent1"/>
            </a:effectRef>
            <a:fontRef idx="minor">
              <a:schemeClr val="lt1"/>
            </a:fontRef>
          </p:style>
          <p:txBody>
            <a:bodyPr lIns="15189" tIns="7595" rIns="15189" bIns="7595" rtlCol="0" anchor="ctr"/>
            <a:lstStyle/>
            <a:p>
              <a:pPr algn="ctr"/>
              <a:r>
                <a:rPr lang="en-US" sz="2109" dirty="0">
                  <a:solidFill>
                    <a:schemeClr val="bg1"/>
                  </a:solidFill>
                </a:rPr>
                <a:t>Sequential NDVI Measurements in Winter Wheat for Improved </a:t>
              </a:r>
              <a:r>
                <a:rPr lang="en-US" sz="2109" dirty="0" smtClean="0">
                  <a:solidFill>
                    <a:schemeClr val="bg1"/>
                  </a:solidFill>
                </a:rPr>
                <a:t/>
              </a:r>
              <a:br>
                <a:rPr lang="en-US" sz="2109" dirty="0" smtClean="0">
                  <a:solidFill>
                    <a:schemeClr val="bg1"/>
                  </a:solidFill>
                </a:rPr>
              </a:br>
              <a:r>
                <a:rPr lang="en-US" sz="2109" dirty="0" smtClean="0">
                  <a:solidFill>
                    <a:schemeClr val="bg1"/>
                  </a:solidFill>
                </a:rPr>
                <a:t>Prediction </a:t>
              </a:r>
              <a:r>
                <a:rPr lang="en-US" sz="2109" dirty="0">
                  <a:solidFill>
                    <a:schemeClr val="bg1"/>
                  </a:solidFill>
                </a:rPr>
                <a:t>of </a:t>
              </a:r>
              <a:r>
                <a:rPr lang="en-US" sz="2109" dirty="0" smtClean="0">
                  <a:solidFill>
                    <a:schemeClr val="bg1"/>
                  </a:solidFill>
                </a:rPr>
                <a:t>Winter </a:t>
              </a:r>
              <a:r>
                <a:rPr lang="en-US" sz="2109" dirty="0">
                  <a:solidFill>
                    <a:schemeClr val="bg1"/>
                  </a:solidFill>
                </a:rPr>
                <a:t>Wheat Grain </a:t>
              </a:r>
              <a:r>
                <a:rPr lang="en-US" sz="2109" dirty="0" smtClean="0">
                  <a:solidFill>
                    <a:schemeClr val="bg1"/>
                  </a:solidFill>
                </a:rPr>
                <a:t>Yield </a:t>
              </a:r>
              <a:r>
                <a:rPr lang="en-US" sz="2109" dirty="0">
                  <a:solidFill>
                    <a:schemeClr val="bg1"/>
                  </a:solidFill>
                </a:rPr>
                <a:t>and Mid-Season </a:t>
              </a:r>
              <a:r>
                <a:rPr lang="en-US" sz="2109" dirty="0" smtClean="0">
                  <a:solidFill>
                    <a:schemeClr val="bg1"/>
                  </a:solidFill>
                </a:rPr>
                <a:t>N Rate</a:t>
              </a:r>
              <a:endParaRPr lang="en-US" sz="2109" dirty="0">
                <a:solidFill>
                  <a:schemeClr val="bg1"/>
                </a:solidFill>
              </a:endParaRPr>
            </a:p>
          </p:txBody>
        </p:sp>
        <p:sp>
          <p:nvSpPr>
            <p:cNvPr id="15" name="Rectangle 14"/>
            <p:cNvSpPr/>
            <p:nvPr/>
          </p:nvSpPr>
          <p:spPr>
            <a:xfrm>
              <a:off x="-26545" y="-46102"/>
              <a:ext cx="998622" cy="564599"/>
            </a:xfrm>
            <a:prstGeom prst="rect">
              <a:avLst/>
            </a:prstGeom>
            <a:solidFill>
              <a:srgbClr val="DE5B21"/>
            </a:solidFill>
            <a:ln>
              <a:noFill/>
            </a:ln>
          </p:spPr>
          <p:style>
            <a:lnRef idx="2">
              <a:schemeClr val="accent1">
                <a:shade val="50000"/>
              </a:schemeClr>
            </a:lnRef>
            <a:fillRef idx="1">
              <a:schemeClr val="accent1"/>
            </a:fillRef>
            <a:effectRef idx="0">
              <a:schemeClr val="accent1"/>
            </a:effectRef>
            <a:fontRef idx="minor">
              <a:schemeClr val="lt1"/>
            </a:fontRef>
          </p:style>
          <p:txBody>
            <a:bodyPr lIns="15189" tIns="7595" rIns="15189" bIns="7595" rtlCol="0" anchor="ctr"/>
            <a:lstStyle/>
            <a:p>
              <a:pPr algn="ctr"/>
              <a:endParaRPr lang="en-US" sz="1471">
                <a:solidFill>
                  <a:schemeClr val="bg1"/>
                </a:solidFill>
              </a:endParaRPr>
            </a:p>
          </p:txBody>
        </p:sp>
        <p:sp>
          <p:nvSpPr>
            <p:cNvPr id="16" name="Isosceles Triangle 15"/>
            <p:cNvSpPr/>
            <p:nvPr/>
          </p:nvSpPr>
          <p:spPr>
            <a:xfrm rot="10800000">
              <a:off x="-26391" y="504310"/>
              <a:ext cx="998468" cy="477547"/>
            </a:xfrm>
            <a:prstGeom prst="triangle">
              <a:avLst/>
            </a:prstGeom>
            <a:solidFill>
              <a:srgbClr val="DE5B21"/>
            </a:solidFill>
            <a:ln>
              <a:noFill/>
            </a:ln>
          </p:spPr>
          <p:style>
            <a:lnRef idx="2">
              <a:schemeClr val="accent1">
                <a:shade val="50000"/>
              </a:schemeClr>
            </a:lnRef>
            <a:fillRef idx="1">
              <a:schemeClr val="accent1"/>
            </a:fillRef>
            <a:effectRef idx="0">
              <a:schemeClr val="accent1"/>
            </a:effectRef>
            <a:fontRef idx="minor">
              <a:schemeClr val="lt1"/>
            </a:fontRef>
          </p:style>
          <p:txBody>
            <a:bodyPr lIns="15189" tIns="7595" rIns="15189" bIns="7595" rtlCol="0" anchor="ctr"/>
            <a:lstStyle/>
            <a:p>
              <a:pPr algn="ctr"/>
              <a:endParaRPr lang="en-US" sz="1471">
                <a:solidFill>
                  <a:schemeClr val="bg1"/>
                </a:solidFill>
              </a:endParaRPr>
            </a:p>
          </p:txBody>
        </p:sp>
        <p:pic>
          <p:nvPicPr>
            <p:cNvPr id="17" name="Picture 2" descr="researchlogo"/>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94044" y="26681"/>
              <a:ext cx="810534" cy="585900"/>
            </a:xfrm>
            <a:prstGeom prst="rect">
              <a:avLst/>
            </a:prstGeom>
            <a:noFill/>
            <a:extLst>
              <a:ext uri="{909E8E84-426E-40DD-AFC4-6F175D3DCCD1}">
                <a14:hiddenFill xmlns:a14="http://schemas.microsoft.com/office/drawing/2010/main">
                  <a:solidFill>
                    <a:srgbClr val="FFFFFF"/>
                  </a:solidFill>
                </a14:hiddenFill>
              </a:ext>
            </a:extLst>
          </p:spPr>
        </p:pic>
      </p:grpSp>
      <p:sp>
        <p:nvSpPr>
          <p:cNvPr id="18" name="TextBox 17"/>
          <p:cNvSpPr txBox="1"/>
          <p:nvPr/>
        </p:nvSpPr>
        <p:spPr>
          <a:xfrm>
            <a:off x="8530236" y="6957063"/>
            <a:ext cx="2085779" cy="453741"/>
          </a:xfrm>
          <a:prstGeom prst="rect">
            <a:avLst/>
          </a:prstGeom>
          <a:noFill/>
        </p:spPr>
        <p:txBody>
          <a:bodyPr wrap="square" rtlCol="0">
            <a:spAutoFit/>
          </a:bodyPr>
          <a:lstStyle/>
          <a:p>
            <a:r>
              <a:rPr lang="en-US" sz="1144" dirty="0"/>
              <a:t>Bruno Morandin</a:t>
            </a:r>
          </a:p>
          <a:p>
            <a:r>
              <a:rPr lang="en-US" sz="1144" dirty="0" err="1"/>
              <a:t>Figueiredo</a:t>
            </a:r>
            <a:endParaRPr lang="en-US" sz="1144" dirty="0"/>
          </a:p>
        </p:txBody>
      </p:sp>
      <p:pic>
        <p:nvPicPr>
          <p:cNvPr id="19" name="Picture 18"/>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8634243" y="5647541"/>
            <a:ext cx="910119" cy="1309521"/>
          </a:xfrm>
          <a:prstGeom prst="rect">
            <a:avLst/>
          </a:prstGeom>
        </p:spPr>
      </p:pic>
      <p:sp>
        <p:nvSpPr>
          <p:cNvPr id="2" name="Rectangle 1"/>
          <p:cNvSpPr/>
          <p:nvPr/>
        </p:nvSpPr>
        <p:spPr>
          <a:xfrm>
            <a:off x="5403387" y="1774008"/>
            <a:ext cx="3946294" cy="787435"/>
          </a:xfrm>
          <a:prstGeom prst="rect">
            <a:avLst/>
          </a:prstGeom>
          <a:noFill/>
        </p:spPr>
        <p:txBody>
          <a:bodyPr wrap="square" rtlCol="0">
            <a:spAutoFit/>
          </a:bodyPr>
          <a:lstStyle/>
          <a:p>
            <a:r>
              <a:rPr lang="en-US" sz="1471" dirty="0">
                <a:latin typeface="Verdana" panose="020B0604030504040204" pitchFamily="34" charset="0"/>
                <a:ea typeface="Verdana" panose="020B0604030504040204" pitchFamily="34" charset="0"/>
                <a:cs typeface="Verdana" panose="020B0604030504040204" pitchFamily="34" charset="0"/>
              </a:rPr>
              <a:t>Experiment 222, Stillwater, OK</a:t>
            </a:r>
          </a:p>
          <a:p>
            <a:r>
              <a:rPr lang="en-US" sz="1471" dirty="0">
                <a:latin typeface="Verdana" panose="020B0604030504040204" pitchFamily="34" charset="0"/>
                <a:ea typeface="Verdana" panose="020B0604030504040204" pitchFamily="34" charset="0"/>
                <a:cs typeface="Verdana" panose="020B0604030504040204" pitchFamily="34" charset="0"/>
              </a:rPr>
              <a:t>11 NDVI readings were taken from Dec. 21, 2015 to April 12, 2016</a:t>
            </a:r>
          </a:p>
        </p:txBody>
      </p:sp>
    </p:spTree>
    <p:extLst>
      <p:ext uri="{BB962C8B-B14F-4D97-AF65-F5344CB8AC3E}">
        <p14:creationId xmlns:p14="http://schemas.microsoft.com/office/powerpoint/2010/main" val="408086938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Straight Connector 5"/>
          <p:cNvCxnSpPr/>
          <p:nvPr/>
        </p:nvCxnSpPr>
        <p:spPr>
          <a:xfrm>
            <a:off x="5488572" y="915664"/>
            <a:ext cx="1562100" cy="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graphicFrame>
        <p:nvGraphicFramePr>
          <p:cNvPr id="8" name="Table 7"/>
          <p:cNvGraphicFramePr>
            <a:graphicFrameLocks noGrp="1"/>
          </p:cNvGraphicFramePr>
          <p:nvPr>
            <p:extLst>
              <p:ext uri="{D42A27DB-BD31-4B8C-83A1-F6EECF244321}">
                <p14:modId xmlns:p14="http://schemas.microsoft.com/office/powerpoint/2010/main" val="4242488068"/>
              </p:ext>
            </p:extLst>
          </p:nvPr>
        </p:nvGraphicFramePr>
        <p:xfrm>
          <a:off x="3559241" y="5816596"/>
          <a:ext cx="3323880" cy="1317732"/>
        </p:xfrm>
        <a:graphic>
          <a:graphicData uri="http://schemas.openxmlformats.org/drawingml/2006/table">
            <a:tbl>
              <a:tblPr/>
              <a:tblGrid>
                <a:gridCol w="645936">
                  <a:extLst>
                    <a:ext uri="{9D8B030D-6E8A-4147-A177-3AD203B41FA5}">
                      <a16:colId xmlns:a16="http://schemas.microsoft.com/office/drawing/2014/main" val="3737554273"/>
                    </a:ext>
                  </a:extLst>
                </a:gridCol>
                <a:gridCol w="740136">
                  <a:extLst>
                    <a:ext uri="{9D8B030D-6E8A-4147-A177-3AD203B41FA5}">
                      <a16:colId xmlns:a16="http://schemas.microsoft.com/office/drawing/2014/main" val="131163889"/>
                    </a:ext>
                  </a:extLst>
                </a:gridCol>
                <a:gridCol w="645936">
                  <a:extLst>
                    <a:ext uri="{9D8B030D-6E8A-4147-A177-3AD203B41FA5}">
                      <a16:colId xmlns:a16="http://schemas.microsoft.com/office/drawing/2014/main" val="3863265267"/>
                    </a:ext>
                  </a:extLst>
                </a:gridCol>
                <a:gridCol w="645936">
                  <a:extLst>
                    <a:ext uri="{9D8B030D-6E8A-4147-A177-3AD203B41FA5}">
                      <a16:colId xmlns:a16="http://schemas.microsoft.com/office/drawing/2014/main" val="3270364137"/>
                    </a:ext>
                  </a:extLst>
                </a:gridCol>
                <a:gridCol w="645936">
                  <a:extLst>
                    <a:ext uri="{9D8B030D-6E8A-4147-A177-3AD203B41FA5}">
                      <a16:colId xmlns:a16="http://schemas.microsoft.com/office/drawing/2014/main" val="3265171644"/>
                    </a:ext>
                  </a:extLst>
                </a:gridCol>
              </a:tblGrid>
              <a:tr h="219622">
                <a:tc>
                  <a:txBody>
                    <a:bodyPr/>
                    <a:lstStyle/>
                    <a:p>
                      <a:pPr algn="ctr" fontAlgn="ctr"/>
                      <a:r>
                        <a:rPr lang="en-US" sz="1100" b="1" i="0" u="none" strike="noStrike">
                          <a:solidFill>
                            <a:srgbClr val="000000"/>
                          </a:solidFill>
                          <a:effectLst/>
                          <a:latin typeface="Calibri" panose="020F0502020204030204" pitchFamily="34" charset="0"/>
                        </a:rPr>
                        <a:t>PLATEAU</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en-US" sz="1100" b="1" i="0" u="none" strike="noStrike">
                          <a:solidFill>
                            <a:srgbClr val="000000"/>
                          </a:solidFill>
                          <a:effectLst/>
                          <a:latin typeface="Calibri" panose="020F0502020204030204" pitchFamily="34" charset="0"/>
                        </a:rPr>
                        <a:t>INTERCEPT</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en-US" sz="1100" b="1" i="0" u="none" strike="noStrike">
                          <a:solidFill>
                            <a:srgbClr val="000000"/>
                          </a:solidFill>
                          <a:effectLst/>
                          <a:latin typeface="Calibri" panose="020F0502020204030204" pitchFamily="34" charset="0"/>
                        </a:rPr>
                        <a:t>SLOPE</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en-US" sz="1100" b="1" i="0" u="none" strike="noStrike">
                          <a:solidFill>
                            <a:srgbClr val="000000"/>
                          </a:solidFill>
                          <a:effectLst/>
                          <a:latin typeface="Calibri" panose="020F0502020204030204" pitchFamily="34" charset="0"/>
                        </a:rPr>
                        <a:t>JOINT</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en-US" sz="1100" b="1" i="0" u="none" strike="noStrike">
                          <a:solidFill>
                            <a:srgbClr val="000000"/>
                          </a:solidFill>
                          <a:effectLst/>
                          <a:latin typeface="Calibri" panose="020F0502020204030204" pitchFamily="34" charset="0"/>
                        </a:rPr>
                        <a:t>RSQ</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3573536941"/>
                  </a:ext>
                </a:extLst>
              </a:tr>
              <a:tr h="219622">
                <a:tc>
                  <a:txBody>
                    <a:bodyPr/>
                    <a:lstStyle/>
                    <a:p>
                      <a:pPr algn="ctr" fontAlgn="ctr"/>
                      <a:r>
                        <a:rPr lang="en-US" sz="1100" b="0" i="0" u="none" strike="noStrike">
                          <a:solidFill>
                            <a:srgbClr val="000000"/>
                          </a:solidFill>
                          <a:effectLst/>
                          <a:latin typeface="Calibri" panose="020F0502020204030204" pitchFamily="34" charset="0"/>
                        </a:rPr>
                        <a:t>0.87955</a:t>
                      </a:r>
                    </a:p>
                  </a:txBody>
                  <a:tcPr marL="9525" marR="9525" marT="9525"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ctr"/>
                      <a:r>
                        <a:rPr lang="en-US" sz="1100" b="0" i="0" u="none" strike="noStrike">
                          <a:solidFill>
                            <a:srgbClr val="000000"/>
                          </a:solidFill>
                          <a:effectLst/>
                          <a:latin typeface="Calibri" panose="020F0502020204030204" pitchFamily="34" charset="0"/>
                        </a:rPr>
                        <a:t>-0.88423</a:t>
                      </a:r>
                    </a:p>
                  </a:txBody>
                  <a:tcPr marL="9525" marR="9525" marT="9525"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ctr"/>
                      <a:r>
                        <a:rPr lang="en-US" sz="1100" b="0" i="0" u="none" strike="noStrike">
                          <a:solidFill>
                            <a:srgbClr val="000000"/>
                          </a:solidFill>
                          <a:effectLst/>
                          <a:latin typeface="Calibri" panose="020F0502020204030204" pitchFamily="34" charset="0"/>
                        </a:rPr>
                        <a:t>0.01593</a:t>
                      </a:r>
                    </a:p>
                  </a:txBody>
                  <a:tcPr marL="9525" marR="9525" marT="9525"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ctr"/>
                      <a:r>
                        <a:rPr lang="en-US" sz="1100" b="0" i="0" u="none" strike="noStrike">
                          <a:solidFill>
                            <a:srgbClr val="000000"/>
                          </a:solidFill>
                          <a:effectLst/>
                          <a:latin typeface="Calibri" panose="020F0502020204030204" pitchFamily="34" charset="0"/>
                        </a:rPr>
                        <a:t>110.723</a:t>
                      </a:r>
                    </a:p>
                  </a:txBody>
                  <a:tcPr marL="9525" marR="9525" marT="9525"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ctr"/>
                      <a:r>
                        <a:rPr lang="en-US" sz="1100" b="0" i="0" u="none" strike="noStrike" dirty="0" smtClean="0">
                          <a:solidFill>
                            <a:srgbClr val="000000"/>
                          </a:solidFill>
                          <a:effectLst/>
                          <a:latin typeface="Calibri" panose="020F0502020204030204" pitchFamily="34" charset="0"/>
                        </a:rPr>
                        <a:t>0.80</a:t>
                      </a:r>
                      <a:endParaRPr lang="en-US" sz="1100" b="0" i="0" u="none" strike="noStrike" dirty="0">
                        <a:solidFill>
                          <a:srgbClr val="000000"/>
                        </a:solidFill>
                        <a:effectLst/>
                        <a:latin typeface="Calibri" panose="020F0502020204030204" pitchFamily="34" charset="0"/>
                      </a:endParaRPr>
                    </a:p>
                  </a:txBody>
                  <a:tcPr marL="9525" marR="9525" marT="9525" marB="0" anchor="ctr">
                    <a:lnL>
                      <a:noFill/>
                    </a:lnL>
                    <a:lnR>
                      <a:noFill/>
                    </a:lnR>
                    <a:lnT w="635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4232269469"/>
                  </a:ext>
                </a:extLst>
              </a:tr>
              <a:tr h="219622">
                <a:tc>
                  <a:txBody>
                    <a:bodyPr/>
                    <a:lstStyle/>
                    <a:p>
                      <a:pPr algn="ctr" fontAlgn="ctr"/>
                      <a:endParaRPr lang="en-US" sz="1100" b="0" i="0" u="none" strike="noStrike">
                        <a:solidFill>
                          <a:srgbClr val="000000"/>
                        </a:solidFill>
                        <a:effectLst/>
                        <a:latin typeface="Calibri" panose="020F0502020204030204" pitchFamily="34" charset="0"/>
                      </a:endParaRPr>
                    </a:p>
                  </a:txBody>
                  <a:tcPr marL="9525" marR="9525" marT="9525"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ctr"/>
                      <a:endParaRPr lang="en-US" sz="1100" b="0" i="0" u="none" strike="noStrike">
                        <a:solidFill>
                          <a:srgbClr val="000000"/>
                        </a:solidFill>
                        <a:effectLst/>
                        <a:latin typeface="Calibri" panose="020F0502020204030204" pitchFamily="34" charset="0"/>
                      </a:endParaRPr>
                    </a:p>
                  </a:txBody>
                  <a:tcPr marL="9525" marR="9525" marT="9525"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ctr"/>
                      <a:endParaRPr lang="en-US" sz="1100" b="0" i="0" u="none" strike="noStrike">
                        <a:solidFill>
                          <a:srgbClr val="000000"/>
                        </a:solidFill>
                        <a:effectLst/>
                        <a:latin typeface="Calibri" panose="020F0502020204030204" pitchFamily="34" charset="0"/>
                      </a:endParaRPr>
                    </a:p>
                  </a:txBody>
                  <a:tcPr marL="9525" marR="9525" marT="9525" marB="0" anchor="ctr">
                    <a:lnL>
                      <a:noFill/>
                    </a:lnL>
                    <a:lnR>
                      <a:noFill/>
                    </a:lnR>
                    <a:lnT>
                      <a:noFill/>
                    </a:lnT>
                    <a:lnB>
                      <a:noFill/>
                    </a:lnB>
                  </a:tcPr>
                </a:tc>
                <a:tc>
                  <a:txBody>
                    <a:bodyPr/>
                    <a:lstStyle/>
                    <a:p>
                      <a:pPr algn="ctr" fontAlgn="ctr"/>
                      <a:endParaRPr lang="en-US" sz="1100" b="0" i="0" u="none" strike="noStrike">
                        <a:solidFill>
                          <a:srgbClr val="000000"/>
                        </a:solidFill>
                        <a:effectLst/>
                        <a:latin typeface="Calibri" panose="020F0502020204030204" pitchFamily="34" charset="0"/>
                      </a:endParaRPr>
                    </a:p>
                  </a:txBody>
                  <a:tcPr marL="9525" marR="9525" marT="9525" marB="0" anchor="ctr">
                    <a:lnL>
                      <a:noFill/>
                    </a:lnL>
                    <a:lnR>
                      <a:noFill/>
                    </a:lnR>
                    <a:lnT>
                      <a:noFill/>
                    </a:lnT>
                    <a:lnB>
                      <a:noFill/>
                    </a:lnB>
                  </a:tcPr>
                </a:tc>
                <a:tc>
                  <a:txBody>
                    <a:bodyPr/>
                    <a:lstStyle/>
                    <a:p>
                      <a:pPr algn="ctr" fontAlgn="ctr"/>
                      <a:endParaRPr lang="en-US" sz="1100" b="0" i="0" u="none" strike="noStrike">
                        <a:solidFill>
                          <a:srgbClr val="000000"/>
                        </a:solidFill>
                        <a:effectLst/>
                        <a:latin typeface="Calibri" panose="020F0502020204030204" pitchFamily="34" charset="0"/>
                      </a:endParaRPr>
                    </a:p>
                  </a:txBody>
                  <a:tcPr marL="9525" marR="9525" marT="9525" marB="0" anchor="ctr">
                    <a:lnL>
                      <a:noFill/>
                    </a:lnL>
                    <a:lnR>
                      <a:noFill/>
                    </a:lnR>
                    <a:lnT>
                      <a:noFill/>
                    </a:lnT>
                    <a:lnB>
                      <a:noFill/>
                    </a:lnB>
                  </a:tcPr>
                </a:tc>
                <a:extLst>
                  <a:ext uri="{0D108BD9-81ED-4DB2-BD59-A6C34878D82A}">
                    <a16:rowId xmlns:a16="http://schemas.microsoft.com/office/drawing/2014/main" val="3734261847"/>
                  </a:ext>
                </a:extLst>
              </a:tr>
              <a:tr h="219622">
                <a:tc>
                  <a:txBody>
                    <a:bodyPr/>
                    <a:lstStyle/>
                    <a:p>
                      <a:pPr algn="ctr" fontAlgn="ctr"/>
                      <a:r>
                        <a:rPr lang="en-US" sz="1100" b="1" i="0" u="none" strike="noStrike">
                          <a:solidFill>
                            <a:srgbClr val="000000"/>
                          </a:solidFill>
                          <a:effectLst/>
                          <a:latin typeface="Calibri" panose="020F0502020204030204" pitchFamily="34" charset="0"/>
                        </a:rPr>
                        <a:t>X</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en-US" sz="1100" b="1" i="0" u="none" strike="noStrike">
                          <a:solidFill>
                            <a:srgbClr val="000000"/>
                          </a:solidFill>
                          <a:effectLst/>
                          <a:latin typeface="Calibri" panose="020F0502020204030204" pitchFamily="34" charset="0"/>
                        </a:rPr>
                        <a:t>Y</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endParaRPr lang="en-US" sz="1100" b="0" i="0" u="none" strike="noStrike">
                        <a:solidFill>
                          <a:srgbClr val="000000"/>
                        </a:solidFill>
                        <a:effectLst/>
                        <a:latin typeface="Calibri" panose="020F0502020204030204" pitchFamily="34" charset="0"/>
                      </a:endParaRPr>
                    </a:p>
                  </a:txBody>
                  <a:tcPr marL="9525" marR="9525" marT="9525" marB="0" anchor="ctr">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ctr"/>
                      <a:endParaRPr lang="en-US" sz="1100" b="0" i="0" u="none" strike="noStrike">
                        <a:solidFill>
                          <a:srgbClr val="000000"/>
                        </a:solidFill>
                        <a:effectLst/>
                        <a:latin typeface="Calibri" panose="020F0502020204030204" pitchFamily="34" charset="0"/>
                      </a:endParaRPr>
                    </a:p>
                  </a:txBody>
                  <a:tcPr marL="9525" marR="9525" marT="9525" marB="0" anchor="ctr">
                    <a:lnL>
                      <a:noFill/>
                    </a:lnL>
                    <a:lnR>
                      <a:noFill/>
                    </a:lnR>
                    <a:lnT>
                      <a:noFill/>
                    </a:lnT>
                    <a:lnB>
                      <a:noFill/>
                    </a:lnB>
                  </a:tcPr>
                </a:tc>
                <a:tc>
                  <a:txBody>
                    <a:bodyPr/>
                    <a:lstStyle/>
                    <a:p>
                      <a:pPr algn="ctr" fontAlgn="ctr"/>
                      <a:endParaRPr lang="en-US" sz="1100" b="0" i="0" u="none" strike="noStrike">
                        <a:solidFill>
                          <a:srgbClr val="000000"/>
                        </a:solidFill>
                        <a:effectLst/>
                        <a:latin typeface="Calibri" panose="020F0502020204030204" pitchFamily="34" charset="0"/>
                      </a:endParaRPr>
                    </a:p>
                  </a:txBody>
                  <a:tcPr marL="9525" marR="9525" marT="9525" marB="0" anchor="ctr">
                    <a:lnL>
                      <a:noFill/>
                    </a:lnL>
                    <a:lnR>
                      <a:noFill/>
                    </a:lnR>
                    <a:lnT>
                      <a:noFill/>
                    </a:lnT>
                    <a:lnB>
                      <a:noFill/>
                    </a:lnB>
                  </a:tcPr>
                </a:tc>
                <a:extLst>
                  <a:ext uri="{0D108BD9-81ED-4DB2-BD59-A6C34878D82A}">
                    <a16:rowId xmlns:a16="http://schemas.microsoft.com/office/drawing/2014/main" val="295747365"/>
                  </a:ext>
                </a:extLst>
              </a:tr>
              <a:tr h="219622">
                <a:tc>
                  <a:txBody>
                    <a:bodyPr/>
                    <a:lstStyle/>
                    <a:p>
                      <a:pPr algn="ctr" fontAlgn="ctr"/>
                      <a:r>
                        <a:rPr lang="en-US" sz="1100" b="0" i="0" u="none" strike="noStrike">
                          <a:solidFill>
                            <a:srgbClr val="000000"/>
                          </a:solidFill>
                          <a:effectLst/>
                          <a:latin typeface="Calibri" panose="020F0502020204030204" pitchFamily="34" charset="0"/>
                        </a:rPr>
                        <a:t>55.61006</a:t>
                      </a:r>
                    </a:p>
                  </a:txBody>
                  <a:tcPr marL="9525" marR="9525" marT="9525"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ctr"/>
                      <a:r>
                        <a:rPr lang="en-US" sz="1100" b="0" i="0" u="none" strike="noStrike">
                          <a:solidFill>
                            <a:srgbClr val="000000"/>
                          </a:solidFill>
                          <a:effectLst/>
                          <a:latin typeface="Calibri" panose="020F0502020204030204" pitchFamily="34" charset="0"/>
                        </a:rPr>
                        <a:t>0</a:t>
                      </a:r>
                    </a:p>
                  </a:txBody>
                  <a:tcPr marL="9525" marR="9525" marT="9525"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ctr"/>
                      <a:endParaRPr lang="en-US" sz="1100" b="0" i="0" u="none" strike="noStrike">
                        <a:solidFill>
                          <a:srgbClr val="000000"/>
                        </a:solidFill>
                        <a:effectLst/>
                        <a:latin typeface="Calibri" panose="020F0502020204030204" pitchFamily="34" charset="0"/>
                      </a:endParaRPr>
                    </a:p>
                  </a:txBody>
                  <a:tcPr marL="9525" marR="9525" marT="9525" marB="0" anchor="ctr">
                    <a:lnL>
                      <a:noFill/>
                    </a:lnL>
                    <a:lnR>
                      <a:noFill/>
                    </a:lnR>
                    <a:lnT>
                      <a:noFill/>
                    </a:lnT>
                    <a:lnB>
                      <a:noFill/>
                    </a:lnB>
                  </a:tcPr>
                </a:tc>
                <a:tc>
                  <a:txBody>
                    <a:bodyPr/>
                    <a:lstStyle/>
                    <a:p>
                      <a:pPr algn="ctr" fontAlgn="ctr"/>
                      <a:endParaRPr lang="en-US" sz="1100" b="0" i="0" u="none" strike="noStrike">
                        <a:solidFill>
                          <a:srgbClr val="000000"/>
                        </a:solidFill>
                        <a:effectLst/>
                        <a:latin typeface="Calibri" panose="020F0502020204030204" pitchFamily="34" charset="0"/>
                      </a:endParaRPr>
                    </a:p>
                  </a:txBody>
                  <a:tcPr marL="9525" marR="9525" marT="9525" marB="0" anchor="ctr">
                    <a:lnL>
                      <a:noFill/>
                    </a:lnL>
                    <a:lnR>
                      <a:noFill/>
                    </a:lnR>
                    <a:lnT>
                      <a:noFill/>
                    </a:lnT>
                    <a:lnB>
                      <a:noFill/>
                    </a:lnB>
                  </a:tcPr>
                </a:tc>
                <a:tc>
                  <a:txBody>
                    <a:bodyPr/>
                    <a:lstStyle/>
                    <a:p>
                      <a:pPr algn="ctr" fontAlgn="ctr"/>
                      <a:endParaRPr lang="en-US" sz="1100" b="0" i="0" u="none" strike="noStrike">
                        <a:solidFill>
                          <a:srgbClr val="000000"/>
                        </a:solidFill>
                        <a:effectLst/>
                        <a:latin typeface="Calibri" panose="020F0502020204030204" pitchFamily="34" charset="0"/>
                      </a:endParaRPr>
                    </a:p>
                  </a:txBody>
                  <a:tcPr marL="9525" marR="9525" marT="9525" marB="0" anchor="ctr">
                    <a:lnL>
                      <a:noFill/>
                    </a:lnL>
                    <a:lnR>
                      <a:noFill/>
                    </a:lnR>
                    <a:lnT>
                      <a:noFill/>
                    </a:lnT>
                    <a:lnB>
                      <a:noFill/>
                    </a:lnB>
                  </a:tcPr>
                </a:tc>
                <a:extLst>
                  <a:ext uri="{0D108BD9-81ED-4DB2-BD59-A6C34878D82A}">
                    <a16:rowId xmlns:a16="http://schemas.microsoft.com/office/drawing/2014/main" val="4084462756"/>
                  </a:ext>
                </a:extLst>
              </a:tr>
              <a:tr h="219622">
                <a:tc>
                  <a:txBody>
                    <a:bodyPr/>
                    <a:lstStyle/>
                    <a:p>
                      <a:pPr algn="ctr" fontAlgn="ctr"/>
                      <a:r>
                        <a:rPr lang="en-US" sz="1100" b="0" i="0" u="none" strike="noStrike">
                          <a:solidFill>
                            <a:srgbClr val="000000"/>
                          </a:solidFill>
                          <a:effectLst/>
                          <a:latin typeface="Calibri" panose="020F0502020204030204" pitchFamily="34" charset="0"/>
                        </a:rPr>
                        <a:t>110.723</a:t>
                      </a:r>
                    </a:p>
                  </a:txBody>
                  <a:tcPr marL="9525" marR="9525" marT="9525" marB="0" anchor="ctr">
                    <a:lnL>
                      <a:noFill/>
                    </a:lnL>
                    <a:lnR>
                      <a:noFill/>
                    </a:lnR>
                    <a:lnT>
                      <a:noFill/>
                    </a:lnT>
                    <a:lnB>
                      <a:noFill/>
                    </a:lnB>
                  </a:tcPr>
                </a:tc>
                <a:tc>
                  <a:txBody>
                    <a:bodyPr/>
                    <a:lstStyle/>
                    <a:p>
                      <a:pPr algn="ctr" fontAlgn="ctr"/>
                      <a:r>
                        <a:rPr lang="en-US" sz="1100" b="0" i="0" u="none" strike="noStrike">
                          <a:solidFill>
                            <a:srgbClr val="000000"/>
                          </a:solidFill>
                          <a:effectLst/>
                          <a:latin typeface="Calibri" panose="020F0502020204030204" pitchFamily="34" charset="0"/>
                        </a:rPr>
                        <a:t>0.87955</a:t>
                      </a:r>
                    </a:p>
                  </a:txBody>
                  <a:tcPr marL="9525" marR="9525" marT="9525" marB="0" anchor="ctr">
                    <a:lnL>
                      <a:noFill/>
                    </a:lnL>
                    <a:lnR>
                      <a:noFill/>
                    </a:lnR>
                    <a:lnT>
                      <a:noFill/>
                    </a:lnT>
                    <a:lnB>
                      <a:noFill/>
                    </a:lnB>
                  </a:tcPr>
                </a:tc>
                <a:tc>
                  <a:txBody>
                    <a:bodyPr/>
                    <a:lstStyle/>
                    <a:p>
                      <a:pPr algn="ctr" fontAlgn="ctr"/>
                      <a:endParaRPr lang="en-US" sz="1100" b="0" i="0" u="none" strike="noStrike">
                        <a:solidFill>
                          <a:srgbClr val="000000"/>
                        </a:solidFill>
                        <a:effectLst/>
                        <a:latin typeface="Calibri" panose="020F0502020204030204" pitchFamily="34" charset="0"/>
                      </a:endParaRPr>
                    </a:p>
                  </a:txBody>
                  <a:tcPr marL="9525" marR="9525" marT="9525" marB="0" anchor="ctr">
                    <a:lnL>
                      <a:noFill/>
                    </a:lnL>
                    <a:lnR>
                      <a:noFill/>
                    </a:lnR>
                    <a:lnT>
                      <a:noFill/>
                    </a:lnT>
                    <a:lnB>
                      <a:noFill/>
                    </a:lnB>
                  </a:tcPr>
                </a:tc>
                <a:tc>
                  <a:txBody>
                    <a:bodyPr/>
                    <a:lstStyle/>
                    <a:p>
                      <a:pPr algn="ctr" fontAlgn="ctr"/>
                      <a:endParaRPr lang="en-US" sz="1100" b="0" i="0" u="none" strike="noStrike">
                        <a:solidFill>
                          <a:srgbClr val="000000"/>
                        </a:solidFill>
                        <a:effectLst/>
                        <a:latin typeface="Calibri" panose="020F0502020204030204" pitchFamily="34" charset="0"/>
                      </a:endParaRPr>
                    </a:p>
                  </a:txBody>
                  <a:tcPr marL="9525" marR="9525" marT="9525" marB="0" anchor="ctr">
                    <a:lnL>
                      <a:noFill/>
                    </a:lnL>
                    <a:lnR>
                      <a:noFill/>
                    </a:lnR>
                    <a:lnT>
                      <a:noFill/>
                    </a:lnT>
                    <a:lnB>
                      <a:noFill/>
                    </a:lnB>
                  </a:tcPr>
                </a:tc>
                <a:tc>
                  <a:txBody>
                    <a:bodyPr/>
                    <a:lstStyle/>
                    <a:p>
                      <a:pPr algn="ctr" fontAlgn="ctr"/>
                      <a:endParaRPr lang="en-US" sz="1100" b="0" i="0" u="none" strike="noStrike" dirty="0">
                        <a:solidFill>
                          <a:srgbClr val="000000"/>
                        </a:solidFill>
                        <a:effectLst/>
                        <a:latin typeface="Calibri" panose="020F0502020204030204" pitchFamily="34" charset="0"/>
                      </a:endParaRPr>
                    </a:p>
                  </a:txBody>
                  <a:tcPr marL="9525" marR="9525" marT="9525" marB="0" anchor="ctr">
                    <a:lnL>
                      <a:noFill/>
                    </a:lnL>
                    <a:lnR>
                      <a:noFill/>
                    </a:lnR>
                    <a:lnT>
                      <a:noFill/>
                    </a:lnT>
                    <a:lnB>
                      <a:noFill/>
                    </a:lnB>
                  </a:tcPr>
                </a:tc>
                <a:extLst>
                  <a:ext uri="{0D108BD9-81ED-4DB2-BD59-A6C34878D82A}">
                    <a16:rowId xmlns:a16="http://schemas.microsoft.com/office/drawing/2014/main" val="875959528"/>
                  </a:ext>
                </a:extLst>
              </a:tr>
            </a:tbl>
          </a:graphicData>
        </a:graphic>
      </p:graphicFrame>
      <p:pic>
        <p:nvPicPr>
          <p:cNvPr id="9" name="Picture 8"/>
          <p:cNvPicPr>
            <a:picLocks noChangeAspect="1"/>
          </p:cNvPicPr>
          <p:nvPr/>
        </p:nvPicPr>
        <p:blipFill>
          <a:blip r:embed="rId2"/>
          <a:stretch>
            <a:fillRect/>
          </a:stretch>
        </p:blipFill>
        <p:spPr>
          <a:xfrm>
            <a:off x="1169" y="679934"/>
            <a:ext cx="9955631" cy="1871634"/>
          </a:xfrm>
          <a:prstGeom prst="rect">
            <a:avLst/>
          </a:prstGeom>
        </p:spPr>
      </p:pic>
      <p:graphicFrame>
        <p:nvGraphicFramePr>
          <p:cNvPr id="10" name="Chart 9"/>
          <p:cNvGraphicFramePr>
            <a:graphicFrameLocks/>
          </p:cNvGraphicFramePr>
          <p:nvPr>
            <p:extLst>
              <p:ext uri="{D42A27DB-BD31-4B8C-83A1-F6EECF244321}">
                <p14:modId xmlns:p14="http://schemas.microsoft.com/office/powerpoint/2010/main" val="1510725169"/>
              </p:ext>
            </p:extLst>
          </p:nvPr>
        </p:nvGraphicFramePr>
        <p:xfrm>
          <a:off x="2602883" y="2268893"/>
          <a:ext cx="4935359" cy="3162554"/>
        </p:xfrm>
        <a:graphic>
          <a:graphicData uri="http://schemas.openxmlformats.org/drawingml/2006/chart">
            <c:chart xmlns:c="http://schemas.openxmlformats.org/drawingml/2006/chart" xmlns:r="http://schemas.openxmlformats.org/officeDocument/2006/relationships" r:id="rId3"/>
          </a:graphicData>
        </a:graphic>
      </p:graphicFrame>
      <p:cxnSp>
        <p:nvCxnSpPr>
          <p:cNvPr id="11" name="Straight Connector 10"/>
          <p:cNvCxnSpPr/>
          <p:nvPr/>
        </p:nvCxnSpPr>
        <p:spPr>
          <a:xfrm>
            <a:off x="5610003" y="3176542"/>
            <a:ext cx="1655213" cy="0"/>
          </a:xfrm>
          <a:prstGeom prst="line">
            <a:avLst/>
          </a:prstGeom>
          <a:noFill/>
          <a:ln w="19050" cap="flat" cmpd="sng" algn="ctr">
            <a:solidFill>
              <a:srgbClr val="ED7D31"/>
            </a:solidFill>
            <a:prstDash val="solid"/>
            <a:miter lim="800000"/>
          </a:ln>
          <a:effectLst/>
        </p:spPr>
      </p:cxnSp>
    </p:spTree>
    <p:extLst>
      <p:ext uri="{BB962C8B-B14F-4D97-AF65-F5344CB8AC3E}">
        <p14:creationId xmlns:p14="http://schemas.microsoft.com/office/powerpoint/2010/main" val="103035515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251209" y="1563815"/>
            <a:ext cx="6602594" cy="822959"/>
          </a:xfrm>
        </p:spPr>
        <p:txBody>
          <a:bodyPr>
            <a:noAutofit/>
          </a:bodyPr>
          <a:lstStyle/>
          <a:p>
            <a:pPr marL="0" indent="0">
              <a:buNone/>
            </a:pPr>
            <a:r>
              <a:rPr lang="en-US" b="1" dirty="0"/>
              <a:t>Objective</a:t>
            </a:r>
            <a:r>
              <a:rPr lang="en-US" dirty="0"/>
              <a:t>: To determine the optimum </a:t>
            </a:r>
            <a:r>
              <a:rPr lang="en-US" dirty="0" err="1" smtClean="0"/>
              <a:t>preplant</a:t>
            </a:r>
            <a:r>
              <a:rPr lang="en-US" dirty="0" smtClean="0"/>
              <a:t> and </a:t>
            </a:r>
            <a:r>
              <a:rPr lang="en-US" dirty="0" err="1" smtClean="0"/>
              <a:t>sidedress</a:t>
            </a:r>
            <a:r>
              <a:rPr lang="en-US" dirty="0" smtClean="0"/>
              <a:t> N rates for winter wheat grain yield and NUE</a:t>
            </a:r>
            <a:endParaRPr lang="en-US" dirty="0"/>
          </a:p>
          <a:p>
            <a:endParaRPr lang="en-US" dirty="0"/>
          </a:p>
        </p:txBody>
      </p:sp>
      <p:graphicFrame>
        <p:nvGraphicFramePr>
          <p:cNvPr id="16" name="Content Placeholder 15"/>
          <p:cNvGraphicFramePr>
            <a:graphicFrameLocks noGrp="1"/>
          </p:cNvGraphicFramePr>
          <p:nvPr>
            <p:ph sz="half" idx="2"/>
            <p:extLst/>
          </p:nvPr>
        </p:nvGraphicFramePr>
        <p:xfrm>
          <a:off x="6590116" y="1258473"/>
          <a:ext cx="3284094" cy="4516002"/>
        </p:xfrm>
        <a:graphic>
          <a:graphicData uri="http://schemas.openxmlformats.org/drawingml/2006/table">
            <a:tbl>
              <a:tblPr/>
              <a:tblGrid>
                <a:gridCol w="1094698">
                  <a:extLst>
                    <a:ext uri="{9D8B030D-6E8A-4147-A177-3AD203B41FA5}">
                      <a16:colId xmlns:a16="http://schemas.microsoft.com/office/drawing/2014/main" val="4008006733"/>
                    </a:ext>
                  </a:extLst>
                </a:gridCol>
                <a:gridCol w="1094698">
                  <a:extLst>
                    <a:ext uri="{9D8B030D-6E8A-4147-A177-3AD203B41FA5}">
                      <a16:colId xmlns:a16="http://schemas.microsoft.com/office/drawing/2014/main" val="2843986164"/>
                    </a:ext>
                  </a:extLst>
                </a:gridCol>
                <a:gridCol w="1094698">
                  <a:extLst>
                    <a:ext uri="{9D8B030D-6E8A-4147-A177-3AD203B41FA5}">
                      <a16:colId xmlns:a16="http://schemas.microsoft.com/office/drawing/2014/main" val="2250959054"/>
                    </a:ext>
                  </a:extLst>
                </a:gridCol>
              </a:tblGrid>
              <a:tr h="391530">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r>
                        <a:rPr lang="en-US" sz="1200" b="1" i="0" u="none" strike="noStrike" dirty="0">
                          <a:solidFill>
                            <a:srgbClr val="000000"/>
                          </a:solidFill>
                          <a:effectLst/>
                          <a:latin typeface="Calibri"/>
                        </a:rPr>
                        <a:t>Treatment</a:t>
                      </a:r>
                    </a:p>
                  </a:txBody>
                  <a:tcPr marL="10372" marR="10372" marT="10372"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r>
                        <a:rPr lang="en-US" sz="1200" b="1" i="0" u="none" strike="noStrike" dirty="0" err="1">
                          <a:solidFill>
                            <a:srgbClr val="000000"/>
                          </a:solidFill>
                          <a:effectLst/>
                          <a:latin typeface="Calibri"/>
                        </a:rPr>
                        <a:t>Preplant</a:t>
                      </a:r>
                      <a:r>
                        <a:rPr lang="en-US" sz="1200" b="1" i="0" u="none" strike="noStrike" dirty="0">
                          <a:solidFill>
                            <a:srgbClr val="000000"/>
                          </a:solidFill>
                          <a:effectLst/>
                          <a:latin typeface="Calibri"/>
                        </a:rPr>
                        <a:t> (</a:t>
                      </a:r>
                      <a:r>
                        <a:rPr lang="en-US" sz="1200" b="1" i="0" u="none" strike="noStrike" dirty="0" err="1">
                          <a:solidFill>
                            <a:srgbClr val="000000"/>
                          </a:solidFill>
                          <a:effectLst/>
                          <a:latin typeface="Calibri"/>
                        </a:rPr>
                        <a:t>lb</a:t>
                      </a:r>
                      <a:r>
                        <a:rPr lang="en-US" sz="1200" b="1" i="0" u="none" strike="noStrike" dirty="0">
                          <a:solidFill>
                            <a:srgbClr val="000000"/>
                          </a:solidFill>
                          <a:effectLst/>
                          <a:latin typeface="Calibri"/>
                        </a:rPr>
                        <a:t> N/ ac)</a:t>
                      </a:r>
                    </a:p>
                  </a:txBody>
                  <a:tcPr marL="10372" marR="10372" marT="103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r>
                        <a:rPr lang="en-US" sz="1200" b="1" i="0" u="none" strike="noStrike">
                          <a:solidFill>
                            <a:srgbClr val="000000"/>
                          </a:solidFill>
                          <a:effectLst/>
                          <a:latin typeface="Calibri"/>
                        </a:rPr>
                        <a:t>Sidedress N (lb N/ac</a:t>
                      </a:r>
                    </a:p>
                  </a:txBody>
                  <a:tcPr marL="10372" marR="10372" marT="10372"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913546438"/>
                  </a:ext>
                </a:extLst>
              </a:tr>
              <a:tr h="343706">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r>
                        <a:rPr lang="en-US" sz="1200" b="0" i="0" u="none" strike="noStrike" dirty="0">
                          <a:solidFill>
                            <a:srgbClr val="000000"/>
                          </a:solidFill>
                          <a:effectLst/>
                          <a:latin typeface="Calibri"/>
                        </a:rPr>
                        <a:t>1</a:t>
                      </a:r>
                    </a:p>
                  </a:txBody>
                  <a:tcPr marL="10372" marR="10372" marT="10372"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r>
                        <a:rPr lang="en-US" sz="1200" b="0" i="0" u="none" strike="noStrike" dirty="0">
                          <a:solidFill>
                            <a:srgbClr val="000000"/>
                          </a:solidFill>
                          <a:effectLst/>
                          <a:latin typeface="Calibri"/>
                        </a:rPr>
                        <a:t>0</a:t>
                      </a:r>
                    </a:p>
                  </a:txBody>
                  <a:tcPr marL="10372" marR="10372" marT="103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r>
                        <a:rPr lang="en-US" sz="1200" b="0" i="0" u="none" strike="noStrike" dirty="0">
                          <a:solidFill>
                            <a:srgbClr val="000000"/>
                          </a:solidFill>
                          <a:effectLst/>
                          <a:latin typeface="Calibri"/>
                        </a:rPr>
                        <a:t>0</a:t>
                      </a:r>
                    </a:p>
                  </a:txBody>
                  <a:tcPr marL="10372" marR="10372" marT="10372"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577011471"/>
                  </a:ext>
                </a:extLst>
              </a:tr>
              <a:tr h="343706">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r>
                        <a:rPr lang="en-US" sz="1200" b="0" i="0" u="none" strike="noStrike">
                          <a:solidFill>
                            <a:srgbClr val="000000"/>
                          </a:solidFill>
                          <a:effectLst/>
                          <a:latin typeface="Calibri"/>
                        </a:rPr>
                        <a:t>2</a:t>
                      </a:r>
                    </a:p>
                  </a:txBody>
                  <a:tcPr marL="10372" marR="10372" marT="10372"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r>
                        <a:rPr lang="en-US" sz="1200" b="0" i="0" u="none" strike="noStrike" dirty="0">
                          <a:solidFill>
                            <a:srgbClr val="000000"/>
                          </a:solidFill>
                          <a:effectLst/>
                          <a:latin typeface="Calibri"/>
                        </a:rPr>
                        <a:t>15</a:t>
                      </a:r>
                    </a:p>
                  </a:txBody>
                  <a:tcPr marL="10372" marR="10372" marT="103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r>
                        <a:rPr lang="en-US" sz="1200" b="0" i="0" u="none" strike="noStrike" dirty="0">
                          <a:solidFill>
                            <a:srgbClr val="000000"/>
                          </a:solidFill>
                          <a:effectLst/>
                          <a:latin typeface="Calibri"/>
                        </a:rPr>
                        <a:t>0</a:t>
                      </a:r>
                    </a:p>
                  </a:txBody>
                  <a:tcPr marL="10372" marR="10372" marT="10372"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523613995"/>
                  </a:ext>
                </a:extLst>
              </a:tr>
              <a:tr h="343706">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r>
                        <a:rPr lang="en-US" sz="1200" b="0" i="0" u="none" strike="noStrike">
                          <a:solidFill>
                            <a:srgbClr val="000000"/>
                          </a:solidFill>
                          <a:effectLst/>
                          <a:latin typeface="Calibri"/>
                        </a:rPr>
                        <a:t>3</a:t>
                      </a:r>
                    </a:p>
                  </a:txBody>
                  <a:tcPr marL="10372" marR="10372" marT="10372"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r>
                        <a:rPr lang="en-US" sz="1200" b="0" i="0" u="none" strike="noStrike" dirty="0">
                          <a:solidFill>
                            <a:srgbClr val="000000"/>
                          </a:solidFill>
                          <a:effectLst/>
                          <a:latin typeface="Calibri"/>
                        </a:rPr>
                        <a:t>30</a:t>
                      </a:r>
                    </a:p>
                  </a:txBody>
                  <a:tcPr marL="10372" marR="10372" marT="103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r>
                        <a:rPr lang="en-US" sz="1200" b="0" i="0" u="none" strike="noStrike" dirty="0">
                          <a:solidFill>
                            <a:srgbClr val="000000"/>
                          </a:solidFill>
                          <a:effectLst/>
                          <a:latin typeface="Calibri"/>
                        </a:rPr>
                        <a:t>0</a:t>
                      </a:r>
                    </a:p>
                  </a:txBody>
                  <a:tcPr marL="10372" marR="10372" marT="10372"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730858718"/>
                  </a:ext>
                </a:extLst>
              </a:tr>
              <a:tr h="343706">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r>
                        <a:rPr lang="en-US" sz="1200" b="0" i="0" u="none" strike="noStrike">
                          <a:solidFill>
                            <a:srgbClr val="000000"/>
                          </a:solidFill>
                          <a:effectLst/>
                          <a:latin typeface="Calibri"/>
                        </a:rPr>
                        <a:t>4</a:t>
                      </a:r>
                    </a:p>
                  </a:txBody>
                  <a:tcPr marL="10372" marR="10372" marT="10372"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r>
                        <a:rPr lang="en-US" sz="1200" b="0" i="0" u="none" strike="noStrike" dirty="0">
                          <a:solidFill>
                            <a:srgbClr val="000000"/>
                          </a:solidFill>
                          <a:effectLst/>
                          <a:latin typeface="Calibri"/>
                        </a:rPr>
                        <a:t>45</a:t>
                      </a:r>
                    </a:p>
                  </a:txBody>
                  <a:tcPr marL="10372" marR="10372" marT="103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r>
                        <a:rPr lang="en-US" sz="1200" b="0" i="0" u="none" strike="noStrike" dirty="0">
                          <a:solidFill>
                            <a:srgbClr val="000000"/>
                          </a:solidFill>
                          <a:effectLst/>
                          <a:latin typeface="Calibri"/>
                        </a:rPr>
                        <a:t>0</a:t>
                      </a:r>
                    </a:p>
                  </a:txBody>
                  <a:tcPr marL="10372" marR="10372" marT="10372"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372757693"/>
                  </a:ext>
                </a:extLst>
              </a:tr>
              <a:tr h="343706">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r>
                        <a:rPr lang="en-US" sz="1200" b="0" i="0" u="none" strike="noStrike">
                          <a:solidFill>
                            <a:srgbClr val="000000"/>
                          </a:solidFill>
                          <a:effectLst/>
                          <a:latin typeface="Calibri"/>
                        </a:rPr>
                        <a:t>5</a:t>
                      </a:r>
                    </a:p>
                  </a:txBody>
                  <a:tcPr marL="10372" marR="10372" marT="10372"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r>
                        <a:rPr lang="en-US" sz="1200" b="0" i="0" u="none" strike="noStrike">
                          <a:solidFill>
                            <a:srgbClr val="000000"/>
                          </a:solidFill>
                          <a:effectLst/>
                          <a:latin typeface="Calibri"/>
                        </a:rPr>
                        <a:t>60</a:t>
                      </a:r>
                    </a:p>
                  </a:txBody>
                  <a:tcPr marL="10372" marR="10372" marT="103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r>
                        <a:rPr lang="en-US" sz="1200" b="0" i="0" u="none" strike="noStrike" dirty="0">
                          <a:solidFill>
                            <a:srgbClr val="000000"/>
                          </a:solidFill>
                          <a:effectLst/>
                          <a:latin typeface="Calibri"/>
                        </a:rPr>
                        <a:t>0</a:t>
                      </a:r>
                    </a:p>
                  </a:txBody>
                  <a:tcPr marL="10372" marR="10372" marT="10372"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360480542"/>
                  </a:ext>
                </a:extLst>
              </a:tr>
              <a:tr h="343706">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r>
                        <a:rPr lang="en-US" sz="1200" b="0" i="0" u="none" strike="noStrike">
                          <a:solidFill>
                            <a:srgbClr val="000000"/>
                          </a:solidFill>
                          <a:effectLst/>
                          <a:latin typeface="Calibri"/>
                        </a:rPr>
                        <a:t>6</a:t>
                      </a:r>
                    </a:p>
                  </a:txBody>
                  <a:tcPr marL="10372" marR="10372" marT="10372"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r>
                        <a:rPr lang="en-US" sz="1200" b="0" i="0" u="none" strike="noStrike">
                          <a:solidFill>
                            <a:srgbClr val="000000"/>
                          </a:solidFill>
                          <a:effectLst/>
                          <a:latin typeface="Calibri"/>
                        </a:rPr>
                        <a:t>90</a:t>
                      </a:r>
                    </a:p>
                  </a:txBody>
                  <a:tcPr marL="10372" marR="10372" marT="103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r>
                        <a:rPr lang="en-US" sz="1200" b="0" i="0" u="none" strike="noStrike" dirty="0">
                          <a:solidFill>
                            <a:srgbClr val="000000"/>
                          </a:solidFill>
                          <a:effectLst/>
                          <a:latin typeface="Calibri"/>
                        </a:rPr>
                        <a:t>0</a:t>
                      </a:r>
                    </a:p>
                  </a:txBody>
                  <a:tcPr marL="10372" marR="10372" marT="10372"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13386915"/>
                  </a:ext>
                </a:extLst>
              </a:tr>
              <a:tr h="343706">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r>
                        <a:rPr lang="en-US" sz="1200" b="0" i="0" u="none" strike="noStrike">
                          <a:solidFill>
                            <a:srgbClr val="000000"/>
                          </a:solidFill>
                          <a:effectLst/>
                          <a:latin typeface="Calibri"/>
                        </a:rPr>
                        <a:t>7</a:t>
                      </a:r>
                    </a:p>
                  </a:txBody>
                  <a:tcPr marL="10372" marR="10372" marT="10372"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r>
                        <a:rPr lang="en-US" sz="1200" b="0" i="0" u="none" strike="noStrike">
                          <a:solidFill>
                            <a:srgbClr val="000000"/>
                          </a:solidFill>
                          <a:effectLst/>
                          <a:latin typeface="Calibri"/>
                        </a:rPr>
                        <a:t>0</a:t>
                      </a:r>
                    </a:p>
                  </a:txBody>
                  <a:tcPr marL="10372" marR="10372" marT="103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r>
                        <a:rPr lang="en-US" sz="1200" b="0" i="0" u="none" strike="noStrike" dirty="0">
                          <a:solidFill>
                            <a:srgbClr val="000000"/>
                          </a:solidFill>
                          <a:effectLst/>
                          <a:latin typeface="Calibri"/>
                        </a:rPr>
                        <a:t>30</a:t>
                      </a:r>
                    </a:p>
                  </a:txBody>
                  <a:tcPr marL="10372" marR="10372" marT="10372"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026091373"/>
                  </a:ext>
                </a:extLst>
              </a:tr>
              <a:tr h="343706">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r>
                        <a:rPr lang="en-US" sz="1200" b="0" i="0" u="none" strike="noStrike">
                          <a:solidFill>
                            <a:srgbClr val="000000"/>
                          </a:solidFill>
                          <a:effectLst/>
                          <a:latin typeface="Calibri"/>
                        </a:rPr>
                        <a:t>8</a:t>
                      </a:r>
                    </a:p>
                  </a:txBody>
                  <a:tcPr marL="10372" marR="10372" marT="10372"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r>
                        <a:rPr lang="en-US" sz="1200" b="0" i="0" u="none" strike="noStrike" dirty="0">
                          <a:solidFill>
                            <a:srgbClr val="000000"/>
                          </a:solidFill>
                          <a:effectLst/>
                          <a:latin typeface="Calibri"/>
                        </a:rPr>
                        <a:t>30</a:t>
                      </a:r>
                    </a:p>
                  </a:txBody>
                  <a:tcPr marL="10372" marR="10372" marT="103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r>
                        <a:rPr lang="en-US" sz="1200" b="0" i="0" u="none" strike="noStrike" dirty="0">
                          <a:solidFill>
                            <a:srgbClr val="000000"/>
                          </a:solidFill>
                          <a:effectLst/>
                          <a:latin typeface="Calibri"/>
                        </a:rPr>
                        <a:t>30</a:t>
                      </a:r>
                    </a:p>
                  </a:txBody>
                  <a:tcPr marL="10372" marR="10372" marT="10372"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809045245"/>
                  </a:ext>
                </a:extLst>
              </a:tr>
              <a:tr h="343706">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r>
                        <a:rPr lang="en-US" sz="1200" b="0" i="0" u="none" strike="noStrike">
                          <a:solidFill>
                            <a:srgbClr val="000000"/>
                          </a:solidFill>
                          <a:effectLst/>
                          <a:latin typeface="Calibri"/>
                        </a:rPr>
                        <a:t>9</a:t>
                      </a:r>
                    </a:p>
                  </a:txBody>
                  <a:tcPr marL="10372" marR="10372" marT="10372"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r>
                        <a:rPr lang="en-US" sz="1200" b="0" i="0" u="none" strike="noStrike">
                          <a:solidFill>
                            <a:srgbClr val="000000"/>
                          </a:solidFill>
                          <a:effectLst/>
                          <a:latin typeface="Calibri"/>
                        </a:rPr>
                        <a:t>60</a:t>
                      </a:r>
                    </a:p>
                  </a:txBody>
                  <a:tcPr marL="10372" marR="10372" marT="103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r>
                        <a:rPr lang="en-US" sz="1200" b="0" i="0" u="none" strike="noStrike" dirty="0">
                          <a:solidFill>
                            <a:srgbClr val="000000"/>
                          </a:solidFill>
                          <a:effectLst/>
                          <a:latin typeface="Calibri"/>
                        </a:rPr>
                        <a:t>30</a:t>
                      </a:r>
                    </a:p>
                  </a:txBody>
                  <a:tcPr marL="10372" marR="10372" marT="10372"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253906529"/>
                  </a:ext>
                </a:extLst>
              </a:tr>
              <a:tr h="343706">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r>
                        <a:rPr lang="en-US" sz="1200" b="0" i="0" u="none" strike="noStrike">
                          <a:solidFill>
                            <a:srgbClr val="000000"/>
                          </a:solidFill>
                          <a:effectLst/>
                          <a:latin typeface="Calibri"/>
                        </a:rPr>
                        <a:t>10</a:t>
                      </a:r>
                    </a:p>
                  </a:txBody>
                  <a:tcPr marL="10372" marR="10372" marT="10372"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r>
                        <a:rPr lang="en-US" sz="1200" b="0" i="0" u="none" strike="noStrike">
                          <a:solidFill>
                            <a:srgbClr val="000000"/>
                          </a:solidFill>
                          <a:effectLst/>
                          <a:latin typeface="Calibri"/>
                        </a:rPr>
                        <a:t>60</a:t>
                      </a:r>
                    </a:p>
                  </a:txBody>
                  <a:tcPr marL="10372" marR="10372" marT="103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r>
                        <a:rPr lang="en-US" sz="1200" b="0" i="0" u="none" strike="noStrike" dirty="0">
                          <a:solidFill>
                            <a:srgbClr val="000000"/>
                          </a:solidFill>
                          <a:effectLst/>
                          <a:latin typeface="Calibri"/>
                        </a:rPr>
                        <a:t>60</a:t>
                      </a:r>
                    </a:p>
                  </a:txBody>
                  <a:tcPr marL="10372" marR="10372" marT="10372"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901255160"/>
                  </a:ext>
                </a:extLst>
              </a:tr>
              <a:tr h="343706">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r>
                        <a:rPr lang="en-US" sz="1200" b="0" i="0" u="none" strike="noStrike">
                          <a:solidFill>
                            <a:srgbClr val="000000"/>
                          </a:solidFill>
                          <a:effectLst/>
                          <a:latin typeface="Calibri"/>
                        </a:rPr>
                        <a:t>11</a:t>
                      </a:r>
                    </a:p>
                  </a:txBody>
                  <a:tcPr marL="10372" marR="10372" marT="10372"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r>
                        <a:rPr lang="en-US" sz="1200" b="0" i="0" u="none" strike="noStrike">
                          <a:solidFill>
                            <a:srgbClr val="000000"/>
                          </a:solidFill>
                          <a:effectLst/>
                          <a:latin typeface="Calibri"/>
                        </a:rPr>
                        <a:t>90</a:t>
                      </a:r>
                    </a:p>
                  </a:txBody>
                  <a:tcPr marL="10372" marR="10372" marT="103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r>
                        <a:rPr lang="en-US" sz="1200" b="0" i="0" u="none" strike="noStrike" dirty="0">
                          <a:solidFill>
                            <a:srgbClr val="000000"/>
                          </a:solidFill>
                          <a:effectLst/>
                          <a:latin typeface="Calibri"/>
                        </a:rPr>
                        <a:t>30</a:t>
                      </a:r>
                    </a:p>
                  </a:txBody>
                  <a:tcPr marL="10372" marR="10372" marT="10372"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107085161"/>
                  </a:ext>
                </a:extLst>
              </a:tr>
              <a:tr h="343706">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r>
                        <a:rPr lang="en-US" sz="1200" b="0" i="0" u="none" strike="noStrike">
                          <a:solidFill>
                            <a:srgbClr val="000000"/>
                          </a:solidFill>
                          <a:effectLst/>
                          <a:latin typeface="Calibri"/>
                        </a:rPr>
                        <a:t>12</a:t>
                      </a:r>
                    </a:p>
                  </a:txBody>
                  <a:tcPr marL="10372" marR="10372" marT="10372"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r>
                        <a:rPr lang="en-US" sz="1200" b="0" i="0" u="none" strike="noStrike" dirty="0">
                          <a:solidFill>
                            <a:srgbClr val="000000"/>
                          </a:solidFill>
                          <a:effectLst/>
                          <a:latin typeface="Calibri"/>
                        </a:rPr>
                        <a:t>0</a:t>
                      </a:r>
                    </a:p>
                  </a:txBody>
                  <a:tcPr marL="10372" marR="10372" marT="103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r>
                        <a:rPr lang="en-US" sz="1200" b="0" i="0" u="none" strike="noStrike" dirty="0">
                          <a:solidFill>
                            <a:srgbClr val="000000"/>
                          </a:solidFill>
                          <a:effectLst/>
                          <a:latin typeface="Calibri"/>
                        </a:rPr>
                        <a:t>60</a:t>
                      </a:r>
                    </a:p>
                  </a:txBody>
                  <a:tcPr marL="10372" marR="10372" marT="10372"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830746913"/>
                  </a:ext>
                </a:extLst>
              </a:tr>
            </a:tbl>
          </a:graphicData>
        </a:graphic>
      </p:graphicFrame>
      <p:grpSp>
        <p:nvGrpSpPr>
          <p:cNvPr id="5" name="Group 4"/>
          <p:cNvGrpSpPr/>
          <p:nvPr/>
        </p:nvGrpSpPr>
        <p:grpSpPr>
          <a:xfrm>
            <a:off x="3" y="2"/>
            <a:ext cx="9956801" cy="1258469"/>
            <a:chOff x="-9407" y="-5621"/>
            <a:chExt cx="9153408" cy="895872"/>
          </a:xfrm>
        </p:grpSpPr>
        <p:sp>
          <p:nvSpPr>
            <p:cNvPr id="6" name="Rectangle 5"/>
            <p:cNvSpPr/>
            <p:nvPr/>
          </p:nvSpPr>
          <p:spPr>
            <a:xfrm>
              <a:off x="569527" y="517025"/>
              <a:ext cx="8574474" cy="247640"/>
            </a:xfrm>
            <a:prstGeom prst="rect">
              <a:avLst/>
            </a:prstGeom>
            <a:solidFill>
              <a:srgbClr val="A9AAA8">
                <a:alpha val="86000"/>
              </a:srgbClr>
            </a:solidFill>
            <a:ln w="6350" cap="flat" cmpd="sng" algn="ctr">
              <a:noFill/>
              <a:prstDash val="solid"/>
              <a:miter lim="800000"/>
            </a:ln>
            <a:effectLst/>
          </p:spPr>
          <p:txBody>
            <a:bodyPr lIns="15189" tIns="7595" rIns="15189" bIns="7595" rtlCol="0" anchor="ctr"/>
            <a:lstStyle/>
            <a:p>
              <a:pPr algn="ctr">
                <a:defRPr/>
              </a:pPr>
              <a:r>
                <a:rPr lang="en-US" sz="1471" kern="0" dirty="0">
                  <a:solidFill>
                    <a:prstClr val="black"/>
                  </a:solidFill>
                  <a:latin typeface="Calibri" panose="020F0502020204030204"/>
                </a:rPr>
                <a:t>    Robert </a:t>
              </a:r>
              <a:r>
                <a:rPr lang="en-US" sz="1471" kern="0" dirty="0" err="1">
                  <a:solidFill>
                    <a:prstClr val="black"/>
                  </a:solidFill>
                  <a:latin typeface="Calibri" panose="020F0502020204030204"/>
                </a:rPr>
                <a:t>Lemings</a:t>
              </a:r>
              <a:endParaRPr lang="en-US" sz="1471" kern="0" dirty="0">
                <a:solidFill>
                  <a:prstClr val="black"/>
                </a:solidFill>
                <a:latin typeface="Calibri" panose="020F0502020204030204"/>
              </a:endParaRPr>
            </a:p>
          </p:txBody>
        </p:sp>
        <p:sp>
          <p:nvSpPr>
            <p:cNvPr id="7" name="Rectangle 6"/>
            <p:cNvSpPr/>
            <p:nvPr/>
          </p:nvSpPr>
          <p:spPr>
            <a:xfrm>
              <a:off x="989214" y="-5621"/>
              <a:ext cx="8154786" cy="564584"/>
            </a:xfrm>
            <a:prstGeom prst="rect">
              <a:avLst/>
            </a:prstGeom>
            <a:solidFill>
              <a:srgbClr val="13130D"/>
            </a:solidFill>
            <a:ln w="12700" cap="flat" cmpd="sng" algn="ctr">
              <a:noFill/>
              <a:prstDash val="solid"/>
              <a:miter lim="800000"/>
            </a:ln>
            <a:effectLst/>
          </p:spPr>
          <p:txBody>
            <a:bodyPr lIns="15189" tIns="7595" rIns="15189" bIns="7595" rtlCol="0" anchor="ctr"/>
            <a:lstStyle/>
            <a:p>
              <a:pPr algn="ctr">
                <a:defRPr/>
              </a:pPr>
              <a:endParaRPr lang="en-US" sz="1743" kern="0" dirty="0">
                <a:solidFill>
                  <a:prstClr val="white"/>
                </a:solidFill>
                <a:latin typeface="Calibri" panose="020F0502020204030204"/>
              </a:endParaRPr>
            </a:p>
          </p:txBody>
        </p:sp>
        <p:sp>
          <p:nvSpPr>
            <p:cNvPr id="8" name="Rectangle 7"/>
            <p:cNvSpPr/>
            <p:nvPr/>
          </p:nvSpPr>
          <p:spPr>
            <a:xfrm>
              <a:off x="-9407" y="-5621"/>
              <a:ext cx="998622" cy="564599"/>
            </a:xfrm>
            <a:prstGeom prst="rect">
              <a:avLst/>
            </a:prstGeom>
            <a:solidFill>
              <a:srgbClr val="DE5B21"/>
            </a:solidFill>
            <a:ln w="12700" cap="flat" cmpd="sng" algn="ctr">
              <a:noFill/>
              <a:prstDash val="solid"/>
              <a:miter lim="800000"/>
            </a:ln>
            <a:effectLst/>
          </p:spPr>
          <p:txBody>
            <a:bodyPr lIns="15189" tIns="7595" rIns="15189" bIns="7595" rtlCol="0" anchor="ctr"/>
            <a:lstStyle/>
            <a:p>
              <a:pPr algn="ctr">
                <a:defRPr/>
              </a:pPr>
              <a:endParaRPr lang="en-US" sz="1471" kern="0">
                <a:solidFill>
                  <a:prstClr val="white"/>
                </a:solidFill>
                <a:latin typeface="Calibri" panose="020F0502020204030204"/>
              </a:endParaRPr>
            </a:p>
          </p:txBody>
        </p:sp>
        <p:sp>
          <p:nvSpPr>
            <p:cNvPr id="9" name="Isosceles Triangle 8"/>
            <p:cNvSpPr/>
            <p:nvPr/>
          </p:nvSpPr>
          <p:spPr>
            <a:xfrm rot="10800000">
              <a:off x="-9254" y="540401"/>
              <a:ext cx="998468" cy="349850"/>
            </a:xfrm>
            <a:prstGeom prst="triangle">
              <a:avLst/>
            </a:prstGeom>
            <a:solidFill>
              <a:srgbClr val="DE5B21"/>
            </a:solidFill>
            <a:ln w="12700" cap="flat" cmpd="sng" algn="ctr">
              <a:noFill/>
              <a:prstDash val="solid"/>
              <a:miter lim="800000"/>
            </a:ln>
            <a:effectLst/>
          </p:spPr>
          <p:txBody>
            <a:bodyPr lIns="15189" tIns="7595" rIns="15189" bIns="7595" rtlCol="0" anchor="ctr"/>
            <a:lstStyle/>
            <a:p>
              <a:pPr algn="ctr">
                <a:defRPr/>
              </a:pPr>
              <a:endParaRPr lang="en-US" sz="1471" kern="0">
                <a:solidFill>
                  <a:prstClr val="white"/>
                </a:solidFill>
                <a:latin typeface="Calibri" panose="020F0502020204030204"/>
              </a:endParaRPr>
            </a:p>
          </p:txBody>
        </p:sp>
        <p:pic>
          <p:nvPicPr>
            <p:cNvPr id="10" name="Picture 2" descr="researchlogo"/>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08083" y="-5621"/>
              <a:ext cx="810534" cy="585900"/>
            </a:xfrm>
            <a:prstGeom prst="rect">
              <a:avLst/>
            </a:prstGeom>
            <a:noFill/>
            <a:extLst>
              <a:ext uri="{909E8E84-426E-40DD-AFC4-6F175D3DCCD1}">
                <a14:hiddenFill xmlns:a14="http://schemas.microsoft.com/office/drawing/2010/main">
                  <a:solidFill>
                    <a:srgbClr val="FFFFFF"/>
                  </a:solidFill>
                </a14:hiddenFill>
              </a:ext>
            </a:extLst>
          </p:spPr>
        </p:pic>
      </p:grpSp>
      <p:sp>
        <p:nvSpPr>
          <p:cNvPr id="11" name="Rectangle 10"/>
          <p:cNvSpPr/>
          <p:nvPr/>
        </p:nvSpPr>
        <p:spPr>
          <a:xfrm>
            <a:off x="1146417" y="211566"/>
            <a:ext cx="7746374" cy="416909"/>
          </a:xfrm>
          <a:prstGeom prst="rect">
            <a:avLst/>
          </a:prstGeom>
        </p:spPr>
        <p:txBody>
          <a:bodyPr wrap="square">
            <a:spAutoFit/>
          </a:bodyPr>
          <a:lstStyle/>
          <a:p>
            <a:r>
              <a:rPr lang="en-US" sz="2109" dirty="0">
                <a:solidFill>
                  <a:schemeClr val="bg1"/>
                </a:solidFill>
              </a:rPr>
              <a:t>Optimum </a:t>
            </a:r>
            <a:r>
              <a:rPr lang="en-US" sz="2109" dirty="0" err="1">
                <a:solidFill>
                  <a:schemeClr val="bg1"/>
                </a:solidFill>
              </a:rPr>
              <a:t>Preplant</a:t>
            </a:r>
            <a:r>
              <a:rPr lang="en-US" sz="2109" dirty="0">
                <a:solidFill>
                  <a:schemeClr val="bg1"/>
                </a:solidFill>
              </a:rPr>
              <a:t> and </a:t>
            </a:r>
            <a:r>
              <a:rPr lang="en-US" sz="2109" dirty="0" err="1">
                <a:solidFill>
                  <a:schemeClr val="bg1"/>
                </a:solidFill>
              </a:rPr>
              <a:t>Sidedress</a:t>
            </a:r>
            <a:r>
              <a:rPr lang="en-US" sz="2109" dirty="0">
                <a:solidFill>
                  <a:schemeClr val="bg1"/>
                </a:solidFill>
              </a:rPr>
              <a:t> Nitrogen Rates for Winter Wheat</a:t>
            </a:r>
          </a:p>
        </p:txBody>
      </p:sp>
      <p:pic>
        <p:nvPicPr>
          <p:cNvPr id="17" name="Picture 16"/>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74768" y="2936141"/>
            <a:ext cx="6229232" cy="3138343"/>
          </a:xfrm>
          <a:prstGeom prst="rect">
            <a:avLst/>
          </a:prstGeom>
        </p:spPr>
      </p:pic>
      <p:pic>
        <p:nvPicPr>
          <p:cNvPr id="19" name="Picture 18"/>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9050731" y="5821607"/>
            <a:ext cx="823478" cy="1270666"/>
          </a:xfrm>
          <a:prstGeom prst="rect">
            <a:avLst/>
          </a:prstGeom>
        </p:spPr>
      </p:pic>
      <p:graphicFrame>
        <p:nvGraphicFramePr>
          <p:cNvPr id="13" name="Table 12"/>
          <p:cNvGraphicFramePr>
            <a:graphicFrameLocks noGrp="1"/>
          </p:cNvGraphicFramePr>
          <p:nvPr>
            <p:extLst>
              <p:ext uri="{D42A27DB-BD31-4B8C-83A1-F6EECF244321}">
                <p14:modId xmlns:p14="http://schemas.microsoft.com/office/powerpoint/2010/main" val="478480675"/>
              </p:ext>
            </p:extLst>
          </p:nvPr>
        </p:nvGraphicFramePr>
        <p:xfrm>
          <a:off x="612386" y="6243042"/>
          <a:ext cx="6665524" cy="1037165"/>
        </p:xfrm>
        <a:graphic>
          <a:graphicData uri="http://schemas.openxmlformats.org/drawingml/2006/table">
            <a:tbl>
              <a:tblPr/>
              <a:tblGrid>
                <a:gridCol w="663443">
                  <a:extLst>
                    <a:ext uri="{9D8B030D-6E8A-4147-A177-3AD203B41FA5}">
                      <a16:colId xmlns:a16="http://schemas.microsoft.com/office/drawing/2014/main" val="2440110299"/>
                    </a:ext>
                  </a:extLst>
                </a:gridCol>
                <a:gridCol w="901866">
                  <a:extLst>
                    <a:ext uri="{9D8B030D-6E8A-4147-A177-3AD203B41FA5}">
                      <a16:colId xmlns:a16="http://schemas.microsoft.com/office/drawing/2014/main" val="623713201"/>
                    </a:ext>
                  </a:extLst>
                </a:gridCol>
                <a:gridCol w="981342">
                  <a:extLst>
                    <a:ext uri="{9D8B030D-6E8A-4147-A177-3AD203B41FA5}">
                      <a16:colId xmlns:a16="http://schemas.microsoft.com/office/drawing/2014/main" val="527184087"/>
                    </a:ext>
                  </a:extLst>
                </a:gridCol>
                <a:gridCol w="1091916">
                  <a:extLst>
                    <a:ext uri="{9D8B030D-6E8A-4147-A177-3AD203B41FA5}">
                      <a16:colId xmlns:a16="http://schemas.microsoft.com/office/drawing/2014/main" val="2332338698"/>
                    </a:ext>
                  </a:extLst>
                </a:gridCol>
                <a:gridCol w="843125">
                  <a:extLst>
                    <a:ext uri="{9D8B030D-6E8A-4147-A177-3AD203B41FA5}">
                      <a16:colId xmlns:a16="http://schemas.microsoft.com/office/drawing/2014/main" val="2830574872"/>
                    </a:ext>
                  </a:extLst>
                </a:gridCol>
                <a:gridCol w="1326885">
                  <a:extLst>
                    <a:ext uri="{9D8B030D-6E8A-4147-A177-3AD203B41FA5}">
                      <a16:colId xmlns:a16="http://schemas.microsoft.com/office/drawing/2014/main" val="605764541"/>
                    </a:ext>
                  </a:extLst>
                </a:gridCol>
                <a:gridCol w="856947">
                  <a:extLst>
                    <a:ext uri="{9D8B030D-6E8A-4147-A177-3AD203B41FA5}">
                      <a16:colId xmlns:a16="http://schemas.microsoft.com/office/drawing/2014/main" val="3970883370"/>
                    </a:ext>
                  </a:extLst>
                </a:gridCol>
              </a:tblGrid>
              <a:tr h="207433">
                <a:tc>
                  <a:txBody>
                    <a:bodyPr/>
                    <a:lstStyle/>
                    <a:p>
                      <a:pPr algn="l" fontAlgn="b"/>
                      <a:r>
                        <a:rPr lang="en-US" sz="1200" b="1" i="0" u="sng" strike="noStrike">
                          <a:solidFill>
                            <a:srgbClr val="000000"/>
                          </a:solidFill>
                          <a:effectLst/>
                          <a:latin typeface="Calibri" panose="020F0502020204030204" pitchFamily="34" charset="0"/>
                        </a:rPr>
                        <a:t>Crop</a:t>
                      </a:r>
                    </a:p>
                  </a:txBody>
                  <a:tcPr marL="10372" marR="10372" marT="10372" marB="0" anchor="b">
                    <a:lnL>
                      <a:noFill/>
                    </a:lnL>
                    <a:lnR>
                      <a:noFill/>
                    </a:lnR>
                    <a:lnT>
                      <a:noFill/>
                    </a:lnT>
                    <a:lnB>
                      <a:noFill/>
                    </a:lnB>
                    <a:solidFill>
                      <a:srgbClr val="FFFF00"/>
                    </a:solidFill>
                  </a:tcPr>
                </a:tc>
                <a:tc>
                  <a:txBody>
                    <a:bodyPr/>
                    <a:lstStyle/>
                    <a:p>
                      <a:pPr algn="l" fontAlgn="b"/>
                      <a:r>
                        <a:rPr lang="en-US" sz="1200" b="1" i="0" u="sng" strike="noStrike">
                          <a:solidFill>
                            <a:srgbClr val="000000"/>
                          </a:solidFill>
                          <a:effectLst/>
                          <a:latin typeface="Calibri" panose="020F0502020204030204" pitchFamily="34" charset="0"/>
                        </a:rPr>
                        <a:t>Location</a:t>
                      </a:r>
                    </a:p>
                  </a:txBody>
                  <a:tcPr marL="10372" marR="10372" marT="10372" marB="0" anchor="b">
                    <a:lnL>
                      <a:noFill/>
                    </a:lnL>
                    <a:lnR>
                      <a:noFill/>
                    </a:lnR>
                    <a:lnT>
                      <a:noFill/>
                    </a:lnT>
                    <a:lnB>
                      <a:noFill/>
                    </a:lnB>
                    <a:solidFill>
                      <a:srgbClr val="FFFF00"/>
                    </a:solidFill>
                  </a:tcPr>
                </a:tc>
                <a:tc>
                  <a:txBody>
                    <a:bodyPr/>
                    <a:lstStyle/>
                    <a:p>
                      <a:pPr algn="l" fontAlgn="b"/>
                      <a:r>
                        <a:rPr lang="en-US" sz="1200" b="1" i="0" u="sng" strike="noStrike">
                          <a:solidFill>
                            <a:srgbClr val="000000"/>
                          </a:solidFill>
                          <a:effectLst/>
                          <a:latin typeface="Calibri" panose="020F0502020204030204" pitchFamily="34" charset="0"/>
                        </a:rPr>
                        <a:t>Pre-plant N</a:t>
                      </a:r>
                    </a:p>
                  </a:txBody>
                  <a:tcPr marL="10372" marR="10372" marT="10372" marB="0" anchor="b">
                    <a:lnL>
                      <a:noFill/>
                    </a:lnL>
                    <a:lnR>
                      <a:noFill/>
                    </a:lnR>
                    <a:lnT>
                      <a:noFill/>
                    </a:lnT>
                    <a:lnB>
                      <a:noFill/>
                    </a:lnB>
                    <a:solidFill>
                      <a:srgbClr val="FFFF00"/>
                    </a:solidFill>
                  </a:tcPr>
                </a:tc>
                <a:tc>
                  <a:txBody>
                    <a:bodyPr/>
                    <a:lstStyle/>
                    <a:p>
                      <a:pPr algn="l" fontAlgn="b"/>
                      <a:r>
                        <a:rPr lang="en-US" sz="1200" b="1" i="0" u="sng" strike="noStrike">
                          <a:solidFill>
                            <a:srgbClr val="000000"/>
                          </a:solidFill>
                          <a:effectLst/>
                          <a:latin typeface="Calibri" panose="020F0502020204030204" pitchFamily="34" charset="0"/>
                        </a:rPr>
                        <a:t>Planting Date</a:t>
                      </a:r>
                    </a:p>
                  </a:txBody>
                  <a:tcPr marL="10372" marR="10372" marT="10372" marB="0" anchor="b">
                    <a:lnL>
                      <a:noFill/>
                    </a:lnL>
                    <a:lnR>
                      <a:noFill/>
                    </a:lnR>
                    <a:lnT>
                      <a:noFill/>
                    </a:lnT>
                    <a:lnB>
                      <a:noFill/>
                    </a:lnB>
                    <a:solidFill>
                      <a:srgbClr val="FFFF00"/>
                    </a:solidFill>
                  </a:tcPr>
                </a:tc>
                <a:tc>
                  <a:txBody>
                    <a:bodyPr/>
                    <a:lstStyle/>
                    <a:p>
                      <a:pPr algn="l" fontAlgn="b"/>
                      <a:r>
                        <a:rPr lang="en-US" sz="1200" b="1" i="0" u="sng" strike="noStrike">
                          <a:solidFill>
                            <a:srgbClr val="000000"/>
                          </a:solidFill>
                          <a:effectLst/>
                          <a:latin typeface="Calibri" panose="020F0502020204030204" pitchFamily="34" charset="0"/>
                        </a:rPr>
                        <a:t>Topdress N</a:t>
                      </a:r>
                    </a:p>
                  </a:txBody>
                  <a:tcPr marL="10372" marR="10372" marT="10372" marB="0" anchor="b">
                    <a:lnL>
                      <a:noFill/>
                    </a:lnL>
                    <a:lnR>
                      <a:noFill/>
                    </a:lnR>
                    <a:lnT>
                      <a:noFill/>
                    </a:lnT>
                    <a:lnB>
                      <a:noFill/>
                    </a:lnB>
                    <a:solidFill>
                      <a:srgbClr val="FFFF00"/>
                    </a:solidFill>
                  </a:tcPr>
                </a:tc>
                <a:tc>
                  <a:txBody>
                    <a:bodyPr/>
                    <a:lstStyle/>
                    <a:p>
                      <a:pPr algn="l" fontAlgn="b"/>
                      <a:r>
                        <a:rPr lang="en-US" sz="1200" b="1" i="0" u="sng" strike="noStrike" dirty="0">
                          <a:solidFill>
                            <a:srgbClr val="000000"/>
                          </a:solidFill>
                          <a:effectLst/>
                          <a:latin typeface="Calibri" panose="020F0502020204030204" pitchFamily="34" charset="0"/>
                        </a:rPr>
                        <a:t>Sensor Dates</a:t>
                      </a:r>
                    </a:p>
                  </a:txBody>
                  <a:tcPr marL="10372" marR="10372" marT="10372" marB="0" anchor="b">
                    <a:lnL>
                      <a:noFill/>
                    </a:lnL>
                    <a:lnR>
                      <a:noFill/>
                    </a:lnR>
                    <a:lnT>
                      <a:noFill/>
                    </a:lnT>
                    <a:lnB>
                      <a:noFill/>
                    </a:lnB>
                    <a:solidFill>
                      <a:srgbClr val="FFFF00"/>
                    </a:solidFill>
                  </a:tcPr>
                </a:tc>
                <a:tc>
                  <a:txBody>
                    <a:bodyPr/>
                    <a:lstStyle/>
                    <a:p>
                      <a:pPr algn="l" fontAlgn="b"/>
                      <a:r>
                        <a:rPr lang="en-US" sz="1200" b="1" i="0" u="sng" strike="noStrike" dirty="0">
                          <a:solidFill>
                            <a:srgbClr val="000000"/>
                          </a:solidFill>
                          <a:effectLst/>
                          <a:latin typeface="Calibri" panose="020F0502020204030204" pitchFamily="34" charset="0"/>
                        </a:rPr>
                        <a:t>days GDD&gt;0</a:t>
                      </a:r>
                    </a:p>
                  </a:txBody>
                  <a:tcPr marL="10372" marR="10372" marT="10372" marB="0" anchor="b">
                    <a:lnL>
                      <a:noFill/>
                    </a:lnL>
                    <a:lnR>
                      <a:noFill/>
                    </a:lnR>
                    <a:lnT>
                      <a:noFill/>
                    </a:lnT>
                    <a:lnB>
                      <a:noFill/>
                    </a:lnB>
                    <a:solidFill>
                      <a:srgbClr val="FFFF00"/>
                    </a:solidFill>
                  </a:tcPr>
                </a:tc>
                <a:extLst>
                  <a:ext uri="{0D108BD9-81ED-4DB2-BD59-A6C34878D82A}">
                    <a16:rowId xmlns:a16="http://schemas.microsoft.com/office/drawing/2014/main" val="4105016533"/>
                  </a:ext>
                </a:extLst>
              </a:tr>
              <a:tr h="207433">
                <a:tc>
                  <a:txBody>
                    <a:bodyPr/>
                    <a:lstStyle/>
                    <a:p>
                      <a:pPr algn="l" fontAlgn="b"/>
                      <a:r>
                        <a:rPr lang="en-US" sz="1200" b="0" i="0" u="none" strike="noStrike" dirty="0">
                          <a:solidFill>
                            <a:srgbClr val="000000"/>
                          </a:solidFill>
                          <a:effectLst/>
                          <a:latin typeface="Calibri" panose="020F0502020204030204" pitchFamily="34" charset="0"/>
                        </a:rPr>
                        <a:t>Wheat</a:t>
                      </a:r>
                    </a:p>
                  </a:txBody>
                  <a:tcPr marL="10372" marR="10372" marT="10372" marB="0" anchor="b">
                    <a:lnL>
                      <a:noFill/>
                    </a:lnL>
                    <a:lnR>
                      <a:noFill/>
                    </a:lnR>
                    <a:lnT>
                      <a:noFill/>
                    </a:lnT>
                    <a:lnB>
                      <a:noFill/>
                    </a:lnB>
                    <a:solidFill>
                      <a:schemeClr val="accent4">
                        <a:lumMod val="20000"/>
                        <a:lumOff val="80000"/>
                      </a:schemeClr>
                    </a:solidFill>
                  </a:tcPr>
                </a:tc>
                <a:tc>
                  <a:txBody>
                    <a:bodyPr/>
                    <a:lstStyle/>
                    <a:p>
                      <a:pPr algn="l" fontAlgn="b"/>
                      <a:r>
                        <a:rPr lang="en-US" sz="1200" b="0" i="0" u="none" strike="noStrike" dirty="0">
                          <a:solidFill>
                            <a:srgbClr val="000000"/>
                          </a:solidFill>
                          <a:effectLst/>
                          <a:latin typeface="Calibri" panose="020F0502020204030204" pitchFamily="34" charset="0"/>
                        </a:rPr>
                        <a:t>Perkins</a:t>
                      </a:r>
                    </a:p>
                  </a:txBody>
                  <a:tcPr marL="10372" marR="10372" marT="10372" marB="0" anchor="b">
                    <a:lnL>
                      <a:noFill/>
                    </a:lnL>
                    <a:lnR>
                      <a:noFill/>
                    </a:lnR>
                    <a:lnT>
                      <a:noFill/>
                    </a:lnT>
                    <a:lnB>
                      <a:noFill/>
                    </a:lnB>
                    <a:solidFill>
                      <a:schemeClr val="accent4">
                        <a:lumMod val="20000"/>
                        <a:lumOff val="80000"/>
                      </a:schemeClr>
                    </a:solidFill>
                  </a:tcPr>
                </a:tc>
                <a:tc>
                  <a:txBody>
                    <a:bodyPr/>
                    <a:lstStyle/>
                    <a:p>
                      <a:pPr algn="l" fontAlgn="b"/>
                      <a:r>
                        <a:rPr lang="en-US" sz="1200" b="0" i="0" u="none" strike="noStrike">
                          <a:solidFill>
                            <a:srgbClr val="000000"/>
                          </a:solidFill>
                          <a:effectLst/>
                          <a:latin typeface="Calibri" panose="020F0502020204030204" pitchFamily="34" charset="0"/>
                        </a:rPr>
                        <a:t>9/30/2016</a:t>
                      </a:r>
                    </a:p>
                  </a:txBody>
                  <a:tcPr marL="10372" marR="10372" marT="10372" marB="0" anchor="b">
                    <a:lnL>
                      <a:noFill/>
                    </a:lnL>
                    <a:lnR>
                      <a:noFill/>
                    </a:lnR>
                    <a:lnT>
                      <a:noFill/>
                    </a:lnT>
                    <a:lnB>
                      <a:noFill/>
                    </a:lnB>
                    <a:solidFill>
                      <a:schemeClr val="accent4">
                        <a:lumMod val="20000"/>
                        <a:lumOff val="80000"/>
                      </a:schemeClr>
                    </a:solidFill>
                  </a:tcPr>
                </a:tc>
                <a:tc>
                  <a:txBody>
                    <a:bodyPr/>
                    <a:lstStyle/>
                    <a:p>
                      <a:pPr algn="l" fontAlgn="b"/>
                      <a:r>
                        <a:rPr lang="en-US" sz="1200" b="0" i="0" u="none" strike="noStrike">
                          <a:solidFill>
                            <a:srgbClr val="000000"/>
                          </a:solidFill>
                          <a:effectLst/>
                          <a:latin typeface="Calibri" panose="020F0502020204030204" pitchFamily="34" charset="0"/>
                        </a:rPr>
                        <a:t>20/1/2016</a:t>
                      </a:r>
                    </a:p>
                  </a:txBody>
                  <a:tcPr marL="10372" marR="10372" marT="10372" marB="0" anchor="b">
                    <a:lnL>
                      <a:noFill/>
                    </a:lnL>
                    <a:lnR>
                      <a:noFill/>
                    </a:lnR>
                    <a:lnT>
                      <a:noFill/>
                    </a:lnT>
                    <a:lnB>
                      <a:noFill/>
                    </a:lnB>
                    <a:solidFill>
                      <a:schemeClr val="accent4">
                        <a:lumMod val="20000"/>
                        <a:lumOff val="80000"/>
                      </a:schemeClr>
                    </a:solidFill>
                  </a:tcPr>
                </a:tc>
                <a:tc>
                  <a:txBody>
                    <a:bodyPr/>
                    <a:lstStyle/>
                    <a:p>
                      <a:pPr algn="l" fontAlgn="b"/>
                      <a:r>
                        <a:rPr lang="en-US" sz="1200" b="0" i="0" u="none" strike="noStrike">
                          <a:solidFill>
                            <a:srgbClr val="000000"/>
                          </a:solidFill>
                          <a:effectLst/>
                          <a:latin typeface="Calibri" panose="020F0502020204030204" pitchFamily="34" charset="0"/>
                        </a:rPr>
                        <a:t>3/8/2017</a:t>
                      </a:r>
                    </a:p>
                  </a:txBody>
                  <a:tcPr marL="10372" marR="10372" marT="10372" marB="0" anchor="b">
                    <a:lnL>
                      <a:noFill/>
                    </a:lnL>
                    <a:lnR>
                      <a:noFill/>
                    </a:lnR>
                    <a:lnT>
                      <a:noFill/>
                    </a:lnT>
                    <a:lnB>
                      <a:noFill/>
                    </a:lnB>
                    <a:solidFill>
                      <a:schemeClr val="accent4">
                        <a:lumMod val="20000"/>
                        <a:lumOff val="80000"/>
                      </a:schemeClr>
                    </a:solidFill>
                  </a:tcPr>
                </a:tc>
                <a:tc>
                  <a:txBody>
                    <a:bodyPr/>
                    <a:lstStyle/>
                    <a:p>
                      <a:pPr algn="l" fontAlgn="b"/>
                      <a:r>
                        <a:rPr lang="en-US" sz="1200" b="0" i="0" u="none" strike="noStrike">
                          <a:solidFill>
                            <a:srgbClr val="000000"/>
                          </a:solidFill>
                          <a:effectLst/>
                          <a:latin typeface="Calibri" panose="020F0502020204030204" pitchFamily="34" charset="0"/>
                        </a:rPr>
                        <a:t>2/23/2017</a:t>
                      </a:r>
                    </a:p>
                  </a:txBody>
                  <a:tcPr marL="10372" marR="10372" marT="10372" marB="0" anchor="b">
                    <a:lnL>
                      <a:noFill/>
                    </a:lnL>
                    <a:lnR>
                      <a:noFill/>
                    </a:lnR>
                    <a:lnT>
                      <a:noFill/>
                    </a:lnT>
                    <a:lnB>
                      <a:noFill/>
                    </a:lnB>
                    <a:solidFill>
                      <a:schemeClr val="accent4">
                        <a:lumMod val="20000"/>
                        <a:lumOff val="80000"/>
                      </a:schemeClr>
                    </a:solidFill>
                  </a:tcPr>
                </a:tc>
                <a:tc>
                  <a:txBody>
                    <a:bodyPr/>
                    <a:lstStyle/>
                    <a:p>
                      <a:pPr algn="l" fontAlgn="b"/>
                      <a:r>
                        <a:rPr lang="en-US" sz="1200" b="0" i="0" u="none" strike="noStrike" dirty="0">
                          <a:solidFill>
                            <a:srgbClr val="000000"/>
                          </a:solidFill>
                          <a:effectLst/>
                          <a:latin typeface="Calibri" panose="020F0502020204030204" pitchFamily="34" charset="0"/>
                        </a:rPr>
                        <a:t>125</a:t>
                      </a:r>
                    </a:p>
                  </a:txBody>
                  <a:tcPr marL="10372" marR="10372" marT="10372" marB="0" anchor="b">
                    <a:lnL>
                      <a:noFill/>
                    </a:lnL>
                    <a:lnR>
                      <a:noFill/>
                    </a:lnR>
                    <a:lnT>
                      <a:noFill/>
                    </a:lnT>
                    <a:lnB>
                      <a:noFill/>
                    </a:lnB>
                    <a:solidFill>
                      <a:schemeClr val="accent4">
                        <a:lumMod val="20000"/>
                        <a:lumOff val="80000"/>
                      </a:schemeClr>
                    </a:solidFill>
                  </a:tcPr>
                </a:tc>
                <a:extLst>
                  <a:ext uri="{0D108BD9-81ED-4DB2-BD59-A6C34878D82A}">
                    <a16:rowId xmlns:a16="http://schemas.microsoft.com/office/drawing/2014/main" val="3453061438"/>
                  </a:ext>
                </a:extLst>
              </a:tr>
              <a:tr h="207433">
                <a:tc>
                  <a:txBody>
                    <a:bodyPr/>
                    <a:lstStyle/>
                    <a:p>
                      <a:pPr algn="l" fontAlgn="b"/>
                      <a:endParaRPr lang="en-US" sz="1200" b="0" i="0" u="none" strike="noStrike">
                        <a:solidFill>
                          <a:srgbClr val="000000"/>
                        </a:solidFill>
                        <a:effectLst/>
                        <a:latin typeface="Calibri" panose="020F0502020204030204" pitchFamily="34" charset="0"/>
                      </a:endParaRPr>
                    </a:p>
                  </a:txBody>
                  <a:tcPr marL="10372" marR="10372" marT="10372" marB="0" anchor="b">
                    <a:lnL>
                      <a:noFill/>
                    </a:lnL>
                    <a:lnR>
                      <a:noFill/>
                    </a:lnR>
                    <a:lnT>
                      <a:noFill/>
                    </a:lnT>
                    <a:lnB>
                      <a:noFill/>
                    </a:lnB>
                    <a:solidFill>
                      <a:schemeClr val="accent4">
                        <a:lumMod val="20000"/>
                        <a:lumOff val="80000"/>
                      </a:schemeClr>
                    </a:solidFill>
                  </a:tcPr>
                </a:tc>
                <a:tc>
                  <a:txBody>
                    <a:bodyPr/>
                    <a:lstStyle/>
                    <a:p>
                      <a:pPr algn="l" fontAlgn="b"/>
                      <a:endParaRPr lang="en-US" sz="1200" b="0" i="0" u="none" strike="noStrike" dirty="0">
                        <a:solidFill>
                          <a:srgbClr val="000000"/>
                        </a:solidFill>
                        <a:effectLst/>
                        <a:latin typeface="Calibri" panose="020F0502020204030204" pitchFamily="34" charset="0"/>
                      </a:endParaRPr>
                    </a:p>
                  </a:txBody>
                  <a:tcPr marL="10372" marR="10372" marT="10372" marB="0" anchor="b">
                    <a:lnL>
                      <a:noFill/>
                    </a:lnL>
                    <a:lnR>
                      <a:noFill/>
                    </a:lnR>
                    <a:lnT>
                      <a:noFill/>
                    </a:lnT>
                    <a:lnB>
                      <a:noFill/>
                    </a:lnB>
                    <a:solidFill>
                      <a:schemeClr val="accent4">
                        <a:lumMod val="20000"/>
                        <a:lumOff val="80000"/>
                      </a:schemeClr>
                    </a:solidFill>
                  </a:tcPr>
                </a:tc>
                <a:tc>
                  <a:txBody>
                    <a:bodyPr/>
                    <a:lstStyle/>
                    <a:p>
                      <a:pPr algn="l" fontAlgn="b"/>
                      <a:endParaRPr lang="en-US" sz="1200" b="0" i="0" u="none" strike="noStrike" dirty="0">
                        <a:solidFill>
                          <a:srgbClr val="000000"/>
                        </a:solidFill>
                        <a:effectLst/>
                        <a:latin typeface="Calibri" panose="020F0502020204030204" pitchFamily="34" charset="0"/>
                      </a:endParaRPr>
                    </a:p>
                  </a:txBody>
                  <a:tcPr marL="10372" marR="10372" marT="10372" marB="0" anchor="b">
                    <a:lnL>
                      <a:noFill/>
                    </a:lnL>
                    <a:lnR>
                      <a:noFill/>
                    </a:lnR>
                    <a:lnT>
                      <a:noFill/>
                    </a:lnT>
                    <a:lnB>
                      <a:noFill/>
                    </a:lnB>
                    <a:solidFill>
                      <a:schemeClr val="accent4">
                        <a:lumMod val="20000"/>
                        <a:lumOff val="80000"/>
                      </a:schemeClr>
                    </a:solidFill>
                  </a:tcPr>
                </a:tc>
                <a:tc>
                  <a:txBody>
                    <a:bodyPr/>
                    <a:lstStyle/>
                    <a:p>
                      <a:pPr algn="l" fontAlgn="b"/>
                      <a:endParaRPr lang="en-US" sz="1200" b="0" i="0" u="none" strike="noStrike" dirty="0">
                        <a:solidFill>
                          <a:srgbClr val="000000"/>
                        </a:solidFill>
                        <a:effectLst/>
                        <a:latin typeface="Calibri" panose="020F0502020204030204" pitchFamily="34" charset="0"/>
                      </a:endParaRPr>
                    </a:p>
                  </a:txBody>
                  <a:tcPr marL="10372" marR="10372" marT="10372" marB="0" anchor="b">
                    <a:lnL>
                      <a:noFill/>
                    </a:lnL>
                    <a:lnR>
                      <a:noFill/>
                    </a:lnR>
                    <a:lnT>
                      <a:noFill/>
                    </a:lnT>
                    <a:lnB>
                      <a:noFill/>
                    </a:lnB>
                    <a:solidFill>
                      <a:schemeClr val="accent4">
                        <a:lumMod val="20000"/>
                        <a:lumOff val="80000"/>
                      </a:schemeClr>
                    </a:solidFill>
                  </a:tcPr>
                </a:tc>
                <a:tc>
                  <a:txBody>
                    <a:bodyPr/>
                    <a:lstStyle/>
                    <a:p>
                      <a:pPr algn="l" fontAlgn="b"/>
                      <a:endParaRPr lang="en-US" sz="1200" b="0" i="0" u="none" strike="noStrike">
                        <a:solidFill>
                          <a:srgbClr val="000000"/>
                        </a:solidFill>
                        <a:effectLst/>
                        <a:latin typeface="Calibri" panose="020F0502020204030204" pitchFamily="34" charset="0"/>
                      </a:endParaRPr>
                    </a:p>
                  </a:txBody>
                  <a:tcPr marL="10372" marR="10372" marT="10372" marB="0" anchor="b">
                    <a:lnL>
                      <a:noFill/>
                    </a:lnL>
                    <a:lnR>
                      <a:noFill/>
                    </a:lnR>
                    <a:lnT>
                      <a:noFill/>
                    </a:lnT>
                    <a:lnB>
                      <a:noFill/>
                    </a:lnB>
                    <a:solidFill>
                      <a:schemeClr val="accent4">
                        <a:lumMod val="20000"/>
                        <a:lumOff val="80000"/>
                      </a:schemeClr>
                    </a:solidFill>
                  </a:tcPr>
                </a:tc>
                <a:tc>
                  <a:txBody>
                    <a:bodyPr/>
                    <a:lstStyle/>
                    <a:p>
                      <a:pPr algn="l" fontAlgn="b"/>
                      <a:r>
                        <a:rPr lang="en-US" sz="1200" b="0" i="0" u="none" strike="noStrike">
                          <a:solidFill>
                            <a:srgbClr val="000000"/>
                          </a:solidFill>
                          <a:effectLst/>
                          <a:latin typeface="Calibri" panose="020F0502020204030204" pitchFamily="34" charset="0"/>
                        </a:rPr>
                        <a:t>3/8/2017</a:t>
                      </a:r>
                    </a:p>
                  </a:txBody>
                  <a:tcPr marL="10372" marR="10372" marT="10372" marB="0" anchor="b">
                    <a:lnL>
                      <a:noFill/>
                    </a:lnL>
                    <a:lnR>
                      <a:noFill/>
                    </a:lnR>
                    <a:lnT>
                      <a:noFill/>
                    </a:lnT>
                    <a:lnB>
                      <a:noFill/>
                    </a:lnB>
                    <a:solidFill>
                      <a:schemeClr val="accent4">
                        <a:lumMod val="20000"/>
                        <a:lumOff val="80000"/>
                      </a:schemeClr>
                    </a:solidFill>
                  </a:tcPr>
                </a:tc>
                <a:tc>
                  <a:txBody>
                    <a:bodyPr/>
                    <a:lstStyle/>
                    <a:p>
                      <a:pPr algn="l" fontAlgn="b"/>
                      <a:r>
                        <a:rPr lang="en-US" sz="1200" b="0" i="0" u="none" strike="noStrike">
                          <a:solidFill>
                            <a:srgbClr val="000000"/>
                          </a:solidFill>
                          <a:effectLst/>
                          <a:latin typeface="Calibri" panose="020F0502020204030204" pitchFamily="34" charset="0"/>
                        </a:rPr>
                        <a:t> </a:t>
                      </a:r>
                    </a:p>
                  </a:txBody>
                  <a:tcPr marL="10372" marR="10372" marT="10372" marB="0" anchor="b">
                    <a:lnL>
                      <a:noFill/>
                    </a:lnL>
                    <a:lnR>
                      <a:noFill/>
                    </a:lnR>
                    <a:lnT>
                      <a:noFill/>
                    </a:lnT>
                    <a:lnB>
                      <a:noFill/>
                    </a:lnB>
                    <a:solidFill>
                      <a:schemeClr val="accent4">
                        <a:lumMod val="20000"/>
                        <a:lumOff val="80000"/>
                      </a:schemeClr>
                    </a:solidFill>
                  </a:tcPr>
                </a:tc>
                <a:extLst>
                  <a:ext uri="{0D108BD9-81ED-4DB2-BD59-A6C34878D82A}">
                    <a16:rowId xmlns:a16="http://schemas.microsoft.com/office/drawing/2014/main" val="261024354"/>
                  </a:ext>
                </a:extLst>
              </a:tr>
              <a:tr h="207433">
                <a:tc>
                  <a:txBody>
                    <a:bodyPr/>
                    <a:lstStyle/>
                    <a:p>
                      <a:pPr algn="l" fontAlgn="b"/>
                      <a:r>
                        <a:rPr lang="en-US" sz="1200" b="0" i="0" u="none" strike="noStrike">
                          <a:solidFill>
                            <a:srgbClr val="000000"/>
                          </a:solidFill>
                          <a:effectLst/>
                          <a:latin typeface="Calibri" panose="020F0502020204030204" pitchFamily="34" charset="0"/>
                        </a:rPr>
                        <a:t>Wheat</a:t>
                      </a:r>
                    </a:p>
                  </a:txBody>
                  <a:tcPr marL="10372" marR="10372" marT="10372" marB="0" anchor="b">
                    <a:lnL>
                      <a:noFill/>
                    </a:lnL>
                    <a:lnR>
                      <a:noFill/>
                    </a:lnR>
                    <a:lnT>
                      <a:noFill/>
                    </a:lnT>
                    <a:lnB>
                      <a:noFill/>
                    </a:lnB>
                    <a:solidFill>
                      <a:schemeClr val="accent4">
                        <a:lumMod val="20000"/>
                        <a:lumOff val="80000"/>
                      </a:schemeClr>
                    </a:solidFill>
                  </a:tcPr>
                </a:tc>
                <a:tc>
                  <a:txBody>
                    <a:bodyPr/>
                    <a:lstStyle/>
                    <a:p>
                      <a:pPr algn="l" fontAlgn="b"/>
                      <a:r>
                        <a:rPr lang="en-US" sz="1200" b="0" i="0" u="none" strike="noStrike">
                          <a:solidFill>
                            <a:srgbClr val="000000"/>
                          </a:solidFill>
                          <a:effectLst/>
                          <a:latin typeface="Calibri" panose="020F0502020204030204" pitchFamily="34" charset="0"/>
                        </a:rPr>
                        <a:t>Lahoma</a:t>
                      </a:r>
                    </a:p>
                  </a:txBody>
                  <a:tcPr marL="10372" marR="10372" marT="10372" marB="0" anchor="b">
                    <a:lnL>
                      <a:noFill/>
                    </a:lnL>
                    <a:lnR>
                      <a:noFill/>
                    </a:lnR>
                    <a:lnT>
                      <a:noFill/>
                    </a:lnT>
                    <a:lnB>
                      <a:noFill/>
                    </a:lnB>
                    <a:solidFill>
                      <a:schemeClr val="accent4">
                        <a:lumMod val="20000"/>
                        <a:lumOff val="80000"/>
                      </a:schemeClr>
                    </a:solidFill>
                  </a:tcPr>
                </a:tc>
                <a:tc>
                  <a:txBody>
                    <a:bodyPr/>
                    <a:lstStyle/>
                    <a:p>
                      <a:pPr algn="l" fontAlgn="b"/>
                      <a:r>
                        <a:rPr lang="en-US" sz="1200" b="0" i="0" u="none" strike="noStrike">
                          <a:solidFill>
                            <a:srgbClr val="000000"/>
                          </a:solidFill>
                          <a:effectLst/>
                          <a:latin typeface="Calibri" panose="020F0502020204030204" pitchFamily="34" charset="0"/>
                        </a:rPr>
                        <a:t>10/13/2016</a:t>
                      </a:r>
                    </a:p>
                  </a:txBody>
                  <a:tcPr marL="10372" marR="10372" marT="10372" marB="0" anchor="b">
                    <a:lnL>
                      <a:noFill/>
                    </a:lnL>
                    <a:lnR>
                      <a:noFill/>
                    </a:lnR>
                    <a:lnT>
                      <a:noFill/>
                    </a:lnT>
                    <a:lnB>
                      <a:noFill/>
                    </a:lnB>
                    <a:solidFill>
                      <a:schemeClr val="accent4">
                        <a:lumMod val="20000"/>
                        <a:lumOff val="80000"/>
                      </a:schemeClr>
                    </a:solidFill>
                  </a:tcPr>
                </a:tc>
                <a:tc>
                  <a:txBody>
                    <a:bodyPr/>
                    <a:lstStyle/>
                    <a:p>
                      <a:pPr algn="l" fontAlgn="b"/>
                      <a:r>
                        <a:rPr lang="en-US" sz="1200" b="0" i="0" u="none" strike="noStrike">
                          <a:solidFill>
                            <a:srgbClr val="000000"/>
                          </a:solidFill>
                          <a:effectLst/>
                          <a:latin typeface="Calibri" panose="020F0502020204030204" pitchFamily="34" charset="0"/>
                        </a:rPr>
                        <a:t>10/18/2016</a:t>
                      </a:r>
                    </a:p>
                  </a:txBody>
                  <a:tcPr marL="10372" marR="10372" marT="10372" marB="0" anchor="b">
                    <a:lnL>
                      <a:noFill/>
                    </a:lnL>
                    <a:lnR>
                      <a:noFill/>
                    </a:lnR>
                    <a:lnT>
                      <a:noFill/>
                    </a:lnT>
                    <a:lnB>
                      <a:noFill/>
                    </a:lnB>
                    <a:solidFill>
                      <a:schemeClr val="accent4">
                        <a:lumMod val="20000"/>
                        <a:lumOff val="80000"/>
                      </a:schemeClr>
                    </a:solidFill>
                  </a:tcPr>
                </a:tc>
                <a:tc>
                  <a:txBody>
                    <a:bodyPr/>
                    <a:lstStyle/>
                    <a:p>
                      <a:pPr algn="l" fontAlgn="b"/>
                      <a:r>
                        <a:rPr lang="en-US" sz="1200" b="0" i="0" u="none" strike="noStrike" dirty="0">
                          <a:solidFill>
                            <a:srgbClr val="000000"/>
                          </a:solidFill>
                          <a:effectLst/>
                          <a:latin typeface="Calibri" panose="020F0502020204030204" pitchFamily="34" charset="0"/>
                        </a:rPr>
                        <a:t>3/17/2017</a:t>
                      </a:r>
                    </a:p>
                  </a:txBody>
                  <a:tcPr marL="10372" marR="10372" marT="10372" marB="0" anchor="b">
                    <a:lnL>
                      <a:noFill/>
                    </a:lnL>
                    <a:lnR>
                      <a:noFill/>
                    </a:lnR>
                    <a:lnT>
                      <a:noFill/>
                    </a:lnT>
                    <a:lnB>
                      <a:noFill/>
                    </a:lnB>
                    <a:solidFill>
                      <a:schemeClr val="accent4">
                        <a:lumMod val="20000"/>
                        <a:lumOff val="80000"/>
                      </a:schemeClr>
                    </a:solidFill>
                  </a:tcPr>
                </a:tc>
                <a:tc>
                  <a:txBody>
                    <a:bodyPr/>
                    <a:lstStyle/>
                    <a:p>
                      <a:pPr algn="l" fontAlgn="b"/>
                      <a:r>
                        <a:rPr lang="en-US" sz="1200" b="0" i="0" u="none" strike="noStrike" dirty="0">
                          <a:solidFill>
                            <a:srgbClr val="000000"/>
                          </a:solidFill>
                          <a:effectLst/>
                          <a:latin typeface="Calibri" panose="020F0502020204030204" pitchFamily="34" charset="0"/>
                        </a:rPr>
                        <a:t>3/9/2017</a:t>
                      </a:r>
                    </a:p>
                  </a:txBody>
                  <a:tcPr marL="10372" marR="10372" marT="10372" marB="0" anchor="b">
                    <a:lnL>
                      <a:noFill/>
                    </a:lnL>
                    <a:lnR>
                      <a:noFill/>
                    </a:lnR>
                    <a:lnT>
                      <a:noFill/>
                    </a:lnT>
                    <a:lnB>
                      <a:noFill/>
                    </a:lnB>
                    <a:solidFill>
                      <a:schemeClr val="accent4">
                        <a:lumMod val="20000"/>
                        <a:lumOff val="80000"/>
                      </a:schemeClr>
                    </a:solidFill>
                  </a:tcPr>
                </a:tc>
                <a:tc>
                  <a:txBody>
                    <a:bodyPr/>
                    <a:lstStyle/>
                    <a:p>
                      <a:pPr algn="l" fontAlgn="b"/>
                      <a:r>
                        <a:rPr lang="en-US" sz="1200" b="0" i="0" u="none" strike="noStrike">
                          <a:solidFill>
                            <a:srgbClr val="000000"/>
                          </a:solidFill>
                          <a:effectLst/>
                          <a:latin typeface="Calibri" panose="020F0502020204030204" pitchFamily="34" charset="0"/>
                        </a:rPr>
                        <a:t>100</a:t>
                      </a:r>
                    </a:p>
                  </a:txBody>
                  <a:tcPr marL="10372" marR="10372" marT="10372" marB="0" anchor="b">
                    <a:lnL>
                      <a:noFill/>
                    </a:lnL>
                    <a:lnR>
                      <a:noFill/>
                    </a:lnR>
                    <a:lnT>
                      <a:noFill/>
                    </a:lnT>
                    <a:lnB>
                      <a:noFill/>
                    </a:lnB>
                    <a:solidFill>
                      <a:schemeClr val="accent4">
                        <a:lumMod val="20000"/>
                        <a:lumOff val="80000"/>
                      </a:schemeClr>
                    </a:solidFill>
                  </a:tcPr>
                </a:tc>
                <a:extLst>
                  <a:ext uri="{0D108BD9-81ED-4DB2-BD59-A6C34878D82A}">
                    <a16:rowId xmlns:a16="http://schemas.microsoft.com/office/drawing/2014/main" val="1698251590"/>
                  </a:ext>
                </a:extLst>
              </a:tr>
              <a:tr h="207433">
                <a:tc>
                  <a:txBody>
                    <a:bodyPr/>
                    <a:lstStyle/>
                    <a:p>
                      <a:pPr algn="l" fontAlgn="b"/>
                      <a:endParaRPr lang="en-US" sz="1200" b="0" i="0" u="none" strike="noStrike">
                        <a:solidFill>
                          <a:srgbClr val="000000"/>
                        </a:solidFill>
                        <a:effectLst/>
                        <a:latin typeface="Calibri" panose="020F0502020204030204" pitchFamily="34" charset="0"/>
                      </a:endParaRPr>
                    </a:p>
                  </a:txBody>
                  <a:tcPr marL="10372" marR="10372" marT="10372" marB="0" anchor="b">
                    <a:lnL>
                      <a:noFill/>
                    </a:lnL>
                    <a:lnR>
                      <a:noFill/>
                    </a:lnR>
                    <a:lnT>
                      <a:noFill/>
                    </a:lnT>
                    <a:lnB>
                      <a:noFill/>
                    </a:lnB>
                    <a:solidFill>
                      <a:schemeClr val="accent4">
                        <a:lumMod val="20000"/>
                        <a:lumOff val="80000"/>
                      </a:schemeClr>
                    </a:solidFill>
                  </a:tcPr>
                </a:tc>
                <a:tc>
                  <a:txBody>
                    <a:bodyPr/>
                    <a:lstStyle/>
                    <a:p>
                      <a:pPr algn="l" fontAlgn="b"/>
                      <a:endParaRPr lang="en-US" sz="1200" b="0" i="0" u="none" strike="noStrike">
                        <a:solidFill>
                          <a:srgbClr val="000000"/>
                        </a:solidFill>
                        <a:effectLst/>
                        <a:latin typeface="Calibri" panose="020F0502020204030204" pitchFamily="34" charset="0"/>
                      </a:endParaRPr>
                    </a:p>
                  </a:txBody>
                  <a:tcPr marL="10372" marR="10372" marT="10372" marB="0" anchor="b">
                    <a:lnL>
                      <a:noFill/>
                    </a:lnL>
                    <a:lnR>
                      <a:noFill/>
                    </a:lnR>
                    <a:lnT>
                      <a:noFill/>
                    </a:lnT>
                    <a:lnB>
                      <a:noFill/>
                    </a:lnB>
                    <a:solidFill>
                      <a:schemeClr val="accent4">
                        <a:lumMod val="20000"/>
                        <a:lumOff val="80000"/>
                      </a:schemeClr>
                    </a:solidFill>
                  </a:tcPr>
                </a:tc>
                <a:tc>
                  <a:txBody>
                    <a:bodyPr/>
                    <a:lstStyle/>
                    <a:p>
                      <a:pPr algn="l" fontAlgn="b"/>
                      <a:endParaRPr lang="en-US" sz="1200" b="0" i="0" u="none" strike="noStrike">
                        <a:solidFill>
                          <a:srgbClr val="000000"/>
                        </a:solidFill>
                        <a:effectLst/>
                        <a:latin typeface="Calibri" panose="020F0502020204030204" pitchFamily="34" charset="0"/>
                      </a:endParaRPr>
                    </a:p>
                  </a:txBody>
                  <a:tcPr marL="10372" marR="10372" marT="10372" marB="0" anchor="b">
                    <a:lnL>
                      <a:noFill/>
                    </a:lnL>
                    <a:lnR>
                      <a:noFill/>
                    </a:lnR>
                    <a:lnT>
                      <a:noFill/>
                    </a:lnT>
                    <a:lnB>
                      <a:noFill/>
                    </a:lnB>
                    <a:solidFill>
                      <a:schemeClr val="accent4">
                        <a:lumMod val="20000"/>
                        <a:lumOff val="80000"/>
                      </a:schemeClr>
                    </a:solidFill>
                  </a:tcPr>
                </a:tc>
                <a:tc>
                  <a:txBody>
                    <a:bodyPr/>
                    <a:lstStyle/>
                    <a:p>
                      <a:pPr algn="l" fontAlgn="b"/>
                      <a:endParaRPr lang="en-US" sz="1200" b="0" i="0" u="none" strike="noStrike">
                        <a:solidFill>
                          <a:srgbClr val="000000"/>
                        </a:solidFill>
                        <a:effectLst/>
                        <a:latin typeface="Calibri" panose="020F0502020204030204" pitchFamily="34" charset="0"/>
                      </a:endParaRPr>
                    </a:p>
                  </a:txBody>
                  <a:tcPr marL="10372" marR="10372" marT="10372" marB="0" anchor="b">
                    <a:lnL>
                      <a:noFill/>
                    </a:lnL>
                    <a:lnR>
                      <a:noFill/>
                    </a:lnR>
                    <a:lnT>
                      <a:noFill/>
                    </a:lnT>
                    <a:lnB>
                      <a:noFill/>
                    </a:lnB>
                    <a:solidFill>
                      <a:schemeClr val="accent4">
                        <a:lumMod val="20000"/>
                        <a:lumOff val="80000"/>
                      </a:schemeClr>
                    </a:solidFill>
                  </a:tcPr>
                </a:tc>
                <a:tc>
                  <a:txBody>
                    <a:bodyPr/>
                    <a:lstStyle/>
                    <a:p>
                      <a:pPr algn="l" fontAlgn="b"/>
                      <a:endParaRPr lang="en-US" sz="1200" b="0" i="0" u="none" strike="noStrike">
                        <a:solidFill>
                          <a:srgbClr val="000000"/>
                        </a:solidFill>
                        <a:effectLst/>
                        <a:latin typeface="Calibri" panose="020F0502020204030204" pitchFamily="34" charset="0"/>
                      </a:endParaRPr>
                    </a:p>
                  </a:txBody>
                  <a:tcPr marL="10372" marR="10372" marT="10372" marB="0" anchor="b">
                    <a:lnL>
                      <a:noFill/>
                    </a:lnL>
                    <a:lnR>
                      <a:noFill/>
                    </a:lnR>
                    <a:lnT>
                      <a:noFill/>
                    </a:lnT>
                    <a:lnB>
                      <a:noFill/>
                    </a:lnB>
                    <a:solidFill>
                      <a:schemeClr val="accent4">
                        <a:lumMod val="20000"/>
                        <a:lumOff val="80000"/>
                      </a:schemeClr>
                    </a:solidFill>
                  </a:tcPr>
                </a:tc>
                <a:tc>
                  <a:txBody>
                    <a:bodyPr/>
                    <a:lstStyle/>
                    <a:p>
                      <a:pPr algn="l" fontAlgn="b"/>
                      <a:r>
                        <a:rPr lang="en-US" sz="1200" b="0" i="0" u="none" strike="noStrike" dirty="0">
                          <a:solidFill>
                            <a:srgbClr val="000000"/>
                          </a:solidFill>
                          <a:effectLst/>
                          <a:latin typeface="Calibri" panose="020F0502020204030204" pitchFamily="34" charset="0"/>
                        </a:rPr>
                        <a:t>3/16/2017</a:t>
                      </a:r>
                    </a:p>
                  </a:txBody>
                  <a:tcPr marL="10372" marR="10372" marT="10372" marB="0" anchor="b">
                    <a:lnL>
                      <a:noFill/>
                    </a:lnL>
                    <a:lnR>
                      <a:noFill/>
                    </a:lnR>
                    <a:lnT>
                      <a:noFill/>
                    </a:lnT>
                    <a:lnB>
                      <a:noFill/>
                    </a:lnB>
                    <a:solidFill>
                      <a:schemeClr val="accent4">
                        <a:lumMod val="20000"/>
                        <a:lumOff val="80000"/>
                      </a:schemeClr>
                    </a:solidFill>
                  </a:tcPr>
                </a:tc>
                <a:tc>
                  <a:txBody>
                    <a:bodyPr/>
                    <a:lstStyle/>
                    <a:p>
                      <a:pPr algn="l" fontAlgn="b"/>
                      <a:r>
                        <a:rPr lang="en-US" sz="1200" b="0" i="0" u="none" strike="noStrike" dirty="0">
                          <a:solidFill>
                            <a:srgbClr val="000000"/>
                          </a:solidFill>
                          <a:effectLst/>
                          <a:latin typeface="Calibri" panose="020F0502020204030204" pitchFamily="34" charset="0"/>
                        </a:rPr>
                        <a:t> </a:t>
                      </a:r>
                    </a:p>
                  </a:txBody>
                  <a:tcPr marL="10372" marR="10372" marT="10372" marB="0" anchor="b">
                    <a:lnL>
                      <a:noFill/>
                    </a:lnL>
                    <a:lnR>
                      <a:noFill/>
                    </a:lnR>
                    <a:lnT>
                      <a:noFill/>
                    </a:lnT>
                    <a:lnB>
                      <a:noFill/>
                    </a:lnB>
                    <a:solidFill>
                      <a:schemeClr val="accent4">
                        <a:lumMod val="20000"/>
                        <a:lumOff val="80000"/>
                      </a:schemeClr>
                    </a:solidFill>
                  </a:tcPr>
                </a:tc>
                <a:extLst>
                  <a:ext uri="{0D108BD9-81ED-4DB2-BD59-A6C34878D82A}">
                    <a16:rowId xmlns:a16="http://schemas.microsoft.com/office/drawing/2014/main" val="1931587312"/>
                  </a:ext>
                </a:extLst>
              </a:tr>
            </a:tbl>
          </a:graphicData>
        </a:graphic>
      </p:graphicFrame>
    </p:spTree>
    <p:extLst>
      <p:ext uri="{BB962C8B-B14F-4D97-AF65-F5344CB8AC3E}">
        <p14:creationId xmlns:p14="http://schemas.microsoft.com/office/powerpoint/2010/main" val="294293458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16"/>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979999" y="2480264"/>
            <a:ext cx="3694260" cy="3356640"/>
          </a:xfrm>
          <a:prstGeom prst="rect">
            <a:avLst/>
          </a:prstGeom>
          <a:ln>
            <a:noFill/>
          </a:ln>
          <a:effectLst>
            <a:outerShdw blurRad="292100" dist="139700" dir="2700000" algn="tl" rotWithShape="0">
              <a:srgbClr val="333333">
                <a:alpha val="65000"/>
              </a:srgbClr>
            </a:outerShdw>
          </a:effectLst>
        </p:spPr>
      </p:pic>
      <p:sp>
        <p:nvSpPr>
          <p:cNvPr id="3" name="Content Placeholder 2"/>
          <p:cNvSpPr>
            <a:spLocks noGrp="1"/>
          </p:cNvSpPr>
          <p:nvPr>
            <p:ph sz="half" idx="1"/>
          </p:nvPr>
        </p:nvSpPr>
        <p:spPr>
          <a:xfrm>
            <a:off x="130893" y="1566509"/>
            <a:ext cx="5025980" cy="1465087"/>
          </a:xfrm>
        </p:spPr>
        <p:txBody>
          <a:bodyPr>
            <a:noAutofit/>
          </a:bodyPr>
          <a:lstStyle/>
          <a:p>
            <a:pPr marL="0" indent="0">
              <a:buNone/>
            </a:pPr>
            <a:r>
              <a:rPr lang="en-US" sz="2177" b="1" dirty="0"/>
              <a:t>Objective</a:t>
            </a:r>
            <a:r>
              <a:rPr lang="en-US" sz="2177" dirty="0"/>
              <a:t>: To determine the optimum </a:t>
            </a:r>
            <a:r>
              <a:rPr lang="en-US" sz="2177" dirty="0" err="1"/>
              <a:t>preplant</a:t>
            </a:r>
            <a:r>
              <a:rPr lang="en-US" sz="2177" dirty="0"/>
              <a:t> and </a:t>
            </a:r>
            <a:r>
              <a:rPr lang="en-US" sz="2177" dirty="0" err="1"/>
              <a:t>sidedress</a:t>
            </a:r>
            <a:r>
              <a:rPr lang="en-US" sz="2177" dirty="0"/>
              <a:t> N rates for corn  grain yield and NUE</a:t>
            </a:r>
          </a:p>
        </p:txBody>
      </p:sp>
      <p:grpSp>
        <p:nvGrpSpPr>
          <p:cNvPr id="5" name="Group 4"/>
          <p:cNvGrpSpPr/>
          <p:nvPr/>
        </p:nvGrpSpPr>
        <p:grpSpPr>
          <a:xfrm>
            <a:off x="-1" y="-8031"/>
            <a:ext cx="9950838" cy="1699987"/>
            <a:chOff x="-9407" y="-5621"/>
            <a:chExt cx="8079152" cy="973880"/>
          </a:xfrm>
        </p:grpSpPr>
        <p:sp>
          <p:nvSpPr>
            <p:cNvPr id="6" name="Rectangle 5"/>
            <p:cNvSpPr/>
            <p:nvPr/>
          </p:nvSpPr>
          <p:spPr>
            <a:xfrm>
              <a:off x="696148" y="441372"/>
              <a:ext cx="7373597" cy="231429"/>
            </a:xfrm>
            <a:prstGeom prst="rect">
              <a:avLst/>
            </a:prstGeom>
            <a:solidFill>
              <a:srgbClr val="A9AAA8">
                <a:alpha val="86000"/>
              </a:srgbClr>
            </a:solidFill>
            <a:ln w="6350" cap="flat" cmpd="sng" algn="ctr">
              <a:noFill/>
              <a:prstDash val="solid"/>
              <a:miter lim="800000"/>
            </a:ln>
            <a:effectLst/>
          </p:spPr>
          <p:txBody>
            <a:bodyPr lIns="15189" tIns="7595" rIns="15189" bIns="7595" rtlCol="0" anchor="ctr"/>
            <a:lstStyle/>
            <a:p>
              <a:pPr algn="just">
                <a:defRPr/>
              </a:pPr>
              <a:r>
                <a:rPr lang="en-US" sz="1471" kern="0" dirty="0">
                  <a:solidFill>
                    <a:prstClr val="black"/>
                  </a:solidFill>
                  <a:latin typeface="Calibri" panose="020F0502020204030204"/>
                </a:rPr>
                <a:t>                                                                                   Robert </a:t>
              </a:r>
              <a:r>
                <a:rPr lang="en-US" sz="1471" kern="0" dirty="0" err="1">
                  <a:solidFill>
                    <a:prstClr val="black"/>
                  </a:solidFill>
                  <a:latin typeface="Calibri" panose="020F0502020204030204"/>
                </a:rPr>
                <a:t>Lemings</a:t>
              </a:r>
              <a:endParaRPr lang="en-US" sz="1471" kern="0" dirty="0">
                <a:solidFill>
                  <a:prstClr val="black"/>
                </a:solidFill>
                <a:latin typeface="Calibri" panose="020F0502020204030204"/>
              </a:endParaRPr>
            </a:p>
          </p:txBody>
        </p:sp>
        <p:sp>
          <p:nvSpPr>
            <p:cNvPr id="7" name="Rectangle 6"/>
            <p:cNvSpPr/>
            <p:nvPr/>
          </p:nvSpPr>
          <p:spPr>
            <a:xfrm>
              <a:off x="-8232" y="-5621"/>
              <a:ext cx="8077977" cy="472061"/>
            </a:xfrm>
            <a:prstGeom prst="rect">
              <a:avLst/>
            </a:prstGeom>
            <a:solidFill>
              <a:srgbClr val="13130D"/>
            </a:solidFill>
            <a:ln w="12700" cap="flat" cmpd="sng" algn="ctr">
              <a:noFill/>
              <a:prstDash val="solid"/>
              <a:miter lim="800000"/>
            </a:ln>
            <a:effectLst/>
          </p:spPr>
          <p:txBody>
            <a:bodyPr lIns="15189" tIns="7595" rIns="15189" bIns="7595" rtlCol="0" anchor="ctr"/>
            <a:lstStyle/>
            <a:p>
              <a:pPr algn="ctr">
                <a:defRPr/>
              </a:pPr>
              <a:endParaRPr lang="en-US" sz="1743" kern="0" dirty="0">
                <a:solidFill>
                  <a:prstClr val="white"/>
                </a:solidFill>
                <a:latin typeface="Calibri" panose="020F0502020204030204"/>
              </a:endParaRPr>
            </a:p>
          </p:txBody>
        </p:sp>
        <p:sp>
          <p:nvSpPr>
            <p:cNvPr id="8" name="Rectangle 7"/>
            <p:cNvSpPr/>
            <p:nvPr/>
          </p:nvSpPr>
          <p:spPr>
            <a:xfrm>
              <a:off x="-9407" y="-5621"/>
              <a:ext cx="998622" cy="564599"/>
            </a:xfrm>
            <a:prstGeom prst="rect">
              <a:avLst/>
            </a:prstGeom>
            <a:solidFill>
              <a:srgbClr val="DE5B21"/>
            </a:solidFill>
            <a:ln w="12700" cap="flat" cmpd="sng" algn="ctr">
              <a:noFill/>
              <a:prstDash val="solid"/>
              <a:miter lim="800000"/>
            </a:ln>
            <a:effectLst/>
          </p:spPr>
          <p:txBody>
            <a:bodyPr lIns="15189" tIns="7595" rIns="15189" bIns="7595" rtlCol="0" anchor="ctr"/>
            <a:lstStyle/>
            <a:p>
              <a:pPr algn="ctr">
                <a:defRPr/>
              </a:pPr>
              <a:endParaRPr lang="en-US" sz="1471" kern="0">
                <a:solidFill>
                  <a:prstClr val="white"/>
                </a:solidFill>
                <a:latin typeface="Calibri" panose="020F0502020204030204"/>
              </a:endParaRPr>
            </a:p>
          </p:txBody>
        </p:sp>
        <p:sp>
          <p:nvSpPr>
            <p:cNvPr id="9" name="Isosceles Triangle 8"/>
            <p:cNvSpPr/>
            <p:nvPr/>
          </p:nvSpPr>
          <p:spPr>
            <a:xfrm rot="10800000">
              <a:off x="-9255" y="556563"/>
              <a:ext cx="998468" cy="411696"/>
            </a:xfrm>
            <a:prstGeom prst="triangle">
              <a:avLst/>
            </a:prstGeom>
            <a:solidFill>
              <a:srgbClr val="DE5B21"/>
            </a:solidFill>
            <a:ln w="12700" cap="flat" cmpd="sng" algn="ctr">
              <a:noFill/>
              <a:prstDash val="solid"/>
              <a:miter lim="800000"/>
            </a:ln>
            <a:effectLst/>
          </p:spPr>
          <p:txBody>
            <a:bodyPr lIns="15189" tIns="7595" rIns="15189" bIns="7595" rtlCol="0" anchor="ctr"/>
            <a:lstStyle/>
            <a:p>
              <a:pPr algn="ctr">
                <a:defRPr/>
              </a:pPr>
              <a:endParaRPr lang="en-US" sz="1471" kern="0">
                <a:solidFill>
                  <a:prstClr val="white"/>
                </a:solidFill>
                <a:latin typeface="Calibri" panose="020F0502020204030204"/>
              </a:endParaRPr>
            </a:p>
          </p:txBody>
        </p:sp>
        <p:pic>
          <p:nvPicPr>
            <p:cNvPr id="10" name="Picture 2" descr="researchlogo"/>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08083" y="-5621"/>
              <a:ext cx="810534" cy="585900"/>
            </a:xfrm>
            <a:prstGeom prst="rect">
              <a:avLst/>
            </a:prstGeom>
            <a:noFill/>
            <a:extLst>
              <a:ext uri="{909E8E84-426E-40DD-AFC4-6F175D3DCCD1}">
                <a14:hiddenFill xmlns:a14="http://schemas.microsoft.com/office/drawing/2010/main">
                  <a:solidFill>
                    <a:srgbClr val="FFFFFF"/>
                  </a:solidFill>
                </a14:hiddenFill>
              </a:ext>
            </a:extLst>
          </p:spPr>
        </p:pic>
      </p:grpSp>
      <p:sp>
        <p:nvSpPr>
          <p:cNvPr id="13" name="Rectangle 12"/>
          <p:cNvSpPr/>
          <p:nvPr/>
        </p:nvSpPr>
        <p:spPr>
          <a:xfrm>
            <a:off x="2045693" y="243907"/>
            <a:ext cx="7098307" cy="416909"/>
          </a:xfrm>
          <a:prstGeom prst="rect">
            <a:avLst/>
          </a:prstGeom>
        </p:spPr>
        <p:txBody>
          <a:bodyPr wrap="square">
            <a:spAutoFit/>
          </a:bodyPr>
          <a:lstStyle/>
          <a:p>
            <a:r>
              <a:rPr lang="en-US" sz="2109" dirty="0">
                <a:solidFill>
                  <a:schemeClr val="bg1"/>
                </a:solidFill>
              </a:rPr>
              <a:t>Optimum </a:t>
            </a:r>
            <a:r>
              <a:rPr lang="en-US" sz="2109" dirty="0" err="1">
                <a:solidFill>
                  <a:schemeClr val="bg1"/>
                </a:solidFill>
              </a:rPr>
              <a:t>Preplant</a:t>
            </a:r>
            <a:r>
              <a:rPr lang="en-US" sz="2109" dirty="0">
                <a:solidFill>
                  <a:schemeClr val="bg1"/>
                </a:solidFill>
              </a:rPr>
              <a:t> and </a:t>
            </a:r>
            <a:r>
              <a:rPr lang="en-US" sz="2109" dirty="0" err="1">
                <a:solidFill>
                  <a:schemeClr val="bg1"/>
                </a:solidFill>
              </a:rPr>
              <a:t>Sidedress</a:t>
            </a:r>
            <a:r>
              <a:rPr lang="en-US" sz="2109" dirty="0">
                <a:solidFill>
                  <a:schemeClr val="bg1"/>
                </a:solidFill>
              </a:rPr>
              <a:t> Nitrogen Rates for Corn</a:t>
            </a:r>
          </a:p>
        </p:txBody>
      </p:sp>
      <p:graphicFrame>
        <p:nvGraphicFramePr>
          <p:cNvPr id="14" name="Table 13"/>
          <p:cNvGraphicFramePr>
            <a:graphicFrameLocks noGrp="1"/>
          </p:cNvGraphicFramePr>
          <p:nvPr>
            <p:extLst>
              <p:ext uri="{D42A27DB-BD31-4B8C-83A1-F6EECF244321}">
                <p14:modId xmlns:p14="http://schemas.microsoft.com/office/powerpoint/2010/main" val="2417429995"/>
              </p:ext>
            </p:extLst>
          </p:nvPr>
        </p:nvGraphicFramePr>
        <p:xfrm>
          <a:off x="5006317" y="1135219"/>
          <a:ext cx="3776091" cy="5492477"/>
        </p:xfrm>
        <a:graphic>
          <a:graphicData uri="http://schemas.openxmlformats.org/drawingml/2006/table">
            <a:tbl>
              <a:tblPr firstRow="1" firstCol="1" bandRow="1"/>
              <a:tblGrid>
                <a:gridCol w="1258697">
                  <a:extLst>
                    <a:ext uri="{9D8B030D-6E8A-4147-A177-3AD203B41FA5}">
                      <a16:colId xmlns:a16="http://schemas.microsoft.com/office/drawing/2014/main" val="20000"/>
                    </a:ext>
                  </a:extLst>
                </a:gridCol>
                <a:gridCol w="1258697">
                  <a:extLst>
                    <a:ext uri="{9D8B030D-6E8A-4147-A177-3AD203B41FA5}">
                      <a16:colId xmlns:a16="http://schemas.microsoft.com/office/drawing/2014/main" val="20001"/>
                    </a:ext>
                  </a:extLst>
                </a:gridCol>
                <a:gridCol w="1258697">
                  <a:extLst>
                    <a:ext uri="{9D8B030D-6E8A-4147-A177-3AD203B41FA5}">
                      <a16:colId xmlns:a16="http://schemas.microsoft.com/office/drawing/2014/main" val="20002"/>
                    </a:ext>
                  </a:extLst>
                </a:gridCol>
              </a:tblGrid>
              <a:tr h="1029837">
                <a:tc>
                  <a:txBody>
                    <a:bodyPr/>
                    <a:lstStyle/>
                    <a:p>
                      <a:pPr marL="0" marR="0" algn="ctr">
                        <a:lnSpc>
                          <a:spcPct val="107000"/>
                        </a:lnSpc>
                        <a:spcBef>
                          <a:spcPts val="0"/>
                        </a:spcBef>
                        <a:spcAft>
                          <a:spcPts val="0"/>
                        </a:spcAft>
                      </a:pPr>
                      <a:r>
                        <a:rPr lang="en-US" sz="2000" dirty="0">
                          <a:effectLst/>
                          <a:latin typeface="Calibri" panose="020F0502020204030204" pitchFamily="34" charset="0"/>
                          <a:ea typeface="Calibri" panose="020F0502020204030204" pitchFamily="34" charset="0"/>
                          <a:cs typeface="Times New Roman" panose="02020603050405020304" pitchFamily="18" charset="0"/>
                        </a:rPr>
                        <a:t>Treatment</a:t>
                      </a:r>
                    </a:p>
                  </a:txBody>
                  <a:tcPr marL="74676" marR="7467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2000" dirty="0">
                          <a:effectLst/>
                          <a:latin typeface="Calibri" panose="020F0502020204030204" pitchFamily="34" charset="0"/>
                          <a:ea typeface="Calibri" panose="020F0502020204030204" pitchFamily="34" charset="0"/>
                          <a:cs typeface="Times New Roman" panose="02020603050405020304" pitchFamily="18" charset="0"/>
                        </a:rPr>
                        <a:t>Preplant N</a:t>
                      </a:r>
                    </a:p>
                    <a:p>
                      <a:pPr marL="0" marR="0" algn="ctr">
                        <a:lnSpc>
                          <a:spcPct val="107000"/>
                        </a:lnSpc>
                        <a:spcBef>
                          <a:spcPts val="0"/>
                        </a:spcBef>
                        <a:spcAft>
                          <a:spcPts val="0"/>
                        </a:spcAft>
                      </a:pPr>
                      <a:r>
                        <a:rPr lang="en-US" sz="2000" dirty="0">
                          <a:effectLst/>
                          <a:latin typeface="Calibri" panose="020F0502020204030204" pitchFamily="34" charset="0"/>
                          <a:ea typeface="Calibri" panose="020F0502020204030204" pitchFamily="34" charset="0"/>
                          <a:cs typeface="Times New Roman" panose="02020603050405020304" pitchFamily="18" charset="0"/>
                        </a:rPr>
                        <a:t>(</a:t>
                      </a:r>
                      <a:r>
                        <a:rPr lang="en-US" sz="2000" dirty="0" err="1">
                          <a:effectLst/>
                          <a:latin typeface="Calibri" panose="020F0502020204030204" pitchFamily="34" charset="0"/>
                          <a:ea typeface="Calibri" panose="020F0502020204030204" pitchFamily="34" charset="0"/>
                          <a:cs typeface="Times New Roman" panose="02020603050405020304" pitchFamily="18" charset="0"/>
                        </a:rPr>
                        <a:t>lb</a:t>
                      </a:r>
                      <a:r>
                        <a:rPr lang="en-US" sz="2000" dirty="0">
                          <a:effectLst/>
                          <a:latin typeface="Calibri" panose="020F0502020204030204" pitchFamily="34" charset="0"/>
                          <a:ea typeface="Calibri" panose="020F0502020204030204" pitchFamily="34" charset="0"/>
                          <a:cs typeface="Times New Roman" panose="02020603050405020304" pitchFamily="18" charset="0"/>
                        </a:rPr>
                        <a:t>/ac)</a:t>
                      </a:r>
                    </a:p>
                  </a:txBody>
                  <a:tcPr marL="74676" marR="7467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2000">
                          <a:effectLst/>
                          <a:latin typeface="Calibri" panose="020F0502020204030204" pitchFamily="34" charset="0"/>
                          <a:ea typeface="Calibri" panose="020F0502020204030204" pitchFamily="34" charset="0"/>
                          <a:cs typeface="Times New Roman" panose="02020603050405020304" pitchFamily="18" charset="0"/>
                        </a:rPr>
                        <a:t>Sidedress N</a:t>
                      </a:r>
                    </a:p>
                    <a:p>
                      <a:pPr marL="0" marR="0" algn="ctr">
                        <a:lnSpc>
                          <a:spcPct val="107000"/>
                        </a:lnSpc>
                        <a:spcBef>
                          <a:spcPts val="0"/>
                        </a:spcBef>
                        <a:spcAft>
                          <a:spcPts val="0"/>
                        </a:spcAft>
                      </a:pPr>
                      <a:r>
                        <a:rPr lang="en-US" sz="2000">
                          <a:effectLst/>
                          <a:latin typeface="Calibri" panose="020F0502020204030204" pitchFamily="34" charset="0"/>
                          <a:ea typeface="Calibri" panose="020F0502020204030204" pitchFamily="34" charset="0"/>
                          <a:cs typeface="Times New Roman" panose="02020603050405020304" pitchFamily="18" charset="0"/>
                        </a:rPr>
                        <a:t>(lb/ac)</a:t>
                      </a:r>
                    </a:p>
                  </a:txBody>
                  <a:tcPr marL="74676" marR="7467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343280">
                <a:tc>
                  <a:txBody>
                    <a:bodyPr/>
                    <a:lstStyle/>
                    <a:p>
                      <a:pPr marL="0" marR="0" algn="ctr">
                        <a:lnSpc>
                          <a:spcPct val="107000"/>
                        </a:lnSpc>
                        <a:spcBef>
                          <a:spcPts val="0"/>
                        </a:spcBef>
                        <a:spcAft>
                          <a:spcPts val="0"/>
                        </a:spcAft>
                      </a:pPr>
                      <a:r>
                        <a:rPr lang="en-US" sz="2000">
                          <a:effectLst/>
                          <a:latin typeface="Calibri" panose="020F0502020204030204" pitchFamily="34" charset="0"/>
                          <a:ea typeface="Calibri" panose="020F0502020204030204" pitchFamily="34" charset="0"/>
                          <a:cs typeface="Times New Roman" panose="02020603050405020304" pitchFamily="18" charset="0"/>
                        </a:rPr>
                        <a:t>1</a:t>
                      </a:r>
                    </a:p>
                  </a:txBody>
                  <a:tcPr marL="74676" marR="7467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2000">
                          <a:effectLst/>
                          <a:latin typeface="Calibri" panose="020F0502020204030204" pitchFamily="34" charset="0"/>
                          <a:ea typeface="Calibri" panose="020F0502020204030204" pitchFamily="34" charset="0"/>
                          <a:cs typeface="Times New Roman" panose="02020603050405020304" pitchFamily="18" charset="0"/>
                        </a:rPr>
                        <a:t>0</a:t>
                      </a:r>
                    </a:p>
                  </a:txBody>
                  <a:tcPr marL="74676" marR="7467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2000">
                          <a:effectLst/>
                          <a:latin typeface="Calibri" panose="020F0502020204030204" pitchFamily="34" charset="0"/>
                          <a:ea typeface="Calibri" panose="020F0502020204030204" pitchFamily="34" charset="0"/>
                          <a:cs typeface="Times New Roman" panose="02020603050405020304" pitchFamily="18" charset="0"/>
                        </a:rPr>
                        <a:t>0</a:t>
                      </a:r>
                    </a:p>
                  </a:txBody>
                  <a:tcPr marL="74676" marR="7467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343280">
                <a:tc>
                  <a:txBody>
                    <a:bodyPr/>
                    <a:lstStyle/>
                    <a:p>
                      <a:pPr marL="0" marR="0" algn="ctr">
                        <a:lnSpc>
                          <a:spcPct val="107000"/>
                        </a:lnSpc>
                        <a:spcBef>
                          <a:spcPts val="0"/>
                        </a:spcBef>
                        <a:spcAft>
                          <a:spcPts val="0"/>
                        </a:spcAft>
                      </a:pPr>
                      <a:r>
                        <a:rPr lang="en-US" sz="2000">
                          <a:effectLst/>
                          <a:latin typeface="Calibri" panose="020F0502020204030204" pitchFamily="34" charset="0"/>
                          <a:ea typeface="Calibri" panose="020F0502020204030204" pitchFamily="34" charset="0"/>
                          <a:cs typeface="Times New Roman" panose="02020603050405020304" pitchFamily="18" charset="0"/>
                        </a:rPr>
                        <a:t>2</a:t>
                      </a:r>
                    </a:p>
                  </a:txBody>
                  <a:tcPr marL="74676" marR="7467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2000">
                          <a:effectLst/>
                          <a:latin typeface="Calibri" panose="020F0502020204030204" pitchFamily="34" charset="0"/>
                          <a:ea typeface="Calibri" panose="020F0502020204030204" pitchFamily="34" charset="0"/>
                          <a:cs typeface="Times New Roman" panose="02020603050405020304" pitchFamily="18" charset="0"/>
                        </a:rPr>
                        <a:t>30</a:t>
                      </a:r>
                    </a:p>
                  </a:txBody>
                  <a:tcPr marL="74676" marR="7467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2000">
                          <a:effectLst/>
                          <a:latin typeface="Calibri" panose="020F0502020204030204" pitchFamily="34" charset="0"/>
                          <a:ea typeface="Calibri" panose="020F0502020204030204" pitchFamily="34" charset="0"/>
                          <a:cs typeface="Times New Roman" panose="02020603050405020304" pitchFamily="18" charset="0"/>
                        </a:rPr>
                        <a:t>0</a:t>
                      </a:r>
                    </a:p>
                  </a:txBody>
                  <a:tcPr marL="74676" marR="7467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343280">
                <a:tc>
                  <a:txBody>
                    <a:bodyPr/>
                    <a:lstStyle/>
                    <a:p>
                      <a:pPr marL="0" marR="0" algn="ctr">
                        <a:lnSpc>
                          <a:spcPct val="107000"/>
                        </a:lnSpc>
                        <a:spcBef>
                          <a:spcPts val="0"/>
                        </a:spcBef>
                        <a:spcAft>
                          <a:spcPts val="0"/>
                        </a:spcAft>
                      </a:pPr>
                      <a:r>
                        <a:rPr lang="en-US" sz="2000">
                          <a:effectLst/>
                          <a:latin typeface="Calibri" panose="020F0502020204030204" pitchFamily="34" charset="0"/>
                          <a:ea typeface="Calibri" panose="020F0502020204030204" pitchFamily="34" charset="0"/>
                          <a:cs typeface="Times New Roman" panose="02020603050405020304" pitchFamily="18" charset="0"/>
                        </a:rPr>
                        <a:t>3</a:t>
                      </a:r>
                    </a:p>
                  </a:txBody>
                  <a:tcPr marL="74676" marR="7467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2000">
                          <a:effectLst/>
                          <a:latin typeface="Calibri" panose="020F0502020204030204" pitchFamily="34" charset="0"/>
                          <a:ea typeface="Calibri" panose="020F0502020204030204" pitchFamily="34" charset="0"/>
                          <a:cs typeface="Times New Roman" panose="02020603050405020304" pitchFamily="18" charset="0"/>
                        </a:rPr>
                        <a:t>60</a:t>
                      </a:r>
                    </a:p>
                  </a:txBody>
                  <a:tcPr marL="74676" marR="7467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2000">
                          <a:effectLst/>
                          <a:latin typeface="Calibri" panose="020F0502020204030204" pitchFamily="34" charset="0"/>
                          <a:ea typeface="Calibri" panose="020F0502020204030204" pitchFamily="34" charset="0"/>
                          <a:cs typeface="Times New Roman" panose="02020603050405020304" pitchFamily="18" charset="0"/>
                        </a:rPr>
                        <a:t>0</a:t>
                      </a:r>
                    </a:p>
                  </a:txBody>
                  <a:tcPr marL="74676" marR="7467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343280">
                <a:tc>
                  <a:txBody>
                    <a:bodyPr/>
                    <a:lstStyle/>
                    <a:p>
                      <a:pPr marL="0" marR="0" algn="ctr">
                        <a:lnSpc>
                          <a:spcPct val="107000"/>
                        </a:lnSpc>
                        <a:spcBef>
                          <a:spcPts val="0"/>
                        </a:spcBef>
                        <a:spcAft>
                          <a:spcPts val="0"/>
                        </a:spcAft>
                      </a:pPr>
                      <a:r>
                        <a:rPr lang="en-US" sz="2000">
                          <a:effectLst/>
                          <a:latin typeface="Calibri" panose="020F0502020204030204" pitchFamily="34" charset="0"/>
                          <a:ea typeface="Calibri" panose="020F0502020204030204" pitchFamily="34" charset="0"/>
                          <a:cs typeface="Times New Roman" panose="02020603050405020304" pitchFamily="18" charset="0"/>
                        </a:rPr>
                        <a:t>4</a:t>
                      </a:r>
                    </a:p>
                  </a:txBody>
                  <a:tcPr marL="74676" marR="7467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2000">
                          <a:effectLst/>
                          <a:latin typeface="Calibri" panose="020F0502020204030204" pitchFamily="34" charset="0"/>
                          <a:ea typeface="Calibri" panose="020F0502020204030204" pitchFamily="34" charset="0"/>
                          <a:cs typeface="Times New Roman" panose="02020603050405020304" pitchFamily="18" charset="0"/>
                        </a:rPr>
                        <a:t>90</a:t>
                      </a:r>
                    </a:p>
                  </a:txBody>
                  <a:tcPr marL="74676" marR="7467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2000" dirty="0">
                          <a:effectLst/>
                          <a:latin typeface="Calibri" panose="020F0502020204030204" pitchFamily="34" charset="0"/>
                          <a:ea typeface="Calibri" panose="020F0502020204030204" pitchFamily="34" charset="0"/>
                          <a:cs typeface="Times New Roman" panose="02020603050405020304" pitchFamily="18" charset="0"/>
                        </a:rPr>
                        <a:t>0</a:t>
                      </a:r>
                    </a:p>
                  </a:txBody>
                  <a:tcPr marL="74676" marR="7467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343280">
                <a:tc>
                  <a:txBody>
                    <a:bodyPr/>
                    <a:lstStyle/>
                    <a:p>
                      <a:pPr marL="0" marR="0" algn="ctr">
                        <a:lnSpc>
                          <a:spcPct val="107000"/>
                        </a:lnSpc>
                        <a:spcBef>
                          <a:spcPts val="0"/>
                        </a:spcBef>
                        <a:spcAft>
                          <a:spcPts val="0"/>
                        </a:spcAft>
                      </a:pPr>
                      <a:r>
                        <a:rPr lang="en-US" sz="2000">
                          <a:effectLst/>
                          <a:latin typeface="Calibri" panose="020F0502020204030204" pitchFamily="34" charset="0"/>
                          <a:ea typeface="Calibri" panose="020F0502020204030204" pitchFamily="34" charset="0"/>
                          <a:cs typeface="Times New Roman" panose="02020603050405020304" pitchFamily="18" charset="0"/>
                        </a:rPr>
                        <a:t>5</a:t>
                      </a:r>
                    </a:p>
                  </a:txBody>
                  <a:tcPr marL="74676" marR="7467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2000">
                          <a:effectLst/>
                          <a:latin typeface="Calibri" panose="020F0502020204030204" pitchFamily="34" charset="0"/>
                          <a:ea typeface="Calibri" panose="020F0502020204030204" pitchFamily="34" charset="0"/>
                          <a:cs typeface="Times New Roman" panose="02020603050405020304" pitchFamily="18" charset="0"/>
                        </a:rPr>
                        <a:t>120</a:t>
                      </a:r>
                    </a:p>
                  </a:txBody>
                  <a:tcPr marL="74676" marR="7467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2000">
                          <a:effectLst/>
                          <a:latin typeface="Calibri" panose="020F0502020204030204" pitchFamily="34" charset="0"/>
                          <a:ea typeface="Calibri" panose="020F0502020204030204" pitchFamily="34" charset="0"/>
                          <a:cs typeface="Times New Roman" panose="02020603050405020304" pitchFamily="18" charset="0"/>
                        </a:rPr>
                        <a:t>0</a:t>
                      </a:r>
                    </a:p>
                  </a:txBody>
                  <a:tcPr marL="74676" marR="7467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r h="343280">
                <a:tc>
                  <a:txBody>
                    <a:bodyPr/>
                    <a:lstStyle/>
                    <a:p>
                      <a:pPr marL="0" marR="0" algn="ctr">
                        <a:lnSpc>
                          <a:spcPct val="107000"/>
                        </a:lnSpc>
                        <a:spcBef>
                          <a:spcPts val="0"/>
                        </a:spcBef>
                        <a:spcAft>
                          <a:spcPts val="0"/>
                        </a:spcAft>
                      </a:pPr>
                      <a:r>
                        <a:rPr lang="en-US" sz="2000">
                          <a:effectLst/>
                          <a:latin typeface="Calibri" panose="020F0502020204030204" pitchFamily="34" charset="0"/>
                          <a:ea typeface="Calibri" panose="020F0502020204030204" pitchFamily="34" charset="0"/>
                          <a:cs typeface="Times New Roman" panose="02020603050405020304" pitchFamily="18" charset="0"/>
                        </a:rPr>
                        <a:t>6</a:t>
                      </a:r>
                    </a:p>
                  </a:txBody>
                  <a:tcPr marL="74676" marR="7467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2000">
                          <a:effectLst/>
                          <a:latin typeface="Calibri" panose="020F0502020204030204" pitchFamily="34" charset="0"/>
                          <a:ea typeface="Calibri" panose="020F0502020204030204" pitchFamily="34" charset="0"/>
                          <a:cs typeface="Times New Roman" panose="02020603050405020304" pitchFamily="18" charset="0"/>
                        </a:rPr>
                        <a:t>15</a:t>
                      </a:r>
                    </a:p>
                  </a:txBody>
                  <a:tcPr marL="74676" marR="7467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2000">
                          <a:effectLst/>
                          <a:latin typeface="Calibri" panose="020F0502020204030204" pitchFamily="34" charset="0"/>
                          <a:ea typeface="Calibri" panose="020F0502020204030204" pitchFamily="34" charset="0"/>
                          <a:cs typeface="Times New Roman" panose="02020603050405020304" pitchFamily="18" charset="0"/>
                        </a:rPr>
                        <a:t>15</a:t>
                      </a:r>
                    </a:p>
                  </a:txBody>
                  <a:tcPr marL="74676" marR="7467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6"/>
                  </a:ext>
                </a:extLst>
              </a:tr>
              <a:tr h="343280">
                <a:tc>
                  <a:txBody>
                    <a:bodyPr/>
                    <a:lstStyle/>
                    <a:p>
                      <a:pPr marL="0" marR="0" algn="ctr">
                        <a:lnSpc>
                          <a:spcPct val="107000"/>
                        </a:lnSpc>
                        <a:spcBef>
                          <a:spcPts val="0"/>
                        </a:spcBef>
                        <a:spcAft>
                          <a:spcPts val="0"/>
                        </a:spcAft>
                      </a:pPr>
                      <a:r>
                        <a:rPr lang="en-US" sz="2000">
                          <a:effectLst/>
                          <a:latin typeface="Calibri" panose="020F0502020204030204" pitchFamily="34" charset="0"/>
                          <a:ea typeface="Calibri" panose="020F0502020204030204" pitchFamily="34" charset="0"/>
                          <a:cs typeface="Times New Roman" panose="02020603050405020304" pitchFamily="18" charset="0"/>
                        </a:rPr>
                        <a:t>7</a:t>
                      </a:r>
                    </a:p>
                  </a:txBody>
                  <a:tcPr marL="74676" marR="7467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2000">
                          <a:effectLst/>
                          <a:latin typeface="Calibri" panose="020F0502020204030204" pitchFamily="34" charset="0"/>
                          <a:ea typeface="Calibri" panose="020F0502020204030204" pitchFamily="34" charset="0"/>
                          <a:cs typeface="Times New Roman" panose="02020603050405020304" pitchFamily="18" charset="0"/>
                        </a:rPr>
                        <a:t>30</a:t>
                      </a:r>
                    </a:p>
                  </a:txBody>
                  <a:tcPr marL="74676" marR="7467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2000" dirty="0">
                          <a:effectLst/>
                          <a:latin typeface="Calibri" panose="020F0502020204030204" pitchFamily="34" charset="0"/>
                          <a:ea typeface="Calibri" panose="020F0502020204030204" pitchFamily="34" charset="0"/>
                          <a:cs typeface="Times New Roman" panose="02020603050405020304" pitchFamily="18" charset="0"/>
                        </a:rPr>
                        <a:t>30</a:t>
                      </a:r>
                    </a:p>
                  </a:txBody>
                  <a:tcPr marL="74676" marR="7467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7"/>
                  </a:ext>
                </a:extLst>
              </a:tr>
              <a:tr h="343280">
                <a:tc>
                  <a:txBody>
                    <a:bodyPr/>
                    <a:lstStyle/>
                    <a:p>
                      <a:pPr marL="0" marR="0" algn="ctr">
                        <a:lnSpc>
                          <a:spcPct val="107000"/>
                        </a:lnSpc>
                        <a:spcBef>
                          <a:spcPts val="0"/>
                        </a:spcBef>
                        <a:spcAft>
                          <a:spcPts val="0"/>
                        </a:spcAft>
                      </a:pPr>
                      <a:r>
                        <a:rPr lang="en-US" sz="2000">
                          <a:effectLst/>
                          <a:latin typeface="Calibri" panose="020F0502020204030204" pitchFamily="34" charset="0"/>
                          <a:ea typeface="Calibri" panose="020F0502020204030204" pitchFamily="34" charset="0"/>
                          <a:cs typeface="Times New Roman" panose="02020603050405020304" pitchFamily="18" charset="0"/>
                        </a:rPr>
                        <a:t>8</a:t>
                      </a:r>
                    </a:p>
                  </a:txBody>
                  <a:tcPr marL="74676" marR="7467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2000">
                          <a:effectLst/>
                          <a:latin typeface="Calibri" panose="020F0502020204030204" pitchFamily="34" charset="0"/>
                          <a:ea typeface="Calibri" panose="020F0502020204030204" pitchFamily="34" charset="0"/>
                          <a:cs typeface="Times New Roman" panose="02020603050405020304" pitchFamily="18" charset="0"/>
                        </a:rPr>
                        <a:t>45</a:t>
                      </a:r>
                    </a:p>
                  </a:txBody>
                  <a:tcPr marL="74676" marR="7467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2000">
                          <a:effectLst/>
                          <a:latin typeface="Calibri" panose="020F0502020204030204" pitchFamily="34" charset="0"/>
                          <a:ea typeface="Calibri" panose="020F0502020204030204" pitchFamily="34" charset="0"/>
                          <a:cs typeface="Times New Roman" panose="02020603050405020304" pitchFamily="18" charset="0"/>
                        </a:rPr>
                        <a:t>45</a:t>
                      </a:r>
                    </a:p>
                  </a:txBody>
                  <a:tcPr marL="74676" marR="7467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8"/>
                  </a:ext>
                </a:extLst>
              </a:tr>
              <a:tr h="343280">
                <a:tc>
                  <a:txBody>
                    <a:bodyPr/>
                    <a:lstStyle/>
                    <a:p>
                      <a:pPr marL="0" marR="0" algn="ctr">
                        <a:lnSpc>
                          <a:spcPct val="107000"/>
                        </a:lnSpc>
                        <a:spcBef>
                          <a:spcPts val="0"/>
                        </a:spcBef>
                        <a:spcAft>
                          <a:spcPts val="0"/>
                        </a:spcAft>
                      </a:pPr>
                      <a:r>
                        <a:rPr lang="en-US" sz="2000">
                          <a:effectLst/>
                          <a:latin typeface="Calibri" panose="020F0502020204030204" pitchFamily="34" charset="0"/>
                          <a:ea typeface="Calibri" panose="020F0502020204030204" pitchFamily="34" charset="0"/>
                          <a:cs typeface="Times New Roman" panose="02020603050405020304" pitchFamily="18" charset="0"/>
                        </a:rPr>
                        <a:t>9</a:t>
                      </a:r>
                    </a:p>
                  </a:txBody>
                  <a:tcPr marL="74676" marR="7467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2000">
                          <a:effectLst/>
                          <a:latin typeface="Calibri" panose="020F0502020204030204" pitchFamily="34" charset="0"/>
                          <a:ea typeface="Calibri" panose="020F0502020204030204" pitchFamily="34" charset="0"/>
                          <a:cs typeface="Times New Roman" panose="02020603050405020304" pitchFamily="18" charset="0"/>
                        </a:rPr>
                        <a:t>60</a:t>
                      </a:r>
                    </a:p>
                  </a:txBody>
                  <a:tcPr marL="74676" marR="7467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2000">
                          <a:effectLst/>
                          <a:latin typeface="Calibri" panose="020F0502020204030204" pitchFamily="34" charset="0"/>
                          <a:ea typeface="Calibri" panose="020F0502020204030204" pitchFamily="34" charset="0"/>
                          <a:cs typeface="Times New Roman" panose="02020603050405020304" pitchFamily="18" charset="0"/>
                        </a:rPr>
                        <a:t>60</a:t>
                      </a:r>
                    </a:p>
                  </a:txBody>
                  <a:tcPr marL="74676" marR="7467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9"/>
                  </a:ext>
                </a:extLst>
              </a:tr>
              <a:tr h="343280">
                <a:tc>
                  <a:txBody>
                    <a:bodyPr/>
                    <a:lstStyle/>
                    <a:p>
                      <a:pPr marL="0" marR="0" algn="ctr">
                        <a:lnSpc>
                          <a:spcPct val="107000"/>
                        </a:lnSpc>
                        <a:spcBef>
                          <a:spcPts val="0"/>
                        </a:spcBef>
                        <a:spcAft>
                          <a:spcPts val="0"/>
                        </a:spcAft>
                      </a:pPr>
                      <a:r>
                        <a:rPr lang="en-US" sz="2000" dirty="0">
                          <a:effectLst/>
                          <a:latin typeface="Calibri" panose="020F0502020204030204" pitchFamily="34" charset="0"/>
                          <a:ea typeface="Calibri" panose="020F0502020204030204" pitchFamily="34" charset="0"/>
                          <a:cs typeface="Times New Roman" panose="02020603050405020304" pitchFamily="18" charset="0"/>
                        </a:rPr>
                        <a:t>10</a:t>
                      </a:r>
                    </a:p>
                  </a:txBody>
                  <a:tcPr marL="74676" marR="7467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2000">
                          <a:effectLst/>
                          <a:latin typeface="Calibri" panose="020F0502020204030204" pitchFamily="34" charset="0"/>
                          <a:ea typeface="Calibri" panose="020F0502020204030204" pitchFamily="34" charset="0"/>
                          <a:cs typeface="Times New Roman" panose="02020603050405020304" pitchFamily="18" charset="0"/>
                        </a:rPr>
                        <a:t>0</a:t>
                      </a:r>
                    </a:p>
                  </a:txBody>
                  <a:tcPr marL="74676" marR="7467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2000">
                          <a:effectLst/>
                          <a:latin typeface="Calibri" panose="020F0502020204030204" pitchFamily="34" charset="0"/>
                          <a:ea typeface="Calibri" panose="020F0502020204030204" pitchFamily="34" charset="0"/>
                          <a:cs typeface="Times New Roman" panose="02020603050405020304" pitchFamily="18" charset="0"/>
                        </a:rPr>
                        <a:t>30</a:t>
                      </a:r>
                    </a:p>
                  </a:txBody>
                  <a:tcPr marL="74676" marR="7467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0"/>
                  </a:ext>
                </a:extLst>
              </a:tr>
              <a:tr h="343280">
                <a:tc>
                  <a:txBody>
                    <a:bodyPr/>
                    <a:lstStyle/>
                    <a:p>
                      <a:pPr marL="0" marR="0" algn="ctr">
                        <a:lnSpc>
                          <a:spcPct val="107000"/>
                        </a:lnSpc>
                        <a:spcBef>
                          <a:spcPts val="0"/>
                        </a:spcBef>
                        <a:spcAft>
                          <a:spcPts val="0"/>
                        </a:spcAft>
                      </a:pPr>
                      <a:r>
                        <a:rPr lang="en-US" sz="2000" dirty="0">
                          <a:effectLst/>
                          <a:latin typeface="Calibri" panose="020F0502020204030204" pitchFamily="34" charset="0"/>
                          <a:ea typeface="Calibri" panose="020F0502020204030204" pitchFamily="34" charset="0"/>
                          <a:cs typeface="Times New Roman" panose="02020603050405020304" pitchFamily="18" charset="0"/>
                        </a:rPr>
                        <a:t>11</a:t>
                      </a:r>
                    </a:p>
                  </a:txBody>
                  <a:tcPr marL="74676" marR="7467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2000">
                          <a:effectLst/>
                          <a:latin typeface="Calibri" panose="020F0502020204030204" pitchFamily="34" charset="0"/>
                          <a:ea typeface="Calibri" panose="020F0502020204030204" pitchFamily="34" charset="0"/>
                          <a:cs typeface="Times New Roman" panose="02020603050405020304" pitchFamily="18" charset="0"/>
                        </a:rPr>
                        <a:t>0</a:t>
                      </a:r>
                    </a:p>
                  </a:txBody>
                  <a:tcPr marL="74676" marR="7467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2000" dirty="0">
                          <a:effectLst/>
                          <a:latin typeface="Calibri" panose="020F0502020204030204" pitchFamily="34" charset="0"/>
                          <a:ea typeface="Calibri" panose="020F0502020204030204" pitchFamily="34" charset="0"/>
                          <a:cs typeface="Times New Roman" panose="02020603050405020304" pitchFamily="18" charset="0"/>
                        </a:rPr>
                        <a:t>60</a:t>
                      </a:r>
                    </a:p>
                  </a:txBody>
                  <a:tcPr marL="74676" marR="7467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1"/>
                  </a:ext>
                </a:extLst>
              </a:tr>
              <a:tr h="343280">
                <a:tc>
                  <a:txBody>
                    <a:bodyPr/>
                    <a:lstStyle/>
                    <a:p>
                      <a:pPr marL="0" marR="0" algn="ctr">
                        <a:lnSpc>
                          <a:spcPct val="107000"/>
                        </a:lnSpc>
                        <a:spcBef>
                          <a:spcPts val="0"/>
                        </a:spcBef>
                        <a:spcAft>
                          <a:spcPts val="0"/>
                        </a:spcAft>
                      </a:pPr>
                      <a:r>
                        <a:rPr lang="en-US" sz="2000">
                          <a:effectLst/>
                          <a:latin typeface="Calibri" panose="020F0502020204030204" pitchFamily="34" charset="0"/>
                          <a:ea typeface="Calibri" panose="020F0502020204030204" pitchFamily="34" charset="0"/>
                          <a:cs typeface="Times New Roman" panose="02020603050405020304" pitchFamily="18" charset="0"/>
                        </a:rPr>
                        <a:t>12</a:t>
                      </a:r>
                    </a:p>
                  </a:txBody>
                  <a:tcPr marL="74676" marR="7467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2000">
                          <a:effectLst/>
                          <a:latin typeface="Calibri" panose="020F0502020204030204" pitchFamily="34" charset="0"/>
                          <a:ea typeface="Calibri" panose="020F0502020204030204" pitchFamily="34" charset="0"/>
                          <a:cs typeface="Times New Roman" panose="02020603050405020304" pitchFamily="18" charset="0"/>
                        </a:rPr>
                        <a:t>0</a:t>
                      </a:r>
                    </a:p>
                  </a:txBody>
                  <a:tcPr marL="74676" marR="7467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2000">
                          <a:effectLst/>
                          <a:latin typeface="Calibri" panose="020F0502020204030204" pitchFamily="34" charset="0"/>
                          <a:ea typeface="Calibri" panose="020F0502020204030204" pitchFamily="34" charset="0"/>
                          <a:cs typeface="Times New Roman" panose="02020603050405020304" pitchFamily="18" charset="0"/>
                        </a:rPr>
                        <a:t>90</a:t>
                      </a:r>
                    </a:p>
                  </a:txBody>
                  <a:tcPr marL="74676" marR="7467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2"/>
                  </a:ext>
                </a:extLst>
              </a:tr>
              <a:tr h="343280">
                <a:tc>
                  <a:txBody>
                    <a:bodyPr/>
                    <a:lstStyle/>
                    <a:p>
                      <a:pPr marL="0" marR="0" algn="ctr">
                        <a:lnSpc>
                          <a:spcPct val="107000"/>
                        </a:lnSpc>
                        <a:spcBef>
                          <a:spcPts val="0"/>
                        </a:spcBef>
                        <a:spcAft>
                          <a:spcPts val="0"/>
                        </a:spcAft>
                      </a:pPr>
                      <a:r>
                        <a:rPr lang="en-US" sz="2000">
                          <a:effectLst/>
                          <a:latin typeface="Calibri" panose="020F0502020204030204" pitchFamily="34" charset="0"/>
                          <a:ea typeface="Calibri" panose="020F0502020204030204" pitchFamily="34" charset="0"/>
                          <a:cs typeface="Times New Roman" panose="02020603050405020304" pitchFamily="18" charset="0"/>
                        </a:rPr>
                        <a:t>13</a:t>
                      </a:r>
                    </a:p>
                  </a:txBody>
                  <a:tcPr marL="74676" marR="7467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2000" dirty="0">
                          <a:effectLst/>
                          <a:latin typeface="Calibri" panose="020F0502020204030204" pitchFamily="34" charset="0"/>
                          <a:ea typeface="Calibri" panose="020F0502020204030204" pitchFamily="34" charset="0"/>
                          <a:cs typeface="Times New Roman" panose="02020603050405020304" pitchFamily="18" charset="0"/>
                        </a:rPr>
                        <a:t>0</a:t>
                      </a:r>
                    </a:p>
                  </a:txBody>
                  <a:tcPr marL="74676" marR="7467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2000" dirty="0">
                          <a:effectLst/>
                          <a:latin typeface="Calibri" panose="020F0502020204030204" pitchFamily="34" charset="0"/>
                          <a:ea typeface="Calibri" panose="020F0502020204030204" pitchFamily="34" charset="0"/>
                          <a:cs typeface="Times New Roman" panose="02020603050405020304" pitchFamily="18" charset="0"/>
                        </a:rPr>
                        <a:t>120</a:t>
                      </a:r>
                    </a:p>
                  </a:txBody>
                  <a:tcPr marL="74676" marR="7467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3"/>
                  </a:ext>
                </a:extLst>
              </a:tr>
            </a:tbl>
          </a:graphicData>
        </a:graphic>
      </p:graphicFrame>
      <p:pic>
        <p:nvPicPr>
          <p:cNvPr id="22" name="Picture 21"/>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9016690" y="5461531"/>
            <a:ext cx="679843" cy="1080780"/>
          </a:xfrm>
          <a:prstGeom prst="rect">
            <a:avLst/>
          </a:prstGeom>
        </p:spPr>
      </p:pic>
      <p:graphicFrame>
        <p:nvGraphicFramePr>
          <p:cNvPr id="4" name="Table 3"/>
          <p:cNvGraphicFramePr>
            <a:graphicFrameLocks noGrp="1"/>
          </p:cNvGraphicFramePr>
          <p:nvPr>
            <p:extLst>
              <p:ext uri="{D42A27DB-BD31-4B8C-83A1-F6EECF244321}">
                <p14:modId xmlns:p14="http://schemas.microsoft.com/office/powerpoint/2010/main" val="4163461859"/>
              </p:ext>
            </p:extLst>
          </p:nvPr>
        </p:nvGraphicFramePr>
        <p:xfrm>
          <a:off x="541176" y="5876176"/>
          <a:ext cx="6072825" cy="1452031"/>
        </p:xfrm>
        <a:graphic>
          <a:graphicData uri="http://schemas.openxmlformats.org/drawingml/2006/table">
            <a:tbl>
              <a:tblPr/>
              <a:tblGrid>
                <a:gridCol w="521994">
                  <a:extLst>
                    <a:ext uri="{9D8B030D-6E8A-4147-A177-3AD203B41FA5}">
                      <a16:colId xmlns:a16="http://schemas.microsoft.com/office/drawing/2014/main" val="847698138"/>
                    </a:ext>
                  </a:extLst>
                </a:gridCol>
                <a:gridCol w="523034">
                  <a:extLst>
                    <a:ext uri="{9D8B030D-6E8A-4147-A177-3AD203B41FA5}">
                      <a16:colId xmlns:a16="http://schemas.microsoft.com/office/drawing/2014/main" val="3621306709"/>
                    </a:ext>
                  </a:extLst>
                </a:gridCol>
                <a:gridCol w="909160">
                  <a:extLst>
                    <a:ext uri="{9D8B030D-6E8A-4147-A177-3AD203B41FA5}">
                      <a16:colId xmlns:a16="http://schemas.microsoft.com/office/drawing/2014/main" val="3607609619"/>
                    </a:ext>
                  </a:extLst>
                </a:gridCol>
                <a:gridCol w="1091853">
                  <a:extLst>
                    <a:ext uri="{9D8B030D-6E8A-4147-A177-3AD203B41FA5}">
                      <a16:colId xmlns:a16="http://schemas.microsoft.com/office/drawing/2014/main" val="928821542"/>
                    </a:ext>
                  </a:extLst>
                </a:gridCol>
                <a:gridCol w="910138">
                  <a:extLst>
                    <a:ext uri="{9D8B030D-6E8A-4147-A177-3AD203B41FA5}">
                      <a16:colId xmlns:a16="http://schemas.microsoft.com/office/drawing/2014/main" val="353339024"/>
                    </a:ext>
                  </a:extLst>
                </a:gridCol>
                <a:gridCol w="1259748">
                  <a:extLst>
                    <a:ext uri="{9D8B030D-6E8A-4147-A177-3AD203B41FA5}">
                      <a16:colId xmlns:a16="http://schemas.microsoft.com/office/drawing/2014/main" val="1166354931"/>
                    </a:ext>
                  </a:extLst>
                </a:gridCol>
                <a:gridCol w="856898">
                  <a:extLst>
                    <a:ext uri="{9D8B030D-6E8A-4147-A177-3AD203B41FA5}">
                      <a16:colId xmlns:a16="http://schemas.microsoft.com/office/drawing/2014/main" val="663168744"/>
                    </a:ext>
                  </a:extLst>
                </a:gridCol>
              </a:tblGrid>
              <a:tr h="207433">
                <a:tc>
                  <a:txBody>
                    <a:bodyPr/>
                    <a:lstStyle/>
                    <a:p>
                      <a:r>
                        <a:rPr lang="en-US" sz="1100" b="1" u="sng" smtClean="0"/>
                        <a:t>Crop</a:t>
                      </a:r>
                      <a:endParaRPr lang="en-US" sz="1100" b="1" u="sng" dirty="0"/>
                    </a:p>
                  </a:txBody>
                  <a:tcPr marL="10372" marR="10372" marT="10372" marB="0" anchor="b">
                    <a:lnL>
                      <a:noFill/>
                    </a:lnL>
                    <a:lnR>
                      <a:noFill/>
                    </a:lnR>
                    <a:lnT>
                      <a:noFill/>
                    </a:lnT>
                    <a:lnB>
                      <a:noFill/>
                    </a:lnB>
                    <a:solidFill>
                      <a:srgbClr val="FFFF00"/>
                    </a:solidFill>
                  </a:tcPr>
                </a:tc>
                <a:tc>
                  <a:txBody>
                    <a:bodyPr/>
                    <a:lstStyle/>
                    <a:p>
                      <a:pPr algn="l" fontAlgn="b"/>
                      <a:r>
                        <a:rPr lang="en-US" sz="1100" b="1" i="0" u="sng" strike="noStrike" smtClean="0">
                          <a:solidFill>
                            <a:srgbClr val="000000"/>
                          </a:solidFill>
                          <a:effectLst/>
                          <a:latin typeface="Calibri" panose="020F0502020204030204" pitchFamily="34" charset="0"/>
                        </a:rPr>
                        <a:t>Location</a:t>
                      </a:r>
                      <a:endParaRPr lang="en-US" sz="1100" b="1" i="0" u="sng" strike="noStrike" dirty="0">
                        <a:solidFill>
                          <a:srgbClr val="000000"/>
                        </a:solidFill>
                        <a:effectLst/>
                        <a:latin typeface="Calibri" panose="020F0502020204030204" pitchFamily="34" charset="0"/>
                      </a:endParaRPr>
                    </a:p>
                  </a:txBody>
                  <a:tcPr marL="10372" marR="10372" marT="10372" marB="0" anchor="b">
                    <a:lnL>
                      <a:noFill/>
                    </a:lnL>
                    <a:lnR>
                      <a:noFill/>
                    </a:lnR>
                    <a:lnT>
                      <a:noFill/>
                    </a:lnT>
                    <a:lnB>
                      <a:noFill/>
                    </a:lnB>
                    <a:solidFill>
                      <a:srgbClr val="FFFF00"/>
                    </a:solidFill>
                  </a:tcPr>
                </a:tc>
                <a:tc>
                  <a:txBody>
                    <a:bodyPr/>
                    <a:lstStyle/>
                    <a:p>
                      <a:pPr algn="l" fontAlgn="b"/>
                      <a:r>
                        <a:rPr lang="en-US" sz="1100" b="1" i="0" u="sng" strike="noStrike" smtClean="0">
                          <a:solidFill>
                            <a:srgbClr val="000000"/>
                          </a:solidFill>
                          <a:effectLst/>
                          <a:latin typeface="Calibri" panose="020F0502020204030204" pitchFamily="34" charset="0"/>
                        </a:rPr>
                        <a:t>Pre-plant N</a:t>
                      </a:r>
                      <a:endParaRPr lang="en-US" sz="1100" b="1" i="0" u="sng" strike="noStrike">
                        <a:solidFill>
                          <a:srgbClr val="000000"/>
                        </a:solidFill>
                        <a:effectLst/>
                        <a:latin typeface="Calibri" panose="020F0502020204030204" pitchFamily="34" charset="0"/>
                      </a:endParaRPr>
                    </a:p>
                  </a:txBody>
                  <a:tcPr marL="10372" marR="10372" marT="10372" marB="0" anchor="b">
                    <a:lnL>
                      <a:noFill/>
                    </a:lnL>
                    <a:lnR>
                      <a:noFill/>
                    </a:lnR>
                    <a:lnT>
                      <a:noFill/>
                    </a:lnT>
                    <a:lnB>
                      <a:noFill/>
                    </a:lnB>
                    <a:solidFill>
                      <a:srgbClr val="FFFF00"/>
                    </a:solidFill>
                  </a:tcPr>
                </a:tc>
                <a:tc>
                  <a:txBody>
                    <a:bodyPr/>
                    <a:lstStyle/>
                    <a:p>
                      <a:pPr algn="l" fontAlgn="b"/>
                      <a:r>
                        <a:rPr lang="en-US" sz="1100" b="1" i="0" u="sng" strike="noStrike" smtClean="0">
                          <a:solidFill>
                            <a:srgbClr val="000000"/>
                          </a:solidFill>
                          <a:effectLst/>
                          <a:latin typeface="Calibri" panose="020F0502020204030204" pitchFamily="34" charset="0"/>
                        </a:rPr>
                        <a:t>Planting Date</a:t>
                      </a:r>
                      <a:endParaRPr lang="en-US" sz="1100" b="1" i="0" u="sng" strike="noStrike">
                        <a:solidFill>
                          <a:srgbClr val="000000"/>
                        </a:solidFill>
                        <a:effectLst/>
                        <a:latin typeface="Calibri" panose="020F0502020204030204" pitchFamily="34" charset="0"/>
                      </a:endParaRPr>
                    </a:p>
                  </a:txBody>
                  <a:tcPr marL="10372" marR="10372" marT="10372" marB="0" anchor="b">
                    <a:lnL>
                      <a:noFill/>
                    </a:lnL>
                    <a:lnR>
                      <a:noFill/>
                    </a:lnR>
                    <a:lnT>
                      <a:noFill/>
                    </a:lnT>
                    <a:lnB>
                      <a:noFill/>
                    </a:lnB>
                    <a:solidFill>
                      <a:srgbClr val="FFFF00"/>
                    </a:solidFill>
                  </a:tcPr>
                </a:tc>
                <a:tc>
                  <a:txBody>
                    <a:bodyPr/>
                    <a:lstStyle/>
                    <a:p>
                      <a:pPr algn="l" fontAlgn="b"/>
                      <a:r>
                        <a:rPr lang="en-US" sz="1100" b="1" i="0" u="sng" strike="noStrike" smtClean="0">
                          <a:solidFill>
                            <a:srgbClr val="000000"/>
                          </a:solidFill>
                          <a:effectLst/>
                          <a:latin typeface="Calibri" panose="020F0502020204030204" pitchFamily="34" charset="0"/>
                        </a:rPr>
                        <a:t>Topdress N</a:t>
                      </a:r>
                      <a:endParaRPr lang="en-US" sz="1100" b="1" i="0" u="sng" strike="noStrike">
                        <a:solidFill>
                          <a:srgbClr val="000000"/>
                        </a:solidFill>
                        <a:effectLst/>
                        <a:latin typeface="Calibri" panose="020F0502020204030204" pitchFamily="34" charset="0"/>
                      </a:endParaRPr>
                    </a:p>
                  </a:txBody>
                  <a:tcPr marL="10372" marR="10372" marT="10372" marB="0" anchor="b">
                    <a:lnL>
                      <a:noFill/>
                    </a:lnL>
                    <a:lnR>
                      <a:noFill/>
                    </a:lnR>
                    <a:lnT>
                      <a:noFill/>
                    </a:lnT>
                    <a:lnB>
                      <a:noFill/>
                    </a:lnB>
                    <a:solidFill>
                      <a:srgbClr val="FFFF00"/>
                    </a:solidFill>
                  </a:tcPr>
                </a:tc>
                <a:tc>
                  <a:txBody>
                    <a:bodyPr/>
                    <a:lstStyle/>
                    <a:p>
                      <a:pPr algn="l" fontAlgn="b"/>
                      <a:r>
                        <a:rPr lang="en-US" sz="1100" b="1" i="0" u="sng" strike="noStrike" smtClean="0">
                          <a:solidFill>
                            <a:srgbClr val="000000"/>
                          </a:solidFill>
                          <a:effectLst/>
                          <a:latin typeface="Calibri" panose="020F0502020204030204" pitchFamily="34" charset="0"/>
                        </a:rPr>
                        <a:t>Sensor Dates</a:t>
                      </a:r>
                      <a:endParaRPr lang="en-US" sz="1100" b="1" i="0" u="sng" strike="noStrike" dirty="0">
                        <a:solidFill>
                          <a:srgbClr val="000000"/>
                        </a:solidFill>
                        <a:effectLst/>
                        <a:latin typeface="Calibri" panose="020F0502020204030204" pitchFamily="34" charset="0"/>
                      </a:endParaRPr>
                    </a:p>
                  </a:txBody>
                  <a:tcPr marL="10372" marR="10372" marT="10372" marB="0" anchor="b">
                    <a:lnL>
                      <a:noFill/>
                    </a:lnL>
                    <a:lnR>
                      <a:noFill/>
                    </a:lnR>
                    <a:lnT>
                      <a:noFill/>
                    </a:lnT>
                    <a:lnB>
                      <a:noFill/>
                    </a:lnB>
                    <a:solidFill>
                      <a:srgbClr val="FFFF00"/>
                    </a:solidFill>
                  </a:tcPr>
                </a:tc>
                <a:tc>
                  <a:txBody>
                    <a:bodyPr/>
                    <a:lstStyle/>
                    <a:p>
                      <a:pPr algn="l" fontAlgn="b"/>
                      <a:r>
                        <a:rPr lang="en-US" sz="1100" b="1" i="0" u="sng" strike="noStrike" dirty="0" smtClean="0">
                          <a:solidFill>
                            <a:srgbClr val="000000"/>
                          </a:solidFill>
                          <a:effectLst/>
                          <a:latin typeface="Calibri" panose="020F0502020204030204" pitchFamily="34" charset="0"/>
                        </a:rPr>
                        <a:t>Sum of GDD</a:t>
                      </a:r>
                      <a:endParaRPr lang="en-US" sz="1100" b="1" i="0" u="sng" strike="noStrike" dirty="0">
                        <a:solidFill>
                          <a:srgbClr val="000000"/>
                        </a:solidFill>
                        <a:effectLst/>
                        <a:latin typeface="Calibri" panose="020F0502020204030204" pitchFamily="34" charset="0"/>
                      </a:endParaRPr>
                    </a:p>
                  </a:txBody>
                  <a:tcPr marL="10372" marR="10372" marT="10372" marB="0" anchor="b">
                    <a:lnL>
                      <a:noFill/>
                    </a:lnL>
                    <a:lnR>
                      <a:noFill/>
                    </a:lnR>
                    <a:lnT>
                      <a:noFill/>
                    </a:lnT>
                    <a:lnB>
                      <a:noFill/>
                    </a:lnB>
                    <a:solidFill>
                      <a:srgbClr val="FFFF00"/>
                    </a:solidFill>
                  </a:tcPr>
                </a:tc>
                <a:extLst>
                  <a:ext uri="{0D108BD9-81ED-4DB2-BD59-A6C34878D82A}">
                    <a16:rowId xmlns:a16="http://schemas.microsoft.com/office/drawing/2014/main" val="1693699958"/>
                  </a:ext>
                </a:extLst>
              </a:tr>
              <a:tr h="207433">
                <a:tc>
                  <a:txBody>
                    <a:bodyPr/>
                    <a:lstStyle/>
                    <a:p>
                      <a:r>
                        <a:rPr lang="en-US" sz="1100" dirty="0" smtClean="0"/>
                        <a:t>Corn</a:t>
                      </a:r>
                      <a:endParaRPr lang="en-US" sz="1100" dirty="0"/>
                    </a:p>
                  </a:txBody>
                  <a:tcPr marL="10372" marR="10372" marT="10372" marB="0" anchor="b">
                    <a:lnL>
                      <a:noFill/>
                    </a:lnL>
                    <a:lnR>
                      <a:noFill/>
                    </a:lnR>
                    <a:lnT>
                      <a:noFill/>
                    </a:lnT>
                    <a:lnB>
                      <a:noFill/>
                    </a:lnB>
                    <a:solidFill>
                      <a:schemeClr val="accent4">
                        <a:lumMod val="20000"/>
                        <a:lumOff val="80000"/>
                      </a:schemeClr>
                    </a:solidFill>
                  </a:tcPr>
                </a:tc>
                <a:tc>
                  <a:txBody>
                    <a:bodyPr/>
                    <a:lstStyle/>
                    <a:p>
                      <a:pPr algn="l" fontAlgn="b"/>
                      <a:r>
                        <a:rPr lang="en-US" sz="1100" b="0" i="0" u="none" strike="noStrike" dirty="0" err="1">
                          <a:solidFill>
                            <a:srgbClr val="000000"/>
                          </a:solidFill>
                          <a:effectLst/>
                          <a:latin typeface="Calibri" panose="020F0502020204030204" pitchFamily="34" charset="0"/>
                        </a:rPr>
                        <a:t>Efaw</a:t>
                      </a:r>
                      <a:endParaRPr lang="en-US" sz="1100" b="0" i="0" u="none" strike="noStrike" dirty="0">
                        <a:solidFill>
                          <a:srgbClr val="000000"/>
                        </a:solidFill>
                        <a:effectLst/>
                        <a:latin typeface="Calibri" panose="020F0502020204030204" pitchFamily="34" charset="0"/>
                      </a:endParaRPr>
                    </a:p>
                  </a:txBody>
                  <a:tcPr marL="10372" marR="10372" marT="10372" marB="0" anchor="b">
                    <a:lnL>
                      <a:noFill/>
                    </a:lnL>
                    <a:lnR>
                      <a:noFill/>
                    </a:lnR>
                    <a:lnT>
                      <a:noFill/>
                    </a:lnT>
                    <a:lnB>
                      <a:noFill/>
                    </a:lnB>
                    <a:solidFill>
                      <a:schemeClr val="accent4">
                        <a:lumMod val="20000"/>
                        <a:lumOff val="80000"/>
                      </a:schemeClr>
                    </a:solidFill>
                  </a:tcPr>
                </a:tc>
                <a:tc>
                  <a:txBody>
                    <a:bodyPr/>
                    <a:lstStyle/>
                    <a:p>
                      <a:pPr algn="l" fontAlgn="b"/>
                      <a:r>
                        <a:rPr lang="en-US" sz="1100" b="0" i="0" u="none" strike="noStrike" dirty="0">
                          <a:solidFill>
                            <a:srgbClr val="000000"/>
                          </a:solidFill>
                          <a:effectLst/>
                          <a:latin typeface="Calibri" panose="020F0502020204030204" pitchFamily="34" charset="0"/>
                        </a:rPr>
                        <a:t>4/13/2017</a:t>
                      </a:r>
                    </a:p>
                  </a:txBody>
                  <a:tcPr marL="10372" marR="10372" marT="10372" marB="0" anchor="b">
                    <a:lnL>
                      <a:noFill/>
                    </a:lnL>
                    <a:lnR>
                      <a:noFill/>
                    </a:lnR>
                    <a:lnT>
                      <a:noFill/>
                    </a:lnT>
                    <a:lnB>
                      <a:noFill/>
                    </a:lnB>
                    <a:solidFill>
                      <a:schemeClr val="accent4">
                        <a:lumMod val="20000"/>
                        <a:lumOff val="80000"/>
                      </a:schemeClr>
                    </a:solidFill>
                  </a:tcPr>
                </a:tc>
                <a:tc>
                  <a:txBody>
                    <a:bodyPr/>
                    <a:lstStyle/>
                    <a:p>
                      <a:pPr algn="l" fontAlgn="b"/>
                      <a:r>
                        <a:rPr lang="en-US" sz="1100" b="0" i="0" u="none" strike="noStrike">
                          <a:solidFill>
                            <a:srgbClr val="000000"/>
                          </a:solidFill>
                          <a:effectLst/>
                          <a:latin typeface="Calibri" panose="020F0502020204030204" pitchFamily="34" charset="0"/>
                        </a:rPr>
                        <a:t>4/13/2017</a:t>
                      </a:r>
                    </a:p>
                  </a:txBody>
                  <a:tcPr marL="10372" marR="10372" marT="10372" marB="0" anchor="b">
                    <a:lnL>
                      <a:noFill/>
                    </a:lnL>
                    <a:lnR>
                      <a:noFill/>
                    </a:lnR>
                    <a:lnT>
                      <a:noFill/>
                    </a:lnT>
                    <a:lnB>
                      <a:noFill/>
                    </a:lnB>
                    <a:solidFill>
                      <a:schemeClr val="accent4">
                        <a:lumMod val="20000"/>
                        <a:lumOff val="80000"/>
                      </a:schemeClr>
                    </a:solidFill>
                  </a:tcPr>
                </a:tc>
                <a:tc>
                  <a:txBody>
                    <a:bodyPr/>
                    <a:lstStyle/>
                    <a:p>
                      <a:pPr algn="l" fontAlgn="b"/>
                      <a:r>
                        <a:rPr lang="en-US" sz="1100" b="0" i="0" u="none" strike="noStrike">
                          <a:solidFill>
                            <a:srgbClr val="000000"/>
                          </a:solidFill>
                          <a:effectLst/>
                          <a:latin typeface="Calibri" panose="020F0502020204030204" pitchFamily="34" charset="0"/>
                        </a:rPr>
                        <a:t>6/8/2017</a:t>
                      </a:r>
                    </a:p>
                  </a:txBody>
                  <a:tcPr marL="10372" marR="10372" marT="10372" marB="0" anchor="b">
                    <a:lnL>
                      <a:noFill/>
                    </a:lnL>
                    <a:lnR>
                      <a:noFill/>
                    </a:lnR>
                    <a:lnT>
                      <a:noFill/>
                    </a:lnT>
                    <a:lnB>
                      <a:noFill/>
                    </a:lnB>
                    <a:solidFill>
                      <a:schemeClr val="accent4">
                        <a:lumMod val="20000"/>
                        <a:lumOff val="80000"/>
                      </a:schemeClr>
                    </a:solidFill>
                  </a:tcPr>
                </a:tc>
                <a:tc>
                  <a:txBody>
                    <a:bodyPr/>
                    <a:lstStyle/>
                    <a:p>
                      <a:pPr algn="l" fontAlgn="b"/>
                      <a:r>
                        <a:rPr lang="en-US" sz="1100" b="0" i="0" u="none" strike="noStrike" dirty="0" smtClean="0">
                          <a:solidFill>
                            <a:srgbClr val="000000"/>
                          </a:solidFill>
                          <a:effectLst/>
                          <a:latin typeface="Calibri" panose="020F0502020204030204" pitchFamily="34" charset="0"/>
                        </a:rPr>
                        <a:t>5/26/2017</a:t>
                      </a:r>
                      <a:endParaRPr lang="en-US" sz="1100" b="0" i="0" u="none" strike="noStrike" dirty="0">
                        <a:solidFill>
                          <a:srgbClr val="000000"/>
                        </a:solidFill>
                        <a:effectLst/>
                        <a:latin typeface="Calibri" panose="020F0502020204030204" pitchFamily="34" charset="0"/>
                      </a:endParaRPr>
                    </a:p>
                  </a:txBody>
                  <a:tcPr marL="10372" marR="10372" marT="10372" marB="0" anchor="b">
                    <a:lnL>
                      <a:noFill/>
                    </a:lnL>
                    <a:lnR>
                      <a:noFill/>
                    </a:lnR>
                    <a:lnT>
                      <a:noFill/>
                    </a:lnT>
                    <a:lnB>
                      <a:noFill/>
                    </a:lnB>
                    <a:solidFill>
                      <a:schemeClr val="accent4">
                        <a:lumMod val="20000"/>
                        <a:lumOff val="80000"/>
                      </a:schemeClr>
                    </a:solidFill>
                  </a:tcPr>
                </a:tc>
                <a:tc>
                  <a:txBody>
                    <a:bodyPr/>
                    <a:lstStyle/>
                    <a:p>
                      <a:pPr algn="l" fontAlgn="b"/>
                      <a:r>
                        <a:rPr lang="en-US" sz="1100" b="0" i="0" u="none" strike="noStrike" dirty="0">
                          <a:solidFill>
                            <a:srgbClr val="000000"/>
                          </a:solidFill>
                          <a:effectLst/>
                          <a:latin typeface="Calibri" panose="020F0502020204030204" pitchFamily="34" charset="0"/>
                        </a:rPr>
                        <a:t>915</a:t>
                      </a:r>
                    </a:p>
                  </a:txBody>
                  <a:tcPr marL="10372" marR="10372" marT="10372" marB="0" anchor="b">
                    <a:lnL>
                      <a:noFill/>
                    </a:lnL>
                    <a:lnR>
                      <a:noFill/>
                    </a:lnR>
                    <a:lnT>
                      <a:noFill/>
                    </a:lnT>
                    <a:lnB>
                      <a:noFill/>
                    </a:lnB>
                    <a:solidFill>
                      <a:schemeClr val="accent4">
                        <a:lumMod val="20000"/>
                        <a:lumOff val="80000"/>
                      </a:schemeClr>
                    </a:solidFill>
                  </a:tcPr>
                </a:tc>
                <a:extLst>
                  <a:ext uri="{0D108BD9-81ED-4DB2-BD59-A6C34878D82A}">
                    <a16:rowId xmlns:a16="http://schemas.microsoft.com/office/drawing/2014/main" val="1949160055"/>
                  </a:ext>
                </a:extLst>
              </a:tr>
              <a:tr h="207433">
                <a:tc>
                  <a:txBody>
                    <a:bodyPr/>
                    <a:lstStyle/>
                    <a:p>
                      <a:endParaRPr lang="en-US" sz="1100" dirty="0"/>
                    </a:p>
                  </a:txBody>
                  <a:tcPr marL="10372" marR="10372" marT="10372" marB="0" anchor="b">
                    <a:lnL>
                      <a:noFill/>
                    </a:lnL>
                    <a:lnR>
                      <a:noFill/>
                    </a:lnR>
                    <a:lnT>
                      <a:noFill/>
                    </a:lnT>
                    <a:lnB>
                      <a:noFill/>
                    </a:lnB>
                    <a:solidFill>
                      <a:schemeClr val="accent4">
                        <a:lumMod val="20000"/>
                        <a:lumOff val="80000"/>
                      </a:schemeClr>
                    </a:solidFill>
                  </a:tcPr>
                </a:tc>
                <a:tc>
                  <a:txBody>
                    <a:bodyPr/>
                    <a:lstStyle/>
                    <a:p>
                      <a:pPr algn="l" fontAlgn="b"/>
                      <a:endParaRPr lang="en-US" sz="1100" b="0" i="0" u="none" strike="noStrike" dirty="0">
                        <a:solidFill>
                          <a:srgbClr val="000000"/>
                        </a:solidFill>
                        <a:effectLst/>
                        <a:latin typeface="Calibri" panose="020F0502020204030204" pitchFamily="34" charset="0"/>
                      </a:endParaRPr>
                    </a:p>
                  </a:txBody>
                  <a:tcPr marL="10372" marR="10372" marT="10372" marB="0" anchor="b">
                    <a:lnL>
                      <a:noFill/>
                    </a:lnL>
                    <a:lnR>
                      <a:noFill/>
                    </a:lnR>
                    <a:lnT>
                      <a:noFill/>
                    </a:lnT>
                    <a:lnB>
                      <a:noFill/>
                    </a:lnB>
                    <a:solidFill>
                      <a:schemeClr val="accent4">
                        <a:lumMod val="20000"/>
                        <a:lumOff val="80000"/>
                      </a:schemeClr>
                    </a:solidFill>
                  </a:tcPr>
                </a:tc>
                <a:tc>
                  <a:txBody>
                    <a:bodyPr/>
                    <a:lstStyle/>
                    <a:p>
                      <a:pPr algn="l" fontAlgn="b"/>
                      <a:endParaRPr lang="en-US" sz="1100" b="0" i="0" u="none" strike="noStrike" dirty="0">
                        <a:solidFill>
                          <a:srgbClr val="000000"/>
                        </a:solidFill>
                        <a:effectLst/>
                        <a:latin typeface="Calibri" panose="020F0502020204030204" pitchFamily="34" charset="0"/>
                      </a:endParaRPr>
                    </a:p>
                  </a:txBody>
                  <a:tcPr marL="10372" marR="10372" marT="10372" marB="0" anchor="b">
                    <a:lnL>
                      <a:noFill/>
                    </a:lnL>
                    <a:lnR>
                      <a:noFill/>
                    </a:lnR>
                    <a:lnT>
                      <a:noFill/>
                    </a:lnT>
                    <a:lnB>
                      <a:noFill/>
                    </a:lnB>
                    <a:solidFill>
                      <a:schemeClr val="accent4">
                        <a:lumMod val="20000"/>
                        <a:lumOff val="80000"/>
                      </a:schemeClr>
                    </a:solidFill>
                  </a:tcPr>
                </a:tc>
                <a:tc>
                  <a:txBody>
                    <a:bodyPr/>
                    <a:lstStyle/>
                    <a:p>
                      <a:pPr algn="l" fontAlgn="b"/>
                      <a:endParaRPr lang="en-US" sz="1100" b="0" i="0" u="none" strike="noStrike" dirty="0">
                        <a:solidFill>
                          <a:srgbClr val="000000"/>
                        </a:solidFill>
                        <a:effectLst/>
                        <a:latin typeface="Calibri" panose="020F0502020204030204" pitchFamily="34" charset="0"/>
                      </a:endParaRPr>
                    </a:p>
                  </a:txBody>
                  <a:tcPr marL="10372" marR="10372" marT="10372" marB="0" anchor="b">
                    <a:lnL>
                      <a:noFill/>
                    </a:lnL>
                    <a:lnR>
                      <a:noFill/>
                    </a:lnR>
                    <a:lnT>
                      <a:noFill/>
                    </a:lnT>
                    <a:lnB>
                      <a:noFill/>
                    </a:lnB>
                    <a:solidFill>
                      <a:schemeClr val="accent4">
                        <a:lumMod val="20000"/>
                        <a:lumOff val="80000"/>
                      </a:schemeClr>
                    </a:solidFill>
                  </a:tcPr>
                </a:tc>
                <a:tc>
                  <a:txBody>
                    <a:bodyPr/>
                    <a:lstStyle/>
                    <a:p>
                      <a:pPr algn="l" fontAlgn="b"/>
                      <a:endParaRPr lang="en-US" sz="1100" b="0" i="0" u="none" strike="noStrike">
                        <a:solidFill>
                          <a:srgbClr val="000000"/>
                        </a:solidFill>
                        <a:effectLst/>
                        <a:latin typeface="Calibri" panose="020F0502020204030204" pitchFamily="34" charset="0"/>
                      </a:endParaRPr>
                    </a:p>
                  </a:txBody>
                  <a:tcPr marL="10372" marR="10372" marT="10372" marB="0" anchor="b">
                    <a:lnL>
                      <a:noFill/>
                    </a:lnL>
                    <a:lnR>
                      <a:noFill/>
                    </a:lnR>
                    <a:lnT>
                      <a:noFill/>
                    </a:lnT>
                    <a:lnB>
                      <a:noFill/>
                    </a:lnB>
                    <a:solidFill>
                      <a:schemeClr val="accent4">
                        <a:lumMod val="20000"/>
                        <a:lumOff val="80000"/>
                      </a:schemeClr>
                    </a:solidFill>
                  </a:tcPr>
                </a:tc>
                <a:tc>
                  <a:txBody>
                    <a:bodyPr/>
                    <a:lstStyle/>
                    <a:p>
                      <a:pPr algn="l" fontAlgn="b"/>
                      <a:r>
                        <a:rPr lang="en-US" sz="1100" b="0" i="0" u="none" strike="noStrike" dirty="0">
                          <a:solidFill>
                            <a:srgbClr val="000000"/>
                          </a:solidFill>
                          <a:effectLst/>
                          <a:latin typeface="Calibri" panose="020F0502020204030204" pitchFamily="34" charset="0"/>
                        </a:rPr>
                        <a:t>6/7/2017</a:t>
                      </a:r>
                    </a:p>
                  </a:txBody>
                  <a:tcPr marL="10372" marR="10372" marT="10372" marB="0" anchor="b">
                    <a:lnL>
                      <a:noFill/>
                    </a:lnL>
                    <a:lnR>
                      <a:noFill/>
                    </a:lnR>
                    <a:lnT>
                      <a:noFill/>
                    </a:lnT>
                    <a:lnB>
                      <a:noFill/>
                    </a:lnB>
                    <a:solidFill>
                      <a:schemeClr val="accent4">
                        <a:lumMod val="20000"/>
                        <a:lumOff val="80000"/>
                      </a:schemeClr>
                    </a:solidFill>
                  </a:tcPr>
                </a:tc>
                <a:tc>
                  <a:txBody>
                    <a:bodyPr/>
                    <a:lstStyle/>
                    <a:p>
                      <a:pPr algn="l" fontAlgn="b"/>
                      <a:r>
                        <a:rPr lang="en-US" sz="1100" b="0" i="0" u="none" strike="noStrike" dirty="0">
                          <a:solidFill>
                            <a:srgbClr val="000000"/>
                          </a:solidFill>
                          <a:effectLst/>
                          <a:latin typeface="Calibri" panose="020F0502020204030204" pitchFamily="34" charset="0"/>
                        </a:rPr>
                        <a:t> </a:t>
                      </a:r>
                    </a:p>
                  </a:txBody>
                  <a:tcPr marL="10372" marR="10372" marT="10372" marB="0" anchor="b">
                    <a:lnL>
                      <a:noFill/>
                    </a:lnL>
                    <a:lnR>
                      <a:noFill/>
                    </a:lnR>
                    <a:lnT>
                      <a:noFill/>
                    </a:lnT>
                    <a:lnB>
                      <a:noFill/>
                    </a:lnB>
                    <a:solidFill>
                      <a:schemeClr val="accent4">
                        <a:lumMod val="20000"/>
                        <a:lumOff val="80000"/>
                      </a:schemeClr>
                    </a:solidFill>
                  </a:tcPr>
                </a:tc>
                <a:extLst>
                  <a:ext uri="{0D108BD9-81ED-4DB2-BD59-A6C34878D82A}">
                    <a16:rowId xmlns:a16="http://schemas.microsoft.com/office/drawing/2014/main" val="3975586900"/>
                  </a:ext>
                </a:extLst>
              </a:tr>
              <a:tr h="207433">
                <a:tc>
                  <a:txBody>
                    <a:bodyPr/>
                    <a:lstStyle/>
                    <a:p>
                      <a:endParaRPr lang="en-US" sz="1100" dirty="0"/>
                    </a:p>
                  </a:txBody>
                  <a:tcPr marL="10372" marR="10372" marT="10372" marB="0" anchor="b">
                    <a:lnL>
                      <a:noFill/>
                    </a:lnL>
                    <a:lnR>
                      <a:noFill/>
                    </a:lnR>
                    <a:lnT>
                      <a:noFill/>
                    </a:lnT>
                    <a:lnB>
                      <a:noFill/>
                    </a:lnB>
                    <a:solidFill>
                      <a:schemeClr val="accent4">
                        <a:lumMod val="20000"/>
                        <a:lumOff val="80000"/>
                      </a:schemeClr>
                    </a:solidFill>
                  </a:tcPr>
                </a:tc>
                <a:tc>
                  <a:txBody>
                    <a:bodyPr/>
                    <a:lstStyle/>
                    <a:p>
                      <a:pPr algn="l" fontAlgn="b"/>
                      <a:endParaRPr lang="en-US" sz="1100" b="0" i="0" u="none" strike="noStrike" dirty="0">
                        <a:solidFill>
                          <a:srgbClr val="000000"/>
                        </a:solidFill>
                        <a:effectLst/>
                        <a:latin typeface="Calibri" panose="020F0502020204030204" pitchFamily="34" charset="0"/>
                      </a:endParaRPr>
                    </a:p>
                  </a:txBody>
                  <a:tcPr marL="10372" marR="10372" marT="10372" marB="0" anchor="b">
                    <a:lnL>
                      <a:noFill/>
                    </a:lnL>
                    <a:lnR>
                      <a:noFill/>
                    </a:lnR>
                    <a:lnT>
                      <a:noFill/>
                    </a:lnT>
                    <a:lnB>
                      <a:noFill/>
                    </a:lnB>
                    <a:solidFill>
                      <a:schemeClr val="accent4">
                        <a:lumMod val="20000"/>
                        <a:lumOff val="80000"/>
                      </a:schemeClr>
                    </a:solidFill>
                  </a:tcPr>
                </a:tc>
                <a:tc>
                  <a:txBody>
                    <a:bodyPr/>
                    <a:lstStyle/>
                    <a:p>
                      <a:pPr algn="l" fontAlgn="b"/>
                      <a:endParaRPr lang="en-US" sz="1100" b="0" i="0" u="none" strike="noStrike" dirty="0">
                        <a:solidFill>
                          <a:srgbClr val="000000"/>
                        </a:solidFill>
                        <a:effectLst/>
                        <a:latin typeface="Calibri" panose="020F0502020204030204" pitchFamily="34" charset="0"/>
                      </a:endParaRPr>
                    </a:p>
                  </a:txBody>
                  <a:tcPr marL="10372" marR="10372" marT="10372" marB="0" anchor="b">
                    <a:lnL>
                      <a:noFill/>
                    </a:lnL>
                    <a:lnR>
                      <a:noFill/>
                    </a:lnR>
                    <a:lnT>
                      <a:noFill/>
                    </a:lnT>
                    <a:lnB>
                      <a:noFill/>
                    </a:lnB>
                    <a:solidFill>
                      <a:schemeClr val="accent4">
                        <a:lumMod val="20000"/>
                        <a:lumOff val="80000"/>
                      </a:schemeClr>
                    </a:solidFill>
                  </a:tcPr>
                </a:tc>
                <a:tc>
                  <a:txBody>
                    <a:bodyPr/>
                    <a:lstStyle/>
                    <a:p>
                      <a:pPr algn="l" fontAlgn="b"/>
                      <a:endParaRPr lang="en-US" sz="1100" b="0" i="0" u="none" strike="noStrike" dirty="0">
                        <a:solidFill>
                          <a:srgbClr val="000000"/>
                        </a:solidFill>
                        <a:effectLst/>
                        <a:latin typeface="Calibri" panose="020F0502020204030204" pitchFamily="34" charset="0"/>
                      </a:endParaRPr>
                    </a:p>
                  </a:txBody>
                  <a:tcPr marL="10372" marR="10372" marT="10372" marB="0" anchor="b">
                    <a:lnL>
                      <a:noFill/>
                    </a:lnL>
                    <a:lnR>
                      <a:noFill/>
                    </a:lnR>
                    <a:lnT>
                      <a:noFill/>
                    </a:lnT>
                    <a:lnB>
                      <a:noFill/>
                    </a:lnB>
                    <a:solidFill>
                      <a:schemeClr val="accent4">
                        <a:lumMod val="20000"/>
                        <a:lumOff val="80000"/>
                      </a:schemeClr>
                    </a:solidFill>
                  </a:tcPr>
                </a:tc>
                <a:tc>
                  <a:txBody>
                    <a:bodyPr/>
                    <a:lstStyle/>
                    <a:p>
                      <a:pPr algn="l" fontAlgn="b"/>
                      <a:endParaRPr lang="en-US" sz="1100" b="0" i="0" u="none" strike="noStrike">
                        <a:solidFill>
                          <a:srgbClr val="000000"/>
                        </a:solidFill>
                        <a:effectLst/>
                        <a:latin typeface="Calibri" panose="020F0502020204030204" pitchFamily="34" charset="0"/>
                      </a:endParaRPr>
                    </a:p>
                  </a:txBody>
                  <a:tcPr marL="10372" marR="10372" marT="10372" marB="0" anchor="b">
                    <a:lnL>
                      <a:noFill/>
                    </a:lnL>
                    <a:lnR>
                      <a:noFill/>
                    </a:lnR>
                    <a:lnT>
                      <a:noFill/>
                    </a:lnT>
                    <a:lnB>
                      <a:noFill/>
                    </a:lnB>
                    <a:solidFill>
                      <a:schemeClr val="accent4">
                        <a:lumMod val="20000"/>
                        <a:lumOff val="80000"/>
                      </a:schemeClr>
                    </a:solidFill>
                  </a:tcPr>
                </a:tc>
                <a:tc>
                  <a:txBody>
                    <a:bodyPr/>
                    <a:lstStyle/>
                    <a:p>
                      <a:pPr algn="l" fontAlgn="b"/>
                      <a:r>
                        <a:rPr lang="en-US" sz="1100" b="0" i="0" u="none" strike="noStrike">
                          <a:solidFill>
                            <a:srgbClr val="000000"/>
                          </a:solidFill>
                          <a:effectLst/>
                          <a:latin typeface="Calibri" panose="020F0502020204030204" pitchFamily="34" charset="0"/>
                        </a:rPr>
                        <a:t>6/16/2017</a:t>
                      </a:r>
                    </a:p>
                  </a:txBody>
                  <a:tcPr marL="10372" marR="10372" marT="10372" marB="0" anchor="b">
                    <a:lnL>
                      <a:noFill/>
                    </a:lnL>
                    <a:lnR>
                      <a:noFill/>
                    </a:lnR>
                    <a:lnT>
                      <a:noFill/>
                    </a:lnT>
                    <a:lnB>
                      <a:noFill/>
                    </a:lnB>
                    <a:solidFill>
                      <a:schemeClr val="accent4">
                        <a:lumMod val="20000"/>
                        <a:lumOff val="80000"/>
                      </a:schemeClr>
                    </a:solidFill>
                  </a:tcPr>
                </a:tc>
                <a:tc>
                  <a:txBody>
                    <a:bodyPr/>
                    <a:lstStyle/>
                    <a:p>
                      <a:pPr algn="l" fontAlgn="b"/>
                      <a:r>
                        <a:rPr lang="en-US" sz="1100" b="0" i="0" u="none" strike="noStrike" dirty="0">
                          <a:solidFill>
                            <a:srgbClr val="000000"/>
                          </a:solidFill>
                          <a:effectLst/>
                          <a:latin typeface="Calibri" panose="020F0502020204030204" pitchFamily="34" charset="0"/>
                        </a:rPr>
                        <a:t> </a:t>
                      </a:r>
                    </a:p>
                  </a:txBody>
                  <a:tcPr marL="10372" marR="10372" marT="10372" marB="0" anchor="b">
                    <a:lnL>
                      <a:noFill/>
                    </a:lnL>
                    <a:lnR>
                      <a:noFill/>
                    </a:lnR>
                    <a:lnT>
                      <a:noFill/>
                    </a:lnT>
                    <a:lnB>
                      <a:noFill/>
                    </a:lnB>
                    <a:solidFill>
                      <a:schemeClr val="accent4">
                        <a:lumMod val="20000"/>
                        <a:lumOff val="80000"/>
                      </a:schemeClr>
                    </a:solidFill>
                  </a:tcPr>
                </a:tc>
                <a:extLst>
                  <a:ext uri="{0D108BD9-81ED-4DB2-BD59-A6C34878D82A}">
                    <a16:rowId xmlns:a16="http://schemas.microsoft.com/office/drawing/2014/main" val="17050725"/>
                  </a:ext>
                </a:extLst>
              </a:tr>
              <a:tr h="207433">
                <a:tc>
                  <a:txBody>
                    <a:bodyPr/>
                    <a:lstStyle/>
                    <a:p>
                      <a:r>
                        <a:rPr lang="en-US" sz="1100" dirty="0" smtClean="0"/>
                        <a:t>Corn</a:t>
                      </a:r>
                      <a:endParaRPr lang="en-US" sz="1100" dirty="0"/>
                    </a:p>
                  </a:txBody>
                  <a:tcPr marL="10372" marR="10372" marT="10372" marB="0" anchor="b">
                    <a:lnL>
                      <a:noFill/>
                    </a:lnL>
                    <a:lnR>
                      <a:noFill/>
                    </a:lnR>
                    <a:lnT>
                      <a:noFill/>
                    </a:lnT>
                    <a:lnB>
                      <a:noFill/>
                    </a:lnB>
                    <a:solidFill>
                      <a:schemeClr val="accent4">
                        <a:lumMod val="20000"/>
                        <a:lumOff val="80000"/>
                      </a:schemeClr>
                    </a:solidFill>
                  </a:tcPr>
                </a:tc>
                <a:tc>
                  <a:txBody>
                    <a:bodyPr/>
                    <a:lstStyle/>
                    <a:p>
                      <a:pPr algn="l" fontAlgn="b"/>
                      <a:r>
                        <a:rPr lang="en-US" sz="1100" b="0" i="0" u="none" strike="noStrike" dirty="0">
                          <a:solidFill>
                            <a:srgbClr val="000000"/>
                          </a:solidFill>
                          <a:effectLst/>
                          <a:latin typeface="Calibri" panose="020F0502020204030204" pitchFamily="34" charset="0"/>
                        </a:rPr>
                        <a:t>LCB</a:t>
                      </a:r>
                    </a:p>
                  </a:txBody>
                  <a:tcPr marL="10372" marR="10372" marT="10372" marB="0" anchor="b">
                    <a:lnL>
                      <a:noFill/>
                    </a:lnL>
                    <a:lnR>
                      <a:noFill/>
                    </a:lnR>
                    <a:lnT>
                      <a:noFill/>
                    </a:lnT>
                    <a:lnB>
                      <a:noFill/>
                    </a:lnB>
                    <a:solidFill>
                      <a:schemeClr val="accent4">
                        <a:lumMod val="20000"/>
                        <a:lumOff val="80000"/>
                      </a:schemeClr>
                    </a:solidFill>
                  </a:tcPr>
                </a:tc>
                <a:tc>
                  <a:txBody>
                    <a:bodyPr/>
                    <a:lstStyle/>
                    <a:p>
                      <a:pPr algn="l" fontAlgn="b"/>
                      <a:r>
                        <a:rPr lang="en-US" sz="1100" b="0" i="0" u="none" strike="noStrike" dirty="0">
                          <a:solidFill>
                            <a:srgbClr val="000000"/>
                          </a:solidFill>
                          <a:effectLst/>
                          <a:latin typeface="Calibri" panose="020F0502020204030204" pitchFamily="34" charset="0"/>
                        </a:rPr>
                        <a:t>4/13/2017</a:t>
                      </a:r>
                    </a:p>
                  </a:txBody>
                  <a:tcPr marL="10372" marR="10372" marT="10372" marB="0" anchor="b">
                    <a:lnL>
                      <a:noFill/>
                    </a:lnL>
                    <a:lnR>
                      <a:noFill/>
                    </a:lnR>
                    <a:lnT>
                      <a:noFill/>
                    </a:lnT>
                    <a:lnB>
                      <a:noFill/>
                    </a:lnB>
                    <a:solidFill>
                      <a:schemeClr val="accent4">
                        <a:lumMod val="20000"/>
                        <a:lumOff val="80000"/>
                      </a:schemeClr>
                    </a:solidFill>
                  </a:tcPr>
                </a:tc>
                <a:tc>
                  <a:txBody>
                    <a:bodyPr/>
                    <a:lstStyle/>
                    <a:p>
                      <a:pPr algn="l" fontAlgn="b"/>
                      <a:r>
                        <a:rPr lang="en-US" sz="1100" b="0" i="0" u="none" strike="noStrike" dirty="0">
                          <a:solidFill>
                            <a:srgbClr val="000000"/>
                          </a:solidFill>
                          <a:effectLst/>
                          <a:latin typeface="Calibri" panose="020F0502020204030204" pitchFamily="34" charset="0"/>
                        </a:rPr>
                        <a:t>4/13/2017</a:t>
                      </a:r>
                    </a:p>
                  </a:txBody>
                  <a:tcPr marL="10372" marR="10372" marT="10372" marB="0" anchor="b">
                    <a:lnL>
                      <a:noFill/>
                    </a:lnL>
                    <a:lnR>
                      <a:noFill/>
                    </a:lnR>
                    <a:lnT>
                      <a:noFill/>
                    </a:lnT>
                    <a:lnB>
                      <a:noFill/>
                    </a:lnB>
                    <a:solidFill>
                      <a:schemeClr val="accent4">
                        <a:lumMod val="20000"/>
                        <a:lumOff val="80000"/>
                      </a:schemeClr>
                    </a:solidFill>
                  </a:tcPr>
                </a:tc>
                <a:tc>
                  <a:txBody>
                    <a:bodyPr/>
                    <a:lstStyle/>
                    <a:p>
                      <a:pPr algn="l" fontAlgn="b"/>
                      <a:r>
                        <a:rPr lang="en-US" sz="1100" b="0" i="0" u="none" strike="noStrike" dirty="0">
                          <a:solidFill>
                            <a:srgbClr val="000000"/>
                          </a:solidFill>
                          <a:effectLst/>
                          <a:latin typeface="Calibri" panose="020F0502020204030204" pitchFamily="34" charset="0"/>
                        </a:rPr>
                        <a:t>6/8/2017</a:t>
                      </a:r>
                    </a:p>
                  </a:txBody>
                  <a:tcPr marL="10372" marR="10372" marT="10372" marB="0" anchor="b">
                    <a:lnL>
                      <a:noFill/>
                    </a:lnL>
                    <a:lnR>
                      <a:noFill/>
                    </a:lnR>
                    <a:lnT>
                      <a:noFill/>
                    </a:lnT>
                    <a:lnB>
                      <a:noFill/>
                    </a:lnB>
                    <a:solidFill>
                      <a:schemeClr val="accent4">
                        <a:lumMod val="20000"/>
                        <a:lumOff val="80000"/>
                      </a:schemeClr>
                    </a:solidFill>
                  </a:tcPr>
                </a:tc>
                <a:tc>
                  <a:txBody>
                    <a:bodyPr/>
                    <a:lstStyle/>
                    <a:p>
                      <a:pPr algn="l" fontAlgn="b"/>
                      <a:r>
                        <a:rPr lang="en-US" sz="1100" b="0" i="0" u="none" strike="noStrike" dirty="0">
                          <a:solidFill>
                            <a:srgbClr val="000000"/>
                          </a:solidFill>
                          <a:effectLst/>
                          <a:latin typeface="Calibri" panose="020F0502020204030204" pitchFamily="34" charset="0"/>
                        </a:rPr>
                        <a:t>5/26/2017</a:t>
                      </a:r>
                    </a:p>
                  </a:txBody>
                  <a:tcPr marL="10372" marR="10372" marT="10372" marB="0" anchor="b">
                    <a:lnL>
                      <a:noFill/>
                    </a:lnL>
                    <a:lnR>
                      <a:noFill/>
                    </a:lnR>
                    <a:lnT>
                      <a:noFill/>
                    </a:lnT>
                    <a:lnB>
                      <a:noFill/>
                    </a:lnB>
                    <a:solidFill>
                      <a:schemeClr val="accent4">
                        <a:lumMod val="20000"/>
                        <a:lumOff val="80000"/>
                      </a:schemeClr>
                    </a:solidFill>
                  </a:tcPr>
                </a:tc>
                <a:tc>
                  <a:txBody>
                    <a:bodyPr/>
                    <a:lstStyle/>
                    <a:p>
                      <a:pPr algn="l" fontAlgn="b"/>
                      <a:r>
                        <a:rPr lang="en-US" sz="1100" b="0" i="0" u="none" strike="noStrike" dirty="0">
                          <a:solidFill>
                            <a:srgbClr val="000000"/>
                          </a:solidFill>
                          <a:effectLst/>
                          <a:latin typeface="Calibri" panose="020F0502020204030204" pitchFamily="34" charset="0"/>
                        </a:rPr>
                        <a:t>871</a:t>
                      </a:r>
                    </a:p>
                  </a:txBody>
                  <a:tcPr marL="10372" marR="10372" marT="10372" marB="0" anchor="b">
                    <a:lnL>
                      <a:noFill/>
                    </a:lnL>
                    <a:lnR>
                      <a:noFill/>
                    </a:lnR>
                    <a:lnT>
                      <a:noFill/>
                    </a:lnT>
                    <a:lnB>
                      <a:noFill/>
                    </a:lnB>
                    <a:solidFill>
                      <a:schemeClr val="accent4">
                        <a:lumMod val="20000"/>
                        <a:lumOff val="80000"/>
                      </a:schemeClr>
                    </a:solidFill>
                  </a:tcPr>
                </a:tc>
                <a:extLst>
                  <a:ext uri="{0D108BD9-81ED-4DB2-BD59-A6C34878D82A}">
                    <a16:rowId xmlns:a16="http://schemas.microsoft.com/office/drawing/2014/main" val="4217507498"/>
                  </a:ext>
                </a:extLst>
              </a:tr>
              <a:tr h="207433">
                <a:tc>
                  <a:txBody>
                    <a:bodyPr/>
                    <a:lstStyle/>
                    <a:p>
                      <a:endParaRPr lang="en-US" sz="1100"/>
                    </a:p>
                  </a:txBody>
                  <a:tcPr marL="10372" marR="10372" marT="10372" marB="0" anchor="b">
                    <a:lnL>
                      <a:noFill/>
                    </a:lnL>
                    <a:lnR>
                      <a:noFill/>
                    </a:lnR>
                    <a:lnT>
                      <a:noFill/>
                    </a:lnT>
                    <a:lnB>
                      <a:noFill/>
                    </a:lnB>
                    <a:solidFill>
                      <a:schemeClr val="accent4">
                        <a:lumMod val="20000"/>
                        <a:lumOff val="80000"/>
                      </a:schemeClr>
                    </a:solidFill>
                  </a:tcPr>
                </a:tc>
                <a:tc>
                  <a:txBody>
                    <a:bodyPr/>
                    <a:lstStyle/>
                    <a:p>
                      <a:pPr algn="l" fontAlgn="b"/>
                      <a:endParaRPr lang="en-US" sz="1100" b="0" i="0" u="none" strike="noStrike" dirty="0">
                        <a:solidFill>
                          <a:srgbClr val="000000"/>
                        </a:solidFill>
                        <a:effectLst/>
                        <a:latin typeface="Calibri" panose="020F0502020204030204" pitchFamily="34" charset="0"/>
                      </a:endParaRPr>
                    </a:p>
                  </a:txBody>
                  <a:tcPr marL="10372" marR="10372" marT="10372" marB="0" anchor="b">
                    <a:lnL>
                      <a:noFill/>
                    </a:lnL>
                    <a:lnR>
                      <a:noFill/>
                    </a:lnR>
                    <a:lnT>
                      <a:noFill/>
                    </a:lnT>
                    <a:lnB>
                      <a:noFill/>
                    </a:lnB>
                    <a:solidFill>
                      <a:schemeClr val="accent4">
                        <a:lumMod val="20000"/>
                        <a:lumOff val="80000"/>
                      </a:schemeClr>
                    </a:solidFill>
                  </a:tcPr>
                </a:tc>
                <a:tc>
                  <a:txBody>
                    <a:bodyPr/>
                    <a:lstStyle/>
                    <a:p>
                      <a:pPr algn="l" fontAlgn="b"/>
                      <a:endParaRPr lang="en-US" sz="1100" b="0" i="0" u="none" strike="noStrike">
                        <a:solidFill>
                          <a:srgbClr val="000000"/>
                        </a:solidFill>
                        <a:effectLst/>
                        <a:latin typeface="Calibri" panose="020F0502020204030204" pitchFamily="34" charset="0"/>
                      </a:endParaRPr>
                    </a:p>
                  </a:txBody>
                  <a:tcPr marL="10372" marR="10372" marT="10372" marB="0" anchor="b">
                    <a:lnL>
                      <a:noFill/>
                    </a:lnL>
                    <a:lnR>
                      <a:noFill/>
                    </a:lnR>
                    <a:lnT>
                      <a:noFill/>
                    </a:lnT>
                    <a:lnB>
                      <a:noFill/>
                    </a:lnB>
                    <a:solidFill>
                      <a:schemeClr val="accent4">
                        <a:lumMod val="20000"/>
                        <a:lumOff val="80000"/>
                      </a:schemeClr>
                    </a:solidFill>
                  </a:tcPr>
                </a:tc>
                <a:tc>
                  <a:txBody>
                    <a:bodyPr/>
                    <a:lstStyle/>
                    <a:p>
                      <a:pPr algn="l" fontAlgn="b"/>
                      <a:endParaRPr lang="en-US" sz="1100" b="0" i="0" u="none" strike="noStrike" dirty="0">
                        <a:solidFill>
                          <a:srgbClr val="000000"/>
                        </a:solidFill>
                        <a:effectLst/>
                        <a:latin typeface="Calibri" panose="020F0502020204030204" pitchFamily="34" charset="0"/>
                      </a:endParaRPr>
                    </a:p>
                  </a:txBody>
                  <a:tcPr marL="10372" marR="10372" marT="10372" marB="0" anchor="b">
                    <a:lnL>
                      <a:noFill/>
                    </a:lnL>
                    <a:lnR>
                      <a:noFill/>
                    </a:lnR>
                    <a:lnT>
                      <a:noFill/>
                    </a:lnT>
                    <a:lnB>
                      <a:noFill/>
                    </a:lnB>
                    <a:solidFill>
                      <a:schemeClr val="accent4">
                        <a:lumMod val="20000"/>
                        <a:lumOff val="80000"/>
                      </a:schemeClr>
                    </a:solidFill>
                  </a:tcPr>
                </a:tc>
                <a:tc>
                  <a:txBody>
                    <a:bodyPr/>
                    <a:lstStyle/>
                    <a:p>
                      <a:pPr algn="l" fontAlgn="b"/>
                      <a:endParaRPr lang="en-US" sz="1100" b="0" i="0" u="none" strike="noStrike">
                        <a:solidFill>
                          <a:srgbClr val="000000"/>
                        </a:solidFill>
                        <a:effectLst/>
                        <a:latin typeface="Calibri" panose="020F0502020204030204" pitchFamily="34" charset="0"/>
                      </a:endParaRPr>
                    </a:p>
                  </a:txBody>
                  <a:tcPr marL="10372" marR="10372" marT="10372" marB="0" anchor="b">
                    <a:lnL>
                      <a:noFill/>
                    </a:lnL>
                    <a:lnR>
                      <a:noFill/>
                    </a:lnR>
                    <a:lnT>
                      <a:noFill/>
                    </a:lnT>
                    <a:lnB>
                      <a:noFill/>
                    </a:lnB>
                    <a:solidFill>
                      <a:schemeClr val="accent4">
                        <a:lumMod val="20000"/>
                        <a:lumOff val="80000"/>
                      </a:schemeClr>
                    </a:solidFill>
                  </a:tcPr>
                </a:tc>
                <a:tc>
                  <a:txBody>
                    <a:bodyPr/>
                    <a:lstStyle/>
                    <a:p>
                      <a:pPr algn="l" fontAlgn="b"/>
                      <a:r>
                        <a:rPr lang="en-US" sz="1100" b="0" i="0" u="none" strike="noStrike" dirty="0">
                          <a:solidFill>
                            <a:srgbClr val="000000"/>
                          </a:solidFill>
                          <a:effectLst/>
                          <a:latin typeface="Calibri" panose="020F0502020204030204" pitchFamily="34" charset="0"/>
                        </a:rPr>
                        <a:t>6/7/2017</a:t>
                      </a:r>
                    </a:p>
                  </a:txBody>
                  <a:tcPr marL="10372" marR="10372" marT="10372" marB="0" anchor="b">
                    <a:lnL>
                      <a:noFill/>
                    </a:lnL>
                    <a:lnR>
                      <a:noFill/>
                    </a:lnR>
                    <a:lnT>
                      <a:noFill/>
                    </a:lnT>
                    <a:lnB>
                      <a:noFill/>
                    </a:lnB>
                    <a:solidFill>
                      <a:schemeClr val="accent4">
                        <a:lumMod val="20000"/>
                        <a:lumOff val="80000"/>
                      </a:schemeClr>
                    </a:solidFill>
                  </a:tcPr>
                </a:tc>
                <a:tc>
                  <a:txBody>
                    <a:bodyPr/>
                    <a:lstStyle/>
                    <a:p>
                      <a:pPr algn="l" fontAlgn="b"/>
                      <a:r>
                        <a:rPr lang="en-US" sz="1100" b="0" i="0" u="none" strike="noStrike" dirty="0">
                          <a:solidFill>
                            <a:srgbClr val="000000"/>
                          </a:solidFill>
                          <a:effectLst/>
                          <a:latin typeface="Calibri" panose="020F0502020204030204" pitchFamily="34" charset="0"/>
                        </a:rPr>
                        <a:t> </a:t>
                      </a:r>
                    </a:p>
                  </a:txBody>
                  <a:tcPr marL="10372" marR="10372" marT="10372" marB="0" anchor="b">
                    <a:lnL>
                      <a:noFill/>
                    </a:lnL>
                    <a:lnR>
                      <a:noFill/>
                    </a:lnR>
                    <a:lnT>
                      <a:noFill/>
                    </a:lnT>
                    <a:lnB>
                      <a:noFill/>
                    </a:lnB>
                    <a:solidFill>
                      <a:schemeClr val="accent4">
                        <a:lumMod val="20000"/>
                        <a:lumOff val="80000"/>
                      </a:schemeClr>
                    </a:solidFill>
                  </a:tcPr>
                </a:tc>
                <a:extLst>
                  <a:ext uri="{0D108BD9-81ED-4DB2-BD59-A6C34878D82A}">
                    <a16:rowId xmlns:a16="http://schemas.microsoft.com/office/drawing/2014/main" val="3928270013"/>
                  </a:ext>
                </a:extLst>
              </a:tr>
              <a:tr h="207433">
                <a:tc>
                  <a:txBody>
                    <a:bodyPr/>
                    <a:lstStyle/>
                    <a:p>
                      <a:endParaRPr lang="en-US" sz="1100" dirty="0"/>
                    </a:p>
                  </a:txBody>
                  <a:tcPr marL="10372" marR="10372" marT="10372" marB="0" anchor="b">
                    <a:lnL>
                      <a:noFill/>
                    </a:lnL>
                    <a:lnR>
                      <a:noFill/>
                    </a:lnR>
                    <a:lnT>
                      <a:noFill/>
                    </a:lnT>
                    <a:lnB>
                      <a:noFill/>
                    </a:lnB>
                    <a:solidFill>
                      <a:schemeClr val="accent4">
                        <a:lumMod val="20000"/>
                        <a:lumOff val="80000"/>
                      </a:schemeClr>
                    </a:solidFill>
                  </a:tcPr>
                </a:tc>
                <a:tc>
                  <a:txBody>
                    <a:bodyPr/>
                    <a:lstStyle/>
                    <a:p>
                      <a:pPr algn="l" fontAlgn="b"/>
                      <a:endParaRPr lang="en-US" sz="1100" b="0" i="0" u="none" strike="noStrike" dirty="0">
                        <a:solidFill>
                          <a:srgbClr val="000000"/>
                        </a:solidFill>
                        <a:effectLst/>
                        <a:latin typeface="Calibri" panose="020F0502020204030204" pitchFamily="34" charset="0"/>
                      </a:endParaRPr>
                    </a:p>
                  </a:txBody>
                  <a:tcPr marL="10372" marR="10372" marT="10372" marB="0" anchor="b">
                    <a:lnL>
                      <a:noFill/>
                    </a:lnL>
                    <a:lnR>
                      <a:noFill/>
                    </a:lnR>
                    <a:lnT>
                      <a:noFill/>
                    </a:lnT>
                    <a:lnB>
                      <a:noFill/>
                    </a:lnB>
                    <a:solidFill>
                      <a:schemeClr val="accent4">
                        <a:lumMod val="20000"/>
                        <a:lumOff val="80000"/>
                      </a:schemeClr>
                    </a:solidFill>
                  </a:tcPr>
                </a:tc>
                <a:tc>
                  <a:txBody>
                    <a:bodyPr/>
                    <a:lstStyle/>
                    <a:p>
                      <a:pPr algn="l" fontAlgn="b"/>
                      <a:endParaRPr lang="en-US" sz="1100" b="0" i="0" u="none" strike="noStrike">
                        <a:solidFill>
                          <a:srgbClr val="000000"/>
                        </a:solidFill>
                        <a:effectLst/>
                        <a:latin typeface="Calibri" panose="020F0502020204030204" pitchFamily="34" charset="0"/>
                      </a:endParaRPr>
                    </a:p>
                  </a:txBody>
                  <a:tcPr marL="10372" marR="10372" marT="10372" marB="0" anchor="b">
                    <a:lnL>
                      <a:noFill/>
                    </a:lnL>
                    <a:lnR>
                      <a:noFill/>
                    </a:lnR>
                    <a:lnT>
                      <a:noFill/>
                    </a:lnT>
                    <a:lnB>
                      <a:noFill/>
                    </a:lnB>
                    <a:solidFill>
                      <a:schemeClr val="accent4">
                        <a:lumMod val="20000"/>
                        <a:lumOff val="80000"/>
                      </a:schemeClr>
                    </a:solidFill>
                  </a:tcPr>
                </a:tc>
                <a:tc>
                  <a:txBody>
                    <a:bodyPr/>
                    <a:lstStyle/>
                    <a:p>
                      <a:pPr algn="l" fontAlgn="b"/>
                      <a:endParaRPr lang="en-US" sz="1100" b="0" i="0" u="none" strike="noStrike" dirty="0">
                        <a:solidFill>
                          <a:srgbClr val="000000"/>
                        </a:solidFill>
                        <a:effectLst/>
                        <a:latin typeface="Calibri" panose="020F0502020204030204" pitchFamily="34" charset="0"/>
                      </a:endParaRPr>
                    </a:p>
                  </a:txBody>
                  <a:tcPr marL="10372" marR="10372" marT="10372" marB="0" anchor="b">
                    <a:lnL>
                      <a:noFill/>
                    </a:lnL>
                    <a:lnR>
                      <a:noFill/>
                    </a:lnR>
                    <a:lnT>
                      <a:noFill/>
                    </a:lnT>
                    <a:lnB>
                      <a:noFill/>
                    </a:lnB>
                    <a:solidFill>
                      <a:schemeClr val="accent4">
                        <a:lumMod val="20000"/>
                        <a:lumOff val="80000"/>
                      </a:schemeClr>
                    </a:solidFill>
                  </a:tcPr>
                </a:tc>
                <a:tc>
                  <a:txBody>
                    <a:bodyPr/>
                    <a:lstStyle/>
                    <a:p>
                      <a:pPr algn="l" fontAlgn="b"/>
                      <a:endParaRPr lang="en-US" sz="1100" b="0" i="0" u="none" strike="noStrike" dirty="0">
                        <a:solidFill>
                          <a:srgbClr val="000000"/>
                        </a:solidFill>
                        <a:effectLst/>
                        <a:latin typeface="Calibri" panose="020F0502020204030204" pitchFamily="34" charset="0"/>
                      </a:endParaRPr>
                    </a:p>
                  </a:txBody>
                  <a:tcPr marL="10372" marR="10372" marT="10372" marB="0" anchor="b">
                    <a:lnL>
                      <a:noFill/>
                    </a:lnL>
                    <a:lnR>
                      <a:noFill/>
                    </a:lnR>
                    <a:lnT>
                      <a:noFill/>
                    </a:lnT>
                    <a:lnB>
                      <a:noFill/>
                    </a:lnB>
                    <a:solidFill>
                      <a:schemeClr val="accent4">
                        <a:lumMod val="20000"/>
                        <a:lumOff val="80000"/>
                      </a:schemeClr>
                    </a:solidFill>
                  </a:tcPr>
                </a:tc>
                <a:tc>
                  <a:txBody>
                    <a:bodyPr/>
                    <a:lstStyle/>
                    <a:p>
                      <a:pPr algn="l" fontAlgn="b"/>
                      <a:r>
                        <a:rPr lang="en-US" sz="1100" b="0" i="0" u="none" strike="noStrike" dirty="0">
                          <a:solidFill>
                            <a:srgbClr val="000000"/>
                          </a:solidFill>
                          <a:effectLst/>
                          <a:latin typeface="Calibri" panose="020F0502020204030204" pitchFamily="34" charset="0"/>
                        </a:rPr>
                        <a:t>6/16/2017</a:t>
                      </a:r>
                    </a:p>
                  </a:txBody>
                  <a:tcPr marL="10372" marR="10372" marT="10372" marB="0" anchor="b">
                    <a:lnL>
                      <a:noFill/>
                    </a:lnL>
                    <a:lnR>
                      <a:noFill/>
                    </a:lnR>
                    <a:lnT>
                      <a:noFill/>
                    </a:lnT>
                    <a:lnB>
                      <a:noFill/>
                    </a:lnB>
                    <a:solidFill>
                      <a:schemeClr val="accent4">
                        <a:lumMod val="20000"/>
                        <a:lumOff val="80000"/>
                      </a:schemeClr>
                    </a:solidFill>
                  </a:tcPr>
                </a:tc>
                <a:tc>
                  <a:txBody>
                    <a:bodyPr/>
                    <a:lstStyle/>
                    <a:p>
                      <a:pPr algn="l" fontAlgn="b"/>
                      <a:r>
                        <a:rPr lang="en-US" sz="1100" b="0" i="0" u="none" strike="noStrike" dirty="0">
                          <a:solidFill>
                            <a:srgbClr val="000000"/>
                          </a:solidFill>
                          <a:effectLst/>
                          <a:latin typeface="Calibri" panose="020F0502020204030204" pitchFamily="34" charset="0"/>
                        </a:rPr>
                        <a:t> </a:t>
                      </a:r>
                    </a:p>
                  </a:txBody>
                  <a:tcPr marL="10372" marR="10372" marT="10372" marB="0" anchor="b">
                    <a:lnL>
                      <a:noFill/>
                    </a:lnL>
                    <a:lnR>
                      <a:noFill/>
                    </a:lnR>
                    <a:lnT>
                      <a:noFill/>
                    </a:lnT>
                    <a:lnB>
                      <a:noFill/>
                    </a:lnB>
                    <a:solidFill>
                      <a:schemeClr val="accent4">
                        <a:lumMod val="20000"/>
                        <a:lumOff val="80000"/>
                      </a:schemeClr>
                    </a:solidFill>
                  </a:tcPr>
                </a:tc>
                <a:extLst>
                  <a:ext uri="{0D108BD9-81ED-4DB2-BD59-A6C34878D82A}">
                    <a16:rowId xmlns:a16="http://schemas.microsoft.com/office/drawing/2014/main" val="3255842956"/>
                  </a:ext>
                </a:extLst>
              </a:tr>
            </a:tbl>
          </a:graphicData>
        </a:graphic>
      </p:graphicFrame>
    </p:spTree>
    <p:extLst>
      <p:ext uri="{BB962C8B-B14F-4D97-AF65-F5344CB8AC3E}">
        <p14:creationId xmlns:p14="http://schemas.microsoft.com/office/powerpoint/2010/main" val="322768873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sz="half" idx="1"/>
          </p:nvPr>
        </p:nvSpPr>
        <p:spPr>
          <a:xfrm>
            <a:off x="115033" y="1242015"/>
            <a:ext cx="3345945" cy="1264642"/>
          </a:xfrm>
        </p:spPr>
        <p:txBody>
          <a:bodyPr wrap="square">
            <a:spAutoFit/>
          </a:bodyPr>
          <a:lstStyle/>
          <a:p>
            <a:pPr marL="0" indent="0" defTabSz="491993">
              <a:lnSpc>
                <a:spcPct val="107000"/>
              </a:lnSpc>
              <a:buNone/>
            </a:pPr>
            <a:r>
              <a:rPr lang="en-US" sz="1800" b="1" dirty="0">
                <a:latin typeface="Calibri" panose="020F0502020204030204" pitchFamily="34" charset="0"/>
                <a:ea typeface="Calibri" panose="020F0502020204030204" pitchFamily="34" charset="0"/>
                <a:cs typeface="Times New Roman" panose="02020603050405020304" pitchFamily="18" charset="0"/>
              </a:rPr>
              <a:t>Objective</a:t>
            </a:r>
            <a:r>
              <a:rPr lang="en-US" sz="1800" b="1" dirty="0" smtClean="0">
                <a:latin typeface="Calibri" panose="020F0502020204030204" pitchFamily="34" charset="0"/>
                <a:ea typeface="Calibri" panose="020F0502020204030204" pitchFamily="34" charset="0"/>
                <a:cs typeface="Times New Roman" panose="02020603050405020304" pitchFamily="18" charset="0"/>
              </a:rPr>
              <a:t>:  </a:t>
            </a:r>
            <a:r>
              <a:rPr lang="en-US" sz="1800" dirty="0" smtClean="0">
                <a:latin typeface="Calibri" panose="020F0502020204030204" pitchFamily="34" charset="0"/>
                <a:ea typeface="Calibri" panose="020F0502020204030204" pitchFamily="34" charset="0"/>
                <a:cs typeface="Times New Roman" panose="02020603050405020304" pitchFamily="18" charset="0"/>
              </a:rPr>
              <a:t>To  </a:t>
            </a:r>
            <a:r>
              <a:rPr lang="en-US" sz="1800" dirty="0">
                <a:latin typeface="Calibri" panose="020F0502020204030204" pitchFamily="34" charset="0"/>
                <a:ea typeface="Calibri" panose="020F0502020204030204" pitchFamily="34" charset="0"/>
                <a:cs typeface="Times New Roman" panose="02020603050405020304" pitchFamily="18" charset="0"/>
              </a:rPr>
              <a:t>determine the value of decreasing seeds/strike while maintaining the same plant population  (6 , 3 and 1 </a:t>
            </a:r>
            <a:r>
              <a:rPr lang="en-US" sz="1800" dirty="0" smtClean="0">
                <a:latin typeface="Calibri" panose="020F0502020204030204" pitchFamily="34" charset="0"/>
                <a:ea typeface="Calibri" panose="020F0502020204030204" pitchFamily="34" charset="0"/>
                <a:cs typeface="Times New Roman" panose="02020603050405020304" pitchFamily="18" charset="0"/>
              </a:rPr>
              <a:t>seeds)</a:t>
            </a:r>
            <a:endParaRPr lang="en-US" sz="1800" dirty="0">
              <a:latin typeface="Calibri" panose="020F0502020204030204" pitchFamily="34" charset="0"/>
              <a:ea typeface="Calibri" panose="020F0502020204030204" pitchFamily="34" charset="0"/>
              <a:cs typeface="Times New Roman" panose="02020603050405020304" pitchFamily="18" charset="0"/>
            </a:endParaRPr>
          </a:p>
        </p:txBody>
      </p:sp>
      <p:pic>
        <p:nvPicPr>
          <p:cNvPr id="7" name="Content Placeholder 6"/>
          <p:cNvPicPr>
            <a:picLocks noGrp="1" noChangeAspect="1"/>
          </p:cNvPicPr>
          <p:nvPr>
            <p:ph sz="half" idx="2"/>
          </p:nvPr>
        </p:nvPicPr>
        <p:blipFill>
          <a:blip r:embed="rId2"/>
          <a:stretch>
            <a:fillRect/>
          </a:stretch>
        </p:blipFill>
        <p:spPr>
          <a:xfrm>
            <a:off x="5645694" y="1538160"/>
            <a:ext cx="4157867" cy="3543566"/>
          </a:xfrm>
          <a:prstGeom prst="rect">
            <a:avLst/>
          </a:prstGeom>
        </p:spPr>
      </p:pic>
      <p:grpSp>
        <p:nvGrpSpPr>
          <p:cNvPr id="8" name="Group 7"/>
          <p:cNvGrpSpPr/>
          <p:nvPr/>
        </p:nvGrpSpPr>
        <p:grpSpPr>
          <a:xfrm>
            <a:off x="-30144" y="0"/>
            <a:ext cx="9956799" cy="1151299"/>
            <a:chOff x="-217667" y="-5621"/>
            <a:chExt cx="9361667" cy="1035175"/>
          </a:xfrm>
        </p:grpSpPr>
        <p:sp>
          <p:nvSpPr>
            <p:cNvPr id="10" name="Rectangle 9"/>
            <p:cNvSpPr/>
            <p:nvPr/>
          </p:nvSpPr>
          <p:spPr>
            <a:xfrm>
              <a:off x="-156257" y="413267"/>
              <a:ext cx="9300257" cy="277813"/>
            </a:xfrm>
            <a:prstGeom prst="rect">
              <a:avLst/>
            </a:prstGeom>
            <a:solidFill>
              <a:srgbClr val="A9AAA8">
                <a:alpha val="86000"/>
              </a:srgbClr>
            </a:solidFill>
            <a:ln>
              <a:noFill/>
            </a:ln>
          </p:spPr>
          <p:style>
            <a:lnRef idx="1">
              <a:schemeClr val="accent1"/>
            </a:lnRef>
            <a:fillRef idx="3">
              <a:schemeClr val="accent1"/>
            </a:fillRef>
            <a:effectRef idx="2">
              <a:schemeClr val="accent1"/>
            </a:effectRef>
            <a:fontRef idx="minor">
              <a:schemeClr val="lt1"/>
            </a:fontRef>
          </p:style>
          <p:txBody>
            <a:bodyPr lIns="11391" tIns="5696" rIns="11391" bIns="5696" rtlCol="0" anchor="ctr"/>
            <a:lstStyle/>
            <a:p>
              <a:pPr algn="ctr"/>
              <a:r>
                <a:rPr lang="en-US" sz="1200" b="1" dirty="0">
                  <a:solidFill>
                    <a:schemeClr val="tx1"/>
                  </a:solidFill>
                </a:rPr>
                <a:t>Eva Nambi</a:t>
              </a:r>
            </a:p>
          </p:txBody>
        </p:sp>
        <p:sp>
          <p:nvSpPr>
            <p:cNvPr id="11" name="Rectangle 10"/>
            <p:cNvSpPr/>
            <p:nvPr/>
          </p:nvSpPr>
          <p:spPr>
            <a:xfrm>
              <a:off x="-8232" y="-5621"/>
              <a:ext cx="9152232" cy="472061"/>
            </a:xfrm>
            <a:prstGeom prst="rect">
              <a:avLst/>
            </a:prstGeom>
            <a:solidFill>
              <a:srgbClr val="13130D"/>
            </a:solidFill>
            <a:ln>
              <a:noFill/>
            </a:ln>
          </p:spPr>
          <p:style>
            <a:lnRef idx="2">
              <a:schemeClr val="accent1">
                <a:shade val="50000"/>
              </a:schemeClr>
            </a:lnRef>
            <a:fillRef idx="1">
              <a:schemeClr val="accent1"/>
            </a:fillRef>
            <a:effectRef idx="0">
              <a:schemeClr val="accent1"/>
            </a:effectRef>
            <a:fontRef idx="minor">
              <a:schemeClr val="lt1"/>
            </a:fontRef>
          </p:style>
          <p:txBody>
            <a:bodyPr lIns="11391" tIns="5696" rIns="11391" bIns="5696" rtlCol="0" anchor="ctr"/>
            <a:lstStyle/>
            <a:p>
              <a:pPr algn="ctr"/>
              <a:r>
                <a:rPr lang="en-US" sz="1600" dirty="0"/>
                <a:t>Effect of plant spacing and seeding density on S</a:t>
              </a:r>
              <a:r>
                <a:rPr lang="en-US" sz="1600" dirty="0" smtClean="0"/>
                <a:t>orghum </a:t>
              </a:r>
              <a:br>
                <a:rPr lang="en-US" sz="1600" dirty="0" smtClean="0"/>
              </a:br>
              <a:r>
                <a:rPr lang="en-US" sz="1600" dirty="0" smtClean="0"/>
                <a:t>(</a:t>
              </a:r>
              <a:r>
                <a:rPr lang="en-US" sz="1600" dirty="0"/>
                <a:t>Sorghum bicolor L.) grain yields using the OSU hand planter</a:t>
              </a:r>
              <a:endParaRPr lang="en-US" sz="1600" dirty="0">
                <a:solidFill>
                  <a:schemeClr val="bg1"/>
                </a:solidFill>
              </a:endParaRPr>
            </a:p>
          </p:txBody>
        </p:sp>
        <p:sp>
          <p:nvSpPr>
            <p:cNvPr id="12" name="Rectangle 11"/>
            <p:cNvSpPr/>
            <p:nvPr/>
          </p:nvSpPr>
          <p:spPr>
            <a:xfrm>
              <a:off x="-191731" y="-5621"/>
              <a:ext cx="516527" cy="564599"/>
            </a:xfrm>
            <a:prstGeom prst="rect">
              <a:avLst/>
            </a:prstGeom>
            <a:solidFill>
              <a:srgbClr val="DE5B21"/>
            </a:solidFill>
            <a:ln>
              <a:noFill/>
            </a:ln>
          </p:spPr>
          <p:style>
            <a:lnRef idx="2">
              <a:schemeClr val="accent1">
                <a:shade val="50000"/>
              </a:schemeClr>
            </a:lnRef>
            <a:fillRef idx="1">
              <a:schemeClr val="accent1"/>
            </a:fillRef>
            <a:effectRef idx="0">
              <a:schemeClr val="accent1"/>
            </a:effectRef>
            <a:fontRef idx="minor">
              <a:schemeClr val="lt1"/>
            </a:fontRef>
          </p:style>
          <p:txBody>
            <a:bodyPr lIns="11391" tIns="5696" rIns="11391" bIns="5696" rtlCol="0" anchor="ctr"/>
            <a:lstStyle/>
            <a:p>
              <a:pPr algn="ctr"/>
              <a:endParaRPr lang="en-US" sz="1103"/>
            </a:p>
          </p:txBody>
        </p:sp>
        <p:sp>
          <p:nvSpPr>
            <p:cNvPr id="13" name="Isosceles Triangle 12"/>
            <p:cNvSpPr/>
            <p:nvPr/>
          </p:nvSpPr>
          <p:spPr>
            <a:xfrm rot="10800000">
              <a:off x="-217667" y="552007"/>
              <a:ext cx="687118" cy="477547"/>
            </a:xfrm>
            <a:prstGeom prst="triangle">
              <a:avLst/>
            </a:prstGeom>
            <a:solidFill>
              <a:srgbClr val="DE5B21"/>
            </a:solidFill>
            <a:ln>
              <a:noFill/>
            </a:ln>
          </p:spPr>
          <p:style>
            <a:lnRef idx="2">
              <a:schemeClr val="accent1">
                <a:shade val="50000"/>
              </a:schemeClr>
            </a:lnRef>
            <a:fillRef idx="1">
              <a:schemeClr val="accent1"/>
            </a:fillRef>
            <a:effectRef idx="0">
              <a:schemeClr val="accent1"/>
            </a:effectRef>
            <a:fontRef idx="minor">
              <a:schemeClr val="lt1"/>
            </a:fontRef>
          </p:style>
          <p:txBody>
            <a:bodyPr lIns="11391" tIns="5696" rIns="11391" bIns="5696" rtlCol="0" anchor="ctr"/>
            <a:lstStyle/>
            <a:p>
              <a:pPr algn="ctr"/>
              <a:endParaRPr lang="en-US" sz="1103"/>
            </a:p>
          </p:txBody>
        </p:sp>
        <p:pic>
          <p:nvPicPr>
            <p:cNvPr id="14" name="Picture 2" descr="researchlogo"/>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91731" y="30898"/>
              <a:ext cx="810534" cy="585900"/>
            </a:xfrm>
            <a:prstGeom prst="rect">
              <a:avLst/>
            </a:prstGeom>
            <a:noFill/>
            <a:extLst>
              <a:ext uri="{909E8E84-426E-40DD-AFC4-6F175D3DCCD1}">
                <a14:hiddenFill xmlns:a14="http://schemas.microsoft.com/office/drawing/2010/main">
                  <a:solidFill>
                    <a:srgbClr val="FFFFFF"/>
                  </a:solidFill>
                </a14:hiddenFill>
              </a:ext>
            </a:extLst>
          </p:spPr>
        </p:pic>
      </p:grpSp>
      <p:sp>
        <p:nvSpPr>
          <p:cNvPr id="2" name="Rectangle 1"/>
          <p:cNvSpPr/>
          <p:nvPr/>
        </p:nvSpPr>
        <p:spPr>
          <a:xfrm>
            <a:off x="6245821" y="1295740"/>
            <a:ext cx="2942590" cy="19557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4676" tIns="37338" rIns="74676" bIns="37338" numCol="1" spcCol="0" rtlCol="0" fromWordArt="0" anchor="ctr" anchorCtr="0" forceAA="0" compatLnSpc="1">
            <a:prstTxWarp prst="textNoShape">
              <a:avLst/>
            </a:prstTxWarp>
            <a:noAutofit/>
          </a:bodyPr>
          <a:lstStyle/>
          <a:p>
            <a:pPr algn="ctr"/>
            <a:r>
              <a:rPr lang="en-US" sz="1470" b="1" u="sng" dirty="0">
                <a:solidFill>
                  <a:schemeClr val="tx1"/>
                </a:solidFill>
              </a:rPr>
              <a:t>Treatment Structure</a:t>
            </a:r>
          </a:p>
        </p:txBody>
      </p:sp>
      <p:sp>
        <p:nvSpPr>
          <p:cNvPr id="9" name="Rectangle 8"/>
          <p:cNvSpPr/>
          <p:nvPr/>
        </p:nvSpPr>
        <p:spPr>
          <a:xfrm>
            <a:off x="588710" y="2861835"/>
            <a:ext cx="2127962" cy="21002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70" u="sng" dirty="0">
                <a:solidFill>
                  <a:schemeClr val="tx1"/>
                </a:solidFill>
              </a:rPr>
              <a:t>EFAW</a:t>
            </a:r>
          </a:p>
        </p:txBody>
      </p:sp>
      <p:sp>
        <p:nvSpPr>
          <p:cNvPr id="15" name="Rectangle 14"/>
          <p:cNvSpPr/>
          <p:nvPr/>
        </p:nvSpPr>
        <p:spPr>
          <a:xfrm>
            <a:off x="3499762" y="1568760"/>
            <a:ext cx="1814783" cy="36089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70" u="sng" dirty="0">
                <a:solidFill>
                  <a:schemeClr val="tx1"/>
                </a:solidFill>
              </a:rPr>
              <a:t>Lake Carl Blackwell</a:t>
            </a:r>
          </a:p>
        </p:txBody>
      </p:sp>
      <p:pic>
        <p:nvPicPr>
          <p:cNvPr id="17" name="Picture 1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397179" y="1901847"/>
            <a:ext cx="2183461" cy="4021747"/>
          </a:xfrm>
          <a:prstGeom prst="rect">
            <a:avLst/>
          </a:prstGeom>
        </p:spPr>
      </p:pic>
      <p:pic>
        <p:nvPicPr>
          <p:cNvPr id="20" name="Picture 1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20050" y="3071858"/>
            <a:ext cx="3087842" cy="2851734"/>
          </a:xfrm>
          <a:prstGeom prst="rect">
            <a:avLst/>
          </a:prstGeom>
        </p:spPr>
      </p:pic>
      <p:graphicFrame>
        <p:nvGraphicFramePr>
          <p:cNvPr id="4" name="Table 3"/>
          <p:cNvGraphicFramePr>
            <a:graphicFrameLocks noGrp="1"/>
          </p:cNvGraphicFramePr>
          <p:nvPr>
            <p:extLst>
              <p:ext uri="{D42A27DB-BD31-4B8C-83A1-F6EECF244321}">
                <p14:modId xmlns:p14="http://schemas.microsoft.com/office/powerpoint/2010/main" val="1209878067"/>
              </p:ext>
            </p:extLst>
          </p:nvPr>
        </p:nvGraphicFramePr>
        <p:xfrm>
          <a:off x="5664482" y="5112775"/>
          <a:ext cx="4085670" cy="1988810"/>
        </p:xfrm>
        <a:graphic>
          <a:graphicData uri="http://schemas.openxmlformats.org/drawingml/2006/table">
            <a:tbl>
              <a:tblPr/>
              <a:tblGrid>
                <a:gridCol w="1493664">
                  <a:extLst>
                    <a:ext uri="{9D8B030D-6E8A-4147-A177-3AD203B41FA5}">
                      <a16:colId xmlns:a16="http://schemas.microsoft.com/office/drawing/2014/main" val="2411604271"/>
                    </a:ext>
                  </a:extLst>
                </a:gridCol>
                <a:gridCol w="809434">
                  <a:extLst>
                    <a:ext uri="{9D8B030D-6E8A-4147-A177-3AD203B41FA5}">
                      <a16:colId xmlns:a16="http://schemas.microsoft.com/office/drawing/2014/main" val="2192598291"/>
                    </a:ext>
                  </a:extLst>
                </a:gridCol>
                <a:gridCol w="1200506">
                  <a:extLst>
                    <a:ext uri="{9D8B030D-6E8A-4147-A177-3AD203B41FA5}">
                      <a16:colId xmlns:a16="http://schemas.microsoft.com/office/drawing/2014/main" val="3431147734"/>
                    </a:ext>
                  </a:extLst>
                </a:gridCol>
                <a:gridCol w="582066">
                  <a:extLst>
                    <a:ext uri="{9D8B030D-6E8A-4147-A177-3AD203B41FA5}">
                      <a16:colId xmlns:a16="http://schemas.microsoft.com/office/drawing/2014/main" val="1647472640"/>
                    </a:ext>
                  </a:extLst>
                </a:gridCol>
              </a:tblGrid>
              <a:tr h="246003">
                <a:tc gridSpan="4">
                  <a:txBody>
                    <a:bodyPr/>
                    <a:lstStyle/>
                    <a:p>
                      <a:pPr algn="ctr" fontAlgn="b"/>
                      <a:r>
                        <a:rPr lang="en-US" sz="1500" b="0" i="0" u="none" strike="noStrike" dirty="0" smtClean="0">
                          <a:solidFill>
                            <a:srgbClr val="000000"/>
                          </a:solidFill>
                          <a:effectLst/>
                          <a:latin typeface="Calibri" panose="020F0502020204030204" pitchFamily="34" charset="0"/>
                        </a:rPr>
                        <a:t>Sorghum</a:t>
                      </a:r>
                      <a:endParaRPr lang="en-US" sz="1500" b="0" i="0" u="none" strike="noStrike" dirty="0">
                        <a:solidFill>
                          <a:srgbClr val="000000"/>
                        </a:solidFill>
                        <a:effectLst/>
                        <a:latin typeface="Calibri" panose="020F0502020204030204" pitchFamily="34" charset="0"/>
                      </a:endParaRPr>
                    </a:p>
                  </a:txBody>
                  <a:tcPr marL="7779" marR="7779" marT="777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106972299"/>
                  </a:ext>
                </a:extLst>
              </a:tr>
              <a:tr h="383507">
                <a:tc>
                  <a:txBody>
                    <a:bodyPr/>
                    <a:lstStyle/>
                    <a:p>
                      <a:pPr algn="l" fontAlgn="b"/>
                      <a:r>
                        <a:rPr lang="en-US" sz="1100" b="1" i="0" u="sng" strike="noStrike" dirty="0">
                          <a:solidFill>
                            <a:srgbClr val="000000"/>
                          </a:solidFill>
                          <a:effectLst/>
                          <a:latin typeface="Calibri" panose="020F0502020204030204" pitchFamily="34" charset="0"/>
                        </a:rPr>
                        <a:t>Location</a:t>
                      </a:r>
                    </a:p>
                  </a:txBody>
                  <a:tcPr marL="7779" marR="7779" marT="777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l" fontAlgn="b"/>
                      <a:r>
                        <a:rPr lang="en-US" sz="1100" b="1" i="0" u="sng" strike="noStrike" dirty="0">
                          <a:solidFill>
                            <a:srgbClr val="000000"/>
                          </a:solidFill>
                          <a:effectLst/>
                          <a:latin typeface="Calibri" panose="020F0502020204030204" pitchFamily="34" charset="0"/>
                        </a:rPr>
                        <a:t>planting date</a:t>
                      </a:r>
                    </a:p>
                  </a:txBody>
                  <a:tcPr marL="7779" marR="7779" marT="777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l" fontAlgn="b"/>
                      <a:r>
                        <a:rPr lang="en-US" sz="1100" b="1" i="0" u="sng" strike="noStrike" dirty="0">
                          <a:solidFill>
                            <a:srgbClr val="000000"/>
                          </a:solidFill>
                          <a:effectLst/>
                          <a:latin typeface="Calibri" panose="020F0502020204030204" pitchFamily="34" charset="0"/>
                        </a:rPr>
                        <a:t>date before sensing</a:t>
                      </a:r>
                    </a:p>
                  </a:txBody>
                  <a:tcPr marL="7779" marR="7779" marT="777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l" fontAlgn="b"/>
                      <a:r>
                        <a:rPr lang="en-US" sz="1100" b="1" i="0" u="sng" strike="noStrike" dirty="0">
                          <a:solidFill>
                            <a:srgbClr val="000000"/>
                          </a:solidFill>
                          <a:effectLst/>
                          <a:latin typeface="Calibri" panose="020F0502020204030204" pitchFamily="34" charset="0"/>
                        </a:rPr>
                        <a:t>GDD</a:t>
                      </a:r>
                    </a:p>
                  </a:txBody>
                  <a:tcPr marL="7779" marR="7779" marT="777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2230958552"/>
                  </a:ext>
                </a:extLst>
              </a:tr>
              <a:tr h="197049">
                <a:tc>
                  <a:txBody>
                    <a:bodyPr/>
                    <a:lstStyle/>
                    <a:p>
                      <a:pPr algn="l" fontAlgn="b"/>
                      <a:r>
                        <a:rPr lang="en-US" sz="1100" b="0" i="0" u="none" strike="noStrike" dirty="0">
                          <a:solidFill>
                            <a:schemeClr val="tx1"/>
                          </a:solidFill>
                          <a:effectLst/>
                          <a:latin typeface="Calibri" panose="020F0502020204030204" pitchFamily="34" charset="0"/>
                        </a:rPr>
                        <a:t>LCB</a:t>
                      </a:r>
                    </a:p>
                  </a:txBody>
                  <a:tcPr marL="7779" marR="7779" marT="777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algn="l" fontAlgn="b"/>
                      <a:r>
                        <a:rPr lang="en-US" sz="1100" b="0" i="0" u="none" strike="noStrike" dirty="0">
                          <a:solidFill>
                            <a:schemeClr val="tx1"/>
                          </a:solidFill>
                          <a:effectLst/>
                          <a:latin typeface="Calibri" panose="020F0502020204030204" pitchFamily="34" charset="0"/>
                        </a:rPr>
                        <a:t>4/26/2016</a:t>
                      </a:r>
                    </a:p>
                  </a:txBody>
                  <a:tcPr marL="7779" marR="7779" marT="777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algn="l" fontAlgn="b"/>
                      <a:r>
                        <a:rPr lang="en-US" sz="1100" b="0" i="0" u="none" strike="noStrike" dirty="0">
                          <a:solidFill>
                            <a:schemeClr val="tx1"/>
                          </a:solidFill>
                          <a:effectLst/>
                          <a:latin typeface="Calibri" panose="020F0502020204030204" pitchFamily="34" charset="0"/>
                        </a:rPr>
                        <a:t>6/13/2016</a:t>
                      </a:r>
                    </a:p>
                  </a:txBody>
                  <a:tcPr marL="7779" marR="7779" marT="777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algn="l" fontAlgn="b"/>
                      <a:r>
                        <a:rPr lang="en-US" sz="1100" b="0" i="0" u="none" strike="noStrike">
                          <a:solidFill>
                            <a:schemeClr val="tx1"/>
                          </a:solidFill>
                          <a:effectLst/>
                          <a:latin typeface="Calibri" panose="020F0502020204030204" pitchFamily="34" charset="0"/>
                        </a:rPr>
                        <a:t>675</a:t>
                      </a:r>
                    </a:p>
                  </a:txBody>
                  <a:tcPr marL="7779" marR="7779" marT="777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1411451778"/>
                  </a:ext>
                </a:extLst>
              </a:tr>
              <a:tr h="197049">
                <a:tc>
                  <a:txBody>
                    <a:bodyPr/>
                    <a:lstStyle/>
                    <a:p>
                      <a:pPr algn="l" fontAlgn="b"/>
                      <a:r>
                        <a:rPr lang="en-US" sz="1100" b="0" i="0" u="none" strike="noStrike" dirty="0">
                          <a:solidFill>
                            <a:schemeClr val="tx1"/>
                          </a:solidFill>
                          <a:effectLst/>
                          <a:latin typeface="Calibri" panose="020F0502020204030204" pitchFamily="34" charset="0"/>
                        </a:rPr>
                        <a:t> </a:t>
                      </a:r>
                    </a:p>
                  </a:txBody>
                  <a:tcPr marL="7779" marR="7779" marT="777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algn="l" fontAlgn="b"/>
                      <a:r>
                        <a:rPr lang="en-US" sz="1100" b="0" i="0" u="none" strike="noStrike" dirty="0">
                          <a:solidFill>
                            <a:schemeClr val="tx1"/>
                          </a:solidFill>
                          <a:effectLst/>
                          <a:latin typeface="Calibri" panose="020F0502020204030204" pitchFamily="34" charset="0"/>
                        </a:rPr>
                        <a:t> </a:t>
                      </a:r>
                    </a:p>
                  </a:txBody>
                  <a:tcPr marL="7779" marR="7779" marT="777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algn="l" fontAlgn="b"/>
                      <a:r>
                        <a:rPr lang="en-US" sz="1100" b="0" i="0" u="none" strike="noStrike" dirty="0">
                          <a:solidFill>
                            <a:schemeClr val="tx1"/>
                          </a:solidFill>
                          <a:effectLst/>
                          <a:latin typeface="Calibri" panose="020F0502020204030204" pitchFamily="34" charset="0"/>
                        </a:rPr>
                        <a:t>6/20/2016</a:t>
                      </a:r>
                    </a:p>
                  </a:txBody>
                  <a:tcPr marL="7779" marR="7779" marT="777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algn="l" fontAlgn="b"/>
                      <a:r>
                        <a:rPr lang="en-US" sz="1100" b="0" i="0" u="none" strike="noStrike" dirty="0">
                          <a:solidFill>
                            <a:schemeClr val="tx1"/>
                          </a:solidFill>
                          <a:effectLst/>
                          <a:latin typeface="Calibri" panose="020F0502020204030204" pitchFamily="34" charset="0"/>
                        </a:rPr>
                        <a:t>876</a:t>
                      </a:r>
                    </a:p>
                  </a:txBody>
                  <a:tcPr marL="7779" marR="7779" marT="777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488020123"/>
                  </a:ext>
                </a:extLst>
              </a:tr>
              <a:tr h="197049">
                <a:tc>
                  <a:txBody>
                    <a:bodyPr/>
                    <a:lstStyle/>
                    <a:p>
                      <a:pPr algn="l" fontAlgn="b"/>
                      <a:r>
                        <a:rPr lang="en-US" sz="1100" b="0" i="0" u="none" strike="noStrike">
                          <a:solidFill>
                            <a:schemeClr val="tx1"/>
                          </a:solidFill>
                          <a:effectLst/>
                          <a:latin typeface="Calibri" panose="020F0502020204030204" pitchFamily="34" charset="0"/>
                        </a:rPr>
                        <a:t> </a:t>
                      </a:r>
                    </a:p>
                  </a:txBody>
                  <a:tcPr marL="7779" marR="7779" marT="777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algn="l" fontAlgn="b"/>
                      <a:r>
                        <a:rPr lang="en-US" sz="1100" b="0" i="0" u="none" strike="noStrike" dirty="0">
                          <a:solidFill>
                            <a:schemeClr val="tx1"/>
                          </a:solidFill>
                          <a:effectLst/>
                          <a:latin typeface="Calibri" panose="020F0502020204030204" pitchFamily="34" charset="0"/>
                        </a:rPr>
                        <a:t>5/9/2017</a:t>
                      </a:r>
                    </a:p>
                  </a:txBody>
                  <a:tcPr marL="7779" marR="7779" marT="777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algn="l" fontAlgn="b"/>
                      <a:r>
                        <a:rPr lang="en-US" sz="1100" b="0" i="0" u="none" strike="noStrike" dirty="0">
                          <a:solidFill>
                            <a:schemeClr val="tx1"/>
                          </a:solidFill>
                          <a:effectLst/>
                          <a:latin typeface="Calibri" panose="020F0502020204030204" pitchFamily="34" charset="0"/>
                        </a:rPr>
                        <a:t>6/21/2017</a:t>
                      </a:r>
                    </a:p>
                  </a:txBody>
                  <a:tcPr marL="7779" marR="7779" marT="777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algn="l" fontAlgn="b"/>
                      <a:r>
                        <a:rPr lang="en-US" sz="1100" b="0" i="0" u="none" strike="noStrike">
                          <a:solidFill>
                            <a:schemeClr val="tx1"/>
                          </a:solidFill>
                          <a:effectLst/>
                          <a:latin typeface="Calibri" panose="020F0502020204030204" pitchFamily="34" charset="0"/>
                        </a:rPr>
                        <a:t>759</a:t>
                      </a:r>
                    </a:p>
                  </a:txBody>
                  <a:tcPr marL="7779" marR="7779" marT="777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3576484075"/>
                  </a:ext>
                </a:extLst>
              </a:tr>
              <a:tr h="374055">
                <a:tc>
                  <a:txBody>
                    <a:bodyPr/>
                    <a:lstStyle/>
                    <a:p>
                      <a:pPr algn="l" fontAlgn="b"/>
                      <a:r>
                        <a:rPr lang="en-US" sz="1100" b="0" i="0" u="none" strike="noStrike">
                          <a:solidFill>
                            <a:schemeClr val="tx1"/>
                          </a:solidFill>
                          <a:effectLst/>
                          <a:latin typeface="Calibri" panose="020F0502020204030204" pitchFamily="34" charset="0"/>
                        </a:rPr>
                        <a:t>Efaw</a:t>
                      </a:r>
                    </a:p>
                  </a:txBody>
                  <a:tcPr marL="7779" marR="7779" marT="777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algn="l" fontAlgn="b"/>
                      <a:r>
                        <a:rPr lang="en-US" sz="1100" b="0" i="0" u="none" strike="noStrike" dirty="0">
                          <a:solidFill>
                            <a:schemeClr val="tx1"/>
                          </a:solidFill>
                          <a:effectLst/>
                          <a:latin typeface="Calibri" panose="020F0502020204030204" pitchFamily="34" charset="0"/>
                        </a:rPr>
                        <a:t>4/25/2016</a:t>
                      </a:r>
                    </a:p>
                  </a:txBody>
                  <a:tcPr marL="7779" marR="7779" marT="777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algn="l" fontAlgn="b"/>
                      <a:r>
                        <a:rPr lang="en-US" sz="1100" b="0" i="0" u="none" strike="noStrike" dirty="0">
                          <a:solidFill>
                            <a:schemeClr val="tx1"/>
                          </a:solidFill>
                          <a:effectLst/>
                          <a:latin typeface="Calibri" panose="020F0502020204030204" pitchFamily="34" charset="0"/>
                        </a:rPr>
                        <a:t>6/13/2016</a:t>
                      </a:r>
                    </a:p>
                  </a:txBody>
                  <a:tcPr marL="7779" marR="7779" marT="777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algn="l" fontAlgn="b"/>
                      <a:r>
                        <a:rPr lang="en-US" sz="1100" b="0" i="0" u="none" strike="noStrike" dirty="0">
                          <a:solidFill>
                            <a:schemeClr val="tx1"/>
                          </a:solidFill>
                          <a:effectLst/>
                          <a:latin typeface="Calibri" panose="020F0502020204030204" pitchFamily="34" charset="0"/>
                        </a:rPr>
                        <a:t>695</a:t>
                      </a:r>
                    </a:p>
                  </a:txBody>
                  <a:tcPr marL="7779" marR="7779" marT="777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2583920698"/>
                  </a:ext>
                </a:extLst>
              </a:tr>
              <a:tr h="197049">
                <a:tc>
                  <a:txBody>
                    <a:bodyPr/>
                    <a:lstStyle/>
                    <a:p>
                      <a:pPr algn="l" fontAlgn="b"/>
                      <a:r>
                        <a:rPr lang="en-US" sz="1100" b="0" i="0" u="none" strike="noStrike" dirty="0">
                          <a:solidFill>
                            <a:schemeClr val="tx1"/>
                          </a:solidFill>
                          <a:effectLst/>
                          <a:latin typeface="Calibri" panose="020F0502020204030204" pitchFamily="34" charset="0"/>
                        </a:rPr>
                        <a:t> </a:t>
                      </a:r>
                    </a:p>
                  </a:txBody>
                  <a:tcPr marL="7779" marR="7779" marT="777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algn="l" fontAlgn="b"/>
                      <a:r>
                        <a:rPr lang="en-US" sz="1100" b="0" i="0" u="none" strike="noStrike">
                          <a:solidFill>
                            <a:schemeClr val="tx1"/>
                          </a:solidFill>
                          <a:effectLst/>
                          <a:latin typeface="Calibri" panose="020F0502020204030204" pitchFamily="34" charset="0"/>
                        </a:rPr>
                        <a:t> </a:t>
                      </a:r>
                    </a:p>
                  </a:txBody>
                  <a:tcPr marL="7779" marR="7779" marT="777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algn="l" fontAlgn="b"/>
                      <a:r>
                        <a:rPr lang="en-US" sz="1100" b="0" i="0" u="none" strike="noStrike" dirty="0">
                          <a:solidFill>
                            <a:schemeClr val="tx1"/>
                          </a:solidFill>
                          <a:effectLst/>
                          <a:latin typeface="Calibri" panose="020F0502020204030204" pitchFamily="34" charset="0"/>
                        </a:rPr>
                        <a:t>6/29/2016</a:t>
                      </a:r>
                    </a:p>
                  </a:txBody>
                  <a:tcPr marL="7779" marR="7779" marT="777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algn="l" fontAlgn="b"/>
                      <a:r>
                        <a:rPr lang="en-US" sz="1100" b="0" i="0" u="none" strike="noStrike" dirty="0">
                          <a:solidFill>
                            <a:schemeClr val="tx1"/>
                          </a:solidFill>
                          <a:effectLst/>
                          <a:latin typeface="Calibri" panose="020F0502020204030204" pitchFamily="34" charset="0"/>
                        </a:rPr>
                        <a:t>1153</a:t>
                      </a:r>
                    </a:p>
                  </a:txBody>
                  <a:tcPr marL="7779" marR="7779" marT="777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2248372418"/>
                  </a:ext>
                </a:extLst>
              </a:tr>
              <a:tr h="197049">
                <a:tc>
                  <a:txBody>
                    <a:bodyPr/>
                    <a:lstStyle/>
                    <a:p>
                      <a:pPr algn="l" fontAlgn="b"/>
                      <a:r>
                        <a:rPr lang="en-US" sz="1100" b="0" i="0" u="none" strike="noStrike" dirty="0">
                          <a:solidFill>
                            <a:schemeClr val="tx1"/>
                          </a:solidFill>
                          <a:effectLst/>
                          <a:latin typeface="Calibri" panose="020F0502020204030204" pitchFamily="34" charset="0"/>
                        </a:rPr>
                        <a:t> </a:t>
                      </a:r>
                    </a:p>
                  </a:txBody>
                  <a:tcPr marL="7779" marR="7779" marT="777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algn="l" fontAlgn="b"/>
                      <a:r>
                        <a:rPr lang="en-US" sz="1100" b="0" i="0" u="none" strike="noStrike" dirty="0">
                          <a:solidFill>
                            <a:schemeClr val="tx1"/>
                          </a:solidFill>
                          <a:effectLst/>
                          <a:latin typeface="Calibri" panose="020F0502020204030204" pitchFamily="34" charset="0"/>
                        </a:rPr>
                        <a:t>5/15/2017</a:t>
                      </a:r>
                    </a:p>
                  </a:txBody>
                  <a:tcPr marL="7779" marR="7779" marT="777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algn="l" fontAlgn="b"/>
                      <a:r>
                        <a:rPr lang="en-US" sz="1100" b="0" i="0" u="none" strike="noStrike" dirty="0">
                          <a:solidFill>
                            <a:schemeClr val="tx1"/>
                          </a:solidFill>
                          <a:effectLst/>
                          <a:latin typeface="Calibri" panose="020F0502020204030204" pitchFamily="34" charset="0"/>
                        </a:rPr>
                        <a:t>6/21/2017</a:t>
                      </a:r>
                    </a:p>
                  </a:txBody>
                  <a:tcPr marL="7779" marR="7779" marT="777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algn="l" fontAlgn="b"/>
                      <a:r>
                        <a:rPr lang="en-US" sz="1100" b="0" i="0" u="none" strike="noStrike" dirty="0">
                          <a:solidFill>
                            <a:schemeClr val="tx1"/>
                          </a:solidFill>
                          <a:effectLst/>
                          <a:latin typeface="Calibri" panose="020F0502020204030204" pitchFamily="34" charset="0"/>
                        </a:rPr>
                        <a:t>705</a:t>
                      </a:r>
                    </a:p>
                  </a:txBody>
                  <a:tcPr marL="7779" marR="7779" marT="777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505806710"/>
                  </a:ext>
                </a:extLst>
              </a:tr>
            </a:tbl>
          </a:graphicData>
        </a:graphic>
      </p:graphicFrame>
      <p:pic>
        <p:nvPicPr>
          <p:cNvPr id="16" name="Picture 15"/>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26302" y="5627297"/>
            <a:ext cx="800471" cy="1121398"/>
          </a:xfrm>
          <a:prstGeom prst="rect">
            <a:avLst/>
          </a:prstGeom>
          <a:ln>
            <a:solidFill>
              <a:schemeClr val="tx1"/>
            </a:solidFill>
          </a:ln>
        </p:spPr>
      </p:pic>
    </p:spTree>
    <p:extLst>
      <p:ext uri="{BB962C8B-B14F-4D97-AF65-F5344CB8AC3E}">
        <p14:creationId xmlns:p14="http://schemas.microsoft.com/office/powerpoint/2010/main" val="391003406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35611" y="2406226"/>
            <a:ext cx="9427845" cy="4960973"/>
          </a:xfrm>
          <a:prstGeom prst="rect">
            <a:avLst/>
          </a:prstGeom>
          <a:noFill/>
        </p:spPr>
        <p:txBody>
          <a:bodyPr wrap="square" rtlCol="0">
            <a:spAutoFit/>
          </a:bodyPr>
          <a:lstStyle/>
          <a:p>
            <a:r>
              <a:rPr lang="en-US" sz="2109" dirty="0" smtClean="0"/>
              <a:t>1</a:t>
            </a:r>
            <a:r>
              <a:rPr lang="en-US" sz="2109" dirty="0"/>
              <a:t>.	Fertilizer Advisory Board Chair, Rick Howard</a:t>
            </a:r>
          </a:p>
          <a:p>
            <a:r>
              <a:rPr lang="en-US" sz="2109" dirty="0"/>
              <a:t>2.	Fertilizer manufacturer,  </a:t>
            </a:r>
          </a:p>
          <a:p>
            <a:r>
              <a:rPr lang="en-US" sz="2109" dirty="0"/>
              <a:t>3.	Fertilizer retail dealer (1) Mike Rosen, Wheeler Brothers</a:t>
            </a:r>
          </a:p>
          <a:p>
            <a:r>
              <a:rPr lang="en-US" sz="2109" dirty="0"/>
              <a:t>4.	Fertilizer retail dealer (2) Kevin Brown, WB Johnston Grain Co.</a:t>
            </a:r>
          </a:p>
          <a:p>
            <a:r>
              <a:rPr lang="en-US" sz="2109" dirty="0"/>
              <a:t>5.	Fertilizer retail dealer (3) Allan </a:t>
            </a:r>
            <a:r>
              <a:rPr lang="en-US" sz="2109" dirty="0" err="1"/>
              <a:t>Nusser</a:t>
            </a:r>
            <a:endParaRPr lang="en-US" sz="2109" dirty="0"/>
          </a:p>
          <a:p>
            <a:r>
              <a:rPr lang="en-US" sz="2109" dirty="0"/>
              <a:t>6.	Producer/Farmer, at large (1)  Jimmy Kinder</a:t>
            </a:r>
          </a:p>
          <a:p>
            <a:r>
              <a:rPr lang="en-US" sz="2109" dirty="0"/>
              <a:t>7.	Producer/Farmer, at large (2)  Brent Rendel</a:t>
            </a:r>
          </a:p>
          <a:p>
            <a:r>
              <a:rPr lang="en-US" sz="2109" dirty="0"/>
              <a:t>8.	CCA Board Chair, Jeff Ball</a:t>
            </a:r>
          </a:p>
          <a:p>
            <a:r>
              <a:rPr lang="en-US" sz="2109" dirty="0"/>
              <a:t>9.	OARA  President and CEO, Joe Neal Hampton</a:t>
            </a:r>
          </a:p>
          <a:p>
            <a:r>
              <a:rPr lang="en-US" sz="2109" dirty="0"/>
              <a:t>10.	OARA Board Chair, Randy Gilbert, Bayer </a:t>
            </a:r>
            <a:r>
              <a:rPr lang="en-US" sz="2109" dirty="0" err="1"/>
              <a:t>CropScience</a:t>
            </a:r>
            <a:r>
              <a:rPr lang="en-US" sz="2109" dirty="0"/>
              <a:t>, Bethany, OK</a:t>
            </a:r>
          </a:p>
          <a:p>
            <a:r>
              <a:rPr lang="en-US" sz="2109" dirty="0"/>
              <a:t>11.	Oklahoma Farm Bureau, Marla Peek</a:t>
            </a:r>
          </a:p>
          <a:p>
            <a:r>
              <a:rPr lang="en-US" sz="2109" dirty="0"/>
              <a:t>12.	American Farmers and Ranchers, Terry Detrick</a:t>
            </a:r>
          </a:p>
          <a:p>
            <a:r>
              <a:rPr lang="en-US" sz="2109" dirty="0"/>
              <a:t>13.	Oklahoma Department of Agriculture, Food and Forestry,  Lance </a:t>
            </a:r>
            <a:r>
              <a:rPr lang="en-US" sz="2109" dirty="0" err="1"/>
              <a:t>Kunneman</a:t>
            </a:r>
            <a:endParaRPr lang="en-US" sz="2109" dirty="0"/>
          </a:p>
          <a:p>
            <a:r>
              <a:rPr lang="en-US" sz="2109" dirty="0"/>
              <a:t>14.	Oklahoma Department of Environmental Quality, Robert Huber</a:t>
            </a:r>
          </a:p>
          <a:p>
            <a:endParaRPr lang="en-US" sz="2109" dirty="0"/>
          </a:p>
        </p:txBody>
      </p:sp>
      <p:sp>
        <p:nvSpPr>
          <p:cNvPr id="3" name="TextBox 2"/>
          <p:cNvSpPr txBox="1"/>
          <p:nvPr/>
        </p:nvSpPr>
        <p:spPr>
          <a:xfrm>
            <a:off x="2364537" y="539326"/>
            <a:ext cx="7424573" cy="2009760"/>
          </a:xfrm>
          <a:prstGeom prst="rect">
            <a:avLst/>
          </a:prstGeom>
          <a:noFill/>
        </p:spPr>
        <p:txBody>
          <a:bodyPr wrap="square" rtlCol="0">
            <a:spAutoFit/>
          </a:bodyPr>
          <a:lstStyle/>
          <a:p>
            <a:r>
              <a:rPr lang="en-US" sz="1524" dirty="0"/>
              <a:t>Fertilizer Advisory Board will meet in the spring of each year.  The primary purpose of the Fertilizer Advisory Board is to ensure that fertilizer dealers and fertilizer manufacturers, farmers that use fertilizers, and other clientele that SB-432 (previously SB-314) serves, have a mechanism for input to suggest priority research areas that (a) benefit agricultural producers in the state of Oklahoma; (b) promote efficient use of fertilizers in agronomic crop and forage production while protecting the environment and groundwater supplies; and (c) fulfill the spirit and intent of SB-432.  </a:t>
            </a:r>
          </a:p>
          <a:p>
            <a:endParaRPr lang="en-US" sz="1524" dirty="0"/>
          </a:p>
        </p:txBody>
      </p:sp>
      <p:pic>
        <p:nvPicPr>
          <p:cNvPr id="6" name="Picture 5"/>
          <p:cNvPicPr>
            <a:picLocks noChangeAspect="1"/>
          </p:cNvPicPr>
          <p:nvPr/>
        </p:nvPicPr>
        <p:blipFill>
          <a:blip r:embed="rId2"/>
          <a:stretch>
            <a:fillRect/>
          </a:stretch>
        </p:blipFill>
        <p:spPr>
          <a:xfrm>
            <a:off x="726016" y="689785"/>
            <a:ext cx="1638518" cy="1088889"/>
          </a:xfrm>
          <a:prstGeom prst="rect">
            <a:avLst/>
          </a:prstGeom>
        </p:spPr>
      </p:pic>
    </p:spTree>
    <p:extLst>
      <p:ext uri="{BB962C8B-B14F-4D97-AF65-F5344CB8AC3E}">
        <p14:creationId xmlns:p14="http://schemas.microsoft.com/office/powerpoint/2010/main" val="308579762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92191" y="3419107"/>
            <a:ext cx="4560653" cy="3420490"/>
          </a:xfrm>
          <a:prstGeom prst="rect">
            <a:avLst/>
          </a:prstGeom>
          <a:ln>
            <a:noFill/>
          </a:ln>
          <a:effectLst>
            <a:outerShdw blurRad="292100" dist="139700" dir="2700000" algn="tl" rotWithShape="0">
              <a:srgbClr val="333333">
                <a:alpha val="65000"/>
              </a:srgbClr>
            </a:outerShdw>
          </a:effectLst>
        </p:spPr>
      </p:pic>
      <p:sp>
        <p:nvSpPr>
          <p:cNvPr id="7" name="TextBox 6"/>
          <p:cNvSpPr txBox="1"/>
          <p:nvPr/>
        </p:nvSpPr>
        <p:spPr>
          <a:xfrm>
            <a:off x="643864" y="1536148"/>
            <a:ext cx="4582392" cy="1500026"/>
          </a:xfrm>
          <a:prstGeom prst="rect">
            <a:avLst/>
          </a:prstGeom>
          <a:noFill/>
        </p:spPr>
        <p:txBody>
          <a:bodyPr wrap="square" rtlCol="0">
            <a:spAutoFit/>
          </a:bodyPr>
          <a:lstStyle/>
          <a:p>
            <a:r>
              <a:rPr lang="en-US" sz="3049" b="1" dirty="0"/>
              <a:t>Objective</a:t>
            </a:r>
            <a:r>
              <a:rPr lang="en-US" sz="3049" dirty="0"/>
              <a:t>: Evaluate residual N effects following summer  crops (sorghum) that fail</a:t>
            </a:r>
          </a:p>
        </p:txBody>
      </p:sp>
      <p:graphicFrame>
        <p:nvGraphicFramePr>
          <p:cNvPr id="8" name="Table 7"/>
          <p:cNvGraphicFramePr>
            <a:graphicFrameLocks noGrp="1"/>
          </p:cNvGraphicFramePr>
          <p:nvPr>
            <p:extLst/>
          </p:nvPr>
        </p:nvGraphicFramePr>
        <p:xfrm>
          <a:off x="5470289" y="1964503"/>
          <a:ext cx="4307801" cy="3939155"/>
        </p:xfrm>
        <a:graphic>
          <a:graphicData uri="http://schemas.openxmlformats.org/drawingml/2006/table">
            <a:tbl>
              <a:tblPr/>
              <a:tblGrid>
                <a:gridCol w="928462">
                  <a:extLst>
                    <a:ext uri="{9D8B030D-6E8A-4147-A177-3AD203B41FA5}">
                      <a16:colId xmlns:a16="http://schemas.microsoft.com/office/drawing/2014/main" val="20000"/>
                    </a:ext>
                  </a:extLst>
                </a:gridCol>
                <a:gridCol w="872983">
                  <a:extLst>
                    <a:ext uri="{9D8B030D-6E8A-4147-A177-3AD203B41FA5}">
                      <a16:colId xmlns:a16="http://schemas.microsoft.com/office/drawing/2014/main" val="20001"/>
                    </a:ext>
                  </a:extLst>
                </a:gridCol>
                <a:gridCol w="1287037">
                  <a:extLst>
                    <a:ext uri="{9D8B030D-6E8A-4147-A177-3AD203B41FA5}">
                      <a16:colId xmlns:a16="http://schemas.microsoft.com/office/drawing/2014/main" val="20002"/>
                    </a:ext>
                  </a:extLst>
                </a:gridCol>
                <a:gridCol w="1219319">
                  <a:extLst>
                    <a:ext uri="{9D8B030D-6E8A-4147-A177-3AD203B41FA5}">
                      <a16:colId xmlns:a16="http://schemas.microsoft.com/office/drawing/2014/main" val="20003"/>
                    </a:ext>
                  </a:extLst>
                </a:gridCol>
              </a:tblGrid>
              <a:tr h="747538">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charset="0"/>
                        </a:rPr>
                        <a:t>Treatment</a:t>
                      </a:r>
                    </a:p>
                  </a:txBody>
                  <a:tcPr marL="99568" marR="99568" marT="49784" marB="49784"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charset="0"/>
                        </a:rPr>
                        <a:t>Previous Crop</a:t>
                      </a:r>
                    </a:p>
                  </a:txBody>
                  <a:tcPr marL="99568" marR="99568" marT="49784" marB="4978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charset="0"/>
                        </a:rPr>
                        <a:t>Previous Crop</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charset="0"/>
                        </a:rPr>
                        <a:t> Pre N rate</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charset="0"/>
                        </a:rPr>
                        <a:t>(</a:t>
                      </a:r>
                      <a:r>
                        <a:rPr kumimoji="0" lang="en-US" sz="1200" b="0" i="0" u="none" strike="noStrike" cap="none" normalizeH="0" baseline="0" dirty="0" err="1" smtClean="0">
                          <a:ln>
                            <a:noFill/>
                          </a:ln>
                          <a:solidFill>
                            <a:schemeClr val="tx1"/>
                          </a:solidFill>
                          <a:effectLst/>
                          <a:latin typeface="Arial" charset="0"/>
                        </a:rPr>
                        <a:t>lb</a:t>
                      </a:r>
                      <a:r>
                        <a:rPr kumimoji="0" lang="en-US" sz="1200" b="0" i="0" u="none" strike="noStrike" cap="none" normalizeH="0" baseline="0" dirty="0" smtClean="0">
                          <a:ln>
                            <a:noFill/>
                          </a:ln>
                          <a:solidFill>
                            <a:schemeClr val="tx1"/>
                          </a:solidFill>
                          <a:effectLst/>
                          <a:latin typeface="Arial" charset="0"/>
                        </a:rPr>
                        <a:t> N/ac)</a:t>
                      </a:r>
                    </a:p>
                  </a:txBody>
                  <a:tcPr marL="99568" marR="99568" marT="49784" marB="4978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smtClean="0">
                          <a:ln>
                            <a:noFill/>
                          </a:ln>
                          <a:solidFill>
                            <a:schemeClr val="tx1"/>
                          </a:solidFill>
                          <a:effectLst/>
                          <a:latin typeface="Arial" charset="0"/>
                        </a:rPr>
                        <a:t>Wheat</a:t>
                      </a:r>
                      <a:endParaRPr kumimoji="0" lang="en-US" sz="1200" b="0" i="0" u="none" strike="noStrike" cap="none" normalizeH="0" baseline="0" dirty="0" smtClean="0">
                        <a:ln>
                          <a:noFill/>
                        </a:ln>
                        <a:solidFill>
                          <a:schemeClr val="tx1"/>
                        </a:solidFill>
                        <a:effectLst/>
                        <a:latin typeface="Arial" charset="0"/>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charset="0"/>
                        </a:rPr>
                        <a:t>Pre N Rate</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charset="0"/>
                        </a:rPr>
                        <a:t>(</a:t>
                      </a:r>
                      <a:r>
                        <a:rPr kumimoji="0" lang="en-US" sz="1200" b="0" i="0" u="none" strike="noStrike" cap="none" normalizeH="0" baseline="0" dirty="0" err="1" smtClean="0">
                          <a:ln>
                            <a:noFill/>
                          </a:ln>
                          <a:solidFill>
                            <a:schemeClr val="tx1"/>
                          </a:solidFill>
                          <a:effectLst/>
                          <a:latin typeface="Arial" charset="0"/>
                        </a:rPr>
                        <a:t>lb</a:t>
                      </a:r>
                      <a:r>
                        <a:rPr kumimoji="0" lang="en-US" sz="1200" b="0" i="0" u="none" strike="noStrike" cap="none" normalizeH="0" baseline="0" dirty="0" smtClean="0">
                          <a:ln>
                            <a:noFill/>
                          </a:ln>
                          <a:solidFill>
                            <a:schemeClr val="tx1"/>
                          </a:solidFill>
                          <a:effectLst/>
                          <a:latin typeface="Arial" charset="0"/>
                        </a:rPr>
                        <a:t> N/ac)</a:t>
                      </a:r>
                    </a:p>
                  </a:txBody>
                  <a:tcPr marL="99568" marR="99568" marT="49784" marB="49784"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290147">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charset="0"/>
                        </a:rPr>
                        <a:t>1</a:t>
                      </a:r>
                    </a:p>
                  </a:txBody>
                  <a:tcPr marL="99568" marR="99568" marT="49784" marB="49784"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charset="0"/>
                        </a:rPr>
                        <a:t>Sorghum</a:t>
                      </a:r>
                    </a:p>
                  </a:txBody>
                  <a:tcPr marL="99568" marR="99568" marT="49784" marB="4978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charset="0"/>
                        </a:rPr>
                        <a:t>0</a:t>
                      </a:r>
                    </a:p>
                  </a:txBody>
                  <a:tcPr marL="99568" marR="99568" marT="49784" marB="4978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charset="0"/>
                        </a:rPr>
                        <a:t>0</a:t>
                      </a:r>
                    </a:p>
                  </a:txBody>
                  <a:tcPr marL="99568" marR="99568" marT="49784" marB="49784"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290147">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smtClean="0">
                          <a:ln>
                            <a:noFill/>
                          </a:ln>
                          <a:solidFill>
                            <a:schemeClr val="tx1"/>
                          </a:solidFill>
                          <a:effectLst/>
                          <a:latin typeface="Arial" charset="0"/>
                        </a:rPr>
                        <a:t>2</a:t>
                      </a:r>
                    </a:p>
                  </a:txBody>
                  <a:tcPr marL="99568" marR="99568" marT="49784" marB="49784"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charset="0"/>
                        </a:rPr>
                        <a:t>Sorghum</a:t>
                      </a:r>
                    </a:p>
                  </a:txBody>
                  <a:tcPr marL="99568" marR="99568" marT="49784" marB="4978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charset="0"/>
                        </a:rPr>
                        <a:t>30</a:t>
                      </a:r>
                    </a:p>
                  </a:txBody>
                  <a:tcPr marL="99568" marR="99568" marT="49784" marB="4978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charset="0"/>
                        </a:rPr>
                        <a:t>0</a:t>
                      </a:r>
                    </a:p>
                  </a:txBody>
                  <a:tcPr marL="99568" marR="99568" marT="49784" marB="49784"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290147">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smtClean="0">
                          <a:ln>
                            <a:noFill/>
                          </a:ln>
                          <a:solidFill>
                            <a:schemeClr val="tx1"/>
                          </a:solidFill>
                          <a:effectLst/>
                          <a:latin typeface="Arial" charset="0"/>
                        </a:rPr>
                        <a:t>3</a:t>
                      </a:r>
                    </a:p>
                  </a:txBody>
                  <a:tcPr marL="99568" marR="99568" marT="49784" marB="49784"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charset="0"/>
                        </a:rPr>
                        <a:t>Sorghum</a:t>
                      </a:r>
                    </a:p>
                  </a:txBody>
                  <a:tcPr marL="99568" marR="99568" marT="49784" marB="4978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charset="0"/>
                        </a:rPr>
                        <a:t>60</a:t>
                      </a:r>
                    </a:p>
                  </a:txBody>
                  <a:tcPr marL="99568" marR="99568" marT="49784" marB="4978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charset="0"/>
                        </a:rPr>
                        <a:t>0</a:t>
                      </a:r>
                    </a:p>
                  </a:txBody>
                  <a:tcPr marL="99568" marR="99568" marT="49784" marB="49784"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290147">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smtClean="0">
                          <a:ln>
                            <a:noFill/>
                          </a:ln>
                          <a:solidFill>
                            <a:schemeClr val="tx1"/>
                          </a:solidFill>
                          <a:effectLst/>
                          <a:latin typeface="Arial" charset="0"/>
                        </a:rPr>
                        <a:t>4</a:t>
                      </a:r>
                    </a:p>
                  </a:txBody>
                  <a:tcPr marL="99568" marR="99568" marT="49784" marB="49784"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charset="0"/>
                        </a:rPr>
                        <a:t>Sorghum</a:t>
                      </a:r>
                    </a:p>
                  </a:txBody>
                  <a:tcPr marL="99568" marR="99568" marT="49784" marB="4978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charset="0"/>
                        </a:rPr>
                        <a:t>90</a:t>
                      </a:r>
                    </a:p>
                  </a:txBody>
                  <a:tcPr marL="99568" marR="99568" marT="49784" marB="4978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charset="0"/>
                        </a:rPr>
                        <a:t>0</a:t>
                      </a:r>
                    </a:p>
                  </a:txBody>
                  <a:tcPr marL="99568" marR="99568" marT="49784" marB="49784"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290147">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smtClean="0">
                          <a:ln>
                            <a:noFill/>
                          </a:ln>
                          <a:solidFill>
                            <a:schemeClr val="tx1"/>
                          </a:solidFill>
                          <a:effectLst/>
                          <a:latin typeface="Arial" charset="0"/>
                        </a:rPr>
                        <a:t>5</a:t>
                      </a:r>
                    </a:p>
                  </a:txBody>
                  <a:tcPr marL="99568" marR="99568" marT="49784" marB="49784"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charset="0"/>
                        </a:rPr>
                        <a:t>Sorghum</a:t>
                      </a:r>
                    </a:p>
                  </a:txBody>
                  <a:tcPr marL="99568" marR="99568" marT="49784" marB="4978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charset="0"/>
                        </a:rPr>
                        <a:t>120</a:t>
                      </a:r>
                    </a:p>
                  </a:txBody>
                  <a:tcPr marL="99568" marR="99568" marT="49784" marB="4978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charset="0"/>
                        </a:rPr>
                        <a:t>0</a:t>
                      </a:r>
                    </a:p>
                  </a:txBody>
                  <a:tcPr marL="99568" marR="99568" marT="49784" marB="49784"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290147">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smtClean="0">
                          <a:ln>
                            <a:noFill/>
                          </a:ln>
                          <a:solidFill>
                            <a:schemeClr val="tx1"/>
                          </a:solidFill>
                          <a:effectLst/>
                          <a:latin typeface="Arial" charset="0"/>
                        </a:rPr>
                        <a:t>6</a:t>
                      </a:r>
                    </a:p>
                  </a:txBody>
                  <a:tcPr marL="99568" marR="99568" marT="49784" marB="49784"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charset="0"/>
                        </a:rPr>
                        <a:t>Sorghum</a:t>
                      </a:r>
                    </a:p>
                  </a:txBody>
                  <a:tcPr marL="99568" marR="99568" marT="49784" marB="4978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charset="0"/>
                        </a:rPr>
                        <a:t>150</a:t>
                      </a:r>
                    </a:p>
                  </a:txBody>
                  <a:tcPr marL="99568" marR="99568" marT="49784" marB="4978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charset="0"/>
                        </a:rPr>
                        <a:t>0</a:t>
                      </a:r>
                    </a:p>
                  </a:txBody>
                  <a:tcPr marL="99568" marR="99568" marT="49784" marB="49784"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r h="290147">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smtClean="0">
                          <a:ln>
                            <a:noFill/>
                          </a:ln>
                          <a:solidFill>
                            <a:schemeClr val="tx1"/>
                          </a:solidFill>
                          <a:effectLst/>
                          <a:latin typeface="Arial" charset="0"/>
                        </a:rPr>
                        <a:t>7</a:t>
                      </a:r>
                    </a:p>
                  </a:txBody>
                  <a:tcPr marL="99568" marR="99568" marT="49784" marB="49784"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charset="0"/>
                        </a:rPr>
                        <a:t>Sorghum</a:t>
                      </a:r>
                    </a:p>
                  </a:txBody>
                  <a:tcPr marL="99568" marR="99568" marT="49784" marB="4978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charset="0"/>
                        </a:rPr>
                        <a:t>60</a:t>
                      </a:r>
                    </a:p>
                  </a:txBody>
                  <a:tcPr marL="99568" marR="99568" marT="49784" marB="4978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charset="0"/>
                        </a:rPr>
                        <a:t>30</a:t>
                      </a:r>
                    </a:p>
                  </a:txBody>
                  <a:tcPr marL="99568" marR="99568" marT="49784" marB="49784"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7"/>
                  </a:ext>
                </a:extLst>
              </a:tr>
              <a:tr h="290147">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smtClean="0">
                          <a:ln>
                            <a:noFill/>
                          </a:ln>
                          <a:solidFill>
                            <a:schemeClr val="tx1"/>
                          </a:solidFill>
                          <a:effectLst/>
                          <a:latin typeface="Arial" charset="0"/>
                        </a:rPr>
                        <a:t>8</a:t>
                      </a:r>
                    </a:p>
                  </a:txBody>
                  <a:tcPr marL="99568" marR="99568" marT="49784" marB="49784"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charset="0"/>
                        </a:rPr>
                        <a:t>Sorghum</a:t>
                      </a:r>
                    </a:p>
                  </a:txBody>
                  <a:tcPr marL="99568" marR="99568" marT="49784" marB="4978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charset="0"/>
                        </a:rPr>
                        <a:t>60</a:t>
                      </a:r>
                    </a:p>
                  </a:txBody>
                  <a:tcPr marL="99568" marR="99568" marT="49784" marB="4978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charset="0"/>
                        </a:rPr>
                        <a:t>60</a:t>
                      </a:r>
                    </a:p>
                  </a:txBody>
                  <a:tcPr marL="99568" marR="99568" marT="49784" marB="49784"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8"/>
                  </a:ext>
                </a:extLst>
              </a:tr>
              <a:tr h="290147">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smtClean="0">
                          <a:ln>
                            <a:noFill/>
                          </a:ln>
                          <a:solidFill>
                            <a:schemeClr val="tx1"/>
                          </a:solidFill>
                          <a:effectLst/>
                          <a:latin typeface="Arial" charset="0"/>
                        </a:rPr>
                        <a:t>9</a:t>
                      </a:r>
                    </a:p>
                  </a:txBody>
                  <a:tcPr marL="99568" marR="99568" marT="49784" marB="49784"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charset="0"/>
                        </a:rPr>
                        <a:t>Sorghum</a:t>
                      </a:r>
                    </a:p>
                  </a:txBody>
                  <a:tcPr marL="99568" marR="99568" marT="49784" marB="4978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charset="0"/>
                        </a:rPr>
                        <a:t>60</a:t>
                      </a:r>
                    </a:p>
                  </a:txBody>
                  <a:tcPr marL="99568" marR="99568" marT="49784" marB="4978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charset="0"/>
                        </a:rPr>
                        <a:t>90</a:t>
                      </a:r>
                    </a:p>
                  </a:txBody>
                  <a:tcPr marL="99568" marR="99568" marT="49784" marB="49784"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9"/>
                  </a:ext>
                </a:extLst>
              </a:tr>
              <a:tr h="290147">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smtClean="0">
                          <a:ln>
                            <a:noFill/>
                          </a:ln>
                          <a:solidFill>
                            <a:schemeClr val="tx1"/>
                          </a:solidFill>
                          <a:effectLst/>
                          <a:latin typeface="Arial" charset="0"/>
                        </a:rPr>
                        <a:t>10</a:t>
                      </a:r>
                    </a:p>
                  </a:txBody>
                  <a:tcPr marL="99568" marR="99568" marT="49784" marB="49784"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charset="0"/>
                        </a:rPr>
                        <a:t>Sorghum</a:t>
                      </a:r>
                    </a:p>
                  </a:txBody>
                  <a:tcPr marL="99568" marR="99568" marT="49784" marB="4978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charset="0"/>
                        </a:rPr>
                        <a:t>60</a:t>
                      </a:r>
                    </a:p>
                  </a:txBody>
                  <a:tcPr marL="99568" marR="99568" marT="49784" marB="4978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charset="0"/>
                        </a:rPr>
                        <a:t>120</a:t>
                      </a:r>
                    </a:p>
                  </a:txBody>
                  <a:tcPr marL="99568" marR="99568" marT="49784" marB="49784"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0"/>
                  </a:ext>
                </a:extLst>
              </a:tr>
              <a:tr h="290147">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charset="0"/>
                        </a:rPr>
                        <a:t>11</a:t>
                      </a:r>
                    </a:p>
                  </a:txBody>
                  <a:tcPr marL="99568" marR="99568" marT="49784" marB="49784"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charset="0"/>
                        </a:rPr>
                        <a:t>Sorghum</a:t>
                      </a:r>
                    </a:p>
                  </a:txBody>
                  <a:tcPr marL="99568" marR="99568" marT="49784" marB="4978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charset="0"/>
                        </a:rPr>
                        <a:t>60</a:t>
                      </a:r>
                    </a:p>
                  </a:txBody>
                  <a:tcPr marL="99568" marR="99568" marT="49784" marB="4978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charset="0"/>
                        </a:rPr>
                        <a:t>150</a:t>
                      </a:r>
                    </a:p>
                  </a:txBody>
                  <a:tcPr marL="99568" marR="99568" marT="49784" marB="49784"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1"/>
                  </a:ext>
                </a:extLst>
              </a:tr>
            </a:tbl>
          </a:graphicData>
        </a:graphic>
      </p:graphicFrame>
      <p:sp>
        <p:nvSpPr>
          <p:cNvPr id="9" name="TextBox 8"/>
          <p:cNvSpPr txBox="1"/>
          <p:nvPr/>
        </p:nvSpPr>
        <p:spPr>
          <a:xfrm>
            <a:off x="1819222" y="6797055"/>
            <a:ext cx="3051158" cy="425595"/>
          </a:xfrm>
          <a:prstGeom prst="rect">
            <a:avLst/>
          </a:prstGeom>
          <a:noFill/>
        </p:spPr>
        <p:txBody>
          <a:bodyPr wrap="square" rtlCol="0">
            <a:spAutoFit/>
          </a:bodyPr>
          <a:lstStyle/>
          <a:p>
            <a:r>
              <a:rPr lang="en-US" sz="2109" dirty="0"/>
              <a:t>Tyler Lynch</a:t>
            </a:r>
          </a:p>
        </p:txBody>
      </p:sp>
      <p:grpSp>
        <p:nvGrpSpPr>
          <p:cNvPr id="10" name="Group 9"/>
          <p:cNvGrpSpPr/>
          <p:nvPr/>
        </p:nvGrpSpPr>
        <p:grpSpPr>
          <a:xfrm>
            <a:off x="1" y="0"/>
            <a:ext cx="9950838" cy="1699987"/>
            <a:chOff x="-9407" y="-5621"/>
            <a:chExt cx="8079152" cy="973880"/>
          </a:xfrm>
        </p:grpSpPr>
        <p:sp>
          <p:nvSpPr>
            <p:cNvPr id="11" name="Rectangle 10"/>
            <p:cNvSpPr/>
            <p:nvPr/>
          </p:nvSpPr>
          <p:spPr>
            <a:xfrm>
              <a:off x="696148" y="441372"/>
              <a:ext cx="7373597" cy="231429"/>
            </a:xfrm>
            <a:prstGeom prst="rect">
              <a:avLst/>
            </a:prstGeom>
            <a:solidFill>
              <a:srgbClr val="A9AAA8">
                <a:alpha val="86000"/>
              </a:srgbClr>
            </a:solidFill>
            <a:ln w="6350" cap="flat" cmpd="sng" algn="ctr">
              <a:noFill/>
              <a:prstDash val="solid"/>
              <a:miter lim="800000"/>
            </a:ln>
            <a:effectLst/>
          </p:spPr>
          <p:txBody>
            <a:bodyPr lIns="15189" tIns="7595" rIns="15189" bIns="7595" rtlCol="0" anchor="ctr"/>
            <a:lstStyle/>
            <a:p>
              <a:pPr algn="ctr">
                <a:defRPr/>
              </a:pPr>
              <a:r>
                <a:rPr lang="en-US" sz="1471" kern="0" dirty="0">
                  <a:solidFill>
                    <a:prstClr val="black"/>
                  </a:solidFill>
                  <a:latin typeface="Calibri" panose="020F0502020204030204"/>
                </a:rPr>
                <a:t>Tyler Lynch</a:t>
              </a:r>
            </a:p>
          </p:txBody>
        </p:sp>
        <p:sp>
          <p:nvSpPr>
            <p:cNvPr id="12" name="Rectangle 11"/>
            <p:cNvSpPr/>
            <p:nvPr/>
          </p:nvSpPr>
          <p:spPr>
            <a:xfrm>
              <a:off x="-8232" y="-5621"/>
              <a:ext cx="8077977" cy="472061"/>
            </a:xfrm>
            <a:prstGeom prst="rect">
              <a:avLst/>
            </a:prstGeom>
            <a:solidFill>
              <a:srgbClr val="13130D"/>
            </a:solidFill>
            <a:ln w="12700" cap="flat" cmpd="sng" algn="ctr">
              <a:noFill/>
              <a:prstDash val="solid"/>
              <a:miter lim="800000"/>
            </a:ln>
            <a:effectLst/>
          </p:spPr>
          <p:txBody>
            <a:bodyPr lIns="15189" tIns="7595" rIns="15189" bIns="7595" rtlCol="0" anchor="ctr"/>
            <a:lstStyle/>
            <a:p>
              <a:pPr algn="ctr">
                <a:defRPr/>
              </a:pPr>
              <a:endParaRPr lang="en-US" sz="1743" kern="0" dirty="0">
                <a:solidFill>
                  <a:prstClr val="white"/>
                </a:solidFill>
                <a:latin typeface="Calibri" panose="020F0502020204030204"/>
              </a:endParaRPr>
            </a:p>
          </p:txBody>
        </p:sp>
        <p:sp>
          <p:nvSpPr>
            <p:cNvPr id="13" name="Rectangle 12"/>
            <p:cNvSpPr/>
            <p:nvPr/>
          </p:nvSpPr>
          <p:spPr>
            <a:xfrm>
              <a:off x="-9407" y="-5621"/>
              <a:ext cx="998622" cy="564599"/>
            </a:xfrm>
            <a:prstGeom prst="rect">
              <a:avLst/>
            </a:prstGeom>
            <a:solidFill>
              <a:srgbClr val="DE5B21"/>
            </a:solidFill>
            <a:ln w="12700" cap="flat" cmpd="sng" algn="ctr">
              <a:noFill/>
              <a:prstDash val="solid"/>
              <a:miter lim="800000"/>
            </a:ln>
            <a:effectLst/>
          </p:spPr>
          <p:txBody>
            <a:bodyPr lIns="15189" tIns="7595" rIns="15189" bIns="7595" rtlCol="0" anchor="ctr"/>
            <a:lstStyle/>
            <a:p>
              <a:pPr algn="ctr">
                <a:defRPr/>
              </a:pPr>
              <a:endParaRPr lang="en-US" sz="1471" kern="0">
                <a:solidFill>
                  <a:prstClr val="white"/>
                </a:solidFill>
                <a:latin typeface="Calibri" panose="020F0502020204030204"/>
              </a:endParaRPr>
            </a:p>
          </p:txBody>
        </p:sp>
        <p:sp>
          <p:nvSpPr>
            <p:cNvPr id="14" name="Isosceles Triangle 13"/>
            <p:cNvSpPr/>
            <p:nvPr/>
          </p:nvSpPr>
          <p:spPr>
            <a:xfrm rot="10800000">
              <a:off x="-9255" y="556563"/>
              <a:ext cx="998468" cy="411696"/>
            </a:xfrm>
            <a:prstGeom prst="triangle">
              <a:avLst/>
            </a:prstGeom>
            <a:solidFill>
              <a:srgbClr val="DE5B21"/>
            </a:solidFill>
            <a:ln w="12700" cap="flat" cmpd="sng" algn="ctr">
              <a:noFill/>
              <a:prstDash val="solid"/>
              <a:miter lim="800000"/>
            </a:ln>
            <a:effectLst/>
          </p:spPr>
          <p:txBody>
            <a:bodyPr lIns="15189" tIns="7595" rIns="15189" bIns="7595" rtlCol="0" anchor="ctr"/>
            <a:lstStyle/>
            <a:p>
              <a:pPr algn="ctr">
                <a:defRPr/>
              </a:pPr>
              <a:endParaRPr lang="en-US" sz="1471" kern="0">
                <a:solidFill>
                  <a:prstClr val="white"/>
                </a:solidFill>
                <a:latin typeface="Calibri" panose="020F0502020204030204"/>
              </a:endParaRPr>
            </a:p>
          </p:txBody>
        </p:sp>
        <p:pic>
          <p:nvPicPr>
            <p:cNvPr id="15" name="Picture 2" descr="researchlogo"/>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08083" y="-5621"/>
              <a:ext cx="810534" cy="585900"/>
            </a:xfrm>
            <a:prstGeom prst="rect">
              <a:avLst/>
            </a:prstGeom>
            <a:noFill/>
            <a:extLst>
              <a:ext uri="{909E8E84-426E-40DD-AFC4-6F175D3DCCD1}">
                <a14:hiddenFill xmlns:a14="http://schemas.microsoft.com/office/drawing/2010/main">
                  <a:solidFill>
                    <a:srgbClr val="FFFFFF"/>
                  </a:solidFill>
                </a14:hiddenFill>
              </a:ext>
            </a:extLst>
          </p:spPr>
        </p:pic>
      </p:grpSp>
      <p:sp>
        <p:nvSpPr>
          <p:cNvPr id="2" name="Rectangle 1"/>
          <p:cNvSpPr/>
          <p:nvPr/>
        </p:nvSpPr>
        <p:spPr>
          <a:xfrm>
            <a:off x="1104963" y="152651"/>
            <a:ext cx="8851838" cy="504732"/>
          </a:xfrm>
          <a:prstGeom prst="rect">
            <a:avLst/>
          </a:prstGeom>
        </p:spPr>
        <p:txBody>
          <a:bodyPr wrap="square">
            <a:spAutoFit/>
          </a:bodyPr>
          <a:lstStyle/>
          <a:p>
            <a:pPr algn="ctr"/>
            <a:r>
              <a:rPr lang="en-US" sz="2613" dirty="0">
                <a:solidFill>
                  <a:schemeClr val="bg1"/>
                </a:solidFill>
              </a:rPr>
              <a:t>Residual N Effect Following Failed Crops (Wheat and Sorghum)</a:t>
            </a:r>
          </a:p>
        </p:txBody>
      </p:sp>
      <p:pic>
        <p:nvPicPr>
          <p:cNvPr id="16" name="Picture 15"/>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017052" y="5834111"/>
            <a:ext cx="804754" cy="1206242"/>
          </a:xfrm>
          <a:prstGeom prst="rect">
            <a:avLst/>
          </a:prstGeom>
        </p:spPr>
      </p:pic>
      <p:graphicFrame>
        <p:nvGraphicFramePr>
          <p:cNvPr id="3" name="Table 2"/>
          <p:cNvGraphicFramePr>
            <a:graphicFrameLocks noGrp="1"/>
          </p:cNvGraphicFramePr>
          <p:nvPr>
            <p:extLst>
              <p:ext uri="{D42A27DB-BD31-4B8C-83A1-F6EECF244321}">
                <p14:modId xmlns:p14="http://schemas.microsoft.com/office/powerpoint/2010/main" val="1135185060"/>
              </p:ext>
            </p:extLst>
          </p:nvPr>
        </p:nvGraphicFramePr>
        <p:xfrm>
          <a:off x="5898940" y="6002031"/>
          <a:ext cx="3738495" cy="535644"/>
        </p:xfrm>
        <a:graphic>
          <a:graphicData uri="http://schemas.openxmlformats.org/drawingml/2006/table">
            <a:tbl>
              <a:tblPr firstRow="1" firstCol="1" bandRow="1"/>
              <a:tblGrid>
                <a:gridCol w="948461">
                  <a:extLst>
                    <a:ext uri="{9D8B030D-6E8A-4147-A177-3AD203B41FA5}">
                      <a16:colId xmlns:a16="http://schemas.microsoft.com/office/drawing/2014/main" val="943689726"/>
                    </a:ext>
                  </a:extLst>
                </a:gridCol>
                <a:gridCol w="1036514">
                  <a:extLst>
                    <a:ext uri="{9D8B030D-6E8A-4147-A177-3AD203B41FA5}">
                      <a16:colId xmlns:a16="http://schemas.microsoft.com/office/drawing/2014/main" val="2045842538"/>
                    </a:ext>
                  </a:extLst>
                </a:gridCol>
                <a:gridCol w="805059">
                  <a:extLst>
                    <a:ext uri="{9D8B030D-6E8A-4147-A177-3AD203B41FA5}">
                      <a16:colId xmlns:a16="http://schemas.microsoft.com/office/drawing/2014/main" val="880808542"/>
                    </a:ext>
                  </a:extLst>
                </a:gridCol>
                <a:gridCol w="948461">
                  <a:extLst>
                    <a:ext uri="{9D8B030D-6E8A-4147-A177-3AD203B41FA5}">
                      <a16:colId xmlns:a16="http://schemas.microsoft.com/office/drawing/2014/main" val="2964612436"/>
                    </a:ext>
                  </a:extLst>
                </a:gridCol>
              </a:tblGrid>
              <a:tr h="267822">
                <a:tc>
                  <a:txBody>
                    <a:bodyPr/>
                    <a:lstStyle/>
                    <a:p>
                      <a:pPr marL="0" marR="0" algn="ctr">
                        <a:spcBef>
                          <a:spcPts val="0"/>
                        </a:spcBef>
                        <a:spcAft>
                          <a:spcPts val="0"/>
                        </a:spcAft>
                      </a:pPr>
                      <a:r>
                        <a:rPr lang="en-US" sz="1200" b="1" dirty="0" err="1" smtClean="0">
                          <a:solidFill>
                            <a:srgbClr val="000000"/>
                          </a:solidFill>
                          <a:effectLst/>
                          <a:latin typeface="Calibri" panose="020F0502020204030204" pitchFamily="34" charset="0"/>
                          <a:ea typeface="Calibri" panose="020F0502020204030204" pitchFamily="34" charset="0"/>
                        </a:rPr>
                        <a:t>Preplant</a:t>
                      </a:r>
                      <a:r>
                        <a:rPr lang="en-US" sz="1200" b="1" dirty="0" smtClean="0">
                          <a:solidFill>
                            <a:srgbClr val="000000"/>
                          </a:solidFill>
                          <a:effectLst/>
                          <a:latin typeface="Calibri" panose="020F0502020204030204" pitchFamily="34" charset="0"/>
                          <a:ea typeface="Calibri" panose="020F0502020204030204" pitchFamily="34" charset="0"/>
                        </a:rPr>
                        <a:t> N</a:t>
                      </a:r>
                      <a:endParaRPr lang="en-US" sz="1200" b="1" dirty="0">
                        <a:effectLst/>
                        <a:latin typeface="Calibri" panose="020F0502020204030204" pitchFamily="34" charset="0"/>
                        <a:ea typeface="Calibri" panose="020F0502020204030204" pitchFamily="34" charset="0"/>
                      </a:endParaRPr>
                    </a:p>
                  </a:txBody>
                  <a:tcPr marL="74676" marR="7467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US" sz="1200" b="1" dirty="0" smtClean="0">
                          <a:solidFill>
                            <a:srgbClr val="000000"/>
                          </a:solidFill>
                          <a:effectLst/>
                          <a:latin typeface="Calibri" panose="020F0502020204030204" pitchFamily="34" charset="0"/>
                          <a:ea typeface="Calibri" panose="020F0502020204030204" pitchFamily="34" charset="0"/>
                        </a:rPr>
                        <a:t>Planting</a:t>
                      </a:r>
                      <a:endParaRPr lang="en-US" sz="1200" b="1" dirty="0">
                        <a:effectLst/>
                        <a:latin typeface="Calibri" panose="020F0502020204030204" pitchFamily="34" charset="0"/>
                        <a:ea typeface="Calibri" panose="020F0502020204030204" pitchFamily="34" charset="0"/>
                      </a:endParaRPr>
                    </a:p>
                  </a:txBody>
                  <a:tcPr marL="74676" marR="7467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US" sz="1200" b="1" dirty="0">
                          <a:solidFill>
                            <a:srgbClr val="000000"/>
                          </a:solidFill>
                          <a:effectLst/>
                          <a:latin typeface="Calibri" panose="020F0502020204030204" pitchFamily="34" charset="0"/>
                          <a:ea typeface="Calibri" panose="020F0502020204030204" pitchFamily="34" charset="0"/>
                        </a:rPr>
                        <a:t>FK7 GDD</a:t>
                      </a:r>
                      <a:endParaRPr lang="en-US" sz="1200" b="1" dirty="0">
                        <a:effectLst/>
                        <a:latin typeface="Calibri" panose="020F0502020204030204" pitchFamily="34" charset="0"/>
                        <a:ea typeface="Calibri" panose="020F0502020204030204" pitchFamily="34" charset="0"/>
                      </a:endParaRPr>
                    </a:p>
                  </a:txBody>
                  <a:tcPr marL="74676" marR="7467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US" sz="1200" b="1" dirty="0">
                          <a:solidFill>
                            <a:srgbClr val="000000"/>
                          </a:solidFill>
                          <a:effectLst/>
                          <a:latin typeface="Calibri" panose="020F0502020204030204" pitchFamily="34" charset="0"/>
                          <a:ea typeface="Calibri" panose="020F0502020204030204" pitchFamily="34" charset="0"/>
                        </a:rPr>
                        <a:t>H</a:t>
                      </a:r>
                      <a:r>
                        <a:rPr lang="en-US" sz="1200" b="1" dirty="0" smtClean="0">
                          <a:solidFill>
                            <a:srgbClr val="000000"/>
                          </a:solidFill>
                          <a:effectLst/>
                          <a:latin typeface="Calibri" panose="020F0502020204030204" pitchFamily="34" charset="0"/>
                          <a:ea typeface="Calibri" panose="020F0502020204030204" pitchFamily="34" charset="0"/>
                        </a:rPr>
                        <a:t>arvest</a:t>
                      </a:r>
                      <a:endParaRPr lang="en-US" sz="1200" b="1" dirty="0">
                        <a:effectLst/>
                        <a:latin typeface="Calibri" panose="020F0502020204030204" pitchFamily="34" charset="0"/>
                        <a:ea typeface="Calibri" panose="020F0502020204030204" pitchFamily="34" charset="0"/>
                      </a:endParaRPr>
                    </a:p>
                  </a:txBody>
                  <a:tcPr marL="74676" marR="7467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2622970096"/>
                  </a:ext>
                </a:extLst>
              </a:tr>
              <a:tr h="267822">
                <a:tc>
                  <a:txBody>
                    <a:bodyPr/>
                    <a:lstStyle/>
                    <a:p>
                      <a:pPr marL="0" marR="0" algn="ctr">
                        <a:spcBef>
                          <a:spcPts val="0"/>
                        </a:spcBef>
                        <a:spcAft>
                          <a:spcPts val="0"/>
                        </a:spcAft>
                      </a:pPr>
                      <a:r>
                        <a:rPr lang="en-US" sz="1200" dirty="0">
                          <a:solidFill>
                            <a:srgbClr val="000000"/>
                          </a:solidFill>
                          <a:effectLst/>
                          <a:latin typeface="Calibri" panose="020F0502020204030204" pitchFamily="34" charset="0"/>
                          <a:ea typeface="Calibri" panose="020F0502020204030204" pitchFamily="34" charset="0"/>
                        </a:rPr>
                        <a:t>9/30/2017</a:t>
                      </a:r>
                      <a:endParaRPr lang="en-US" sz="1200" dirty="0">
                        <a:effectLst/>
                        <a:latin typeface="Calibri" panose="020F0502020204030204" pitchFamily="34" charset="0"/>
                        <a:ea typeface="Calibri" panose="020F0502020204030204" pitchFamily="34" charset="0"/>
                      </a:endParaRPr>
                    </a:p>
                  </a:txBody>
                  <a:tcPr marL="74676" marR="7467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marL="0" marR="0" algn="ctr">
                        <a:spcBef>
                          <a:spcPts val="0"/>
                        </a:spcBef>
                        <a:spcAft>
                          <a:spcPts val="0"/>
                        </a:spcAft>
                      </a:pPr>
                      <a:r>
                        <a:rPr lang="en-US" sz="1200" dirty="0">
                          <a:solidFill>
                            <a:srgbClr val="000000"/>
                          </a:solidFill>
                          <a:effectLst/>
                          <a:latin typeface="Calibri" panose="020F0502020204030204" pitchFamily="34" charset="0"/>
                          <a:ea typeface="Calibri" panose="020F0502020204030204" pitchFamily="34" charset="0"/>
                        </a:rPr>
                        <a:t>10/20/2017</a:t>
                      </a:r>
                      <a:endParaRPr lang="en-US" sz="1200" dirty="0">
                        <a:effectLst/>
                        <a:latin typeface="Calibri" panose="020F0502020204030204" pitchFamily="34" charset="0"/>
                        <a:ea typeface="Calibri" panose="020F0502020204030204" pitchFamily="34" charset="0"/>
                      </a:endParaRPr>
                    </a:p>
                  </a:txBody>
                  <a:tcPr marL="74676" marR="7467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marL="0" marR="0" algn="ctr">
                        <a:spcBef>
                          <a:spcPts val="0"/>
                        </a:spcBef>
                        <a:spcAft>
                          <a:spcPts val="0"/>
                        </a:spcAft>
                      </a:pPr>
                      <a:r>
                        <a:rPr lang="en-US" sz="1200" dirty="0">
                          <a:solidFill>
                            <a:srgbClr val="000000"/>
                          </a:solidFill>
                          <a:effectLst/>
                          <a:latin typeface="Calibri" panose="020F0502020204030204" pitchFamily="34" charset="0"/>
                          <a:ea typeface="Calibri" panose="020F0502020204030204" pitchFamily="34" charset="0"/>
                        </a:rPr>
                        <a:t>121</a:t>
                      </a:r>
                      <a:endParaRPr lang="en-US" sz="1200" dirty="0">
                        <a:effectLst/>
                        <a:latin typeface="Calibri" panose="020F0502020204030204" pitchFamily="34" charset="0"/>
                        <a:ea typeface="Calibri" panose="020F0502020204030204" pitchFamily="34" charset="0"/>
                      </a:endParaRPr>
                    </a:p>
                  </a:txBody>
                  <a:tcPr marL="74676" marR="7467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marL="0" marR="0" algn="ctr">
                        <a:spcBef>
                          <a:spcPts val="0"/>
                        </a:spcBef>
                        <a:spcAft>
                          <a:spcPts val="0"/>
                        </a:spcAft>
                      </a:pPr>
                      <a:r>
                        <a:rPr lang="en-US" sz="1200" dirty="0">
                          <a:solidFill>
                            <a:srgbClr val="000000"/>
                          </a:solidFill>
                          <a:effectLst/>
                          <a:latin typeface="Calibri" panose="020F0502020204030204" pitchFamily="34" charset="0"/>
                          <a:ea typeface="Calibri" panose="020F0502020204030204" pitchFamily="34" charset="0"/>
                        </a:rPr>
                        <a:t>6/13/2017</a:t>
                      </a:r>
                      <a:endParaRPr lang="en-US" sz="1200" dirty="0">
                        <a:effectLst/>
                        <a:latin typeface="Calibri" panose="020F0502020204030204" pitchFamily="34" charset="0"/>
                        <a:ea typeface="Calibri" panose="020F0502020204030204" pitchFamily="34" charset="0"/>
                      </a:endParaRPr>
                    </a:p>
                  </a:txBody>
                  <a:tcPr marL="74676" marR="7467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2796520215"/>
                  </a:ext>
                </a:extLst>
              </a:tr>
            </a:tbl>
          </a:graphicData>
        </a:graphic>
      </p:graphicFrame>
    </p:spTree>
    <p:extLst>
      <p:ext uri="{BB962C8B-B14F-4D97-AF65-F5344CB8AC3E}">
        <p14:creationId xmlns:p14="http://schemas.microsoft.com/office/powerpoint/2010/main" val="271718758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Autofit/>
          </a:bodyPr>
          <a:lstStyle/>
          <a:p>
            <a:pPr algn="ctr"/>
            <a:r>
              <a:rPr lang="en-US" sz="3484" dirty="0"/>
              <a:t>South Central Great Plains </a:t>
            </a:r>
            <a:br>
              <a:rPr lang="en-US" sz="3484" dirty="0"/>
            </a:br>
            <a:r>
              <a:rPr lang="en-US" sz="3484" dirty="0"/>
              <a:t>Winter Wheat N Algorithm</a:t>
            </a:r>
          </a:p>
        </p:txBody>
      </p:sp>
      <p:pic>
        <p:nvPicPr>
          <p:cNvPr id="1026" name="Picture 2" descr="http://ts1.mm.bing.net/th?&amp;id=HN.608012982358444090&amp;w=300&amp;h=300&amp;c=0&amp;pid=1.9&amp;rs=0&amp;p=0"/>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8463282" y="746762"/>
            <a:ext cx="993376" cy="745032"/>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O State Mark"/>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14869" y="831466"/>
            <a:ext cx="1021774" cy="660329"/>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p:cNvSpPr txBox="1"/>
          <p:nvPr/>
        </p:nvSpPr>
        <p:spPr>
          <a:xfrm>
            <a:off x="1554836" y="6231507"/>
            <a:ext cx="5960878" cy="756933"/>
          </a:xfrm>
          <a:prstGeom prst="rect">
            <a:avLst/>
          </a:prstGeom>
          <a:noFill/>
        </p:spPr>
        <p:txBody>
          <a:bodyPr wrap="none" rtlCol="0">
            <a:spAutoFit/>
          </a:bodyPr>
          <a:lstStyle/>
          <a:p>
            <a:r>
              <a:rPr lang="en-US" sz="2109" u="sng" dirty="0">
                <a:solidFill>
                  <a:schemeClr val="accent2"/>
                </a:solidFill>
              </a:rPr>
              <a:t>http://nue.okstate.edu/SBNRC/mesonet.php</a:t>
            </a:r>
          </a:p>
          <a:p>
            <a:r>
              <a:rPr lang="en-US" sz="2109" dirty="0"/>
              <a:t>Option 3: Winter Wheat, South Central Great Plains</a:t>
            </a:r>
          </a:p>
        </p:txBody>
      </p:sp>
      <p:sp>
        <p:nvSpPr>
          <p:cNvPr id="2" name="TextBox 1"/>
          <p:cNvSpPr txBox="1"/>
          <p:nvPr/>
        </p:nvSpPr>
        <p:spPr>
          <a:xfrm>
            <a:off x="6281804" y="6953625"/>
            <a:ext cx="3432531" cy="416909"/>
          </a:xfrm>
          <a:prstGeom prst="rect">
            <a:avLst/>
          </a:prstGeom>
          <a:noFill/>
        </p:spPr>
        <p:txBody>
          <a:bodyPr wrap="square" rtlCol="0">
            <a:spAutoFit/>
          </a:bodyPr>
          <a:lstStyle/>
          <a:p>
            <a:r>
              <a:rPr lang="en-US" sz="2109" dirty="0"/>
              <a:t>Tyler Lynch, Bruno </a:t>
            </a:r>
            <a:r>
              <a:rPr lang="en-US" sz="2109" dirty="0" err="1"/>
              <a:t>Figueiredo</a:t>
            </a:r>
            <a:endParaRPr lang="en-US" sz="2109" dirty="0"/>
          </a:p>
        </p:txBody>
      </p:sp>
      <p:graphicFrame>
        <p:nvGraphicFramePr>
          <p:cNvPr id="5" name="Table 4"/>
          <p:cNvGraphicFramePr>
            <a:graphicFrameLocks noGrp="1"/>
          </p:cNvGraphicFramePr>
          <p:nvPr>
            <p:extLst>
              <p:ext uri="{D42A27DB-BD31-4B8C-83A1-F6EECF244321}">
                <p14:modId xmlns:p14="http://schemas.microsoft.com/office/powerpoint/2010/main" val="4031235546"/>
              </p:ext>
            </p:extLst>
          </p:nvPr>
        </p:nvGraphicFramePr>
        <p:xfrm>
          <a:off x="1866900" y="2072660"/>
          <a:ext cx="6223000" cy="3906333"/>
        </p:xfrm>
        <a:graphic>
          <a:graphicData uri="http://schemas.openxmlformats.org/drawingml/2006/table">
            <a:tbl>
              <a:tblPr firstRow="1" bandRow="1"/>
              <a:tblGrid>
                <a:gridCol w="1659467">
                  <a:extLst>
                    <a:ext uri="{9D8B030D-6E8A-4147-A177-3AD203B41FA5}">
                      <a16:colId xmlns:a16="http://schemas.microsoft.com/office/drawing/2014/main" val="20000"/>
                    </a:ext>
                  </a:extLst>
                </a:gridCol>
                <a:gridCol w="1244600">
                  <a:extLst>
                    <a:ext uri="{9D8B030D-6E8A-4147-A177-3AD203B41FA5}">
                      <a16:colId xmlns:a16="http://schemas.microsoft.com/office/drawing/2014/main" val="20001"/>
                    </a:ext>
                  </a:extLst>
                </a:gridCol>
                <a:gridCol w="1327573">
                  <a:extLst>
                    <a:ext uri="{9D8B030D-6E8A-4147-A177-3AD203B41FA5}">
                      <a16:colId xmlns:a16="http://schemas.microsoft.com/office/drawing/2014/main" val="20002"/>
                    </a:ext>
                  </a:extLst>
                </a:gridCol>
                <a:gridCol w="1991360">
                  <a:extLst>
                    <a:ext uri="{9D8B030D-6E8A-4147-A177-3AD203B41FA5}">
                      <a16:colId xmlns:a16="http://schemas.microsoft.com/office/drawing/2014/main" val="20003"/>
                    </a:ext>
                  </a:extLst>
                </a:gridCol>
              </a:tblGrid>
              <a:tr h="712498">
                <a:tc>
                  <a:txBody>
                    <a:bodyPr/>
                    <a:lstStyle>
                      <a:lvl1pPr marL="0" algn="l" defTabSz="914400" rtl="0" eaLnBrk="1" latinLnBrk="0" hangingPunct="1">
                        <a:defRPr sz="1800" b="1" kern="1200">
                          <a:solidFill>
                            <a:schemeClr val="lt1"/>
                          </a:solidFill>
                          <a:latin typeface="Lucida Sans Unicode"/>
                        </a:defRPr>
                      </a:lvl1pPr>
                      <a:lvl2pPr marL="457200" algn="l" defTabSz="914400" rtl="0" eaLnBrk="1" latinLnBrk="0" hangingPunct="1">
                        <a:defRPr sz="1800" b="1" kern="1200">
                          <a:solidFill>
                            <a:schemeClr val="lt1"/>
                          </a:solidFill>
                          <a:latin typeface="Lucida Sans Unicode"/>
                        </a:defRPr>
                      </a:lvl2pPr>
                      <a:lvl3pPr marL="914400" algn="l" defTabSz="914400" rtl="0" eaLnBrk="1" latinLnBrk="0" hangingPunct="1">
                        <a:defRPr sz="1800" b="1" kern="1200">
                          <a:solidFill>
                            <a:schemeClr val="lt1"/>
                          </a:solidFill>
                          <a:latin typeface="Lucida Sans Unicode"/>
                        </a:defRPr>
                      </a:lvl3pPr>
                      <a:lvl4pPr marL="1371600" algn="l" defTabSz="914400" rtl="0" eaLnBrk="1" latinLnBrk="0" hangingPunct="1">
                        <a:defRPr sz="1800" b="1" kern="1200">
                          <a:solidFill>
                            <a:schemeClr val="lt1"/>
                          </a:solidFill>
                          <a:latin typeface="Lucida Sans Unicode"/>
                        </a:defRPr>
                      </a:lvl4pPr>
                      <a:lvl5pPr marL="1828800" algn="l" defTabSz="914400" rtl="0" eaLnBrk="1" latinLnBrk="0" hangingPunct="1">
                        <a:defRPr sz="1800" b="1" kern="1200">
                          <a:solidFill>
                            <a:schemeClr val="lt1"/>
                          </a:solidFill>
                          <a:latin typeface="Lucida Sans Unicode"/>
                        </a:defRPr>
                      </a:lvl5pPr>
                      <a:lvl6pPr marL="2286000" algn="l" defTabSz="914400" rtl="0" eaLnBrk="1" latinLnBrk="0" hangingPunct="1">
                        <a:defRPr sz="1800" b="1" kern="1200">
                          <a:solidFill>
                            <a:schemeClr val="lt1"/>
                          </a:solidFill>
                          <a:latin typeface="Lucida Sans Unicode"/>
                        </a:defRPr>
                      </a:lvl6pPr>
                      <a:lvl7pPr marL="2743200" algn="l" defTabSz="914400" rtl="0" eaLnBrk="1" latinLnBrk="0" hangingPunct="1">
                        <a:defRPr sz="1800" b="1" kern="1200">
                          <a:solidFill>
                            <a:schemeClr val="lt1"/>
                          </a:solidFill>
                          <a:latin typeface="Lucida Sans Unicode"/>
                        </a:defRPr>
                      </a:lvl7pPr>
                      <a:lvl8pPr marL="3200400" algn="l" defTabSz="914400" rtl="0" eaLnBrk="1" latinLnBrk="0" hangingPunct="1">
                        <a:defRPr sz="1800" b="1" kern="1200">
                          <a:solidFill>
                            <a:schemeClr val="lt1"/>
                          </a:solidFill>
                          <a:latin typeface="Lucida Sans Unicode"/>
                        </a:defRPr>
                      </a:lvl8pPr>
                      <a:lvl9pPr marL="3657600" algn="l" defTabSz="914400" rtl="0" eaLnBrk="1" latinLnBrk="0" hangingPunct="1">
                        <a:defRPr sz="1800" b="1" kern="1200">
                          <a:solidFill>
                            <a:schemeClr val="lt1"/>
                          </a:solidFill>
                          <a:latin typeface="Lucida Sans Unicode"/>
                        </a:defRPr>
                      </a:lvl9pPr>
                    </a:lstStyle>
                    <a:p>
                      <a:pPr algn="ctr"/>
                      <a:r>
                        <a:rPr lang="en-US" sz="1700" dirty="0" smtClean="0"/>
                        <a:t>Treatment</a:t>
                      </a:r>
                      <a:endParaRPr lang="en-US" sz="1700" dirty="0"/>
                    </a:p>
                  </a:txBody>
                  <a:tcPr marL="99568" marR="99568" marT="49784" marB="49784" anchor="ctr">
                    <a:lnL>
                      <a:noFill/>
                    </a:lnL>
                    <a:lnR>
                      <a:noFill/>
                    </a:lnR>
                    <a:lnT w="25400" cmpd="sng">
                      <a:solidFill>
                        <a:sysClr val="windowText" lastClr="000000"/>
                      </a:solidFill>
                    </a:lnT>
                    <a:lnB w="25400" cmpd="sng">
                      <a:solidFill>
                        <a:sysClr val="windowText" lastClr="000000"/>
                      </a:solidFill>
                    </a:lnB>
                    <a:lnTlToBr w="12700" cmpd="sng">
                      <a:noFill/>
                      <a:prstDash val="solid"/>
                    </a:lnTlToBr>
                    <a:lnBlToTr w="12700" cmpd="sng">
                      <a:noFill/>
                      <a:prstDash val="solid"/>
                    </a:lnBlToTr>
                    <a:solidFill>
                      <a:srgbClr val="FF8119"/>
                    </a:solidFill>
                  </a:tcPr>
                </a:tc>
                <a:tc>
                  <a:txBody>
                    <a:bodyPr/>
                    <a:lstStyle>
                      <a:lvl1pPr marL="0" algn="l" defTabSz="914400" rtl="0" eaLnBrk="1" latinLnBrk="0" hangingPunct="1">
                        <a:defRPr sz="1800" b="1" kern="1200">
                          <a:solidFill>
                            <a:schemeClr val="lt1"/>
                          </a:solidFill>
                          <a:latin typeface="Lucida Sans Unicode"/>
                        </a:defRPr>
                      </a:lvl1pPr>
                      <a:lvl2pPr marL="457200" algn="l" defTabSz="914400" rtl="0" eaLnBrk="1" latinLnBrk="0" hangingPunct="1">
                        <a:defRPr sz="1800" b="1" kern="1200">
                          <a:solidFill>
                            <a:schemeClr val="lt1"/>
                          </a:solidFill>
                          <a:latin typeface="Lucida Sans Unicode"/>
                        </a:defRPr>
                      </a:lvl2pPr>
                      <a:lvl3pPr marL="914400" algn="l" defTabSz="914400" rtl="0" eaLnBrk="1" latinLnBrk="0" hangingPunct="1">
                        <a:defRPr sz="1800" b="1" kern="1200">
                          <a:solidFill>
                            <a:schemeClr val="lt1"/>
                          </a:solidFill>
                          <a:latin typeface="Lucida Sans Unicode"/>
                        </a:defRPr>
                      </a:lvl3pPr>
                      <a:lvl4pPr marL="1371600" algn="l" defTabSz="914400" rtl="0" eaLnBrk="1" latinLnBrk="0" hangingPunct="1">
                        <a:defRPr sz="1800" b="1" kern="1200">
                          <a:solidFill>
                            <a:schemeClr val="lt1"/>
                          </a:solidFill>
                          <a:latin typeface="Lucida Sans Unicode"/>
                        </a:defRPr>
                      </a:lvl4pPr>
                      <a:lvl5pPr marL="1828800" algn="l" defTabSz="914400" rtl="0" eaLnBrk="1" latinLnBrk="0" hangingPunct="1">
                        <a:defRPr sz="1800" b="1" kern="1200">
                          <a:solidFill>
                            <a:schemeClr val="lt1"/>
                          </a:solidFill>
                          <a:latin typeface="Lucida Sans Unicode"/>
                        </a:defRPr>
                      </a:lvl5pPr>
                      <a:lvl6pPr marL="2286000" algn="l" defTabSz="914400" rtl="0" eaLnBrk="1" latinLnBrk="0" hangingPunct="1">
                        <a:defRPr sz="1800" b="1" kern="1200">
                          <a:solidFill>
                            <a:schemeClr val="lt1"/>
                          </a:solidFill>
                          <a:latin typeface="Lucida Sans Unicode"/>
                        </a:defRPr>
                      </a:lvl6pPr>
                      <a:lvl7pPr marL="2743200" algn="l" defTabSz="914400" rtl="0" eaLnBrk="1" latinLnBrk="0" hangingPunct="1">
                        <a:defRPr sz="1800" b="1" kern="1200">
                          <a:solidFill>
                            <a:schemeClr val="lt1"/>
                          </a:solidFill>
                          <a:latin typeface="Lucida Sans Unicode"/>
                        </a:defRPr>
                      </a:lvl7pPr>
                      <a:lvl8pPr marL="3200400" algn="l" defTabSz="914400" rtl="0" eaLnBrk="1" latinLnBrk="0" hangingPunct="1">
                        <a:defRPr sz="1800" b="1" kern="1200">
                          <a:solidFill>
                            <a:schemeClr val="lt1"/>
                          </a:solidFill>
                          <a:latin typeface="Lucida Sans Unicode"/>
                        </a:defRPr>
                      </a:lvl8pPr>
                      <a:lvl9pPr marL="3657600" algn="l" defTabSz="914400" rtl="0" eaLnBrk="1" latinLnBrk="0" hangingPunct="1">
                        <a:defRPr sz="1800" b="1" kern="1200">
                          <a:solidFill>
                            <a:schemeClr val="lt1"/>
                          </a:solidFill>
                          <a:latin typeface="Lucida Sans Unicode"/>
                        </a:defRPr>
                      </a:lvl9pPr>
                    </a:lstStyle>
                    <a:p>
                      <a:pPr algn="ctr"/>
                      <a:r>
                        <a:rPr lang="en-US" sz="1700" dirty="0" smtClean="0"/>
                        <a:t>N - Rate</a:t>
                      </a:r>
                    </a:p>
                    <a:p>
                      <a:pPr algn="ctr"/>
                      <a:r>
                        <a:rPr lang="en-US" sz="1700" dirty="0" smtClean="0"/>
                        <a:t>(</a:t>
                      </a:r>
                      <a:r>
                        <a:rPr lang="en-US" sz="1700" dirty="0" err="1" smtClean="0"/>
                        <a:t>lb</a:t>
                      </a:r>
                      <a:r>
                        <a:rPr lang="en-US" sz="1700" dirty="0" smtClean="0"/>
                        <a:t> N/ac)</a:t>
                      </a:r>
                      <a:endParaRPr lang="en-US" sz="1700" dirty="0"/>
                    </a:p>
                  </a:txBody>
                  <a:tcPr marL="99568" marR="99568" marT="49784" marB="49784" anchor="ctr">
                    <a:lnL>
                      <a:noFill/>
                    </a:lnL>
                    <a:lnR>
                      <a:noFill/>
                    </a:lnR>
                    <a:lnT w="25400" cmpd="sng">
                      <a:solidFill>
                        <a:sysClr val="windowText" lastClr="000000"/>
                      </a:solidFill>
                    </a:lnT>
                    <a:lnB w="25400" cmpd="sng">
                      <a:solidFill>
                        <a:sysClr val="windowText" lastClr="000000"/>
                      </a:solidFill>
                    </a:lnB>
                    <a:lnTlToBr w="12700" cmpd="sng">
                      <a:noFill/>
                      <a:prstDash val="solid"/>
                    </a:lnTlToBr>
                    <a:lnBlToTr w="12700" cmpd="sng">
                      <a:noFill/>
                      <a:prstDash val="solid"/>
                    </a:lnBlToTr>
                    <a:solidFill>
                      <a:srgbClr val="FF8119"/>
                    </a:solidFill>
                  </a:tcPr>
                </a:tc>
                <a:tc>
                  <a:txBody>
                    <a:bodyPr/>
                    <a:lstStyle>
                      <a:lvl1pPr marL="0" algn="l" defTabSz="914400" rtl="0" eaLnBrk="1" latinLnBrk="0" hangingPunct="1">
                        <a:defRPr sz="1800" b="1" kern="1200">
                          <a:solidFill>
                            <a:schemeClr val="lt1"/>
                          </a:solidFill>
                          <a:latin typeface="Lucida Sans Unicode"/>
                        </a:defRPr>
                      </a:lvl1pPr>
                      <a:lvl2pPr marL="457200" algn="l" defTabSz="914400" rtl="0" eaLnBrk="1" latinLnBrk="0" hangingPunct="1">
                        <a:defRPr sz="1800" b="1" kern="1200">
                          <a:solidFill>
                            <a:schemeClr val="lt1"/>
                          </a:solidFill>
                          <a:latin typeface="Lucida Sans Unicode"/>
                        </a:defRPr>
                      </a:lvl2pPr>
                      <a:lvl3pPr marL="914400" algn="l" defTabSz="914400" rtl="0" eaLnBrk="1" latinLnBrk="0" hangingPunct="1">
                        <a:defRPr sz="1800" b="1" kern="1200">
                          <a:solidFill>
                            <a:schemeClr val="lt1"/>
                          </a:solidFill>
                          <a:latin typeface="Lucida Sans Unicode"/>
                        </a:defRPr>
                      </a:lvl3pPr>
                      <a:lvl4pPr marL="1371600" algn="l" defTabSz="914400" rtl="0" eaLnBrk="1" latinLnBrk="0" hangingPunct="1">
                        <a:defRPr sz="1800" b="1" kern="1200">
                          <a:solidFill>
                            <a:schemeClr val="lt1"/>
                          </a:solidFill>
                          <a:latin typeface="Lucida Sans Unicode"/>
                        </a:defRPr>
                      </a:lvl4pPr>
                      <a:lvl5pPr marL="1828800" algn="l" defTabSz="914400" rtl="0" eaLnBrk="1" latinLnBrk="0" hangingPunct="1">
                        <a:defRPr sz="1800" b="1" kern="1200">
                          <a:solidFill>
                            <a:schemeClr val="lt1"/>
                          </a:solidFill>
                          <a:latin typeface="Lucida Sans Unicode"/>
                        </a:defRPr>
                      </a:lvl5pPr>
                      <a:lvl6pPr marL="2286000" algn="l" defTabSz="914400" rtl="0" eaLnBrk="1" latinLnBrk="0" hangingPunct="1">
                        <a:defRPr sz="1800" b="1" kern="1200">
                          <a:solidFill>
                            <a:schemeClr val="lt1"/>
                          </a:solidFill>
                          <a:latin typeface="Lucida Sans Unicode"/>
                        </a:defRPr>
                      </a:lvl6pPr>
                      <a:lvl7pPr marL="2743200" algn="l" defTabSz="914400" rtl="0" eaLnBrk="1" latinLnBrk="0" hangingPunct="1">
                        <a:defRPr sz="1800" b="1" kern="1200">
                          <a:solidFill>
                            <a:schemeClr val="lt1"/>
                          </a:solidFill>
                          <a:latin typeface="Lucida Sans Unicode"/>
                        </a:defRPr>
                      </a:lvl7pPr>
                      <a:lvl8pPr marL="3200400" algn="l" defTabSz="914400" rtl="0" eaLnBrk="1" latinLnBrk="0" hangingPunct="1">
                        <a:defRPr sz="1800" b="1" kern="1200">
                          <a:solidFill>
                            <a:schemeClr val="lt1"/>
                          </a:solidFill>
                          <a:latin typeface="Lucida Sans Unicode"/>
                        </a:defRPr>
                      </a:lvl8pPr>
                      <a:lvl9pPr marL="3657600" algn="l" defTabSz="914400" rtl="0" eaLnBrk="1" latinLnBrk="0" hangingPunct="1">
                        <a:defRPr sz="1800" b="1" kern="1200">
                          <a:solidFill>
                            <a:schemeClr val="lt1"/>
                          </a:solidFill>
                          <a:latin typeface="Lucida Sans Unicode"/>
                        </a:defRPr>
                      </a:lvl9pPr>
                    </a:lstStyle>
                    <a:p>
                      <a:pPr algn="ctr"/>
                      <a:r>
                        <a:rPr lang="en-US" sz="1700" dirty="0" smtClean="0"/>
                        <a:t>Yield</a:t>
                      </a:r>
                    </a:p>
                    <a:p>
                      <a:pPr algn="ctr"/>
                      <a:r>
                        <a:rPr lang="en-US" sz="1700" dirty="0" smtClean="0"/>
                        <a:t>(</a:t>
                      </a:r>
                      <a:r>
                        <a:rPr lang="en-US" sz="1700" dirty="0" err="1" smtClean="0"/>
                        <a:t>bu</a:t>
                      </a:r>
                      <a:r>
                        <a:rPr lang="en-US" sz="1700" dirty="0" smtClean="0"/>
                        <a:t>/ac)</a:t>
                      </a:r>
                      <a:endParaRPr lang="en-US" sz="1700" dirty="0"/>
                    </a:p>
                  </a:txBody>
                  <a:tcPr marL="99568" marR="99568" marT="49784" marB="49784" anchor="ctr">
                    <a:lnL>
                      <a:noFill/>
                    </a:lnL>
                    <a:lnR>
                      <a:noFill/>
                    </a:lnR>
                    <a:lnT w="25400" cmpd="sng">
                      <a:solidFill>
                        <a:sysClr val="windowText" lastClr="000000"/>
                      </a:solidFill>
                    </a:lnT>
                    <a:lnB w="25400" cmpd="sng">
                      <a:solidFill>
                        <a:sysClr val="windowText" lastClr="000000"/>
                      </a:solidFill>
                    </a:lnB>
                    <a:lnTlToBr w="12700" cmpd="sng">
                      <a:noFill/>
                      <a:prstDash val="solid"/>
                    </a:lnTlToBr>
                    <a:lnBlToTr w="12700" cmpd="sng">
                      <a:noFill/>
                      <a:prstDash val="solid"/>
                    </a:lnBlToTr>
                    <a:solidFill>
                      <a:srgbClr val="FF8119"/>
                    </a:solidFill>
                  </a:tcPr>
                </a:tc>
                <a:tc>
                  <a:txBody>
                    <a:bodyPr/>
                    <a:lstStyle>
                      <a:lvl1pPr marL="0" algn="l" defTabSz="914400" rtl="0" eaLnBrk="1" latinLnBrk="0" hangingPunct="1">
                        <a:defRPr sz="1800" b="1" kern="1200">
                          <a:solidFill>
                            <a:schemeClr val="lt1"/>
                          </a:solidFill>
                          <a:latin typeface="Lucida Sans Unicode"/>
                        </a:defRPr>
                      </a:lvl1pPr>
                      <a:lvl2pPr marL="457200" algn="l" defTabSz="914400" rtl="0" eaLnBrk="1" latinLnBrk="0" hangingPunct="1">
                        <a:defRPr sz="1800" b="1" kern="1200">
                          <a:solidFill>
                            <a:schemeClr val="lt1"/>
                          </a:solidFill>
                          <a:latin typeface="Lucida Sans Unicode"/>
                        </a:defRPr>
                      </a:lvl2pPr>
                      <a:lvl3pPr marL="914400" algn="l" defTabSz="914400" rtl="0" eaLnBrk="1" latinLnBrk="0" hangingPunct="1">
                        <a:defRPr sz="1800" b="1" kern="1200">
                          <a:solidFill>
                            <a:schemeClr val="lt1"/>
                          </a:solidFill>
                          <a:latin typeface="Lucida Sans Unicode"/>
                        </a:defRPr>
                      </a:lvl3pPr>
                      <a:lvl4pPr marL="1371600" algn="l" defTabSz="914400" rtl="0" eaLnBrk="1" latinLnBrk="0" hangingPunct="1">
                        <a:defRPr sz="1800" b="1" kern="1200">
                          <a:solidFill>
                            <a:schemeClr val="lt1"/>
                          </a:solidFill>
                          <a:latin typeface="Lucida Sans Unicode"/>
                        </a:defRPr>
                      </a:lvl4pPr>
                      <a:lvl5pPr marL="1828800" algn="l" defTabSz="914400" rtl="0" eaLnBrk="1" latinLnBrk="0" hangingPunct="1">
                        <a:defRPr sz="1800" b="1" kern="1200">
                          <a:solidFill>
                            <a:schemeClr val="lt1"/>
                          </a:solidFill>
                          <a:latin typeface="Lucida Sans Unicode"/>
                        </a:defRPr>
                      </a:lvl5pPr>
                      <a:lvl6pPr marL="2286000" algn="l" defTabSz="914400" rtl="0" eaLnBrk="1" latinLnBrk="0" hangingPunct="1">
                        <a:defRPr sz="1800" b="1" kern="1200">
                          <a:solidFill>
                            <a:schemeClr val="lt1"/>
                          </a:solidFill>
                          <a:latin typeface="Lucida Sans Unicode"/>
                        </a:defRPr>
                      </a:lvl6pPr>
                      <a:lvl7pPr marL="2743200" algn="l" defTabSz="914400" rtl="0" eaLnBrk="1" latinLnBrk="0" hangingPunct="1">
                        <a:defRPr sz="1800" b="1" kern="1200">
                          <a:solidFill>
                            <a:schemeClr val="lt1"/>
                          </a:solidFill>
                          <a:latin typeface="Lucida Sans Unicode"/>
                        </a:defRPr>
                      </a:lvl7pPr>
                      <a:lvl8pPr marL="3200400" algn="l" defTabSz="914400" rtl="0" eaLnBrk="1" latinLnBrk="0" hangingPunct="1">
                        <a:defRPr sz="1800" b="1" kern="1200">
                          <a:solidFill>
                            <a:schemeClr val="lt1"/>
                          </a:solidFill>
                          <a:latin typeface="Lucida Sans Unicode"/>
                        </a:defRPr>
                      </a:lvl8pPr>
                      <a:lvl9pPr marL="3657600" algn="l" defTabSz="914400" rtl="0" eaLnBrk="1" latinLnBrk="0" hangingPunct="1">
                        <a:defRPr sz="1800" b="1" kern="1200">
                          <a:solidFill>
                            <a:schemeClr val="lt1"/>
                          </a:solidFill>
                          <a:latin typeface="Lucida Sans Unicode"/>
                        </a:defRPr>
                      </a:lvl9pPr>
                    </a:lstStyle>
                    <a:p>
                      <a:pPr algn="ctr"/>
                      <a:r>
                        <a:rPr lang="en-US" sz="1700" dirty="0" smtClean="0"/>
                        <a:t>Net Return</a:t>
                      </a:r>
                    </a:p>
                    <a:p>
                      <a:pPr algn="ctr"/>
                      <a:r>
                        <a:rPr lang="en-US" sz="1700" dirty="0" smtClean="0"/>
                        <a:t>($/ac)</a:t>
                      </a:r>
                      <a:endParaRPr lang="en-US" sz="1700" dirty="0"/>
                    </a:p>
                  </a:txBody>
                  <a:tcPr marL="99568" marR="99568" marT="49784" marB="49784" anchor="ctr">
                    <a:lnL>
                      <a:noFill/>
                    </a:lnL>
                    <a:lnR>
                      <a:noFill/>
                    </a:lnR>
                    <a:lnT w="25400" cmpd="sng">
                      <a:solidFill>
                        <a:sysClr val="windowText" lastClr="000000"/>
                      </a:solidFill>
                    </a:lnT>
                    <a:lnB w="25400" cmpd="sng">
                      <a:solidFill>
                        <a:sysClr val="windowText" lastClr="000000"/>
                      </a:solidFill>
                    </a:lnB>
                    <a:lnTlToBr w="12700" cmpd="sng">
                      <a:noFill/>
                      <a:prstDash val="solid"/>
                    </a:lnTlToBr>
                    <a:lnBlToTr w="12700" cmpd="sng">
                      <a:noFill/>
                      <a:prstDash val="solid"/>
                    </a:lnBlToTr>
                    <a:solidFill>
                      <a:srgbClr val="FF8119"/>
                    </a:solidFill>
                  </a:tcPr>
                </a:tc>
                <a:extLst>
                  <a:ext uri="{0D108BD9-81ED-4DB2-BD59-A6C34878D82A}">
                    <a16:rowId xmlns:a16="http://schemas.microsoft.com/office/drawing/2014/main" val="10000"/>
                  </a:ext>
                </a:extLst>
              </a:tr>
              <a:tr h="737368">
                <a:tc>
                  <a:txBody>
                    <a:bodyPr/>
                    <a:lstStyle>
                      <a:lvl1pPr marL="0" algn="l" defTabSz="914400" rtl="0" eaLnBrk="1" latinLnBrk="0" hangingPunct="1">
                        <a:defRPr sz="1800" kern="1200">
                          <a:solidFill>
                            <a:schemeClr val="dk1"/>
                          </a:solidFill>
                          <a:latin typeface="Lucida Sans Unicode"/>
                        </a:defRPr>
                      </a:lvl1pPr>
                      <a:lvl2pPr marL="457200" algn="l" defTabSz="914400" rtl="0" eaLnBrk="1" latinLnBrk="0" hangingPunct="1">
                        <a:defRPr sz="1800" kern="1200">
                          <a:solidFill>
                            <a:schemeClr val="dk1"/>
                          </a:solidFill>
                          <a:latin typeface="Lucida Sans Unicode"/>
                        </a:defRPr>
                      </a:lvl2pPr>
                      <a:lvl3pPr marL="914400" algn="l" defTabSz="914400" rtl="0" eaLnBrk="1" latinLnBrk="0" hangingPunct="1">
                        <a:defRPr sz="1800" kern="1200">
                          <a:solidFill>
                            <a:schemeClr val="dk1"/>
                          </a:solidFill>
                          <a:latin typeface="Lucida Sans Unicode"/>
                        </a:defRPr>
                      </a:lvl3pPr>
                      <a:lvl4pPr marL="1371600" algn="l" defTabSz="914400" rtl="0" eaLnBrk="1" latinLnBrk="0" hangingPunct="1">
                        <a:defRPr sz="1800" kern="1200">
                          <a:solidFill>
                            <a:schemeClr val="dk1"/>
                          </a:solidFill>
                          <a:latin typeface="Lucida Sans Unicode"/>
                        </a:defRPr>
                      </a:lvl4pPr>
                      <a:lvl5pPr marL="1828800" algn="l" defTabSz="914400" rtl="0" eaLnBrk="1" latinLnBrk="0" hangingPunct="1">
                        <a:defRPr sz="1800" kern="1200">
                          <a:solidFill>
                            <a:schemeClr val="dk1"/>
                          </a:solidFill>
                          <a:latin typeface="Lucida Sans Unicode"/>
                        </a:defRPr>
                      </a:lvl5pPr>
                      <a:lvl6pPr marL="2286000" algn="l" defTabSz="914400" rtl="0" eaLnBrk="1" latinLnBrk="0" hangingPunct="1">
                        <a:defRPr sz="1800" kern="1200">
                          <a:solidFill>
                            <a:schemeClr val="dk1"/>
                          </a:solidFill>
                          <a:latin typeface="Lucida Sans Unicode"/>
                        </a:defRPr>
                      </a:lvl6pPr>
                      <a:lvl7pPr marL="2743200" algn="l" defTabSz="914400" rtl="0" eaLnBrk="1" latinLnBrk="0" hangingPunct="1">
                        <a:defRPr sz="1800" kern="1200">
                          <a:solidFill>
                            <a:schemeClr val="dk1"/>
                          </a:solidFill>
                          <a:latin typeface="Lucida Sans Unicode"/>
                        </a:defRPr>
                      </a:lvl7pPr>
                      <a:lvl8pPr marL="3200400" algn="l" defTabSz="914400" rtl="0" eaLnBrk="1" latinLnBrk="0" hangingPunct="1">
                        <a:defRPr sz="1800" kern="1200">
                          <a:solidFill>
                            <a:schemeClr val="dk1"/>
                          </a:solidFill>
                          <a:latin typeface="Lucida Sans Unicode"/>
                        </a:defRPr>
                      </a:lvl8pPr>
                      <a:lvl9pPr marL="3657600" algn="l" defTabSz="914400" rtl="0" eaLnBrk="1" latinLnBrk="0" hangingPunct="1">
                        <a:defRPr sz="1800" kern="1200">
                          <a:solidFill>
                            <a:schemeClr val="dk1"/>
                          </a:solidFill>
                          <a:latin typeface="Lucida Sans Unicode"/>
                        </a:defRPr>
                      </a:lvl9pPr>
                    </a:lstStyle>
                    <a:p>
                      <a:pPr algn="ctr"/>
                      <a:r>
                        <a:rPr lang="en-US" sz="1700" dirty="0" smtClean="0"/>
                        <a:t>Split Application</a:t>
                      </a:r>
                      <a:endParaRPr lang="en-US" sz="1700" dirty="0"/>
                    </a:p>
                  </a:txBody>
                  <a:tcPr marL="99568" marR="99568" marT="49784" marB="49784" anchor="ctr">
                    <a:lnL>
                      <a:noFill/>
                    </a:lnL>
                    <a:lnR>
                      <a:noFill/>
                    </a:lnR>
                    <a:lnT w="25400" cmpd="sng">
                      <a:solidFill>
                        <a:sysClr val="windowText" lastClr="000000"/>
                      </a:solidFill>
                    </a:lnT>
                    <a:lnB>
                      <a:noFill/>
                    </a:lnB>
                    <a:lnTlToBr w="12700" cmpd="sng">
                      <a:noFill/>
                      <a:prstDash val="solid"/>
                    </a:lnTlToBr>
                    <a:lnBlToTr w="12700" cmpd="sng">
                      <a:noFill/>
                      <a:prstDash val="solid"/>
                    </a:lnBlToTr>
                    <a:solidFill>
                      <a:sysClr val="windowText" lastClr="000000">
                        <a:tint val="20000"/>
                      </a:sysClr>
                    </a:solidFill>
                  </a:tcPr>
                </a:tc>
                <a:tc>
                  <a:txBody>
                    <a:bodyPr/>
                    <a:lstStyle>
                      <a:lvl1pPr marL="0" algn="l" defTabSz="914400" rtl="0" eaLnBrk="1" latinLnBrk="0" hangingPunct="1">
                        <a:defRPr sz="1800" kern="1200">
                          <a:solidFill>
                            <a:schemeClr val="dk1"/>
                          </a:solidFill>
                          <a:latin typeface="Lucida Sans Unicode"/>
                        </a:defRPr>
                      </a:lvl1pPr>
                      <a:lvl2pPr marL="457200" algn="l" defTabSz="914400" rtl="0" eaLnBrk="1" latinLnBrk="0" hangingPunct="1">
                        <a:defRPr sz="1800" kern="1200">
                          <a:solidFill>
                            <a:schemeClr val="dk1"/>
                          </a:solidFill>
                          <a:latin typeface="Lucida Sans Unicode"/>
                        </a:defRPr>
                      </a:lvl2pPr>
                      <a:lvl3pPr marL="914400" algn="l" defTabSz="914400" rtl="0" eaLnBrk="1" latinLnBrk="0" hangingPunct="1">
                        <a:defRPr sz="1800" kern="1200">
                          <a:solidFill>
                            <a:schemeClr val="dk1"/>
                          </a:solidFill>
                          <a:latin typeface="Lucida Sans Unicode"/>
                        </a:defRPr>
                      </a:lvl3pPr>
                      <a:lvl4pPr marL="1371600" algn="l" defTabSz="914400" rtl="0" eaLnBrk="1" latinLnBrk="0" hangingPunct="1">
                        <a:defRPr sz="1800" kern="1200">
                          <a:solidFill>
                            <a:schemeClr val="dk1"/>
                          </a:solidFill>
                          <a:latin typeface="Lucida Sans Unicode"/>
                        </a:defRPr>
                      </a:lvl4pPr>
                      <a:lvl5pPr marL="1828800" algn="l" defTabSz="914400" rtl="0" eaLnBrk="1" latinLnBrk="0" hangingPunct="1">
                        <a:defRPr sz="1800" kern="1200">
                          <a:solidFill>
                            <a:schemeClr val="dk1"/>
                          </a:solidFill>
                          <a:latin typeface="Lucida Sans Unicode"/>
                        </a:defRPr>
                      </a:lvl5pPr>
                      <a:lvl6pPr marL="2286000" algn="l" defTabSz="914400" rtl="0" eaLnBrk="1" latinLnBrk="0" hangingPunct="1">
                        <a:defRPr sz="1800" kern="1200">
                          <a:solidFill>
                            <a:schemeClr val="dk1"/>
                          </a:solidFill>
                          <a:latin typeface="Lucida Sans Unicode"/>
                        </a:defRPr>
                      </a:lvl6pPr>
                      <a:lvl7pPr marL="2743200" algn="l" defTabSz="914400" rtl="0" eaLnBrk="1" latinLnBrk="0" hangingPunct="1">
                        <a:defRPr sz="1800" kern="1200">
                          <a:solidFill>
                            <a:schemeClr val="dk1"/>
                          </a:solidFill>
                          <a:latin typeface="Lucida Sans Unicode"/>
                        </a:defRPr>
                      </a:lvl7pPr>
                      <a:lvl8pPr marL="3200400" algn="l" defTabSz="914400" rtl="0" eaLnBrk="1" latinLnBrk="0" hangingPunct="1">
                        <a:defRPr sz="1800" kern="1200">
                          <a:solidFill>
                            <a:schemeClr val="dk1"/>
                          </a:solidFill>
                          <a:latin typeface="Lucida Sans Unicode"/>
                        </a:defRPr>
                      </a:lvl8pPr>
                      <a:lvl9pPr marL="3657600" algn="l" defTabSz="914400" rtl="0" eaLnBrk="1" latinLnBrk="0" hangingPunct="1">
                        <a:defRPr sz="1800" kern="1200">
                          <a:solidFill>
                            <a:schemeClr val="dk1"/>
                          </a:solidFill>
                          <a:latin typeface="Lucida Sans Unicode"/>
                        </a:defRPr>
                      </a:lvl9pPr>
                    </a:lstStyle>
                    <a:p>
                      <a:pPr algn="ctr"/>
                      <a:r>
                        <a:rPr lang="en-US" sz="1700" dirty="0" smtClean="0"/>
                        <a:t>100</a:t>
                      </a:r>
                      <a:endParaRPr lang="en-US" sz="1700" dirty="0"/>
                    </a:p>
                  </a:txBody>
                  <a:tcPr marL="99568" marR="99568" marT="49784" marB="49784" anchor="ctr">
                    <a:lnL>
                      <a:noFill/>
                    </a:lnL>
                    <a:lnR>
                      <a:noFill/>
                    </a:lnR>
                    <a:lnT w="25400" cmpd="sng">
                      <a:solidFill>
                        <a:sysClr val="windowText" lastClr="000000"/>
                      </a:solidFill>
                    </a:lnT>
                    <a:lnB>
                      <a:noFill/>
                    </a:lnB>
                    <a:lnTlToBr w="12700" cmpd="sng">
                      <a:noFill/>
                      <a:prstDash val="solid"/>
                    </a:lnTlToBr>
                    <a:lnBlToTr w="12700" cmpd="sng">
                      <a:noFill/>
                      <a:prstDash val="solid"/>
                    </a:lnBlToTr>
                    <a:solidFill>
                      <a:sysClr val="windowText" lastClr="000000">
                        <a:tint val="20000"/>
                      </a:sysClr>
                    </a:solidFill>
                  </a:tcPr>
                </a:tc>
                <a:tc>
                  <a:txBody>
                    <a:bodyPr/>
                    <a:lstStyle>
                      <a:lvl1pPr marL="0" algn="l" defTabSz="914400" rtl="0" eaLnBrk="1" latinLnBrk="0" hangingPunct="1">
                        <a:defRPr sz="1800" kern="1200">
                          <a:solidFill>
                            <a:schemeClr val="dk1"/>
                          </a:solidFill>
                          <a:latin typeface="Lucida Sans Unicode"/>
                        </a:defRPr>
                      </a:lvl1pPr>
                      <a:lvl2pPr marL="457200" algn="l" defTabSz="914400" rtl="0" eaLnBrk="1" latinLnBrk="0" hangingPunct="1">
                        <a:defRPr sz="1800" kern="1200">
                          <a:solidFill>
                            <a:schemeClr val="dk1"/>
                          </a:solidFill>
                          <a:latin typeface="Lucida Sans Unicode"/>
                        </a:defRPr>
                      </a:lvl2pPr>
                      <a:lvl3pPr marL="914400" algn="l" defTabSz="914400" rtl="0" eaLnBrk="1" latinLnBrk="0" hangingPunct="1">
                        <a:defRPr sz="1800" kern="1200">
                          <a:solidFill>
                            <a:schemeClr val="dk1"/>
                          </a:solidFill>
                          <a:latin typeface="Lucida Sans Unicode"/>
                        </a:defRPr>
                      </a:lvl3pPr>
                      <a:lvl4pPr marL="1371600" algn="l" defTabSz="914400" rtl="0" eaLnBrk="1" latinLnBrk="0" hangingPunct="1">
                        <a:defRPr sz="1800" kern="1200">
                          <a:solidFill>
                            <a:schemeClr val="dk1"/>
                          </a:solidFill>
                          <a:latin typeface="Lucida Sans Unicode"/>
                        </a:defRPr>
                      </a:lvl4pPr>
                      <a:lvl5pPr marL="1828800" algn="l" defTabSz="914400" rtl="0" eaLnBrk="1" latinLnBrk="0" hangingPunct="1">
                        <a:defRPr sz="1800" kern="1200">
                          <a:solidFill>
                            <a:schemeClr val="dk1"/>
                          </a:solidFill>
                          <a:latin typeface="Lucida Sans Unicode"/>
                        </a:defRPr>
                      </a:lvl5pPr>
                      <a:lvl6pPr marL="2286000" algn="l" defTabSz="914400" rtl="0" eaLnBrk="1" latinLnBrk="0" hangingPunct="1">
                        <a:defRPr sz="1800" kern="1200">
                          <a:solidFill>
                            <a:schemeClr val="dk1"/>
                          </a:solidFill>
                          <a:latin typeface="Lucida Sans Unicode"/>
                        </a:defRPr>
                      </a:lvl6pPr>
                      <a:lvl7pPr marL="2743200" algn="l" defTabSz="914400" rtl="0" eaLnBrk="1" latinLnBrk="0" hangingPunct="1">
                        <a:defRPr sz="1800" kern="1200">
                          <a:solidFill>
                            <a:schemeClr val="dk1"/>
                          </a:solidFill>
                          <a:latin typeface="Lucida Sans Unicode"/>
                        </a:defRPr>
                      </a:lvl7pPr>
                      <a:lvl8pPr marL="3200400" algn="l" defTabSz="914400" rtl="0" eaLnBrk="1" latinLnBrk="0" hangingPunct="1">
                        <a:defRPr sz="1800" kern="1200">
                          <a:solidFill>
                            <a:schemeClr val="dk1"/>
                          </a:solidFill>
                          <a:latin typeface="Lucida Sans Unicode"/>
                        </a:defRPr>
                      </a:lvl8pPr>
                      <a:lvl9pPr marL="3657600" algn="l" defTabSz="914400" rtl="0" eaLnBrk="1" latinLnBrk="0" hangingPunct="1">
                        <a:defRPr sz="1800" kern="1200">
                          <a:solidFill>
                            <a:schemeClr val="dk1"/>
                          </a:solidFill>
                          <a:latin typeface="Lucida Sans Unicode"/>
                        </a:defRPr>
                      </a:lvl9pPr>
                    </a:lstStyle>
                    <a:p>
                      <a:pPr algn="ctr"/>
                      <a:r>
                        <a:rPr lang="en-US" sz="1700" dirty="0" smtClean="0"/>
                        <a:t>35 </a:t>
                      </a:r>
                      <a:r>
                        <a:rPr lang="en-US" sz="1700" dirty="0" smtClean="0">
                          <a:sym typeface="Symbol"/>
                        </a:rPr>
                        <a:t> 16</a:t>
                      </a:r>
                      <a:endParaRPr lang="en-US" sz="1700" dirty="0"/>
                    </a:p>
                  </a:txBody>
                  <a:tcPr marL="99568" marR="99568" marT="49784" marB="49784" anchor="ctr">
                    <a:lnL>
                      <a:noFill/>
                    </a:lnL>
                    <a:lnR>
                      <a:noFill/>
                    </a:lnR>
                    <a:lnT w="25400" cmpd="sng">
                      <a:solidFill>
                        <a:sysClr val="windowText" lastClr="000000"/>
                      </a:solidFill>
                    </a:lnT>
                    <a:lnB>
                      <a:noFill/>
                    </a:lnB>
                    <a:lnTlToBr w="12700" cmpd="sng">
                      <a:noFill/>
                      <a:prstDash val="solid"/>
                    </a:lnTlToBr>
                    <a:lnBlToTr w="12700" cmpd="sng">
                      <a:noFill/>
                      <a:prstDash val="solid"/>
                    </a:lnBlToTr>
                    <a:solidFill>
                      <a:sysClr val="windowText" lastClr="000000">
                        <a:tint val="20000"/>
                      </a:sysClr>
                    </a:solidFill>
                  </a:tcPr>
                </a:tc>
                <a:tc>
                  <a:txBody>
                    <a:bodyPr/>
                    <a:lstStyle>
                      <a:lvl1pPr marL="0" algn="l" defTabSz="914400" rtl="0" eaLnBrk="1" latinLnBrk="0" hangingPunct="1">
                        <a:defRPr sz="1800" kern="1200">
                          <a:solidFill>
                            <a:schemeClr val="dk1"/>
                          </a:solidFill>
                          <a:latin typeface="Lucida Sans Unicode"/>
                        </a:defRPr>
                      </a:lvl1pPr>
                      <a:lvl2pPr marL="457200" algn="l" defTabSz="914400" rtl="0" eaLnBrk="1" latinLnBrk="0" hangingPunct="1">
                        <a:defRPr sz="1800" kern="1200">
                          <a:solidFill>
                            <a:schemeClr val="dk1"/>
                          </a:solidFill>
                          <a:latin typeface="Lucida Sans Unicode"/>
                        </a:defRPr>
                      </a:lvl2pPr>
                      <a:lvl3pPr marL="914400" algn="l" defTabSz="914400" rtl="0" eaLnBrk="1" latinLnBrk="0" hangingPunct="1">
                        <a:defRPr sz="1800" kern="1200">
                          <a:solidFill>
                            <a:schemeClr val="dk1"/>
                          </a:solidFill>
                          <a:latin typeface="Lucida Sans Unicode"/>
                        </a:defRPr>
                      </a:lvl3pPr>
                      <a:lvl4pPr marL="1371600" algn="l" defTabSz="914400" rtl="0" eaLnBrk="1" latinLnBrk="0" hangingPunct="1">
                        <a:defRPr sz="1800" kern="1200">
                          <a:solidFill>
                            <a:schemeClr val="dk1"/>
                          </a:solidFill>
                          <a:latin typeface="Lucida Sans Unicode"/>
                        </a:defRPr>
                      </a:lvl4pPr>
                      <a:lvl5pPr marL="1828800" algn="l" defTabSz="914400" rtl="0" eaLnBrk="1" latinLnBrk="0" hangingPunct="1">
                        <a:defRPr sz="1800" kern="1200">
                          <a:solidFill>
                            <a:schemeClr val="dk1"/>
                          </a:solidFill>
                          <a:latin typeface="Lucida Sans Unicode"/>
                        </a:defRPr>
                      </a:lvl5pPr>
                      <a:lvl6pPr marL="2286000" algn="l" defTabSz="914400" rtl="0" eaLnBrk="1" latinLnBrk="0" hangingPunct="1">
                        <a:defRPr sz="1800" kern="1200">
                          <a:solidFill>
                            <a:schemeClr val="dk1"/>
                          </a:solidFill>
                          <a:latin typeface="Lucida Sans Unicode"/>
                        </a:defRPr>
                      </a:lvl6pPr>
                      <a:lvl7pPr marL="2743200" algn="l" defTabSz="914400" rtl="0" eaLnBrk="1" latinLnBrk="0" hangingPunct="1">
                        <a:defRPr sz="1800" kern="1200">
                          <a:solidFill>
                            <a:schemeClr val="dk1"/>
                          </a:solidFill>
                          <a:latin typeface="Lucida Sans Unicode"/>
                        </a:defRPr>
                      </a:lvl7pPr>
                      <a:lvl8pPr marL="3200400" algn="l" defTabSz="914400" rtl="0" eaLnBrk="1" latinLnBrk="0" hangingPunct="1">
                        <a:defRPr sz="1800" kern="1200">
                          <a:solidFill>
                            <a:schemeClr val="dk1"/>
                          </a:solidFill>
                          <a:latin typeface="Lucida Sans Unicode"/>
                        </a:defRPr>
                      </a:lvl8pPr>
                      <a:lvl9pPr marL="3657600" algn="l" defTabSz="914400" rtl="0" eaLnBrk="1" latinLnBrk="0" hangingPunct="1">
                        <a:defRPr sz="1800" kern="1200">
                          <a:solidFill>
                            <a:schemeClr val="dk1"/>
                          </a:solidFill>
                          <a:latin typeface="Lucida Sans Unicode"/>
                        </a:defRPr>
                      </a:lvl9pPr>
                    </a:lstStyle>
                    <a:p>
                      <a:pPr algn="ctr"/>
                      <a:r>
                        <a:rPr lang="en-US" sz="1700" dirty="0" smtClean="0"/>
                        <a:t>154 </a:t>
                      </a:r>
                      <a:r>
                        <a:rPr lang="en-US" sz="1700" dirty="0" smtClean="0">
                          <a:sym typeface="Symbol"/>
                        </a:rPr>
                        <a:t> 100</a:t>
                      </a:r>
                      <a:endParaRPr lang="en-US" sz="1700" dirty="0"/>
                    </a:p>
                  </a:txBody>
                  <a:tcPr marL="99568" marR="99568" marT="49784" marB="49784" anchor="ctr">
                    <a:lnL>
                      <a:noFill/>
                    </a:lnL>
                    <a:lnR>
                      <a:noFill/>
                    </a:lnR>
                    <a:lnT w="25400" cmpd="sng">
                      <a:solidFill>
                        <a:sysClr val="windowText" lastClr="000000"/>
                      </a:solidFill>
                    </a:lnT>
                    <a:lnB>
                      <a:noFill/>
                    </a:lnB>
                    <a:lnTlToBr w="12700" cmpd="sng">
                      <a:noFill/>
                      <a:prstDash val="solid"/>
                    </a:lnTlToBr>
                    <a:lnBlToTr w="12700" cmpd="sng">
                      <a:noFill/>
                      <a:prstDash val="solid"/>
                    </a:lnBlToTr>
                    <a:solidFill>
                      <a:sysClr val="windowText" lastClr="000000">
                        <a:tint val="20000"/>
                      </a:sysClr>
                    </a:solidFill>
                  </a:tcPr>
                </a:tc>
                <a:extLst>
                  <a:ext uri="{0D108BD9-81ED-4DB2-BD59-A6C34878D82A}">
                    <a16:rowId xmlns:a16="http://schemas.microsoft.com/office/drawing/2014/main" val="10001"/>
                  </a:ext>
                </a:extLst>
              </a:tr>
              <a:tr h="516159">
                <a:tc>
                  <a:txBody>
                    <a:bodyPr/>
                    <a:lstStyle>
                      <a:lvl1pPr marL="0" algn="l" defTabSz="914400" rtl="0" eaLnBrk="1" latinLnBrk="0" hangingPunct="1">
                        <a:defRPr sz="1800" kern="1200">
                          <a:solidFill>
                            <a:schemeClr val="dk1"/>
                          </a:solidFill>
                          <a:latin typeface="Lucida Sans Unicode"/>
                        </a:defRPr>
                      </a:lvl1pPr>
                      <a:lvl2pPr marL="457200" algn="l" defTabSz="914400" rtl="0" eaLnBrk="1" latinLnBrk="0" hangingPunct="1">
                        <a:defRPr sz="1800" kern="1200">
                          <a:solidFill>
                            <a:schemeClr val="dk1"/>
                          </a:solidFill>
                          <a:latin typeface="Lucida Sans Unicode"/>
                        </a:defRPr>
                      </a:lvl2pPr>
                      <a:lvl3pPr marL="914400" algn="l" defTabSz="914400" rtl="0" eaLnBrk="1" latinLnBrk="0" hangingPunct="1">
                        <a:defRPr sz="1800" kern="1200">
                          <a:solidFill>
                            <a:schemeClr val="dk1"/>
                          </a:solidFill>
                          <a:latin typeface="Lucida Sans Unicode"/>
                        </a:defRPr>
                      </a:lvl3pPr>
                      <a:lvl4pPr marL="1371600" algn="l" defTabSz="914400" rtl="0" eaLnBrk="1" latinLnBrk="0" hangingPunct="1">
                        <a:defRPr sz="1800" kern="1200">
                          <a:solidFill>
                            <a:schemeClr val="dk1"/>
                          </a:solidFill>
                          <a:latin typeface="Lucida Sans Unicode"/>
                        </a:defRPr>
                      </a:lvl4pPr>
                      <a:lvl5pPr marL="1828800" algn="l" defTabSz="914400" rtl="0" eaLnBrk="1" latinLnBrk="0" hangingPunct="1">
                        <a:defRPr sz="1800" kern="1200">
                          <a:solidFill>
                            <a:schemeClr val="dk1"/>
                          </a:solidFill>
                          <a:latin typeface="Lucida Sans Unicode"/>
                        </a:defRPr>
                      </a:lvl5pPr>
                      <a:lvl6pPr marL="2286000" algn="l" defTabSz="914400" rtl="0" eaLnBrk="1" latinLnBrk="0" hangingPunct="1">
                        <a:defRPr sz="1800" kern="1200">
                          <a:solidFill>
                            <a:schemeClr val="dk1"/>
                          </a:solidFill>
                          <a:latin typeface="Lucida Sans Unicode"/>
                        </a:defRPr>
                      </a:lvl6pPr>
                      <a:lvl7pPr marL="2743200" algn="l" defTabSz="914400" rtl="0" eaLnBrk="1" latinLnBrk="0" hangingPunct="1">
                        <a:defRPr sz="1800" kern="1200">
                          <a:solidFill>
                            <a:schemeClr val="dk1"/>
                          </a:solidFill>
                          <a:latin typeface="Lucida Sans Unicode"/>
                        </a:defRPr>
                      </a:lvl7pPr>
                      <a:lvl8pPr marL="3200400" algn="l" defTabSz="914400" rtl="0" eaLnBrk="1" latinLnBrk="0" hangingPunct="1">
                        <a:defRPr sz="1800" kern="1200">
                          <a:solidFill>
                            <a:schemeClr val="dk1"/>
                          </a:solidFill>
                          <a:latin typeface="Lucida Sans Unicode"/>
                        </a:defRPr>
                      </a:lvl8pPr>
                      <a:lvl9pPr marL="3657600" algn="l" defTabSz="914400" rtl="0" eaLnBrk="1" latinLnBrk="0" hangingPunct="1">
                        <a:defRPr sz="1800" kern="1200">
                          <a:solidFill>
                            <a:schemeClr val="dk1"/>
                          </a:solidFill>
                          <a:latin typeface="Lucida Sans Unicode"/>
                        </a:defRPr>
                      </a:lvl9pPr>
                    </a:lstStyle>
                    <a:p>
                      <a:pPr algn="ctr"/>
                      <a:r>
                        <a:rPr lang="en-US" sz="1700" dirty="0" smtClean="0"/>
                        <a:t>SBNRC</a:t>
                      </a:r>
                      <a:endParaRPr lang="en-US" sz="1700" dirty="0"/>
                    </a:p>
                  </a:txBody>
                  <a:tcPr marL="99568" marR="99568" marT="49784" marB="49784" anchor="ctr">
                    <a:lnL>
                      <a:noFill/>
                    </a:lnL>
                    <a:lnR>
                      <a:noFill/>
                    </a:lnR>
                    <a:lnT>
                      <a:noFill/>
                    </a:lnT>
                    <a:lnB>
                      <a:noFill/>
                    </a:lnB>
                    <a:lnTlToBr w="12700" cmpd="sng">
                      <a:noFill/>
                      <a:prstDash val="solid"/>
                    </a:lnTlToBr>
                    <a:lnBlToTr w="12700" cmpd="sng">
                      <a:noFill/>
                      <a:prstDash val="solid"/>
                    </a:lnBlToTr>
                    <a:solidFill>
                      <a:sysClr val="window" lastClr="FFFFFF"/>
                    </a:solidFill>
                  </a:tcPr>
                </a:tc>
                <a:tc>
                  <a:txBody>
                    <a:bodyPr/>
                    <a:lstStyle>
                      <a:lvl1pPr marL="0" algn="l" defTabSz="914400" rtl="0" eaLnBrk="1" latinLnBrk="0" hangingPunct="1">
                        <a:defRPr sz="1800" kern="1200">
                          <a:solidFill>
                            <a:schemeClr val="dk1"/>
                          </a:solidFill>
                          <a:latin typeface="Lucida Sans Unicode"/>
                        </a:defRPr>
                      </a:lvl1pPr>
                      <a:lvl2pPr marL="457200" algn="l" defTabSz="914400" rtl="0" eaLnBrk="1" latinLnBrk="0" hangingPunct="1">
                        <a:defRPr sz="1800" kern="1200">
                          <a:solidFill>
                            <a:schemeClr val="dk1"/>
                          </a:solidFill>
                          <a:latin typeface="Lucida Sans Unicode"/>
                        </a:defRPr>
                      </a:lvl2pPr>
                      <a:lvl3pPr marL="914400" algn="l" defTabSz="914400" rtl="0" eaLnBrk="1" latinLnBrk="0" hangingPunct="1">
                        <a:defRPr sz="1800" kern="1200">
                          <a:solidFill>
                            <a:schemeClr val="dk1"/>
                          </a:solidFill>
                          <a:latin typeface="Lucida Sans Unicode"/>
                        </a:defRPr>
                      </a:lvl3pPr>
                      <a:lvl4pPr marL="1371600" algn="l" defTabSz="914400" rtl="0" eaLnBrk="1" latinLnBrk="0" hangingPunct="1">
                        <a:defRPr sz="1800" kern="1200">
                          <a:solidFill>
                            <a:schemeClr val="dk1"/>
                          </a:solidFill>
                          <a:latin typeface="Lucida Sans Unicode"/>
                        </a:defRPr>
                      </a:lvl4pPr>
                      <a:lvl5pPr marL="1828800" algn="l" defTabSz="914400" rtl="0" eaLnBrk="1" latinLnBrk="0" hangingPunct="1">
                        <a:defRPr sz="1800" kern="1200">
                          <a:solidFill>
                            <a:schemeClr val="dk1"/>
                          </a:solidFill>
                          <a:latin typeface="Lucida Sans Unicode"/>
                        </a:defRPr>
                      </a:lvl5pPr>
                      <a:lvl6pPr marL="2286000" algn="l" defTabSz="914400" rtl="0" eaLnBrk="1" latinLnBrk="0" hangingPunct="1">
                        <a:defRPr sz="1800" kern="1200">
                          <a:solidFill>
                            <a:schemeClr val="dk1"/>
                          </a:solidFill>
                          <a:latin typeface="Lucida Sans Unicode"/>
                        </a:defRPr>
                      </a:lvl6pPr>
                      <a:lvl7pPr marL="2743200" algn="l" defTabSz="914400" rtl="0" eaLnBrk="1" latinLnBrk="0" hangingPunct="1">
                        <a:defRPr sz="1800" kern="1200">
                          <a:solidFill>
                            <a:schemeClr val="dk1"/>
                          </a:solidFill>
                          <a:latin typeface="Lucida Sans Unicode"/>
                        </a:defRPr>
                      </a:lvl7pPr>
                      <a:lvl8pPr marL="3200400" algn="l" defTabSz="914400" rtl="0" eaLnBrk="1" latinLnBrk="0" hangingPunct="1">
                        <a:defRPr sz="1800" kern="1200">
                          <a:solidFill>
                            <a:schemeClr val="dk1"/>
                          </a:solidFill>
                          <a:latin typeface="Lucida Sans Unicode"/>
                        </a:defRPr>
                      </a:lvl8pPr>
                      <a:lvl9pPr marL="3657600" algn="l" defTabSz="914400" rtl="0" eaLnBrk="1" latinLnBrk="0" hangingPunct="1">
                        <a:defRPr sz="1800" kern="1200">
                          <a:solidFill>
                            <a:schemeClr val="dk1"/>
                          </a:solidFill>
                          <a:latin typeface="Lucida Sans Unicode"/>
                        </a:defRPr>
                      </a:lvl9pPr>
                    </a:lstStyle>
                    <a:p>
                      <a:pPr algn="ctr"/>
                      <a:r>
                        <a:rPr lang="en-US" sz="1700" dirty="0" smtClean="0">
                          <a:sym typeface="Symbol"/>
                        </a:rPr>
                        <a:t>45  21</a:t>
                      </a:r>
                      <a:endParaRPr lang="en-US" sz="1700" dirty="0"/>
                    </a:p>
                  </a:txBody>
                  <a:tcPr marL="99568" marR="99568" marT="49784" marB="49784" anchor="ctr">
                    <a:lnL>
                      <a:noFill/>
                    </a:lnL>
                    <a:lnR>
                      <a:noFill/>
                    </a:lnR>
                    <a:lnT>
                      <a:noFill/>
                    </a:lnT>
                    <a:lnB>
                      <a:noFill/>
                    </a:lnB>
                    <a:lnTlToBr w="12700" cmpd="sng">
                      <a:noFill/>
                      <a:prstDash val="solid"/>
                    </a:lnTlToBr>
                    <a:lnBlToTr w="12700" cmpd="sng">
                      <a:noFill/>
                      <a:prstDash val="solid"/>
                    </a:lnBlToTr>
                    <a:solidFill>
                      <a:sysClr val="window" lastClr="FFFFFF"/>
                    </a:solidFill>
                  </a:tcPr>
                </a:tc>
                <a:tc>
                  <a:txBody>
                    <a:bodyPr/>
                    <a:lstStyle>
                      <a:lvl1pPr marL="0" algn="l" defTabSz="914400" rtl="0" eaLnBrk="1" latinLnBrk="0" hangingPunct="1">
                        <a:defRPr sz="1800" kern="1200">
                          <a:solidFill>
                            <a:schemeClr val="dk1"/>
                          </a:solidFill>
                          <a:latin typeface="Lucida Sans Unicode"/>
                        </a:defRPr>
                      </a:lvl1pPr>
                      <a:lvl2pPr marL="457200" algn="l" defTabSz="914400" rtl="0" eaLnBrk="1" latinLnBrk="0" hangingPunct="1">
                        <a:defRPr sz="1800" kern="1200">
                          <a:solidFill>
                            <a:schemeClr val="dk1"/>
                          </a:solidFill>
                          <a:latin typeface="Lucida Sans Unicode"/>
                        </a:defRPr>
                      </a:lvl2pPr>
                      <a:lvl3pPr marL="914400" algn="l" defTabSz="914400" rtl="0" eaLnBrk="1" latinLnBrk="0" hangingPunct="1">
                        <a:defRPr sz="1800" kern="1200">
                          <a:solidFill>
                            <a:schemeClr val="dk1"/>
                          </a:solidFill>
                          <a:latin typeface="Lucida Sans Unicode"/>
                        </a:defRPr>
                      </a:lvl3pPr>
                      <a:lvl4pPr marL="1371600" algn="l" defTabSz="914400" rtl="0" eaLnBrk="1" latinLnBrk="0" hangingPunct="1">
                        <a:defRPr sz="1800" kern="1200">
                          <a:solidFill>
                            <a:schemeClr val="dk1"/>
                          </a:solidFill>
                          <a:latin typeface="Lucida Sans Unicode"/>
                        </a:defRPr>
                      </a:lvl4pPr>
                      <a:lvl5pPr marL="1828800" algn="l" defTabSz="914400" rtl="0" eaLnBrk="1" latinLnBrk="0" hangingPunct="1">
                        <a:defRPr sz="1800" kern="1200">
                          <a:solidFill>
                            <a:schemeClr val="dk1"/>
                          </a:solidFill>
                          <a:latin typeface="Lucida Sans Unicode"/>
                        </a:defRPr>
                      </a:lvl5pPr>
                      <a:lvl6pPr marL="2286000" algn="l" defTabSz="914400" rtl="0" eaLnBrk="1" latinLnBrk="0" hangingPunct="1">
                        <a:defRPr sz="1800" kern="1200">
                          <a:solidFill>
                            <a:schemeClr val="dk1"/>
                          </a:solidFill>
                          <a:latin typeface="Lucida Sans Unicode"/>
                        </a:defRPr>
                      </a:lvl6pPr>
                      <a:lvl7pPr marL="2743200" algn="l" defTabSz="914400" rtl="0" eaLnBrk="1" latinLnBrk="0" hangingPunct="1">
                        <a:defRPr sz="1800" kern="1200">
                          <a:solidFill>
                            <a:schemeClr val="dk1"/>
                          </a:solidFill>
                          <a:latin typeface="Lucida Sans Unicode"/>
                        </a:defRPr>
                      </a:lvl7pPr>
                      <a:lvl8pPr marL="3200400" algn="l" defTabSz="914400" rtl="0" eaLnBrk="1" latinLnBrk="0" hangingPunct="1">
                        <a:defRPr sz="1800" kern="1200">
                          <a:solidFill>
                            <a:schemeClr val="dk1"/>
                          </a:solidFill>
                          <a:latin typeface="Lucida Sans Unicode"/>
                        </a:defRPr>
                      </a:lvl8pPr>
                      <a:lvl9pPr marL="3657600" algn="l" defTabSz="914400" rtl="0" eaLnBrk="1" latinLnBrk="0" hangingPunct="1">
                        <a:defRPr sz="1800" kern="1200">
                          <a:solidFill>
                            <a:schemeClr val="dk1"/>
                          </a:solidFill>
                          <a:latin typeface="Lucida Sans Unicode"/>
                        </a:defRPr>
                      </a:lvl9pPr>
                    </a:lstStyle>
                    <a:p>
                      <a:pPr algn="ctr"/>
                      <a:r>
                        <a:rPr lang="en-US" sz="1700" dirty="0" smtClean="0"/>
                        <a:t>34</a:t>
                      </a:r>
                      <a:r>
                        <a:rPr lang="en-US" sz="1700" baseline="0" dirty="0" smtClean="0"/>
                        <a:t> </a:t>
                      </a:r>
                      <a:r>
                        <a:rPr lang="en-US" sz="1700" dirty="0" smtClean="0">
                          <a:sym typeface="Symbol"/>
                        </a:rPr>
                        <a:t> 16</a:t>
                      </a:r>
                      <a:endParaRPr lang="en-US" sz="1700" dirty="0"/>
                    </a:p>
                  </a:txBody>
                  <a:tcPr marL="99568" marR="99568" marT="49784" marB="49784" anchor="ctr">
                    <a:lnL>
                      <a:noFill/>
                    </a:lnL>
                    <a:lnR>
                      <a:noFill/>
                    </a:lnR>
                    <a:lnT>
                      <a:noFill/>
                    </a:lnT>
                    <a:lnB>
                      <a:noFill/>
                    </a:lnB>
                    <a:lnTlToBr w="12700" cmpd="sng">
                      <a:noFill/>
                      <a:prstDash val="solid"/>
                    </a:lnTlToBr>
                    <a:lnBlToTr w="12700" cmpd="sng">
                      <a:noFill/>
                      <a:prstDash val="solid"/>
                    </a:lnBlToTr>
                    <a:solidFill>
                      <a:sysClr val="window" lastClr="FFFFFF"/>
                    </a:solidFill>
                  </a:tcPr>
                </a:tc>
                <a:tc>
                  <a:txBody>
                    <a:bodyPr/>
                    <a:lstStyle>
                      <a:lvl1pPr marL="0" algn="l" defTabSz="914400" rtl="0" eaLnBrk="1" latinLnBrk="0" hangingPunct="1">
                        <a:defRPr sz="1800" kern="1200">
                          <a:solidFill>
                            <a:schemeClr val="dk1"/>
                          </a:solidFill>
                          <a:latin typeface="Lucida Sans Unicode"/>
                        </a:defRPr>
                      </a:lvl1pPr>
                      <a:lvl2pPr marL="457200" algn="l" defTabSz="914400" rtl="0" eaLnBrk="1" latinLnBrk="0" hangingPunct="1">
                        <a:defRPr sz="1800" kern="1200">
                          <a:solidFill>
                            <a:schemeClr val="dk1"/>
                          </a:solidFill>
                          <a:latin typeface="Lucida Sans Unicode"/>
                        </a:defRPr>
                      </a:lvl2pPr>
                      <a:lvl3pPr marL="914400" algn="l" defTabSz="914400" rtl="0" eaLnBrk="1" latinLnBrk="0" hangingPunct="1">
                        <a:defRPr sz="1800" kern="1200">
                          <a:solidFill>
                            <a:schemeClr val="dk1"/>
                          </a:solidFill>
                          <a:latin typeface="Lucida Sans Unicode"/>
                        </a:defRPr>
                      </a:lvl3pPr>
                      <a:lvl4pPr marL="1371600" algn="l" defTabSz="914400" rtl="0" eaLnBrk="1" latinLnBrk="0" hangingPunct="1">
                        <a:defRPr sz="1800" kern="1200">
                          <a:solidFill>
                            <a:schemeClr val="dk1"/>
                          </a:solidFill>
                          <a:latin typeface="Lucida Sans Unicode"/>
                        </a:defRPr>
                      </a:lvl4pPr>
                      <a:lvl5pPr marL="1828800" algn="l" defTabSz="914400" rtl="0" eaLnBrk="1" latinLnBrk="0" hangingPunct="1">
                        <a:defRPr sz="1800" kern="1200">
                          <a:solidFill>
                            <a:schemeClr val="dk1"/>
                          </a:solidFill>
                          <a:latin typeface="Lucida Sans Unicode"/>
                        </a:defRPr>
                      </a:lvl5pPr>
                      <a:lvl6pPr marL="2286000" algn="l" defTabSz="914400" rtl="0" eaLnBrk="1" latinLnBrk="0" hangingPunct="1">
                        <a:defRPr sz="1800" kern="1200">
                          <a:solidFill>
                            <a:schemeClr val="dk1"/>
                          </a:solidFill>
                          <a:latin typeface="Lucida Sans Unicode"/>
                        </a:defRPr>
                      </a:lvl6pPr>
                      <a:lvl7pPr marL="2743200" algn="l" defTabSz="914400" rtl="0" eaLnBrk="1" latinLnBrk="0" hangingPunct="1">
                        <a:defRPr sz="1800" kern="1200">
                          <a:solidFill>
                            <a:schemeClr val="dk1"/>
                          </a:solidFill>
                          <a:latin typeface="Lucida Sans Unicode"/>
                        </a:defRPr>
                      </a:lvl7pPr>
                      <a:lvl8pPr marL="3200400" algn="l" defTabSz="914400" rtl="0" eaLnBrk="1" latinLnBrk="0" hangingPunct="1">
                        <a:defRPr sz="1800" kern="1200">
                          <a:solidFill>
                            <a:schemeClr val="dk1"/>
                          </a:solidFill>
                          <a:latin typeface="Lucida Sans Unicode"/>
                        </a:defRPr>
                      </a:lvl8pPr>
                      <a:lvl9pPr marL="3657600" algn="l" defTabSz="914400" rtl="0" eaLnBrk="1" latinLnBrk="0" hangingPunct="1">
                        <a:defRPr sz="1800" kern="1200">
                          <a:solidFill>
                            <a:schemeClr val="dk1"/>
                          </a:solidFill>
                          <a:latin typeface="Lucida Sans Unicode"/>
                        </a:defRPr>
                      </a:lvl9pPr>
                    </a:lstStyle>
                    <a:p>
                      <a:pPr algn="ctr"/>
                      <a:r>
                        <a:rPr lang="en-US" sz="1700" dirty="0" smtClean="0"/>
                        <a:t>172 </a:t>
                      </a:r>
                      <a:r>
                        <a:rPr lang="en-US" sz="1700" dirty="0" smtClean="0">
                          <a:sym typeface="Symbol"/>
                        </a:rPr>
                        <a:t> 94</a:t>
                      </a:r>
                      <a:endParaRPr lang="en-US" sz="1700" dirty="0"/>
                    </a:p>
                  </a:txBody>
                  <a:tcPr marL="99568" marR="99568" marT="49784" marB="49784" anchor="ctr">
                    <a:lnL>
                      <a:noFill/>
                    </a:lnL>
                    <a:lnR>
                      <a:noFill/>
                    </a:lnR>
                    <a:lnT>
                      <a:noFill/>
                    </a:lnT>
                    <a:lnB>
                      <a:noFill/>
                    </a:lnB>
                    <a:lnTlToBr w="12700" cmpd="sng">
                      <a:noFill/>
                      <a:prstDash val="solid"/>
                    </a:lnTlToBr>
                    <a:lnBlToTr w="12700" cmpd="sng">
                      <a:noFill/>
                      <a:prstDash val="solid"/>
                    </a:lnBlToTr>
                    <a:solidFill>
                      <a:sysClr val="window" lastClr="FFFFFF"/>
                    </a:solidFill>
                  </a:tcPr>
                </a:tc>
                <a:extLst>
                  <a:ext uri="{0D108BD9-81ED-4DB2-BD59-A6C34878D82A}">
                    <a16:rowId xmlns:a16="http://schemas.microsoft.com/office/drawing/2014/main" val="10002"/>
                  </a:ext>
                </a:extLst>
              </a:tr>
              <a:tr h="415440">
                <a:tc gridSpan="3">
                  <a:txBody>
                    <a:bodyPr/>
                    <a:lstStyle>
                      <a:lvl1pPr marL="0" algn="l" defTabSz="914400" rtl="0" eaLnBrk="1" latinLnBrk="0" hangingPunct="1">
                        <a:defRPr sz="1800" kern="1200">
                          <a:solidFill>
                            <a:schemeClr val="dk1"/>
                          </a:solidFill>
                          <a:latin typeface="Lucida Sans Unicode"/>
                        </a:defRPr>
                      </a:lvl1pPr>
                      <a:lvl2pPr marL="457200" algn="l" defTabSz="914400" rtl="0" eaLnBrk="1" latinLnBrk="0" hangingPunct="1">
                        <a:defRPr sz="1800" kern="1200">
                          <a:solidFill>
                            <a:schemeClr val="dk1"/>
                          </a:solidFill>
                          <a:latin typeface="Lucida Sans Unicode"/>
                        </a:defRPr>
                      </a:lvl2pPr>
                      <a:lvl3pPr marL="914400" algn="l" defTabSz="914400" rtl="0" eaLnBrk="1" latinLnBrk="0" hangingPunct="1">
                        <a:defRPr sz="1800" kern="1200">
                          <a:solidFill>
                            <a:schemeClr val="dk1"/>
                          </a:solidFill>
                          <a:latin typeface="Lucida Sans Unicode"/>
                        </a:defRPr>
                      </a:lvl3pPr>
                      <a:lvl4pPr marL="1371600" algn="l" defTabSz="914400" rtl="0" eaLnBrk="1" latinLnBrk="0" hangingPunct="1">
                        <a:defRPr sz="1800" kern="1200">
                          <a:solidFill>
                            <a:schemeClr val="dk1"/>
                          </a:solidFill>
                          <a:latin typeface="Lucida Sans Unicode"/>
                        </a:defRPr>
                      </a:lvl4pPr>
                      <a:lvl5pPr marL="1828800" algn="l" defTabSz="914400" rtl="0" eaLnBrk="1" latinLnBrk="0" hangingPunct="1">
                        <a:defRPr sz="1800" kern="1200">
                          <a:solidFill>
                            <a:schemeClr val="dk1"/>
                          </a:solidFill>
                          <a:latin typeface="Lucida Sans Unicode"/>
                        </a:defRPr>
                      </a:lvl5pPr>
                      <a:lvl6pPr marL="2286000" algn="l" defTabSz="914400" rtl="0" eaLnBrk="1" latinLnBrk="0" hangingPunct="1">
                        <a:defRPr sz="1800" kern="1200">
                          <a:solidFill>
                            <a:schemeClr val="dk1"/>
                          </a:solidFill>
                          <a:latin typeface="Lucida Sans Unicode"/>
                        </a:defRPr>
                      </a:lvl6pPr>
                      <a:lvl7pPr marL="2743200" algn="l" defTabSz="914400" rtl="0" eaLnBrk="1" latinLnBrk="0" hangingPunct="1">
                        <a:defRPr sz="1800" kern="1200">
                          <a:solidFill>
                            <a:schemeClr val="dk1"/>
                          </a:solidFill>
                          <a:latin typeface="Lucida Sans Unicode"/>
                        </a:defRPr>
                      </a:lvl7pPr>
                      <a:lvl8pPr marL="3200400" algn="l" defTabSz="914400" rtl="0" eaLnBrk="1" latinLnBrk="0" hangingPunct="1">
                        <a:defRPr sz="1800" kern="1200">
                          <a:solidFill>
                            <a:schemeClr val="dk1"/>
                          </a:solidFill>
                          <a:latin typeface="Lucida Sans Unicode"/>
                        </a:defRPr>
                      </a:lvl8pPr>
                      <a:lvl9pPr marL="3657600" algn="l" defTabSz="914400" rtl="0" eaLnBrk="1" latinLnBrk="0" hangingPunct="1">
                        <a:defRPr sz="1800" kern="1200">
                          <a:solidFill>
                            <a:schemeClr val="dk1"/>
                          </a:solidFill>
                          <a:latin typeface="Lucida Sans Unicode"/>
                        </a:defRPr>
                      </a:lvl9pPr>
                    </a:lstStyle>
                    <a:p>
                      <a:pPr algn="r"/>
                      <a:r>
                        <a:rPr lang="en-US" sz="1700" dirty="0" smtClean="0"/>
                        <a:t>Average Difference</a:t>
                      </a:r>
                      <a:endParaRPr lang="en-US" sz="1700" dirty="0"/>
                    </a:p>
                  </a:txBody>
                  <a:tcPr marL="99568" marR="99568" marT="49784" marB="49784" anchor="ctr">
                    <a:lnL>
                      <a:noFill/>
                    </a:lnL>
                    <a:lnR>
                      <a:noFill/>
                    </a:lnR>
                    <a:lnT>
                      <a:noFill/>
                    </a:lnT>
                    <a:lnB>
                      <a:noFill/>
                    </a:lnB>
                    <a:lnTlToBr w="12700" cmpd="sng">
                      <a:noFill/>
                      <a:prstDash val="solid"/>
                    </a:lnTlToBr>
                    <a:lnBlToTr w="12700" cmpd="sng">
                      <a:noFill/>
                      <a:prstDash val="solid"/>
                    </a:lnBlToTr>
                    <a:solidFill>
                      <a:sysClr val="windowText" lastClr="000000">
                        <a:tint val="20000"/>
                      </a:sysClr>
                    </a:solidFill>
                  </a:tcPr>
                </a:tc>
                <a:tc hMerge="1">
                  <a:txBody>
                    <a:bodyPr/>
                    <a:lstStyle/>
                    <a:p>
                      <a:pPr algn="r"/>
                      <a:endParaRPr lang="en-US" dirty="0"/>
                    </a:p>
                  </a:txBody>
                  <a:tcPr/>
                </a:tc>
                <a:tc hMerge="1">
                  <a:txBody>
                    <a:bodyPr/>
                    <a:lstStyle/>
                    <a:p>
                      <a:endParaRPr lang="en-US" dirty="0"/>
                    </a:p>
                  </a:txBody>
                  <a:tcPr/>
                </a:tc>
                <a:tc>
                  <a:txBody>
                    <a:bodyPr/>
                    <a:lstStyle>
                      <a:lvl1pPr marL="0" algn="l" defTabSz="914400" rtl="0" eaLnBrk="1" latinLnBrk="0" hangingPunct="1">
                        <a:defRPr sz="1800" kern="1200">
                          <a:solidFill>
                            <a:schemeClr val="dk1"/>
                          </a:solidFill>
                          <a:latin typeface="Lucida Sans Unicode"/>
                        </a:defRPr>
                      </a:lvl1pPr>
                      <a:lvl2pPr marL="457200" algn="l" defTabSz="914400" rtl="0" eaLnBrk="1" latinLnBrk="0" hangingPunct="1">
                        <a:defRPr sz="1800" kern="1200">
                          <a:solidFill>
                            <a:schemeClr val="dk1"/>
                          </a:solidFill>
                          <a:latin typeface="Lucida Sans Unicode"/>
                        </a:defRPr>
                      </a:lvl2pPr>
                      <a:lvl3pPr marL="914400" algn="l" defTabSz="914400" rtl="0" eaLnBrk="1" latinLnBrk="0" hangingPunct="1">
                        <a:defRPr sz="1800" kern="1200">
                          <a:solidFill>
                            <a:schemeClr val="dk1"/>
                          </a:solidFill>
                          <a:latin typeface="Lucida Sans Unicode"/>
                        </a:defRPr>
                      </a:lvl3pPr>
                      <a:lvl4pPr marL="1371600" algn="l" defTabSz="914400" rtl="0" eaLnBrk="1" latinLnBrk="0" hangingPunct="1">
                        <a:defRPr sz="1800" kern="1200">
                          <a:solidFill>
                            <a:schemeClr val="dk1"/>
                          </a:solidFill>
                          <a:latin typeface="Lucida Sans Unicode"/>
                        </a:defRPr>
                      </a:lvl4pPr>
                      <a:lvl5pPr marL="1828800" algn="l" defTabSz="914400" rtl="0" eaLnBrk="1" latinLnBrk="0" hangingPunct="1">
                        <a:defRPr sz="1800" kern="1200">
                          <a:solidFill>
                            <a:schemeClr val="dk1"/>
                          </a:solidFill>
                          <a:latin typeface="Lucida Sans Unicode"/>
                        </a:defRPr>
                      </a:lvl5pPr>
                      <a:lvl6pPr marL="2286000" algn="l" defTabSz="914400" rtl="0" eaLnBrk="1" latinLnBrk="0" hangingPunct="1">
                        <a:defRPr sz="1800" kern="1200">
                          <a:solidFill>
                            <a:schemeClr val="dk1"/>
                          </a:solidFill>
                          <a:latin typeface="Lucida Sans Unicode"/>
                        </a:defRPr>
                      </a:lvl6pPr>
                      <a:lvl7pPr marL="2743200" algn="l" defTabSz="914400" rtl="0" eaLnBrk="1" latinLnBrk="0" hangingPunct="1">
                        <a:defRPr sz="1800" kern="1200">
                          <a:solidFill>
                            <a:schemeClr val="dk1"/>
                          </a:solidFill>
                          <a:latin typeface="Lucida Sans Unicode"/>
                        </a:defRPr>
                      </a:lvl7pPr>
                      <a:lvl8pPr marL="3200400" algn="l" defTabSz="914400" rtl="0" eaLnBrk="1" latinLnBrk="0" hangingPunct="1">
                        <a:defRPr sz="1800" kern="1200">
                          <a:solidFill>
                            <a:schemeClr val="dk1"/>
                          </a:solidFill>
                          <a:latin typeface="Lucida Sans Unicode"/>
                        </a:defRPr>
                      </a:lvl8pPr>
                      <a:lvl9pPr marL="3657600" algn="l" defTabSz="914400" rtl="0" eaLnBrk="1" latinLnBrk="0" hangingPunct="1">
                        <a:defRPr sz="1800" kern="1200">
                          <a:solidFill>
                            <a:schemeClr val="dk1"/>
                          </a:solidFill>
                          <a:latin typeface="Lucida Sans Unicode"/>
                        </a:defRPr>
                      </a:lvl9p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700" dirty="0" smtClean="0"/>
                        <a:t>12 </a:t>
                      </a:r>
                      <a:r>
                        <a:rPr lang="en-US" sz="1700" dirty="0" smtClean="0">
                          <a:sym typeface="Symbol"/>
                        </a:rPr>
                        <a:t> 25</a:t>
                      </a:r>
                      <a:endParaRPr lang="en-US" sz="1700" dirty="0" smtClean="0"/>
                    </a:p>
                  </a:txBody>
                  <a:tcPr marL="99568" marR="99568" marT="49784" marB="49784" anchor="ctr">
                    <a:lnL>
                      <a:noFill/>
                    </a:lnL>
                    <a:lnR>
                      <a:noFill/>
                    </a:lnR>
                    <a:lnT>
                      <a:noFill/>
                    </a:lnT>
                    <a:lnB>
                      <a:noFill/>
                    </a:lnB>
                    <a:lnTlToBr w="12700" cmpd="sng">
                      <a:noFill/>
                      <a:prstDash val="solid"/>
                    </a:lnTlToBr>
                    <a:lnBlToTr w="12700" cmpd="sng">
                      <a:noFill/>
                      <a:prstDash val="solid"/>
                    </a:lnBlToTr>
                    <a:solidFill>
                      <a:sysClr val="windowText" lastClr="000000">
                        <a:tint val="20000"/>
                      </a:sysClr>
                    </a:solidFill>
                  </a:tcPr>
                </a:tc>
                <a:extLst>
                  <a:ext uri="{0D108BD9-81ED-4DB2-BD59-A6C34878D82A}">
                    <a16:rowId xmlns:a16="http://schemas.microsoft.com/office/drawing/2014/main" val="10003"/>
                  </a:ext>
                </a:extLst>
              </a:tr>
              <a:tr h="365083">
                <a:tc gridSpan="3">
                  <a:txBody>
                    <a:bodyPr/>
                    <a:lstStyle>
                      <a:lvl1pPr marL="0" algn="l" defTabSz="914400" rtl="0" eaLnBrk="1" latinLnBrk="0" hangingPunct="1">
                        <a:defRPr sz="1800" kern="1200">
                          <a:solidFill>
                            <a:schemeClr val="dk1"/>
                          </a:solidFill>
                          <a:latin typeface="Lucida Sans Unicode"/>
                        </a:defRPr>
                      </a:lvl1pPr>
                      <a:lvl2pPr marL="457200" algn="l" defTabSz="914400" rtl="0" eaLnBrk="1" latinLnBrk="0" hangingPunct="1">
                        <a:defRPr sz="1800" kern="1200">
                          <a:solidFill>
                            <a:schemeClr val="dk1"/>
                          </a:solidFill>
                          <a:latin typeface="Lucida Sans Unicode"/>
                        </a:defRPr>
                      </a:lvl2pPr>
                      <a:lvl3pPr marL="914400" algn="l" defTabSz="914400" rtl="0" eaLnBrk="1" latinLnBrk="0" hangingPunct="1">
                        <a:defRPr sz="1800" kern="1200">
                          <a:solidFill>
                            <a:schemeClr val="dk1"/>
                          </a:solidFill>
                          <a:latin typeface="Lucida Sans Unicode"/>
                        </a:defRPr>
                      </a:lvl3pPr>
                      <a:lvl4pPr marL="1371600" algn="l" defTabSz="914400" rtl="0" eaLnBrk="1" latinLnBrk="0" hangingPunct="1">
                        <a:defRPr sz="1800" kern="1200">
                          <a:solidFill>
                            <a:schemeClr val="dk1"/>
                          </a:solidFill>
                          <a:latin typeface="Lucida Sans Unicode"/>
                        </a:defRPr>
                      </a:lvl4pPr>
                      <a:lvl5pPr marL="1828800" algn="l" defTabSz="914400" rtl="0" eaLnBrk="1" latinLnBrk="0" hangingPunct="1">
                        <a:defRPr sz="1800" kern="1200">
                          <a:solidFill>
                            <a:schemeClr val="dk1"/>
                          </a:solidFill>
                          <a:latin typeface="Lucida Sans Unicode"/>
                        </a:defRPr>
                      </a:lvl5pPr>
                      <a:lvl6pPr marL="2286000" algn="l" defTabSz="914400" rtl="0" eaLnBrk="1" latinLnBrk="0" hangingPunct="1">
                        <a:defRPr sz="1800" kern="1200">
                          <a:solidFill>
                            <a:schemeClr val="dk1"/>
                          </a:solidFill>
                          <a:latin typeface="Lucida Sans Unicode"/>
                        </a:defRPr>
                      </a:lvl6pPr>
                      <a:lvl7pPr marL="2743200" algn="l" defTabSz="914400" rtl="0" eaLnBrk="1" latinLnBrk="0" hangingPunct="1">
                        <a:defRPr sz="1800" kern="1200">
                          <a:solidFill>
                            <a:schemeClr val="dk1"/>
                          </a:solidFill>
                          <a:latin typeface="Lucida Sans Unicode"/>
                        </a:defRPr>
                      </a:lvl7pPr>
                      <a:lvl8pPr marL="3200400" algn="l" defTabSz="914400" rtl="0" eaLnBrk="1" latinLnBrk="0" hangingPunct="1">
                        <a:defRPr sz="1800" kern="1200">
                          <a:solidFill>
                            <a:schemeClr val="dk1"/>
                          </a:solidFill>
                          <a:latin typeface="Lucida Sans Unicode"/>
                        </a:defRPr>
                      </a:lvl8pPr>
                      <a:lvl9pPr marL="3657600" algn="l" defTabSz="914400" rtl="0" eaLnBrk="1" latinLnBrk="0" hangingPunct="1">
                        <a:defRPr sz="1800" kern="1200">
                          <a:solidFill>
                            <a:schemeClr val="dk1"/>
                          </a:solidFill>
                          <a:latin typeface="Lucida Sans Unicode"/>
                        </a:defRPr>
                      </a:lvl9pPr>
                    </a:lstStyle>
                    <a:p>
                      <a:pPr algn="ctr"/>
                      <a:endParaRPr lang="en-US" sz="1700" dirty="0"/>
                    </a:p>
                  </a:txBody>
                  <a:tcPr marL="99568" marR="99568" marT="49784" marB="49784" anchor="ctr">
                    <a:lnL>
                      <a:noFill/>
                    </a:lnL>
                    <a:lnR>
                      <a:noFill/>
                    </a:lnR>
                    <a:lnT>
                      <a:noFill/>
                    </a:lnT>
                    <a:lnB>
                      <a:noFill/>
                    </a:lnB>
                    <a:lnTlToBr w="12700" cmpd="sng">
                      <a:noFill/>
                      <a:prstDash val="solid"/>
                    </a:lnTlToBr>
                    <a:lnBlToTr w="12700" cmpd="sng">
                      <a:noFill/>
                      <a:prstDash val="solid"/>
                    </a:lnBlToTr>
                    <a:solidFill>
                      <a:sysClr val="window" lastClr="FFFFFF"/>
                    </a:solidFill>
                  </a:tcPr>
                </a:tc>
                <a:tc hMerge="1">
                  <a:txBody>
                    <a:bodyPr/>
                    <a:lstStyle/>
                    <a:p>
                      <a:endParaRPr lang="en-US"/>
                    </a:p>
                  </a:txBody>
                  <a:tcPr/>
                </a:tc>
                <a:tc hMerge="1">
                  <a:txBody>
                    <a:bodyPr/>
                    <a:lstStyle/>
                    <a:p>
                      <a:endParaRPr lang="en-US"/>
                    </a:p>
                  </a:txBody>
                  <a:tcPr/>
                </a:tc>
                <a:tc rowSpan="2">
                  <a:txBody>
                    <a:bodyPr/>
                    <a:lstStyle>
                      <a:lvl1pPr marL="0" algn="l" defTabSz="914400" rtl="0" eaLnBrk="1" latinLnBrk="0" hangingPunct="1">
                        <a:defRPr sz="1800" kern="1200">
                          <a:solidFill>
                            <a:schemeClr val="dk1"/>
                          </a:solidFill>
                          <a:latin typeface="Lucida Sans Unicode"/>
                        </a:defRPr>
                      </a:lvl1pPr>
                      <a:lvl2pPr marL="457200" algn="l" defTabSz="914400" rtl="0" eaLnBrk="1" latinLnBrk="0" hangingPunct="1">
                        <a:defRPr sz="1800" kern="1200">
                          <a:solidFill>
                            <a:schemeClr val="dk1"/>
                          </a:solidFill>
                          <a:latin typeface="Lucida Sans Unicode"/>
                        </a:defRPr>
                      </a:lvl2pPr>
                      <a:lvl3pPr marL="914400" algn="l" defTabSz="914400" rtl="0" eaLnBrk="1" latinLnBrk="0" hangingPunct="1">
                        <a:defRPr sz="1800" kern="1200">
                          <a:solidFill>
                            <a:schemeClr val="dk1"/>
                          </a:solidFill>
                          <a:latin typeface="Lucida Sans Unicode"/>
                        </a:defRPr>
                      </a:lvl3pPr>
                      <a:lvl4pPr marL="1371600" algn="l" defTabSz="914400" rtl="0" eaLnBrk="1" latinLnBrk="0" hangingPunct="1">
                        <a:defRPr sz="1800" kern="1200">
                          <a:solidFill>
                            <a:schemeClr val="dk1"/>
                          </a:solidFill>
                          <a:latin typeface="Lucida Sans Unicode"/>
                        </a:defRPr>
                      </a:lvl4pPr>
                      <a:lvl5pPr marL="1828800" algn="l" defTabSz="914400" rtl="0" eaLnBrk="1" latinLnBrk="0" hangingPunct="1">
                        <a:defRPr sz="1800" kern="1200">
                          <a:solidFill>
                            <a:schemeClr val="dk1"/>
                          </a:solidFill>
                          <a:latin typeface="Lucida Sans Unicode"/>
                        </a:defRPr>
                      </a:lvl5pPr>
                      <a:lvl6pPr marL="2286000" algn="l" defTabSz="914400" rtl="0" eaLnBrk="1" latinLnBrk="0" hangingPunct="1">
                        <a:defRPr sz="1800" kern="1200">
                          <a:solidFill>
                            <a:schemeClr val="dk1"/>
                          </a:solidFill>
                          <a:latin typeface="Lucida Sans Unicode"/>
                        </a:defRPr>
                      </a:lvl6pPr>
                      <a:lvl7pPr marL="2743200" algn="l" defTabSz="914400" rtl="0" eaLnBrk="1" latinLnBrk="0" hangingPunct="1">
                        <a:defRPr sz="1800" kern="1200">
                          <a:solidFill>
                            <a:schemeClr val="dk1"/>
                          </a:solidFill>
                          <a:latin typeface="Lucida Sans Unicode"/>
                        </a:defRPr>
                      </a:lvl7pPr>
                      <a:lvl8pPr marL="3200400" algn="l" defTabSz="914400" rtl="0" eaLnBrk="1" latinLnBrk="0" hangingPunct="1">
                        <a:defRPr sz="1800" kern="1200">
                          <a:solidFill>
                            <a:schemeClr val="dk1"/>
                          </a:solidFill>
                          <a:latin typeface="Lucida Sans Unicode"/>
                        </a:defRPr>
                      </a:lvl8pPr>
                      <a:lvl9pPr marL="3657600" algn="l" defTabSz="914400" rtl="0" eaLnBrk="1" latinLnBrk="0" hangingPunct="1">
                        <a:defRPr sz="1800" kern="1200">
                          <a:solidFill>
                            <a:schemeClr val="dk1"/>
                          </a:solidFill>
                          <a:latin typeface="Lucida Sans Unicode"/>
                        </a:defRPr>
                      </a:lvl9pPr>
                    </a:lstStyle>
                    <a:p>
                      <a:pPr algn="ctr"/>
                      <a:r>
                        <a:rPr lang="en-US" sz="1700" dirty="0" smtClean="0"/>
                        <a:t>Max: 66</a:t>
                      </a:r>
                      <a:endParaRPr lang="en-US" sz="1700" dirty="0"/>
                    </a:p>
                  </a:txBody>
                  <a:tcPr marL="99568" marR="99568" marT="49784" marB="49784" anchor="ct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r h="86662">
                <a:tc rowSpan="2" gridSpan="3">
                  <a:txBody>
                    <a:bodyPr/>
                    <a:lstStyle>
                      <a:lvl1pPr marL="0" algn="l" defTabSz="914400" rtl="0" eaLnBrk="1" latinLnBrk="0" hangingPunct="1">
                        <a:defRPr sz="1800" kern="1200">
                          <a:solidFill>
                            <a:schemeClr val="dk1"/>
                          </a:solidFill>
                          <a:latin typeface="Lucida Sans Unicode"/>
                        </a:defRPr>
                      </a:lvl1pPr>
                      <a:lvl2pPr marL="457200" algn="l" defTabSz="914400" rtl="0" eaLnBrk="1" latinLnBrk="0" hangingPunct="1">
                        <a:defRPr sz="1800" kern="1200">
                          <a:solidFill>
                            <a:schemeClr val="dk1"/>
                          </a:solidFill>
                          <a:latin typeface="Lucida Sans Unicode"/>
                        </a:defRPr>
                      </a:lvl2pPr>
                      <a:lvl3pPr marL="914400" algn="l" defTabSz="914400" rtl="0" eaLnBrk="1" latinLnBrk="0" hangingPunct="1">
                        <a:defRPr sz="1800" kern="1200">
                          <a:solidFill>
                            <a:schemeClr val="dk1"/>
                          </a:solidFill>
                          <a:latin typeface="Lucida Sans Unicode"/>
                        </a:defRPr>
                      </a:lvl3pPr>
                      <a:lvl4pPr marL="1371600" algn="l" defTabSz="914400" rtl="0" eaLnBrk="1" latinLnBrk="0" hangingPunct="1">
                        <a:defRPr sz="1800" kern="1200">
                          <a:solidFill>
                            <a:schemeClr val="dk1"/>
                          </a:solidFill>
                          <a:latin typeface="Lucida Sans Unicode"/>
                        </a:defRPr>
                      </a:lvl4pPr>
                      <a:lvl5pPr marL="1828800" algn="l" defTabSz="914400" rtl="0" eaLnBrk="1" latinLnBrk="0" hangingPunct="1">
                        <a:defRPr sz="1800" kern="1200">
                          <a:solidFill>
                            <a:schemeClr val="dk1"/>
                          </a:solidFill>
                          <a:latin typeface="Lucida Sans Unicode"/>
                        </a:defRPr>
                      </a:lvl5pPr>
                      <a:lvl6pPr marL="2286000" algn="l" defTabSz="914400" rtl="0" eaLnBrk="1" latinLnBrk="0" hangingPunct="1">
                        <a:defRPr sz="1800" kern="1200">
                          <a:solidFill>
                            <a:schemeClr val="dk1"/>
                          </a:solidFill>
                          <a:latin typeface="Lucida Sans Unicode"/>
                        </a:defRPr>
                      </a:lvl6pPr>
                      <a:lvl7pPr marL="2743200" algn="l" defTabSz="914400" rtl="0" eaLnBrk="1" latinLnBrk="0" hangingPunct="1">
                        <a:defRPr sz="1800" kern="1200">
                          <a:solidFill>
                            <a:schemeClr val="dk1"/>
                          </a:solidFill>
                          <a:latin typeface="Lucida Sans Unicode"/>
                        </a:defRPr>
                      </a:lvl7pPr>
                      <a:lvl8pPr marL="3200400" algn="l" defTabSz="914400" rtl="0" eaLnBrk="1" latinLnBrk="0" hangingPunct="1">
                        <a:defRPr sz="1800" kern="1200">
                          <a:solidFill>
                            <a:schemeClr val="dk1"/>
                          </a:solidFill>
                          <a:latin typeface="Lucida Sans Unicode"/>
                        </a:defRPr>
                      </a:lvl8pPr>
                      <a:lvl9pPr marL="3657600" algn="l" defTabSz="914400" rtl="0" eaLnBrk="1" latinLnBrk="0" hangingPunct="1">
                        <a:defRPr sz="1800" kern="1200">
                          <a:solidFill>
                            <a:schemeClr val="dk1"/>
                          </a:solidFill>
                          <a:latin typeface="Lucida Sans Unicode"/>
                        </a:defRPr>
                      </a:lvl9pPr>
                    </a:lstStyle>
                    <a:p>
                      <a:pPr algn="ctr"/>
                      <a:endParaRPr lang="en-US" sz="1700" dirty="0"/>
                    </a:p>
                  </a:txBody>
                  <a:tcPr marL="99568" marR="99568" marT="49784" marB="49784" anchor="ctr">
                    <a:lnL>
                      <a:noFill/>
                    </a:lnL>
                    <a:lnR>
                      <a:noFill/>
                    </a:lnR>
                    <a:lnT>
                      <a:noFill/>
                    </a:lnT>
                    <a:lnB>
                      <a:noFill/>
                    </a:lnB>
                    <a:lnTlToBr w="12700" cmpd="sng">
                      <a:noFill/>
                      <a:prstDash val="solid"/>
                    </a:lnTlToBr>
                    <a:lnBlToTr w="12700" cmpd="sng">
                      <a:noFill/>
                      <a:prstDash val="solid"/>
                    </a:lnBlToTr>
                    <a:noFill/>
                  </a:tcPr>
                </a:tc>
                <a:tc rowSpan="2" hMerge="1">
                  <a:txBody>
                    <a:bodyPr/>
                    <a:lstStyle/>
                    <a:p>
                      <a:endParaRPr lang="en-US"/>
                    </a:p>
                  </a:txBody>
                  <a:tcPr/>
                </a:tc>
                <a:tc rowSpan="2" hMerge="1">
                  <a:txBody>
                    <a:bodyPr/>
                    <a:lstStyle/>
                    <a:p>
                      <a:endParaRPr lang="en-US"/>
                    </a:p>
                  </a:txBody>
                  <a:tcPr/>
                </a:tc>
                <a:tc vMerge="1">
                  <a:txBody>
                    <a:bodyPr/>
                    <a:lstStyle/>
                    <a:p>
                      <a:endParaRPr lang="en-US"/>
                    </a:p>
                  </a:txBody>
                  <a:tcPr/>
                </a:tc>
                <a:extLst>
                  <a:ext uri="{0D108BD9-81ED-4DB2-BD59-A6C34878D82A}">
                    <a16:rowId xmlns:a16="http://schemas.microsoft.com/office/drawing/2014/main" val="10005"/>
                  </a:ext>
                </a:extLst>
              </a:tr>
              <a:tr h="365083">
                <a:tc gridSpan="3" vMerge="1">
                  <a:txBody>
                    <a:bodyPr/>
                    <a:lstStyle/>
                    <a:p>
                      <a:endParaRPr lang="en-US" dirty="0"/>
                    </a:p>
                  </a:txBody>
                  <a:tcPr/>
                </a:tc>
                <a:tc hMerge="1" vMerge="1">
                  <a:txBody>
                    <a:bodyPr/>
                    <a:lstStyle/>
                    <a:p>
                      <a:endParaRPr lang="en-US" dirty="0"/>
                    </a:p>
                  </a:txBody>
                  <a:tcPr/>
                </a:tc>
                <a:tc hMerge="1" vMerge="1">
                  <a:txBody>
                    <a:bodyPr/>
                    <a:lstStyle/>
                    <a:p>
                      <a:endParaRPr lang="en-US"/>
                    </a:p>
                  </a:txBody>
                  <a:tcPr/>
                </a:tc>
                <a:tc>
                  <a:txBody>
                    <a:bodyPr/>
                    <a:lstStyle>
                      <a:lvl1pPr marL="0" algn="l" defTabSz="914400" rtl="0" eaLnBrk="1" latinLnBrk="0" hangingPunct="1">
                        <a:defRPr sz="1800" kern="1200">
                          <a:solidFill>
                            <a:schemeClr val="dk1"/>
                          </a:solidFill>
                          <a:latin typeface="Lucida Sans Unicode"/>
                        </a:defRPr>
                      </a:lvl1pPr>
                      <a:lvl2pPr marL="457200" algn="l" defTabSz="914400" rtl="0" eaLnBrk="1" latinLnBrk="0" hangingPunct="1">
                        <a:defRPr sz="1800" kern="1200">
                          <a:solidFill>
                            <a:schemeClr val="dk1"/>
                          </a:solidFill>
                          <a:latin typeface="Lucida Sans Unicode"/>
                        </a:defRPr>
                      </a:lvl2pPr>
                      <a:lvl3pPr marL="914400" algn="l" defTabSz="914400" rtl="0" eaLnBrk="1" latinLnBrk="0" hangingPunct="1">
                        <a:defRPr sz="1800" kern="1200">
                          <a:solidFill>
                            <a:schemeClr val="dk1"/>
                          </a:solidFill>
                          <a:latin typeface="Lucida Sans Unicode"/>
                        </a:defRPr>
                      </a:lvl3pPr>
                      <a:lvl4pPr marL="1371600" algn="l" defTabSz="914400" rtl="0" eaLnBrk="1" latinLnBrk="0" hangingPunct="1">
                        <a:defRPr sz="1800" kern="1200">
                          <a:solidFill>
                            <a:schemeClr val="dk1"/>
                          </a:solidFill>
                          <a:latin typeface="Lucida Sans Unicode"/>
                        </a:defRPr>
                      </a:lvl4pPr>
                      <a:lvl5pPr marL="1828800" algn="l" defTabSz="914400" rtl="0" eaLnBrk="1" latinLnBrk="0" hangingPunct="1">
                        <a:defRPr sz="1800" kern="1200">
                          <a:solidFill>
                            <a:schemeClr val="dk1"/>
                          </a:solidFill>
                          <a:latin typeface="Lucida Sans Unicode"/>
                        </a:defRPr>
                      </a:lvl5pPr>
                      <a:lvl6pPr marL="2286000" algn="l" defTabSz="914400" rtl="0" eaLnBrk="1" latinLnBrk="0" hangingPunct="1">
                        <a:defRPr sz="1800" kern="1200">
                          <a:solidFill>
                            <a:schemeClr val="dk1"/>
                          </a:solidFill>
                          <a:latin typeface="Lucida Sans Unicode"/>
                        </a:defRPr>
                      </a:lvl6pPr>
                      <a:lvl7pPr marL="2743200" algn="l" defTabSz="914400" rtl="0" eaLnBrk="1" latinLnBrk="0" hangingPunct="1">
                        <a:defRPr sz="1800" kern="1200">
                          <a:solidFill>
                            <a:schemeClr val="dk1"/>
                          </a:solidFill>
                          <a:latin typeface="Lucida Sans Unicode"/>
                        </a:defRPr>
                      </a:lvl7pPr>
                      <a:lvl8pPr marL="3200400" algn="l" defTabSz="914400" rtl="0" eaLnBrk="1" latinLnBrk="0" hangingPunct="1">
                        <a:defRPr sz="1800" kern="1200">
                          <a:solidFill>
                            <a:schemeClr val="dk1"/>
                          </a:solidFill>
                          <a:latin typeface="Lucida Sans Unicode"/>
                        </a:defRPr>
                      </a:lvl8pPr>
                      <a:lvl9pPr marL="3657600" algn="l" defTabSz="914400" rtl="0" eaLnBrk="1" latinLnBrk="0" hangingPunct="1">
                        <a:defRPr sz="1800" kern="1200">
                          <a:solidFill>
                            <a:schemeClr val="dk1"/>
                          </a:solidFill>
                          <a:latin typeface="Lucida Sans Unicode"/>
                        </a:defRPr>
                      </a:lvl9pPr>
                    </a:lstStyle>
                    <a:p>
                      <a:pPr algn="ctr"/>
                      <a:r>
                        <a:rPr lang="en-US" sz="1700" dirty="0" smtClean="0"/>
                        <a:t>Min:</a:t>
                      </a:r>
                      <a:r>
                        <a:rPr lang="en-US" sz="1700" baseline="0" dirty="0" smtClean="0"/>
                        <a:t> </a:t>
                      </a:r>
                      <a:r>
                        <a:rPr lang="en-US" sz="1700" dirty="0" smtClean="0"/>
                        <a:t>-52</a:t>
                      </a:r>
                      <a:endParaRPr lang="en-US" sz="1700" dirty="0"/>
                    </a:p>
                  </a:txBody>
                  <a:tcPr marL="99568" marR="99568" marT="49784" marB="49784" anchor="ct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0006"/>
                  </a:ext>
                </a:extLst>
              </a:tr>
              <a:tr h="354020">
                <a:tc gridSpan="4">
                  <a:txBody>
                    <a:bodyPr/>
                    <a:lstStyle>
                      <a:lvl1pPr marL="0" algn="l" defTabSz="914400" rtl="0" eaLnBrk="1" latinLnBrk="0" hangingPunct="1">
                        <a:defRPr sz="1800" kern="1200">
                          <a:solidFill>
                            <a:schemeClr val="dk1"/>
                          </a:solidFill>
                          <a:latin typeface="Lucida Sans Unicode"/>
                        </a:defRPr>
                      </a:lvl1pPr>
                      <a:lvl2pPr marL="457200" algn="l" defTabSz="914400" rtl="0" eaLnBrk="1" latinLnBrk="0" hangingPunct="1">
                        <a:defRPr sz="1800" kern="1200">
                          <a:solidFill>
                            <a:schemeClr val="dk1"/>
                          </a:solidFill>
                          <a:latin typeface="Lucida Sans Unicode"/>
                        </a:defRPr>
                      </a:lvl2pPr>
                      <a:lvl3pPr marL="914400" algn="l" defTabSz="914400" rtl="0" eaLnBrk="1" latinLnBrk="0" hangingPunct="1">
                        <a:defRPr sz="1800" kern="1200">
                          <a:solidFill>
                            <a:schemeClr val="dk1"/>
                          </a:solidFill>
                          <a:latin typeface="Lucida Sans Unicode"/>
                        </a:defRPr>
                      </a:lvl3pPr>
                      <a:lvl4pPr marL="1371600" algn="l" defTabSz="914400" rtl="0" eaLnBrk="1" latinLnBrk="0" hangingPunct="1">
                        <a:defRPr sz="1800" kern="1200">
                          <a:solidFill>
                            <a:schemeClr val="dk1"/>
                          </a:solidFill>
                          <a:latin typeface="Lucida Sans Unicode"/>
                        </a:defRPr>
                      </a:lvl4pPr>
                      <a:lvl5pPr marL="1828800" algn="l" defTabSz="914400" rtl="0" eaLnBrk="1" latinLnBrk="0" hangingPunct="1">
                        <a:defRPr sz="1800" kern="1200">
                          <a:solidFill>
                            <a:schemeClr val="dk1"/>
                          </a:solidFill>
                          <a:latin typeface="Lucida Sans Unicode"/>
                        </a:defRPr>
                      </a:lvl5pPr>
                      <a:lvl6pPr marL="2286000" algn="l" defTabSz="914400" rtl="0" eaLnBrk="1" latinLnBrk="0" hangingPunct="1">
                        <a:defRPr sz="1800" kern="1200">
                          <a:solidFill>
                            <a:schemeClr val="dk1"/>
                          </a:solidFill>
                          <a:latin typeface="Lucida Sans Unicode"/>
                        </a:defRPr>
                      </a:lvl6pPr>
                      <a:lvl7pPr marL="2743200" algn="l" defTabSz="914400" rtl="0" eaLnBrk="1" latinLnBrk="0" hangingPunct="1">
                        <a:defRPr sz="1800" kern="1200">
                          <a:solidFill>
                            <a:schemeClr val="dk1"/>
                          </a:solidFill>
                          <a:latin typeface="Lucida Sans Unicode"/>
                        </a:defRPr>
                      </a:lvl7pPr>
                      <a:lvl8pPr marL="3200400" algn="l" defTabSz="914400" rtl="0" eaLnBrk="1" latinLnBrk="0" hangingPunct="1">
                        <a:defRPr sz="1800" kern="1200">
                          <a:solidFill>
                            <a:schemeClr val="dk1"/>
                          </a:solidFill>
                          <a:latin typeface="Lucida Sans Unicode"/>
                        </a:defRPr>
                      </a:lvl8pPr>
                      <a:lvl9pPr marL="3657600" algn="l" defTabSz="914400" rtl="0" eaLnBrk="1" latinLnBrk="0" hangingPunct="1">
                        <a:defRPr sz="1800" kern="1200">
                          <a:solidFill>
                            <a:schemeClr val="dk1"/>
                          </a:solidFill>
                          <a:latin typeface="Lucida Sans Unicode"/>
                        </a:defRPr>
                      </a:lvl9pPr>
                    </a:lstStyle>
                    <a:p>
                      <a:r>
                        <a:rPr lang="en-US" sz="1600" dirty="0" smtClean="0"/>
                        <a:t>Fertilizer</a:t>
                      </a:r>
                      <a:r>
                        <a:rPr lang="en-US" sz="1600" baseline="0" dirty="0" smtClean="0"/>
                        <a:t> Price (28-0-0) = $0.56/</a:t>
                      </a:r>
                      <a:r>
                        <a:rPr lang="en-US" sz="1600" baseline="0" dirty="0" err="1" smtClean="0"/>
                        <a:t>lb</a:t>
                      </a:r>
                      <a:r>
                        <a:rPr lang="en-US" sz="1600" baseline="0" dirty="0" smtClean="0"/>
                        <a:t> N</a:t>
                      </a:r>
                      <a:endParaRPr lang="en-US" sz="1600" dirty="0"/>
                    </a:p>
                  </a:txBody>
                  <a:tcPr marL="99568" marR="99568" marT="49784" marB="49784">
                    <a:lnL>
                      <a:noFill/>
                    </a:lnL>
                    <a:lnR>
                      <a:noFill/>
                    </a:lnR>
                    <a:lnT>
                      <a:noFill/>
                    </a:lnT>
                    <a:lnB>
                      <a:noFill/>
                    </a:lnB>
                    <a:lnTlToBr w="12700" cmpd="sng">
                      <a:noFill/>
                      <a:prstDash val="solid"/>
                    </a:lnTlToBr>
                    <a:lnBlToTr w="12700" cmpd="sng">
                      <a:noFill/>
                      <a:prstDash val="solid"/>
                    </a:lnBlToTr>
                    <a:solidFill>
                      <a:sysClr val="windowText" lastClr="000000">
                        <a:tint val="20000"/>
                      </a:sysClr>
                    </a:solidFill>
                  </a:tcPr>
                </a:tc>
                <a:tc hMerge="1">
                  <a:txBody>
                    <a:bodyPr/>
                    <a:lstStyle/>
                    <a:p>
                      <a:endParaRPr lang="en-US"/>
                    </a:p>
                  </a:txBody>
                  <a:tcPr/>
                </a:tc>
                <a:tc hMerge="1">
                  <a:txBody>
                    <a:bodyPr/>
                    <a:lstStyle/>
                    <a:p>
                      <a:endParaRPr lang="en-US"/>
                    </a:p>
                  </a:txBody>
                  <a:tcPr/>
                </a:tc>
                <a:tc hMerge="1">
                  <a:txBody>
                    <a:bodyPr/>
                    <a:lstStyle/>
                    <a:p>
                      <a:endParaRPr lang="en-US" dirty="0"/>
                    </a:p>
                  </a:txBody>
                  <a:tcPr/>
                </a:tc>
                <a:extLst>
                  <a:ext uri="{0D108BD9-81ED-4DB2-BD59-A6C34878D82A}">
                    <a16:rowId xmlns:a16="http://schemas.microsoft.com/office/drawing/2014/main" val="10007"/>
                  </a:ext>
                </a:extLst>
              </a:tr>
              <a:tr h="354020">
                <a:tc gridSpan="4">
                  <a:txBody>
                    <a:bodyPr/>
                    <a:lstStyle>
                      <a:lvl1pPr marL="0" algn="l" defTabSz="914400" rtl="0" eaLnBrk="1" latinLnBrk="0" hangingPunct="1">
                        <a:defRPr sz="1800" kern="1200">
                          <a:solidFill>
                            <a:schemeClr val="dk1"/>
                          </a:solidFill>
                          <a:latin typeface="Lucida Sans Unicode"/>
                        </a:defRPr>
                      </a:lvl1pPr>
                      <a:lvl2pPr marL="457200" algn="l" defTabSz="914400" rtl="0" eaLnBrk="1" latinLnBrk="0" hangingPunct="1">
                        <a:defRPr sz="1800" kern="1200">
                          <a:solidFill>
                            <a:schemeClr val="dk1"/>
                          </a:solidFill>
                          <a:latin typeface="Lucida Sans Unicode"/>
                        </a:defRPr>
                      </a:lvl2pPr>
                      <a:lvl3pPr marL="914400" algn="l" defTabSz="914400" rtl="0" eaLnBrk="1" latinLnBrk="0" hangingPunct="1">
                        <a:defRPr sz="1800" kern="1200">
                          <a:solidFill>
                            <a:schemeClr val="dk1"/>
                          </a:solidFill>
                          <a:latin typeface="Lucida Sans Unicode"/>
                        </a:defRPr>
                      </a:lvl3pPr>
                      <a:lvl4pPr marL="1371600" algn="l" defTabSz="914400" rtl="0" eaLnBrk="1" latinLnBrk="0" hangingPunct="1">
                        <a:defRPr sz="1800" kern="1200">
                          <a:solidFill>
                            <a:schemeClr val="dk1"/>
                          </a:solidFill>
                          <a:latin typeface="Lucida Sans Unicode"/>
                        </a:defRPr>
                      </a:lvl4pPr>
                      <a:lvl5pPr marL="1828800" algn="l" defTabSz="914400" rtl="0" eaLnBrk="1" latinLnBrk="0" hangingPunct="1">
                        <a:defRPr sz="1800" kern="1200">
                          <a:solidFill>
                            <a:schemeClr val="dk1"/>
                          </a:solidFill>
                          <a:latin typeface="Lucida Sans Unicode"/>
                        </a:defRPr>
                      </a:lvl5pPr>
                      <a:lvl6pPr marL="2286000" algn="l" defTabSz="914400" rtl="0" eaLnBrk="1" latinLnBrk="0" hangingPunct="1">
                        <a:defRPr sz="1800" kern="1200">
                          <a:solidFill>
                            <a:schemeClr val="dk1"/>
                          </a:solidFill>
                          <a:latin typeface="Lucida Sans Unicode"/>
                        </a:defRPr>
                      </a:lvl6pPr>
                      <a:lvl7pPr marL="2743200" algn="l" defTabSz="914400" rtl="0" eaLnBrk="1" latinLnBrk="0" hangingPunct="1">
                        <a:defRPr sz="1800" kern="1200">
                          <a:solidFill>
                            <a:schemeClr val="dk1"/>
                          </a:solidFill>
                          <a:latin typeface="Lucida Sans Unicode"/>
                        </a:defRPr>
                      </a:lvl7pPr>
                      <a:lvl8pPr marL="3200400" algn="l" defTabSz="914400" rtl="0" eaLnBrk="1" latinLnBrk="0" hangingPunct="1">
                        <a:defRPr sz="1800" kern="1200">
                          <a:solidFill>
                            <a:schemeClr val="dk1"/>
                          </a:solidFill>
                          <a:latin typeface="Lucida Sans Unicode"/>
                        </a:defRPr>
                      </a:lvl8pPr>
                      <a:lvl9pPr marL="3657600" algn="l" defTabSz="914400" rtl="0" eaLnBrk="1" latinLnBrk="0" hangingPunct="1">
                        <a:defRPr sz="1800" kern="1200">
                          <a:solidFill>
                            <a:schemeClr val="dk1"/>
                          </a:solidFill>
                          <a:latin typeface="Lucida Sans Unicode"/>
                        </a:defRPr>
                      </a:lvl9pPr>
                    </a:lstStyle>
                    <a:p>
                      <a:r>
                        <a:rPr lang="en-US" sz="1600" dirty="0" smtClean="0"/>
                        <a:t>Grain Price = $5.00/</a:t>
                      </a:r>
                      <a:r>
                        <a:rPr lang="en-US" sz="1600" dirty="0" err="1" smtClean="0"/>
                        <a:t>bu</a:t>
                      </a:r>
                      <a:endParaRPr lang="en-US" sz="1600" dirty="0"/>
                    </a:p>
                  </a:txBody>
                  <a:tcPr marL="99568" marR="99568" marT="49784" marB="49784">
                    <a:lnL>
                      <a:noFill/>
                    </a:lnL>
                    <a:lnR>
                      <a:noFill/>
                    </a:lnR>
                    <a:lnT>
                      <a:noFill/>
                    </a:lnT>
                    <a:lnB w="25400" cmpd="sng">
                      <a:solidFill>
                        <a:sysClr val="windowText" lastClr="000000"/>
                      </a:solidFill>
                    </a:lnB>
                    <a:lnTlToBr w="12700" cmpd="sng">
                      <a:noFill/>
                      <a:prstDash val="solid"/>
                    </a:lnTlToBr>
                    <a:lnBlToTr w="12700" cmpd="sng">
                      <a:noFill/>
                      <a:prstDash val="solid"/>
                    </a:lnBlToTr>
                    <a:solidFill>
                      <a:sysClr val="window" lastClr="FFFFFF"/>
                    </a:solid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8"/>
                  </a:ext>
                </a:extLst>
              </a:tr>
            </a:tbl>
          </a:graphicData>
        </a:graphic>
      </p:graphicFrame>
      <p:pic>
        <p:nvPicPr>
          <p:cNvPr id="9" name="Picture 8"/>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8134247" y="5787263"/>
            <a:ext cx="807569" cy="1161968"/>
          </a:xfrm>
          <a:prstGeom prst="rect">
            <a:avLst/>
          </a:prstGeom>
        </p:spPr>
      </p:pic>
      <p:pic>
        <p:nvPicPr>
          <p:cNvPr id="10" name="Picture 9"/>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7007541" y="5787265"/>
            <a:ext cx="804754" cy="1206242"/>
          </a:xfrm>
          <a:prstGeom prst="rect">
            <a:avLst/>
          </a:prstGeom>
        </p:spPr>
      </p:pic>
    </p:spTree>
    <p:extLst>
      <p:ext uri="{BB962C8B-B14F-4D97-AF65-F5344CB8AC3E}">
        <p14:creationId xmlns:p14="http://schemas.microsoft.com/office/powerpoint/2010/main" val="98462290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Group 174"/>
          <p:cNvGraphicFramePr>
            <a:graphicFrameLocks noGrp="1"/>
          </p:cNvGraphicFramePr>
          <p:nvPr>
            <p:extLst/>
          </p:nvPr>
        </p:nvGraphicFramePr>
        <p:xfrm>
          <a:off x="5891682" y="1763331"/>
          <a:ext cx="4065118" cy="4027682"/>
        </p:xfrm>
        <a:graphic>
          <a:graphicData uri="http://schemas.openxmlformats.org/drawingml/2006/table">
            <a:tbl>
              <a:tblPr/>
              <a:tblGrid>
                <a:gridCol w="967500">
                  <a:extLst>
                    <a:ext uri="{9D8B030D-6E8A-4147-A177-3AD203B41FA5}">
                      <a16:colId xmlns:a16="http://schemas.microsoft.com/office/drawing/2014/main" val="20000"/>
                    </a:ext>
                  </a:extLst>
                </a:gridCol>
                <a:gridCol w="929927">
                  <a:extLst>
                    <a:ext uri="{9D8B030D-6E8A-4147-A177-3AD203B41FA5}">
                      <a16:colId xmlns:a16="http://schemas.microsoft.com/office/drawing/2014/main" val="20001"/>
                    </a:ext>
                  </a:extLst>
                </a:gridCol>
                <a:gridCol w="1117791">
                  <a:extLst>
                    <a:ext uri="{9D8B030D-6E8A-4147-A177-3AD203B41FA5}">
                      <a16:colId xmlns:a16="http://schemas.microsoft.com/office/drawing/2014/main" val="20002"/>
                    </a:ext>
                  </a:extLst>
                </a:gridCol>
                <a:gridCol w="1049900">
                  <a:extLst>
                    <a:ext uri="{9D8B030D-6E8A-4147-A177-3AD203B41FA5}">
                      <a16:colId xmlns:a16="http://schemas.microsoft.com/office/drawing/2014/main" val="20003"/>
                    </a:ext>
                  </a:extLst>
                </a:gridCol>
              </a:tblGrid>
              <a:tr h="672086">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300" b="0" i="0" u="none" strike="noStrike" cap="none" normalizeH="0" baseline="0" dirty="0">
                          <a:ln>
                            <a:noFill/>
                          </a:ln>
                          <a:solidFill>
                            <a:schemeClr val="tx1"/>
                          </a:solidFill>
                          <a:effectLst/>
                          <a:latin typeface="Arial" charset="0"/>
                        </a:rPr>
                        <a:t>Treatment</a:t>
                      </a:r>
                    </a:p>
                  </a:txBody>
                  <a:tcPr marL="74676" marR="74676" marT="37339" marB="37339"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300" b="0" i="0" u="none" strike="noStrike" cap="none" normalizeH="0" baseline="0" dirty="0" err="1">
                          <a:ln>
                            <a:noFill/>
                          </a:ln>
                          <a:solidFill>
                            <a:schemeClr val="tx1"/>
                          </a:solidFill>
                          <a:effectLst/>
                          <a:latin typeface="Arial" charset="0"/>
                        </a:rPr>
                        <a:t>Preplant</a:t>
                      </a:r>
                      <a:r>
                        <a:rPr kumimoji="0" lang="en-US" sz="1300" b="0" i="0" u="none" strike="noStrike" cap="none" normalizeH="0" baseline="0" dirty="0">
                          <a:ln>
                            <a:noFill/>
                          </a:ln>
                          <a:solidFill>
                            <a:schemeClr val="tx1"/>
                          </a:solidFill>
                          <a:effectLst/>
                          <a:latin typeface="Arial" charset="0"/>
                        </a:rPr>
                        <a:t> N (</a:t>
                      </a:r>
                      <a:r>
                        <a:rPr kumimoji="0" lang="en-US" sz="1300" b="0" i="0" u="none" strike="noStrike" cap="none" normalizeH="0" baseline="0" dirty="0" err="1">
                          <a:ln>
                            <a:noFill/>
                          </a:ln>
                          <a:solidFill>
                            <a:schemeClr val="tx1"/>
                          </a:solidFill>
                          <a:effectLst/>
                          <a:latin typeface="Arial" charset="0"/>
                        </a:rPr>
                        <a:t>lb</a:t>
                      </a:r>
                      <a:r>
                        <a:rPr kumimoji="0" lang="en-US" sz="1300" b="0" i="0" u="none" strike="noStrike" cap="none" normalizeH="0" baseline="0" dirty="0">
                          <a:ln>
                            <a:noFill/>
                          </a:ln>
                          <a:solidFill>
                            <a:schemeClr val="tx1"/>
                          </a:solidFill>
                          <a:effectLst/>
                          <a:latin typeface="Arial" charset="0"/>
                        </a:rPr>
                        <a:t> N/ac)</a:t>
                      </a:r>
                    </a:p>
                  </a:txBody>
                  <a:tcPr marL="74676" marR="74676" marT="37339" marB="3733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300" b="0" i="0" u="none" strike="noStrike" cap="none" normalizeH="0" baseline="0" dirty="0">
                          <a:ln>
                            <a:noFill/>
                          </a:ln>
                          <a:solidFill>
                            <a:schemeClr val="tx1"/>
                          </a:solidFill>
                          <a:effectLst/>
                          <a:latin typeface="Arial" charset="0"/>
                        </a:rPr>
                        <a:t>Sidedress N (</a:t>
                      </a:r>
                      <a:r>
                        <a:rPr kumimoji="0" lang="en-US" sz="1300" b="0" i="0" u="none" strike="noStrike" cap="none" normalizeH="0" baseline="0" dirty="0" err="1">
                          <a:ln>
                            <a:noFill/>
                          </a:ln>
                          <a:solidFill>
                            <a:schemeClr val="tx1"/>
                          </a:solidFill>
                          <a:effectLst/>
                          <a:latin typeface="Arial" charset="0"/>
                        </a:rPr>
                        <a:t>lb</a:t>
                      </a:r>
                      <a:r>
                        <a:rPr kumimoji="0" lang="en-US" sz="1300" b="0" i="0" u="none" strike="noStrike" cap="none" normalizeH="0" baseline="0" dirty="0">
                          <a:ln>
                            <a:noFill/>
                          </a:ln>
                          <a:solidFill>
                            <a:schemeClr val="tx1"/>
                          </a:solidFill>
                          <a:effectLst/>
                          <a:latin typeface="Arial" charset="0"/>
                        </a:rPr>
                        <a:t> N/ac)</a:t>
                      </a:r>
                    </a:p>
                  </a:txBody>
                  <a:tcPr marL="74676" marR="74676" marT="37339" marB="3733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300" b="0" i="0" u="none" strike="noStrike" cap="none" normalizeH="0" baseline="0">
                          <a:ln>
                            <a:noFill/>
                          </a:ln>
                          <a:solidFill>
                            <a:schemeClr val="tx1"/>
                          </a:solidFill>
                          <a:effectLst/>
                          <a:latin typeface="Arial" charset="0"/>
                        </a:rPr>
                        <a:t>Method of Application</a:t>
                      </a:r>
                    </a:p>
                  </a:txBody>
                  <a:tcPr marL="74676" marR="74676" marT="37339" marB="37339"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273814">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300" b="0" i="0" u="none" strike="noStrike" cap="none" normalizeH="0" baseline="0">
                          <a:ln>
                            <a:noFill/>
                          </a:ln>
                          <a:solidFill>
                            <a:schemeClr val="tx1"/>
                          </a:solidFill>
                          <a:effectLst/>
                          <a:latin typeface="Arial" charset="0"/>
                        </a:rPr>
                        <a:t>1</a:t>
                      </a:r>
                    </a:p>
                  </a:txBody>
                  <a:tcPr marL="74676" marR="74676" marT="37339" marB="37339"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300" b="0" i="0" u="none" strike="noStrike" cap="none" normalizeH="0" baseline="0" dirty="0">
                          <a:ln>
                            <a:noFill/>
                          </a:ln>
                          <a:solidFill>
                            <a:schemeClr val="tx1"/>
                          </a:solidFill>
                          <a:effectLst/>
                          <a:latin typeface="Arial" charset="0"/>
                        </a:rPr>
                        <a:t>0</a:t>
                      </a:r>
                    </a:p>
                  </a:txBody>
                  <a:tcPr marL="74676" marR="74676" marT="37339" marB="3733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300" b="0" i="0" u="none" strike="noStrike" cap="none" normalizeH="0" baseline="0" dirty="0">
                          <a:ln>
                            <a:noFill/>
                          </a:ln>
                          <a:solidFill>
                            <a:schemeClr val="tx1"/>
                          </a:solidFill>
                          <a:effectLst/>
                          <a:latin typeface="Arial" charset="0"/>
                        </a:rPr>
                        <a:t>0</a:t>
                      </a:r>
                    </a:p>
                  </a:txBody>
                  <a:tcPr marL="74676" marR="74676" marT="37339" marB="3733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300" b="0" i="0" u="none" strike="noStrike" cap="none" normalizeH="0" baseline="0" dirty="0">
                          <a:ln>
                            <a:noFill/>
                          </a:ln>
                          <a:solidFill>
                            <a:schemeClr val="tx1"/>
                          </a:solidFill>
                          <a:effectLst/>
                          <a:latin typeface="Arial" charset="0"/>
                        </a:rPr>
                        <a:t>Check</a:t>
                      </a:r>
                    </a:p>
                  </a:txBody>
                  <a:tcPr marL="74676" marR="74676" marT="37339" marB="37339"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273814">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300" b="0" i="0" u="none" strike="noStrike" cap="none" normalizeH="0" baseline="0">
                          <a:ln>
                            <a:noFill/>
                          </a:ln>
                          <a:solidFill>
                            <a:schemeClr val="tx1"/>
                          </a:solidFill>
                          <a:effectLst/>
                          <a:latin typeface="Arial" charset="0"/>
                        </a:rPr>
                        <a:t>2</a:t>
                      </a:r>
                    </a:p>
                  </a:txBody>
                  <a:tcPr marL="74676" marR="74676" marT="37339" marB="37339"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300" b="0" i="0" u="none" strike="noStrike" cap="none" normalizeH="0" baseline="0" dirty="0">
                          <a:ln>
                            <a:noFill/>
                          </a:ln>
                          <a:solidFill>
                            <a:schemeClr val="tx1"/>
                          </a:solidFill>
                          <a:effectLst/>
                          <a:latin typeface="Arial" charset="0"/>
                        </a:rPr>
                        <a:t>200</a:t>
                      </a:r>
                    </a:p>
                  </a:txBody>
                  <a:tcPr marL="74676" marR="74676" marT="37339" marB="3733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300" b="0" i="0" u="none" strike="noStrike" cap="none" normalizeH="0" baseline="0" dirty="0">
                          <a:ln>
                            <a:noFill/>
                          </a:ln>
                          <a:solidFill>
                            <a:schemeClr val="tx1"/>
                          </a:solidFill>
                          <a:effectLst/>
                          <a:latin typeface="Arial" charset="0"/>
                        </a:rPr>
                        <a:t>0</a:t>
                      </a:r>
                    </a:p>
                  </a:txBody>
                  <a:tcPr marL="74676" marR="74676" marT="37339" marB="3733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300" b="0" i="0" u="none" strike="noStrike" cap="none" normalizeH="0" baseline="0" dirty="0">
                          <a:ln>
                            <a:noFill/>
                          </a:ln>
                          <a:solidFill>
                            <a:schemeClr val="tx1"/>
                          </a:solidFill>
                          <a:effectLst/>
                          <a:latin typeface="Arial" charset="0"/>
                        </a:rPr>
                        <a:t>N Rich Strip</a:t>
                      </a:r>
                    </a:p>
                  </a:txBody>
                  <a:tcPr marL="74676" marR="74676" marT="37339" marB="37339"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273814">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300" b="0" i="0" u="none" strike="noStrike" cap="none" normalizeH="0" baseline="0">
                          <a:ln>
                            <a:noFill/>
                          </a:ln>
                          <a:solidFill>
                            <a:schemeClr val="tx1"/>
                          </a:solidFill>
                          <a:effectLst/>
                          <a:latin typeface="Arial" charset="0"/>
                        </a:rPr>
                        <a:t>3</a:t>
                      </a:r>
                    </a:p>
                  </a:txBody>
                  <a:tcPr marL="74676" marR="74676" marT="37339" marB="37339"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300" b="0" i="0" u="none" strike="noStrike" cap="none" normalizeH="0" baseline="0" dirty="0">
                          <a:ln>
                            <a:noFill/>
                          </a:ln>
                          <a:solidFill>
                            <a:schemeClr val="tx1"/>
                          </a:solidFill>
                          <a:effectLst/>
                          <a:latin typeface="Arial" charset="0"/>
                        </a:rPr>
                        <a:t>40</a:t>
                      </a:r>
                    </a:p>
                  </a:txBody>
                  <a:tcPr marL="74676" marR="74676" marT="37339" marB="3733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300" b="0" i="0" u="none" strike="noStrike" cap="none" normalizeH="0" baseline="0">
                          <a:ln>
                            <a:noFill/>
                          </a:ln>
                          <a:solidFill>
                            <a:schemeClr val="tx1"/>
                          </a:solidFill>
                          <a:effectLst/>
                          <a:latin typeface="Arial" charset="0"/>
                        </a:rPr>
                        <a:t>0</a:t>
                      </a:r>
                    </a:p>
                  </a:txBody>
                  <a:tcPr marL="74676" marR="74676" marT="37339" marB="3733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300" b="0" i="0" u="none" strike="noStrike" cap="none" normalizeH="0" baseline="0" dirty="0">
                        <a:ln>
                          <a:noFill/>
                        </a:ln>
                        <a:solidFill>
                          <a:schemeClr val="tx1"/>
                        </a:solidFill>
                        <a:effectLst/>
                        <a:latin typeface="Arial" charset="0"/>
                      </a:endParaRPr>
                    </a:p>
                  </a:txBody>
                  <a:tcPr marL="74676" marR="74676" marT="37339" marB="37339"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273814">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300" b="0" i="0" u="none" strike="noStrike" cap="none" normalizeH="0" baseline="0">
                          <a:ln>
                            <a:noFill/>
                          </a:ln>
                          <a:solidFill>
                            <a:schemeClr val="tx1"/>
                          </a:solidFill>
                          <a:effectLst/>
                          <a:latin typeface="Arial" charset="0"/>
                        </a:rPr>
                        <a:t>4</a:t>
                      </a:r>
                    </a:p>
                  </a:txBody>
                  <a:tcPr marL="74676" marR="74676" marT="37339" marB="37339"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300" b="0" i="0" u="none" strike="noStrike" cap="none" normalizeH="0" baseline="0" dirty="0">
                          <a:ln>
                            <a:noFill/>
                          </a:ln>
                          <a:solidFill>
                            <a:schemeClr val="tx1"/>
                          </a:solidFill>
                          <a:effectLst/>
                          <a:latin typeface="Arial" charset="0"/>
                        </a:rPr>
                        <a:t>40</a:t>
                      </a:r>
                    </a:p>
                  </a:txBody>
                  <a:tcPr marL="74676" marR="74676" marT="37339" marB="3733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300" b="0" i="0" u="none" strike="noStrike" cap="none" normalizeH="0" baseline="0" dirty="0">
                          <a:ln>
                            <a:noFill/>
                          </a:ln>
                          <a:solidFill>
                            <a:schemeClr val="tx1"/>
                          </a:solidFill>
                          <a:effectLst/>
                          <a:latin typeface="Arial" charset="0"/>
                        </a:rPr>
                        <a:t>30</a:t>
                      </a:r>
                    </a:p>
                  </a:txBody>
                  <a:tcPr marL="74676" marR="74676" marT="37339" marB="3733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300" b="0" i="0" u="none" strike="noStrike" cap="none" normalizeH="0" baseline="0" dirty="0">
                        <a:ln>
                          <a:noFill/>
                        </a:ln>
                        <a:solidFill>
                          <a:schemeClr val="tx1"/>
                        </a:solidFill>
                        <a:effectLst/>
                        <a:latin typeface="Arial" charset="0"/>
                      </a:endParaRPr>
                    </a:p>
                  </a:txBody>
                  <a:tcPr marL="74676" marR="74676" marT="37339" marB="37339"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273814">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300" b="0" i="0" u="none" strike="noStrike" cap="none" normalizeH="0" baseline="0">
                          <a:ln>
                            <a:noFill/>
                          </a:ln>
                          <a:solidFill>
                            <a:schemeClr val="tx1"/>
                          </a:solidFill>
                          <a:effectLst/>
                          <a:latin typeface="Arial" charset="0"/>
                        </a:rPr>
                        <a:t>5</a:t>
                      </a:r>
                    </a:p>
                  </a:txBody>
                  <a:tcPr marL="74676" marR="74676" marT="37339" marB="37339"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300" b="0" i="0" u="none" strike="noStrike" cap="none" normalizeH="0" baseline="0" dirty="0">
                          <a:ln>
                            <a:noFill/>
                          </a:ln>
                          <a:solidFill>
                            <a:schemeClr val="tx1"/>
                          </a:solidFill>
                          <a:effectLst/>
                          <a:latin typeface="Arial" charset="0"/>
                        </a:rPr>
                        <a:t>40</a:t>
                      </a:r>
                    </a:p>
                  </a:txBody>
                  <a:tcPr marL="74676" marR="74676" marT="37339" marB="3733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300" b="0" i="0" u="none" strike="noStrike" cap="none" normalizeH="0" baseline="0" dirty="0">
                          <a:ln>
                            <a:noFill/>
                          </a:ln>
                          <a:solidFill>
                            <a:schemeClr val="tx1"/>
                          </a:solidFill>
                          <a:effectLst/>
                          <a:latin typeface="Arial" charset="0"/>
                        </a:rPr>
                        <a:t>60</a:t>
                      </a:r>
                    </a:p>
                  </a:txBody>
                  <a:tcPr marL="74676" marR="74676" marT="37339" marB="3733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300" b="0" i="0" u="none" strike="noStrike" cap="none" normalizeH="0" baseline="0">
                        <a:ln>
                          <a:noFill/>
                        </a:ln>
                        <a:solidFill>
                          <a:schemeClr val="tx1"/>
                        </a:solidFill>
                        <a:effectLst/>
                        <a:latin typeface="Arial" charset="0"/>
                      </a:endParaRPr>
                    </a:p>
                  </a:txBody>
                  <a:tcPr marL="74676" marR="74676" marT="37339" marB="37339"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273814">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300" b="0" i="0" u="none" strike="noStrike" cap="none" normalizeH="0" baseline="0">
                          <a:ln>
                            <a:noFill/>
                          </a:ln>
                          <a:solidFill>
                            <a:schemeClr val="tx1"/>
                          </a:solidFill>
                          <a:effectLst/>
                          <a:latin typeface="Arial" charset="0"/>
                        </a:rPr>
                        <a:t>6</a:t>
                      </a:r>
                    </a:p>
                  </a:txBody>
                  <a:tcPr marL="74676" marR="74676" marT="37339" marB="37339"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300" b="0" i="0" u="none" strike="noStrike" cap="none" normalizeH="0" baseline="0" dirty="0">
                          <a:ln>
                            <a:noFill/>
                          </a:ln>
                          <a:solidFill>
                            <a:schemeClr val="tx1"/>
                          </a:solidFill>
                          <a:effectLst/>
                          <a:latin typeface="Arial" charset="0"/>
                        </a:rPr>
                        <a:t>40</a:t>
                      </a:r>
                    </a:p>
                  </a:txBody>
                  <a:tcPr marL="74676" marR="74676" marT="37339" marB="3733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300" b="0" i="0" u="none" strike="noStrike" cap="none" normalizeH="0" baseline="0" dirty="0">
                          <a:ln>
                            <a:noFill/>
                          </a:ln>
                          <a:solidFill>
                            <a:schemeClr val="tx1"/>
                          </a:solidFill>
                          <a:effectLst/>
                          <a:latin typeface="Arial" charset="0"/>
                        </a:rPr>
                        <a:t>90</a:t>
                      </a:r>
                    </a:p>
                  </a:txBody>
                  <a:tcPr marL="74676" marR="74676" marT="37339" marB="3733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300" b="0" i="0" u="none" strike="noStrike" cap="none" normalizeH="0" baseline="0" dirty="0">
                        <a:ln>
                          <a:noFill/>
                        </a:ln>
                        <a:solidFill>
                          <a:schemeClr val="tx1"/>
                        </a:solidFill>
                        <a:effectLst/>
                        <a:latin typeface="Arial" charset="0"/>
                      </a:endParaRPr>
                    </a:p>
                  </a:txBody>
                  <a:tcPr marL="74676" marR="74676" marT="37339" marB="37339"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r h="273814">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300" b="0" i="0" u="none" strike="noStrike" cap="none" normalizeH="0" baseline="0">
                          <a:ln>
                            <a:noFill/>
                          </a:ln>
                          <a:solidFill>
                            <a:schemeClr val="tx1"/>
                          </a:solidFill>
                          <a:effectLst/>
                          <a:latin typeface="Arial" charset="0"/>
                        </a:rPr>
                        <a:t>7</a:t>
                      </a:r>
                    </a:p>
                  </a:txBody>
                  <a:tcPr marL="74676" marR="74676" marT="37339" marB="37339"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300" b="0" i="0" u="none" strike="noStrike" cap="none" normalizeH="0" baseline="0" dirty="0">
                          <a:ln>
                            <a:noFill/>
                          </a:ln>
                          <a:solidFill>
                            <a:schemeClr val="tx1"/>
                          </a:solidFill>
                          <a:effectLst/>
                          <a:latin typeface="Arial" charset="0"/>
                        </a:rPr>
                        <a:t>40</a:t>
                      </a:r>
                    </a:p>
                  </a:txBody>
                  <a:tcPr marL="74676" marR="74676" marT="37339" marB="3733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300" b="0" i="0" u="none" strike="noStrike" cap="none" normalizeH="0" baseline="0">
                          <a:ln>
                            <a:noFill/>
                          </a:ln>
                          <a:solidFill>
                            <a:schemeClr val="tx1"/>
                          </a:solidFill>
                          <a:effectLst/>
                          <a:latin typeface="Arial" charset="0"/>
                        </a:rPr>
                        <a:t>120</a:t>
                      </a:r>
                    </a:p>
                  </a:txBody>
                  <a:tcPr marL="74676" marR="74676" marT="37339" marB="3733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300" b="0" i="0" u="none" strike="noStrike" cap="none" normalizeH="0" baseline="0" dirty="0">
                        <a:ln>
                          <a:noFill/>
                        </a:ln>
                        <a:solidFill>
                          <a:schemeClr val="tx1"/>
                        </a:solidFill>
                        <a:effectLst/>
                        <a:latin typeface="Arial" charset="0"/>
                      </a:endParaRPr>
                    </a:p>
                  </a:txBody>
                  <a:tcPr marL="74676" marR="74676" marT="37339" marB="37339"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7"/>
                  </a:ext>
                </a:extLst>
              </a:tr>
              <a:tr h="273814">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300" b="0" i="0" u="none" strike="noStrike" cap="none" normalizeH="0" baseline="0">
                          <a:ln>
                            <a:noFill/>
                          </a:ln>
                          <a:solidFill>
                            <a:schemeClr val="tx1"/>
                          </a:solidFill>
                          <a:effectLst/>
                          <a:latin typeface="Arial" charset="0"/>
                        </a:rPr>
                        <a:t>8</a:t>
                      </a:r>
                    </a:p>
                  </a:txBody>
                  <a:tcPr marL="74676" marR="74676" marT="37339" marB="37339"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300" b="0" i="0" u="none" strike="noStrike" cap="none" normalizeH="0" baseline="0" dirty="0">
                          <a:ln>
                            <a:noFill/>
                          </a:ln>
                          <a:solidFill>
                            <a:schemeClr val="tx1"/>
                          </a:solidFill>
                          <a:effectLst/>
                          <a:latin typeface="Arial" charset="0"/>
                        </a:rPr>
                        <a:t>40</a:t>
                      </a:r>
                    </a:p>
                  </a:txBody>
                  <a:tcPr marL="74676" marR="74676" marT="37339" marB="3733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300" b="0" i="0" u="none" strike="noStrike" cap="none" normalizeH="0" baseline="0">
                          <a:ln>
                            <a:noFill/>
                          </a:ln>
                          <a:solidFill>
                            <a:schemeClr val="tx1"/>
                          </a:solidFill>
                          <a:effectLst/>
                          <a:latin typeface="Arial" charset="0"/>
                        </a:rPr>
                        <a:t>150</a:t>
                      </a:r>
                    </a:p>
                  </a:txBody>
                  <a:tcPr marL="74676" marR="74676" marT="37339" marB="3733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300" b="0" i="0" u="none" strike="noStrike" cap="none" normalizeH="0" baseline="0">
                        <a:ln>
                          <a:noFill/>
                        </a:ln>
                        <a:solidFill>
                          <a:schemeClr val="tx1"/>
                        </a:solidFill>
                        <a:effectLst/>
                        <a:latin typeface="Arial" charset="0"/>
                      </a:endParaRPr>
                    </a:p>
                  </a:txBody>
                  <a:tcPr marL="74676" marR="74676" marT="37339" marB="37339"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8"/>
                  </a:ext>
                </a:extLst>
              </a:tr>
              <a:tr h="273814">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300" b="0" i="0" u="none" strike="noStrike" cap="none" normalizeH="0" baseline="0">
                          <a:ln>
                            <a:noFill/>
                          </a:ln>
                          <a:solidFill>
                            <a:schemeClr val="tx1"/>
                          </a:solidFill>
                          <a:effectLst/>
                          <a:latin typeface="Arial" charset="0"/>
                        </a:rPr>
                        <a:t>9</a:t>
                      </a:r>
                    </a:p>
                  </a:txBody>
                  <a:tcPr marL="74676" marR="74676" marT="37339" marB="37339"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300" b="0" i="0" u="none" strike="noStrike" cap="none" normalizeH="0" baseline="0" dirty="0">
                          <a:ln>
                            <a:noFill/>
                          </a:ln>
                          <a:solidFill>
                            <a:schemeClr val="tx1"/>
                          </a:solidFill>
                          <a:effectLst/>
                          <a:latin typeface="Arial" charset="0"/>
                        </a:rPr>
                        <a:t>40</a:t>
                      </a:r>
                    </a:p>
                  </a:txBody>
                  <a:tcPr marL="74676" marR="74676" marT="37339" marB="3733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300" b="0" i="0" u="none" strike="noStrike" cap="none" normalizeH="0" baseline="0">
                          <a:ln>
                            <a:noFill/>
                          </a:ln>
                          <a:solidFill>
                            <a:schemeClr val="tx1"/>
                          </a:solidFill>
                          <a:effectLst/>
                          <a:latin typeface="Arial" charset="0"/>
                        </a:rPr>
                        <a:t>180</a:t>
                      </a:r>
                    </a:p>
                  </a:txBody>
                  <a:tcPr marL="74676" marR="74676" marT="37339" marB="3733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300" b="0" i="0" u="none" strike="noStrike" cap="none" normalizeH="0" baseline="0">
                        <a:ln>
                          <a:noFill/>
                        </a:ln>
                        <a:solidFill>
                          <a:schemeClr val="tx1"/>
                        </a:solidFill>
                        <a:effectLst/>
                        <a:latin typeface="Arial" charset="0"/>
                      </a:endParaRPr>
                    </a:p>
                  </a:txBody>
                  <a:tcPr marL="74676" marR="74676" marT="37339" marB="37339"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9"/>
                  </a:ext>
                </a:extLst>
              </a:tr>
              <a:tr h="273814">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300" b="0" i="0" u="none" strike="noStrike" cap="none" normalizeH="0" baseline="0">
                          <a:ln>
                            <a:noFill/>
                          </a:ln>
                          <a:solidFill>
                            <a:schemeClr val="tx1"/>
                          </a:solidFill>
                          <a:effectLst/>
                          <a:latin typeface="Arial" charset="0"/>
                        </a:rPr>
                        <a:t>10</a:t>
                      </a:r>
                    </a:p>
                  </a:txBody>
                  <a:tcPr marL="74676" marR="74676" marT="37339" marB="37339"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300" b="0" i="0" u="none" strike="noStrike" cap="none" normalizeH="0" baseline="0" dirty="0">
                          <a:ln>
                            <a:noFill/>
                          </a:ln>
                          <a:solidFill>
                            <a:schemeClr val="tx1"/>
                          </a:solidFill>
                          <a:effectLst/>
                          <a:latin typeface="Arial" charset="0"/>
                        </a:rPr>
                        <a:t>80</a:t>
                      </a:r>
                    </a:p>
                  </a:txBody>
                  <a:tcPr marL="74676" marR="74676" marT="37339" marB="3733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300" b="0" i="0" u="none" strike="noStrike" cap="none" normalizeH="0" baseline="0" dirty="0">
                          <a:ln>
                            <a:noFill/>
                          </a:ln>
                          <a:solidFill>
                            <a:schemeClr val="tx1"/>
                          </a:solidFill>
                          <a:effectLst/>
                          <a:latin typeface="Arial" charset="0"/>
                        </a:rPr>
                        <a:t>0</a:t>
                      </a:r>
                    </a:p>
                  </a:txBody>
                  <a:tcPr marL="74676" marR="74676" marT="37339" marB="3733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300" b="0" i="0" u="none" strike="noStrike" cap="none" normalizeH="0" baseline="0" dirty="0">
                        <a:ln>
                          <a:noFill/>
                        </a:ln>
                        <a:solidFill>
                          <a:schemeClr val="tx1"/>
                        </a:solidFill>
                        <a:effectLst/>
                        <a:latin typeface="Arial" charset="0"/>
                      </a:endParaRPr>
                    </a:p>
                  </a:txBody>
                  <a:tcPr marL="74676" marR="74676" marT="37339" marB="37339"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0"/>
                  </a:ext>
                </a:extLst>
              </a:tr>
              <a:tr h="273814">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300" b="0" i="0" u="none" strike="noStrike" cap="none" normalizeH="0" baseline="0">
                          <a:ln>
                            <a:noFill/>
                          </a:ln>
                          <a:solidFill>
                            <a:schemeClr val="tx1"/>
                          </a:solidFill>
                          <a:effectLst/>
                          <a:latin typeface="Arial" charset="0"/>
                        </a:rPr>
                        <a:t>11</a:t>
                      </a:r>
                    </a:p>
                  </a:txBody>
                  <a:tcPr marL="74676" marR="74676" marT="37339" marB="37339"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300" b="0" i="0" u="none" strike="noStrike" cap="none" normalizeH="0" baseline="0" dirty="0">
                          <a:ln>
                            <a:noFill/>
                          </a:ln>
                          <a:solidFill>
                            <a:schemeClr val="tx1"/>
                          </a:solidFill>
                          <a:effectLst/>
                          <a:latin typeface="Arial" charset="0"/>
                        </a:rPr>
                        <a:t>120</a:t>
                      </a:r>
                    </a:p>
                  </a:txBody>
                  <a:tcPr marL="74676" marR="74676" marT="37339" marB="3733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300" b="0" i="0" u="none" strike="noStrike" cap="none" normalizeH="0" baseline="0" dirty="0">
                          <a:ln>
                            <a:noFill/>
                          </a:ln>
                          <a:solidFill>
                            <a:schemeClr val="tx1"/>
                          </a:solidFill>
                          <a:effectLst/>
                          <a:latin typeface="Arial" charset="0"/>
                        </a:rPr>
                        <a:t>0</a:t>
                      </a:r>
                    </a:p>
                  </a:txBody>
                  <a:tcPr marL="74676" marR="74676" marT="37339" marB="3733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300" b="0" i="0" u="none" strike="noStrike" cap="none" normalizeH="0" baseline="0" dirty="0">
                        <a:ln>
                          <a:noFill/>
                        </a:ln>
                        <a:solidFill>
                          <a:schemeClr val="tx1"/>
                        </a:solidFill>
                        <a:effectLst/>
                        <a:latin typeface="Arial" charset="0"/>
                      </a:endParaRPr>
                    </a:p>
                  </a:txBody>
                  <a:tcPr marL="74676" marR="74676" marT="37339" marB="37339"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1"/>
                  </a:ext>
                </a:extLst>
              </a:tr>
              <a:tr h="343642">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300" b="0" i="0" u="none" strike="noStrike" cap="none" normalizeH="0" baseline="0" dirty="0">
                          <a:ln>
                            <a:noFill/>
                          </a:ln>
                          <a:solidFill>
                            <a:schemeClr val="tx1"/>
                          </a:solidFill>
                          <a:effectLst/>
                          <a:latin typeface="Arial" charset="0"/>
                        </a:rPr>
                        <a:t>12</a:t>
                      </a:r>
                    </a:p>
                  </a:txBody>
                  <a:tcPr marL="74676" marR="74676" marT="37339" marB="37339"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300" b="0" i="0" u="none" strike="noStrike" cap="none" normalizeH="0" baseline="0" dirty="0">
                          <a:ln>
                            <a:noFill/>
                          </a:ln>
                          <a:solidFill>
                            <a:schemeClr val="tx1"/>
                          </a:solidFill>
                          <a:effectLst/>
                          <a:latin typeface="Arial" charset="0"/>
                        </a:rPr>
                        <a:t>160</a:t>
                      </a:r>
                    </a:p>
                  </a:txBody>
                  <a:tcPr marL="74676" marR="74676" marT="37339" marB="3733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300" b="0" i="0" u="none" strike="noStrike" cap="none" normalizeH="0" baseline="0" dirty="0">
                          <a:ln>
                            <a:noFill/>
                          </a:ln>
                          <a:solidFill>
                            <a:schemeClr val="tx1"/>
                          </a:solidFill>
                          <a:effectLst/>
                          <a:latin typeface="Arial" charset="0"/>
                        </a:rPr>
                        <a:t>0</a:t>
                      </a:r>
                    </a:p>
                  </a:txBody>
                  <a:tcPr marL="74676" marR="74676" marT="37339" marB="3733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300" b="0" i="0" u="none" strike="noStrike" cap="none" normalizeH="0" baseline="0" dirty="0">
                        <a:ln>
                          <a:noFill/>
                        </a:ln>
                        <a:solidFill>
                          <a:schemeClr val="tx1"/>
                        </a:solidFill>
                        <a:effectLst/>
                        <a:latin typeface="Arial" charset="0"/>
                      </a:endParaRPr>
                    </a:p>
                  </a:txBody>
                  <a:tcPr marL="74676" marR="74676" marT="37339" marB="37339"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2"/>
                  </a:ext>
                </a:extLst>
              </a:tr>
            </a:tbl>
          </a:graphicData>
        </a:graphic>
      </p:graphicFrame>
      <p:pic>
        <p:nvPicPr>
          <p:cNvPr id="6" name="Picture 5"/>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27807" y="3235074"/>
            <a:ext cx="5030143" cy="2555941"/>
          </a:xfrm>
          <a:prstGeom prst="rect">
            <a:avLst/>
          </a:prstGeom>
          <a:ln>
            <a:noFill/>
          </a:ln>
          <a:effectLst>
            <a:outerShdw blurRad="190500" algn="tl" rotWithShape="0">
              <a:srgbClr val="000000">
                <a:alpha val="70000"/>
              </a:srgbClr>
            </a:outerShdw>
          </a:effectLst>
        </p:spPr>
      </p:pic>
      <p:pic>
        <p:nvPicPr>
          <p:cNvPr id="5" name="Picture 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8950494" y="5831336"/>
            <a:ext cx="803385" cy="1155948"/>
          </a:xfrm>
          <a:prstGeom prst="rect">
            <a:avLst/>
          </a:prstGeom>
        </p:spPr>
      </p:pic>
      <p:grpSp>
        <p:nvGrpSpPr>
          <p:cNvPr id="8" name="Group 7"/>
          <p:cNvGrpSpPr/>
          <p:nvPr/>
        </p:nvGrpSpPr>
        <p:grpSpPr>
          <a:xfrm>
            <a:off x="5" y="78424"/>
            <a:ext cx="9956799" cy="1545378"/>
            <a:chOff x="-9407" y="-5621"/>
            <a:chExt cx="9153407" cy="1042131"/>
          </a:xfrm>
        </p:grpSpPr>
        <p:sp>
          <p:nvSpPr>
            <p:cNvPr id="9" name="Rectangle 8"/>
            <p:cNvSpPr/>
            <p:nvPr/>
          </p:nvSpPr>
          <p:spPr>
            <a:xfrm>
              <a:off x="696148" y="531312"/>
              <a:ext cx="8447852" cy="277813"/>
            </a:xfrm>
            <a:prstGeom prst="rect">
              <a:avLst/>
            </a:prstGeom>
            <a:solidFill>
              <a:srgbClr val="A9AAA8">
                <a:alpha val="86000"/>
              </a:srgbClr>
            </a:solidFill>
            <a:ln>
              <a:noFill/>
            </a:ln>
          </p:spPr>
          <p:style>
            <a:lnRef idx="1">
              <a:schemeClr val="accent1"/>
            </a:lnRef>
            <a:fillRef idx="3">
              <a:schemeClr val="accent1"/>
            </a:fillRef>
            <a:effectRef idx="2">
              <a:schemeClr val="accent1"/>
            </a:effectRef>
            <a:fontRef idx="minor">
              <a:schemeClr val="lt1"/>
            </a:fontRef>
          </p:style>
          <p:txBody>
            <a:bodyPr lIns="15189" tIns="7595" rIns="15189" bIns="7595" rtlCol="0" anchor="ctr"/>
            <a:lstStyle/>
            <a:p>
              <a:pPr algn="ctr"/>
              <a:r>
                <a:rPr lang="en-US" sz="1471" dirty="0">
                  <a:solidFill>
                    <a:schemeClr val="tx1"/>
                  </a:solidFill>
                </a:rPr>
                <a:t>Jagman Dhillon </a:t>
              </a:r>
            </a:p>
          </p:txBody>
        </p:sp>
        <p:sp>
          <p:nvSpPr>
            <p:cNvPr id="10" name="Rectangle 9"/>
            <p:cNvSpPr/>
            <p:nvPr/>
          </p:nvSpPr>
          <p:spPr>
            <a:xfrm>
              <a:off x="-8232" y="-5621"/>
              <a:ext cx="9152232" cy="564584"/>
            </a:xfrm>
            <a:prstGeom prst="rect">
              <a:avLst/>
            </a:prstGeom>
            <a:solidFill>
              <a:srgbClr val="13130D"/>
            </a:solidFill>
            <a:ln>
              <a:noFill/>
            </a:ln>
          </p:spPr>
          <p:style>
            <a:lnRef idx="2">
              <a:schemeClr val="accent1">
                <a:shade val="50000"/>
              </a:schemeClr>
            </a:lnRef>
            <a:fillRef idx="1">
              <a:schemeClr val="accent1"/>
            </a:fillRef>
            <a:effectRef idx="0">
              <a:schemeClr val="accent1"/>
            </a:effectRef>
            <a:fontRef idx="minor">
              <a:schemeClr val="lt1"/>
            </a:fontRef>
          </p:style>
          <p:txBody>
            <a:bodyPr lIns="15189" tIns="7595" rIns="15189" bIns="7595" rtlCol="0" anchor="ctr"/>
            <a:lstStyle/>
            <a:p>
              <a:pPr algn="ctr"/>
              <a:r>
                <a:rPr lang="en-US" sz="2940" dirty="0">
                  <a:solidFill>
                    <a:schemeClr val="bg1"/>
                  </a:solidFill>
                </a:rPr>
                <a:t>Maize Regional Trials</a:t>
              </a:r>
            </a:p>
          </p:txBody>
        </p:sp>
        <p:sp>
          <p:nvSpPr>
            <p:cNvPr id="11" name="Rectangle 10"/>
            <p:cNvSpPr/>
            <p:nvPr/>
          </p:nvSpPr>
          <p:spPr>
            <a:xfrm>
              <a:off x="-9407" y="-5621"/>
              <a:ext cx="998622" cy="564599"/>
            </a:xfrm>
            <a:prstGeom prst="rect">
              <a:avLst/>
            </a:prstGeom>
            <a:solidFill>
              <a:srgbClr val="DE5B21"/>
            </a:solidFill>
            <a:ln>
              <a:noFill/>
            </a:ln>
          </p:spPr>
          <p:style>
            <a:lnRef idx="2">
              <a:schemeClr val="accent1">
                <a:shade val="50000"/>
              </a:schemeClr>
            </a:lnRef>
            <a:fillRef idx="1">
              <a:schemeClr val="accent1"/>
            </a:fillRef>
            <a:effectRef idx="0">
              <a:schemeClr val="accent1"/>
            </a:effectRef>
            <a:fontRef idx="minor">
              <a:schemeClr val="lt1"/>
            </a:fontRef>
          </p:style>
          <p:txBody>
            <a:bodyPr lIns="15189" tIns="7595" rIns="15189" bIns="7595" rtlCol="0" anchor="ctr"/>
            <a:lstStyle/>
            <a:p>
              <a:pPr algn="ctr"/>
              <a:endParaRPr lang="en-US" sz="1471"/>
            </a:p>
          </p:txBody>
        </p:sp>
        <p:sp>
          <p:nvSpPr>
            <p:cNvPr id="12" name="Isosceles Triangle 11"/>
            <p:cNvSpPr/>
            <p:nvPr/>
          </p:nvSpPr>
          <p:spPr>
            <a:xfrm rot="10800000">
              <a:off x="-9254" y="558963"/>
              <a:ext cx="998468" cy="477547"/>
            </a:xfrm>
            <a:prstGeom prst="triangle">
              <a:avLst/>
            </a:prstGeom>
            <a:solidFill>
              <a:srgbClr val="DE5B21"/>
            </a:solidFill>
            <a:ln>
              <a:noFill/>
            </a:ln>
          </p:spPr>
          <p:style>
            <a:lnRef idx="2">
              <a:schemeClr val="accent1">
                <a:shade val="50000"/>
              </a:schemeClr>
            </a:lnRef>
            <a:fillRef idx="1">
              <a:schemeClr val="accent1"/>
            </a:fillRef>
            <a:effectRef idx="0">
              <a:schemeClr val="accent1"/>
            </a:effectRef>
            <a:fontRef idx="minor">
              <a:schemeClr val="lt1"/>
            </a:fontRef>
          </p:style>
          <p:txBody>
            <a:bodyPr lIns="15189" tIns="7595" rIns="15189" bIns="7595" rtlCol="0" anchor="ctr"/>
            <a:lstStyle/>
            <a:p>
              <a:pPr algn="ctr"/>
              <a:endParaRPr lang="en-US" sz="1471"/>
            </a:p>
          </p:txBody>
        </p:sp>
        <p:pic>
          <p:nvPicPr>
            <p:cNvPr id="13" name="Picture 2" descr="researchlogo"/>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108083" y="-5621"/>
              <a:ext cx="810534" cy="585900"/>
            </a:xfrm>
            <a:prstGeom prst="rect">
              <a:avLst/>
            </a:prstGeom>
            <a:noFill/>
            <a:extLst>
              <a:ext uri="{909E8E84-426E-40DD-AFC4-6F175D3DCCD1}">
                <a14:hiddenFill xmlns:a14="http://schemas.microsoft.com/office/drawing/2010/main">
                  <a:solidFill>
                    <a:srgbClr val="FFFFFF"/>
                  </a:solidFill>
                </a14:hiddenFill>
              </a:ext>
            </a:extLst>
          </p:spPr>
        </p:pic>
      </p:grpSp>
      <p:sp>
        <p:nvSpPr>
          <p:cNvPr id="3" name="Subtitle 2"/>
          <p:cNvSpPr>
            <a:spLocks noGrp="1"/>
          </p:cNvSpPr>
          <p:nvPr>
            <p:ph type="subTitle" idx="1"/>
          </p:nvPr>
        </p:nvSpPr>
        <p:spPr>
          <a:xfrm>
            <a:off x="271542" y="1511902"/>
            <a:ext cx="4545256" cy="1352207"/>
          </a:xfrm>
        </p:spPr>
        <p:txBody>
          <a:bodyPr>
            <a:noAutofit/>
          </a:bodyPr>
          <a:lstStyle/>
          <a:p>
            <a:r>
              <a:rPr lang="en-US" sz="3049" b="1" dirty="0"/>
              <a:t>Objective: </a:t>
            </a:r>
            <a:r>
              <a:rPr lang="en-US" sz="3049" dirty="0"/>
              <a:t>Refinement of the OSU sensor based N rate calculator (SBNRC) and </a:t>
            </a:r>
            <a:r>
              <a:rPr lang="en-US" sz="3049" dirty="0" smtClean="0"/>
              <a:t>Optimum </a:t>
            </a:r>
            <a:r>
              <a:rPr lang="en-US" sz="3049" dirty="0"/>
              <a:t>Fertilizer N rates</a:t>
            </a:r>
          </a:p>
        </p:txBody>
      </p:sp>
      <p:sp>
        <p:nvSpPr>
          <p:cNvPr id="7" name="TextBox 6"/>
          <p:cNvSpPr txBox="1"/>
          <p:nvPr/>
        </p:nvSpPr>
        <p:spPr>
          <a:xfrm>
            <a:off x="8589731" y="7018884"/>
            <a:ext cx="1350050" cy="318677"/>
          </a:xfrm>
          <a:prstGeom prst="rect">
            <a:avLst/>
          </a:prstGeom>
          <a:noFill/>
        </p:spPr>
        <p:txBody>
          <a:bodyPr wrap="none" rtlCol="0">
            <a:spAutoFit/>
          </a:bodyPr>
          <a:lstStyle/>
          <a:p>
            <a:r>
              <a:rPr lang="en-US" sz="1471" dirty="0"/>
              <a:t>Jagman Dhillon</a:t>
            </a:r>
          </a:p>
        </p:txBody>
      </p:sp>
      <p:sp>
        <p:nvSpPr>
          <p:cNvPr id="14" name="TextBox 13"/>
          <p:cNvSpPr txBox="1"/>
          <p:nvPr/>
        </p:nvSpPr>
        <p:spPr>
          <a:xfrm>
            <a:off x="4816798" y="1228412"/>
            <a:ext cx="5236340" cy="561436"/>
          </a:xfrm>
          <a:prstGeom prst="rect">
            <a:avLst/>
          </a:prstGeom>
          <a:noFill/>
        </p:spPr>
        <p:txBody>
          <a:bodyPr wrap="square" rtlCol="0">
            <a:spAutoFit/>
          </a:bodyPr>
          <a:lstStyle/>
          <a:p>
            <a:r>
              <a:rPr lang="en-US" sz="1524" dirty="0" err="1" smtClean="0"/>
              <a:t>Preplant</a:t>
            </a:r>
            <a:r>
              <a:rPr lang="en-US" sz="1524" dirty="0" smtClean="0"/>
              <a:t>: </a:t>
            </a:r>
            <a:r>
              <a:rPr lang="en-US" sz="1524" dirty="0"/>
              <a:t>ATV UAN spray</a:t>
            </a:r>
            <a:br>
              <a:rPr lang="en-US" sz="1524" dirty="0"/>
            </a:br>
            <a:r>
              <a:rPr lang="en-US" sz="1524" dirty="0" err="1" smtClean="0"/>
              <a:t>Sidedress</a:t>
            </a:r>
            <a:r>
              <a:rPr lang="en-US" sz="1524" dirty="0" smtClean="0"/>
              <a:t>: </a:t>
            </a:r>
            <a:r>
              <a:rPr lang="en-US" sz="1524" dirty="0"/>
              <a:t>Drop down nozzles</a:t>
            </a:r>
          </a:p>
        </p:txBody>
      </p:sp>
      <p:graphicFrame>
        <p:nvGraphicFramePr>
          <p:cNvPr id="15" name="Table 14"/>
          <p:cNvGraphicFramePr>
            <a:graphicFrameLocks noGrp="1"/>
          </p:cNvGraphicFramePr>
          <p:nvPr>
            <p:extLst>
              <p:ext uri="{D42A27DB-BD31-4B8C-83A1-F6EECF244321}">
                <p14:modId xmlns:p14="http://schemas.microsoft.com/office/powerpoint/2010/main" val="2786615997"/>
              </p:ext>
            </p:extLst>
          </p:nvPr>
        </p:nvGraphicFramePr>
        <p:xfrm>
          <a:off x="113108" y="5852258"/>
          <a:ext cx="7907289" cy="1493521"/>
        </p:xfrm>
        <a:graphic>
          <a:graphicData uri="http://schemas.openxmlformats.org/drawingml/2006/table">
            <a:tbl>
              <a:tblPr firstRow="1" bandRow="1">
                <a:tableStyleId>{21E4AEA4-8DFA-4A89-87EB-49C32662AFE0}</a:tableStyleId>
              </a:tblPr>
              <a:tblGrid>
                <a:gridCol w="1103590">
                  <a:extLst>
                    <a:ext uri="{9D8B030D-6E8A-4147-A177-3AD203B41FA5}">
                      <a16:colId xmlns:a16="http://schemas.microsoft.com/office/drawing/2014/main" val="87069359"/>
                    </a:ext>
                  </a:extLst>
                </a:gridCol>
                <a:gridCol w="1728128">
                  <a:extLst>
                    <a:ext uri="{9D8B030D-6E8A-4147-A177-3AD203B41FA5}">
                      <a16:colId xmlns:a16="http://schemas.microsoft.com/office/drawing/2014/main" val="1526682144"/>
                    </a:ext>
                  </a:extLst>
                </a:gridCol>
                <a:gridCol w="1376321">
                  <a:extLst>
                    <a:ext uri="{9D8B030D-6E8A-4147-A177-3AD203B41FA5}">
                      <a16:colId xmlns:a16="http://schemas.microsoft.com/office/drawing/2014/main" val="20002"/>
                    </a:ext>
                  </a:extLst>
                </a:gridCol>
                <a:gridCol w="1170231">
                  <a:extLst>
                    <a:ext uri="{9D8B030D-6E8A-4147-A177-3AD203B41FA5}">
                      <a16:colId xmlns:a16="http://schemas.microsoft.com/office/drawing/2014/main" val="1928235493"/>
                    </a:ext>
                  </a:extLst>
                </a:gridCol>
                <a:gridCol w="1163071">
                  <a:extLst>
                    <a:ext uri="{9D8B030D-6E8A-4147-A177-3AD203B41FA5}">
                      <a16:colId xmlns:a16="http://schemas.microsoft.com/office/drawing/2014/main" val="981728049"/>
                    </a:ext>
                  </a:extLst>
                </a:gridCol>
                <a:gridCol w="1365948">
                  <a:extLst>
                    <a:ext uri="{9D8B030D-6E8A-4147-A177-3AD203B41FA5}">
                      <a16:colId xmlns:a16="http://schemas.microsoft.com/office/drawing/2014/main" val="2787851769"/>
                    </a:ext>
                  </a:extLst>
                </a:gridCol>
              </a:tblGrid>
              <a:tr h="365083">
                <a:tc>
                  <a:txBody>
                    <a:bodyPr/>
                    <a:lstStyle/>
                    <a:p>
                      <a:pPr algn="ctr"/>
                      <a:r>
                        <a:rPr lang="en-US" sz="1700" u="sng" dirty="0" smtClean="0">
                          <a:solidFill>
                            <a:schemeClr val="tx1"/>
                          </a:solidFill>
                        </a:rPr>
                        <a:t>Crop</a:t>
                      </a:r>
                      <a:endParaRPr lang="en-US" sz="1700" u="sng" dirty="0">
                        <a:solidFill>
                          <a:schemeClr val="tx1"/>
                        </a:solidFill>
                      </a:endParaRPr>
                    </a:p>
                  </a:txBody>
                  <a:tcPr marL="99568" marR="99568" marT="49784" marB="49784">
                    <a:solidFill>
                      <a:srgbClr val="FFFF00"/>
                    </a:solidFill>
                  </a:tcPr>
                </a:tc>
                <a:tc>
                  <a:txBody>
                    <a:bodyPr/>
                    <a:lstStyle/>
                    <a:p>
                      <a:pPr algn="ctr"/>
                      <a:r>
                        <a:rPr lang="en-US" sz="1700" u="sng" dirty="0" smtClean="0">
                          <a:solidFill>
                            <a:schemeClr val="tx1"/>
                          </a:solidFill>
                        </a:rPr>
                        <a:t>Location</a:t>
                      </a:r>
                      <a:endParaRPr lang="en-US" sz="1700" u="sng" dirty="0">
                        <a:solidFill>
                          <a:schemeClr val="tx1"/>
                        </a:solidFill>
                      </a:endParaRPr>
                    </a:p>
                  </a:txBody>
                  <a:tcPr marL="99568" marR="99568" marT="49784" marB="49784">
                    <a:solidFill>
                      <a:srgbClr val="FFFF00"/>
                    </a:solidFill>
                  </a:tcPr>
                </a:tc>
                <a:tc>
                  <a:txBody>
                    <a:bodyPr/>
                    <a:lstStyle/>
                    <a:p>
                      <a:pPr algn="ctr"/>
                      <a:r>
                        <a:rPr lang="en-US" sz="1700" u="sng" dirty="0" err="1" smtClean="0">
                          <a:solidFill>
                            <a:schemeClr val="tx1"/>
                          </a:solidFill>
                        </a:rPr>
                        <a:t>Preplant</a:t>
                      </a:r>
                      <a:r>
                        <a:rPr lang="en-US" sz="1700" u="sng" baseline="0" dirty="0" smtClean="0">
                          <a:solidFill>
                            <a:schemeClr val="tx1"/>
                          </a:solidFill>
                        </a:rPr>
                        <a:t> N</a:t>
                      </a:r>
                      <a:endParaRPr lang="en-US" sz="1700" u="sng" dirty="0">
                        <a:solidFill>
                          <a:schemeClr val="tx1"/>
                        </a:solidFill>
                      </a:endParaRPr>
                    </a:p>
                  </a:txBody>
                  <a:tcPr marL="99568" marR="99568" marT="49784" marB="49784">
                    <a:solidFill>
                      <a:srgbClr val="FFFF00"/>
                    </a:solidFill>
                  </a:tcPr>
                </a:tc>
                <a:tc>
                  <a:txBody>
                    <a:bodyPr/>
                    <a:lstStyle/>
                    <a:p>
                      <a:pPr algn="ctr"/>
                      <a:r>
                        <a:rPr lang="en-US" sz="1700" u="sng" dirty="0" smtClean="0">
                          <a:solidFill>
                            <a:schemeClr val="tx1"/>
                          </a:solidFill>
                        </a:rPr>
                        <a:t>Planting</a:t>
                      </a:r>
                      <a:endParaRPr lang="en-US" sz="1700" u="sng" dirty="0">
                        <a:solidFill>
                          <a:schemeClr val="tx1"/>
                        </a:solidFill>
                      </a:endParaRPr>
                    </a:p>
                  </a:txBody>
                  <a:tcPr marL="99568" marR="99568" marT="49784" marB="49784">
                    <a:solidFill>
                      <a:srgbClr val="FFFF00"/>
                    </a:solidFill>
                  </a:tcPr>
                </a:tc>
                <a:tc>
                  <a:txBody>
                    <a:bodyPr/>
                    <a:lstStyle/>
                    <a:p>
                      <a:pPr algn="ctr"/>
                      <a:r>
                        <a:rPr lang="en-US" sz="1700" u="sng" dirty="0" smtClean="0">
                          <a:solidFill>
                            <a:schemeClr val="tx1"/>
                          </a:solidFill>
                        </a:rPr>
                        <a:t>Top-dress </a:t>
                      </a:r>
                      <a:endParaRPr lang="en-US" sz="1700" u="sng" dirty="0">
                        <a:solidFill>
                          <a:schemeClr val="tx1"/>
                        </a:solidFill>
                      </a:endParaRPr>
                    </a:p>
                  </a:txBody>
                  <a:tcPr marL="99568" marR="99568" marT="49784" marB="49784">
                    <a:solidFill>
                      <a:srgbClr val="FFFF00"/>
                    </a:solidFill>
                  </a:tcPr>
                </a:tc>
                <a:tc>
                  <a:txBody>
                    <a:bodyPr/>
                    <a:lstStyle/>
                    <a:p>
                      <a:pPr algn="ctr"/>
                      <a:r>
                        <a:rPr lang="en-US" sz="1700" u="sng" dirty="0" smtClean="0">
                          <a:solidFill>
                            <a:schemeClr val="tx1"/>
                          </a:solidFill>
                        </a:rPr>
                        <a:t>Sum</a:t>
                      </a:r>
                      <a:r>
                        <a:rPr lang="en-US" sz="1700" u="sng" baseline="0" dirty="0" smtClean="0">
                          <a:solidFill>
                            <a:schemeClr val="tx1"/>
                          </a:solidFill>
                        </a:rPr>
                        <a:t> of GDD</a:t>
                      </a:r>
                      <a:endParaRPr lang="en-US" sz="1700" u="sng" dirty="0">
                        <a:solidFill>
                          <a:schemeClr val="tx1"/>
                        </a:solidFill>
                      </a:endParaRPr>
                    </a:p>
                  </a:txBody>
                  <a:tcPr marL="99568" marR="99568" marT="49784" marB="49784">
                    <a:solidFill>
                      <a:srgbClr val="FFFF00"/>
                    </a:solidFill>
                  </a:tcPr>
                </a:tc>
                <a:extLst>
                  <a:ext uri="{0D108BD9-81ED-4DB2-BD59-A6C34878D82A}">
                    <a16:rowId xmlns:a16="http://schemas.microsoft.com/office/drawing/2014/main" val="2710768628"/>
                  </a:ext>
                </a:extLst>
              </a:tr>
              <a:tr h="564219">
                <a:tc>
                  <a:txBody>
                    <a:bodyPr/>
                    <a:lstStyle/>
                    <a:p>
                      <a:pPr algn="ctr"/>
                      <a:r>
                        <a:rPr lang="en-US" sz="1500" dirty="0" smtClean="0"/>
                        <a:t>Maize</a:t>
                      </a:r>
                    </a:p>
                  </a:txBody>
                  <a:tcPr marL="99568" marR="99568" marT="49784" marB="49784">
                    <a:solidFill>
                      <a:schemeClr val="accent4">
                        <a:lumMod val="20000"/>
                        <a:lumOff val="80000"/>
                      </a:schemeClr>
                    </a:solidFill>
                  </a:tcPr>
                </a:tc>
                <a:tc>
                  <a:txBody>
                    <a:bodyPr/>
                    <a:lstStyle/>
                    <a:p>
                      <a:pPr algn="ctr"/>
                      <a:r>
                        <a:rPr lang="en-US" sz="1500" dirty="0" err="1" smtClean="0"/>
                        <a:t>Efaw</a:t>
                      </a:r>
                      <a:endParaRPr lang="en-US" sz="1500" dirty="0"/>
                    </a:p>
                  </a:txBody>
                  <a:tcPr marL="99568" marR="99568" marT="49784" marB="49784">
                    <a:solidFill>
                      <a:schemeClr val="accent4">
                        <a:lumMod val="20000"/>
                        <a:lumOff val="80000"/>
                      </a:schemeClr>
                    </a:solidFill>
                  </a:tcPr>
                </a:tc>
                <a:tc>
                  <a:txBody>
                    <a:bodyPr/>
                    <a:lstStyle/>
                    <a:p>
                      <a:pPr algn="ctr"/>
                      <a:r>
                        <a:rPr lang="en-US" sz="1500" dirty="0" smtClean="0"/>
                        <a:t>04/13/2017</a:t>
                      </a:r>
                      <a:endParaRPr lang="en-US" sz="1500" dirty="0"/>
                    </a:p>
                  </a:txBody>
                  <a:tcPr marL="99568" marR="99568" marT="49784" marB="49784">
                    <a:solidFill>
                      <a:schemeClr val="accent4">
                        <a:lumMod val="20000"/>
                        <a:lumOff val="80000"/>
                      </a:schemeClr>
                    </a:solidFill>
                  </a:tcPr>
                </a:tc>
                <a:tc>
                  <a:txBody>
                    <a:bodyPr/>
                    <a:lstStyle/>
                    <a:p>
                      <a:pPr algn="ctr"/>
                      <a:r>
                        <a:rPr lang="en-US" sz="1500" dirty="0" smtClean="0"/>
                        <a:t>04/13/2017</a:t>
                      </a:r>
                      <a:endParaRPr lang="en-US" sz="1500" dirty="0"/>
                    </a:p>
                  </a:txBody>
                  <a:tcPr marL="99568" marR="99568" marT="49784" marB="49784">
                    <a:solidFill>
                      <a:schemeClr val="accent4">
                        <a:lumMod val="20000"/>
                        <a:lumOff val="80000"/>
                      </a:schemeClr>
                    </a:solidFill>
                  </a:tcPr>
                </a:tc>
                <a:tc>
                  <a:txBody>
                    <a:bodyPr/>
                    <a:lstStyle/>
                    <a:p>
                      <a:pPr algn="ctr"/>
                      <a:r>
                        <a:rPr lang="en-US" sz="1500" dirty="0" smtClean="0"/>
                        <a:t>06/08/2017</a:t>
                      </a:r>
                    </a:p>
                    <a:p>
                      <a:pPr algn="ctr"/>
                      <a:endParaRPr lang="en-US" sz="1500" dirty="0"/>
                    </a:p>
                  </a:txBody>
                  <a:tcPr marL="99568" marR="99568" marT="49784" marB="49784">
                    <a:solidFill>
                      <a:schemeClr val="accent4">
                        <a:lumMod val="20000"/>
                        <a:lumOff val="80000"/>
                      </a:schemeClr>
                    </a:solidFill>
                  </a:tcPr>
                </a:tc>
                <a:tc>
                  <a:txBody>
                    <a:bodyPr/>
                    <a:lstStyle/>
                    <a:p>
                      <a:pPr algn="ctr"/>
                      <a:r>
                        <a:rPr lang="en-US" sz="1500" dirty="0" smtClean="0"/>
                        <a:t>915</a:t>
                      </a:r>
                    </a:p>
                    <a:p>
                      <a:pPr algn="ctr"/>
                      <a:endParaRPr lang="en-US" sz="1500" dirty="0"/>
                    </a:p>
                  </a:txBody>
                  <a:tcPr marL="99568" marR="99568" marT="49784" marB="49784">
                    <a:solidFill>
                      <a:schemeClr val="accent4">
                        <a:lumMod val="20000"/>
                        <a:lumOff val="80000"/>
                      </a:schemeClr>
                    </a:solidFill>
                  </a:tcPr>
                </a:tc>
                <a:extLst>
                  <a:ext uri="{0D108BD9-81ED-4DB2-BD59-A6C34878D82A}">
                    <a16:rowId xmlns:a16="http://schemas.microsoft.com/office/drawing/2014/main" val="222090473"/>
                  </a:ext>
                </a:extLst>
              </a:tr>
              <a:tr h="564219">
                <a:tc>
                  <a:txBody>
                    <a:bodyPr/>
                    <a:lstStyle/>
                    <a:p>
                      <a:pPr algn="ctr"/>
                      <a:r>
                        <a:rPr lang="en-US" sz="1500" dirty="0" smtClean="0"/>
                        <a:t>Maize</a:t>
                      </a:r>
                      <a:endParaRPr lang="en-US" sz="1500" dirty="0"/>
                    </a:p>
                  </a:txBody>
                  <a:tcPr marL="99568" marR="99568" marT="49784" marB="49784">
                    <a:solidFill>
                      <a:schemeClr val="accent4">
                        <a:lumMod val="20000"/>
                        <a:lumOff val="80000"/>
                      </a:schemeClr>
                    </a:solidFill>
                  </a:tcPr>
                </a:tc>
                <a:tc>
                  <a:txBody>
                    <a:bodyPr/>
                    <a:lstStyle/>
                    <a:p>
                      <a:pPr algn="ctr"/>
                      <a:r>
                        <a:rPr lang="en-US" sz="1500" dirty="0" smtClean="0"/>
                        <a:t>Lake</a:t>
                      </a:r>
                      <a:r>
                        <a:rPr lang="en-US" sz="1500" baseline="0" dirty="0" smtClean="0"/>
                        <a:t> Carl Blackwell</a:t>
                      </a:r>
                      <a:endParaRPr lang="en-US" sz="1500" dirty="0"/>
                    </a:p>
                  </a:txBody>
                  <a:tcPr marL="99568" marR="99568" marT="49784" marB="49784">
                    <a:solidFill>
                      <a:schemeClr val="accent4">
                        <a:lumMod val="20000"/>
                        <a:lumOff val="80000"/>
                      </a:schemeClr>
                    </a:solidFill>
                  </a:tcPr>
                </a:tc>
                <a:tc>
                  <a:txBody>
                    <a:bodyPr/>
                    <a:lstStyle/>
                    <a:p>
                      <a:pPr algn="ctr"/>
                      <a:r>
                        <a:rPr lang="en-US" sz="1500" dirty="0" smtClean="0"/>
                        <a:t>04/13/2017</a:t>
                      </a:r>
                      <a:endParaRPr lang="en-US" sz="1500" dirty="0"/>
                    </a:p>
                  </a:txBody>
                  <a:tcPr marL="99568" marR="99568" marT="49784" marB="49784">
                    <a:solidFill>
                      <a:schemeClr val="accent4">
                        <a:lumMod val="20000"/>
                        <a:lumOff val="80000"/>
                      </a:schemeClr>
                    </a:solidFill>
                  </a:tcPr>
                </a:tc>
                <a:tc>
                  <a:txBody>
                    <a:bodyPr/>
                    <a:lstStyle/>
                    <a:p>
                      <a:pPr algn="ctr"/>
                      <a:r>
                        <a:rPr lang="en-US" sz="1500" dirty="0" smtClean="0"/>
                        <a:t>04/13/2017</a:t>
                      </a:r>
                      <a:endParaRPr lang="en-US" sz="1500" dirty="0"/>
                    </a:p>
                  </a:txBody>
                  <a:tcPr marL="99568" marR="99568" marT="49784" marB="49784">
                    <a:solidFill>
                      <a:schemeClr val="accent4">
                        <a:lumMod val="20000"/>
                        <a:lumOff val="80000"/>
                      </a:schemeClr>
                    </a:solidFill>
                  </a:tcPr>
                </a:tc>
                <a:tc>
                  <a:txBody>
                    <a:bodyPr/>
                    <a:lstStyle/>
                    <a:p>
                      <a:pPr algn="ctr"/>
                      <a:r>
                        <a:rPr lang="en-US" sz="1500" dirty="0" smtClean="0"/>
                        <a:t>06/08/2017</a:t>
                      </a:r>
                    </a:p>
                    <a:p>
                      <a:pPr algn="ctr"/>
                      <a:endParaRPr lang="en-US" sz="1500" dirty="0"/>
                    </a:p>
                  </a:txBody>
                  <a:tcPr marL="99568" marR="99568" marT="49784" marB="49784">
                    <a:solidFill>
                      <a:schemeClr val="accent4">
                        <a:lumMod val="20000"/>
                        <a:lumOff val="80000"/>
                      </a:schemeClr>
                    </a:solidFill>
                  </a:tcPr>
                </a:tc>
                <a:tc>
                  <a:txBody>
                    <a:bodyPr/>
                    <a:lstStyle/>
                    <a:p>
                      <a:pPr algn="ctr"/>
                      <a:r>
                        <a:rPr lang="en-US" sz="1500" dirty="0" smtClean="0"/>
                        <a:t>871</a:t>
                      </a:r>
                    </a:p>
                    <a:p>
                      <a:pPr algn="ctr"/>
                      <a:endParaRPr lang="en-US" sz="1500" dirty="0"/>
                    </a:p>
                  </a:txBody>
                  <a:tcPr marL="99568" marR="99568" marT="49784" marB="49784">
                    <a:solidFill>
                      <a:schemeClr val="accent4">
                        <a:lumMod val="20000"/>
                        <a:lumOff val="80000"/>
                      </a:schemeClr>
                    </a:solidFill>
                  </a:tcPr>
                </a:tc>
                <a:extLst>
                  <a:ext uri="{0D108BD9-81ED-4DB2-BD59-A6C34878D82A}">
                    <a16:rowId xmlns:a16="http://schemas.microsoft.com/office/drawing/2014/main" val="33731296"/>
                  </a:ext>
                </a:extLst>
              </a:tr>
            </a:tbl>
          </a:graphicData>
        </a:graphic>
      </p:graphicFrame>
    </p:spTree>
    <p:extLst>
      <p:ext uri="{BB962C8B-B14F-4D97-AF65-F5344CB8AC3E}">
        <p14:creationId xmlns:p14="http://schemas.microsoft.com/office/powerpoint/2010/main" val="391540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68617" y="1757237"/>
            <a:ext cx="5718182" cy="1858855"/>
          </a:xfrm>
        </p:spPr>
        <p:txBody>
          <a:bodyPr>
            <a:normAutofit fontScale="92500" lnSpcReduction="10000"/>
          </a:bodyPr>
          <a:lstStyle/>
          <a:p>
            <a:pPr marL="0" indent="0" algn="ctr">
              <a:buNone/>
            </a:pPr>
            <a:r>
              <a:rPr lang="en-US" b="1" dirty="0" smtClean="0"/>
              <a:t>Objective: </a:t>
            </a:r>
            <a:r>
              <a:rPr lang="en-US" dirty="0" smtClean="0"/>
              <a:t>To refine the use of CV (coefficient variation) data coming from Normalized </a:t>
            </a:r>
            <a:r>
              <a:rPr lang="en-US" dirty="0"/>
              <a:t>Difference Vegetative Index (</a:t>
            </a:r>
            <a:r>
              <a:rPr lang="en-US" dirty="0" smtClean="0"/>
              <a:t>NDVI) readings for predicting wheat grain yield</a:t>
            </a:r>
            <a:endParaRPr lang="en-US" dirty="0"/>
          </a:p>
        </p:txBody>
      </p:sp>
      <p:pic>
        <p:nvPicPr>
          <p:cNvPr id="4" name="Picture 3"/>
          <p:cNvPicPr>
            <a:picLocks noChangeAspect="1"/>
          </p:cNvPicPr>
          <p:nvPr/>
        </p:nvPicPr>
        <p:blipFill rotWithShape="1">
          <a:blip r:embed="rId2" cstate="email">
            <a:duotone>
              <a:prstClr val="black"/>
              <a:schemeClr val="accent2">
                <a:tint val="45000"/>
                <a:satMod val="400000"/>
              </a:schemeClr>
            </a:duotone>
            <a:extLst>
              <a:ext uri="{28A0092B-C50C-407E-A947-70E740481C1C}">
                <a14:useLocalDpi xmlns:a14="http://schemas.microsoft.com/office/drawing/2010/main"/>
              </a:ext>
            </a:extLst>
          </a:blip>
          <a:srcRect l="13438" t="62831" r="1830" b="1462"/>
          <a:stretch/>
        </p:blipFill>
        <p:spPr>
          <a:xfrm>
            <a:off x="412092" y="4344633"/>
            <a:ext cx="4515016" cy="2046131"/>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5" name="Picture 4"/>
          <p:cNvPicPr>
            <a:picLocks noChangeAspect="1"/>
          </p:cNvPicPr>
          <p:nvPr/>
        </p:nvPicPr>
        <p:blipFill rotWithShape="1">
          <a:blip r:embed="rId3" cstate="email">
            <a:extLst>
              <a:ext uri="{28A0092B-C50C-407E-A947-70E740481C1C}">
                <a14:useLocalDpi xmlns:a14="http://schemas.microsoft.com/office/drawing/2010/main"/>
              </a:ext>
            </a:extLst>
          </a:blip>
          <a:srcRect l="17666" r="4662"/>
          <a:stretch/>
        </p:blipFill>
        <p:spPr>
          <a:xfrm>
            <a:off x="5317114" y="4344637"/>
            <a:ext cx="2390491" cy="204613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6" name="Picture 5"/>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277653" y="1677871"/>
            <a:ext cx="3120084" cy="200289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8" name="TextBox 7"/>
          <p:cNvSpPr txBox="1"/>
          <p:nvPr/>
        </p:nvSpPr>
        <p:spPr>
          <a:xfrm>
            <a:off x="8418198" y="6157725"/>
            <a:ext cx="2085779" cy="633482"/>
          </a:xfrm>
          <a:prstGeom prst="rect">
            <a:avLst/>
          </a:prstGeom>
          <a:noFill/>
        </p:spPr>
        <p:txBody>
          <a:bodyPr wrap="square" rtlCol="0">
            <a:spAutoFit/>
          </a:bodyPr>
          <a:lstStyle/>
          <a:p>
            <a:r>
              <a:rPr lang="en-US" sz="1144" dirty="0"/>
              <a:t>Bruno </a:t>
            </a:r>
          </a:p>
          <a:p>
            <a:r>
              <a:rPr lang="en-US" sz="1144" dirty="0"/>
              <a:t>Morandin</a:t>
            </a:r>
          </a:p>
          <a:p>
            <a:r>
              <a:rPr lang="en-US" sz="1144" dirty="0" err="1"/>
              <a:t>Figueiredo</a:t>
            </a:r>
            <a:endParaRPr lang="en-US" sz="1144" dirty="0"/>
          </a:p>
        </p:txBody>
      </p:sp>
      <p:grpSp>
        <p:nvGrpSpPr>
          <p:cNvPr id="10" name="Group 9"/>
          <p:cNvGrpSpPr/>
          <p:nvPr/>
        </p:nvGrpSpPr>
        <p:grpSpPr>
          <a:xfrm>
            <a:off x="339993" y="2"/>
            <a:ext cx="10308929" cy="1545378"/>
            <a:chOff x="-9407" y="-5621"/>
            <a:chExt cx="9477125" cy="1042131"/>
          </a:xfrm>
        </p:grpSpPr>
        <p:sp>
          <p:nvSpPr>
            <p:cNvPr id="11" name="Rectangle 10"/>
            <p:cNvSpPr/>
            <p:nvPr/>
          </p:nvSpPr>
          <p:spPr>
            <a:xfrm>
              <a:off x="696148" y="398857"/>
              <a:ext cx="8447852" cy="277813"/>
            </a:xfrm>
            <a:prstGeom prst="rect">
              <a:avLst/>
            </a:prstGeom>
            <a:solidFill>
              <a:srgbClr val="A9AAA8">
                <a:alpha val="86000"/>
              </a:srgbClr>
            </a:solidFill>
            <a:ln>
              <a:noFill/>
            </a:ln>
          </p:spPr>
          <p:style>
            <a:lnRef idx="1">
              <a:schemeClr val="accent1"/>
            </a:lnRef>
            <a:fillRef idx="3">
              <a:schemeClr val="accent1"/>
            </a:fillRef>
            <a:effectRef idx="2">
              <a:schemeClr val="accent1"/>
            </a:effectRef>
            <a:fontRef idx="minor">
              <a:schemeClr val="lt1"/>
            </a:fontRef>
          </p:style>
          <p:txBody>
            <a:bodyPr lIns="15189" tIns="7595" rIns="15189" bIns="7595" rtlCol="0" anchor="ctr"/>
            <a:lstStyle/>
            <a:p>
              <a:pPr algn="ctr"/>
              <a:r>
                <a:rPr lang="en-US" sz="1471" dirty="0">
                  <a:solidFill>
                    <a:schemeClr val="tx1"/>
                  </a:solidFill>
                </a:rPr>
                <a:t>Bruno </a:t>
              </a:r>
              <a:r>
                <a:rPr lang="en-US" sz="1471" dirty="0" err="1">
                  <a:solidFill>
                    <a:schemeClr val="tx1"/>
                  </a:solidFill>
                </a:rPr>
                <a:t>Morandin</a:t>
              </a:r>
              <a:r>
                <a:rPr lang="en-US" sz="1471" dirty="0">
                  <a:solidFill>
                    <a:schemeClr val="tx1"/>
                  </a:solidFill>
                </a:rPr>
                <a:t> </a:t>
              </a:r>
              <a:r>
                <a:rPr lang="en-US" sz="1471" dirty="0" err="1">
                  <a:solidFill>
                    <a:schemeClr val="tx1"/>
                  </a:solidFill>
                </a:rPr>
                <a:t>Figueiredo</a:t>
              </a:r>
              <a:endParaRPr lang="en-US" sz="1471" dirty="0">
                <a:solidFill>
                  <a:schemeClr val="tx1"/>
                </a:solidFill>
              </a:endParaRPr>
            </a:p>
          </p:txBody>
        </p:sp>
        <p:sp>
          <p:nvSpPr>
            <p:cNvPr id="12" name="Rectangle 11"/>
            <p:cNvSpPr/>
            <p:nvPr/>
          </p:nvSpPr>
          <p:spPr>
            <a:xfrm>
              <a:off x="315486" y="-5621"/>
              <a:ext cx="9152232" cy="472061"/>
            </a:xfrm>
            <a:prstGeom prst="rect">
              <a:avLst/>
            </a:prstGeom>
            <a:solidFill>
              <a:srgbClr val="13130D"/>
            </a:solidFill>
            <a:ln>
              <a:noFill/>
            </a:ln>
          </p:spPr>
          <p:style>
            <a:lnRef idx="2">
              <a:schemeClr val="accent1">
                <a:shade val="50000"/>
              </a:schemeClr>
            </a:lnRef>
            <a:fillRef idx="1">
              <a:schemeClr val="accent1"/>
            </a:fillRef>
            <a:effectRef idx="0">
              <a:schemeClr val="accent1"/>
            </a:effectRef>
            <a:fontRef idx="minor">
              <a:schemeClr val="lt1"/>
            </a:fontRef>
          </p:style>
          <p:txBody>
            <a:bodyPr lIns="15189" tIns="7595" rIns="15189" bIns="7595" rtlCol="0" anchor="ctr"/>
            <a:lstStyle/>
            <a:p>
              <a:pPr algn="ctr"/>
              <a:r>
                <a:rPr lang="en-US" sz="2177" dirty="0"/>
                <a:t>Use of Coefficient Variation (CV) from NDVI, to Improve Yield Prediction</a:t>
              </a:r>
            </a:p>
          </p:txBody>
        </p:sp>
        <p:sp>
          <p:nvSpPr>
            <p:cNvPr id="13" name="Rectangle 12"/>
            <p:cNvSpPr/>
            <p:nvPr/>
          </p:nvSpPr>
          <p:spPr>
            <a:xfrm>
              <a:off x="-9407" y="-5621"/>
              <a:ext cx="998622" cy="564599"/>
            </a:xfrm>
            <a:prstGeom prst="rect">
              <a:avLst/>
            </a:prstGeom>
            <a:solidFill>
              <a:srgbClr val="DE5B21"/>
            </a:solidFill>
            <a:ln>
              <a:noFill/>
            </a:ln>
          </p:spPr>
          <p:style>
            <a:lnRef idx="2">
              <a:schemeClr val="accent1">
                <a:shade val="50000"/>
              </a:schemeClr>
            </a:lnRef>
            <a:fillRef idx="1">
              <a:schemeClr val="accent1"/>
            </a:fillRef>
            <a:effectRef idx="0">
              <a:schemeClr val="accent1"/>
            </a:effectRef>
            <a:fontRef idx="minor">
              <a:schemeClr val="lt1"/>
            </a:fontRef>
          </p:style>
          <p:txBody>
            <a:bodyPr lIns="15189" tIns="7595" rIns="15189" bIns="7595" rtlCol="0" anchor="ctr"/>
            <a:lstStyle/>
            <a:p>
              <a:pPr algn="ctr"/>
              <a:endParaRPr lang="en-US" sz="1471"/>
            </a:p>
          </p:txBody>
        </p:sp>
        <p:sp>
          <p:nvSpPr>
            <p:cNvPr id="14" name="Isosceles Triangle 13"/>
            <p:cNvSpPr/>
            <p:nvPr/>
          </p:nvSpPr>
          <p:spPr>
            <a:xfrm rot="10800000">
              <a:off x="-9254" y="558963"/>
              <a:ext cx="998468" cy="477547"/>
            </a:xfrm>
            <a:prstGeom prst="triangle">
              <a:avLst/>
            </a:prstGeom>
            <a:solidFill>
              <a:srgbClr val="DE5B21"/>
            </a:solidFill>
            <a:ln>
              <a:noFill/>
            </a:ln>
          </p:spPr>
          <p:style>
            <a:lnRef idx="2">
              <a:schemeClr val="accent1">
                <a:shade val="50000"/>
              </a:schemeClr>
            </a:lnRef>
            <a:fillRef idx="1">
              <a:schemeClr val="accent1"/>
            </a:fillRef>
            <a:effectRef idx="0">
              <a:schemeClr val="accent1"/>
            </a:effectRef>
            <a:fontRef idx="minor">
              <a:schemeClr val="lt1"/>
            </a:fontRef>
          </p:style>
          <p:txBody>
            <a:bodyPr lIns="15189" tIns="7595" rIns="15189" bIns="7595" rtlCol="0" anchor="ctr"/>
            <a:lstStyle/>
            <a:p>
              <a:pPr algn="ctr"/>
              <a:endParaRPr lang="en-US" sz="1471"/>
            </a:p>
          </p:txBody>
        </p:sp>
        <p:pic>
          <p:nvPicPr>
            <p:cNvPr id="15" name="Picture 2" descr="researchlogo"/>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108083" y="-5621"/>
              <a:ext cx="810534" cy="585900"/>
            </a:xfrm>
            <a:prstGeom prst="rect">
              <a:avLst/>
            </a:prstGeom>
            <a:noFill/>
            <a:extLst>
              <a:ext uri="{909E8E84-426E-40DD-AFC4-6F175D3DCCD1}">
                <a14:hiddenFill xmlns:a14="http://schemas.microsoft.com/office/drawing/2010/main">
                  <a:solidFill>
                    <a:srgbClr val="FFFFFF"/>
                  </a:solidFill>
                </a14:hiddenFill>
              </a:ext>
            </a:extLst>
          </p:spPr>
        </p:pic>
      </p:grpSp>
      <p:pic>
        <p:nvPicPr>
          <p:cNvPr id="16" name="Picture 15"/>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8487616" y="4832808"/>
            <a:ext cx="910119" cy="1309521"/>
          </a:xfrm>
          <a:prstGeom prst="rect">
            <a:avLst/>
          </a:prstGeom>
        </p:spPr>
      </p:pic>
    </p:spTree>
    <p:extLst>
      <p:ext uri="{BB962C8B-B14F-4D97-AF65-F5344CB8AC3E}">
        <p14:creationId xmlns:p14="http://schemas.microsoft.com/office/powerpoint/2010/main" val="256679484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6252" y="2"/>
            <a:ext cx="9950549" cy="1819124"/>
            <a:chOff x="-9407" y="-5621"/>
            <a:chExt cx="9153407" cy="1042131"/>
          </a:xfrm>
        </p:grpSpPr>
        <p:sp>
          <p:nvSpPr>
            <p:cNvPr id="5" name="Rectangle 4"/>
            <p:cNvSpPr/>
            <p:nvPr/>
          </p:nvSpPr>
          <p:spPr>
            <a:xfrm>
              <a:off x="696148" y="441372"/>
              <a:ext cx="8447852" cy="277813"/>
            </a:xfrm>
            <a:prstGeom prst="rect">
              <a:avLst/>
            </a:prstGeom>
            <a:solidFill>
              <a:srgbClr val="A9AAA8">
                <a:alpha val="86000"/>
              </a:srgbClr>
            </a:solidFill>
            <a:ln w="6350" cap="flat" cmpd="sng" algn="ctr">
              <a:noFill/>
              <a:prstDash val="solid"/>
              <a:miter lim="800000"/>
            </a:ln>
            <a:effectLst/>
          </p:spPr>
          <p:txBody>
            <a:bodyPr lIns="15189" tIns="7594" rIns="15189" bIns="7594" rtlCol="0" anchor="ctr"/>
            <a:lstStyle/>
            <a:p>
              <a:pPr>
                <a:defRPr/>
              </a:pPr>
              <a:r>
                <a:rPr lang="en-US" sz="1470" kern="0" dirty="0">
                  <a:solidFill>
                    <a:prstClr val="black"/>
                  </a:solidFill>
                  <a:latin typeface="Calibri" panose="020F0502020204030204"/>
                </a:rPr>
                <a:t>                                                                                   Elizabeth </a:t>
              </a:r>
              <a:r>
                <a:rPr lang="en-US" sz="1470" kern="0" dirty="0" err="1">
                  <a:solidFill>
                    <a:prstClr val="black"/>
                  </a:solidFill>
                  <a:latin typeface="Calibri" panose="020F0502020204030204"/>
                </a:rPr>
                <a:t>Eickhoff</a:t>
              </a:r>
              <a:r>
                <a:rPr lang="en-US" sz="1470" kern="0" dirty="0">
                  <a:solidFill>
                    <a:prstClr val="black"/>
                  </a:solidFill>
                  <a:latin typeface="Calibri" panose="020F0502020204030204"/>
                </a:rPr>
                <a:t> </a:t>
              </a:r>
            </a:p>
          </p:txBody>
        </p:sp>
        <p:sp>
          <p:nvSpPr>
            <p:cNvPr id="6" name="Rectangle 5"/>
            <p:cNvSpPr/>
            <p:nvPr/>
          </p:nvSpPr>
          <p:spPr>
            <a:xfrm>
              <a:off x="-8232" y="-5621"/>
              <a:ext cx="9152232" cy="472061"/>
            </a:xfrm>
            <a:prstGeom prst="rect">
              <a:avLst/>
            </a:prstGeom>
            <a:solidFill>
              <a:srgbClr val="13130D"/>
            </a:solidFill>
            <a:ln w="12700" cap="flat" cmpd="sng" algn="ctr">
              <a:noFill/>
              <a:prstDash val="solid"/>
              <a:miter lim="800000"/>
            </a:ln>
            <a:effectLst/>
          </p:spPr>
          <p:txBody>
            <a:bodyPr lIns="15189" tIns="7594" rIns="15189" bIns="7594" rtlCol="0" anchor="ctr"/>
            <a:lstStyle/>
            <a:p>
              <a:pPr algn="ctr">
                <a:defRPr/>
              </a:pPr>
              <a:r>
                <a:rPr lang="en-US" sz="1743" kern="0" dirty="0">
                  <a:solidFill>
                    <a:prstClr val="white"/>
                  </a:solidFill>
                  <a:latin typeface="Calibri" panose="020F0502020204030204"/>
                </a:rPr>
                <a:t>Effect of Applying Nitrogen with Sorghum Seed </a:t>
              </a:r>
              <a:r>
                <a:rPr lang="en-US" sz="1743" i="1" kern="0" dirty="0">
                  <a:solidFill>
                    <a:prstClr val="white"/>
                  </a:solidFill>
                  <a:latin typeface="Calibri" panose="020F0502020204030204"/>
                </a:rPr>
                <a:t>(Sorghum bicolor) </a:t>
              </a:r>
            </a:p>
            <a:p>
              <a:pPr algn="ctr">
                <a:defRPr/>
              </a:pPr>
              <a:r>
                <a:rPr lang="en-US" sz="1743" kern="0" dirty="0">
                  <a:solidFill>
                    <a:prstClr val="white"/>
                  </a:solidFill>
                  <a:latin typeface="Calibri" panose="020F0502020204030204"/>
                </a:rPr>
                <a:t>on Emergence and Final Grain Yield</a:t>
              </a:r>
            </a:p>
          </p:txBody>
        </p:sp>
        <p:sp>
          <p:nvSpPr>
            <p:cNvPr id="7" name="Rectangle 6"/>
            <p:cNvSpPr/>
            <p:nvPr/>
          </p:nvSpPr>
          <p:spPr>
            <a:xfrm>
              <a:off x="-9407" y="-5621"/>
              <a:ext cx="998622" cy="564599"/>
            </a:xfrm>
            <a:prstGeom prst="rect">
              <a:avLst/>
            </a:prstGeom>
            <a:solidFill>
              <a:srgbClr val="DE5B21"/>
            </a:solidFill>
            <a:ln w="12700" cap="flat" cmpd="sng" algn="ctr">
              <a:noFill/>
              <a:prstDash val="solid"/>
              <a:miter lim="800000"/>
            </a:ln>
            <a:effectLst/>
          </p:spPr>
          <p:txBody>
            <a:bodyPr lIns="15189" tIns="7594" rIns="15189" bIns="7594" rtlCol="0" anchor="ctr"/>
            <a:lstStyle/>
            <a:p>
              <a:pPr algn="ctr">
                <a:defRPr/>
              </a:pPr>
              <a:endParaRPr lang="en-US" sz="1470" kern="0">
                <a:solidFill>
                  <a:prstClr val="white"/>
                </a:solidFill>
                <a:latin typeface="Calibri" panose="020F0502020204030204"/>
              </a:endParaRPr>
            </a:p>
          </p:txBody>
        </p:sp>
        <p:sp>
          <p:nvSpPr>
            <p:cNvPr id="8" name="Isosceles Triangle 7"/>
            <p:cNvSpPr/>
            <p:nvPr/>
          </p:nvSpPr>
          <p:spPr>
            <a:xfrm rot="10800000">
              <a:off x="-9254" y="558963"/>
              <a:ext cx="998468" cy="477547"/>
            </a:xfrm>
            <a:prstGeom prst="triangle">
              <a:avLst/>
            </a:prstGeom>
            <a:solidFill>
              <a:srgbClr val="DE5B21"/>
            </a:solidFill>
            <a:ln w="12700" cap="flat" cmpd="sng" algn="ctr">
              <a:noFill/>
              <a:prstDash val="solid"/>
              <a:miter lim="800000"/>
            </a:ln>
            <a:effectLst/>
          </p:spPr>
          <p:txBody>
            <a:bodyPr lIns="15189" tIns="7594" rIns="15189" bIns="7594" rtlCol="0" anchor="ctr"/>
            <a:lstStyle/>
            <a:p>
              <a:pPr algn="ctr">
                <a:defRPr/>
              </a:pPr>
              <a:endParaRPr lang="en-US" sz="1470" kern="0">
                <a:solidFill>
                  <a:prstClr val="white"/>
                </a:solidFill>
                <a:latin typeface="Calibri" panose="020F0502020204030204"/>
              </a:endParaRPr>
            </a:p>
          </p:txBody>
        </p:sp>
        <p:pic>
          <p:nvPicPr>
            <p:cNvPr id="9" name="Picture 2" descr="researchlogo"/>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8083" y="-5621"/>
              <a:ext cx="810534" cy="585900"/>
            </a:xfrm>
            <a:prstGeom prst="rect">
              <a:avLst/>
            </a:prstGeom>
            <a:noFill/>
            <a:extLst>
              <a:ext uri="{909E8E84-426E-40DD-AFC4-6F175D3DCCD1}">
                <a14:hiddenFill xmlns:a14="http://schemas.microsoft.com/office/drawing/2010/main">
                  <a:solidFill>
                    <a:srgbClr val="FFFFFF"/>
                  </a:solidFill>
                </a14:hiddenFill>
              </a:ext>
            </a:extLst>
          </p:spPr>
        </p:pic>
      </p:grpSp>
      <p:graphicFrame>
        <p:nvGraphicFramePr>
          <p:cNvPr id="10" name="Table 9"/>
          <p:cNvGraphicFramePr>
            <a:graphicFrameLocks noGrp="1"/>
          </p:cNvGraphicFramePr>
          <p:nvPr>
            <p:extLst/>
          </p:nvPr>
        </p:nvGraphicFramePr>
        <p:xfrm>
          <a:off x="4884362" y="1403097"/>
          <a:ext cx="4889004" cy="3726328"/>
        </p:xfrm>
        <a:graphic>
          <a:graphicData uri="http://schemas.openxmlformats.org/drawingml/2006/table">
            <a:tbl>
              <a:tblPr firstRow="1" firstCol="1" bandRow="1"/>
              <a:tblGrid>
                <a:gridCol w="886408">
                  <a:extLst>
                    <a:ext uri="{9D8B030D-6E8A-4147-A177-3AD203B41FA5}">
                      <a16:colId xmlns:a16="http://schemas.microsoft.com/office/drawing/2014/main" val="1230299512"/>
                    </a:ext>
                  </a:extLst>
                </a:gridCol>
                <a:gridCol w="942839">
                  <a:extLst>
                    <a:ext uri="{9D8B030D-6E8A-4147-A177-3AD203B41FA5}">
                      <a16:colId xmlns:a16="http://schemas.microsoft.com/office/drawing/2014/main" val="4281715063"/>
                    </a:ext>
                  </a:extLst>
                </a:gridCol>
                <a:gridCol w="1019919">
                  <a:extLst>
                    <a:ext uri="{9D8B030D-6E8A-4147-A177-3AD203B41FA5}">
                      <a16:colId xmlns:a16="http://schemas.microsoft.com/office/drawing/2014/main" val="599856122"/>
                    </a:ext>
                  </a:extLst>
                </a:gridCol>
                <a:gridCol w="1019919">
                  <a:extLst>
                    <a:ext uri="{9D8B030D-6E8A-4147-A177-3AD203B41FA5}">
                      <a16:colId xmlns:a16="http://schemas.microsoft.com/office/drawing/2014/main" val="151541557"/>
                    </a:ext>
                  </a:extLst>
                </a:gridCol>
                <a:gridCol w="1019919">
                  <a:extLst>
                    <a:ext uri="{9D8B030D-6E8A-4147-A177-3AD203B41FA5}">
                      <a16:colId xmlns:a16="http://schemas.microsoft.com/office/drawing/2014/main" val="3240872826"/>
                    </a:ext>
                  </a:extLst>
                </a:gridCol>
              </a:tblGrid>
              <a:tr h="611790">
                <a:tc>
                  <a:txBody>
                    <a:bodyPr/>
                    <a:lstStyle/>
                    <a:p>
                      <a:pPr marL="0" marR="0" algn="ctr">
                        <a:lnSpc>
                          <a:spcPct val="107000"/>
                        </a:lnSpc>
                        <a:spcBef>
                          <a:spcPts val="0"/>
                        </a:spcBef>
                        <a:spcAft>
                          <a:spcPts val="0"/>
                        </a:spcAft>
                      </a:pPr>
                      <a:r>
                        <a:rPr lang="en-US" sz="1200" b="1" dirty="0">
                          <a:effectLst/>
                          <a:latin typeface="Arial" panose="020B0604020202020204" pitchFamily="34" charset="0"/>
                          <a:ea typeface="Calibri" panose="020F0502020204030204" pitchFamily="34" charset="0"/>
                          <a:cs typeface="Times New Roman" panose="02020603050405020304" pitchFamily="18" charset="0"/>
                        </a:rPr>
                        <a:t>Treatment</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71900" marR="719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200" b="1" dirty="0">
                          <a:effectLst/>
                          <a:latin typeface="Arial" panose="020B0604020202020204" pitchFamily="34" charset="0"/>
                          <a:ea typeface="Calibri" panose="020F0502020204030204" pitchFamily="34" charset="0"/>
                          <a:cs typeface="Times New Roman" panose="02020603050405020304" pitchFamily="18" charset="0"/>
                        </a:rPr>
                        <a:t>Pre-Plant N (kg/ha)</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71900" marR="719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200" b="1" dirty="0">
                          <a:effectLst/>
                          <a:latin typeface="Arial" panose="020B0604020202020204" pitchFamily="34" charset="0"/>
                          <a:ea typeface="Calibri" panose="020F0502020204030204" pitchFamily="34" charset="0"/>
                          <a:cs typeface="Times New Roman" panose="02020603050405020304" pitchFamily="18" charset="0"/>
                        </a:rPr>
                        <a:t>N with Seed</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07000"/>
                        </a:lnSpc>
                        <a:spcBef>
                          <a:spcPts val="0"/>
                        </a:spcBef>
                        <a:spcAft>
                          <a:spcPts val="0"/>
                        </a:spcAft>
                      </a:pPr>
                      <a:r>
                        <a:rPr lang="en-US" sz="1200" b="1" dirty="0">
                          <a:effectLst/>
                          <a:latin typeface="Arial" panose="020B0604020202020204" pitchFamily="34" charset="0"/>
                          <a:ea typeface="Calibri" panose="020F0502020204030204" pitchFamily="34" charset="0"/>
                          <a:cs typeface="Times New Roman" panose="02020603050405020304" pitchFamily="18" charset="0"/>
                        </a:rPr>
                        <a:t>(kg/ha)</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71900" marR="719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200" b="1">
                          <a:effectLst/>
                          <a:latin typeface="Arial" panose="020B0604020202020204" pitchFamily="34" charset="0"/>
                          <a:ea typeface="Calibri" panose="020F0502020204030204" pitchFamily="34" charset="0"/>
                          <a:cs typeface="Times New Roman" panose="02020603050405020304" pitchFamily="18" charset="0"/>
                        </a:rPr>
                        <a:t>Mid-Season</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07000"/>
                        </a:lnSpc>
                        <a:spcBef>
                          <a:spcPts val="0"/>
                        </a:spcBef>
                        <a:spcAft>
                          <a:spcPts val="0"/>
                        </a:spcAft>
                      </a:pPr>
                      <a:r>
                        <a:rPr lang="en-US" sz="1200" b="1">
                          <a:effectLst/>
                          <a:latin typeface="Arial" panose="020B0604020202020204" pitchFamily="34" charset="0"/>
                          <a:ea typeface="Calibri" panose="020F0502020204030204" pitchFamily="34" charset="0"/>
                          <a:cs typeface="Times New Roman" panose="02020603050405020304" pitchFamily="18" charset="0"/>
                        </a:rPr>
                        <a:t>N (kg/ha)</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71900" marR="719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200" b="1" dirty="0">
                          <a:effectLst/>
                          <a:latin typeface="Arial" panose="020B0604020202020204" pitchFamily="34" charset="0"/>
                          <a:ea typeface="Calibri" panose="020F0502020204030204" pitchFamily="34" charset="0"/>
                          <a:cs typeface="Times New Roman" panose="02020603050405020304" pitchFamily="18" charset="0"/>
                        </a:rPr>
                        <a:t>Population (seeds/ha)</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71900" marR="719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860483250"/>
                  </a:ext>
                </a:extLst>
              </a:tr>
              <a:tr h="219305">
                <a:tc>
                  <a:txBody>
                    <a:bodyPr/>
                    <a:lstStyle/>
                    <a:p>
                      <a:pPr marL="0" marR="0" algn="ctr">
                        <a:lnSpc>
                          <a:spcPct val="107000"/>
                        </a:lnSpc>
                        <a:spcBef>
                          <a:spcPts val="0"/>
                        </a:spcBef>
                        <a:spcAft>
                          <a:spcPts val="0"/>
                        </a:spcAft>
                      </a:pPr>
                      <a:r>
                        <a:rPr lang="en-US" sz="1300" b="1">
                          <a:effectLst/>
                          <a:latin typeface="Calibri" panose="020F0502020204030204" pitchFamily="34" charset="0"/>
                          <a:ea typeface="Calibri" panose="020F0502020204030204" pitchFamily="34" charset="0"/>
                          <a:cs typeface="Times New Roman" panose="02020603050405020304" pitchFamily="18" charset="0"/>
                        </a:rPr>
                        <a:t>1</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71900" marR="719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200" dirty="0" smtClean="0">
                          <a:effectLst/>
                          <a:latin typeface="Calibri" panose="020F0502020204030204" pitchFamily="34" charset="0"/>
                          <a:ea typeface="Calibri" panose="020F0502020204030204" pitchFamily="34" charset="0"/>
                          <a:cs typeface="Times New Roman" panose="02020603050405020304" pitchFamily="18" charset="0"/>
                        </a:rPr>
                        <a:t>0</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71900" marR="719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200" dirty="0">
                          <a:effectLst/>
                          <a:latin typeface="Calibri" panose="020F0502020204030204" pitchFamily="34" charset="0"/>
                          <a:ea typeface="Calibri" panose="020F0502020204030204" pitchFamily="34" charset="0"/>
                          <a:cs typeface="Times New Roman" panose="02020603050405020304" pitchFamily="18" charset="0"/>
                        </a:rPr>
                        <a:t>0</a:t>
                      </a:r>
                    </a:p>
                  </a:txBody>
                  <a:tcPr marL="71900" marR="719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200">
                          <a:effectLst/>
                          <a:latin typeface="Calibri" panose="020F0502020204030204" pitchFamily="34" charset="0"/>
                          <a:ea typeface="Calibri" panose="020F0502020204030204" pitchFamily="34" charset="0"/>
                          <a:cs typeface="Times New Roman" panose="02020603050405020304" pitchFamily="18" charset="0"/>
                        </a:rPr>
                        <a:t>0</a:t>
                      </a:r>
                    </a:p>
                  </a:txBody>
                  <a:tcPr marL="71900" marR="719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200">
                          <a:effectLst/>
                          <a:latin typeface="Calibri" panose="020F0502020204030204" pitchFamily="34" charset="0"/>
                          <a:ea typeface="Calibri" panose="020F0502020204030204" pitchFamily="34" charset="0"/>
                          <a:cs typeface="Times New Roman" panose="02020603050405020304" pitchFamily="18" charset="0"/>
                        </a:rPr>
                        <a:t>A</a:t>
                      </a:r>
                    </a:p>
                  </a:txBody>
                  <a:tcPr marL="71900" marR="719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859114080"/>
                  </a:ext>
                </a:extLst>
              </a:tr>
              <a:tr h="234061">
                <a:tc>
                  <a:txBody>
                    <a:bodyPr/>
                    <a:lstStyle/>
                    <a:p>
                      <a:pPr marL="0" marR="0" algn="ctr">
                        <a:lnSpc>
                          <a:spcPct val="107000"/>
                        </a:lnSpc>
                        <a:spcBef>
                          <a:spcPts val="0"/>
                        </a:spcBef>
                        <a:spcAft>
                          <a:spcPts val="0"/>
                        </a:spcAft>
                      </a:pPr>
                      <a:r>
                        <a:rPr lang="en-US" sz="1300" b="1">
                          <a:effectLst/>
                          <a:latin typeface="Calibri" panose="020F0502020204030204" pitchFamily="34" charset="0"/>
                          <a:ea typeface="Calibri" panose="020F0502020204030204" pitchFamily="34" charset="0"/>
                          <a:cs typeface="Times New Roman" panose="02020603050405020304" pitchFamily="18" charset="0"/>
                        </a:rPr>
                        <a:t>2</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71900" marR="719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kumimoji="0" lang="en-US" sz="1200" b="0" i="0" u="none" strike="noStrike" kern="1200" cap="none" spc="0" normalizeH="0" baseline="0" noProof="0" smtClean="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0</a:t>
                      </a:r>
                      <a:endParaRPr kumimoji="0" lang="en-US" sz="12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txBody>
                  <a:tcPr marL="71900" marR="719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200" dirty="0">
                          <a:effectLst/>
                          <a:latin typeface="Calibri" panose="020F0502020204030204" pitchFamily="34" charset="0"/>
                          <a:ea typeface="Calibri" panose="020F0502020204030204" pitchFamily="34" charset="0"/>
                          <a:cs typeface="Times New Roman" panose="02020603050405020304" pitchFamily="18" charset="0"/>
                        </a:rPr>
                        <a:t>0</a:t>
                      </a:r>
                    </a:p>
                  </a:txBody>
                  <a:tcPr marL="71900" marR="719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200" dirty="0">
                          <a:effectLst/>
                          <a:latin typeface="Calibri" panose="020F0502020204030204" pitchFamily="34" charset="0"/>
                          <a:ea typeface="Calibri" panose="020F0502020204030204" pitchFamily="34" charset="0"/>
                          <a:cs typeface="Times New Roman" panose="02020603050405020304" pitchFamily="18" charset="0"/>
                        </a:rPr>
                        <a:t>0</a:t>
                      </a:r>
                    </a:p>
                  </a:txBody>
                  <a:tcPr marL="71900" marR="719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200">
                          <a:effectLst/>
                          <a:latin typeface="Calibri" panose="020F0502020204030204" pitchFamily="34" charset="0"/>
                          <a:ea typeface="Calibri" panose="020F0502020204030204" pitchFamily="34" charset="0"/>
                          <a:cs typeface="Times New Roman" panose="02020603050405020304" pitchFamily="18" charset="0"/>
                        </a:rPr>
                        <a:t>B</a:t>
                      </a:r>
                    </a:p>
                  </a:txBody>
                  <a:tcPr marL="71900" marR="719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848762990"/>
                  </a:ext>
                </a:extLst>
              </a:tr>
              <a:tr h="219305">
                <a:tc>
                  <a:txBody>
                    <a:bodyPr/>
                    <a:lstStyle/>
                    <a:p>
                      <a:pPr marL="0" marR="0" algn="ctr">
                        <a:lnSpc>
                          <a:spcPct val="107000"/>
                        </a:lnSpc>
                        <a:spcBef>
                          <a:spcPts val="0"/>
                        </a:spcBef>
                        <a:spcAft>
                          <a:spcPts val="0"/>
                        </a:spcAft>
                      </a:pPr>
                      <a:r>
                        <a:rPr lang="en-US" sz="1300" b="1">
                          <a:effectLst/>
                          <a:latin typeface="Calibri" panose="020F0502020204030204" pitchFamily="34" charset="0"/>
                          <a:ea typeface="Calibri" panose="020F0502020204030204" pitchFamily="34" charset="0"/>
                          <a:cs typeface="Times New Roman" panose="02020603050405020304" pitchFamily="18" charset="0"/>
                        </a:rPr>
                        <a:t>3</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71900" marR="719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kumimoji="0" lang="en-US" sz="1200" b="0" i="0" u="none" strike="noStrike" kern="1200" cap="none" spc="0" normalizeH="0" baseline="0" noProof="0" smtClean="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0</a:t>
                      </a:r>
                      <a:endParaRPr kumimoji="0" lang="en-US" sz="12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txBody>
                  <a:tcPr marL="71900" marR="719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200">
                          <a:effectLst/>
                          <a:latin typeface="Calibri" panose="020F0502020204030204" pitchFamily="34" charset="0"/>
                          <a:ea typeface="Calibri" panose="020F0502020204030204" pitchFamily="34" charset="0"/>
                          <a:cs typeface="Times New Roman" panose="02020603050405020304" pitchFamily="18" charset="0"/>
                        </a:rPr>
                        <a:t>0</a:t>
                      </a:r>
                    </a:p>
                  </a:txBody>
                  <a:tcPr marL="71900" marR="719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200">
                          <a:effectLst/>
                          <a:latin typeface="Calibri" panose="020F0502020204030204" pitchFamily="34" charset="0"/>
                          <a:ea typeface="Calibri" panose="020F0502020204030204" pitchFamily="34" charset="0"/>
                          <a:cs typeface="Times New Roman" panose="02020603050405020304" pitchFamily="18" charset="0"/>
                        </a:rPr>
                        <a:t>0</a:t>
                      </a:r>
                    </a:p>
                  </a:txBody>
                  <a:tcPr marL="71900" marR="719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200">
                          <a:effectLst/>
                          <a:latin typeface="Calibri" panose="020F0502020204030204" pitchFamily="34" charset="0"/>
                          <a:ea typeface="Calibri" panose="020F0502020204030204" pitchFamily="34" charset="0"/>
                          <a:cs typeface="Times New Roman" panose="02020603050405020304" pitchFamily="18" charset="0"/>
                        </a:rPr>
                        <a:t>C</a:t>
                      </a:r>
                    </a:p>
                  </a:txBody>
                  <a:tcPr marL="71900" marR="719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287463196"/>
                  </a:ext>
                </a:extLst>
              </a:tr>
              <a:tr h="234061">
                <a:tc>
                  <a:txBody>
                    <a:bodyPr/>
                    <a:lstStyle/>
                    <a:p>
                      <a:pPr marL="0" marR="0" algn="ctr">
                        <a:lnSpc>
                          <a:spcPct val="107000"/>
                        </a:lnSpc>
                        <a:spcBef>
                          <a:spcPts val="0"/>
                        </a:spcBef>
                        <a:spcAft>
                          <a:spcPts val="0"/>
                        </a:spcAft>
                      </a:pPr>
                      <a:r>
                        <a:rPr lang="en-US" sz="1300" b="1">
                          <a:effectLst/>
                          <a:latin typeface="Calibri" panose="020F0502020204030204" pitchFamily="34" charset="0"/>
                          <a:ea typeface="Calibri" panose="020F0502020204030204" pitchFamily="34" charset="0"/>
                          <a:cs typeface="Times New Roman" panose="02020603050405020304" pitchFamily="18" charset="0"/>
                        </a:rPr>
                        <a:t>4</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71900" marR="719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kumimoji="0" lang="en-US" sz="1200" b="0" i="0" u="none" strike="noStrike" kern="1200" cap="none" spc="0" normalizeH="0" baseline="0" noProof="0" smtClean="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0</a:t>
                      </a:r>
                      <a:endParaRPr kumimoji="0" lang="en-US" sz="12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txBody>
                  <a:tcPr marL="71900" marR="719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200">
                          <a:effectLst/>
                          <a:latin typeface="Calibri" panose="020F0502020204030204" pitchFamily="34" charset="0"/>
                          <a:ea typeface="Calibri" panose="020F0502020204030204" pitchFamily="34" charset="0"/>
                          <a:cs typeface="Times New Roman" panose="02020603050405020304" pitchFamily="18" charset="0"/>
                        </a:rPr>
                        <a:t>10</a:t>
                      </a:r>
                    </a:p>
                  </a:txBody>
                  <a:tcPr marL="71900" marR="719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200">
                          <a:effectLst/>
                          <a:latin typeface="Calibri" panose="020F0502020204030204" pitchFamily="34" charset="0"/>
                          <a:ea typeface="Calibri" panose="020F0502020204030204" pitchFamily="34" charset="0"/>
                          <a:cs typeface="Times New Roman" panose="02020603050405020304" pitchFamily="18" charset="0"/>
                        </a:rPr>
                        <a:t>0</a:t>
                      </a:r>
                    </a:p>
                  </a:txBody>
                  <a:tcPr marL="71900" marR="719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200">
                          <a:effectLst/>
                          <a:latin typeface="Calibri" panose="020F0502020204030204" pitchFamily="34" charset="0"/>
                          <a:ea typeface="Calibri" panose="020F0502020204030204" pitchFamily="34" charset="0"/>
                          <a:cs typeface="Times New Roman" panose="02020603050405020304" pitchFamily="18" charset="0"/>
                        </a:rPr>
                        <a:t>A</a:t>
                      </a:r>
                    </a:p>
                  </a:txBody>
                  <a:tcPr marL="71900" marR="719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984634062"/>
                  </a:ext>
                </a:extLst>
              </a:tr>
              <a:tr h="219305">
                <a:tc>
                  <a:txBody>
                    <a:bodyPr/>
                    <a:lstStyle/>
                    <a:p>
                      <a:pPr marL="0" marR="0" algn="ctr">
                        <a:lnSpc>
                          <a:spcPct val="107000"/>
                        </a:lnSpc>
                        <a:spcBef>
                          <a:spcPts val="0"/>
                        </a:spcBef>
                        <a:spcAft>
                          <a:spcPts val="0"/>
                        </a:spcAft>
                      </a:pPr>
                      <a:r>
                        <a:rPr lang="en-US" sz="1300" b="1">
                          <a:effectLst/>
                          <a:latin typeface="Calibri" panose="020F0502020204030204" pitchFamily="34" charset="0"/>
                          <a:ea typeface="Calibri" panose="020F0502020204030204" pitchFamily="34" charset="0"/>
                          <a:cs typeface="Times New Roman" panose="02020603050405020304" pitchFamily="18" charset="0"/>
                        </a:rPr>
                        <a:t>5</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71900" marR="719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kumimoji="0" lang="en-US" sz="1200" b="0" i="0" u="none" strike="noStrike" kern="1200" cap="none" spc="0" normalizeH="0" baseline="0" noProof="0" smtClean="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0</a:t>
                      </a:r>
                      <a:endParaRPr kumimoji="0" lang="en-US" sz="12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txBody>
                  <a:tcPr marL="71900" marR="719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200" dirty="0">
                          <a:effectLst/>
                          <a:latin typeface="Calibri" panose="020F0502020204030204" pitchFamily="34" charset="0"/>
                          <a:ea typeface="Calibri" panose="020F0502020204030204" pitchFamily="34" charset="0"/>
                          <a:cs typeface="Times New Roman" panose="02020603050405020304" pitchFamily="18" charset="0"/>
                        </a:rPr>
                        <a:t>10</a:t>
                      </a:r>
                    </a:p>
                  </a:txBody>
                  <a:tcPr marL="71900" marR="719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200" dirty="0">
                          <a:effectLst/>
                          <a:latin typeface="Calibri" panose="020F0502020204030204" pitchFamily="34" charset="0"/>
                          <a:ea typeface="Calibri" panose="020F0502020204030204" pitchFamily="34" charset="0"/>
                          <a:cs typeface="Times New Roman" panose="02020603050405020304" pitchFamily="18" charset="0"/>
                        </a:rPr>
                        <a:t>0</a:t>
                      </a:r>
                    </a:p>
                  </a:txBody>
                  <a:tcPr marL="71900" marR="719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200">
                          <a:effectLst/>
                          <a:latin typeface="Calibri" panose="020F0502020204030204" pitchFamily="34" charset="0"/>
                          <a:ea typeface="Calibri" panose="020F0502020204030204" pitchFamily="34" charset="0"/>
                          <a:cs typeface="Times New Roman" panose="02020603050405020304" pitchFamily="18" charset="0"/>
                        </a:rPr>
                        <a:t>B</a:t>
                      </a:r>
                    </a:p>
                  </a:txBody>
                  <a:tcPr marL="71900" marR="719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91051725"/>
                  </a:ext>
                </a:extLst>
              </a:tr>
              <a:tr h="234061">
                <a:tc>
                  <a:txBody>
                    <a:bodyPr/>
                    <a:lstStyle/>
                    <a:p>
                      <a:pPr marL="0" marR="0" algn="ctr">
                        <a:lnSpc>
                          <a:spcPct val="107000"/>
                        </a:lnSpc>
                        <a:spcBef>
                          <a:spcPts val="0"/>
                        </a:spcBef>
                        <a:spcAft>
                          <a:spcPts val="0"/>
                        </a:spcAft>
                      </a:pPr>
                      <a:r>
                        <a:rPr lang="en-US" sz="1300" b="1">
                          <a:effectLst/>
                          <a:latin typeface="Calibri" panose="020F0502020204030204" pitchFamily="34" charset="0"/>
                          <a:ea typeface="Calibri" panose="020F0502020204030204" pitchFamily="34" charset="0"/>
                          <a:cs typeface="Times New Roman" panose="02020603050405020304" pitchFamily="18" charset="0"/>
                        </a:rPr>
                        <a:t>6</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71900" marR="719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kumimoji="0" lang="en-US" sz="1200" b="0" i="0" u="none" strike="noStrike" kern="1200" cap="none" spc="0" normalizeH="0" baseline="0" noProof="0" smtClean="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0</a:t>
                      </a:r>
                      <a:endParaRPr kumimoji="0" lang="en-US" sz="12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txBody>
                  <a:tcPr marL="71900" marR="719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200">
                          <a:effectLst/>
                          <a:latin typeface="Calibri" panose="020F0502020204030204" pitchFamily="34" charset="0"/>
                          <a:ea typeface="Calibri" panose="020F0502020204030204" pitchFamily="34" charset="0"/>
                          <a:cs typeface="Times New Roman" panose="02020603050405020304" pitchFamily="18" charset="0"/>
                        </a:rPr>
                        <a:t>10</a:t>
                      </a:r>
                    </a:p>
                  </a:txBody>
                  <a:tcPr marL="71900" marR="719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200">
                          <a:effectLst/>
                          <a:latin typeface="Calibri" panose="020F0502020204030204" pitchFamily="34" charset="0"/>
                          <a:ea typeface="Calibri" panose="020F0502020204030204" pitchFamily="34" charset="0"/>
                          <a:cs typeface="Times New Roman" panose="02020603050405020304" pitchFamily="18" charset="0"/>
                        </a:rPr>
                        <a:t>0</a:t>
                      </a:r>
                    </a:p>
                  </a:txBody>
                  <a:tcPr marL="71900" marR="719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200">
                          <a:effectLst/>
                          <a:latin typeface="Calibri" panose="020F0502020204030204" pitchFamily="34" charset="0"/>
                          <a:ea typeface="Calibri" panose="020F0502020204030204" pitchFamily="34" charset="0"/>
                          <a:cs typeface="Times New Roman" panose="02020603050405020304" pitchFamily="18" charset="0"/>
                        </a:rPr>
                        <a:t>C</a:t>
                      </a:r>
                    </a:p>
                  </a:txBody>
                  <a:tcPr marL="71900" marR="719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945888661"/>
                  </a:ext>
                </a:extLst>
              </a:tr>
              <a:tr h="219305">
                <a:tc>
                  <a:txBody>
                    <a:bodyPr/>
                    <a:lstStyle/>
                    <a:p>
                      <a:pPr marL="0" marR="0" algn="ctr">
                        <a:lnSpc>
                          <a:spcPct val="107000"/>
                        </a:lnSpc>
                        <a:spcBef>
                          <a:spcPts val="0"/>
                        </a:spcBef>
                        <a:spcAft>
                          <a:spcPts val="0"/>
                        </a:spcAft>
                      </a:pPr>
                      <a:r>
                        <a:rPr lang="en-US" sz="1300" b="1">
                          <a:effectLst/>
                          <a:latin typeface="Calibri" panose="020F0502020204030204" pitchFamily="34" charset="0"/>
                          <a:ea typeface="Calibri" panose="020F0502020204030204" pitchFamily="34" charset="0"/>
                          <a:cs typeface="Times New Roman" panose="02020603050405020304" pitchFamily="18" charset="0"/>
                        </a:rPr>
                        <a:t>7</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71900" marR="719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kumimoji="0" lang="en-US" sz="1200" b="0" i="0" u="none" strike="noStrike" kern="1200" cap="none" spc="0" normalizeH="0" baseline="0" noProof="0" smtClean="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0</a:t>
                      </a:r>
                      <a:endParaRPr kumimoji="0" lang="en-US" sz="12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txBody>
                  <a:tcPr marL="71900" marR="719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200">
                          <a:effectLst/>
                          <a:latin typeface="Calibri" panose="020F0502020204030204" pitchFamily="34" charset="0"/>
                          <a:ea typeface="Calibri" panose="020F0502020204030204" pitchFamily="34" charset="0"/>
                          <a:cs typeface="Times New Roman" panose="02020603050405020304" pitchFamily="18" charset="0"/>
                        </a:rPr>
                        <a:t>20</a:t>
                      </a:r>
                    </a:p>
                  </a:txBody>
                  <a:tcPr marL="71900" marR="719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200">
                          <a:effectLst/>
                          <a:latin typeface="Calibri" panose="020F0502020204030204" pitchFamily="34" charset="0"/>
                          <a:ea typeface="Calibri" panose="020F0502020204030204" pitchFamily="34" charset="0"/>
                          <a:cs typeface="Times New Roman" panose="02020603050405020304" pitchFamily="18" charset="0"/>
                        </a:rPr>
                        <a:t>0</a:t>
                      </a:r>
                    </a:p>
                  </a:txBody>
                  <a:tcPr marL="71900" marR="719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200">
                          <a:effectLst/>
                          <a:latin typeface="Calibri" panose="020F0502020204030204" pitchFamily="34" charset="0"/>
                          <a:ea typeface="Calibri" panose="020F0502020204030204" pitchFamily="34" charset="0"/>
                          <a:cs typeface="Times New Roman" panose="02020603050405020304" pitchFamily="18" charset="0"/>
                        </a:rPr>
                        <a:t>A</a:t>
                      </a:r>
                    </a:p>
                  </a:txBody>
                  <a:tcPr marL="71900" marR="719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631336467"/>
                  </a:ext>
                </a:extLst>
              </a:tr>
              <a:tr h="219305">
                <a:tc>
                  <a:txBody>
                    <a:bodyPr/>
                    <a:lstStyle/>
                    <a:p>
                      <a:pPr marL="0" marR="0" algn="ctr">
                        <a:lnSpc>
                          <a:spcPct val="107000"/>
                        </a:lnSpc>
                        <a:spcBef>
                          <a:spcPts val="0"/>
                        </a:spcBef>
                        <a:spcAft>
                          <a:spcPts val="0"/>
                        </a:spcAft>
                      </a:pPr>
                      <a:r>
                        <a:rPr lang="en-US" sz="1300" b="1">
                          <a:effectLst/>
                          <a:latin typeface="Calibri" panose="020F0502020204030204" pitchFamily="34" charset="0"/>
                          <a:ea typeface="Calibri" panose="020F0502020204030204" pitchFamily="34" charset="0"/>
                          <a:cs typeface="Times New Roman" panose="02020603050405020304" pitchFamily="18" charset="0"/>
                        </a:rPr>
                        <a:t>8</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71900" marR="719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kumimoji="0" lang="en-US" sz="1200" b="0" i="0" u="none" strike="noStrike" kern="1200" cap="none" spc="0" normalizeH="0" baseline="0" noProof="0" smtClean="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0</a:t>
                      </a:r>
                      <a:endParaRPr kumimoji="0" lang="en-US" sz="12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txBody>
                  <a:tcPr marL="71900" marR="719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200">
                          <a:effectLst/>
                          <a:latin typeface="Calibri" panose="020F0502020204030204" pitchFamily="34" charset="0"/>
                          <a:ea typeface="Calibri" panose="020F0502020204030204" pitchFamily="34" charset="0"/>
                          <a:cs typeface="Times New Roman" panose="02020603050405020304" pitchFamily="18" charset="0"/>
                        </a:rPr>
                        <a:t>20</a:t>
                      </a:r>
                    </a:p>
                  </a:txBody>
                  <a:tcPr marL="71900" marR="719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200">
                          <a:effectLst/>
                          <a:latin typeface="Calibri" panose="020F0502020204030204" pitchFamily="34" charset="0"/>
                          <a:ea typeface="Calibri" panose="020F0502020204030204" pitchFamily="34" charset="0"/>
                          <a:cs typeface="Times New Roman" panose="02020603050405020304" pitchFamily="18" charset="0"/>
                        </a:rPr>
                        <a:t>0</a:t>
                      </a:r>
                    </a:p>
                  </a:txBody>
                  <a:tcPr marL="71900" marR="719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200">
                          <a:effectLst/>
                          <a:latin typeface="Calibri" panose="020F0502020204030204" pitchFamily="34" charset="0"/>
                          <a:ea typeface="Calibri" panose="020F0502020204030204" pitchFamily="34" charset="0"/>
                          <a:cs typeface="Times New Roman" panose="02020603050405020304" pitchFamily="18" charset="0"/>
                        </a:rPr>
                        <a:t>B</a:t>
                      </a:r>
                    </a:p>
                  </a:txBody>
                  <a:tcPr marL="71900" marR="719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008990724"/>
                  </a:ext>
                </a:extLst>
              </a:tr>
              <a:tr h="219305">
                <a:tc>
                  <a:txBody>
                    <a:bodyPr/>
                    <a:lstStyle/>
                    <a:p>
                      <a:pPr marL="0" marR="0" algn="ctr">
                        <a:lnSpc>
                          <a:spcPct val="107000"/>
                        </a:lnSpc>
                        <a:spcBef>
                          <a:spcPts val="0"/>
                        </a:spcBef>
                        <a:spcAft>
                          <a:spcPts val="0"/>
                        </a:spcAft>
                      </a:pPr>
                      <a:r>
                        <a:rPr lang="en-US" sz="1300" b="1">
                          <a:effectLst/>
                          <a:latin typeface="Calibri" panose="020F0502020204030204" pitchFamily="34" charset="0"/>
                          <a:ea typeface="Calibri" panose="020F0502020204030204" pitchFamily="34" charset="0"/>
                          <a:cs typeface="Times New Roman" panose="02020603050405020304" pitchFamily="18" charset="0"/>
                        </a:rPr>
                        <a:t>9</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71900" marR="719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kumimoji="0" lang="en-US" sz="1200" b="0" i="0" u="none" strike="noStrike" kern="1200" cap="none" spc="0" normalizeH="0" baseline="0" noProof="0" smtClean="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0</a:t>
                      </a:r>
                      <a:endParaRPr kumimoji="0" lang="en-US" sz="12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txBody>
                  <a:tcPr marL="71900" marR="719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200">
                          <a:effectLst/>
                          <a:latin typeface="Calibri" panose="020F0502020204030204" pitchFamily="34" charset="0"/>
                          <a:ea typeface="Calibri" panose="020F0502020204030204" pitchFamily="34" charset="0"/>
                          <a:cs typeface="Times New Roman" panose="02020603050405020304" pitchFamily="18" charset="0"/>
                        </a:rPr>
                        <a:t>20</a:t>
                      </a:r>
                    </a:p>
                  </a:txBody>
                  <a:tcPr marL="71900" marR="719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200">
                          <a:effectLst/>
                          <a:latin typeface="Calibri" panose="020F0502020204030204" pitchFamily="34" charset="0"/>
                          <a:ea typeface="Calibri" panose="020F0502020204030204" pitchFamily="34" charset="0"/>
                          <a:cs typeface="Times New Roman" panose="02020603050405020304" pitchFamily="18" charset="0"/>
                        </a:rPr>
                        <a:t>0</a:t>
                      </a:r>
                    </a:p>
                  </a:txBody>
                  <a:tcPr marL="71900" marR="719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200">
                          <a:effectLst/>
                          <a:latin typeface="Calibri" panose="020F0502020204030204" pitchFamily="34" charset="0"/>
                          <a:ea typeface="Calibri" panose="020F0502020204030204" pitchFamily="34" charset="0"/>
                          <a:cs typeface="Times New Roman" panose="02020603050405020304" pitchFamily="18" charset="0"/>
                        </a:rPr>
                        <a:t>C</a:t>
                      </a:r>
                    </a:p>
                  </a:txBody>
                  <a:tcPr marL="71900" marR="719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522550035"/>
                  </a:ext>
                </a:extLst>
              </a:tr>
              <a:tr h="219305">
                <a:tc>
                  <a:txBody>
                    <a:bodyPr/>
                    <a:lstStyle/>
                    <a:p>
                      <a:pPr marL="0" marR="0" algn="ctr">
                        <a:lnSpc>
                          <a:spcPct val="107000"/>
                        </a:lnSpc>
                        <a:spcBef>
                          <a:spcPts val="0"/>
                        </a:spcBef>
                        <a:spcAft>
                          <a:spcPts val="0"/>
                        </a:spcAft>
                      </a:pPr>
                      <a:r>
                        <a:rPr lang="en-US" sz="1300" b="1">
                          <a:effectLst/>
                          <a:latin typeface="Calibri" panose="020F0502020204030204" pitchFamily="34" charset="0"/>
                          <a:ea typeface="Calibri" panose="020F0502020204030204" pitchFamily="34" charset="0"/>
                          <a:cs typeface="Times New Roman" panose="02020603050405020304" pitchFamily="18" charset="0"/>
                        </a:rPr>
                        <a:t>10</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71900" marR="719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kumimoji="0" lang="en-US" sz="1200" b="0" i="0" u="none" strike="noStrike" kern="1200" cap="none" spc="0" normalizeH="0" baseline="0" noProof="0" smtClean="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0</a:t>
                      </a:r>
                      <a:endParaRPr kumimoji="0" lang="en-US" sz="12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txBody>
                  <a:tcPr marL="71900" marR="719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200">
                          <a:effectLst/>
                          <a:latin typeface="Calibri" panose="020F0502020204030204" pitchFamily="34" charset="0"/>
                          <a:ea typeface="Calibri" panose="020F0502020204030204" pitchFamily="34" charset="0"/>
                          <a:cs typeface="Times New Roman" panose="02020603050405020304" pitchFamily="18" charset="0"/>
                        </a:rPr>
                        <a:t>30</a:t>
                      </a:r>
                    </a:p>
                  </a:txBody>
                  <a:tcPr marL="71900" marR="719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200">
                          <a:effectLst/>
                          <a:latin typeface="Calibri" panose="020F0502020204030204" pitchFamily="34" charset="0"/>
                          <a:ea typeface="Calibri" panose="020F0502020204030204" pitchFamily="34" charset="0"/>
                          <a:cs typeface="Times New Roman" panose="02020603050405020304" pitchFamily="18" charset="0"/>
                        </a:rPr>
                        <a:t>0</a:t>
                      </a:r>
                    </a:p>
                  </a:txBody>
                  <a:tcPr marL="71900" marR="719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200">
                          <a:effectLst/>
                          <a:latin typeface="Calibri" panose="020F0502020204030204" pitchFamily="34" charset="0"/>
                          <a:ea typeface="Calibri" panose="020F0502020204030204" pitchFamily="34" charset="0"/>
                          <a:cs typeface="Times New Roman" panose="02020603050405020304" pitchFamily="18" charset="0"/>
                        </a:rPr>
                        <a:t>A</a:t>
                      </a:r>
                    </a:p>
                  </a:txBody>
                  <a:tcPr marL="71900" marR="719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762121478"/>
                  </a:ext>
                </a:extLst>
              </a:tr>
              <a:tr h="219305">
                <a:tc>
                  <a:txBody>
                    <a:bodyPr/>
                    <a:lstStyle/>
                    <a:p>
                      <a:pPr marL="0" marR="0" algn="ctr">
                        <a:lnSpc>
                          <a:spcPct val="107000"/>
                        </a:lnSpc>
                        <a:spcBef>
                          <a:spcPts val="0"/>
                        </a:spcBef>
                        <a:spcAft>
                          <a:spcPts val="0"/>
                        </a:spcAft>
                      </a:pPr>
                      <a:r>
                        <a:rPr lang="en-US" sz="1300" b="1">
                          <a:effectLst/>
                          <a:latin typeface="Calibri" panose="020F0502020204030204" pitchFamily="34" charset="0"/>
                          <a:ea typeface="Calibri" panose="020F0502020204030204" pitchFamily="34" charset="0"/>
                          <a:cs typeface="Times New Roman" panose="02020603050405020304" pitchFamily="18" charset="0"/>
                        </a:rPr>
                        <a:t>11</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71900" marR="719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kumimoji="0" lang="en-US" sz="1200" b="0" i="0" u="none" strike="noStrike" kern="1200" cap="none" spc="0" normalizeH="0" baseline="0" noProof="0" smtClean="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0</a:t>
                      </a:r>
                      <a:endParaRPr kumimoji="0" lang="en-US" sz="12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txBody>
                  <a:tcPr marL="71900" marR="719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200">
                          <a:effectLst/>
                          <a:latin typeface="Calibri" panose="020F0502020204030204" pitchFamily="34" charset="0"/>
                          <a:ea typeface="Calibri" panose="020F0502020204030204" pitchFamily="34" charset="0"/>
                          <a:cs typeface="Times New Roman" panose="02020603050405020304" pitchFamily="18" charset="0"/>
                        </a:rPr>
                        <a:t>30</a:t>
                      </a:r>
                    </a:p>
                  </a:txBody>
                  <a:tcPr marL="71900" marR="719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200">
                          <a:effectLst/>
                          <a:latin typeface="Calibri" panose="020F0502020204030204" pitchFamily="34" charset="0"/>
                          <a:ea typeface="Calibri" panose="020F0502020204030204" pitchFamily="34" charset="0"/>
                          <a:cs typeface="Times New Roman" panose="02020603050405020304" pitchFamily="18" charset="0"/>
                        </a:rPr>
                        <a:t>0</a:t>
                      </a:r>
                    </a:p>
                  </a:txBody>
                  <a:tcPr marL="71900" marR="719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200">
                          <a:effectLst/>
                          <a:latin typeface="Calibri" panose="020F0502020204030204" pitchFamily="34" charset="0"/>
                          <a:ea typeface="Calibri" panose="020F0502020204030204" pitchFamily="34" charset="0"/>
                          <a:cs typeface="Times New Roman" panose="02020603050405020304" pitchFamily="18" charset="0"/>
                        </a:rPr>
                        <a:t>B</a:t>
                      </a:r>
                    </a:p>
                  </a:txBody>
                  <a:tcPr marL="71900" marR="719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915212815"/>
                  </a:ext>
                </a:extLst>
              </a:tr>
              <a:tr h="219305">
                <a:tc>
                  <a:txBody>
                    <a:bodyPr/>
                    <a:lstStyle/>
                    <a:p>
                      <a:pPr marL="0" marR="0" algn="ctr">
                        <a:lnSpc>
                          <a:spcPct val="107000"/>
                        </a:lnSpc>
                        <a:spcBef>
                          <a:spcPts val="0"/>
                        </a:spcBef>
                        <a:spcAft>
                          <a:spcPts val="0"/>
                        </a:spcAft>
                      </a:pPr>
                      <a:r>
                        <a:rPr lang="en-US" sz="1300" b="1">
                          <a:effectLst/>
                          <a:latin typeface="Calibri" panose="020F0502020204030204" pitchFamily="34" charset="0"/>
                          <a:ea typeface="Calibri" panose="020F0502020204030204" pitchFamily="34" charset="0"/>
                          <a:cs typeface="Times New Roman" panose="02020603050405020304" pitchFamily="18" charset="0"/>
                        </a:rPr>
                        <a:t>12</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71900" marR="719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kumimoji="0" lang="en-US" sz="1200" b="0" i="0" u="none" strike="noStrike" kern="1200" cap="none" spc="0" normalizeH="0" baseline="0" noProof="0" dirty="0" smtClean="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0</a:t>
                      </a:r>
                      <a:endParaRPr kumimoji="0" lang="en-US" sz="12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txBody>
                  <a:tcPr marL="71900" marR="719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200">
                          <a:effectLst/>
                          <a:latin typeface="Calibri" panose="020F0502020204030204" pitchFamily="34" charset="0"/>
                          <a:ea typeface="Calibri" panose="020F0502020204030204" pitchFamily="34" charset="0"/>
                          <a:cs typeface="Times New Roman" panose="02020603050405020304" pitchFamily="18" charset="0"/>
                        </a:rPr>
                        <a:t>30</a:t>
                      </a:r>
                    </a:p>
                  </a:txBody>
                  <a:tcPr marL="71900" marR="719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200">
                          <a:effectLst/>
                          <a:latin typeface="Calibri" panose="020F0502020204030204" pitchFamily="34" charset="0"/>
                          <a:ea typeface="Calibri" panose="020F0502020204030204" pitchFamily="34" charset="0"/>
                          <a:cs typeface="Times New Roman" panose="02020603050405020304" pitchFamily="18" charset="0"/>
                        </a:rPr>
                        <a:t>0</a:t>
                      </a:r>
                    </a:p>
                  </a:txBody>
                  <a:tcPr marL="71900" marR="719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200" dirty="0">
                          <a:effectLst/>
                          <a:latin typeface="Calibri" panose="020F0502020204030204" pitchFamily="34" charset="0"/>
                          <a:ea typeface="Calibri" panose="020F0502020204030204" pitchFamily="34" charset="0"/>
                          <a:cs typeface="Times New Roman" panose="02020603050405020304" pitchFamily="18" charset="0"/>
                        </a:rPr>
                        <a:t>C</a:t>
                      </a:r>
                    </a:p>
                  </a:txBody>
                  <a:tcPr marL="71900" marR="719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730410896"/>
                  </a:ext>
                </a:extLst>
              </a:tr>
              <a:tr h="219305">
                <a:tc>
                  <a:txBody>
                    <a:bodyPr/>
                    <a:lstStyle/>
                    <a:p>
                      <a:pPr marL="0" marR="0" algn="ctr">
                        <a:lnSpc>
                          <a:spcPct val="107000"/>
                        </a:lnSpc>
                        <a:spcBef>
                          <a:spcPts val="0"/>
                        </a:spcBef>
                        <a:spcAft>
                          <a:spcPts val="0"/>
                        </a:spcAft>
                      </a:pPr>
                      <a:r>
                        <a:rPr lang="en-US" sz="1300" b="1" dirty="0" smtClean="0">
                          <a:effectLst/>
                          <a:latin typeface="Calibri" panose="020F0502020204030204" pitchFamily="34" charset="0"/>
                          <a:ea typeface="Calibri" panose="020F0502020204030204" pitchFamily="34" charset="0"/>
                          <a:cs typeface="Times New Roman" panose="02020603050405020304" pitchFamily="18" charset="0"/>
                        </a:rPr>
                        <a:t>13</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71900" marR="719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200" dirty="0" smtClean="0">
                          <a:effectLst/>
                          <a:latin typeface="Calibri" panose="020F0502020204030204" pitchFamily="34" charset="0"/>
                          <a:ea typeface="Calibri" panose="020F0502020204030204" pitchFamily="34" charset="0"/>
                          <a:cs typeface="Times New Roman" panose="02020603050405020304" pitchFamily="18" charset="0"/>
                        </a:rPr>
                        <a:t>30</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71900" marR="719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200">
                          <a:effectLst/>
                          <a:latin typeface="Calibri" panose="020F0502020204030204" pitchFamily="34" charset="0"/>
                          <a:ea typeface="Calibri" panose="020F0502020204030204" pitchFamily="34" charset="0"/>
                          <a:cs typeface="Times New Roman" panose="02020603050405020304" pitchFamily="18" charset="0"/>
                        </a:rPr>
                        <a:t>0</a:t>
                      </a:r>
                    </a:p>
                  </a:txBody>
                  <a:tcPr marL="71900" marR="719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200">
                          <a:effectLst/>
                          <a:latin typeface="Calibri" panose="020F0502020204030204" pitchFamily="34" charset="0"/>
                          <a:ea typeface="Calibri" panose="020F0502020204030204" pitchFamily="34" charset="0"/>
                          <a:cs typeface="Times New Roman" panose="02020603050405020304" pitchFamily="18" charset="0"/>
                        </a:rPr>
                        <a:t>0</a:t>
                      </a:r>
                    </a:p>
                  </a:txBody>
                  <a:tcPr marL="71900" marR="719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200">
                          <a:effectLst/>
                          <a:latin typeface="Calibri" panose="020F0502020204030204" pitchFamily="34" charset="0"/>
                          <a:ea typeface="Calibri" panose="020F0502020204030204" pitchFamily="34" charset="0"/>
                          <a:cs typeface="Times New Roman" panose="02020603050405020304" pitchFamily="18" charset="0"/>
                        </a:rPr>
                        <a:t>B</a:t>
                      </a:r>
                    </a:p>
                  </a:txBody>
                  <a:tcPr marL="71900" marR="719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745258193"/>
                  </a:ext>
                </a:extLst>
              </a:tr>
              <a:tr h="219305">
                <a:tc>
                  <a:txBody>
                    <a:bodyPr/>
                    <a:lstStyle/>
                    <a:p>
                      <a:pPr marL="0" marR="0" algn="ctr">
                        <a:lnSpc>
                          <a:spcPct val="107000"/>
                        </a:lnSpc>
                        <a:spcBef>
                          <a:spcPts val="0"/>
                        </a:spcBef>
                        <a:spcAft>
                          <a:spcPts val="0"/>
                        </a:spcAft>
                      </a:pPr>
                      <a:r>
                        <a:rPr lang="en-US" sz="1300" b="1" dirty="0" smtClean="0">
                          <a:effectLst/>
                          <a:latin typeface="Calibri" panose="020F0502020204030204" pitchFamily="34" charset="0"/>
                          <a:ea typeface="Calibri" panose="020F0502020204030204" pitchFamily="34" charset="0"/>
                          <a:cs typeface="Times New Roman" panose="02020603050405020304" pitchFamily="18" charset="0"/>
                        </a:rPr>
                        <a:t>14</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71900" marR="719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200">
                          <a:effectLst/>
                          <a:latin typeface="Calibri" panose="020F0502020204030204" pitchFamily="34" charset="0"/>
                          <a:ea typeface="Calibri" panose="020F0502020204030204" pitchFamily="34" charset="0"/>
                          <a:cs typeface="Times New Roman" panose="02020603050405020304" pitchFamily="18" charset="0"/>
                        </a:rPr>
                        <a:t>0</a:t>
                      </a:r>
                    </a:p>
                  </a:txBody>
                  <a:tcPr marL="71900" marR="719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200">
                          <a:effectLst/>
                          <a:latin typeface="Calibri" panose="020F0502020204030204" pitchFamily="34" charset="0"/>
                          <a:ea typeface="Calibri" panose="020F0502020204030204" pitchFamily="34" charset="0"/>
                          <a:cs typeface="Times New Roman" panose="02020603050405020304" pitchFamily="18" charset="0"/>
                        </a:rPr>
                        <a:t>0</a:t>
                      </a:r>
                    </a:p>
                  </a:txBody>
                  <a:tcPr marL="71900" marR="719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200" dirty="0" smtClean="0">
                          <a:effectLst/>
                          <a:latin typeface="Calibri" panose="020F0502020204030204" pitchFamily="34" charset="0"/>
                          <a:ea typeface="Calibri" panose="020F0502020204030204" pitchFamily="34" charset="0"/>
                          <a:cs typeface="Times New Roman" panose="02020603050405020304" pitchFamily="18" charset="0"/>
                        </a:rPr>
                        <a:t>30</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71900" marR="719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200" dirty="0">
                          <a:effectLst/>
                          <a:latin typeface="Calibri" panose="020F0502020204030204" pitchFamily="34" charset="0"/>
                          <a:ea typeface="Calibri" panose="020F0502020204030204" pitchFamily="34" charset="0"/>
                          <a:cs typeface="Times New Roman" panose="02020603050405020304" pitchFamily="18" charset="0"/>
                        </a:rPr>
                        <a:t>B</a:t>
                      </a:r>
                    </a:p>
                  </a:txBody>
                  <a:tcPr marL="71900" marR="719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321880726"/>
                  </a:ext>
                </a:extLst>
              </a:tr>
            </a:tbl>
          </a:graphicData>
        </a:graphic>
      </p:graphicFrame>
      <p:sp>
        <p:nvSpPr>
          <p:cNvPr id="11" name="Text Box 2"/>
          <p:cNvSpPr txBox="1">
            <a:spLocks noChangeArrowheads="1"/>
          </p:cNvSpPr>
          <p:nvPr/>
        </p:nvSpPr>
        <p:spPr bwMode="auto">
          <a:xfrm>
            <a:off x="2976276" y="2346736"/>
            <a:ext cx="1792546" cy="1023810"/>
          </a:xfrm>
          <a:prstGeom prst="rect">
            <a:avLst/>
          </a:prstGeom>
          <a:solidFill>
            <a:srgbClr val="FFFFFF"/>
          </a:solidFill>
          <a:ln w="9525">
            <a:solidFill>
              <a:srgbClr val="000000"/>
            </a:solidFill>
            <a:miter lim="800000"/>
            <a:headEnd/>
            <a:tailEnd/>
          </a:ln>
        </p:spPr>
        <p:txBody>
          <a:bodyPr rot="0" vert="horz" wrap="square" lIns="99568" tIns="49784" rIns="99568" bIns="49784" anchor="t" anchorCtr="0">
            <a:noAutofit/>
          </a:bodyPr>
          <a:lstStyle/>
          <a:p>
            <a:pPr>
              <a:lnSpc>
                <a:spcPct val="107000"/>
              </a:lnSpc>
            </a:pPr>
            <a:r>
              <a:rPr lang="en-US" sz="1307" b="1" dirty="0">
                <a:latin typeface="Calibri" panose="020F0502020204030204" pitchFamily="34" charset="0"/>
                <a:ea typeface="Calibri" panose="020F0502020204030204" pitchFamily="34" charset="0"/>
                <a:cs typeface="Times New Roman" panose="02020603050405020304" pitchFamily="18" charset="0"/>
              </a:rPr>
              <a:t>Populations</a:t>
            </a:r>
            <a:endParaRPr lang="en-US" sz="1197"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pPr>
            <a:r>
              <a:rPr lang="en-US" sz="1307" b="1" dirty="0">
                <a:latin typeface="Calibri" panose="020F0502020204030204" pitchFamily="34" charset="0"/>
                <a:ea typeface="Calibri" panose="020F0502020204030204" pitchFamily="34" charset="0"/>
                <a:cs typeface="Times New Roman" panose="02020603050405020304" pitchFamily="18" charset="0"/>
              </a:rPr>
              <a:t>A = 100,000 seeds / ha</a:t>
            </a:r>
            <a:endParaRPr lang="en-US" sz="1197"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pPr>
            <a:r>
              <a:rPr lang="en-US" sz="1307" b="1" dirty="0">
                <a:latin typeface="Calibri" panose="020F0502020204030204" pitchFamily="34" charset="0"/>
                <a:ea typeface="Calibri" panose="020F0502020204030204" pitchFamily="34" charset="0"/>
                <a:cs typeface="Times New Roman" panose="02020603050405020304" pitchFamily="18" charset="0"/>
              </a:rPr>
              <a:t>B = 150,000 seeds / ha</a:t>
            </a:r>
            <a:endParaRPr lang="en-US" sz="1197"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pPr>
            <a:r>
              <a:rPr lang="en-US" sz="1307" b="1" dirty="0">
                <a:latin typeface="Calibri" panose="020F0502020204030204" pitchFamily="34" charset="0"/>
                <a:ea typeface="Calibri" panose="020F0502020204030204" pitchFamily="34" charset="0"/>
                <a:cs typeface="Times New Roman" panose="02020603050405020304" pitchFamily="18" charset="0"/>
              </a:rPr>
              <a:t>C = 200,000 seeds / ha</a:t>
            </a:r>
            <a:endParaRPr lang="en-US" sz="1197" dirty="0">
              <a:latin typeface="Calibri" panose="020F0502020204030204" pitchFamily="34" charset="0"/>
              <a:ea typeface="Calibri" panose="020F0502020204030204" pitchFamily="34" charset="0"/>
              <a:cs typeface="Times New Roman" panose="02020603050405020304" pitchFamily="18" charset="0"/>
            </a:endParaRPr>
          </a:p>
        </p:txBody>
      </p:sp>
      <p:sp>
        <p:nvSpPr>
          <p:cNvPr id="12" name="Rectangle 11"/>
          <p:cNvSpPr/>
          <p:nvPr/>
        </p:nvSpPr>
        <p:spPr>
          <a:xfrm>
            <a:off x="773250" y="1271718"/>
            <a:ext cx="3389876" cy="1375230"/>
          </a:xfrm>
          <a:prstGeom prst="rect">
            <a:avLst/>
          </a:prstGeom>
        </p:spPr>
        <p:txBody>
          <a:bodyPr wrap="square">
            <a:spAutoFit/>
          </a:bodyPr>
          <a:lstStyle/>
          <a:p>
            <a:pPr>
              <a:lnSpc>
                <a:spcPct val="107000"/>
              </a:lnSpc>
            </a:pPr>
            <a:r>
              <a:rPr lang="en-US" sz="1524" b="1" dirty="0">
                <a:latin typeface="Calibri" panose="020F0502020204030204" pitchFamily="34" charset="0"/>
                <a:ea typeface="Calibri" panose="020F0502020204030204" pitchFamily="34" charset="0"/>
                <a:cs typeface="Times New Roman" panose="02020603050405020304" pitchFamily="18" charset="0"/>
              </a:rPr>
              <a:t>Objective:</a:t>
            </a:r>
            <a:r>
              <a:rPr lang="en-US" sz="1524" dirty="0">
                <a:latin typeface="Calibri" panose="020F0502020204030204" pitchFamily="34" charset="0"/>
                <a:ea typeface="Calibri" panose="020F0502020204030204" pitchFamily="34" charset="0"/>
                <a:cs typeface="Times New Roman" panose="02020603050405020304" pitchFamily="18" charset="0"/>
              </a:rPr>
              <a:t> Evaluate the impact of applying different rates of nitrogen with the seed on seedling emergence, and final grain yield in sorghum with different populations.</a:t>
            </a:r>
            <a:endParaRPr lang="en-US" sz="1307" dirty="0">
              <a:latin typeface="Calibri" panose="020F0502020204030204" pitchFamily="34" charset="0"/>
              <a:ea typeface="Calibri" panose="020F0502020204030204" pitchFamily="34" charset="0"/>
              <a:cs typeface="Times New Roman" panose="02020603050405020304" pitchFamily="18" charset="0"/>
            </a:endParaRPr>
          </a:p>
        </p:txBody>
      </p:sp>
      <p:pic>
        <p:nvPicPr>
          <p:cNvPr id="13" name="Picture 12"/>
          <p:cNvPicPr>
            <a:picLocks noChangeAspect="1"/>
          </p:cNvPicPr>
          <p:nvPr/>
        </p:nvPicPr>
        <p:blipFill rotWithShape="1">
          <a:blip r:embed="rId3"/>
          <a:srcRect l="10253" r="11571" b="28902"/>
          <a:stretch/>
        </p:blipFill>
        <p:spPr>
          <a:xfrm>
            <a:off x="8720779" y="6092285"/>
            <a:ext cx="811926" cy="925611"/>
          </a:xfrm>
          <a:prstGeom prst="rect">
            <a:avLst/>
          </a:prstGeom>
        </p:spPr>
      </p:pic>
      <p:sp>
        <p:nvSpPr>
          <p:cNvPr id="14" name="TextBox 13"/>
          <p:cNvSpPr txBox="1"/>
          <p:nvPr/>
        </p:nvSpPr>
        <p:spPr>
          <a:xfrm>
            <a:off x="8480121" y="7020252"/>
            <a:ext cx="1293244" cy="276551"/>
          </a:xfrm>
          <a:prstGeom prst="rect">
            <a:avLst/>
          </a:prstGeom>
          <a:noFill/>
        </p:spPr>
        <p:txBody>
          <a:bodyPr wrap="square" rtlCol="0">
            <a:spAutoFit/>
          </a:bodyPr>
          <a:lstStyle/>
          <a:p>
            <a:r>
              <a:rPr lang="en-US" sz="1197" dirty="0"/>
              <a:t>Elizabeth </a:t>
            </a:r>
            <a:r>
              <a:rPr lang="en-US" sz="1197" dirty="0" err="1"/>
              <a:t>Eickhoff</a:t>
            </a:r>
            <a:endParaRPr lang="en-US" sz="1197" dirty="0"/>
          </a:p>
        </p:txBody>
      </p:sp>
      <p:pic>
        <p:nvPicPr>
          <p:cNvPr id="3" name="Picture 2"/>
          <p:cNvPicPr>
            <a:picLocks noChangeAspect="1"/>
          </p:cNvPicPr>
          <p:nvPr/>
        </p:nvPicPr>
        <p:blipFill rotWithShape="1">
          <a:blip r:embed="rId4"/>
          <a:srcRect l="1217" t="-913" r="-1217" b="49701"/>
          <a:stretch/>
        </p:blipFill>
        <p:spPr>
          <a:xfrm>
            <a:off x="269652" y="3378405"/>
            <a:ext cx="2934836" cy="2003987"/>
          </a:xfrm>
          <a:prstGeom prst="rect">
            <a:avLst/>
          </a:prstGeom>
        </p:spPr>
      </p:pic>
      <p:graphicFrame>
        <p:nvGraphicFramePr>
          <p:cNvPr id="2" name="Table 1"/>
          <p:cNvGraphicFramePr>
            <a:graphicFrameLocks noGrp="1"/>
          </p:cNvGraphicFramePr>
          <p:nvPr>
            <p:extLst>
              <p:ext uri="{D42A27DB-BD31-4B8C-83A1-F6EECF244321}">
                <p14:modId xmlns:p14="http://schemas.microsoft.com/office/powerpoint/2010/main" val="2197884956"/>
              </p:ext>
            </p:extLst>
          </p:nvPr>
        </p:nvGraphicFramePr>
        <p:xfrm>
          <a:off x="133974" y="5546080"/>
          <a:ext cx="8105489" cy="1782629"/>
        </p:xfrm>
        <a:graphic>
          <a:graphicData uri="http://schemas.openxmlformats.org/drawingml/2006/table">
            <a:tbl>
              <a:tblPr firstRow="1" bandRow="1">
                <a:tableStyleId>{21E4AEA4-8DFA-4A89-87EB-49C32662AFE0}</a:tableStyleId>
              </a:tblPr>
              <a:tblGrid>
                <a:gridCol w="1420015">
                  <a:extLst>
                    <a:ext uri="{9D8B030D-6E8A-4147-A177-3AD203B41FA5}">
                      <a16:colId xmlns:a16="http://schemas.microsoft.com/office/drawing/2014/main" val="87069359"/>
                    </a:ext>
                  </a:extLst>
                </a:gridCol>
                <a:gridCol w="1005414">
                  <a:extLst>
                    <a:ext uri="{9D8B030D-6E8A-4147-A177-3AD203B41FA5}">
                      <a16:colId xmlns:a16="http://schemas.microsoft.com/office/drawing/2014/main" val="1526682144"/>
                    </a:ext>
                  </a:extLst>
                </a:gridCol>
                <a:gridCol w="1251466">
                  <a:extLst>
                    <a:ext uri="{9D8B030D-6E8A-4147-A177-3AD203B41FA5}">
                      <a16:colId xmlns:a16="http://schemas.microsoft.com/office/drawing/2014/main" val="496392693"/>
                    </a:ext>
                  </a:extLst>
                </a:gridCol>
                <a:gridCol w="1505763">
                  <a:extLst>
                    <a:ext uri="{9D8B030D-6E8A-4147-A177-3AD203B41FA5}">
                      <a16:colId xmlns:a16="http://schemas.microsoft.com/office/drawing/2014/main" val="1928235493"/>
                    </a:ext>
                  </a:extLst>
                </a:gridCol>
                <a:gridCol w="1496548">
                  <a:extLst>
                    <a:ext uri="{9D8B030D-6E8A-4147-A177-3AD203B41FA5}">
                      <a16:colId xmlns:a16="http://schemas.microsoft.com/office/drawing/2014/main" val="981728049"/>
                    </a:ext>
                  </a:extLst>
                </a:gridCol>
                <a:gridCol w="1426283">
                  <a:extLst>
                    <a:ext uri="{9D8B030D-6E8A-4147-A177-3AD203B41FA5}">
                      <a16:colId xmlns:a16="http://schemas.microsoft.com/office/drawing/2014/main" val="2787851769"/>
                    </a:ext>
                  </a:extLst>
                </a:gridCol>
              </a:tblGrid>
              <a:tr h="630597">
                <a:tc>
                  <a:txBody>
                    <a:bodyPr/>
                    <a:lstStyle/>
                    <a:p>
                      <a:pPr algn="ctr"/>
                      <a:r>
                        <a:rPr lang="en-US" sz="1700" u="sng" dirty="0" smtClean="0">
                          <a:solidFill>
                            <a:schemeClr val="tx1"/>
                          </a:solidFill>
                        </a:rPr>
                        <a:t>Crop</a:t>
                      </a:r>
                      <a:endParaRPr lang="en-US" sz="1700" u="sng" dirty="0">
                        <a:solidFill>
                          <a:schemeClr val="tx1"/>
                        </a:solidFill>
                      </a:endParaRPr>
                    </a:p>
                  </a:txBody>
                  <a:tcPr marL="99568" marR="99568" marT="49784" marB="49784">
                    <a:solidFill>
                      <a:srgbClr val="FFFF00"/>
                    </a:solidFill>
                  </a:tcPr>
                </a:tc>
                <a:tc>
                  <a:txBody>
                    <a:bodyPr/>
                    <a:lstStyle/>
                    <a:p>
                      <a:pPr algn="ctr"/>
                      <a:r>
                        <a:rPr lang="en-US" sz="1700" u="sng" dirty="0" smtClean="0">
                          <a:solidFill>
                            <a:schemeClr val="tx1"/>
                          </a:solidFill>
                        </a:rPr>
                        <a:t>Location</a:t>
                      </a:r>
                      <a:endParaRPr lang="en-US" sz="1700" u="sng" dirty="0">
                        <a:solidFill>
                          <a:schemeClr val="tx1"/>
                        </a:solidFill>
                      </a:endParaRPr>
                    </a:p>
                  </a:txBody>
                  <a:tcPr marL="99568" marR="99568" marT="49784" marB="49784">
                    <a:solidFill>
                      <a:srgbClr val="FFFF00"/>
                    </a:solidFill>
                  </a:tcPr>
                </a:tc>
                <a:tc>
                  <a:txBody>
                    <a:bodyPr/>
                    <a:lstStyle/>
                    <a:p>
                      <a:pPr algn="ctr"/>
                      <a:r>
                        <a:rPr lang="en-US" sz="1700" u="sng" dirty="0" err="1" smtClean="0">
                          <a:solidFill>
                            <a:schemeClr val="tx1"/>
                          </a:solidFill>
                        </a:rPr>
                        <a:t>Preplant</a:t>
                      </a:r>
                      <a:r>
                        <a:rPr lang="en-US" sz="1700" u="sng" baseline="0" dirty="0" smtClean="0">
                          <a:solidFill>
                            <a:schemeClr val="tx1"/>
                          </a:solidFill>
                        </a:rPr>
                        <a:t> N </a:t>
                      </a:r>
                      <a:r>
                        <a:rPr lang="en-US" sz="1700" u="sng" baseline="0" dirty="0" err="1" smtClean="0">
                          <a:solidFill>
                            <a:schemeClr val="tx1"/>
                          </a:solidFill>
                        </a:rPr>
                        <a:t>Trt</a:t>
                      </a:r>
                      <a:r>
                        <a:rPr lang="en-US" sz="1700" u="sng" baseline="0" dirty="0" smtClean="0">
                          <a:solidFill>
                            <a:schemeClr val="tx1"/>
                          </a:solidFill>
                        </a:rPr>
                        <a:t> 13</a:t>
                      </a:r>
                      <a:endParaRPr lang="en-US" sz="1700" u="sng" dirty="0">
                        <a:solidFill>
                          <a:schemeClr val="tx1"/>
                        </a:solidFill>
                      </a:endParaRPr>
                    </a:p>
                  </a:txBody>
                  <a:tcPr marL="99568" marR="99568" marT="49784" marB="49784">
                    <a:solidFill>
                      <a:srgbClr val="FFFF00"/>
                    </a:solidFill>
                  </a:tcPr>
                </a:tc>
                <a:tc>
                  <a:txBody>
                    <a:bodyPr/>
                    <a:lstStyle/>
                    <a:p>
                      <a:pPr algn="ctr"/>
                      <a:r>
                        <a:rPr lang="en-US" sz="1700" u="sng" dirty="0" smtClean="0">
                          <a:solidFill>
                            <a:schemeClr val="tx1"/>
                          </a:solidFill>
                        </a:rPr>
                        <a:t>Planting</a:t>
                      </a:r>
                      <a:r>
                        <a:rPr lang="en-US" sz="1700" u="sng" baseline="0" dirty="0" smtClean="0">
                          <a:solidFill>
                            <a:schemeClr val="tx1"/>
                          </a:solidFill>
                        </a:rPr>
                        <a:t> Date</a:t>
                      </a:r>
                      <a:endParaRPr lang="en-US" sz="1700" u="sng" dirty="0">
                        <a:solidFill>
                          <a:schemeClr val="tx1"/>
                        </a:solidFill>
                      </a:endParaRPr>
                    </a:p>
                  </a:txBody>
                  <a:tcPr marL="99568" marR="99568" marT="49784" marB="49784">
                    <a:solidFill>
                      <a:srgbClr val="FFFF00"/>
                    </a:solidFill>
                  </a:tcPr>
                </a:tc>
                <a:tc>
                  <a:txBody>
                    <a:bodyPr/>
                    <a:lstStyle/>
                    <a:p>
                      <a:pPr algn="ctr"/>
                      <a:r>
                        <a:rPr lang="en-US" sz="1700" u="sng" dirty="0" smtClean="0">
                          <a:solidFill>
                            <a:schemeClr val="tx1"/>
                          </a:solidFill>
                        </a:rPr>
                        <a:t>Sensor Dates</a:t>
                      </a:r>
                      <a:endParaRPr lang="en-US" sz="1700" u="sng" dirty="0">
                        <a:solidFill>
                          <a:schemeClr val="tx1"/>
                        </a:solidFill>
                      </a:endParaRPr>
                    </a:p>
                  </a:txBody>
                  <a:tcPr marL="99568" marR="99568" marT="49784" marB="49784">
                    <a:solidFill>
                      <a:srgbClr val="FFFF00"/>
                    </a:solidFill>
                  </a:tcPr>
                </a:tc>
                <a:tc>
                  <a:txBody>
                    <a:bodyPr/>
                    <a:lstStyle/>
                    <a:p>
                      <a:pPr algn="ctr"/>
                      <a:r>
                        <a:rPr lang="en-US" sz="1700" u="sng" dirty="0" smtClean="0">
                          <a:solidFill>
                            <a:schemeClr val="tx1"/>
                          </a:solidFill>
                        </a:rPr>
                        <a:t>Sum of GDD</a:t>
                      </a:r>
                      <a:endParaRPr lang="en-US" sz="1700" u="sng" dirty="0">
                        <a:solidFill>
                          <a:schemeClr val="tx1"/>
                        </a:solidFill>
                      </a:endParaRPr>
                    </a:p>
                  </a:txBody>
                  <a:tcPr marL="99568" marR="99568" marT="49784" marB="49784">
                    <a:solidFill>
                      <a:srgbClr val="FFFF00"/>
                    </a:solidFill>
                  </a:tcPr>
                </a:tc>
                <a:extLst>
                  <a:ext uri="{0D108BD9-81ED-4DB2-BD59-A6C34878D82A}">
                    <a16:rowId xmlns:a16="http://schemas.microsoft.com/office/drawing/2014/main" val="2710768628"/>
                  </a:ext>
                </a:extLst>
              </a:tr>
              <a:tr h="576016">
                <a:tc>
                  <a:txBody>
                    <a:bodyPr/>
                    <a:lstStyle/>
                    <a:p>
                      <a:pPr algn="ctr"/>
                      <a:r>
                        <a:rPr lang="en-US" sz="1500" dirty="0" smtClean="0"/>
                        <a:t>Sorghum</a:t>
                      </a:r>
                    </a:p>
                  </a:txBody>
                  <a:tcPr marL="99568" marR="99568" marT="49784" marB="49784">
                    <a:solidFill>
                      <a:schemeClr val="accent4">
                        <a:lumMod val="20000"/>
                        <a:lumOff val="80000"/>
                      </a:schemeClr>
                    </a:solidFill>
                  </a:tcPr>
                </a:tc>
                <a:tc>
                  <a:txBody>
                    <a:bodyPr/>
                    <a:lstStyle/>
                    <a:p>
                      <a:pPr algn="ctr"/>
                      <a:r>
                        <a:rPr lang="en-US" sz="1500" dirty="0" err="1" smtClean="0"/>
                        <a:t>Efaw</a:t>
                      </a:r>
                      <a:endParaRPr lang="en-US" sz="1500" dirty="0"/>
                    </a:p>
                  </a:txBody>
                  <a:tcPr marL="99568" marR="99568" marT="49784" marB="49784">
                    <a:solidFill>
                      <a:schemeClr val="accent4">
                        <a:lumMod val="20000"/>
                        <a:lumOff val="80000"/>
                      </a:schemeClr>
                    </a:solidFill>
                  </a:tcPr>
                </a:tc>
                <a:tc>
                  <a:txBody>
                    <a:bodyPr/>
                    <a:lstStyle/>
                    <a:p>
                      <a:pPr algn="ctr"/>
                      <a:r>
                        <a:rPr lang="en-US" sz="1500" dirty="0" smtClean="0"/>
                        <a:t>06/02/2017</a:t>
                      </a:r>
                      <a:endParaRPr lang="en-US" sz="1500" dirty="0"/>
                    </a:p>
                  </a:txBody>
                  <a:tcPr marL="99568" marR="99568" marT="49784" marB="49784">
                    <a:solidFill>
                      <a:schemeClr val="accent4">
                        <a:lumMod val="20000"/>
                        <a:lumOff val="80000"/>
                      </a:schemeClr>
                    </a:solidFill>
                  </a:tcPr>
                </a:tc>
                <a:tc>
                  <a:txBody>
                    <a:bodyPr/>
                    <a:lstStyle/>
                    <a:p>
                      <a:pPr algn="ctr"/>
                      <a:r>
                        <a:rPr lang="en-US" sz="1500" dirty="0" smtClean="0"/>
                        <a:t>06/02/2017</a:t>
                      </a:r>
                      <a:endParaRPr lang="en-US" sz="1500" dirty="0"/>
                    </a:p>
                  </a:txBody>
                  <a:tcPr marL="99568" marR="99568" marT="49784" marB="49784">
                    <a:solidFill>
                      <a:schemeClr val="accent4">
                        <a:lumMod val="20000"/>
                        <a:lumOff val="80000"/>
                      </a:schemeClr>
                    </a:solidFill>
                  </a:tcPr>
                </a:tc>
                <a:tc>
                  <a:txBody>
                    <a:bodyPr/>
                    <a:lstStyle/>
                    <a:p>
                      <a:pPr algn="ctr"/>
                      <a:r>
                        <a:rPr lang="en-US" sz="1500" dirty="0" smtClean="0"/>
                        <a:t>06/16/2017</a:t>
                      </a:r>
                    </a:p>
                    <a:p>
                      <a:pPr algn="ctr"/>
                      <a:r>
                        <a:rPr lang="en-US" sz="1500" dirty="0" smtClean="0"/>
                        <a:t>06/21/2017</a:t>
                      </a:r>
                      <a:endParaRPr lang="en-US" sz="1500" dirty="0"/>
                    </a:p>
                  </a:txBody>
                  <a:tcPr marL="99568" marR="99568" marT="49784" marB="49784">
                    <a:solidFill>
                      <a:schemeClr val="accent4">
                        <a:lumMod val="20000"/>
                        <a:lumOff val="80000"/>
                      </a:schemeClr>
                    </a:solidFill>
                  </a:tcPr>
                </a:tc>
                <a:tc>
                  <a:txBody>
                    <a:bodyPr/>
                    <a:lstStyle/>
                    <a:p>
                      <a:pPr algn="ctr"/>
                      <a:r>
                        <a:rPr lang="en-US" sz="1500" dirty="0" smtClean="0"/>
                        <a:t>356</a:t>
                      </a:r>
                    </a:p>
                    <a:p>
                      <a:pPr algn="ctr"/>
                      <a:r>
                        <a:rPr lang="en-US" sz="1500" dirty="0" smtClean="0"/>
                        <a:t>496</a:t>
                      </a:r>
                      <a:endParaRPr lang="en-US" sz="1500" dirty="0"/>
                    </a:p>
                  </a:txBody>
                  <a:tcPr marL="99568" marR="99568" marT="49784" marB="49784">
                    <a:solidFill>
                      <a:schemeClr val="accent4">
                        <a:lumMod val="20000"/>
                        <a:lumOff val="80000"/>
                      </a:schemeClr>
                    </a:solidFill>
                  </a:tcPr>
                </a:tc>
                <a:extLst>
                  <a:ext uri="{0D108BD9-81ED-4DB2-BD59-A6C34878D82A}">
                    <a16:rowId xmlns:a16="http://schemas.microsoft.com/office/drawing/2014/main" val="222090473"/>
                  </a:ext>
                </a:extLst>
              </a:tr>
              <a:tr h="576016">
                <a:tc>
                  <a:txBody>
                    <a:bodyPr/>
                    <a:lstStyle/>
                    <a:p>
                      <a:pPr algn="ctr"/>
                      <a:r>
                        <a:rPr lang="en-US" sz="1500" dirty="0" smtClean="0"/>
                        <a:t>Sorghum</a:t>
                      </a:r>
                      <a:endParaRPr lang="en-US" sz="1500" dirty="0"/>
                    </a:p>
                  </a:txBody>
                  <a:tcPr marL="99568" marR="99568" marT="49784" marB="49784">
                    <a:solidFill>
                      <a:schemeClr val="accent4">
                        <a:lumMod val="20000"/>
                        <a:lumOff val="80000"/>
                      </a:schemeClr>
                    </a:solidFill>
                  </a:tcPr>
                </a:tc>
                <a:tc>
                  <a:txBody>
                    <a:bodyPr/>
                    <a:lstStyle/>
                    <a:p>
                      <a:pPr algn="ctr"/>
                      <a:r>
                        <a:rPr lang="en-US" sz="1500" dirty="0" smtClean="0"/>
                        <a:t>LCB</a:t>
                      </a:r>
                      <a:endParaRPr lang="en-US" sz="1500" dirty="0"/>
                    </a:p>
                  </a:txBody>
                  <a:tcPr marL="99568" marR="99568" marT="49784" marB="49784">
                    <a:solidFill>
                      <a:schemeClr val="accent4">
                        <a:lumMod val="20000"/>
                        <a:lumOff val="80000"/>
                      </a:schemeClr>
                    </a:solidFill>
                  </a:tcPr>
                </a:tc>
                <a:tc>
                  <a:txBody>
                    <a:bodyPr/>
                    <a:lstStyle/>
                    <a:p>
                      <a:pPr algn="ctr"/>
                      <a:r>
                        <a:rPr lang="en-US" sz="1500" dirty="0" smtClean="0"/>
                        <a:t>06/02/2017</a:t>
                      </a:r>
                      <a:endParaRPr lang="en-US" sz="1500" dirty="0"/>
                    </a:p>
                  </a:txBody>
                  <a:tcPr marL="99568" marR="99568" marT="49784" marB="49784">
                    <a:solidFill>
                      <a:schemeClr val="accent4">
                        <a:lumMod val="20000"/>
                        <a:lumOff val="80000"/>
                      </a:schemeClr>
                    </a:solidFill>
                  </a:tcPr>
                </a:tc>
                <a:tc>
                  <a:txBody>
                    <a:bodyPr/>
                    <a:lstStyle/>
                    <a:p>
                      <a:pPr algn="ctr"/>
                      <a:r>
                        <a:rPr lang="en-US" sz="1500" dirty="0" smtClean="0"/>
                        <a:t>06/02/2017</a:t>
                      </a:r>
                      <a:endParaRPr lang="en-US" sz="1500" dirty="0"/>
                    </a:p>
                  </a:txBody>
                  <a:tcPr marL="99568" marR="99568" marT="49784" marB="49784">
                    <a:solidFill>
                      <a:schemeClr val="accent4">
                        <a:lumMod val="20000"/>
                        <a:lumOff val="80000"/>
                      </a:schemeClr>
                    </a:solidFill>
                  </a:tcPr>
                </a:tc>
                <a:tc>
                  <a:txBody>
                    <a:bodyPr/>
                    <a:lstStyle/>
                    <a:p>
                      <a:pPr algn="ctr"/>
                      <a:r>
                        <a:rPr lang="en-US" sz="1500" dirty="0" smtClean="0"/>
                        <a:t>06/16/2017</a:t>
                      </a:r>
                    </a:p>
                    <a:p>
                      <a:pPr algn="ctr"/>
                      <a:r>
                        <a:rPr lang="en-US" sz="1500" dirty="0" smtClean="0"/>
                        <a:t>06/21/2017</a:t>
                      </a:r>
                      <a:endParaRPr lang="en-US" sz="1500" dirty="0"/>
                    </a:p>
                  </a:txBody>
                  <a:tcPr marL="99568" marR="99568" marT="49784" marB="49784">
                    <a:solidFill>
                      <a:schemeClr val="accent4">
                        <a:lumMod val="20000"/>
                        <a:lumOff val="80000"/>
                      </a:schemeClr>
                    </a:solidFill>
                  </a:tcPr>
                </a:tc>
                <a:tc>
                  <a:txBody>
                    <a:bodyPr/>
                    <a:lstStyle/>
                    <a:p>
                      <a:pPr algn="ctr"/>
                      <a:r>
                        <a:rPr lang="en-US" sz="1500" dirty="0" smtClean="0"/>
                        <a:t>368</a:t>
                      </a:r>
                    </a:p>
                    <a:p>
                      <a:pPr algn="ctr"/>
                      <a:r>
                        <a:rPr lang="en-US" sz="1500" dirty="0" smtClean="0"/>
                        <a:t>504</a:t>
                      </a:r>
                      <a:endParaRPr lang="en-US" sz="1500" dirty="0"/>
                    </a:p>
                  </a:txBody>
                  <a:tcPr marL="99568" marR="99568" marT="49784" marB="49784">
                    <a:solidFill>
                      <a:schemeClr val="accent4">
                        <a:lumMod val="20000"/>
                        <a:lumOff val="80000"/>
                      </a:schemeClr>
                    </a:solidFill>
                  </a:tcPr>
                </a:tc>
                <a:extLst>
                  <a:ext uri="{0D108BD9-81ED-4DB2-BD59-A6C34878D82A}">
                    <a16:rowId xmlns:a16="http://schemas.microsoft.com/office/drawing/2014/main" val="33731296"/>
                  </a:ext>
                </a:extLst>
              </a:tr>
            </a:tbl>
          </a:graphicData>
        </a:graphic>
      </p:graphicFrame>
    </p:spTree>
    <p:extLst>
      <p:ext uri="{BB962C8B-B14F-4D97-AF65-F5344CB8AC3E}">
        <p14:creationId xmlns:p14="http://schemas.microsoft.com/office/powerpoint/2010/main" val="43033909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sz="half" idx="1"/>
          </p:nvPr>
        </p:nvSpPr>
        <p:spPr>
          <a:xfrm>
            <a:off x="179785" y="1365604"/>
            <a:ext cx="5722442" cy="1795820"/>
          </a:xfrm>
        </p:spPr>
        <p:txBody>
          <a:bodyPr>
            <a:noAutofit/>
          </a:bodyPr>
          <a:lstStyle/>
          <a:p>
            <a:pPr marL="0" indent="0">
              <a:buNone/>
            </a:pPr>
            <a:r>
              <a:rPr lang="en-US" sz="2800" b="1" dirty="0"/>
              <a:t>Objective: </a:t>
            </a:r>
            <a:r>
              <a:rPr lang="en-US" sz="2800" dirty="0"/>
              <a:t>To evaluate </a:t>
            </a:r>
            <a:r>
              <a:rPr lang="en-US" sz="2800" dirty="0" smtClean="0"/>
              <a:t>the relative influence of the environment on check plot yields.</a:t>
            </a:r>
            <a:endParaRPr lang="en-US" sz="2800" dirty="0"/>
          </a:p>
        </p:txBody>
      </p:sp>
      <p:graphicFrame>
        <p:nvGraphicFramePr>
          <p:cNvPr id="4" name="Content Placeholder 3"/>
          <p:cNvGraphicFramePr>
            <a:graphicFrameLocks noGrp="1"/>
          </p:cNvGraphicFramePr>
          <p:nvPr>
            <p:ph sz="half" idx="2"/>
            <p:extLst>
              <p:ext uri="{D42A27DB-BD31-4B8C-83A1-F6EECF244321}">
                <p14:modId xmlns:p14="http://schemas.microsoft.com/office/powerpoint/2010/main" val="2198492366"/>
              </p:ext>
            </p:extLst>
          </p:nvPr>
        </p:nvGraphicFramePr>
        <p:xfrm>
          <a:off x="6254125" y="1606257"/>
          <a:ext cx="3405575" cy="4959677"/>
        </p:xfrm>
        <a:graphic>
          <a:graphicData uri="http://schemas.openxmlformats.org/drawingml/2006/table">
            <a:tbl>
              <a:tblPr firstRow="1" bandRow="1">
                <a:tableStyleId>{5C22544A-7EE6-4342-B048-85BDC9FD1C3A}</a:tableStyleId>
              </a:tblPr>
              <a:tblGrid>
                <a:gridCol w="536398">
                  <a:extLst>
                    <a:ext uri="{9D8B030D-6E8A-4147-A177-3AD203B41FA5}">
                      <a16:colId xmlns:a16="http://schemas.microsoft.com/office/drawing/2014/main" val="20000"/>
                    </a:ext>
                  </a:extLst>
                </a:gridCol>
                <a:gridCol w="956573">
                  <a:extLst>
                    <a:ext uri="{9D8B030D-6E8A-4147-A177-3AD203B41FA5}">
                      <a16:colId xmlns:a16="http://schemas.microsoft.com/office/drawing/2014/main" val="20001"/>
                    </a:ext>
                  </a:extLst>
                </a:gridCol>
                <a:gridCol w="938246">
                  <a:extLst>
                    <a:ext uri="{9D8B030D-6E8A-4147-A177-3AD203B41FA5}">
                      <a16:colId xmlns:a16="http://schemas.microsoft.com/office/drawing/2014/main" val="20002"/>
                    </a:ext>
                  </a:extLst>
                </a:gridCol>
                <a:gridCol w="974358">
                  <a:extLst>
                    <a:ext uri="{9D8B030D-6E8A-4147-A177-3AD203B41FA5}">
                      <a16:colId xmlns:a16="http://schemas.microsoft.com/office/drawing/2014/main" val="20003"/>
                    </a:ext>
                  </a:extLst>
                </a:gridCol>
              </a:tblGrid>
              <a:tr h="707039">
                <a:tc>
                  <a:txBody>
                    <a:bodyPr/>
                    <a:lstStyle/>
                    <a:p>
                      <a:r>
                        <a:rPr lang="en-US" sz="1300" dirty="0">
                          <a:solidFill>
                            <a:schemeClr val="tx1"/>
                          </a:solidFill>
                        </a:rPr>
                        <a:t>TRT </a:t>
                      </a:r>
                    </a:p>
                  </a:txBody>
                  <a:tcPr marL="99568" marR="99568" marT="49784" marB="4978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300" dirty="0">
                          <a:solidFill>
                            <a:schemeClr val="tx1"/>
                          </a:solidFill>
                        </a:rPr>
                        <a:t>Pre-plant N rate (</a:t>
                      </a:r>
                      <a:r>
                        <a:rPr lang="en-US" sz="1300" dirty="0" err="1">
                          <a:solidFill>
                            <a:schemeClr val="tx1"/>
                          </a:solidFill>
                        </a:rPr>
                        <a:t>lb</a:t>
                      </a:r>
                      <a:r>
                        <a:rPr lang="en-US" sz="1300" dirty="0">
                          <a:solidFill>
                            <a:schemeClr val="tx1"/>
                          </a:solidFill>
                        </a:rPr>
                        <a:t> N /</a:t>
                      </a:r>
                      <a:r>
                        <a:rPr lang="en-US" sz="1300" baseline="0" dirty="0">
                          <a:solidFill>
                            <a:schemeClr val="tx1"/>
                          </a:solidFill>
                        </a:rPr>
                        <a:t> ac)</a:t>
                      </a:r>
                      <a:endParaRPr lang="en-US" sz="1300" dirty="0">
                        <a:solidFill>
                          <a:schemeClr val="tx1"/>
                        </a:solidFill>
                      </a:endParaRPr>
                    </a:p>
                  </a:txBody>
                  <a:tcPr marL="99568" marR="99568" marT="49784" marB="4978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300" dirty="0">
                          <a:solidFill>
                            <a:schemeClr val="tx1"/>
                          </a:solidFill>
                        </a:rPr>
                        <a:t>Pre-plant P rate (</a:t>
                      </a:r>
                      <a:r>
                        <a:rPr lang="en-US" sz="1300" dirty="0" err="1">
                          <a:solidFill>
                            <a:schemeClr val="tx1"/>
                          </a:solidFill>
                        </a:rPr>
                        <a:t>lb</a:t>
                      </a:r>
                      <a:r>
                        <a:rPr lang="en-US" sz="1300" baseline="0" dirty="0">
                          <a:solidFill>
                            <a:schemeClr val="tx1"/>
                          </a:solidFill>
                        </a:rPr>
                        <a:t> P2O5 / ac)</a:t>
                      </a:r>
                      <a:endParaRPr lang="en-US" sz="1300" dirty="0">
                        <a:solidFill>
                          <a:schemeClr val="tx1"/>
                        </a:solidFill>
                      </a:endParaRPr>
                    </a:p>
                  </a:txBody>
                  <a:tcPr marL="99568" marR="99568" marT="49784" marB="4978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300" dirty="0">
                          <a:solidFill>
                            <a:schemeClr val="tx1"/>
                          </a:solidFill>
                        </a:rPr>
                        <a:t>Pre-plant K rate (</a:t>
                      </a:r>
                      <a:r>
                        <a:rPr lang="en-US" sz="1300" dirty="0" err="1">
                          <a:solidFill>
                            <a:schemeClr val="tx1"/>
                          </a:solidFill>
                        </a:rPr>
                        <a:t>lb</a:t>
                      </a:r>
                      <a:r>
                        <a:rPr lang="en-US" sz="1300" dirty="0">
                          <a:solidFill>
                            <a:schemeClr val="tx1"/>
                          </a:solidFill>
                        </a:rPr>
                        <a:t> K2O / ac)</a:t>
                      </a:r>
                    </a:p>
                  </a:txBody>
                  <a:tcPr marL="99568" marR="99568" marT="49784" marB="4978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0"/>
                  </a:ext>
                </a:extLst>
              </a:tr>
              <a:tr h="290147">
                <a:tc>
                  <a:txBody>
                    <a:bodyPr/>
                    <a:lstStyle/>
                    <a:p>
                      <a:r>
                        <a:rPr lang="en-US" sz="1200" dirty="0"/>
                        <a:t>1</a:t>
                      </a:r>
                    </a:p>
                  </a:txBody>
                  <a:tcPr marL="99568" marR="99568" marT="49784" marB="4978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200" dirty="0"/>
                        <a:t>0</a:t>
                      </a:r>
                    </a:p>
                  </a:txBody>
                  <a:tcPr marL="99568" marR="99568" marT="49784" marB="4978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200" dirty="0"/>
                        <a:t>0</a:t>
                      </a:r>
                    </a:p>
                  </a:txBody>
                  <a:tcPr marL="99568" marR="99568" marT="49784" marB="4978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200" dirty="0"/>
                        <a:t>0</a:t>
                      </a:r>
                    </a:p>
                  </a:txBody>
                  <a:tcPr marL="99568" marR="99568" marT="49784" marB="4978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1"/>
                  </a:ext>
                </a:extLst>
              </a:tr>
              <a:tr h="290147">
                <a:tc>
                  <a:txBody>
                    <a:bodyPr/>
                    <a:lstStyle/>
                    <a:p>
                      <a:r>
                        <a:rPr lang="en-US" sz="1200" dirty="0"/>
                        <a:t>2</a:t>
                      </a:r>
                    </a:p>
                  </a:txBody>
                  <a:tcPr marL="99568" marR="99568" marT="49784" marB="4978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200" dirty="0"/>
                        <a:t>0</a:t>
                      </a:r>
                    </a:p>
                  </a:txBody>
                  <a:tcPr marL="99568" marR="99568" marT="49784" marB="4978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200" dirty="0"/>
                        <a:t>40</a:t>
                      </a:r>
                    </a:p>
                  </a:txBody>
                  <a:tcPr marL="99568" marR="99568" marT="49784" marB="4978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200" dirty="0"/>
                        <a:t>60</a:t>
                      </a:r>
                    </a:p>
                  </a:txBody>
                  <a:tcPr marL="99568" marR="99568" marT="49784" marB="4978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2"/>
                  </a:ext>
                </a:extLst>
              </a:tr>
              <a:tr h="290147">
                <a:tc>
                  <a:txBody>
                    <a:bodyPr/>
                    <a:lstStyle/>
                    <a:p>
                      <a:r>
                        <a:rPr lang="en-US" sz="1200" dirty="0"/>
                        <a:t>3</a:t>
                      </a:r>
                    </a:p>
                  </a:txBody>
                  <a:tcPr marL="99568" marR="99568" marT="49784" marB="4978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200" dirty="0"/>
                        <a:t>20</a:t>
                      </a:r>
                    </a:p>
                  </a:txBody>
                  <a:tcPr marL="99568" marR="99568" marT="49784" marB="4978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200" dirty="0"/>
                        <a:t>40</a:t>
                      </a:r>
                    </a:p>
                  </a:txBody>
                  <a:tcPr marL="99568" marR="99568" marT="49784" marB="4978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200" dirty="0"/>
                        <a:t>60</a:t>
                      </a:r>
                    </a:p>
                  </a:txBody>
                  <a:tcPr marL="99568" marR="99568" marT="49784" marB="4978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3"/>
                  </a:ext>
                </a:extLst>
              </a:tr>
              <a:tr h="290147">
                <a:tc>
                  <a:txBody>
                    <a:bodyPr/>
                    <a:lstStyle/>
                    <a:p>
                      <a:r>
                        <a:rPr lang="en-US" sz="1200" dirty="0"/>
                        <a:t>4</a:t>
                      </a:r>
                    </a:p>
                  </a:txBody>
                  <a:tcPr marL="99568" marR="99568" marT="49784" marB="4978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200" dirty="0"/>
                        <a:t>40</a:t>
                      </a:r>
                    </a:p>
                  </a:txBody>
                  <a:tcPr marL="99568" marR="99568" marT="49784" marB="4978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200" dirty="0"/>
                        <a:t>40</a:t>
                      </a:r>
                    </a:p>
                  </a:txBody>
                  <a:tcPr marL="99568" marR="99568" marT="49784" marB="4978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200" dirty="0"/>
                        <a:t>60</a:t>
                      </a:r>
                    </a:p>
                  </a:txBody>
                  <a:tcPr marL="99568" marR="99568" marT="49784" marB="4978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4"/>
                  </a:ext>
                </a:extLst>
              </a:tr>
              <a:tr h="290147">
                <a:tc>
                  <a:txBody>
                    <a:bodyPr/>
                    <a:lstStyle/>
                    <a:p>
                      <a:r>
                        <a:rPr lang="en-US" sz="1200" dirty="0"/>
                        <a:t>5</a:t>
                      </a:r>
                    </a:p>
                  </a:txBody>
                  <a:tcPr marL="99568" marR="99568" marT="49784" marB="4978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200" dirty="0"/>
                        <a:t>60</a:t>
                      </a:r>
                    </a:p>
                  </a:txBody>
                  <a:tcPr marL="99568" marR="99568" marT="49784" marB="4978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200" dirty="0"/>
                        <a:t>40</a:t>
                      </a:r>
                    </a:p>
                  </a:txBody>
                  <a:tcPr marL="99568" marR="99568" marT="49784" marB="4978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200" dirty="0"/>
                        <a:t>60</a:t>
                      </a:r>
                    </a:p>
                  </a:txBody>
                  <a:tcPr marL="99568" marR="99568" marT="49784" marB="4978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5"/>
                  </a:ext>
                </a:extLst>
              </a:tr>
              <a:tr h="290147">
                <a:tc>
                  <a:txBody>
                    <a:bodyPr/>
                    <a:lstStyle/>
                    <a:p>
                      <a:r>
                        <a:rPr lang="en-US" sz="1200" dirty="0"/>
                        <a:t>6</a:t>
                      </a:r>
                    </a:p>
                  </a:txBody>
                  <a:tcPr marL="99568" marR="99568" marT="49784" marB="4978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200" dirty="0"/>
                        <a:t>80</a:t>
                      </a:r>
                    </a:p>
                  </a:txBody>
                  <a:tcPr marL="99568" marR="99568" marT="49784" marB="4978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200" dirty="0"/>
                        <a:t>40</a:t>
                      </a:r>
                    </a:p>
                  </a:txBody>
                  <a:tcPr marL="99568" marR="99568" marT="49784" marB="4978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200" dirty="0"/>
                        <a:t>60</a:t>
                      </a:r>
                    </a:p>
                  </a:txBody>
                  <a:tcPr marL="99568" marR="99568" marT="49784" marB="4978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6"/>
                  </a:ext>
                </a:extLst>
              </a:tr>
              <a:tr h="290147">
                <a:tc>
                  <a:txBody>
                    <a:bodyPr/>
                    <a:lstStyle/>
                    <a:p>
                      <a:r>
                        <a:rPr lang="en-US" sz="1200" dirty="0"/>
                        <a:t>7</a:t>
                      </a:r>
                    </a:p>
                  </a:txBody>
                  <a:tcPr marL="99568" marR="99568" marT="49784" marB="4978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200" dirty="0"/>
                        <a:t>100</a:t>
                      </a:r>
                    </a:p>
                  </a:txBody>
                  <a:tcPr marL="99568" marR="99568" marT="49784" marB="4978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200" dirty="0"/>
                        <a:t>40</a:t>
                      </a:r>
                    </a:p>
                  </a:txBody>
                  <a:tcPr marL="99568" marR="99568" marT="49784" marB="4978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200" dirty="0"/>
                        <a:t>60</a:t>
                      </a:r>
                    </a:p>
                  </a:txBody>
                  <a:tcPr marL="99568" marR="99568" marT="49784" marB="4978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7"/>
                  </a:ext>
                </a:extLst>
              </a:tr>
              <a:tr h="290147">
                <a:tc>
                  <a:txBody>
                    <a:bodyPr/>
                    <a:lstStyle/>
                    <a:p>
                      <a:r>
                        <a:rPr lang="en-US" sz="1200" dirty="0"/>
                        <a:t>8</a:t>
                      </a:r>
                    </a:p>
                  </a:txBody>
                  <a:tcPr marL="99568" marR="99568" marT="49784" marB="4978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200" dirty="0"/>
                        <a:t>60</a:t>
                      </a:r>
                    </a:p>
                  </a:txBody>
                  <a:tcPr marL="99568" marR="99568" marT="49784" marB="4978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200" dirty="0"/>
                        <a:t>0</a:t>
                      </a:r>
                    </a:p>
                  </a:txBody>
                  <a:tcPr marL="99568" marR="99568" marT="49784" marB="4978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200" dirty="0"/>
                        <a:t>60</a:t>
                      </a:r>
                    </a:p>
                  </a:txBody>
                  <a:tcPr marL="99568" marR="99568" marT="49784" marB="4978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8"/>
                  </a:ext>
                </a:extLst>
              </a:tr>
              <a:tr h="290147">
                <a:tc>
                  <a:txBody>
                    <a:bodyPr/>
                    <a:lstStyle/>
                    <a:p>
                      <a:r>
                        <a:rPr lang="en-US" sz="1200" dirty="0"/>
                        <a:t>9</a:t>
                      </a:r>
                    </a:p>
                  </a:txBody>
                  <a:tcPr marL="99568" marR="99568" marT="49784" marB="4978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200" dirty="0"/>
                        <a:t>60</a:t>
                      </a:r>
                    </a:p>
                  </a:txBody>
                  <a:tcPr marL="99568" marR="99568" marT="49784" marB="4978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200" dirty="0"/>
                        <a:t>20</a:t>
                      </a:r>
                    </a:p>
                  </a:txBody>
                  <a:tcPr marL="99568" marR="99568" marT="49784" marB="4978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200" dirty="0"/>
                        <a:t>60</a:t>
                      </a:r>
                    </a:p>
                  </a:txBody>
                  <a:tcPr marL="99568" marR="99568" marT="49784" marB="4978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9"/>
                  </a:ext>
                </a:extLst>
              </a:tr>
              <a:tr h="290147">
                <a:tc>
                  <a:txBody>
                    <a:bodyPr/>
                    <a:lstStyle/>
                    <a:p>
                      <a:r>
                        <a:rPr lang="en-US" sz="1200" dirty="0"/>
                        <a:t>10</a:t>
                      </a:r>
                    </a:p>
                  </a:txBody>
                  <a:tcPr marL="99568" marR="99568" marT="49784" marB="4978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200" dirty="0"/>
                        <a:t>60</a:t>
                      </a:r>
                    </a:p>
                  </a:txBody>
                  <a:tcPr marL="99568" marR="99568" marT="49784" marB="4978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200" dirty="0"/>
                        <a:t>60</a:t>
                      </a:r>
                    </a:p>
                  </a:txBody>
                  <a:tcPr marL="99568" marR="99568" marT="49784" marB="4978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200" dirty="0"/>
                        <a:t>60</a:t>
                      </a:r>
                    </a:p>
                  </a:txBody>
                  <a:tcPr marL="99568" marR="99568" marT="49784" marB="4978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10"/>
                  </a:ext>
                </a:extLst>
              </a:tr>
              <a:tr h="290147">
                <a:tc>
                  <a:txBody>
                    <a:bodyPr/>
                    <a:lstStyle/>
                    <a:p>
                      <a:r>
                        <a:rPr lang="en-US" sz="1200" dirty="0"/>
                        <a:t>11</a:t>
                      </a:r>
                    </a:p>
                  </a:txBody>
                  <a:tcPr marL="99568" marR="99568" marT="49784" marB="4978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200" dirty="0"/>
                        <a:t>60</a:t>
                      </a:r>
                    </a:p>
                  </a:txBody>
                  <a:tcPr marL="99568" marR="99568" marT="49784" marB="4978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200" dirty="0"/>
                        <a:t>80</a:t>
                      </a:r>
                    </a:p>
                  </a:txBody>
                  <a:tcPr marL="99568" marR="99568" marT="49784" marB="4978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200" dirty="0"/>
                        <a:t>60</a:t>
                      </a:r>
                    </a:p>
                  </a:txBody>
                  <a:tcPr marL="99568" marR="99568" marT="49784" marB="4978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11"/>
                  </a:ext>
                </a:extLst>
              </a:tr>
              <a:tr h="290147">
                <a:tc>
                  <a:txBody>
                    <a:bodyPr/>
                    <a:lstStyle/>
                    <a:p>
                      <a:r>
                        <a:rPr lang="en-US" sz="1200" dirty="0"/>
                        <a:t>12</a:t>
                      </a:r>
                    </a:p>
                  </a:txBody>
                  <a:tcPr marL="99568" marR="99568" marT="49784" marB="4978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200" dirty="0"/>
                        <a:t>60</a:t>
                      </a:r>
                    </a:p>
                  </a:txBody>
                  <a:tcPr marL="99568" marR="99568" marT="49784" marB="4978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200" dirty="0"/>
                        <a:t>60</a:t>
                      </a:r>
                    </a:p>
                  </a:txBody>
                  <a:tcPr marL="99568" marR="99568" marT="49784" marB="4978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200" dirty="0"/>
                        <a:t>0</a:t>
                      </a:r>
                    </a:p>
                  </a:txBody>
                  <a:tcPr marL="99568" marR="99568" marT="49784" marB="4978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12"/>
                  </a:ext>
                </a:extLst>
              </a:tr>
              <a:tr h="290147">
                <a:tc>
                  <a:txBody>
                    <a:bodyPr/>
                    <a:lstStyle/>
                    <a:p>
                      <a:r>
                        <a:rPr lang="en-US" sz="1200" dirty="0"/>
                        <a:t>13</a:t>
                      </a:r>
                    </a:p>
                  </a:txBody>
                  <a:tcPr marL="99568" marR="99568" marT="49784" marB="4978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200" dirty="0"/>
                        <a:t>100</a:t>
                      </a:r>
                    </a:p>
                  </a:txBody>
                  <a:tcPr marL="99568" marR="99568" marT="49784" marB="4978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200" dirty="0"/>
                        <a:t>80</a:t>
                      </a:r>
                    </a:p>
                  </a:txBody>
                  <a:tcPr marL="99568" marR="99568" marT="49784" marB="4978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200" dirty="0"/>
                        <a:t>60</a:t>
                      </a:r>
                    </a:p>
                  </a:txBody>
                  <a:tcPr marL="99568" marR="99568" marT="49784" marB="4978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13"/>
                  </a:ext>
                </a:extLst>
              </a:tr>
              <a:tr h="480727">
                <a:tc>
                  <a:txBody>
                    <a:bodyPr/>
                    <a:lstStyle/>
                    <a:p>
                      <a:r>
                        <a:rPr lang="en-US" sz="1200" dirty="0"/>
                        <a:t>14</a:t>
                      </a:r>
                    </a:p>
                  </a:txBody>
                  <a:tcPr marL="99568" marR="99568" marT="49784" marB="4978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200" dirty="0"/>
                        <a:t>60</a:t>
                      </a:r>
                    </a:p>
                  </a:txBody>
                  <a:tcPr marL="99568" marR="99568" marT="49784" marB="4978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200" dirty="0"/>
                        <a:t>40</a:t>
                      </a:r>
                    </a:p>
                  </a:txBody>
                  <a:tcPr marL="99568" marR="99568" marT="49784" marB="4978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200" dirty="0"/>
                        <a:t>60 (</a:t>
                      </a:r>
                      <a:r>
                        <a:rPr lang="en-US" sz="1200" dirty="0" err="1"/>
                        <a:t>Sul</a:t>
                      </a:r>
                      <a:r>
                        <a:rPr lang="en-US" sz="1200" dirty="0"/>
                        <a:t>-Po-Mag)</a:t>
                      </a:r>
                    </a:p>
                  </a:txBody>
                  <a:tcPr marL="99568" marR="99568" marT="49784" marB="4978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14"/>
                  </a:ext>
                </a:extLst>
              </a:tr>
            </a:tbl>
          </a:graphicData>
        </a:graphic>
      </p:graphicFrame>
      <p:grpSp>
        <p:nvGrpSpPr>
          <p:cNvPr id="8" name="Group 7"/>
          <p:cNvGrpSpPr/>
          <p:nvPr/>
        </p:nvGrpSpPr>
        <p:grpSpPr>
          <a:xfrm>
            <a:off x="-4583" y="-2117"/>
            <a:ext cx="9961385" cy="1324304"/>
            <a:chOff x="-9407" y="-6904"/>
            <a:chExt cx="9153407" cy="893050"/>
          </a:xfrm>
        </p:grpSpPr>
        <p:sp>
          <p:nvSpPr>
            <p:cNvPr id="10" name="Rectangle 9"/>
            <p:cNvSpPr/>
            <p:nvPr/>
          </p:nvSpPr>
          <p:spPr>
            <a:xfrm>
              <a:off x="525523" y="555246"/>
              <a:ext cx="8618477" cy="199744"/>
            </a:xfrm>
            <a:prstGeom prst="rect">
              <a:avLst/>
            </a:prstGeom>
            <a:solidFill>
              <a:srgbClr val="A9AAA8">
                <a:alpha val="86000"/>
              </a:srgbClr>
            </a:solidFill>
            <a:ln>
              <a:noFill/>
            </a:ln>
          </p:spPr>
          <p:style>
            <a:lnRef idx="1">
              <a:schemeClr val="accent1"/>
            </a:lnRef>
            <a:fillRef idx="3">
              <a:schemeClr val="accent1"/>
            </a:fillRef>
            <a:effectRef idx="2">
              <a:schemeClr val="accent1"/>
            </a:effectRef>
            <a:fontRef idx="minor">
              <a:schemeClr val="lt1"/>
            </a:fontRef>
          </p:style>
          <p:txBody>
            <a:bodyPr lIns="15189" tIns="7595" rIns="15189" bIns="7595" rtlCol="0" anchor="ctr"/>
            <a:lstStyle/>
            <a:p>
              <a:pPr algn="ctr"/>
              <a:r>
                <a:rPr lang="en-US" sz="1471" dirty="0" err="1">
                  <a:solidFill>
                    <a:schemeClr val="tx1"/>
                  </a:solidFill>
                </a:rPr>
                <a:t>Alimamy</a:t>
              </a:r>
              <a:r>
                <a:rPr lang="en-US" sz="1471" dirty="0">
                  <a:solidFill>
                    <a:schemeClr val="tx1"/>
                  </a:solidFill>
                </a:rPr>
                <a:t> </a:t>
              </a:r>
              <a:r>
                <a:rPr lang="en-US" sz="1471" dirty="0" err="1">
                  <a:solidFill>
                    <a:schemeClr val="tx1"/>
                  </a:solidFill>
                </a:rPr>
                <a:t>Fornah</a:t>
              </a:r>
              <a:endParaRPr lang="en-US" sz="1471" dirty="0">
                <a:solidFill>
                  <a:schemeClr val="tx1"/>
                </a:solidFill>
              </a:endParaRPr>
            </a:p>
          </p:txBody>
        </p:sp>
        <p:sp>
          <p:nvSpPr>
            <p:cNvPr id="11" name="Rectangle 10"/>
            <p:cNvSpPr/>
            <p:nvPr/>
          </p:nvSpPr>
          <p:spPr>
            <a:xfrm>
              <a:off x="-8232" y="-5622"/>
              <a:ext cx="9152232" cy="560869"/>
            </a:xfrm>
            <a:prstGeom prst="rect">
              <a:avLst/>
            </a:prstGeom>
            <a:solidFill>
              <a:srgbClr val="13130D"/>
            </a:solidFill>
            <a:ln>
              <a:noFill/>
            </a:ln>
          </p:spPr>
          <p:style>
            <a:lnRef idx="2">
              <a:schemeClr val="accent1">
                <a:shade val="50000"/>
              </a:schemeClr>
            </a:lnRef>
            <a:fillRef idx="1">
              <a:schemeClr val="accent1"/>
            </a:fillRef>
            <a:effectRef idx="0">
              <a:schemeClr val="accent1"/>
            </a:effectRef>
            <a:fontRef idx="minor">
              <a:schemeClr val="lt1"/>
            </a:fontRef>
          </p:style>
          <p:txBody>
            <a:bodyPr lIns="15189" tIns="7595" rIns="15189" bIns="7595" rtlCol="0" anchor="ctr"/>
            <a:lstStyle/>
            <a:p>
              <a:pPr algn="ctr"/>
              <a:r>
                <a:rPr lang="en-US" sz="2613" dirty="0"/>
                <a:t>Environmental Variability in Check Plot Yields</a:t>
              </a:r>
              <a:endParaRPr lang="en-US" sz="2613" dirty="0">
                <a:solidFill>
                  <a:schemeClr val="bg1"/>
                </a:solidFill>
              </a:endParaRPr>
            </a:p>
          </p:txBody>
        </p:sp>
        <p:sp>
          <p:nvSpPr>
            <p:cNvPr id="12" name="Rectangle 11"/>
            <p:cNvSpPr/>
            <p:nvPr/>
          </p:nvSpPr>
          <p:spPr>
            <a:xfrm>
              <a:off x="-9407" y="-5621"/>
              <a:ext cx="810687" cy="564599"/>
            </a:xfrm>
            <a:prstGeom prst="rect">
              <a:avLst/>
            </a:prstGeom>
            <a:solidFill>
              <a:srgbClr val="DE5B21"/>
            </a:solidFill>
            <a:ln>
              <a:noFill/>
            </a:ln>
          </p:spPr>
          <p:style>
            <a:lnRef idx="2">
              <a:schemeClr val="accent1">
                <a:shade val="50000"/>
              </a:schemeClr>
            </a:lnRef>
            <a:fillRef idx="1">
              <a:schemeClr val="accent1"/>
            </a:fillRef>
            <a:effectRef idx="0">
              <a:schemeClr val="accent1"/>
            </a:effectRef>
            <a:fontRef idx="minor">
              <a:schemeClr val="lt1"/>
            </a:fontRef>
          </p:style>
          <p:txBody>
            <a:bodyPr lIns="15189" tIns="7595" rIns="15189" bIns="7595" rtlCol="0" anchor="ctr"/>
            <a:lstStyle/>
            <a:p>
              <a:pPr algn="ctr"/>
              <a:endParaRPr lang="en-US" sz="1471"/>
            </a:p>
          </p:txBody>
        </p:sp>
        <p:sp>
          <p:nvSpPr>
            <p:cNvPr id="13" name="Isosceles Triangle 12"/>
            <p:cNvSpPr/>
            <p:nvPr/>
          </p:nvSpPr>
          <p:spPr>
            <a:xfrm rot="10800000">
              <a:off x="-8302" y="557150"/>
              <a:ext cx="810688" cy="328996"/>
            </a:xfrm>
            <a:prstGeom prst="triangle">
              <a:avLst/>
            </a:prstGeom>
            <a:solidFill>
              <a:srgbClr val="DE5B21"/>
            </a:solidFill>
            <a:ln>
              <a:noFill/>
            </a:ln>
          </p:spPr>
          <p:style>
            <a:lnRef idx="2">
              <a:schemeClr val="accent1">
                <a:shade val="50000"/>
              </a:schemeClr>
            </a:lnRef>
            <a:fillRef idx="1">
              <a:schemeClr val="accent1"/>
            </a:fillRef>
            <a:effectRef idx="0">
              <a:schemeClr val="accent1"/>
            </a:effectRef>
            <a:fontRef idx="minor">
              <a:schemeClr val="lt1"/>
            </a:fontRef>
          </p:style>
          <p:txBody>
            <a:bodyPr lIns="15189" tIns="7595" rIns="15189" bIns="7595" rtlCol="0" anchor="ctr"/>
            <a:lstStyle/>
            <a:p>
              <a:pPr algn="ctr"/>
              <a:endParaRPr lang="en-US" sz="1471"/>
            </a:p>
          </p:txBody>
        </p:sp>
        <p:pic>
          <p:nvPicPr>
            <p:cNvPr id="14" name="Picture 2" descr="researchlogo"/>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27713" y="-6904"/>
              <a:ext cx="810534" cy="585900"/>
            </a:xfrm>
            <a:prstGeom prst="rect">
              <a:avLst/>
            </a:prstGeom>
            <a:noFill/>
            <a:extLst>
              <a:ext uri="{909E8E84-426E-40DD-AFC4-6F175D3DCCD1}">
                <a14:hiddenFill xmlns:a14="http://schemas.microsoft.com/office/drawing/2010/main">
                  <a:solidFill>
                    <a:srgbClr val="FFFFFF"/>
                  </a:solidFill>
                </a14:hiddenFill>
              </a:ext>
            </a:extLst>
          </p:spPr>
        </p:pic>
      </p:grpSp>
      <p:graphicFrame>
        <p:nvGraphicFramePr>
          <p:cNvPr id="15" name="Table 14"/>
          <p:cNvGraphicFramePr>
            <a:graphicFrameLocks noGrp="1"/>
          </p:cNvGraphicFramePr>
          <p:nvPr>
            <p:extLst>
              <p:ext uri="{D42A27DB-BD31-4B8C-83A1-F6EECF244321}">
                <p14:modId xmlns:p14="http://schemas.microsoft.com/office/powerpoint/2010/main" val="3040345740"/>
              </p:ext>
            </p:extLst>
          </p:nvPr>
        </p:nvGraphicFramePr>
        <p:xfrm>
          <a:off x="3220656" y="2567535"/>
          <a:ext cx="2931091" cy="2791553"/>
        </p:xfrm>
        <a:graphic>
          <a:graphicData uri="http://schemas.openxmlformats.org/drawingml/2006/table">
            <a:tbl>
              <a:tblPr firstRow="1" bandRow="1">
                <a:tableStyleId>{5C22544A-7EE6-4342-B048-85BDC9FD1C3A}</a:tableStyleId>
              </a:tblPr>
              <a:tblGrid>
                <a:gridCol w="2931091">
                  <a:extLst>
                    <a:ext uri="{9D8B030D-6E8A-4147-A177-3AD203B41FA5}">
                      <a16:colId xmlns:a16="http://schemas.microsoft.com/office/drawing/2014/main" val="20000"/>
                    </a:ext>
                  </a:extLst>
                </a:gridCol>
              </a:tblGrid>
              <a:tr h="692954">
                <a:tc>
                  <a:txBody>
                    <a:bodyPr/>
                    <a:lstStyle/>
                    <a:p>
                      <a:r>
                        <a:rPr lang="en-US" sz="1300" b="0" dirty="0">
                          <a:solidFill>
                            <a:schemeClr val="tx1"/>
                          </a:solidFill>
                        </a:rPr>
                        <a:t>(6)</a:t>
                      </a:r>
                      <a:r>
                        <a:rPr lang="en-US" sz="1300" b="0" baseline="0" dirty="0">
                          <a:solidFill>
                            <a:schemeClr val="tx1"/>
                          </a:solidFill>
                        </a:rPr>
                        <a:t> Nitrogen, Phosphorus, Potash, and Lime 60-30-30+Lime</a:t>
                      </a:r>
                      <a:endParaRPr lang="en-US" sz="1300" b="0" dirty="0">
                        <a:solidFill>
                          <a:schemeClr val="tx1"/>
                        </a:solidFill>
                      </a:endParaRPr>
                    </a:p>
                  </a:txBody>
                  <a:tcPr marL="99568" marR="99568" marT="49784" marB="4978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0"/>
                  </a:ext>
                </a:extLst>
              </a:tr>
              <a:tr h="504549">
                <a:tc>
                  <a:txBody>
                    <a:bodyPr/>
                    <a:lstStyle/>
                    <a:p>
                      <a:r>
                        <a:rPr lang="en-US" sz="1300" dirty="0"/>
                        <a:t>(5) Nitrogen,</a:t>
                      </a:r>
                      <a:r>
                        <a:rPr lang="en-US" sz="1300" baseline="0" dirty="0"/>
                        <a:t> Phosphorus, and Potash 60-30-30</a:t>
                      </a:r>
                      <a:endParaRPr lang="en-US" sz="1300" dirty="0"/>
                    </a:p>
                  </a:txBody>
                  <a:tcPr marL="99568" marR="99568" marT="49784" marB="4978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494967">
                <a:tc>
                  <a:txBody>
                    <a:bodyPr/>
                    <a:lstStyle/>
                    <a:p>
                      <a:r>
                        <a:rPr lang="en-US" sz="1300" dirty="0"/>
                        <a:t>(4) Nitrogen and Phosphorus 60-30-0</a:t>
                      </a:r>
                    </a:p>
                  </a:txBody>
                  <a:tcPr marL="99568" marR="99568" marT="49784" marB="4978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302058">
                <a:tc>
                  <a:txBody>
                    <a:bodyPr/>
                    <a:lstStyle/>
                    <a:p>
                      <a:r>
                        <a:rPr lang="en-US" sz="1300" dirty="0"/>
                        <a:t>(3) Phosphorus 0-30-0</a:t>
                      </a:r>
                    </a:p>
                  </a:txBody>
                  <a:tcPr marL="99568" marR="99568" marT="49784" marB="4978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r h="302058">
                <a:tc>
                  <a:txBody>
                    <a:bodyPr/>
                    <a:lstStyle/>
                    <a:p>
                      <a:r>
                        <a:rPr lang="en-US" sz="1300" dirty="0"/>
                        <a:t>(2) Check</a:t>
                      </a:r>
                    </a:p>
                  </a:txBody>
                  <a:tcPr marL="99568" marR="99568" marT="49784" marB="4978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4"/>
                  </a:ext>
                </a:extLst>
              </a:tr>
              <a:tr h="494967">
                <a:tc>
                  <a:txBody>
                    <a:bodyPr/>
                    <a:lstStyle/>
                    <a:p>
                      <a:r>
                        <a:rPr lang="en-US" sz="1300" dirty="0"/>
                        <a:t>(1) Manure every 4 years at 240 </a:t>
                      </a:r>
                      <a:r>
                        <a:rPr lang="en-US" sz="1300" dirty="0" err="1"/>
                        <a:t>lbs</a:t>
                      </a:r>
                      <a:r>
                        <a:rPr lang="en-US" sz="1300" dirty="0"/>
                        <a:t> N/A</a:t>
                      </a:r>
                    </a:p>
                  </a:txBody>
                  <a:tcPr marL="99568" marR="99568" marT="49784" marB="4978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5"/>
                  </a:ext>
                </a:extLst>
              </a:tr>
            </a:tbl>
          </a:graphicData>
        </a:graphic>
      </p:graphicFrame>
      <p:sp>
        <p:nvSpPr>
          <p:cNvPr id="18" name="Rectangle 17"/>
          <p:cNvSpPr/>
          <p:nvPr/>
        </p:nvSpPr>
        <p:spPr>
          <a:xfrm>
            <a:off x="6372750" y="1208436"/>
            <a:ext cx="3212254" cy="2844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9568" tIns="49784" rIns="99568" bIns="49784" numCol="1" spcCol="0" rtlCol="0" fromWordArt="0" anchor="ctr" anchorCtr="0" forceAA="0" compatLnSpc="1">
            <a:prstTxWarp prst="textNoShape">
              <a:avLst/>
            </a:prstTxWarp>
            <a:noAutofit/>
          </a:bodyPr>
          <a:lstStyle/>
          <a:p>
            <a:pPr algn="ctr"/>
            <a:r>
              <a:rPr lang="en-US" sz="2109" u="sng" dirty="0">
                <a:solidFill>
                  <a:schemeClr val="tx1"/>
                </a:solidFill>
              </a:rPr>
              <a:t>Experiment 502 (Lahoma)</a:t>
            </a:r>
          </a:p>
        </p:txBody>
      </p:sp>
      <p:sp>
        <p:nvSpPr>
          <p:cNvPr id="22" name="Rectangle 21"/>
          <p:cNvSpPr/>
          <p:nvPr/>
        </p:nvSpPr>
        <p:spPr>
          <a:xfrm>
            <a:off x="3106549" y="2270632"/>
            <a:ext cx="3045198" cy="28448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9568" tIns="49784" rIns="99568" bIns="49784" numCol="1" spcCol="0" rtlCol="0" fromWordArt="0" anchor="ctr" anchorCtr="0" forceAA="0" compatLnSpc="1">
            <a:prstTxWarp prst="textNoShape">
              <a:avLst/>
            </a:prstTxWarp>
            <a:noAutofit/>
          </a:bodyPr>
          <a:lstStyle/>
          <a:p>
            <a:pPr algn="ctr"/>
            <a:r>
              <a:rPr lang="en-US" sz="2000" u="sng" dirty="0" err="1">
                <a:solidFill>
                  <a:schemeClr val="tx1"/>
                </a:solidFill>
              </a:rPr>
              <a:t>Magruder</a:t>
            </a:r>
            <a:r>
              <a:rPr lang="en-US" sz="2000" u="sng" dirty="0">
                <a:solidFill>
                  <a:schemeClr val="tx1"/>
                </a:solidFill>
              </a:rPr>
              <a:t> Plots (Stillwater)</a:t>
            </a:r>
          </a:p>
        </p:txBody>
      </p:sp>
      <p:pic>
        <p:nvPicPr>
          <p:cNvPr id="1026" name="Picture 2" descr="Magruder Plots, Stillwater, OK, Long-term-Experiment"/>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315922" y="3117868"/>
            <a:ext cx="2869870" cy="1918134"/>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1028" name="Picture 4" descr="http://nue.okstate.edu/Long_Term_Experiments/LahRegional_42214.jp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310773" y="5377725"/>
            <a:ext cx="4799867" cy="183436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2" name="Picture 1"/>
          <p:cNvPicPr>
            <a:picLocks noChangeAspect="1"/>
          </p:cNvPicPr>
          <p:nvPr/>
        </p:nvPicPr>
        <p:blipFill>
          <a:blip r:embed="rId5">
            <a:extLst>
              <a:ext uri="{BEBA8EAE-BF5A-486C-A8C5-ECC9F3942E4B}">
                <a14:imgProps xmlns:a14="http://schemas.microsoft.com/office/drawing/2010/main">
                  <a14:imgLayer r:embed="rId6">
                    <a14:imgEffect>
                      <a14:brightnessContrast bright="29000"/>
                    </a14:imgEffect>
                  </a14:imgLayer>
                </a14:imgProps>
              </a:ext>
              <a:ext uri="{28A0092B-C50C-407E-A947-70E740481C1C}">
                <a14:useLocalDpi xmlns:a14="http://schemas.microsoft.com/office/drawing/2010/main" val="0"/>
              </a:ext>
            </a:extLst>
          </a:blip>
          <a:stretch>
            <a:fillRect/>
          </a:stretch>
        </p:blipFill>
        <p:spPr>
          <a:xfrm>
            <a:off x="5354052" y="5736599"/>
            <a:ext cx="733660" cy="1161261"/>
          </a:xfrm>
          <a:prstGeom prst="rect">
            <a:avLst/>
          </a:prstGeom>
        </p:spPr>
      </p:pic>
    </p:spTree>
    <p:extLst>
      <p:ext uri="{BB962C8B-B14F-4D97-AF65-F5344CB8AC3E}">
        <p14:creationId xmlns:p14="http://schemas.microsoft.com/office/powerpoint/2010/main" val="167668586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txBox="1">
            <a:spLocks/>
          </p:cNvSpPr>
          <p:nvPr/>
        </p:nvSpPr>
        <p:spPr>
          <a:xfrm>
            <a:off x="484567" y="1532057"/>
            <a:ext cx="3798912" cy="1837555"/>
          </a:xfrm>
          <a:prstGeom prst="rect">
            <a:avLst/>
          </a:prstGeom>
          <a:ln w="28575">
            <a:prstDash val="sysDash"/>
          </a:ln>
        </p:spPr>
        <p:style>
          <a:lnRef idx="2">
            <a:schemeClr val="accent2"/>
          </a:lnRef>
          <a:fillRef idx="1">
            <a:schemeClr val="lt1"/>
          </a:fillRef>
          <a:effectRef idx="0">
            <a:schemeClr val="accent2"/>
          </a:effectRef>
          <a:fontRef idx="minor">
            <a:schemeClr val="dk1"/>
          </a:fontRef>
        </p:style>
        <p:txBody>
          <a:bodyPr vert="horz" lIns="99568" tIns="49784" rIns="99568" bIns="49784" rtlCol="0">
            <a:normAutofit lnSpcReduction="1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sz="2613" b="1" dirty="0" smtClean="0"/>
              <a:t>Objective</a:t>
            </a:r>
            <a:r>
              <a:rPr lang="en-US" sz="2613" dirty="0" smtClean="0"/>
              <a:t>:  To determine the effect of applied sulfur on soybean grain yields, grain protein and oil quality</a:t>
            </a:r>
            <a:endParaRPr lang="en-US" sz="2613" dirty="0"/>
          </a:p>
        </p:txBody>
      </p:sp>
      <p:grpSp>
        <p:nvGrpSpPr>
          <p:cNvPr id="17" name="Group 16"/>
          <p:cNvGrpSpPr/>
          <p:nvPr/>
        </p:nvGrpSpPr>
        <p:grpSpPr>
          <a:xfrm>
            <a:off x="5" y="2"/>
            <a:ext cx="9956799" cy="1545378"/>
            <a:chOff x="-9407" y="-5621"/>
            <a:chExt cx="9153407" cy="1042131"/>
          </a:xfrm>
        </p:grpSpPr>
        <p:sp>
          <p:nvSpPr>
            <p:cNvPr id="18" name="Rectangle 17"/>
            <p:cNvSpPr/>
            <p:nvPr/>
          </p:nvSpPr>
          <p:spPr>
            <a:xfrm>
              <a:off x="696148" y="419547"/>
              <a:ext cx="8447852" cy="277813"/>
            </a:xfrm>
            <a:prstGeom prst="rect">
              <a:avLst/>
            </a:prstGeom>
            <a:solidFill>
              <a:srgbClr val="A9AAA8">
                <a:alpha val="86000"/>
              </a:srgbClr>
            </a:solidFill>
            <a:ln>
              <a:noFill/>
            </a:ln>
          </p:spPr>
          <p:style>
            <a:lnRef idx="1">
              <a:schemeClr val="accent1"/>
            </a:lnRef>
            <a:fillRef idx="3">
              <a:schemeClr val="accent1"/>
            </a:fillRef>
            <a:effectRef idx="2">
              <a:schemeClr val="accent1"/>
            </a:effectRef>
            <a:fontRef idx="minor">
              <a:schemeClr val="lt1"/>
            </a:fontRef>
          </p:style>
          <p:txBody>
            <a:bodyPr lIns="15189" tIns="7595" rIns="15189" bIns="7595" rtlCol="0" anchor="ctr"/>
            <a:lstStyle/>
            <a:p>
              <a:pPr algn="ctr"/>
              <a:r>
                <a:rPr lang="en-US" sz="1471" dirty="0">
                  <a:solidFill>
                    <a:schemeClr val="tx1"/>
                  </a:solidFill>
                </a:rPr>
                <a:t>Gwen Wehmeyer</a:t>
              </a:r>
            </a:p>
          </p:txBody>
        </p:sp>
        <p:sp>
          <p:nvSpPr>
            <p:cNvPr id="19" name="Rectangle 18"/>
            <p:cNvSpPr/>
            <p:nvPr/>
          </p:nvSpPr>
          <p:spPr>
            <a:xfrm>
              <a:off x="-8232" y="-5621"/>
              <a:ext cx="9152232" cy="472061"/>
            </a:xfrm>
            <a:prstGeom prst="rect">
              <a:avLst/>
            </a:prstGeom>
            <a:solidFill>
              <a:srgbClr val="13130D"/>
            </a:solidFill>
            <a:ln>
              <a:noFill/>
            </a:ln>
          </p:spPr>
          <p:style>
            <a:lnRef idx="2">
              <a:schemeClr val="accent1">
                <a:shade val="50000"/>
              </a:schemeClr>
            </a:lnRef>
            <a:fillRef idx="1">
              <a:schemeClr val="accent1"/>
            </a:fillRef>
            <a:effectRef idx="0">
              <a:schemeClr val="accent1"/>
            </a:effectRef>
            <a:fontRef idx="minor">
              <a:schemeClr val="lt1"/>
            </a:fontRef>
          </p:style>
          <p:txBody>
            <a:bodyPr lIns="15189" tIns="7595" rIns="15189" bIns="7595" rtlCol="0" anchor="ctr"/>
            <a:lstStyle/>
            <a:p>
              <a:pPr algn="ctr"/>
              <a:endParaRPr lang="en-US" sz="2287" dirty="0">
                <a:solidFill>
                  <a:schemeClr val="bg1"/>
                </a:solidFill>
              </a:endParaRPr>
            </a:p>
          </p:txBody>
        </p:sp>
        <p:sp>
          <p:nvSpPr>
            <p:cNvPr id="20" name="Rectangle 19"/>
            <p:cNvSpPr/>
            <p:nvPr/>
          </p:nvSpPr>
          <p:spPr>
            <a:xfrm>
              <a:off x="-9407" y="-5621"/>
              <a:ext cx="998622" cy="564599"/>
            </a:xfrm>
            <a:prstGeom prst="rect">
              <a:avLst/>
            </a:prstGeom>
            <a:solidFill>
              <a:srgbClr val="DE5B21"/>
            </a:solidFill>
            <a:ln>
              <a:noFill/>
            </a:ln>
          </p:spPr>
          <p:style>
            <a:lnRef idx="2">
              <a:schemeClr val="accent1">
                <a:shade val="50000"/>
              </a:schemeClr>
            </a:lnRef>
            <a:fillRef idx="1">
              <a:schemeClr val="accent1"/>
            </a:fillRef>
            <a:effectRef idx="0">
              <a:schemeClr val="accent1"/>
            </a:effectRef>
            <a:fontRef idx="minor">
              <a:schemeClr val="lt1"/>
            </a:fontRef>
          </p:style>
          <p:txBody>
            <a:bodyPr lIns="15189" tIns="7595" rIns="15189" bIns="7595" rtlCol="0" anchor="ctr"/>
            <a:lstStyle/>
            <a:p>
              <a:pPr algn="ctr"/>
              <a:endParaRPr lang="en-US" sz="1471"/>
            </a:p>
          </p:txBody>
        </p:sp>
        <p:sp>
          <p:nvSpPr>
            <p:cNvPr id="21" name="Isosceles Triangle 20"/>
            <p:cNvSpPr/>
            <p:nvPr/>
          </p:nvSpPr>
          <p:spPr>
            <a:xfrm rot="10800000">
              <a:off x="-9254" y="558963"/>
              <a:ext cx="998468" cy="477547"/>
            </a:xfrm>
            <a:prstGeom prst="triangle">
              <a:avLst/>
            </a:prstGeom>
            <a:solidFill>
              <a:srgbClr val="DE5B21"/>
            </a:solidFill>
            <a:ln>
              <a:noFill/>
            </a:ln>
          </p:spPr>
          <p:style>
            <a:lnRef idx="2">
              <a:schemeClr val="accent1">
                <a:shade val="50000"/>
              </a:schemeClr>
            </a:lnRef>
            <a:fillRef idx="1">
              <a:schemeClr val="accent1"/>
            </a:fillRef>
            <a:effectRef idx="0">
              <a:schemeClr val="accent1"/>
            </a:effectRef>
            <a:fontRef idx="minor">
              <a:schemeClr val="lt1"/>
            </a:fontRef>
          </p:style>
          <p:txBody>
            <a:bodyPr lIns="15189" tIns="7595" rIns="15189" bIns="7595" rtlCol="0" anchor="ctr"/>
            <a:lstStyle/>
            <a:p>
              <a:pPr algn="ctr"/>
              <a:endParaRPr lang="en-US" sz="1471"/>
            </a:p>
          </p:txBody>
        </p:sp>
        <p:pic>
          <p:nvPicPr>
            <p:cNvPr id="22" name="Picture 2" descr="researchlogo"/>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08083" y="-5621"/>
              <a:ext cx="810534" cy="585900"/>
            </a:xfrm>
            <a:prstGeom prst="rect">
              <a:avLst/>
            </a:prstGeom>
            <a:noFill/>
            <a:extLst>
              <a:ext uri="{909E8E84-426E-40DD-AFC4-6F175D3DCCD1}">
                <a14:hiddenFill xmlns:a14="http://schemas.microsoft.com/office/drawing/2010/main">
                  <a:solidFill>
                    <a:srgbClr val="FFFFFF"/>
                  </a:solidFill>
                </a14:hiddenFill>
              </a:ext>
            </a:extLst>
          </p:spPr>
        </p:pic>
      </p:grpSp>
      <p:sp>
        <p:nvSpPr>
          <p:cNvPr id="23" name="TextBox 22"/>
          <p:cNvSpPr txBox="1"/>
          <p:nvPr/>
        </p:nvSpPr>
        <p:spPr>
          <a:xfrm>
            <a:off x="1517807" y="90162"/>
            <a:ext cx="7960835" cy="504732"/>
          </a:xfrm>
          <a:prstGeom prst="rect">
            <a:avLst/>
          </a:prstGeom>
          <a:noFill/>
        </p:spPr>
        <p:txBody>
          <a:bodyPr wrap="square" rtlCol="0">
            <a:spAutoFit/>
          </a:bodyPr>
          <a:lstStyle/>
          <a:p>
            <a:r>
              <a:rPr lang="en-US" sz="2613" dirty="0">
                <a:solidFill>
                  <a:schemeClr val="bg1"/>
                </a:solidFill>
              </a:rPr>
              <a:t>Optimum Sulfur Application for Soybeans in Oklahoma </a:t>
            </a:r>
          </a:p>
        </p:txBody>
      </p:sp>
      <p:graphicFrame>
        <p:nvGraphicFramePr>
          <p:cNvPr id="24" name="Table 23"/>
          <p:cNvGraphicFramePr>
            <a:graphicFrameLocks noGrp="1"/>
          </p:cNvGraphicFramePr>
          <p:nvPr>
            <p:extLst>
              <p:ext uri="{D42A27DB-BD31-4B8C-83A1-F6EECF244321}">
                <p14:modId xmlns:p14="http://schemas.microsoft.com/office/powerpoint/2010/main" val="3209936744"/>
              </p:ext>
            </p:extLst>
          </p:nvPr>
        </p:nvGraphicFramePr>
        <p:xfrm>
          <a:off x="4552926" y="1118755"/>
          <a:ext cx="4975036" cy="4175632"/>
        </p:xfrm>
        <a:graphic>
          <a:graphicData uri="http://schemas.openxmlformats.org/drawingml/2006/table">
            <a:tbl>
              <a:tblPr>
                <a:tableStyleId>{5C22544A-7EE6-4342-B048-85BDC9FD1C3A}</a:tableStyleId>
              </a:tblPr>
              <a:tblGrid>
                <a:gridCol w="770328">
                  <a:extLst>
                    <a:ext uri="{9D8B030D-6E8A-4147-A177-3AD203B41FA5}">
                      <a16:colId xmlns:a16="http://schemas.microsoft.com/office/drawing/2014/main" val="1185652532"/>
                    </a:ext>
                  </a:extLst>
                </a:gridCol>
                <a:gridCol w="995008">
                  <a:extLst>
                    <a:ext uri="{9D8B030D-6E8A-4147-A177-3AD203B41FA5}">
                      <a16:colId xmlns:a16="http://schemas.microsoft.com/office/drawing/2014/main" val="200416528"/>
                    </a:ext>
                  </a:extLst>
                </a:gridCol>
                <a:gridCol w="794531">
                  <a:extLst>
                    <a:ext uri="{9D8B030D-6E8A-4147-A177-3AD203B41FA5}">
                      <a16:colId xmlns:a16="http://schemas.microsoft.com/office/drawing/2014/main" val="1507442436"/>
                    </a:ext>
                  </a:extLst>
                </a:gridCol>
                <a:gridCol w="874513">
                  <a:extLst>
                    <a:ext uri="{9D8B030D-6E8A-4147-A177-3AD203B41FA5}">
                      <a16:colId xmlns:a16="http://schemas.microsoft.com/office/drawing/2014/main" val="1072466565"/>
                    </a:ext>
                  </a:extLst>
                </a:gridCol>
                <a:gridCol w="770328">
                  <a:extLst>
                    <a:ext uri="{9D8B030D-6E8A-4147-A177-3AD203B41FA5}">
                      <a16:colId xmlns:a16="http://schemas.microsoft.com/office/drawing/2014/main" val="1170832642"/>
                    </a:ext>
                  </a:extLst>
                </a:gridCol>
                <a:gridCol w="770328">
                  <a:extLst>
                    <a:ext uri="{9D8B030D-6E8A-4147-A177-3AD203B41FA5}">
                      <a16:colId xmlns:a16="http://schemas.microsoft.com/office/drawing/2014/main" val="3087090084"/>
                    </a:ext>
                  </a:extLst>
                </a:gridCol>
              </a:tblGrid>
              <a:tr h="773726">
                <a:tc>
                  <a:txBody>
                    <a:bodyPr/>
                    <a:lstStyle/>
                    <a:p>
                      <a:pPr algn="ctr" fontAlgn="ctr"/>
                      <a:r>
                        <a:rPr lang="en-US" sz="1600" b="1" u="none" strike="noStrike" dirty="0" err="1" smtClean="0">
                          <a:effectLst/>
                        </a:rPr>
                        <a:t>Trt</a:t>
                      </a:r>
                      <a:endParaRPr lang="en-US" sz="1600" b="1" i="0" u="none" strike="noStrike" dirty="0">
                        <a:solidFill>
                          <a:srgbClr val="000000"/>
                        </a:solidFill>
                        <a:effectLst/>
                        <a:latin typeface="Calibri" panose="020F0502020204030204" pitchFamily="34" charset="0"/>
                      </a:endParaRPr>
                    </a:p>
                  </a:txBody>
                  <a:tcPr marL="10372" marR="10372" marT="10372" marB="0" anchor="ctr">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600" b="1" u="none" strike="noStrike" dirty="0">
                          <a:effectLst/>
                        </a:rPr>
                        <a:t>Fertilizer</a:t>
                      </a:r>
                      <a:endParaRPr lang="en-US" sz="1600" b="1" i="0" u="none" strike="noStrike" dirty="0">
                        <a:solidFill>
                          <a:srgbClr val="000000"/>
                        </a:solidFill>
                        <a:effectLst/>
                        <a:latin typeface="Calibri" panose="020F0502020204030204" pitchFamily="34" charset="0"/>
                      </a:endParaRPr>
                    </a:p>
                  </a:txBody>
                  <a:tcPr marL="10372" marR="10372" marT="1037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600" b="1" u="none" strike="noStrike" dirty="0">
                          <a:effectLst/>
                        </a:rPr>
                        <a:t>Timing</a:t>
                      </a:r>
                      <a:endParaRPr lang="en-US" sz="1600" b="1" i="0" u="none" strike="noStrike" dirty="0">
                        <a:solidFill>
                          <a:srgbClr val="000000"/>
                        </a:solidFill>
                        <a:effectLst/>
                        <a:latin typeface="Calibri" panose="020F0502020204030204" pitchFamily="34" charset="0"/>
                      </a:endParaRPr>
                    </a:p>
                  </a:txBody>
                  <a:tcPr marL="10372" marR="10372" marT="1037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600" b="1" u="none" strike="noStrike" dirty="0">
                          <a:effectLst/>
                        </a:rPr>
                        <a:t>k</a:t>
                      </a:r>
                      <a:r>
                        <a:rPr lang="en-US" sz="1600" b="1" u="none" strike="noStrike" dirty="0" smtClean="0">
                          <a:effectLst/>
                        </a:rPr>
                        <a:t>g </a:t>
                      </a:r>
                      <a:r>
                        <a:rPr lang="en-US" sz="1600" b="1" u="none" strike="noStrike" dirty="0">
                          <a:effectLst/>
                        </a:rPr>
                        <a:t>S ha </a:t>
                      </a:r>
                      <a:r>
                        <a:rPr lang="en-US" sz="1300" b="1" u="none" strike="noStrike" dirty="0">
                          <a:effectLst/>
                        </a:rPr>
                        <a:t>-1</a:t>
                      </a:r>
                      <a:endParaRPr lang="en-US" sz="1300" b="1" i="0" u="none" strike="noStrike" dirty="0">
                        <a:solidFill>
                          <a:srgbClr val="000000"/>
                        </a:solidFill>
                        <a:effectLst/>
                        <a:latin typeface="Calibri" panose="020F0502020204030204" pitchFamily="34" charset="0"/>
                      </a:endParaRPr>
                    </a:p>
                  </a:txBody>
                  <a:tcPr marL="10372" marR="10372" marT="1037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it-IT" sz="1600" b="1" u="none" strike="noStrike" dirty="0">
                          <a:effectLst/>
                        </a:rPr>
                        <a:t>k</a:t>
                      </a:r>
                      <a:r>
                        <a:rPr lang="it-IT" sz="1600" b="1" u="none" strike="noStrike" dirty="0" smtClean="0">
                          <a:effectLst/>
                        </a:rPr>
                        <a:t>g </a:t>
                      </a:r>
                      <a:r>
                        <a:rPr lang="it-IT" sz="1600" b="1" u="none" strike="noStrike" dirty="0">
                          <a:effectLst/>
                        </a:rPr>
                        <a:t>carrier N ha </a:t>
                      </a:r>
                      <a:r>
                        <a:rPr lang="it-IT" sz="1200" b="1" u="none" strike="noStrike" dirty="0">
                          <a:effectLst/>
                        </a:rPr>
                        <a:t>-1</a:t>
                      </a:r>
                      <a:endParaRPr lang="it-IT" sz="1200" b="1" i="0" u="none" strike="noStrike" dirty="0">
                        <a:solidFill>
                          <a:srgbClr val="000000"/>
                        </a:solidFill>
                        <a:effectLst/>
                        <a:latin typeface="Calibri" panose="020F0502020204030204" pitchFamily="34" charset="0"/>
                      </a:endParaRPr>
                    </a:p>
                  </a:txBody>
                  <a:tcPr marL="10372" marR="10372" marT="1037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600" b="1" u="none" strike="noStrike" dirty="0">
                          <a:effectLst/>
                        </a:rPr>
                        <a:t>kg/ha </a:t>
                      </a:r>
                      <a:r>
                        <a:rPr lang="en-US" sz="1600" b="1" u="none" strike="noStrike" dirty="0" smtClean="0">
                          <a:effectLst/>
                        </a:rPr>
                        <a:t>total product</a:t>
                      </a:r>
                      <a:endParaRPr lang="en-US" sz="1600" b="1" i="0" u="none" strike="noStrike" dirty="0">
                        <a:solidFill>
                          <a:srgbClr val="000000"/>
                        </a:solidFill>
                        <a:effectLst/>
                        <a:latin typeface="Calibri" panose="020F0502020204030204" pitchFamily="34" charset="0"/>
                      </a:endParaRPr>
                    </a:p>
                  </a:txBody>
                  <a:tcPr marL="10372" marR="10372" marT="10372" marB="0" anchor="ctr">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343964055"/>
                  </a:ext>
                </a:extLst>
              </a:tr>
              <a:tr h="231634">
                <a:tc>
                  <a:txBody>
                    <a:bodyPr/>
                    <a:lstStyle/>
                    <a:p>
                      <a:pPr algn="ctr" fontAlgn="ctr"/>
                      <a:r>
                        <a:rPr lang="en-US" sz="1400" u="none" strike="noStrike" dirty="0">
                          <a:effectLst/>
                        </a:rPr>
                        <a:t>1</a:t>
                      </a:r>
                      <a:endParaRPr lang="en-US" sz="1400" b="0" i="0" u="none" strike="noStrike" dirty="0">
                        <a:solidFill>
                          <a:srgbClr val="000000"/>
                        </a:solidFill>
                        <a:effectLst/>
                        <a:latin typeface="Calibri" panose="020F0502020204030204" pitchFamily="34" charset="0"/>
                      </a:endParaRPr>
                    </a:p>
                  </a:txBody>
                  <a:tcPr marL="10372" marR="10372" marT="10372" marB="0" anchor="ctr">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400" u="none" strike="noStrike" dirty="0">
                          <a:effectLst/>
                        </a:rPr>
                        <a:t>check</a:t>
                      </a:r>
                      <a:endParaRPr lang="en-US" sz="1400" b="0" i="0" u="none" strike="noStrike" dirty="0">
                        <a:solidFill>
                          <a:srgbClr val="000000"/>
                        </a:solidFill>
                        <a:effectLst/>
                        <a:latin typeface="Calibri" panose="020F0502020204030204" pitchFamily="34" charset="0"/>
                      </a:endParaRPr>
                    </a:p>
                  </a:txBody>
                  <a:tcPr marL="10372" marR="10372" marT="10372"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400" u="none" strike="noStrike" dirty="0">
                          <a:effectLst/>
                        </a:rPr>
                        <a:t>.</a:t>
                      </a:r>
                      <a:endParaRPr lang="en-US" sz="1400" b="0" i="0" u="none" strike="noStrike" dirty="0">
                        <a:solidFill>
                          <a:srgbClr val="000000"/>
                        </a:solidFill>
                        <a:effectLst/>
                        <a:latin typeface="Calibri" panose="020F0502020204030204" pitchFamily="34" charset="0"/>
                      </a:endParaRPr>
                    </a:p>
                  </a:txBody>
                  <a:tcPr marL="10372" marR="10372" marT="10372"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400" u="none" strike="noStrike" dirty="0">
                          <a:effectLst/>
                        </a:rPr>
                        <a:t>0</a:t>
                      </a:r>
                      <a:endParaRPr lang="en-US" sz="1400" b="0" i="0" u="none" strike="noStrike" dirty="0">
                        <a:solidFill>
                          <a:srgbClr val="000000"/>
                        </a:solidFill>
                        <a:effectLst/>
                        <a:latin typeface="Calibri" panose="020F0502020204030204" pitchFamily="34" charset="0"/>
                      </a:endParaRPr>
                    </a:p>
                  </a:txBody>
                  <a:tcPr marL="10372" marR="10372" marT="10372"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400" u="none" strike="noStrike" dirty="0">
                          <a:effectLst/>
                        </a:rPr>
                        <a:t>0</a:t>
                      </a:r>
                      <a:endParaRPr lang="en-US" sz="1400" b="0" i="0" u="none" strike="noStrike" dirty="0">
                        <a:solidFill>
                          <a:srgbClr val="000000"/>
                        </a:solidFill>
                        <a:effectLst/>
                        <a:latin typeface="Calibri" panose="020F0502020204030204" pitchFamily="34" charset="0"/>
                      </a:endParaRPr>
                    </a:p>
                  </a:txBody>
                  <a:tcPr marL="10372" marR="10372" marT="10372"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400" u="none" strike="noStrike">
                          <a:effectLst/>
                        </a:rPr>
                        <a:t>0</a:t>
                      </a:r>
                      <a:endParaRPr lang="en-US" sz="1400" b="0" i="0" u="none" strike="noStrike">
                        <a:solidFill>
                          <a:srgbClr val="000000"/>
                        </a:solidFill>
                        <a:effectLst/>
                        <a:latin typeface="Calibri" panose="020F0502020204030204" pitchFamily="34" charset="0"/>
                      </a:endParaRPr>
                    </a:p>
                  </a:txBody>
                  <a:tcPr marL="10372" marR="10372" marT="10372" marB="0" anchor="b">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908472531"/>
                  </a:ext>
                </a:extLst>
              </a:tr>
              <a:tr h="452896">
                <a:tc>
                  <a:txBody>
                    <a:bodyPr/>
                    <a:lstStyle/>
                    <a:p>
                      <a:pPr algn="ctr" fontAlgn="ctr"/>
                      <a:r>
                        <a:rPr lang="en-US" sz="1400" u="none" strike="noStrike">
                          <a:effectLst/>
                        </a:rPr>
                        <a:t>2</a:t>
                      </a:r>
                      <a:endParaRPr lang="en-US" sz="1400" b="0" i="0" u="none" strike="noStrike">
                        <a:solidFill>
                          <a:srgbClr val="000000"/>
                        </a:solidFill>
                        <a:effectLst/>
                        <a:latin typeface="Calibri" panose="020F0502020204030204" pitchFamily="34" charset="0"/>
                      </a:endParaRPr>
                    </a:p>
                  </a:txBody>
                  <a:tcPr marL="10372" marR="10372" marT="10372" marB="0" anchor="ctr">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400" u="none" strike="noStrike" dirty="0">
                          <a:effectLst/>
                        </a:rPr>
                        <a:t>Ammonium Nitrate</a:t>
                      </a:r>
                      <a:endParaRPr lang="en-US" sz="1400" b="0" i="0" u="none" strike="noStrike" dirty="0">
                        <a:solidFill>
                          <a:srgbClr val="000000"/>
                        </a:solidFill>
                        <a:effectLst/>
                        <a:latin typeface="Calibri" panose="020F0502020204030204" pitchFamily="34" charset="0"/>
                      </a:endParaRPr>
                    </a:p>
                  </a:txBody>
                  <a:tcPr marL="10372" marR="10372" marT="1037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400" u="none" strike="noStrike" dirty="0" err="1">
                          <a:effectLst/>
                        </a:rPr>
                        <a:t>Preplant</a:t>
                      </a:r>
                      <a:endParaRPr lang="en-US" sz="1400" b="0" i="0" u="none" strike="noStrike" dirty="0">
                        <a:solidFill>
                          <a:srgbClr val="000000"/>
                        </a:solidFill>
                        <a:effectLst/>
                        <a:latin typeface="Calibri" panose="020F0502020204030204" pitchFamily="34" charset="0"/>
                      </a:endParaRPr>
                    </a:p>
                  </a:txBody>
                  <a:tcPr marL="10372" marR="10372" marT="1037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400" u="none" strike="noStrike" dirty="0">
                          <a:effectLst/>
                        </a:rPr>
                        <a:t>0</a:t>
                      </a:r>
                      <a:endParaRPr lang="en-US" sz="1400" b="0" i="0" u="none" strike="noStrike" dirty="0">
                        <a:solidFill>
                          <a:srgbClr val="000000"/>
                        </a:solidFill>
                        <a:effectLst/>
                        <a:latin typeface="Calibri" panose="020F0502020204030204" pitchFamily="34" charset="0"/>
                      </a:endParaRPr>
                    </a:p>
                  </a:txBody>
                  <a:tcPr marL="10372" marR="10372" marT="10372"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400" u="none" strike="noStrike" dirty="0">
                          <a:effectLst/>
                        </a:rPr>
                        <a:t>14</a:t>
                      </a:r>
                      <a:endParaRPr lang="en-US" sz="1400" b="0" i="0" u="none" strike="noStrike" dirty="0">
                        <a:solidFill>
                          <a:srgbClr val="000000"/>
                        </a:solidFill>
                        <a:effectLst/>
                        <a:latin typeface="Calibri" panose="020F0502020204030204" pitchFamily="34" charset="0"/>
                      </a:endParaRPr>
                    </a:p>
                  </a:txBody>
                  <a:tcPr marL="10372" marR="10372" marT="10372"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400" u="none" strike="noStrike" dirty="0">
                          <a:effectLst/>
                        </a:rPr>
                        <a:t>68</a:t>
                      </a:r>
                      <a:endParaRPr lang="en-US" sz="1400" b="0" i="0" u="none" strike="noStrike" dirty="0">
                        <a:solidFill>
                          <a:srgbClr val="000000"/>
                        </a:solidFill>
                        <a:effectLst/>
                        <a:latin typeface="Calibri" panose="020F0502020204030204" pitchFamily="34" charset="0"/>
                      </a:endParaRPr>
                    </a:p>
                  </a:txBody>
                  <a:tcPr marL="10372" marR="10372" marT="10372" marB="0" anchor="b">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414879885"/>
                  </a:ext>
                </a:extLst>
              </a:tr>
              <a:tr h="452896">
                <a:tc>
                  <a:txBody>
                    <a:bodyPr/>
                    <a:lstStyle/>
                    <a:p>
                      <a:pPr algn="ctr" fontAlgn="ctr"/>
                      <a:r>
                        <a:rPr lang="en-US" sz="1400" u="none" strike="noStrike">
                          <a:effectLst/>
                        </a:rPr>
                        <a:t>3</a:t>
                      </a:r>
                      <a:endParaRPr lang="en-US" sz="1400" b="0" i="0" u="none" strike="noStrike">
                        <a:solidFill>
                          <a:srgbClr val="000000"/>
                        </a:solidFill>
                        <a:effectLst/>
                        <a:latin typeface="Calibri" panose="020F0502020204030204" pitchFamily="34" charset="0"/>
                      </a:endParaRPr>
                    </a:p>
                  </a:txBody>
                  <a:tcPr marL="10372" marR="10372" marT="10372" marB="0" anchor="ctr">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400" u="none" strike="noStrike">
                          <a:effectLst/>
                        </a:rPr>
                        <a:t>Ammonium Sulfate</a:t>
                      </a:r>
                      <a:endParaRPr lang="en-US" sz="1400" b="0" i="0" u="none" strike="noStrike">
                        <a:solidFill>
                          <a:srgbClr val="000000"/>
                        </a:solidFill>
                        <a:effectLst/>
                        <a:latin typeface="Calibri" panose="020F0502020204030204" pitchFamily="34" charset="0"/>
                      </a:endParaRPr>
                    </a:p>
                  </a:txBody>
                  <a:tcPr marL="10372" marR="10372" marT="1037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400" u="none" strike="noStrike">
                          <a:effectLst/>
                        </a:rPr>
                        <a:t>Preplant</a:t>
                      </a:r>
                      <a:endParaRPr lang="en-US" sz="1400" b="0" i="0" u="none" strike="noStrike">
                        <a:solidFill>
                          <a:srgbClr val="000000"/>
                        </a:solidFill>
                        <a:effectLst/>
                        <a:latin typeface="Calibri" panose="020F0502020204030204" pitchFamily="34" charset="0"/>
                      </a:endParaRPr>
                    </a:p>
                  </a:txBody>
                  <a:tcPr marL="10372" marR="10372" marT="1037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400" u="none" strike="noStrike" dirty="0">
                          <a:effectLst/>
                        </a:rPr>
                        <a:t>5</a:t>
                      </a:r>
                      <a:endParaRPr lang="en-US" sz="1400" b="0" i="0" u="none" strike="noStrike" dirty="0">
                        <a:solidFill>
                          <a:srgbClr val="000000"/>
                        </a:solidFill>
                        <a:effectLst/>
                        <a:latin typeface="Calibri" panose="020F0502020204030204" pitchFamily="34" charset="0"/>
                      </a:endParaRPr>
                    </a:p>
                  </a:txBody>
                  <a:tcPr marL="10372" marR="10372" marT="10372"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400" u="none" strike="noStrike" dirty="0">
                          <a:effectLst/>
                        </a:rPr>
                        <a:t>5</a:t>
                      </a:r>
                      <a:endParaRPr lang="en-US" sz="1400" b="0" i="0" u="none" strike="noStrike" dirty="0">
                        <a:solidFill>
                          <a:srgbClr val="000000"/>
                        </a:solidFill>
                        <a:effectLst/>
                        <a:latin typeface="Calibri" panose="020F0502020204030204" pitchFamily="34" charset="0"/>
                      </a:endParaRPr>
                    </a:p>
                  </a:txBody>
                  <a:tcPr marL="10372" marR="10372" marT="10372"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400" u="none" strike="noStrike" dirty="0">
                          <a:effectLst/>
                        </a:rPr>
                        <a:t>23</a:t>
                      </a:r>
                      <a:endParaRPr lang="en-US" sz="1400" b="0" i="0" u="none" strike="noStrike" dirty="0">
                        <a:solidFill>
                          <a:srgbClr val="000000"/>
                        </a:solidFill>
                        <a:effectLst/>
                        <a:latin typeface="Calibri" panose="020F0502020204030204" pitchFamily="34" charset="0"/>
                      </a:endParaRPr>
                    </a:p>
                  </a:txBody>
                  <a:tcPr marL="10372" marR="10372" marT="10372" marB="0" anchor="b">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295033005"/>
                  </a:ext>
                </a:extLst>
              </a:tr>
              <a:tr h="452896">
                <a:tc>
                  <a:txBody>
                    <a:bodyPr/>
                    <a:lstStyle/>
                    <a:p>
                      <a:pPr algn="ctr" fontAlgn="ctr"/>
                      <a:r>
                        <a:rPr lang="en-US" sz="1400" u="none" strike="noStrike">
                          <a:effectLst/>
                        </a:rPr>
                        <a:t>4</a:t>
                      </a:r>
                      <a:endParaRPr lang="en-US" sz="1400" b="0" i="0" u="none" strike="noStrike">
                        <a:solidFill>
                          <a:srgbClr val="000000"/>
                        </a:solidFill>
                        <a:effectLst/>
                        <a:latin typeface="Calibri" panose="020F0502020204030204" pitchFamily="34" charset="0"/>
                      </a:endParaRPr>
                    </a:p>
                  </a:txBody>
                  <a:tcPr marL="10372" marR="10372" marT="10372" marB="0" anchor="ctr">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400" u="none" strike="noStrike">
                          <a:effectLst/>
                        </a:rPr>
                        <a:t>Ammonium Sulfate</a:t>
                      </a:r>
                      <a:endParaRPr lang="en-US" sz="1400" b="0" i="0" u="none" strike="noStrike">
                        <a:solidFill>
                          <a:srgbClr val="000000"/>
                        </a:solidFill>
                        <a:effectLst/>
                        <a:latin typeface="Calibri" panose="020F0502020204030204" pitchFamily="34" charset="0"/>
                      </a:endParaRPr>
                    </a:p>
                  </a:txBody>
                  <a:tcPr marL="10372" marR="10372" marT="1037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400" u="none" strike="noStrike">
                          <a:effectLst/>
                        </a:rPr>
                        <a:t>Preplant</a:t>
                      </a:r>
                      <a:endParaRPr lang="en-US" sz="1400" b="0" i="0" u="none" strike="noStrike">
                        <a:solidFill>
                          <a:srgbClr val="000000"/>
                        </a:solidFill>
                        <a:effectLst/>
                        <a:latin typeface="Calibri" panose="020F0502020204030204" pitchFamily="34" charset="0"/>
                      </a:endParaRPr>
                    </a:p>
                  </a:txBody>
                  <a:tcPr marL="10372" marR="10372" marT="1037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400" u="none" strike="noStrike" dirty="0">
                          <a:effectLst/>
                        </a:rPr>
                        <a:t>11</a:t>
                      </a:r>
                      <a:endParaRPr lang="en-US" sz="1400" b="0" i="0" u="none" strike="noStrike" dirty="0">
                        <a:solidFill>
                          <a:srgbClr val="000000"/>
                        </a:solidFill>
                        <a:effectLst/>
                        <a:latin typeface="Calibri" panose="020F0502020204030204" pitchFamily="34" charset="0"/>
                      </a:endParaRPr>
                    </a:p>
                  </a:txBody>
                  <a:tcPr marL="10372" marR="10372" marT="10372"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400" u="none" strike="noStrike" dirty="0">
                          <a:effectLst/>
                        </a:rPr>
                        <a:t>10</a:t>
                      </a:r>
                      <a:endParaRPr lang="en-US" sz="1400" b="0" i="0" u="none" strike="noStrike" dirty="0">
                        <a:solidFill>
                          <a:srgbClr val="000000"/>
                        </a:solidFill>
                        <a:effectLst/>
                        <a:latin typeface="Calibri" panose="020F0502020204030204" pitchFamily="34" charset="0"/>
                      </a:endParaRPr>
                    </a:p>
                  </a:txBody>
                  <a:tcPr marL="10372" marR="10372" marT="10372"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400" u="none" strike="noStrike" dirty="0">
                          <a:effectLst/>
                        </a:rPr>
                        <a:t>45</a:t>
                      </a:r>
                      <a:endParaRPr lang="en-US" sz="1400" b="0" i="0" u="none" strike="noStrike" dirty="0">
                        <a:solidFill>
                          <a:srgbClr val="000000"/>
                        </a:solidFill>
                        <a:effectLst/>
                        <a:latin typeface="Calibri" panose="020F0502020204030204" pitchFamily="34" charset="0"/>
                      </a:endParaRPr>
                    </a:p>
                  </a:txBody>
                  <a:tcPr marL="10372" marR="10372" marT="10372" marB="0" anchor="b">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184243252"/>
                  </a:ext>
                </a:extLst>
              </a:tr>
              <a:tr h="452896">
                <a:tc>
                  <a:txBody>
                    <a:bodyPr/>
                    <a:lstStyle/>
                    <a:p>
                      <a:pPr algn="ctr" fontAlgn="ctr"/>
                      <a:r>
                        <a:rPr lang="en-US" sz="1400" u="none" strike="noStrike">
                          <a:effectLst/>
                        </a:rPr>
                        <a:t>5</a:t>
                      </a:r>
                      <a:endParaRPr lang="en-US" sz="1400" b="0" i="0" u="none" strike="noStrike">
                        <a:solidFill>
                          <a:srgbClr val="000000"/>
                        </a:solidFill>
                        <a:effectLst/>
                        <a:latin typeface="Calibri" panose="020F0502020204030204" pitchFamily="34" charset="0"/>
                      </a:endParaRPr>
                    </a:p>
                  </a:txBody>
                  <a:tcPr marL="10372" marR="10372" marT="10372" marB="0" anchor="ctr">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400" u="none" strike="noStrike">
                          <a:effectLst/>
                        </a:rPr>
                        <a:t>Ammonium Sulfate</a:t>
                      </a:r>
                      <a:endParaRPr lang="en-US" sz="1400" b="0" i="0" u="none" strike="noStrike">
                        <a:solidFill>
                          <a:srgbClr val="000000"/>
                        </a:solidFill>
                        <a:effectLst/>
                        <a:latin typeface="Calibri" panose="020F0502020204030204" pitchFamily="34" charset="0"/>
                      </a:endParaRPr>
                    </a:p>
                  </a:txBody>
                  <a:tcPr marL="10372" marR="10372" marT="1037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400" u="none" strike="noStrike">
                          <a:effectLst/>
                        </a:rPr>
                        <a:t>Preplant</a:t>
                      </a:r>
                      <a:endParaRPr lang="en-US" sz="1400" b="0" i="0" u="none" strike="noStrike">
                        <a:solidFill>
                          <a:srgbClr val="000000"/>
                        </a:solidFill>
                        <a:effectLst/>
                        <a:latin typeface="Calibri" panose="020F0502020204030204" pitchFamily="34" charset="0"/>
                      </a:endParaRPr>
                    </a:p>
                  </a:txBody>
                  <a:tcPr marL="10372" marR="10372" marT="1037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400" u="none" strike="noStrike">
                          <a:effectLst/>
                        </a:rPr>
                        <a:t>16</a:t>
                      </a:r>
                      <a:endParaRPr lang="en-US" sz="1400" b="0" i="0" u="none" strike="noStrike">
                        <a:solidFill>
                          <a:srgbClr val="000000"/>
                        </a:solidFill>
                        <a:effectLst/>
                        <a:latin typeface="Calibri" panose="020F0502020204030204" pitchFamily="34" charset="0"/>
                      </a:endParaRPr>
                    </a:p>
                  </a:txBody>
                  <a:tcPr marL="10372" marR="10372" marT="10372"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400" u="none" strike="noStrike" dirty="0">
                          <a:effectLst/>
                        </a:rPr>
                        <a:t>14</a:t>
                      </a:r>
                      <a:endParaRPr lang="en-US" sz="1400" b="0" i="0" u="none" strike="noStrike" dirty="0">
                        <a:solidFill>
                          <a:srgbClr val="000000"/>
                        </a:solidFill>
                        <a:effectLst/>
                        <a:latin typeface="Calibri" panose="020F0502020204030204" pitchFamily="34" charset="0"/>
                      </a:endParaRPr>
                    </a:p>
                  </a:txBody>
                  <a:tcPr marL="10372" marR="10372" marT="10372"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400" u="none" strike="noStrike" dirty="0">
                          <a:effectLst/>
                        </a:rPr>
                        <a:t>68</a:t>
                      </a:r>
                      <a:endParaRPr lang="en-US" sz="1400" b="0" i="0" u="none" strike="noStrike" dirty="0">
                        <a:solidFill>
                          <a:srgbClr val="000000"/>
                        </a:solidFill>
                        <a:effectLst/>
                        <a:latin typeface="Calibri" panose="020F0502020204030204" pitchFamily="34" charset="0"/>
                      </a:endParaRPr>
                    </a:p>
                  </a:txBody>
                  <a:tcPr marL="10372" marR="10372" marT="10372" marB="0" anchor="b">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808853775"/>
                  </a:ext>
                </a:extLst>
              </a:tr>
              <a:tr h="452896">
                <a:tc>
                  <a:txBody>
                    <a:bodyPr/>
                    <a:lstStyle/>
                    <a:p>
                      <a:pPr algn="ctr" fontAlgn="ctr"/>
                      <a:r>
                        <a:rPr lang="en-US" sz="1400" u="none" strike="noStrike">
                          <a:effectLst/>
                        </a:rPr>
                        <a:t>6</a:t>
                      </a:r>
                      <a:endParaRPr lang="en-US" sz="1400" b="0" i="0" u="none" strike="noStrike">
                        <a:solidFill>
                          <a:srgbClr val="000000"/>
                        </a:solidFill>
                        <a:effectLst/>
                        <a:latin typeface="Calibri" panose="020F0502020204030204" pitchFamily="34" charset="0"/>
                      </a:endParaRPr>
                    </a:p>
                  </a:txBody>
                  <a:tcPr marL="10372" marR="10372" marT="10372" marB="0" anchor="ctr">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400" u="none" strike="noStrike">
                          <a:effectLst/>
                        </a:rPr>
                        <a:t>Ammonium Sulfate</a:t>
                      </a:r>
                      <a:endParaRPr lang="en-US" sz="1400" b="0" i="0" u="none" strike="noStrike">
                        <a:solidFill>
                          <a:srgbClr val="000000"/>
                        </a:solidFill>
                        <a:effectLst/>
                        <a:latin typeface="Calibri" panose="020F0502020204030204" pitchFamily="34" charset="0"/>
                      </a:endParaRPr>
                    </a:p>
                  </a:txBody>
                  <a:tcPr marL="10372" marR="10372" marT="1037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400" u="none" strike="noStrike">
                          <a:effectLst/>
                        </a:rPr>
                        <a:t>Sidedress</a:t>
                      </a:r>
                      <a:endParaRPr lang="en-US" sz="1400" b="0" i="0" u="none" strike="noStrike">
                        <a:solidFill>
                          <a:srgbClr val="000000"/>
                        </a:solidFill>
                        <a:effectLst/>
                        <a:latin typeface="Calibri" panose="020F0502020204030204" pitchFamily="34" charset="0"/>
                      </a:endParaRPr>
                    </a:p>
                  </a:txBody>
                  <a:tcPr marL="10372" marR="10372" marT="1037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400" u="none" strike="noStrike">
                          <a:effectLst/>
                        </a:rPr>
                        <a:t>5</a:t>
                      </a:r>
                      <a:endParaRPr lang="en-US" sz="1400" b="0" i="0" u="none" strike="noStrike">
                        <a:solidFill>
                          <a:srgbClr val="000000"/>
                        </a:solidFill>
                        <a:effectLst/>
                        <a:latin typeface="Calibri" panose="020F0502020204030204" pitchFamily="34" charset="0"/>
                      </a:endParaRPr>
                    </a:p>
                  </a:txBody>
                  <a:tcPr marL="10372" marR="10372" marT="10372"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400" u="none" strike="noStrike" dirty="0">
                          <a:effectLst/>
                        </a:rPr>
                        <a:t>5</a:t>
                      </a:r>
                      <a:endParaRPr lang="en-US" sz="1400" b="0" i="0" u="none" strike="noStrike" dirty="0">
                        <a:solidFill>
                          <a:srgbClr val="000000"/>
                        </a:solidFill>
                        <a:effectLst/>
                        <a:latin typeface="Calibri" panose="020F0502020204030204" pitchFamily="34" charset="0"/>
                      </a:endParaRPr>
                    </a:p>
                  </a:txBody>
                  <a:tcPr marL="10372" marR="10372" marT="10372"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400" u="none" strike="noStrike" dirty="0">
                          <a:effectLst/>
                        </a:rPr>
                        <a:t>23</a:t>
                      </a:r>
                      <a:endParaRPr lang="en-US" sz="1400" b="0" i="0" u="none" strike="noStrike" dirty="0">
                        <a:solidFill>
                          <a:srgbClr val="000000"/>
                        </a:solidFill>
                        <a:effectLst/>
                        <a:latin typeface="Calibri" panose="020F0502020204030204" pitchFamily="34" charset="0"/>
                      </a:endParaRPr>
                    </a:p>
                  </a:txBody>
                  <a:tcPr marL="10372" marR="10372" marT="10372" marB="0" anchor="b">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370333330"/>
                  </a:ext>
                </a:extLst>
              </a:tr>
              <a:tr h="452896">
                <a:tc>
                  <a:txBody>
                    <a:bodyPr/>
                    <a:lstStyle/>
                    <a:p>
                      <a:pPr algn="ctr" fontAlgn="ctr"/>
                      <a:r>
                        <a:rPr lang="en-US" sz="1400" u="none" strike="noStrike">
                          <a:effectLst/>
                        </a:rPr>
                        <a:t>7</a:t>
                      </a:r>
                      <a:endParaRPr lang="en-US" sz="1400" b="0" i="0" u="none" strike="noStrike">
                        <a:solidFill>
                          <a:srgbClr val="000000"/>
                        </a:solidFill>
                        <a:effectLst/>
                        <a:latin typeface="Calibri" panose="020F0502020204030204" pitchFamily="34" charset="0"/>
                      </a:endParaRPr>
                    </a:p>
                  </a:txBody>
                  <a:tcPr marL="10372" marR="10372" marT="10372" marB="0" anchor="ctr">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400" u="none" strike="noStrike">
                          <a:effectLst/>
                        </a:rPr>
                        <a:t>Ammonium Sulfate</a:t>
                      </a:r>
                      <a:endParaRPr lang="en-US" sz="1400" b="0" i="0" u="none" strike="noStrike">
                        <a:solidFill>
                          <a:srgbClr val="000000"/>
                        </a:solidFill>
                        <a:effectLst/>
                        <a:latin typeface="Calibri" panose="020F0502020204030204" pitchFamily="34" charset="0"/>
                      </a:endParaRPr>
                    </a:p>
                  </a:txBody>
                  <a:tcPr marL="10372" marR="10372" marT="1037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400" u="none" strike="noStrike">
                          <a:effectLst/>
                        </a:rPr>
                        <a:t>Sidedress</a:t>
                      </a:r>
                      <a:endParaRPr lang="en-US" sz="1400" b="0" i="0" u="none" strike="noStrike">
                        <a:solidFill>
                          <a:srgbClr val="000000"/>
                        </a:solidFill>
                        <a:effectLst/>
                        <a:latin typeface="Calibri" panose="020F0502020204030204" pitchFamily="34" charset="0"/>
                      </a:endParaRPr>
                    </a:p>
                  </a:txBody>
                  <a:tcPr marL="10372" marR="10372" marT="1037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400" u="none" strike="noStrike">
                          <a:effectLst/>
                        </a:rPr>
                        <a:t>11</a:t>
                      </a:r>
                      <a:endParaRPr lang="en-US" sz="1400" b="0" i="0" u="none" strike="noStrike">
                        <a:solidFill>
                          <a:srgbClr val="000000"/>
                        </a:solidFill>
                        <a:effectLst/>
                        <a:latin typeface="Calibri" panose="020F0502020204030204" pitchFamily="34" charset="0"/>
                      </a:endParaRPr>
                    </a:p>
                  </a:txBody>
                  <a:tcPr marL="10372" marR="10372" marT="10372"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400" u="none" strike="noStrike">
                          <a:effectLst/>
                        </a:rPr>
                        <a:t>10</a:t>
                      </a:r>
                      <a:endParaRPr lang="en-US" sz="1400" b="0" i="0" u="none" strike="noStrike">
                        <a:solidFill>
                          <a:srgbClr val="000000"/>
                        </a:solidFill>
                        <a:effectLst/>
                        <a:latin typeface="Calibri" panose="020F0502020204030204" pitchFamily="34" charset="0"/>
                      </a:endParaRPr>
                    </a:p>
                  </a:txBody>
                  <a:tcPr marL="10372" marR="10372" marT="10372"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400" u="none" strike="noStrike" dirty="0">
                          <a:effectLst/>
                        </a:rPr>
                        <a:t>45</a:t>
                      </a:r>
                      <a:endParaRPr lang="en-US" sz="1400" b="0" i="0" u="none" strike="noStrike" dirty="0">
                        <a:solidFill>
                          <a:srgbClr val="000000"/>
                        </a:solidFill>
                        <a:effectLst/>
                        <a:latin typeface="Calibri" panose="020F0502020204030204" pitchFamily="34" charset="0"/>
                      </a:endParaRPr>
                    </a:p>
                  </a:txBody>
                  <a:tcPr marL="10372" marR="10372" marT="10372" marB="0" anchor="b">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541548898"/>
                  </a:ext>
                </a:extLst>
              </a:tr>
              <a:tr h="452896">
                <a:tc>
                  <a:txBody>
                    <a:bodyPr/>
                    <a:lstStyle/>
                    <a:p>
                      <a:pPr algn="ctr" fontAlgn="ctr"/>
                      <a:r>
                        <a:rPr lang="en-US" sz="1400" u="none" strike="noStrike">
                          <a:effectLst/>
                        </a:rPr>
                        <a:t>8</a:t>
                      </a:r>
                      <a:endParaRPr lang="en-US" sz="1400" b="0" i="0" u="none" strike="noStrike">
                        <a:solidFill>
                          <a:srgbClr val="000000"/>
                        </a:solidFill>
                        <a:effectLst/>
                        <a:latin typeface="Calibri" panose="020F0502020204030204" pitchFamily="34" charset="0"/>
                      </a:endParaRPr>
                    </a:p>
                  </a:txBody>
                  <a:tcPr marL="10372" marR="10372" marT="10372" marB="0" anchor="ctr">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400" u="none" strike="noStrike" dirty="0">
                          <a:effectLst/>
                        </a:rPr>
                        <a:t>Ammonium Sulfate</a:t>
                      </a:r>
                      <a:endParaRPr lang="en-US" sz="1400" b="0" i="0" u="none" strike="noStrike" dirty="0">
                        <a:solidFill>
                          <a:srgbClr val="000000"/>
                        </a:solidFill>
                        <a:effectLst/>
                        <a:latin typeface="Calibri" panose="020F0502020204030204" pitchFamily="34" charset="0"/>
                      </a:endParaRPr>
                    </a:p>
                  </a:txBody>
                  <a:tcPr marL="10372" marR="10372" marT="1037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400" u="none" strike="noStrike">
                          <a:effectLst/>
                        </a:rPr>
                        <a:t>Sidedress</a:t>
                      </a:r>
                      <a:endParaRPr lang="en-US" sz="1400" b="0" i="0" u="none" strike="noStrike">
                        <a:solidFill>
                          <a:srgbClr val="000000"/>
                        </a:solidFill>
                        <a:effectLst/>
                        <a:latin typeface="Calibri" panose="020F0502020204030204" pitchFamily="34" charset="0"/>
                      </a:endParaRPr>
                    </a:p>
                  </a:txBody>
                  <a:tcPr marL="10372" marR="10372" marT="1037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400" u="none" strike="noStrike" dirty="0">
                          <a:effectLst/>
                        </a:rPr>
                        <a:t>16</a:t>
                      </a:r>
                      <a:endParaRPr lang="en-US" sz="1400" b="0" i="0" u="none" strike="noStrike" dirty="0">
                        <a:solidFill>
                          <a:srgbClr val="000000"/>
                        </a:solidFill>
                        <a:effectLst/>
                        <a:latin typeface="Calibri" panose="020F0502020204030204" pitchFamily="34" charset="0"/>
                      </a:endParaRPr>
                    </a:p>
                  </a:txBody>
                  <a:tcPr marL="10372" marR="10372" marT="10372"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400" u="none" strike="noStrike" dirty="0">
                          <a:effectLst/>
                        </a:rPr>
                        <a:t>14</a:t>
                      </a:r>
                      <a:endParaRPr lang="en-US" sz="1400" b="0" i="0" u="none" strike="noStrike" dirty="0">
                        <a:solidFill>
                          <a:srgbClr val="000000"/>
                        </a:solidFill>
                        <a:effectLst/>
                        <a:latin typeface="Calibri" panose="020F0502020204030204" pitchFamily="34" charset="0"/>
                      </a:endParaRPr>
                    </a:p>
                  </a:txBody>
                  <a:tcPr marL="10372" marR="10372" marT="10372"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400" u="none" strike="noStrike" dirty="0">
                          <a:effectLst/>
                        </a:rPr>
                        <a:t>68</a:t>
                      </a:r>
                      <a:endParaRPr lang="en-US" sz="1400" b="0" i="0" u="none" strike="noStrike" dirty="0">
                        <a:solidFill>
                          <a:srgbClr val="000000"/>
                        </a:solidFill>
                        <a:effectLst/>
                        <a:latin typeface="Calibri" panose="020F0502020204030204" pitchFamily="34" charset="0"/>
                      </a:endParaRPr>
                    </a:p>
                  </a:txBody>
                  <a:tcPr marL="10372" marR="10372" marT="10372" marB="0" anchor="b">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254334653"/>
                  </a:ext>
                </a:extLst>
              </a:tr>
            </a:tbl>
          </a:graphicData>
        </a:graphic>
      </p:graphicFrame>
      <p:pic>
        <p:nvPicPr>
          <p:cNvPr id="25" name="Picture 24"/>
          <p:cNvPicPr>
            <a:picLocks noChangeAspect="1"/>
          </p:cNvPicPr>
          <p:nvPr/>
        </p:nvPicPr>
        <p:blipFill rotWithShape="1">
          <a:blip r:embed="rId3" cstate="email">
            <a:extLst>
              <a:ext uri="{28A0092B-C50C-407E-A947-70E740481C1C}">
                <a14:useLocalDpi xmlns:a14="http://schemas.microsoft.com/office/drawing/2010/main"/>
              </a:ext>
            </a:extLst>
          </a:blip>
          <a:srcRect l="35632" t="31227" r="29454" b="9219"/>
          <a:stretch/>
        </p:blipFill>
        <p:spPr>
          <a:xfrm>
            <a:off x="8504156" y="5500965"/>
            <a:ext cx="1325939" cy="1631505"/>
          </a:xfrm>
          <a:prstGeom prst="rect">
            <a:avLst/>
          </a:prstGeom>
        </p:spPr>
      </p:pic>
      <p:sp>
        <p:nvSpPr>
          <p:cNvPr id="26" name="TextBox 25"/>
          <p:cNvSpPr txBox="1"/>
          <p:nvPr/>
        </p:nvSpPr>
        <p:spPr>
          <a:xfrm>
            <a:off x="8377450" y="7132468"/>
            <a:ext cx="1579354" cy="333694"/>
          </a:xfrm>
          <a:prstGeom prst="rect">
            <a:avLst/>
          </a:prstGeom>
          <a:noFill/>
        </p:spPr>
        <p:txBody>
          <a:bodyPr wrap="square" rtlCol="0">
            <a:spAutoFit/>
          </a:bodyPr>
          <a:lstStyle/>
          <a:p>
            <a:r>
              <a:rPr lang="en-US" sz="1524" dirty="0"/>
              <a:t>Gwen </a:t>
            </a:r>
            <a:r>
              <a:rPr lang="en-US" sz="1524" dirty="0" err="1"/>
              <a:t>Wehmeyer</a:t>
            </a:r>
            <a:r>
              <a:rPr lang="en-US" sz="1524" dirty="0"/>
              <a:t> </a:t>
            </a:r>
          </a:p>
        </p:txBody>
      </p:sp>
      <p:pic>
        <p:nvPicPr>
          <p:cNvPr id="1028" name="Picture 4" descr="Image result for soybeans"/>
          <p:cNvPicPr>
            <a:picLocks noChangeAspect="1" noChangeArrowheads="1"/>
          </p:cNvPicPr>
          <p:nvPr/>
        </p:nvPicPr>
        <p:blipFill rotWithShape="1">
          <a:blip r:embed="rId4" cstate="email">
            <a:extLst>
              <a:ext uri="{28A0092B-C50C-407E-A947-70E740481C1C}">
                <a14:useLocalDpi xmlns:a14="http://schemas.microsoft.com/office/drawing/2010/main"/>
              </a:ext>
            </a:extLst>
          </a:blip>
          <a:srcRect l="12429" t="-2388" r="2592" b="2388"/>
          <a:stretch/>
        </p:blipFill>
        <p:spPr bwMode="auto">
          <a:xfrm>
            <a:off x="590767" y="4107126"/>
            <a:ext cx="3586513" cy="2804071"/>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1226920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31664" y="1139490"/>
            <a:ext cx="8587740" cy="4738124"/>
          </a:xfrm>
        </p:spPr>
        <p:txBody>
          <a:bodyPr>
            <a:noAutofit/>
          </a:bodyPr>
          <a:lstStyle/>
          <a:p>
            <a:r>
              <a:rPr lang="en-US" sz="2000" dirty="0" smtClean="0"/>
              <a:t>N </a:t>
            </a:r>
            <a:r>
              <a:rPr lang="en-US" sz="2000" dirty="0" smtClean="0"/>
              <a:t>Source, </a:t>
            </a:r>
            <a:r>
              <a:rPr lang="en-US" sz="2000" dirty="0"/>
              <a:t>Method and Timing on Yield and </a:t>
            </a:r>
            <a:r>
              <a:rPr lang="en-US" sz="2000" dirty="0" smtClean="0"/>
              <a:t>Protein (Wheat)</a:t>
            </a:r>
            <a:endParaRPr lang="en-US" sz="2000" dirty="0"/>
          </a:p>
          <a:p>
            <a:r>
              <a:rPr lang="en-US" sz="2000" dirty="0" smtClean="0"/>
              <a:t>Phosphorus </a:t>
            </a:r>
            <a:r>
              <a:rPr lang="en-US" sz="2000" dirty="0"/>
              <a:t>Rich strip for P </a:t>
            </a:r>
            <a:r>
              <a:rPr lang="en-US" sz="2000" dirty="0" smtClean="0"/>
              <a:t>recommendations</a:t>
            </a:r>
            <a:r>
              <a:rPr lang="en-US" sz="2000" dirty="0"/>
              <a:t> </a:t>
            </a:r>
            <a:r>
              <a:rPr lang="en-US" sz="2000" dirty="0" smtClean="0"/>
              <a:t>(Wheat and Corn)</a:t>
            </a:r>
            <a:endParaRPr lang="en-US" sz="2000" dirty="0"/>
          </a:p>
          <a:p>
            <a:r>
              <a:rPr lang="en-US" sz="2000" dirty="0"/>
              <a:t>Use of data from UAVs for Sensor Based Nitrogen Rate Calculator </a:t>
            </a:r>
            <a:r>
              <a:rPr lang="en-US" sz="2000" dirty="0" smtClean="0"/>
              <a:t>(Wheat and Corn )</a:t>
            </a:r>
            <a:endParaRPr lang="en-US" sz="2000" dirty="0"/>
          </a:p>
          <a:p>
            <a:r>
              <a:rPr lang="en-US" sz="2000" dirty="0"/>
              <a:t>Refinement of </a:t>
            </a:r>
            <a:r>
              <a:rPr lang="en-US" sz="2000" dirty="0" err="1"/>
              <a:t>sumGDD</a:t>
            </a:r>
            <a:r>
              <a:rPr lang="en-US" sz="2000" dirty="0"/>
              <a:t>, days from planting to sensing GDD&gt;0, threshold temperature for GDD, use of live </a:t>
            </a:r>
            <a:r>
              <a:rPr lang="en-US" sz="2000" dirty="0" err="1"/>
              <a:t>Mesonet</a:t>
            </a:r>
            <a:r>
              <a:rPr lang="en-US" sz="2000" dirty="0"/>
              <a:t> data in </a:t>
            </a:r>
            <a:r>
              <a:rPr lang="en-US" sz="2000" dirty="0" smtClean="0"/>
              <a:t>SBNRC (Wheat and Corn)</a:t>
            </a:r>
            <a:endParaRPr lang="en-US" sz="2000" dirty="0"/>
          </a:p>
          <a:p>
            <a:r>
              <a:rPr lang="en-US" sz="2000" dirty="0" smtClean="0"/>
              <a:t>On </a:t>
            </a:r>
            <a:r>
              <a:rPr lang="en-US" sz="2000" dirty="0"/>
              <a:t>Farm NPKS Response </a:t>
            </a:r>
            <a:r>
              <a:rPr lang="en-US" sz="2000" dirty="0" smtClean="0"/>
              <a:t>strips (Wheat, Corn, Sorghum)</a:t>
            </a:r>
            <a:r>
              <a:rPr lang="en-US" sz="2000" dirty="0"/>
              <a:t> </a:t>
            </a:r>
            <a:endParaRPr lang="en-US" sz="2000" dirty="0" smtClean="0"/>
          </a:p>
          <a:p>
            <a:r>
              <a:rPr lang="en-US" sz="2000" dirty="0" smtClean="0"/>
              <a:t>Use </a:t>
            </a:r>
            <a:r>
              <a:rPr lang="en-US" sz="2000" dirty="0"/>
              <a:t>of Indicator Crops for Deciphering Nitrogen Response in </a:t>
            </a:r>
            <a:r>
              <a:rPr lang="en-US" sz="2000" dirty="0" smtClean="0"/>
              <a:t>Corn</a:t>
            </a:r>
          </a:p>
          <a:p>
            <a:r>
              <a:rPr lang="en-US" sz="2000" dirty="0" smtClean="0"/>
              <a:t>Timing </a:t>
            </a:r>
            <a:r>
              <a:rPr lang="en-US" sz="2000" dirty="0"/>
              <a:t>of cover crop termination/impact on Nutrient cycling and weed control</a:t>
            </a:r>
            <a:br>
              <a:rPr lang="en-US" sz="2000" dirty="0"/>
            </a:br>
            <a:r>
              <a:rPr lang="en-US" sz="2000" dirty="0"/>
              <a:t>On Farm NPKS Response strips</a:t>
            </a:r>
          </a:p>
          <a:p>
            <a:r>
              <a:rPr lang="en-US" sz="2000" dirty="0" smtClean="0"/>
              <a:t>Sulfur </a:t>
            </a:r>
            <a:r>
              <a:rPr lang="en-US" sz="2000" dirty="0"/>
              <a:t>and Potassium </a:t>
            </a:r>
            <a:r>
              <a:rPr lang="en-US" sz="2000" dirty="0" smtClean="0"/>
              <a:t>Fertilization, Response and yield prediction (Soybean)</a:t>
            </a:r>
            <a:endParaRPr lang="en-US" sz="2000" dirty="0"/>
          </a:p>
          <a:p>
            <a:r>
              <a:rPr lang="en-US" sz="2000" dirty="0" smtClean="0"/>
              <a:t>Impact </a:t>
            </a:r>
            <a:r>
              <a:rPr lang="en-US" sz="2000" dirty="0"/>
              <a:t>of soil acidity on new herbicides (different chemistry) </a:t>
            </a:r>
            <a:endParaRPr lang="en-US" sz="2000" dirty="0" smtClean="0"/>
          </a:p>
          <a:p>
            <a:r>
              <a:rPr lang="en-US" sz="2000" dirty="0" smtClean="0"/>
              <a:t>Expanding SBNRC Algorithms (outreach</a:t>
            </a:r>
            <a:r>
              <a:rPr lang="en-US" sz="2000" dirty="0" smtClean="0"/>
              <a:t>)</a:t>
            </a:r>
            <a:r>
              <a:rPr lang="en-US" sz="2000" dirty="0"/>
              <a:t> </a:t>
            </a:r>
            <a:r>
              <a:rPr lang="en-US" sz="2000" dirty="0" smtClean="0"/>
              <a:t> </a:t>
            </a:r>
            <a:endParaRPr lang="en-US" sz="2000" dirty="0"/>
          </a:p>
          <a:p>
            <a:endParaRPr lang="en-US" sz="2000" dirty="0"/>
          </a:p>
        </p:txBody>
      </p:sp>
      <p:sp>
        <p:nvSpPr>
          <p:cNvPr id="4" name="TextBox 3"/>
          <p:cNvSpPr txBox="1"/>
          <p:nvPr/>
        </p:nvSpPr>
        <p:spPr>
          <a:xfrm>
            <a:off x="3846138" y="452486"/>
            <a:ext cx="1913640" cy="390428"/>
          </a:xfrm>
          <a:prstGeom prst="rect">
            <a:avLst/>
          </a:prstGeom>
          <a:noFill/>
        </p:spPr>
        <p:txBody>
          <a:bodyPr wrap="square" rtlCol="0">
            <a:spAutoFit/>
          </a:bodyPr>
          <a:lstStyle/>
          <a:p>
            <a:r>
              <a:rPr lang="en-US" b="1" dirty="0" smtClean="0"/>
              <a:t>NEW PROJECTS</a:t>
            </a:r>
            <a:endParaRPr lang="en-US" b="1" dirty="0"/>
          </a:p>
        </p:txBody>
      </p:sp>
    </p:spTree>
    <p:extLst>
      <p:ext uri="{BB962C8B-B14F-4D97-AF65-F5344CB8AC3E}">
        <p14:creationId xmlns:p14="http://schemas.microsoft.com/office/powerpoint/2010/main" val="152672557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Freeform 292"/>
          <p:cNvSpPr>
            <a:spLocks/>
          </p:cNvSpPr>
          <p:nvPr/>
        </p:nvSpPr>
        <p:spPr bwMode="auto">
          <a:xfrm>
            <a:off x="1562665" y="2909253"/>
            <a:ext cx="2950740" cy="2653418"/>
          </a:xfrm>
          <a:custGeom>
            <a:avLst/>
            <a:gdLst>
              <a:gd name="T0" fmla="*/ 2147483646 w 1927"/>
              <a:gd name="T1" fmla="*/ 2147483646 h 1664"/>
              <a:gd name="T2" fmla="*/ 2147483646 w 1927"/>
              <a:gd name="T3" fmla="*/ 2147483646 h 1664"/>
              <a:gd name="T4" fmla="*/ 0 w 1927"/>
              <a:gd name="T5" fmla="*/ 0 h 1664"/>
              <a:gd name="T6" fmla="*/ 0 60000 65536"/>
              <a:gd name="T7" fmla="*/ 0 60000 65536"/>
              <a:gd name="T8" fmla="*/ 0 60000 65536"/>
            </a:gdLst>
            <a:ahLst/>
            <a:cxnLst>
              <a:cxn ang="T6">
                <a:pos x="T0" y="T1"/>
              </a:cxn>
              <a:cxn ang="T7">
                <a:pos x="T2" y="T3"/>
              </a:cxn>
              <a:cxn ang="T8">
                <a:pos x="T4" y="T5"/>
              </a:cxn>
            </a:cxnLst>
            <a:rect l="0" t="0" r="r" b="b"/>
            <a:pathLst>
              <a:path w="1927" h="1664">
                <a:moveTo>
                  <a:pt x="1927" y="1664"/>
                </a:moveTo>
                <a:cubicBezTo>
                  <a:pt x="1369" y="1480"/>
                  <a:pt x="812" y="1296"/>
                  <a:pt x="491" y="1019"/>
                </a:cubicBezTo>
                <a:cubicBezTo>
                  <a:pt x="170" y="742"/>
                  <a:pt x="85" y="371"/>
                  <a:pt x="0" y="0"/>
                </a:cubicBezTo>
              </a:path>
            </a:pathLst>
          </a:custGeom>
          <a:noFill/>
          <a:ln w="9525" cap="flat" cmpd="sng">
            <a:solidFill>
              <a:schemeClr val="tx1"/>
            </a:solidFill>
            <a:prstDash val="solid"/>
            <a:round/>
            <a:headEnd type="non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2109"/>
          </a:p>
        </p:txBody>
      </p:sp>
      <p:sp>
        <p:nvSpPr>
          <p:cNvPr id="4099" name="Freeform 259"/>
          <p:cNvSpPr>
            <a:spLocks/>
          </p:cNvSpPr>
          <p:nvPr/>
        </p:nvSpPr>
        <p:spPr bwMode="auto">
          <a:xfrm rot="11040469">
            <a:off x="5080389" y="3813317"/>
            <a:ext cx="452896" cy="1531549"/>
          </a:xfrm>
          <a:custGeom>
            <a:avLst/>
            <a:gdLst>
              <a:gd name="T0" fmla="*/ 2147483646 w 296"/>
              <a:gd name="T1" fmla="*/ 0 h 960"/>
              <a:gd name="T2" fmla="*/ 2147483646 w 296"/>
              <a:gd name="T3" fmla="*/ 2147483646 h 960"/>
              <a:gd name="T4" fmla="*/ 2147483646 w 296"/>
              <a:gd name="T5" fmla="*/ 2147483646 h 960"/>
              <a:gd name="T6" fmla="*/ 0 60000 65536"/>
              <a:gd name="T7" fmla="*/ 0 60000 65536"/>
              <a:gd name="T8" fmla="*/ 0 60000 65536"/>
            </a:gdLst>
            <a:ahLst/>
            <a:cxnLst>
              <a:cxn ang="T6">
                <a:pos x="T0" y="T1"/>
              </a:cxn>
              <a:cxn ang="T7">
                <a:pos x="T2" y="T3"/>
              </a:cxn>
              <a:cxn ang="T8">
                <a:pos x="T4" y="T5"/>
              </a:cxn>
            </a:cxnLst>
            <a:rect l="0" t="0" r="r" b="b"/>
            <a:pathLst>
              <a:path w="296" h="960">
                <a:moveTo>
                  <a:pt x="248" y="0"/>
                </a:moveTo>
                <a:cubicBezTo>
                  <a:pt x="124" y="136"/>
                  <a:pt x="0" y="272"/>
                  <a:pt x="8" y="432"/>
                </a:cubicBezTo>
                <a:cubicBezTo>
                  <a:pt x="16" y="592"/>
                  <a:pt x="156" y="776"/>
                  <a:pt x="296" y="960"/>
                </a:cubicBezTo>
              </a:path>
            </a:pathLst>
          </a:custGeom>
          <a:noFill/>
          <a:ln w="9525" cap="flat" cmpd="sng">
            <a:solidFill>
              <a:schemeClr val="tx1"/>
            </a:solidFill>
            <a:prstDash val="solid"/>
            <a:round/>
            <a:headEnd type="triangl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2109"/>
          </a:p>
        </p:txBody>
      </p:sp>
      <p:sp>
        <p:nvSpPr>
          <p:cNvPr id="4100" name="Oval 256"/>
          <p:cNvSpPr>
            <a:spLocks noChangeArrowheads="1"/>
          </p:cNvSpPr>
          <p:nvPr/>
        </p:nvSpPr>
        <p:spPr bwMode="auto">
          <a:xfrm>
            <a:off x="4494389" y="2973212"/>
            <a:ext cx="881592" cy="840105"/>
          </a:xfrm>
          <a:prstGeom prst="ellipse">
            <a:avLst/>
          </a:prstGeom>
          <a:solidFill>
            <a:srgbClr val="FFFF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en-US" altLang="en-US" sz="871">
              <a:latin typeface="Arial" panose="020B0604020202020204" pitchFamily="34" charset="0"/>
            </a:endParaRPr>
          </a:p>
        </p:txBody>
      </p:sp>
      <p:sp>
        <p:nvSpPr>
          <p:cNvPr id="4101" name="Text Box 6"/>
          <p:cNvSpPr txBox="1">
            <a:spLocks noChangeArrowheads="1"/>
          </p:cNvSpPr>
          <p:nvPr/>
        </p:nvSpPr>
        <p:spPr bwMode="auto">
          <a:xfrm>
            <a:off x="4484018" y="3218674"/>
            <a:ext cx="874677" cy="393954"/>
          </a:xfrm>
          <a:prstGeom prst="rect">
            <a:avLst/>
          </a:prstGeom>
          <a:noFill/>
          <a:ln>
            <a:noFill/>
          </a:ln>
          <a:effectLst/>
          <a:extLst>
            <a:ext uri="{909E8E84-426E-40DD-AFC4-6F175D3DCCD1}">
              <a14:hiddenFill xmlns:a14="http://schemas.microsoft.com/office/drawing/2010/main">
                <a:solidFill>
                  <a:srgbClr val="FFFF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r>
              <a:rPr lang="en-US" altLang="en-US" sz="980" b="1">
                <a:latin typeface="Arial" panose="020B0604020202020204" pitchFamily="34" charset="0"/>
              </a:rPr>
              <a:t>ORGANIC</a:t>
            </a:r>
          </a:p>
          <a:p>
            <a:pPr algn="ctr">
              <a:spcBef>
                <a:spcPct val="0"/>
              </a:spcBef>
              <a:buFontTx/>
              <a:buNone/>
            </a:pPr>
            <a:r>
              <a:rPr lang="en-US" altLang="en-US" sz="980" b="1">
                <a:latin typeface="Arial" panose="020B0604020202020204" pitchFamily="34" charset="0"/>
              </a:rPr>
              <a:t>MATTER</a:t>
            </a:r>
            <a:endParaRPr lang="en-US" altLang="en-US" sz="2178" b="1">
              <a:latin typeface="Arial" panose="020B0604020202020204" pitchFamily="34" charset="0"/>
            </a:endParaRPr>
          </a:p>
        </p:txBody>
      </p:sp>
      <p:sp>
        <p:nvSpPr>
          <p:cNvPr id="4102" name="Text Box 56"/>
          <p:cNvSpPr txBox="1">
            <a:spLocks noChangeArrowheads="1"/>
          </p:cNvSpPr>
          <p:nvPr/>
        </p:nvSpPr>
        <p:spPr bwMode="auto">
          <a:xfrm>
            <a:off x="1884187" y="1529822"/>
            <a:ext cx="732893" cy="5614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762">
                <a:solidFill>
                  <a:schemeClr val="accent2"/>
                </a:solidFill>
                <a:latin typeface="Arial" panose="020B0604020202020204" pitchFamily="34" charset="0"/>
              </a:rPr>
              <a:t>MESQUITE</a:t>
            </a:r>
          </a:p>
          <a:p>
            <a:pPr>
              <a:spcBef>
                <a:spcPct val="0"/>
              </a:spcBef>
              <a:buFontTx/>
              <a:buNone/>
            </a:pPr>
            <a:r>
              <a:rPr lang="en-US" altLang="en-US" sz="762">
                <a:solidFill>
                  <a:schemeClr val="accent2"/>
                </a:solidFill>
                <a:latin typeface="Arial" panose="020B0604020202020204" pitchFamily="34" charset="0"/>
              </a:rPr>
              <a:t>RHIZOBIUM</a:t>
            </a:r>
          </a:p>
          <a:p>
            <a:pPr>
              <a:spcBef>
                <a:spcPct val="0"/>
              </a:spcBef>
              <a:buFontTx/>
              <a:buNone/>
            </a:pPr>
            <a:r>
              <a:rPr lang="en-US" altLang="en-US" sz="762">
                <a:solidFill>
                  <a:schemeClr val="accent2"/>
                </a:solidFill>
                <a:latin typeface="Arial" panose="020B0604020202020204" pitchFamily="34" charset="0"/>
              </a:rPr>
              <a:t>ALFALFA</a:t>
            </a:r>
          </a:p>
          <a:p>
            <a:pPr>
              <a:spcBef>
                <a:spcPct val="0"/>
              </a:spcBef>
              <a:buFontTx/>
              <a:buNone/>
            </a:pPr>
            <a:r>
              <a:rPr lang="en-US" altLang="en-US" sz="762">
                <a:solidFill>
                  <a:schemeClr val="accent2"/>
                </a:solidFill>
                <a:latin typeface="Arial" panose="020B0604020202020204" pitchFamily="34" charset="0"/>
              </a:rPr>
              <a:t>SOYBEAN</a:t>
            </a:r>
            <a:endParaRPr lang="en-US" altLang="en-US" sz="2178">
              <a:latin typeface="Arial" panose="020B0604020202020204" pitchFamily="34" charset="0"/>
            </a:endParaRPr>
          </a:p>
        </p:txBody>
      </p:sp>
      <p:sp>
        <p:nvSpPr>
          <p:cNvPr id="4103" name="Text Box 57"/>
          <p:cNvSpPr txBox="1">
            <a:spLocks noChangeArrowheads="1"/>
          </p:cNvSpPr>
          <p:nvPr/>
        </p:nvSpPr>
        <p:spPr bwMode="auto">
          <a:xfrm>
            <a:off x="2655147" y="1529822"/>
            <a:ext cx="1175322" cy="4441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762">
                <a:solidFill>
                  <a:schemeClr val="accent2"/>
                </a:solidFill>
                <a:latin typeface="Arial" panose="020B0604020202020204" pitchFamily="34" charset="0"/>
              </a:rPr>
              <a:t>BLUE-GREEN ALGAE</a:t>
            </a:r>
          </a:p>
          <a:p>
            <a:pPr>
              <a:spcBef>
                <a:spcPct val="0"/>
              </a:spcBef>
              <a:buFontTx/>
              <a:buNone/>
            </a:pPr>
            <a:r>
              <a:rPr lang="en-US" altLang="en-US" sz="762">
                <a:solidFill>
                  <a:schemeClr val="accent2"/>
                </a:solidFill>
                <a:latin typeface="Arial" panose="020B0604020202020204" pitchFamily="34" charset="0"/>
              </a:rPr>
              <a:t>AZOTOBACTER</a:t>
            </a:r>
          </a:p>
          <a:p>
            <a:pPr>
              <a:spcBef>
                <a:spcPct val="0"/>
              </a:spcBef>
              <a:buFontTx/>
              <a:buNone/>
            </a:pPr>
            <a:r>
              <a:rPr lang="en-US" altLang="en-US" sz="762">
                <a:solidFill>
                  <a:schemeClr val="accent2"/>
                </a:solidFill>
                <a:latin typeface="Arial" panose="020B0604020202020204" pitchFamily="34" charset="0"/>
              </a:rPr>
              <a:t>CLOSTRIDIUM</a:t>
            </a:r>
            <a:endParaRPr lang="en-US" altLang="en-US" sz="2178">
              <a:latin typeface="Arial" panose="020B0604020202020204" pitchFamily="34" charset="0"/>
            </a:endParaRPr>
          </a:p>
        </p:txBody>
      </p:sp>
      <p:sp>
        <p:nvSpPr>
          <p:cNvPr id="4104" name="Rectangle 58"/>
          <p:cNvSpPr>
            <a:spLocks noChangeArrowheads="1"/>
          </p:cNvSpPr>
          <p:nvPr/>
        </p:nvSpPr>
        <p:spPr bwMode="auto">
          <a:xfrm>
            <a:off x="6917902" y="1133969"/>
            <a:ext cx="1030252" cy="307693"/>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endParaRPr lang="en-US" altLang="en-US" sz="2178">
              <a:latin typeface="Arial" panose="020B0604020202020204" pitchFamily="34" charset="0"/>
            </a:endParaRPr>
          </a:p>
        </p:txBody>
      </p:sp>
      <p:sp>
        <p:nvSpPr>
          <p:cNvPr id="4105" name="Text Box 61"/>
          <p:cNvSpPr txBox="1">
            <a:spLocks noChangeArrowheads="1"/>
          </p:cNvSpPr>
          <p:nvPr/>
        </p:nvSpPr>
        <p:spPr bwMode="auto">
          <a:xfrm>
            <a:off x="6843572" y="1123598"/>
            <a:ext cx="1367331" cy="385481"/>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r>
              <a:rPr lang="en-US" altLang="en-US" sz="980" b="1">
                <a:latin typeface="Arial" panose="020B0604020202020204" pitchFamily="34" charset="0"/>
              </a:rPr>
              <a:t>PLANT AND ANIMAL</a:t>
            </a:r>
          </a:p>
          <a:p>
            <a:pPr algn="ctr">
              <a:spcBef>
                <a:spcPct val="0"/>
              </a:spcBef>
              <a:buFontTx/>
              <a:buNone/>
            </a:pPr>
            <a:r>
              <a:rPr lang="en-US" altLang="en-US" sz="980" b="1">
                <a:latin typeface="Arial" panose="020B0604020202020204" pitchFamily="34" charset="0"/>
              </a:rPr>
              <a:t>        RESIDUES</a:t>
            </a:r>
          </a:p>
        </p:txBody>
      </p:sp>
      <p:sp>
        <p:nvSpPr>
          <p:cNvPr id="4106" name="Rectangle 109"/>
          <p:cNvSpPr>
            <a:spLocks noChangeArrowheads="1"/>
          </p:cNvSpPr>
          <p:nvPr/>
        </p:nvSpPr>
        <p:spPr bwMode="auto">
          <a:xfrm>
            <a:off x="6551436" y="3279176"/>
            <a:ext cx="1101264" cy="1172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762">
                <a:solidFill>
                  <a:srgbClr val="000000"/>
                </a:solidFill>
                <a:latin typeface="Arial" panose="020B0604020202020204" pitchFamily="34" charset="0"/>
              </a:rPr>
              <a:t>R-NH</a:t>
            </a:r>
            <a:r>
              <a:rPr lang="en-US" altLang="en-US" sz="762" baseline="-25000">
                <a:solidFill>
                  <a:srgbClr val="000000"/>
                </a:solidFill>
                <a:latin typeface="Arial" panose="020B0604020202020204" pitchFamily="34" charset="0"/>
              </a:rPr>
              <a:t>2</a:t>
            </a:r>
            <a:r>
              <a:rPr lang="en-US" altLang="en-US" sz="762">
                <a:solidFill>
                  <a:srgbClr val="000000"/>
                </a:solidFill>
                <a:latin typeface="Arial" panose="020B0604020202020204" pitchFamily="34" charset="0"/>
              </a:rPr>
              <a:t> + ENERGY + CO</a:t>
            </a:r>
            <a:r>
              <a:rPr lang="en-US" altLang="en-US" sz="762" baseline="-25000">
                <a:solidFill>
                  <a:srgbClr val="000000"/>
                </a:solidFill>
                <a:latin typeface="Arial" panose="020B0604020202020204" pitchFamily="34" charset="0"/>
              </a:rPr>
              <a:t>2</a:t>
            </a:r>
            <a:endParaRPr lang="en-US" altLang="en-US" sz="762">
              <a:latin typeface="Arial" panose="020B0604020202020204" pitchFamily="34" charset="0"/>
            </a:endParaRPr>
          </a:p>
        </p:txBody>
      </p:sp>
      <p:sp>
        <p:nvSpPr>
          <p:cNvPr id="4107" name="Text Box 69"/>
          <p:cNvSpPr txBox="1">
            <a:spLocks noChangeArrowheads="1"/>
          </p:cNvSpPr>
          <p:nvPr/>
        </p:nvSpPr>
        <p:spPr bwMode="auto">
          <a:xfrm>
            <a:off x="7462415" y="3469324"/>
            <a:ext cx="760144" cy="2096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762">
                <a:latin typeface="Arial" panose="020B0604020202020204" pitchFamily="34" charset="0"/>
              </a:rPr>
              <a:t>R-NH</a:t>
            </a:r>
            <a:r>
              <a:rPr lang="en-US" altLang="en-US" sz="762" baseline="-25000">
                <a:latin typeface="Arial" panose="020B0604020202020204" pitchFamily="34" charset="0"/>
              </a:rPr>
              <a:t>2</a:t>
            </a:r>
            <a:r>
              <a:rPr lang="en-US" altLang="en-US" sz="762">
                <a:latin typeface="Arial" panose="020B0604020202020204" pitchFamily="34" charset="0"/>
              </a:rPr>
              <a:t> + H</a:t>
            </a:r>
            <a:r>
              <a:rPr lang="en-US" altLang="en-US" sz="762" baseline="-25000">
                <a:latin typeface="Arial" panose="020B0604020202020204" pitchFamily="34" charset="0"/>
              </a:rPr>
              <a:t>2</a:t>
            </a:r>
            <a:r>
              <a:rPr lang="en-US" altLang="en-US" sz="762">
                <a:latin typeface="Arial" panose="020B0604020202020204" pitchFamily="34" charset="0"/>
              </a:rPr>
              <a:t>O</a:t>
            </a:r>
          </a:p>
        </p:txBody>
      </p:sp>
      <p:sp>
        <p:nvSpPr>
          <p:cNvPr id="4108" name="Text Box 71"/>
          <p:cNvSpPr txBox="1">
            <a:spLocks noChangeArrowheads="1"/>
          </p:cNvSpPr>
          <p:nvPr/>
        </p:nvSpPr>
        <p:spPr bwMode="auto">
          <a:xfrm>
            <a:off x="8095086" y="4057051"/>
            <a:ext cx="1303562" cy="2096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762">
                <a:latin typeface="Arial" panose="020B0604020202020204" pitchFamily="34" charset="0"/>
              </a:rPr>
              <a:t>R-OH + ENERGY + 2NH</a:t>
            </a:r>
            <a:r>
              <a:rPr lang="en-US" altLang="en-US" sz="762" baseline="-25000">
                <a:latin typeface="Arial" panose="020B0604020202020204" pitchFamily="34" charset="0"/>
              </a:rPr>
              <a:t>3</a:t>
            </a:r>
            <a:endParaRPr lang="en-US" altLang="en-US" sz="762">
              <a:latin typeface="Arial" panose="020B0604020202020204" pitchFamily="34" charset="0"/>
            </a:endParaRPr>
          </a:p>
        </p:txBody>
      </p:sp>
      <p:sp>
        <p:nvSpPr>
          <p:cNvPr id="4109" name="Oval 77"/>
          <p:cNvSpPr>
            <a:spLocks noChangeArrowheads="1"/>
          </p:cNvSpPr>
          <p:nvPr/>
        </p:nvSpPr>
        <p:spPr bwMode="auto">
          <a:xfrm>
            <a:off x="4271399" y="140018"/>
            <a:ext cx="1251514" cy="459811"/>
          </a:xfrm>
          <a:prstGeom prst="ellipse">
            <a:avLst/>
          </a:prstGeom>
          <a:solidFill>
            <a:srgbClr val="33CCF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endParaRPr lang="en-US" altLang="en-US" sz="2178">
              <a:latin typeface="Arial" panose="020B0604020202020204" pitchFamily="34" charset="0"/>
            </a:endParaRPr>
          </a:p>
        </p:txBody>
      </p:sp>
      <p:sp>
        <p:nvSpPr>
          <p:cNvPr id="4110" name="Text Box 98"/>
          <p:cNvSpPr txBox="1">
            <a:spLocks noChangeArrowheads="1"/>
          </p:cNvSpPr>
          <p:nvPr/>
        </p:nvSpPr>
        <p:spPr bwMode="auto">
          <a:xfrm>
            <a:off x="7358699" y="1529822"/>
            <a:ext cx="1116011" cy="4441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762">
                <a:latin typeface="Arial" panose="020B0604020202020204" pitchFamily="34" charset="0"/>
              </a:rPr>
              <a:t>MATERIALS WITH N</a:t>
            </a:r>
          </a:p>
          <a:p>
            <a:pPr>
              <a:spcBef>
                <a:spcPct val="0"/>
              </a:spcBef>
              <a:buFontTx/>
              <a:buNone/>
            </a:pPr>
            <a:r>
              <a:rPr lang="en-US" altLang="en-US" sz="762">
                <a:latin typeface="Arial" panose="020B0604020202020204" pitchFamily="34" charset="0"/>
              </a:rPr>
              <a:t>CONTENT &lt; 1.5%</a:t>
            </a:r>
          </a:p>
          <a:p>
            <a:pPr>
              <a:spcBef>
                <a:spcPct val="0"/>
              </a:spcBef>
              <a:buFontTx/>
              <a:buNone/>
            </a:pPr>
            <a:r>
              <a:rPr lang="en-US" altLang="en-US" sz="762">
                <a:latin typeface="Arial" panose="020B0604020202020204" pitchFamily="34" charset="0"/>
              </a:rPr>
              <a:t> (WHEAT STRAW)</a:t>
            </a:r>
            <a:endParaRPr lang="en-US" altLang="en-US" sz="980">
              <a:latin typeface="Arial" panose="020B0604020202020204" pitchFamily="34" charset="0"/>
            </a:endParaRPr>
          </a:p>
        </p:txBody>
      </p:sp>
      <p:sp>
        <p:nvSpPr>
          <p:cNvPr id="4111" name="Text Box 99"/>
          <p:cNvSpPr txBox="1">
            <a:spLocks noChangeArrowheads="1"/>
          </p:cNvSpPr>
          <p:nvPr/>
        </p:nvSpPr>
        <p:spPr bwMode="auto">
          <a:xfrm>
            <a:off x="6330174" y="1529822"/>
            <a:ext cx="1116011" cy="4441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762">
                <a:latin typeface="Arial" panose="020B0604020202020204" pitchFamily="34" charset="0"/>
              </a:rPr>
              <a:t>MATERIALS WITH N</a:t>
            </a:r>
          </a:p>
          <a:p>
            <a:pPr>
              <a:spcBef>
                <a:spcPct val="0"/>
              </a:spcBef>
              <a:buFontTx/>
              <a:buNone/>
            </a:pPr>
            <a:r>
              <a:rPr lang="en-US" altLang="en-US" sz="762">
                <a:latin typeface="Arial" panose="020B0604020202020204" pitchFamily="34" charset="0"/>
              </a:rPr>
              <a:t>CONTENT &gt; 1.5%</a:t>
            </a:r>
          </a:p>
          <a:p>
            <a:pPr>
              <a:spcBef>
                <a:spcPct val="0"/>
              </a:spcBef>
              <a:buFontTx/>
              <a:buNone/>
            </a:pPr>
            <a:r>
              <a:rPr lang="en-US" altLang="en-US" sz="762">
                <a:latin typeface="Arial" panose="020B0604020202020204" pitchFamily="34" charset="0"/>
              </a:rPr>
              <a:t>(COW MANURE)</a:t>
            </a:r>
          </a:p>
        </p:txBody>
      </p:sp>
      <p:sp>
        <p:nvSpPr>
          <p:cNvPr id="4112" name="Text Box 107"/>
          <p:cNvSpPr txBox="1">
            <a:spLocks noChangeArrowheads="1"/>
          </p:cNvSpPr>
          <p:nvPr/>
        </p:nvSpPr>
        <p:spPr bwMode="auto">
          <a:xfrm rot="19878609">
            <a:off x="5530530" y="2365517"/>
            <a:ext cx="1015021" cy="3268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762">
                <a:solidFill>
                  <a:srgbClr val="010000"/>
                </a:solidFill>
                <a:latin typeface="Arial" panose="020B0604020202020204" pitchFamily="34" charset="0"/>
              </a:rPr>
              <a:t>MICROBIAL</a:t>
            </a:r>
          </a:p>
          <a:p>
            <a:pPr>
              <a:spcBef>
                <a:spcPct val="0"/>
              </a:spcBef>
              <a:buFontTx/>
              <a:buNone/>
            </a:pPr>
            <a:r>
              <a:rPr lang="en-US" altLang="en-US" sz="762">
                <a:solidFill>
                  <a:srgbClr val="010000"/>
                </a:solidFill>
                <a:latin typeface="Arial" panose="020B0604020202020204" pitchFamily="34" charset="0"/>
              </a:rPr>
              <a:t>DECOMPOSITION</a:t>
            </a:r>
            <a:endParaRPr lang="en-US" altLang="en-US" sz="762">
              <a:latin typeface="Arial" panose="020B0604020202020204" pitchFamily="34" charset="0"/>
            </a:endParaRPr>
          </a:p>
        </p:txBody>
      </p:sp>
      <p:sp>
        <p:nvSpPr>
          <p:cNvPr id="4113" name="Line 114"/>
          <p:cNvSpPr>
            <a:spLocks noChangeShapeType="1"/>
          </p:cNvSpPr>
          <p:nvPr/>
        </p:nvSpPr>
        <p:spPr bwMode="auto">
          <a:xfrm>
            <a:off x="5522913" y="3355235"/>
            <a:ext cx="1028523"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2109"/>
          </a:p>
        </p:txBody>
      </p:sp>
      <p:sp>
        <p:nvSpPr>
          <p:cNvPr id="4114" name="Text Box 115"/>
          <p:cNvSpPr txBox="1">
            <a:spLocks noChangeArrowheads="1"/>
          </p:cNvSpPr>
          <p:nvPr/>
        </p:nvSpPr>
        <p:spPr bwMode="auto">
          <a:xfrm>
            <a:off x="5495256" y="3191017"/>
            <a:ext cx="1031051" cy="2096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762">
                <a:solidFill>
                  <a:schemeClr val="accent2"/>
                </a:solidFill>
                <a:latin typeface="Arial" panose="020B0604020202020204" pitchFamily="34" charset="0"/>
              </a:rPr>
              <a:t>HETEROTROPHIC</a:t>
            </a:r>
            <a:endParaRPr lang="en-US" altLang="en-US" sz="762">
              <a:latin typeface="Arial" panose="020B0604020202020204" pitchFamily="34" charset="0"/>
            </a:endParaRPr>
          </a:p>
        </p:txBody>
      </p:sp>
      <p:sp>
        <p:nvSpPr>
          <p:cNvPr id="4115" name="Text Box 116"/>
          <p:cNvSpPr txBox="1">
            <a:spLocks noChangeArrowheads="1"/>
          </p:cNvSpPr>
          <p:nvPr/>
        </p:nvSpPr>
        <p:spPr bwMode="auto">
          <a:xfrm>
            <a:off x="6138299" y="3031984"/>
            <a:ext cx="995785" cy="2431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980">
                <a:solidFill>
                  <a:srgbClr val="FF6600"/>
                </a:solidFill>
                <a:latin typeface="Arial" panose="020B0604020202020204" pitchFamily="34" charset="0"/>
              </a:rPr>
              <a:t>AMINIZATION</a:t>
            </a:r>
            <a:endParaRPr lang="en-US" altLang="en-US" sz="980">
              <a:latin typeface="Arial" panose="020B0604020202020204" pitchFamily="34" charset="0"/>
            </a:endParaRPr>
          </a:p>
        </p:txBody>
      </p:sp>
      <p:sp>
        <p:nvSpPr>
          <p:cNvPr id="4116" name="Text Box 118"/>
          <p:cNvSpPr txBox="1">
            <a:spLocks noChangeArrowheads="1"/>
          </p:cNvSpPr>
          <p:nvPr/>
        </p:nvSpPr>
        <p:spPr bwMode="auto">
          <a:xfrm>
            <a:off x="5433025" y="3375978"/>
            <a:ext cx="1085554" cy="3268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762">
                <a:latin typeface="Arial" panose="020B0604020202020204" pitchFamily="34" charset="0"/>
              </a:rPr>
              <a:t>BACTERIA (pH&gt;6.0)</a:t>
            </a:r>
          </a:p>
          <a:p>
            <a:pPr>
              <a:spcBef>
                <a:spcPct val="0"/>
              </a:spcBef>
              <a:buFontTx/>
              <a:buNone/>
            </a:pPr>
            <a:r>
              <a:rPr lang="en-US" altLang="en-US" sz="762">
                <a:latin typeface="Arial" panose="020B0604020202020204" pitchFamily="34" charset="0"/>
              </a:rPr>
              <a:t>FUNGI (pH&lt;6.0)</a:t>
            </a:r>
          </a:p>
        </p:txBody>
      </p:sp>
      <p:sp>
        <p:nvSpPr>
          <p:cNvPr id="4117" name="Text Box 125"/>
          <p:cNvSpPr txBox="1">
            <a:spLocks noChangeArrowheads="1"/>
          </p:cNvSpPr>
          <p:nvPr/>
        </p:nvSpPr>
        <p:spPr bwMode="auto">
          <a:xfrm>
            <a:off x="7415742" y="3597241"/>
            <a:ext cx="1289135" cy="2431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980">
                <a:solidFill>
                  <a:srgbClr val="FF6600"/>
                </a:solidFill>
                <a:latin typeface="Arial" panose="020B0604020202020204" pitchFamily="34" charset="0"/>
              </a:rPr>
              <a:t>AMMONIFICATION</a:t>
            </a:r>
            <a:endParaRPr lang="en-US" altLang="en-US" sz="980">
              <a:latin typeface="Arial" panose="020B0604020202020204" pitchFamily="34" charset="0"/>
            </a:endParaRPr>
          </a:p>
        </p:txBody>
      </p:sp>
      <p:sp>
        <p:nvSpPr>
          <p:cNvPr id="4118" name="Text Box 133"/>
          <p:cNvSpPr txBox="1">
            <a:spLocks noChangeArrowheads="1"/>
          </p:cNvSpPr>
          <p:nvPr/>
        </p:nvSpPr>
        <p:spPr bwMode="auto">
          <a:xfrm>
            <a:off x="6036311" y="229906"/>
            <a:ext cx="1087157" cy="2096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762">
                <a:latin typeface="Arial" panose="020B0604020202020204" pitchFamily="34" charset="0"/>
              </a:rPr>
              <a:t>GLOBAL WARMING</a:t>
            </a:r>
          </a:p>
        </p:txBody>
      </p:sp>
      <p:sp>
        <p:nvSpPr>
          <p:cNvPr id="4119" name="Line 144"/>
          <p:cNvSpPr>
            <a:spLocks noChangeShapeType="1"/>
          </p:cNvSpPr>
          <p:nvPr/>
        </p:nvSpPr>
        <p:spPr bwMode="auto">
          <a:xfrm flipV="1">
            <a:off x="9123609" y="3125329"/>
            <a:ext cx="0" cy="919621"/>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2109"/>
          </a:p>
        </p:txBody>
      </p:sp>
      <p:sp>
        <p:nvSpPr>
          <p:cNvPr id="4120" name="Text Box 145"/>
          <p:cNvSpPr txBox="1">
            <a:spLocks noChangeArrowheads="1"/>
          </p:cNvSpPr>
          <p:nvPr/>
        </p:nvSpPr>
        <p:spPr bwMode="auto">
          <a:xfrm>
            <a:off x="8667256" y="3452037"/>
            <a:ext cx="503664" cy="2096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762">
                <a:latin typeface="Arial" panose="020B0604020202020204" pitchFamily="34" charset="0"/>
              </a:rPr>
              <a:t>pH&gt;7.0</a:t>
            </a:r>
          </a:p>
        </p:txBody>
      </p:sp>
      <p:sp>
        <p:nvSpPr>
          <p:cNvPr id="4121" name="Line 146"/>
          <p:cNvSpPr>
            <a:spLocks noChangeShapeType="1"/>
          </p:cNvSpPr>
          <p:nvPr/>
        </p:nvSpPr>
        <p:spPr bwMode="auto">
          <a:xfrm>
            <a:off x="9123609" y="4197068"/>
            <a:ext cx="0" cy="382024"/>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2109"/>
          </a:p>
        </p:txBody>
      </p:sp>
      <p:sp>
        <p:nvSpPr>
          <p:cNvPr id="4122" name="Text Box 147"/>
          <p:cNvSpPr txBox="1">
            <a:spLocks noChangeArrowheads="1"/>
          </p:cNvSpPr>
          <p:nvPr/>
        </p:nvSpPr>
        <p:spPr bwMode="auto">
          <a:xfrm>
            <a:off x="8743315" y="4592921"/>
            <a:ext cx="790601" cy="2096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762">
                <a:latin typeface="Arial" panose="020B0604020202020204" pitchFamily="34" charset="0"/>
              </a:rPr>
              <a:t>2NH</a:t>
            </a:r>
            <a:r>
              <a:rPr lang="en-US" altLang="en-US" sz="762" baseline="-25000">
                <a:latin typeface="Arial" panose="020B0604020202020204" pitchFamily="34" charset="0"/>
              </a:rPr>
              <a:t>4</a:t>
            </a:r>
            <a:r>
              <a:rPr lang="en-US" altLang="en-US" sz="762" baseline="30000">
                <a:latin typeface="Arial" panose="020B0604020202020204" pitchFamily="34" charset="0"/>
              </a:rPr>
              <a:t>+</a:t>
            </a:r>
            <a:r>
              <a:rPr lang="en-US" altLang="en-US" sz="762">
                <a:latin typeface="Arial" panose="020B0604020202020204" pitchFamily="34" charset="0"/>
              </a:rPr>
              <a:t> + 2OH</a:t>
            </a:r>
            <a:r>
              <a:rPr lang="en-US" altLang="en-US" sz="762" baseline="30000">
                <a:latin typeface="Arial" panose="020B0604020202020204" pitchFamily="34" charset="0"/>
              </a:rPr>
              <a:t>-</a:t>
            </a:r>
            <a:endParaRPr lang="en-US" altLang="en-US" sz="762">
              <a:latin typeface="Arial" panose="020B0604020202020204" pitchFamily="34" charset="0"/>
            </a:endParaRPr>
          </a:p>
        </p:txBody>
      </p:sp>
      <p:sp>
        <p:nvSpPr>
          <p:cNvPr id="4123" name="Text Box 150"/>
          <p:cNvSpPr txBox="1">
            <a:spLocks noChangeArrowheads="1"/>
          </p:cNvSpPr>
          <p:nvPr/>
        </p:nvSpPr>
        <p:spPr bwMode="auto">
          <a:xfrm>
            <a:off x="9154725" y="3576497"/>
            <a:ext cx="761747" cy="4441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762">
                <a:latin typeface="Arial" panose="020B0604020202020204" pitchFamily="34" charset="0"/>
              </a:rPr>
              <a:t>FIXED ON</a:t>
            </a:r>
          </a:p>
          <a:p>
            <a:pPr>
              <a:spcBef>
                <a:spcPct val="0"/>
              </a:spcBef>
              <a:buFontTx/>
              <a:buNone/>
            </a:pPr>
            <a:r>
              <a:rPr lang="en-US" altLang="en-US" sz="762">
                <a:latin typeface="Arial" panose="020B0604020202020204" pitchFamily="34" charset="0"/>
              </a:rPr>
              <a:t>EXCHANGE </a:t>
            </a:r>
          </a:p>
          <a:p>
            <a:pPr>
              <a:spcBef>
                <a:spcPct val="0"/>
              </a:spcBef>
              <a:buFontTx/>
              <a:buNone/>
            </a:pPr>
            <a:r>
              <a:rPr lang="en-US" altLang="en-US" sz="762">
                <a:latin typeface="Arial" panose="020B0604020202020204" pitchFamily="34" charset="0"/>
              </a:rPr>
              <a:t>SITES</a:t>
            </a:r>
          </a:p>
        </p:txBody>
      </p:sp>
      <p:sp>
        <p:nvSpPr>
          <p:cNvPr id="4124" name="Text Box 156"/>
          <p:cNvSpPr txBox="1">
            <a:spLocks noChangeArrowheads="1"/>
          </p:cNvSpPr>
          <p:nvPr/>
        </p:nvSpPr>
        <p:spPr bwMode="auto">
          <a:xfrm>
            <a:off x="9108052" y="4983587"/>
            <a:ext cx="354584" cy="2096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762">
                <a:latin typeface="Arial" panose="020B0604020202020204" pitchFamily="34" charset="0"/>
              </a:rPr>
              <a:t>+O</a:t>
            </a:r>
            <a:r>
              <a:rPr lang="en-US" altLang="en-US" sz="762" baseline="-25000">
                <a:latin typeface="Arial" panose="020B0604020202020204" pitchFamily="34" charset="0"/>
              </a:rPr>
              <a:t>2</a:t>
            </a:r>
            <a:endParaRPr lang="en-US" altLang="en-US" sz="762">
              <a:latin typeface="Arial" panose="020B0604020202020204" pitchFamily="34" charset="0"/>
            </a:endParaRPr>
          </a:p>
        </p:txBody>
      </p:sp>
      <p:sp>
        <p:nvSpPr>
          <p:cNvPr id="4125" name="Text Box 157"/>
          <p:cNvSpPr txBox="1">
            <a:spLocks noChangeArrowheads="1"/>
          </p:cNvSpPr>
          <p:nvPr/>
        </p:nvSpPr>
        <p:spPr bwMode="auto">
          <a:xfrm rot="17901845">
            <a:off x="8512971" y="5211541"/>
            <a:ext cx="787395" cy="2096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762">
                <a:solidFill>
                  <a:schemeClr val="accent2"/>
                </a:solidFill>
                <a:latin typeface="Arial" panose="020B0604020202020204" pitchFamily="34" charset="0"/>
              </a:rPr>
              <a:t>Nitrosomonas</a:t>
            </a:r>
            <a:endParaRPr lang="en-US" altLang="en-US" sz="762">
              <a:latin typeface="Arial" panose="020B0604020202020204" pitchFamily="34" charset="0"/>
            </a:endParaRPr>
          </a:p>
        </p:txBody>
      </p:sp>
      <p:sp>
        <p:nvSpPr>
          <p:cNvPr id="4126" name="Text Box 158"/>
          <p:cNvSpPr txBox="1">
            <a:spLocks noChangeArrowheads="1"/>
          </p:cNvSpPr>
          <p:nvPr/>
        </p:nvSpPr>
        <p:spPr bwMode="auto">
          <a:xfrm>
            <a:off x="8314620" y="5740719"/>
            <a:ext cx="1015021" cy="2096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762">
                <a:latin typeface="Arial" panose="020B0604020202020204" pitchFamily="34" charset="0"/>
              </a:rPr>
              <a:t>2NO</a:t>
            </a:r>
            <a:r>
              <a:rPr lang="en-US" altLang="en-US" sz="762" baseline="-25000">
                <a:latin typeface="Arial" panose="020B0604020202020204" pitchFamily="34" charset="0"/>
              </a:rPr>
              <a:t>2</a:t>
            </a:r>
            <a:r>
              <a:rPr lang="en-US" altLang="en-US" sz="762" baseline="30000">
                <a:latin typeface="Arial" panose="020B0604020202020204" pitchFamily="34" charset="0"/>
              </a:rPr>
              <a:t>-</a:t>
            </a:r>
            <a:r>
              <a:rPr lang="en-US" altLang="en-US" sz="762">
                <a:latin typeface="Arial" panose="020B0604020202020204" pitchFamily="34" charset="0"/>
              </a:rPr>
              <a:t> + H</a:t>
            </a:r>
            <a:r>
              <a:rPr lang="en-US" altLang="en-US" sz="762" baseline="-25000">
                <a:latin typeface="Arial" panose="020B0604020202020204" pitchFamily="34" charset="0"/>
              </a:rPr>
              <a:t>2</a:t>
            </a:r>
            <a:r>
              <a:rPr lang="en-US" altLang="en-US" sz="762">
                <a:latin typeface="Arial" panose="020B0604020202020204" pitchFamily="34" charset="0"/>
              </a:rPr>
              <a:t>O + 4H</a:t>
            </a:r>
            <a:r>
              <a:rPr lang="en-US" altLang="en-US" sz="762" baseline="30000">
                <a:latin typeface="Arial" panose="020B0604020202020204" pitchFamily="34" charset="0"/>
              </a:rPr>
              <a:t>+</a:t>
            </a:r>
            <a:endParaRPr lang="en-US" altLang="en-US" sz="762">
              <a:latin typeface="Arial" panose="020B0604020202020204" pitchFamily="34" charset="0"/>
            </a:endParaRPr>
          </a:p>
        </p:txBody>
      </p:sp>
      <p:sp>
        <p:nvSpPr>
          <p:cNvPr id="4127" name="Text Box 160"/>
          <p:cNvSpPr txBox="1">
            <a:spLocks noChangeArrowheads="1"/>
          </p:cNvSpPr>
          <p:nvPr/>
        </p:nvSpPr>
        <p:spPr bwMode="auto">
          <a:xfrm rot="20678174">
            <a:off x="5898332" y="2762098"/>
            <a:ext cx="982961" cy="2096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762">
                <a:solidFill>
                  <a:srgbClr val="010000"/>
                </a:solidFill>
                <a:latin typeface="Arial" panose="020B0604020202020204" pitchFamily="34" charset="0"/>
              </a:rPr>
              <a:t>IMMOBILIZATION</a:t>
            </a:r>
          </a:p>
        </p:txBody>
      </p:sp>
      <p:sp>
        <p:nvSpPr>
          <p:cNvPr id="4128" name="Freeform 184"/>
          <p:cNvSpPr>
            <a:spLocks/>
          </p:cNvSpPr>
          <p:nvPr/>
        </p:nvSpPr>
        <p:spPr bwMode="auto">
          <a:xfrm>
            <a:off x="5595515" y="368195"/>
            <a:ext cx="3980991" cy="2910981"/>
          </a:xfrm>
          <a:custGeom>
            <a:avLst/>
            <a:gdLst>
              <a:gd name="T0" fmla="*/ 2147483646 w 2600"/>
              <a:gd name="T1" fmla="*/ 2147483646 h 1824"/>
              <a:gd name="T2" fmla="*/ 2147483646 w 2600"/>
              <a:gd name="T3" fmla="*/ 2147483646 h 1824"/>
              <a:gd name="T4" fmla="*/ 0 w 2600"/>
              <a:gd name="T5" fmla="*/ 0 h 1824"/>
              <a:gd name="T6" fmla="*/ 0 60000 65536"/>
              <a:gd name="T7" fmla="*/ 0 60000 65536"/>
              <a:gd name="T8" fmla="*/ 0 60000 65536"/>
            </a:gdLst>
            <a:ahLst/>
            <a:cxnLst>
              <a:cxn ang="T6">
                <a:pos x="T0" y="T1"/>
              </a:cxn>
              <a:cxn ang="T7">
                <a:pos x="T2" y="T3"/>
              </a:cxn>
              <a:cxn ang="T8">
                <a:pos x="T4" y="T5"/>
              </a:cxn>
            </a:cxnLst>
            <a:rect l="0" t="0" r="r" b="b"/>
            <a:pathLst>
              <a:path w="2600" h="1824">
                <a:moveTo>
                  <a:pt x="1200" y="1824"/>
                </a:moveTo>
                <a:cubicBezTo>
                  <a:pt x="1900" y="1256"/>
                  <a:pt x="2600" y="688"/>
                  <a:pt x="2400" y="384"/>
                </a:cubicBezTo>
                <a:cubicBezTo>
                  <a:pt x="2200" y="80"/>
                  <a:pt x="1100" y="40"/>
                  <a:pt x="0" y="0"/>
                </a:cubicBezTo>
              </a:path>
            </a:pathLst>
          </a:custGeom>
          <a:noFill/>
          <a:ln w="9525" cap="flat" cmpd="sng">
            <a:solidFill>
              <a:schemeClr val="tx1"/>
            </a:solidFill>
            <a:prstDash val="solid"/>
            <a:round/>
            <a:headEnd type="non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2109"/>
          </a:p>
        </p:txBody>
      </p:sp>
      <p:sp>
        <p:nvSpPr>
          <p:cNvPr id="4129" name="Freeform 189"/>
          <p:cNvSpPr>
            <a:spLocks/>
          </p:cNvSpPr>
          <p:nvPr/>
        </p:nvSpPr>
        <p:spPr bwMode="auto">
          <a:xfrm>
            <a:off x="5448583" y="1977531"/>
            <a:ext cx="2278309" cy="1223857"/>
          </a:xfrm>
          <a:custGeom>
            <a:avLst/>
            <a:gdLst>
              <a:gd name="T0" fmla="*/ 2147483646 w 1488"/>
              <a:gd name="T1" fmla="*/ 0 h 768"/>
              <a:gd name="T2" fmla="*/ 2147483646 w 1488"/>
              <a:gd name="T3" fmla="*/ 2147483646 h 768"/>
              <a:gd name="T4" fmla="*/ 0 w 1488"/>
              <a:gd name="T5" fmla="*/ 2147483646 h 768"/>
              <a:gd name="T6" fmla="*/ 0 60000 65536"/>
              <a:gd name="T7" fmla="*/ 0 60000 65536"/>
              <a:gd name="T8" fmla="*/ 0 60000 65536"/>
            </a:gdLst>
            <a:ahLst/>
            <a:cxnLst>
              <a:cxn ang="T6">
                <a:pos x="T0" y="T1"/>
              </a:cxn>
              <a:cxn ang="T7">
                <a:pos x="T2" y="T3"/>
              </a:cxn>
              <a:cxn ang="T8">
                <a:pos x="T4" y="T5"/>
              </a:cxn>
            </a:cxnLst>
            <a:rect l="0" t="0" r="r" b="b"/>
            <a:pathLst>
              <a:path w="1488" h="768">
                <a:moveTo>
                  <a:pt x="1440" y="0"/>
                </a:moveTo>
                <a:cubicBezTo>
                  <a:pt x="1464" y="128"/>
                  <a:pt x="1488" y="256"/>
                  <a:pt x="1248" y="384"/>
                </a:cubicBezTo>
                <a:cubicBezTo>
                  <a:pt x="1008" y="512"/>
                  <a:pt x="208" y="704"/>
                  <a:pt x="0" y="768"/>
                </a:cubicBezTo>
              </a:path>
            </a:pathLst>
          </a:custGeom>
          <a:noFill/>
          <a:ln w="9525" cap="flat" cmpd="sng">
            <a:solidFill>
              <a:schemeClr val="tx1"/>
            </a:solidFill>
            <a:prstDash val="solid"/>
            <a:round/>
            <a:headEnd type="non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2109"/>
          </a:p>
        </p:txBody>
      </p:sp>
      <p:sp>
        <p:nvSpPr>
          <p:cNvPr id="4130" name="Freeform 191"/>
          <p:cNvSpPr>
            <a:spLocks/>
          </p:cNvSpPr>
          <p:nvPr/>
        </p:nvSpPr>
        <p:spPr bwMode="auto">
          <a:xfrm>
            <a:off x="5375981" y="1977532"/>
            <a:ext cx="1382889" cy="1070011"/>
          </a:xfrm>
          <a:custGeom>
            <a:avLst/>
            <a:gdLst>
              <a:gd name="T0" fmla="*/ 2147483646 w 904"/>
              <a:gd name="T1" fmla="*/ 0 h 672"/>
              <a:gd name="T2" fmla="*/ 2147483646 w 904"/>
              <a:gd name="T3" fmla="*/ 2147483646 h 672"/>
              <a:gd name="T4" fmla="*/ 0 w 904"/>
              <a:gd name="T5" fmla="*/ 2147483646 h 672"/>
              <a:gd name="T6" fmla="*/ 0 60000 65536"/>
              <a:gd name="T7" fmla="*/ 0 60000 65536"/>
              <a:gd name="T8" fmla="*/ 0 60000 65536"/>
            </a:gdLst>
            <a:ahLst/>
            <a:cxnLst>
              <a:cxn ang="T6">
                <a:pos x="T0" y="T1"/>
              </a:cxn>
              <a:cxn ang="T7">
                <a:pos x="T2" y="T3"/>
              </a:cxn>
              <a:cxn ang="T8">
                <a:pos x="T4" y="T5"/>
              </a:cxn>
            </a:cxnLst>
            <a:rect l="0" t="0" r="r" b="b"/>
            <a:pathLst>
              <a:path w="904" h="672">
                <a:moveTo>
                  <a:pt x="816" y="0"/>
                </a:moveTo>
                <a:cubicBezTo>
                  <a:pt x="860" y="64"/>
                  <a:pt x="904" y="128"/>
                  <a:pt x="768" y="240"/>
                </a:cubicBezTo>
                <a:cubicBezTo>
                  <a:pt x="632" y="352"/>
                  <a:pt x="316" y="512"/>
                  <a:pt x="0" y="672"/>
                </a:cubicBezTo>
              </a:path>
            </a:pathLst>
          </a:custGeom>
          <a:noFill/>
          <a:ln w="9525" cap="flat" cmpd="sng">
            <a:solidFill>
              <a:schemeClr val="tx1"/>
            </a:solidFill>
            <a:prstDash val="solid"/>
            <a:round/>
            <a:headEnd type="non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2109"/>
          </a:p>
        </p:txBody>
      </p:sp>
      <p:sp>
        <p:nvSpPr>
          <p:cNvPr id="4131" name="Freeform 195"/>
          <p:cNvSpPr>
            <a:spLocks/>
          </p:cNvSpPr>
          <p:nvPr/>
        </p:nvSpPr>
        <p:spPr bwMode="auto">
          <a:xfrm>
            <a:off x="8829746" y="4810726"/>
            <a:ext cx="342265" cy="916164"/>
          </a:xfrm>
          <a:custGeom>
            <a:avLst/>
            <a:gdLst>
              <a:gd name="T0" fmla="*/ 2147483646 w 224"/>
              <a:gd name="T1" fmla="*/ 0 h 576"/>
              <a:gd name="T2" fmla="*/ 2147483646 w 224"/>
              <a:gd name="T3" fmla="*/ 2147483646 h 576"/>
              <a:gd name="T4" fmla="*/ 0 w 224"/>
              <a:gd name="T5" fmla="*/ 2147483646 h 576"/>
              <a:gd name="T6" fmla="*/ 0 60000 65536"/>
              <a:gd name="T7" fmla="*/ 0 60000 65536"/>
              <a:gd name="T8" fmla="*/ 0 60000 65536"/>
            </a:gdLst>
            <a:ahLst/>
            <a:cxnLst>
              <a:cxn ang="T6">
                <a:pos x="T0" y="T1"/>
              </a:cxn>
              <a:cxn ang="T7">
                <a:pos x="T2" y="T3"/>
              </a:cxn>
              <a:cxn ang="T8">
                <a:pos x="T4" y="T5"/>
              </a:cxn>
            </a:cxnLst>
            <a:rect l="0" t="0" r="r" b="b"/>
            <a:pathLst>
              <a:path w="224" h="576">
                <a:moveTo>
                  <a:pt x="192" y="0"/>
                </a:moveTo>
                <a:cubicBezTo>
                  <a:pt x="208" y="72"/>
                  <a:pt x="224" y="144"/>
                  <a:pt x="192" y="240"/>
                </a:cubicBezTo>
                <a:cubicBezTo>
                  <a:pt x="160" y="336"/>
                  <a:pt x="80" y="456"/>
                  <a:pt x="0" y="576"/>
                </a:cubicBezTo>
              </a:path>
            </a:pathLst>
          </a:custGeom>
          <a:noFill/>
          <a:ln w="9525" cap="flat" cmpd="sng">
            <a:solidFill>
              <a:schemeClr val="tx1"/>
            </a:solidFill>
            <a:prstDash val="solid"/>
            <a:round/>
            <a:headEnd type="non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2109"/>
          </a:p>
        </p:txBody>
      </p:sp>
      <p:sp>
        <p:nvSpPr>
          <p:cNvPr id="4132" name="Line 199"/>
          <p:cNvSpPr>
            <a:spLocks noChangeShapeType="1"/>
          </p:cNvSpPr>
          <p:nvPr/>
        </p:nvSpPr>
        <p:spPr bwMode="auto">
          <a:xfrm flipH="1">
            <a:off x="5299922" y="5804676"/>
            <a:ext cx="3014698"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2109"/>
          </a:p>
        </p:txBody>
      </p:sp>
      <p:sp>
        <p:nvSpPr>
          <p:cNvPr id="4133" name="Text Box 172"/>
          <p:cNvSpPr txBox="1">
            <a:spLocks noChangeArrowheads="1"/>
          </p:cNvSpPr>
          <p:nvPr/>
        </p:nvSpPr>
        <p:spPr bwMode="auto">
          <a:xfrm>
            <a:off x="670701" y="6091626"/>
            <a:ext cx="1628352" cy="913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tabLst>
                <a:tab pos="1028700" algn="r"/>
              </a:tabLst>
              <a:defRPr sz="3200">
                <a:solidFill>
                  <a:schemeClr val="tx1"/>
                </a:solidFill>
                <a:latin typeface="Times New Roman" panose="02020603050405020304" pitchFamily="18" charset="0"/>
              </a:defRPr>
            </a:lvl1pPr>
            <a:lvl2pPr marL="742950" indent="-285750">
              <a:spcBef>
                <a:spcPct val="20000"/>
              </a:spcBef>
              <a:buChar char="–"/>
              <a:tabLst>
                <a:tab pos="1028700" algn="r"/>
              </a:tabLst>
              <a:defRPr sz="2800">
                <a:solidFill>
                  <a:schemeClr val="tx1"/>
                </a:solidFill>
                <a:latin typeface="Times New Roman" panose="02020603050405020304" pitchFamily="18" charset="0"/>
              </a:defRPr>
            </a:lvl2pPr>
            <a:lvl3pPr marL="1143000" indent="-228600">
              <a:spcBef>
                <a:spcPct val="20000"/>
              </a:spcBef>
              <a:buChar char="•"/>
              <a:tabLst>
                <a:tab pos="1028700" algn="r"/>
              </a:tabLst>
              <a:defRPr sz="2400">
                <a:solidFill>
                  <a:schemeClr val="tx1"/>
                </a:solidFill>
                <a:latin typeface="Times New Roman" panose="02020603050405020304" pitchFamily="18" charset="0"/>
              </a:defRPr>
            </a:lvl3pPr>
            <a:lvl4pPr marL="1600200" indent="-228600">
              <a:spcBef>
                <a:spcPct val="20000"/>
              </a:spcBef>
              <a:buChar char="–"/>
              <a:tabLst>
                <a:tab pos="1028700" algn="r"/>
              </a:tabLst>
              <a:defRPr sz="2000">
                <a:solidFill>
                  <a:schemeClr val="tx1"/>
                </a:solidFill>
                <a:latin typeface="Times New Roman" panose="02020603050405020304" pitchFamily="18" charset="0"/>
              </a:defRPr>
            </a:lvl4pPr>
            <a:lvl5pPr marL="2057400" indent="-228600">
              <a:spcBef>
                <a:spcPct val="20000"/>
              </a:spcBef>
              <a:buChar char="»"/>
              <a:tabLst>
                <a:tab pos="1028700" algn="r"/>
              </a:tabLst>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tabLst>
                <a:tab pos="1028700" algn="r"/>
              </a:tabLst>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tabLst>
                <a:tab pos="1028700" algn="r"/>
              </a:tabLst>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tabLst>
                <a:tab pos="1028700" algn="r"/>
              </a:tabLst>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tabLst>
                <a:tab pos="1028700" algn="r"/>
              </a:tabLst>
              <a:defRPr sz="2000">
                <a:solidFill>
                  <a:schemeClr val="tx1"/>
                </a:solidFill>
                <a:latin typeface="Times New Roman" panose="02020603050405020304" pitchFamily="18" charset="0"/>
              </a:defRPr>
            </a:lvl9pPr>
          </a:lstStyle>
          <a:p>
            <a:pPr>
              <a:spcBef>
                <a:spcPct val="0"/>
              </a:spcBef>
              <a:buFontTx/>
              <a:buNone/>
            </a:pPr>
            <a:r>
              <a:rPr lang="en-US" altLang="en-US" sz="762">
                <a:latin typeface="Arial" panose="020B0604020202020204" pitchFamily="34" charset="0"/>
              </a:rPr>
              <a:t>NH</a:t>
            </a:r>
            <a:r>
              <a:rPr lang="en-US" altLang="en-US" sz="762" baseline="-25000">
                <a:latin typeface="Arial" panose="020B0604020202020204" pitchFamily="34" charset="0"/>
              </a:rPr>
              <a:t>3</a:t>
            </a:r>
            <a:r>
              <a:rPr lang="en-US" altLang="en-US" sz="762">
                <a:latin typeface="Arial" panose="020B0604020202020204" pitchFamily="34" charset="0"/>
              </a:rPr>
              <a:t> AMMONIA	-3</a:t>
            </a:r>
          </a:p>
          <a:p>
            <a:pPr>
              <a:spcBef>
                <a:spcPct val="0"/>
              </a:spcBef>
              <a:buFontTx/>
              <a:buNone/>
            </a:pPr>
            <a:r>
              <a:rPr lang="en-US" altLang="en-US" sz="762">
                <a:latin typeface="Arial" panose="020B0604020202020204" pitchFamily="34" charset="0"/>
              </a:rPr>
              <a:t>NH</a:t>
            </a:r>
            <a:r>
              <a:rPr lang="en-US" altLang="en-US" sz="762" baseline="-25000">
                <a:latin typeface="Arial" panose="020B0604020202020204" pitchFamily="34" charset="0"/>
              </a:rPr>
              <a:t>4</a:t>
            </a:r>
            <a:r>
              <a:rPr lang="en-US" altLang="en-US" sz="762" baseline="30000">
                <a:latin typeface="Arial" panose="020B0604020202020204" pitchFamily="34" charset="0"/>
              </a:rPr>
              <a:t>+</a:t>
            </a:r>
            <a:r>
              <a:rPr lang="en-US" altLang="en-US" sz="762">
                <a:latin typeface="Arial" panose="020B0604020202020204" pitchFamily="34" charset="0"/>
              </a:rPr>
              <a:t> AMMONIUM	-3</a:t>
            </a:r>
          </a:p>
          <a:p>
            <a:pPr>
              <a:spcBef>
                <a:spcPct val="0"/>
              </a:spcBef>
              <a:buFontTx/>
              <a:buNone/>
            </a:pPr>
            <a:r>
              <a:rPr lang="en-US" altLang="en-US" sz="762">
                <a:latin typeface="Arial" panose="020B0604020202020204" pitchFamily="34" charset="0"/>
              </a:rPr>
              <a:t>N</a:t>
            </a:r>
            <a:r>
              <a:rPr lang="en-US" altLang="en-US" sz="762" baseline="-25000">
                <a:latin typeface="Arial" panose="020B0604020202020204" pitchFamily="34" charset="0"/>
              </a:rPr>
              <a:t>2</a:t>
            </a:r>
            <a:r>
              <a:rPr lang="en-US" altLang="en-US" sz="762">
                <a:latin typeface="Arial" panose="020B0604020202020204" pitchFamily="34" charset="0"/>
              </a:rPr>
              <a:t> DIATOMIC N	0</a:t>
            </a:r>
          </a:p>
          <a:p>
            <a:pPr>
              <a:spcBef>
                <a:spcPct val="0"/>
              </a:spcBef>
              <a:buFontTx/>
              <a:buNone/>
            </a:pPr>
            <a:r>
              <a:rPr lang="en-US" altLang="en-US" sz="762">
                <a:latin typeface="Arial" panose="020B0604020202020204" pitchFamily="34" charset="0"/>
              </a:rPr>
              <a:t>N</a:t>
            </a:r>
            <a:r>
              <a:rPr lang="en-US" altLang="en-US" sz="762" baseline="-25000">
                <a:latin typeface="Arial" panose="020B0604020202020204" pitchFamily="34" charset="0"/>
              </a:rPr>
              <a:t>2</a:t>
            </a:r>
            <a:r>
              <a:rPr lang="en-US" altLang="en-US" sz="762">
                <a:latin typeface="Arial" panose="020B0604020202020204" pitchFamily="34" charset="0"/>
              </a:rPr>
              <a:t>O NITROUS OXIDE	1</a:t>
            </a:r>
          </a:p>
          <a:p>
            <a:pPr>
              <a:spcBef>
                <a:spcPct val="0"/>
              </a:spcBef>
              <a:buFontTx/>
              <a:buNone/>
            </a:pPr>
            <a:r>
              <a:rPr lang="en-US" altLang="en-US" sz="762">
                <a:latin typeface="Arial" panose="020B0604020202020204" pitchFamily="34" charset="0"/>
              </a:rPr>
              <a:t>NO NITRIC OXIDE	2</a:t>
            </a:r>
          </a:p>
          <a:p>
            <a:pPr>
              <a:spcBef>
                <a:spcPct val="0"/>
              </a:spcBef>
              <a:buFontTx/>
              <a:buNone/>
            </a:pPr>
            <a:r>
              <a:rPr lang="en-US" altLang="en-US" sz="762">
                <a:latin typeface="Arial" panose="020B0604020202020204" pitchFamily="34" charset="0"/>
              </a:rPr>
              <a:t>NO</a:t>
            </a:r>
            <a:r>
              <a:rPr lang="en-US" altLang="en-US" sz="762" baseline="-25000">
                <a:latin typeface="Arial" panose="020B0604020202020204" pitchFamily="34" charset="0"/>
              </a:rPr>
              <a:t>2</a:t>
            </a:r>
            <a:r>
              <a:rPr lang="en-US" altLang="en-US" sz="762" baseline="30000">
                <a:latin typeface="Arial" panose="020B0604020202020204" pitchFamily="34" charset="0"/>
              </a:rPr>
              <a:t>-</a:t>
            </a:r>
            <a:r>
              <a:rPr lang="en-US" altLang="en-US" sz="762">
                <a:latin typeface="Arial" panose="020B0604020202020204" pitchFamily="34" charset="0"/>
              </a:rPr>
              <a:t> NITRITE	3</a:t>
            </a:r>
          </a:p>
          <a:p>
            <a:pPr>
              <a:spcBef>
                <a:spcPct val="0"/>
              </a:spcBef>
              <a:buFontTx/>
              <a:buNone/>
            </a:pPr>
            <a:r>
              <a:rPr lang="en-US" altLang="en-US" sz="762">
                <a:latin typeface="Arial" panose="020B0604020202020204" pitchFamily="34" charset="0"/>
              </a:rPr>
              <a:t>NO</a:t>
            </a:r>
            <a:r>
              <a:rPr lang="en-US" altLang="en-US" sz="762" baseline="-25000">
                <a:latin typeface="Arial" panose="020B0604020202020204" pitchFamily="34" charset="0"/>
              </a:rPr>
              <a:t>3</a:t>
            </a:r>
            <a:r>
              <a:rPr lang="en-US" altLang="en-US" sz="762" baseline="30000">
                <a:latin typeface="Arial" panose="020B0604020202020204" pitchFamily="34" charset="0"/>
              </a:rPr>
              <a:t>-</a:t>
            </a:r>
            <a:r>
              <a:rPr lang="en-US" altLang="en-US" sz="762">
                <a:latin typeface="Arial" panose="020B0604020202020204" pitchFamily="34" charset="0"/>
              </a:rPr>
              <a:t> NITRATE	5</a:t>
            </a:r>
          </a:p>
        </p:txBody>
      </p:sp>
      <p:sp>
        <p:nvSpPr>
          <p:cNvPr id="4134" name="Text Box 200"/>
          <p:cNvSpPr txBox="1">
            <a:spLocks noChangeArrowheads="1"/>
          </p:cNvSpPr>
          <p:nvPr/>
        </p:nvSpPr>
        <p:spPr bwMode="auto">
          <a:xfrm>
            <a:off x="670701" y="5797762"/>
            <a:ext cx="1532792" cy="2599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1089">
                <a:solidFill>
                  <a:srgbClr val="FF0000"/>
                </a:solidFill>
                <a:latin typeface="Arial" panose="020B0604020202020204" pitchFamily="34" charset="0"/>
              </a:rPr>
              <a:t>OXIDATION STATES</a:t>
            </a:r>
          </a:p>
        </p:txBody>
      </p:sp>
      <p:sp>
        <p:nvSpPr>
          <p:cNvPr id="4135" name="Text Box 206"/>
          <p:cNvSpPr txBox="1">
            <a:spLocks noChangeArrowheads="1"/>
          </p:cNvSpPr>
          <p:nvPr/>
        </p:nvSpPr>
        <p:spPr bwMode="auto">
          <a:xfrm>
            <a:off x="4442531" y="276578"/>
            <a:ext cx="1071127" cy="2431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980" b="1">
                <a:latin typeface="Arial" panose="020B0604020202020204" pitchFamily="34" charset="0"/>
              </a:rPr>
              <a:t>ATMOSPHERE</a:t>
            </a:r>
            <a:endParaRPr lang="en-US" altLang="en-US" sz="762" b="1">
              <a:latin typeface="Arial" panose="020B0604020202020204" pitchFamily="34" charset="0"/>
            </a:endParaRPr>
          </a:p>
        </p:txBody>
      </p:sp>
      <p:sp>
        <p:nvSpPr>
          <p:cNvPr id="4136" name="Text Box 212"/>
          <p:cNvSpPr txBox="1">
            <a:spLocks noChangeArrowheads="1"/>
          </p:cNvSpPr>
          <p:nvPr/>
        </p:nvSpPr>
        <p:spPr bwMode="auto">
          <a:xfrm>
            <a:off x="758861" y="764046"/>
            <a:ext cx="420308" cy="544765"/>
          </a:xfrm>
          <a:prstGeom prst="rect">
            <a:avLst/>
          </a:prstGeom>
          <a:solidFill>
            <a:srgbClr val="FFFF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980" b="1">
                <a:latin typeface="Arial" panose="020B0604020202020204" pitchFamily="34" charset="0"/>
              </a:rPr>
              <a:t>N</a:t>
            </a:r>
            <a:r>
              <a:rPr lang="en-US" altLang="en-US" sz="980" b="1" baseline="-25000">
                <a:latin typeface="Arial" panose="020B0604020202020204" pitchFamily="34" charset="0"/>
              </a:rPr>
              <a:t>2</a:t>
            </a:r>
            <a:r>
              <a:rPr lang="en-US" altLang="en-US" sz="980" b="1">
                <a:latin typeface="Arial" panose="020B0604020202020204" pitchFamily="34" charset="0"/>
              </a:rPr>
              <a:t>O</a:t>
            </a:r>
          </a:p>
          <a:p>
            <a:pPr>
              <a:spcBef>
                <a:spcPct val="0"/>
              </a:spcBef>
              <a:buFontTx/>
              <a:buNone/>
            </a:pPr>
            <a:r>
              <a:rPr lang="en-US" altLang="en-US" sz="980" b="1">
                <a:latin typeface="Arial" panose="020B0604020202020204" pitchFamily="34" charset="0"/>
              </a:rPr>
              <a:t>NO</a:t>
            </a:r>
          </a:p>
          <a:p>
            <a:pPr>
              <a:spcBef>
                <a:spcPct val="0"/>
              </a:spcBef>
              <a:buFontTx/>
              <a:buNone/>
            </a:pPr>
            <a:r>
              <a:rPr lang="en-US" altLang="en-US" sz="980" b="1">
                <a:latin typeface="Arial" panose="020B0604020202020204" pitchFamily="34" charset="0"/>
              </a:rPr>
              <a:t>N</a:t>
            </a:r>
            <a:r>
              <a:rPr lang="en-US" altLang="en-US" sz="980" b="1" baseline="-25000">
                <a:latin typeface="Arial" panose="020B0604020202020204" pitchFamily="34" charset="0"/>
              </a:rPr>
              <a:t>2</a:t>
            </a:r>
            <a:endParaRPr lang="en-US" altLang="en-US" sz="980" b="1">
              <a:latin typeface="Arial" panose="020B0604020202020204" pitchFamily="34" charset="0"/>
            </a:endParaRPr>
          </a:p>
        </p:txBody>
      </p:sp>
      <p:sp>
        <p:nvSpPr>
          <p:cNvPr id="4137" name="Text Box 218"/>
          <p:cNvSpPr txBox="1">
            <a:spLocks noChangeArrowheads="1"/>
          </p:cNvSpPr>
          <p:nvPr/>
        </p:nvSpPr>
        <p:spPr bwMode="auto">
          <a:xfrm>
            <a:off x="2369926" y="4490932"/>
            <a:ext cx="494046" cy="2431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980">
                <a:latin typeface="Arial" panose="020B0604020202020204" pitchFamily="34" charset="0"/>
              </a:rPr>
              <a:t>N</a:t>
            </a:r>
            <a:r>
              <a:rPr lang="en-US" altLang="en-US" sz="980" baseline="-25000">
                <a:latin typeface="Arial" panose="020B0604020202020204" pitchFamily="34" charset="0"/>
              </a:rPr>
              <a:t>2</a:t>
            </a:r>
            <a:r>
              <a:rPr lang="en-US" altLang="en-US" sz="980">
                <a:latin typeface="Arial" panose="020B0604020202020204" pitchFamily="34" charset="0"/>
              </a:rPr>
              <a:t>O</a:t>
            </a:r>
            <a:r>
              <a:rPr lang="en-US" altLang="en-US" sz="980" baseline="-25000">
                <a:latin typeface="Arial" panose="020B0604020202020204" pitchFamily="34" charset="0"/>
              </a:rPr>
              <a:t>2</a:t>
            </a:r>
            <a:r>
              <a:rPr lang="en-US" altLang="en-US" sz="980" baseline="30000">
                <a:latin typeface="Arial" panose="020B0604020202020204" pitchFamily="34" charset="0"/>
              </a:rPr>
              <a:t>-</a:t>
            </a:r>
            <a:endParaRPr lang="en-US" altLang="en-US" sz="980">
              <a:latin typeface="Arial" panose="020B0604020202020204" pitchFamily="34" charset="0"/>
            </a:endParaRPr>
          </a:p>
        </p:txBody>
      </p:sp>
      <p:sp>
        <p:nvSpPr>
          <p:cNvPr id="4138" name="Text Box 220"/>
          <p:cNvSpPr txBox="1">
            <a:spLocks noChangeArrowheads="1"/>
          </p:cNvSpPr>
          <p:nvPr/>
        </p:nvSpPr>
        <p:spPr bwMode="auto">
          <a:xfrm>
            <a:off x="1441662" y="2729478"/>
            <a:ext cx="413896" cy="2431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980">
                <a:latin typeface="Arial" panose="020B0604020202020204" pitchFamily="34" charset="0"/>
              </a:rPr>
              <a:t>NH</a:t>
            </a:r>
            <a:r>
              <a:rPr lang="en-US" altLang="en-US" sz="980" baseline="-25000">
                <a:latin typeface="Arial" panose="020B0604020202020204" pitchFamily="34" charset="0"/>
              </a:rPr>
              <a:t>3</a:t>
            </a:r>
            <a:endParaRPr lang="en-US" altLang="en-US" sz="980">
              <a:latin typeface="Arial" panose="020B0604020202020204" pitchFamily="34" charset="0"/>
            </a:endParaRPr>
          </a:p>
        </p:txBody>
      </p:sp>
      <p:sp>
        <p:nvSpPr>
          <p:cNvPr id="4139" name="Rectangle 234"/>
          <p:cNvSpPr>
            <a:spLocks noChangeArrowheads="1"/>
          </p:cNvSpPr>
          <p:nvPr/>
        </p:nvSpPr>
        <p:spPr bwMode="auto">
          <a:xfrm>
            <a:off x="1884187" y="1377704"/>
            <a:ext cx="723275" cy="2096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762">
                <a:latin typeface="Arial" panose="020B0604020202020204" pitchFamily="34" charset="0"/>
              </a:rPr>
              <a:t>SYMBIOTIC</a:t>
            </a:r>
          </a:p>
        </p:txBody>
      </p:sp>
      <p:sp>
        <p:nvSpPr>
          <p:cNvPr id="4140" name="Rectangle 235"/>
          <p:cNvSpPr>
            <a:spLocks noChangeArrowheads="1"/>
          </p:cNvSpPr>
          <p:nvPr/>
        </p:nvSpPr>
        <p:spPr bwMode="auto">
          <a:xfrm>
            <a:off x="2655147" y="1377704"/>
            <a:ext cx="971741" cy="2096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762">
                <a:latin typeface="Arial" panose="020B0604020202020204" pitchFamily="34" charset="0"/>
              </a:rPr>
              <a:t>NON-SYMBIOTIC</a:t>
            </a:r>
            <a:endParaRPr lang="en-US" altLang="en-US" sz="762">
              <a:solidFill>
                <a:srgbClr val="FF0000"/>
              </a:solidFill>
              <a:latin typeface="Arial" panose="020B0604020202020204" pitchFamily="34" charset="0"/>
            </a:endParaRPr>
          </a:p>
        </p:txBody>
      </p:sp>
      <p:sp>
        <p:nvSpPr>
          <p:cNvPr id="4141" name="Freeform 258"/>
          <p:cNvSpPr>
            <a:spLocks/>
          </p:cNvSpPr>
          <p:nvPr/>
        </p:nvSpPr>
        <p:spPr bwMode="auto">
          <a:xfrm>
            <a:off x="4333629" y="3813317"/>
            <a:ext cx="452896" cy="1531549"/>
          </a:xfrm>
          <a:custGeom>
            <a:avLst/>
            <a:gdLst>
              <a:gd name="T0" fmla="*/ 2147483646 w 296"/>
              <a:gd name="T1" fmla="*/ 0 h 960"/>
              <a:gd name="T2" fmla="*/ 2147483646 w 296"/>
              <a:gd name="T3" fmla="*/ 2147483646 h 960"/>
              <a:gd name="T4" fmla="*/ 2147483646 w 296"/>
              <a:gd name="T5" fmla="*/ 2147483646 h 960"/>
              <a:gd name="T6" fmla="*/ 0 60000 65536"/>
              <a:gd name="T7" fmla="*/ 0 60000 65536"/>
              <a:gd name="T8" fmla="*/ 0 60000 65536"/>
            </a:gdLst>
            <a:ahLst/>
            <a:cxnLst>
              <a:cxn ang="T6">
                <a:pos x="T0" y="T1"/>
              </a:cxn>
              <a:cxn ang="T7">
                <a:pos x="T2" y="T3"/>
              </a:cxn>
              <a:cxn ang="T8">
                <a:pos x="T4" y="T5"/>
              </a:cxn>
            </a:cxnLst>
            <a:rect l="0" t="0" r="r" b="b"/>
            <a:pathLst>
              <a:path w="296" h="960">
                <a:moveTo>
                  <a:pt x="248" y="0"/>
                </a:moveTo>
                <a:cubicBezTo>
                  <a:pt x="124" y="136"/>
                  <a:pt x="0" y="272"/>
                  <a:pt x="8" y="432"/>
                </a:cubicBezTo>
                <a:cubicBezTo>
                  <a:pt x="16" y="592"/>
                  <a:pt x="156" y="776"/>
                  <a:pt x="296" y="960"/>
                </a:cubicBezTo>
              </a:path>
            </a:pathLst>
          </a:custGeom>
          <a:noFill/>
          <a:ln w="9525" cap="flat" cmpd="sng">
            <a:solidFill>
              <a:schemeClr val="tx1"/>
            </a:solidFill>
            <a:prstDash val="solid"/>
            <a:round/>
            <a:headEnd type="triangl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2109"/>
          </a:p>
        </p:txBody>
      </p:sp>
      <p:sp>
        <p:nvSpPr>
          <p:cNvPr id="4142" name="Text Box 263"/>
          <p:cNvSpPr txBox="1">
            <a:spLocks noChangeArrowheads="1"/>
          </p:cNvSpPr>
          <p:nvPr/>
        </p:nvSpPr>
        <p:spPr bwMode="auto">
          <a:xfrm>
            <a:off x="7415742" y="5854807"/>
            <a:ext cx="381836" cy="2096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762">
                <a:latin typeface="Arial" panose="020B0604020202020204" pitchFamily="34" charset="0"/>
              </a:rPr>
              <a:t>+ O</a:t>
            </a:r>
            <a:r>
              <a:rPr lang="en-US" altLang="en-US" sz="762" baseline="-25000">
                <a:latin typeface="Arial" panose="020B0604020202020204" pitchFamily="34" charset="0"/>
              </a:rPr>
              <a:t>2</a:t>
            </a:r>
          </a:p>
        </p:txBody>
      </p:sp>
      <p:sp>
        <p:nvSpPr>
          <p:cNvPr id="4143" name="Text Box 264"/>
          <p:cNvSpPr txBox="1">
            <a:spLocks noChangeArrowheads="1"/>
          </p:cNvSpPr>
          <p:nvPr/>
        </p:nvSpPr>
        <p:spPr bwMode="auto">
          <a:xfrm>
            <a:off x="6582551" y="5853078"/>
            <a:ext cx="662361" cy="2096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762">
                <a:solidFill>
                  <a:schemeClr val="accent2"/>
                </a:solidFill>
                <a:latin typeface="Arial" panose="020B0604020202020204" pitchFamily="34" charset="0"/>
              </a:rPr>
              <a:t>Nitrobacter</a:t>
            </a:r>
            <a:endParaRPr lang="en-US" altLang="en-US" sz="762">
              <a:latin typeface="Arial" panose="020B0604020202020204" pitchFamily="34" charset="0"/>
            </a:endParaRPr>
          </a:p>
        </p:txBody>
      </p:sp>
      <p:sp>
        <p:nvSpPr>
          <p:cNvPr id="4144" name="Freeform 269"/>
          <p:cNvSpPr>
            <a:spLocks/>
          </p:cNvSpPr>
          <p:nvPr/>
        </p:nvSpPr>
        <p:spPr bwMode="auto">
          <a:xfrm flipH="1">
            <a:off x="3083842" y="1977532"/>
            <a:ext cx="1382889" cy="1070011"/>
          </a:xfrm>
          <a:custGeom>
            <a:avLst/>
            <a:gdLst>
              <a:gd name="T0" fmla="*/ 2147483646 w 904"/>
              <a:gd name="T1" fmla="*/ 0 h 672"/>
              <a:gd name="T2" fmla="*/ 2147483646 w 904"/>
              <a:gd name="T3" fmla="*/ 2147483646 h 672"/>
              <a:gd name="T4" fmla="*/ 0 w 904"/>
              <a:gd name="T5" fmla="*/ 2147483646 h 672"/>
              <a:gd name="T6" fmla="*/ 0 60000 65536"/>
              <a:gd name="T7" fmla="*/ 0 60000 65536"/>
              <a:gd name="T8" fmla="*/ 0 60000 65536"/>
            </a:gdLst>
            <a:ahLst/>
            <a:cxnLst>
              <a:cxn ang="T6">
                <a:pos x="T0" y="T1"/>
              </a:cxn>
              <a:cxn ang="T7">
                <a:pos x="T2" y="T3"/>
              </a:cxn>
              <a:cxn ang="T8">
                <a:pos x="T4" y="T5"/>
              </a:cxn>
            </a:cxnLst>
            <a:rect l="0" t="0" r="r" b="b"/>
            <a:pathLst>
              <a:path w="904" h="672">
                <a:moveTo>
                  <a:pt x="816" y="0"/>
                </a:moveTo>
                <a:cubicBezTo>
                  <a:pt x="860" y="64"/>
                  <a:pt x="904" y="128"/>
                  <a:pt x="768" y="240"/>
                </a:cubicBezTo>
                <a:cubicBezTo>
                  <a:pt x="632" y="352"/>
                  <a:pt x="316" y="512"/>
                  <a:pt x="0" y="672"/>
                </a:cubicBezTo>
              </a:path>
            </a:pathLst>
          </a:custGeom>
          <a:noFill/>
          <a:ln w="9525" cap="flat" cmpd="sng">
            <a:solidFill>
              <a:schemeClr val="tx1"/>
            </a:solidFill>
            <a:prstDash val="solid"/>
            <a:round/>
            <a:headEnd type="non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2109"/>
          </a:p>
        </p:txBody>
      </p:sp>
      <p:sp>
        <p:nvSpPr>
          <p:cNvPr id="4145" name="Freeform 272"/>
          <p:cNvSpPr>
            <a:spLocks/>
          </p:cNvSpPr>
          <p:nvPr/>
        </p:nvSpPr>
        <p:spPr bwMode="auto">
          <a:xfrm>
            <a:off x="1993090" y="2067419"/>
            <a:ext cx="2414869" cy="1147798"/>
          </a:xfrm>
          <a:custGeom>
            <a:avLst/>
            <a:gdLst>
              <a:gd name="T0" fmla="*/ 2147483646 w 1577"/>
              <a:gd name="T1" fmla="*/ 0 h 720"/>
              <a:gd name="T2" fmla="*/ 2147483646 w 1577"/>
              <a:gd name="T3" fmla="*/ 2147483646 h 720"/>
              <a:gd name="T4" fmla="*/ 2147483646 w 1577"/>
              <a:gd name="T5" fmla="*/ 2147483646 h 720"/>
              <a:gd name="T6" fmla="*/ 0 60000 65536"/>
              <a:gd name="T7" fmla="*/ 0 60000 65536"/>
              <a:gd name="T8" fmla="*/ 0 60000 65536"/>
            </a:gdLst>
            <a:ahLst/>
            <a:cxnLst>
              <a:cxn ang="T6">
                <a:pos x="T0" y="T1"/>
              </a:cxn>
              <a:cxn ang="T7">
                <a:pos x="T2" y="T3"/>
              </a:cxn>
              <a:cxn ang="T8">
                <a:pos x="T4" y="T5"/>
              </a:cxn>
            </a:cxnLst>
            <a:rect l="0" t="0" r="r" b="b"/>
            <a:pathLst>
              <a:path w="1577" h="720">
                <a:moveTo>
                  <a:pt x="129" y="0"/>
                </a:moveTo>
                <a:cubicBezTo>
                  <a:pt x="64" y="132"/>
                  <a:pt x="0" y="264"/>
                  <a:pt x="241" y="384"/>
                </a:cubicBezTo>
                <a:cubicBezTo>
                  <a:pt x="482" y="504"/>
                  <a:pt x="1029" y="612"/>
                  <a:pt x="1577" y="720"/>
                </a:cubicBezTo>
              </a:path>
            </a:pathLst>
          </a:custGeom>
          <a:noFill/>
          <a:ln w="9525" cap="flat" cmpd="sng">
            <a:solidFill>
              <a:schemeClr val="tx1"/>
            </a:solidFill>
            <a:prstDash val="solid"/>
            <a:round/>
            <a:headEnd type="non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2109"/>
          </a:p>
        </p:txBody>
      </p:sp>
      <p:sp>
        <p:nvSpPr>
          <p:cNvPr id="4146" name="Line 275"/>
          <p:cNvSpPr>
            <a:spLocks noChangeShapeType="1"/>
          </p:cNvSpPr>
          <p:nvPr/>
        </p:nvSpPr>
        <p:spPr bwMode="auto">
          <a:xfrm>
            <a:off x="4909256" y="2117550"/>
            <a:ext cx="0" cy="777875"/>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2109"/>
          </a:p>
        </p:txBody>
      </p:sp>
      <p:sp>
        <p:nvSpPr>
          <p:cNvPr id="4147" name="Rectangle 277"/>
          <p:cNvSpPr>
            <a:spLocks noChangeArrowheads="1"/>
          </p:cNvSpPr>
          <p:nvPr/>
        </p:nvSpPr>
        <p:spPr bwMode="auto">
          <a:xfrm>
            <a:off x="4407959" y="1811585"/>
            <a:ext cx="1028524" cy="267935"/>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endParaRPr lang="en-US" altLang="en-US" sz="762">
              <a:latin typeface="Arial" panose="020B0604020202020204" pitchFamily="34" charset="0"/>
            </a:endParaRPr>
          </a:p>
        </p:txBody>
      </p:sp>
      <p:sp>
        <p:nvSpPr>
          <p:cNvPr id="4148" name="Text Box 276"/>
          <p:cNvSpPr txBox="1">
            <a:spLocks noChangeArrowheads="1"/>
          </p:cNvSpPr>
          <p:nvPr/>
        </p:nvSpPr>
        <p:spPr bwMode="auto">
          <a:xfrm>
            <a:off x="4361324" y="1844429"/>
            <a:ext cx="1130438" cy="2431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r>
              <a:rPr lang="en-US" altLang="en-US" sz="980" b="1">
                <a:latin typeface="Arial" panose="020B0604020202020204" pitchFamily="34" charset="0"/>
              </a:rPr>
              <a:t>FERTILIZATION</a:t>
            </a:r>
            <a:endParaRPr lang="en-US" altLang="en-US" sz="762" b="1">
              <a:latin typeface="Arial" panose="020B0604020202020204" pitchFamily="34" charset="0"/>
            </a:endParaRPr>
          </a:p>
        </p:txBody>
      </p:sp>
      <p:sp>
        <p:nvSpPr>
          <p:cNvPr id="4149" name="Rectangle 279"/>
          <p:cNvSpPr>
            <a:spLocks noChangeArrowheads="1"/>
          </p:cNvSpPr>
          <p:nvPr/>
        </p:nvSpPr>
        <p:spPr bwMode="auto">
          <a:xfrm>
            <a:off x="4981858" y="764046"/>
            <a:ext cx="883321" cy="395852"/>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en-US" altLang="en-US" sz="871">
              <a:latin typeface="Arial" panose="020B0604020202020204" pitchFamily="34" charset="0"/>
            </a:endParaRPr>
          </a:p>
        </p:txBody>
      </p:sp>
      <p:sp>
        <p:nvSpPr>
          <p:cNvPr id="4150" name="Text Box 90"/>
          <p:cNvSpPr txBox="1">
            <a:spLocks noChangeArrowheads="1"/>
          </p:cNvSpPr>
          <p:nvPr/>
        </p:nvSpPr>
        <p:spPr bwMode="auto">
          <a:xfrm>
            <a:off x="4934523" y="777875"/>
            <a:ext cx="914033" cy="3939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r>
              <a:rPr lang="en-US" altLang="en-US" sz="980" b="1">
                <a:latin typeface="Arial" panose="020B0604020202020204" pitchFamily="34" charset="0"/>
              </a:rPr>
              <a:t>LIGHTNING,</a:t>
            </a:r>
          </a:p>
          <a:p>
            <a:pPr algn="ctr">
              <a:spcBef>
                <a:spcPct val="0"/>
              </a:spcBef>
              <a:buFontTx/>
              <a:buNone/>
            </a:pPr>
            <a:r>
              <a:rPr lang="en-US" altLang="en-US" sz="980" b="1">
                <a:latin typeface="Arial" panose="020B0604020202020204" pitchFamily="34" charset="0"/>
              </a:rPr>
              <a:t>RAINFALL</a:t>
            </a:r>
          </a:p>
        </p:txBody>
      </p:sp>
      <p:sp>
        <p:nvSpPr>
          <p:cNvPr id="4151" name="Rectangle 280"/>
          <p:cNvSpPr>
            <a:spLocks noChangeArrowheads="1"/>
          </p:cNvSpPr>
          <p:nvPr/>
        </p:nvSpPr>
        <p:spPr bwMode="auto">
          <a:xfrm>
            <a:off x="2262752" y="1123597"/>
            <a:ext cx="821090" cy="242006"/>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r>
              <a:rPr lang="en-US" altLang="en-US" sz="980" b="1">
                <a:latin typeface="Arial" panose="020B0604020202020204" pitchFamily="34" charset="0"/>
              </a:rPr>
              <a:t>N2 FIXATION</a:t>
            </a:r>
          </a:p>
        </p:txBody>
      </p:sp>
      <p:sp>
        <p:nvSpPr>
          <p:cNvPr id="4152" name="Freeform 287"/>
          <p:cNvSpPr>
            <a:spLocks/>
          </p:cNvSpPr>
          <p:nvPr/>
        </p:nvSpPr>
        <p:spPr bwMode="auto">
          <a:xfrm>
            <a:off x="895420" y="1299916"/>
            <a:ext cx="3617984" cy="4509947"/>
          </a:xfrm>
          <a:custGeom>
            <a:avLst/>
            <a:gdLst>
              <a:gd name="T0" fmla="*/ 2147483646 w 2362"/>
              <a:gd name="T1" fmla="*/ 2147483646 h 2828"/>
              <a:gd name="T2" fmla="*/ 2147483646 w 2362"/>
              <a:gd name="T3" fmla="*/ 2147483646 h 2828"/>
              <a:gd name="T4" fmla="*/ 2147483646 w 2362"/>
              <a:gd name="T5" fmla="*/ 0 h 2828"/>
              <a:gd name="T6" fmla="*/ 0 60000 65536"/>
              <a:gd name="T7" fmla="*/ 0 60000 65536"/>
              <a:gd name="T8" fmla="*/ 0 60000 65536"/>
            </a:gdLst>
            <a:ahLst/>
            <a:cxnLst>
              <a:cxn ang="T6">
                <a:pos x="T0" y="T1"/>
              </a:cxn>
              <a:cxn ang="T7">
                <a:pos x="T2" y="T3"/>
              </a:cxn>
              <a:cxn ang="T8">
                <a:pos x="T4" y="T5"/>
              </a:cxn>
            </a:cxnLst>
            <a:rect l="0" t="0" r="r" b="b"/>
            <a:pathLst>
              <a:path w="2362" h="2828">
                <a:moveTo>
                  <a:pt x="2362" y="2828"/>
                </a:moveTo>
                <a:cubicBezTo>
                  <a:pt x="1570" y="2772"/>
                  <a:pt x="778" y="2717"/>
                  <a:pt x="389" y="2246"/>
                </a:cubicBezTo>
                <a:cubicBezTo>
                  <a:pt x="0" y="1775"/>
                  <a:pt x="13" y="887"/>
                  <a:pt x="26" y="0"/>
                </a:cubicBezTo>
              </a:path>
            </a:pathLst>
          </a:custGeom>
          <a:noFill/>
          <a:ln w="9525" cap="flat" cmpd="sng">
            <a:solidFill>
              <a:schemeClr val="tx1"/>
            </a:solidFill>
            <a:prstDash val="solid"/>
            <a:round/>
            <a:headEnd type="non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2109"/>
          </a:p>
        </p:txBody>
      </p:sp>
      <p:sp>
        <p:nvSpPr>
          <p:cNvPr id="4153" name="Text Box 288"/>
          <p:cNvSpPr txBox="1">
            <a:spLocks noChangeArrowheads="1"/>
          </p:cNvSpPr>
          <p:nvPr/>
        </p:nvSpPr>
        <p:spPr bwMode="auto">
          <a:xfrm rot="1048958">
            <a:off x="2009275" y="5330469"/>
            <a:ext cx="1277914" cy="2431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980">
                <a:solidFill>
                  <a:srgbClr val="800080"/>
                </a:solidFill>
                <a:latin typeface="Arial" panose="020B0604020202020204" pitchFamily="34" charset="0"/>
              </a:rPr>
              <a:t>DENITRIFICATION</a:t>
            </a:r>
          </a:p>
        </p:txBody>
      </p:sp>
      <p:sp>
        <p:nvSpPr>
          <p:cNvPr id="4154" name="Text Box 295"/>
          <p:cNvSpPr txBox="1">
            <a:spLocks noChangeArrowheads="1"/>
          </p:cNvSpPr>
          <p:nvPr/>
        </p:nvSpPr>
        <p:spPr bwMode="auto">
          <a:xfrm>
            <a:off x="987038" y="2159036"/>
            <a:ext cx="630943" cy="393954"/>
          </a:xfrm>
          <a:prstGeom prst="rect">
            <a:avLst/>
          </a:prstGeom>
          <a:solidFill>
            <a:srgbClr val="FFFF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980" b="1">
                <a:latin typeface="Arial" panose="020B0604020202020204" pitchFamily="34" charset="0"/>
              </a:rPr>
              <a:t>PLANT</a:t>
            </a:r>
          </a:p>
          <a:p>
            <a:pPr>
              <a:spcBef>
                <a:spcPct val="0"/>
              </a:spcBef>
              <a:buFontTx/>
              <a:buNone/>
            </a:pPr>
            <a:r>
              <a:rPr lang="en-US" altLang="en-US" sz="980" b="1">
                <a:latin typeface="Arial" panose="020B0604020202020204" pitchFamily="34" charset="0"/>
              </a:rPr>
              <a:t>LOSS</a:t>
            </a:r>
            <a:endParaRPr lang="en-US" altLang="en-US" sz="762" b="1">
              <a:latin typeface="Arial" panose="020B0604020202020204" pitchFamily="34" charset="0"/>
            </a:endParaRPr>
          </a:p>
        </p:txBody>
      </p:sp>
      <p:sp>
        <p:nvSpPr>
          <p:cNvPr id="4155" name="Text Box 297"/>
          <p:cNvSpPr txBox="1">
            <a:spLocks noChangeArrowheads="1"/>
          </p:cNvSpPr>
          <p:nvPr/>
        </p:nvSpPr>
        <p:spPr bwMode="auto">
          <a:xfrm>
            <a:off x="1562665" y="2169408"/>
            <a:ext cx="604653" cy="3939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980" b="1">
                <a:latin typeface="Arial" panose="020B0604020202020204" pitchFamily="34" charset="0"/>
              </a:rPr>
              <a:t>AMINO</a:t>
            </a:r>
            <a:endParaRPr lang="en-US" altLang="en-US" sz="980">
              <a:latin typeface="Arial" panose="020B0604020202020204" pitchFamily="34" charset="0"/>
            </a:endParaRPr>
          </a:p>
          <a:p>
            <a:pPr>
              <a:spcBef>
                <a:spcPct val="0"/>
              </a:spcBef>
              <a:buFontTx/>
              <a:buNone/>
            </a:pPr>
            <a:r>
              <a:rPr lang="en-US" altLang="en-US" sz="980" b="1">
                <a:latin typeface="Arial" panose="020B0604020202020204" pitchFamily="34" charset="0"/>
              </a:rPr>
              <a:t>ACIDS</a:t>
            </a:r>
            <a:endParaRPr lang="en-US" altLang="en-US" sz="762">
              <a:latin typeface="Arial" panose="020B0604020202020204" pitchFamily="34" charset="0"/>
            </a:endParaRPr>
          </a:p>
        </p:txBody>
      </p:sp>
      <p:sp>
        <p:nvSpPr>
          <p:cNvPr id="4156" name="Oval 299"/>
          <p:cNvSpPr>
            <a:spLocks noChangeArrowheads="1"/>
          </p:cNvSpPr>
          <p:nvPr/>
        </p:nvSpPr>
        <p:spPr bwMode="auto">
          <a:xfrm>
            <a:off x="4624035" y="5374253"/>
            <a:ext cx="613656" cy="796889"/>
          </a:xfrm>
          <a:prstGeom prst="ellipse">
            <a:avLst/>
          </a:prstGeom>
          <a:solidFill>
            <a:srgbClr val="33CCF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r>
              <a:rPr lang="en-US" altLang="en-US" sz="980" b="1">
                <a:latin typeface="Arial" panose="020B0604020202020204" pitchFamily="34" charset="0"/>
              </a:rPr>
              <a:t>NO</a:t>
            </a:r>
            <a:r>
              <a:rPr lang="en-US" altLang="en-US" sz="980" b="1" baseline="-25000">
                <a:latin typeface="Arial" panose="020B0604020202020204" pitchFamily="34" charset="0"/>
              </a:rPr>
              <a:t>3</a:t>
            </a:r>
            <a:r>
              <a:rPr lang="en-US" altLang="en-US" sz="980" b="1" baseline="30000">
                <a:latin typeface="Arial" panose="020B0604020202020204" pitchFamily="34" charset="0"/>
              </a:rPr>
              <a:t>-</a:t>
            </a:r>
            <a:endParaRPr lang="en-US" altLang="en-US" sz="980" b="1">
              <a:latin typeface="Arial" panose="020B0604020202020204" pitchFamily="34" charset="0"/>
            </a:endParaRPr>
          </a:p>
          <a:p>
            <a:pPr algn="ctr">
              <a:spcBef>
                <a:spcPct val="0"/>
              </a:spcBef>
              <a:buFontTx/>
              <a:buNone/>
            </a:pPr>
            <a:r>
              <a:rPr lang="en-US" altLang="en-US" sz="980" b="1">
                <a:latin typeface="Arial" panose="020B0604020202020204" pitchFamily="34" charset="0"/>
              </a:rPr>
              <a:t>POOL</a:t>
            </a:r>
            <a:endParaRPr lang="en-US" altLang="en-US" sz="762" b="1">
              <a:latin typeface="Arial" panose="020B0604020202020204" pitchFamily="34" charset="0"/>
            </a:endParaRPr>
          </a:p>
        </p:txBody>
      </p:sp>
      <p:sp>
        <p:nvSpPr>
          <p:cNvPr id="4157" name="Rectangle 301"/>
          <p:cNvSpPr>
            <a:spLocks noChangeArrowheads="1"/>
          </p:cNvSpPr>
          <p:nvPr/>
        </p:nvSpPr>
        <p:spPr bwMode="auto">
          <a:xfrm>
            <a:off x="4568720" y="6665525"/>
            <a:ext cx="829733" cy="210891"/>
          </a:xfrm>
          <a:prstGeom prst="rect">
            <a:avLst/>
          </a:prstGeom>
          <a:solidFill>
            <a:srgbClr val="FFFF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en-US" altLang="en-US" sz="871">
              <a:latin typeface="Arial" panose="020B0604020202020204" pitchFamily="34" charset="0"/>
            </a:endParaRPr>
          </a:p>
        </p:txBody>
      </p:sp>
      <p:sp>
        <p:nvSpPr>
          <p:cNvPr id="4158" name="Text Box 101"/>
          <p:cNvSpPr txBox="1">
            <a:spLocks noChangeArrowheads="1"/>
          </p:cNvSpPr>
          <p:nvPr/>
        </p:nvSpPr>
        <p:spPr bwMode="auto">
          <a:xfrm>
            <a:off x="4577363" y="6636139"/>
            <a:ext cx="843501" cy="2431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980" b="1">
                <a:latin typeface="Arial" panose="020B0604020202020204" pitchFamily="34" charset="0"/>
              </a:rPr>
              <a:t>LEACHING</a:t>
            </a:r>
            <a:endParaRPr lang="en-US" altLang="en-US" sz="762" b="1">
              <a:latin typeface="Arial" panose="020B0604020202020204" pitchFamily="34" charset="0"/>
            </a:endParaRPr>
          </a:p>
        </p:txBody>
      </p:sp>
      <p:sp>
        <p:nvSpPr>
          <p:cNvPr id="4159" name="Rectangle 302"/>
          <p:cNvSpPr>
            <a:spLocks noChangeArrowheads="1"/>
          </p:cNvSpPr>
          <p:nvPr/>
        </p:nvSpPr>
        <p:spPr bwMode="auto">
          <a:xfrm>
            <a:off x="8202260" y="2743307"/>
            <a:ext cx="1140883" cy="378565"/>
          </a:xfrm>
          <a:prstGeom prst="rect">
            <a:avLst/>
          </a:prstGeom>
          <a:solidFill>
            <a:srgbClr val="FFFF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r>
              <a:rPr lang="en-US" altLang="en-US" sz="980" b="1">
                <a:latin typeface="Arial" panose="020B0604020202020204" pitchFamily="34" charset="0"/>
              </a:rPr>
              <a:t>AMMONIA</a:t>
            </a:r>
          </a:p>
          <a:p>
            <a:pPr algn="ctr">
              <a:spcBef>
                <a:spcPct val="0"/>
              </a:spcBef>
              <a:buFontTx/>
              <a:buNone/>
            </a:pPr>
            <a:r>
              <a:rPr lang="en-US" altLang="en-US" sz="980" b="1">
                <a:latin typeface="Arial" panose="020B0604020202020204" pitchFamily="34" charset="0"/>
              </a:rPr>
              <a:t>VOLATILIZATION</a:t>
            </a:r>
            <a:endParaRPr lang="en-US" altLang="en-US" sz="762" b="1">
              <a:latin typeface="Arial" panose="020B0604020202020204" pitchFamily="34" charset="0"/>
            </a:endParaRPr>
          </a:p>
        </p:txBody>
      </p:sp>
      <p:sp>
        <p:nvSpPr>
          <p:cNvPr id="4160" name="Line 306"/>
          <p:cNvSpPr>
            <a:spLocks noChangeShapeType="1"/>
          </p:cNvSpPr>
          <p:nvPr/>
        </p:nvSpPr>
        <p:spPr bwMode="auto">
          <a:xfrm flipH="1" flipV="1">
            <a:off x="5360424" y="3676756"/>
            <a:ext cx="905792" cy="668972"/>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2109"/>
          </a:p>
        </p:txBody>
      </p:sp>
      <p:sp>
        <p:nvSpPr>
          <p:cNvPr id="4161" name="Line 309"/>
          <p:cNvSpPr>
            <a:spLocks noChangeShapeType="1"/>
          </p:cNvSpPr>
          <p:nvPr/>
        </p:nvSpPr>
        <p:spPr bwMode="auto">
          <a:xfrm flipV="1">
            <a:off x="9147811" y="3987906"/>
            <a:ext cx="378566" cy="6344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2109"/>
          </a:p>
        </p:txBody>
      </p:sp>
      <p:sp>
        <p:nvSpPr>
          <p:cNvPr id="4162" name="Text Box 310"/>
          <p:cNvSpPr txBox="1">
            <a:spLocks noChangeArrowheads="1"/>
          </p:cNvSpPr>
          <p:nvPr/>
        </p:nvSpPr>
        <p:spPr bwMode="auto">
          <a:xfrm>
            <a:off x="6385490" y="5578229"/>
            <a:ext cx="1103187" cy="2431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980">
                <a:solidFill>
                  <a:srgbClr val="FF6600"/>
                </a:solidFill>
                <a:latin typeface="Arial" panose="020B0604020202020204" pitchFamily="34" charset="0"/>
              </a:rPr>
              <a:t>NITRIFICATION</a:t>
            </a:r>
            <a:endParaRPr lang="en-US" altLang="en-US" sz="980">
              <a:solidFill>
                <a:srgbClr val="FFCC00"/>
              </a:solidFill>
              <a:latin typeface="Arial" panose="020B0604020202020204" pitchFamily="34" charset="0"/>
            </a:endParaRPr>
          </a:p>
        </p:txBody>
      </p:sp>
      <p:sp>
        <p:nvSpPr>
          <p:cNvPr id="4163" name="Text Box 219"/>
          <p:cNvSpPr txBox="1">
            <a:spLocks noChangeArrowheads="1"/>
          </p:cNvSpPr>
          <p:nvPr/>
        </p:nvSpPr>
        <p:spPr bwMode="auto">
          <a:xfrm>
            <a:off x="1735526" y="3631813"/>
            <a:ext cx="603050" cy="2431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980">
                <a:latin typeface="Arial" panose="020B0604020202020204" pitchFamily="34" charset="0"/>
              </a:rPr>
              <a:t>NH</a:t>
            </a:r>
            <a:r>
              <a:rPr lang="en-US" altLang="en-US" sz="980" baseline="-25000">
                <a:latin typeface="Arial" panose="020B0604020202020204" pitchFamily="34" charset="0"/>
              </a:rPr>
              <a:t>2</a:t>
            </a:r>
            <a:r>
              <a:rPr lang="en-US" altLang="en-US" sz="980">
                <a:latin typeface="Arial" panose="020B0604020202020204" pitchFamily="34" charset="0"/>
              </a:rPr>
              <a:t>OH</a:t>
            </a:r>
          </a:p>
        </p:txBody>
      </p:sp>
      <p:sp>
        <p:nvSpPr>
          <p:cNvPr id="4164" name="Text Box 262"/>
          <p:cNvSpPr txBox="1">
            <a:spLocks noChangeArrowheads="1"/>
          </p:cNvSpPr>
          <p:nvPr/>
        </p:nvSpPr>
        <p:spPr bwMode="auto">
          <a:xfrm>
            <a:off x="670702" y="4523776"/>
            <a:ext cx="1295547" cy="4441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762">
                <a:solidFill>
                  <a:schemeClr val="accent2"/>
                </a:solidFill>
                <a:latin typeface="Arial" panose="020B0604020202020204" pitchFamily="34" charset="0"/>
              </a:rPr>
              <a:t>Pseudomonas, Bacillus,</a:t>
            </a:r>
          </a:p>
          <a:p>
            <a:pPr>
              <a:spcBef>
                <a:spcPct val="0"/>
              </a:spcBef>
              <a:buFontTx/>
              <a:buNone/>
            </a:pPr>
            <a:r>
              <a:rPr lang="en-US" altLang="en-US" sz="762">
                <a:solidFill>
                  <a:schemeClr val="accent2"/>
                </a:solidFill>
                <a:latin typeface="Arial" panose="020B0604020202020204" pitchFamily="34" charset="0"/>
              </a:rPr>
              <a:t>Thiobacillus Denitrificans,</a:t>
            </a:r>
          </a:p>
          <a:p>
            <a:pPr>
              <a:spcBef>
                <a:spcPct val="0"/>
              </a:spcBef>
              <a:buFontTx/>
              <a:buNone/>
            </a:pPr>
            <a:r>
              <a:rPr lang="en-US" altLang="en-US" sz="762">
                <a:solidFill>
                  <a:schemeClr val="accent2"/>
                </a:solidFill>
                <a:latin typeface="Arial" panose="020B0604020202020204" pitchFamily="34" charset="0"/>
              </a:rPr>
              <a:t>and T. thioparus</a:t>
            </a:r>
            <a:endParaRPr lang="en-US" altLang="en-US" sz="762">
              <a:latin typeface="Arial" panose="020B0604020202020204" pitchFamily="34" charset="0"/>
            </a:endParaRPr>
          </a:p>
        </p:txBody>
      </p:sp>
      <p:sp>
        <p:nvSpPr>
          <p:cNvPr id="4165" name="Text Box 237"/>
          <p:cNvSpPr txBox="1">
            <a:spLocks noChangeArrowheads="1"/>
          </p:cNvSpPr>
          <p:nvPr/>
        </p:nvSpPr>
        <p:spPr bwMode="auto">
          <a:xfrm>
            <a:off x="4933457" y="4720838"/>
            <a:ext cx="1276311" cy="3939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980">
                <a:solidFill>
                  <a:srgbClr val="FF6600"/>
                </a:solidFill>
                <a:latin typeface="Arial" panose="020B0604020202020204" pitchFamily="34" charset="0"/>
              </a:rPr>
              <a:t>MINERALIZATION </a:t>
            </a:r>
          </a:p>
          <a:p>
            <a:pPr>
              <a:spcBef>
                <a:spcPct val="0"/>
              </a:spcBef>
              <a:buFontTx/>
              <a:buNone/>
            </a:pPr>
            <a:r>
              <a:rPr lang="en-US" altLang="en-US" sz="980">
                <a:solidFill>
                  <a:srgbClr val="FF6600"/>
                </a:solidFill>
                <a:latin typeface="Arial" panose="020B0604020202020204" pitchFamily="34" charset="0"/>
              </a:rPr>
              <a:t>+ NITRIFICATION</a:t>
            </a:r>
            <a:endParaRPr lang="en-US" altLang="en-US" sz="980">
              <a:latin typeface="Arial" panose="020B0604020202020204" pitchFamily="34" charset="0"/>
            </a:endParaRPr>
          </a:p>
        </p:txBody>
      </p:sp>
      <p:sp>
        <p:nvSpPr>
          <p:cNvPr id="4166" name="Text Box 222"/>
          <p:cNvSpPr txBox="1">
            <a:spLocks noChangeArrowheads="1"/>
          </p:cNvSpPr>
          <p:nvPr/>
        </p:nvSpPr>
        <p:spPr bwMode="auto">
          <a:xfrm>
            <a:off x="4051865" y="3955063"/>
            <a:ext cx="1212191" cy="2431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980">
                <a:solidFill>
                  <a:srgbClr val="800080"/>
                </a:solidFill>
                <a:latin typeface="Arial" panose="020B0604020202020204" pitchFamily="34" charset="0"/>
              </a:rPr>
              <a:t>IMMOBILIZATION</a:t>
            </a:r>
            <a:endParaRPr lang="en-US" altLang="en-US" sz="980">
              <a:solidFill>
                <a:srgbClr val="010000"/>
              </a:solidFill>
              <a:latin typeface="Arial" panose="020B0604020202020204" pitchFamily="34" charset="0"/>
            </a:endParaRPr>
          </a:p>
        </p:txBody>
      </p:sp>
      <p:sp>
        <p:nvSpPr>
          <p:cNvPr id="4167" name="Text Box 215"/>
          <p:cNvSpPr txBox="1">
            <a:spLocks noChangeArrowheads="1"/>
          </p:cNvSpPr>
          <p:nvPr/>
        </p:nvSpPr>
        <p:spPr bwMode="auto">
          <a:xfrm>
            <a:off x="3441665" y="5051002"/>
            <a:ext cx="447558" cy="2431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980">
                <a:latin typeface="Arial" panose="020B0604020202020204" pitchFamily="34" charset="0"/>
              </a:rPr>
              <a:t>NO</a:t>
            </a:r>
            <a:r>
              <a:rPr lang="en-US" altLang="en-US" sz="980" baseline="-25000">
                <a:latin typeface="Arial" panose="020B0604020202020204" pitchFamily="34" charset="0"/>
              </a:rPr>
              <a:t>2</a:t>
            </a:r>
            <a:r>
              <a:rPr lang="en-US" altLang="en-US" sz="980" baseline="30000">
                <a:latin typeface="Arial" panose="020B0604020202020204" pitchFamily="34" charset="0"/>
              </a:rPr>
              <a:t>-</a:t>
            </a:r>
            <a:endParaRPr lang="en-US" altLang="en-US" sz="980">
              <a:latin typeface="Arial" panose="020B0604020202020204" pitchFamily="34" charset="0"/>
            </a:endParaRPr>
          </a:p>
        </p:txBody>
      </p:sp>
      <p:grpSp>
        <p:nvGrpSpPr>
          <p:cNvPr id="4168" name="Group 344"/>
          <p:cNvGrpSpPr>
            <a:grpSpLocks/>
          </p:cNvGrpSpPr>
          <p:nvPr/>
        </p:nvGrpSpPr>
        <p:grpSpPr bwMode="auto">
          <a:xfrm>
            <a:off x="6048411" y="4293871"/>
            <a:ext cx="1801213" cy="717374"/>
            <a:chOff x="3552" y="2580"/>
            <a:chExt cx="1177" cy="450"/>
          </a:xfrm>
        </p:grpSpPr>
        <p:sp>
          <p:nvSpPr>
            <p:cNvPr id="4209" name="Oval 317"/>
            <p:cNvSpPr>
              <a:spLocks noChangeArrowheads="1"/>
            </p:cNvSpPr>
            <p:nvPr/>
          </p:nvSpPr>
          <p:spPr bwMode="auto">
            <a:xfrm>
              <a:off x="3558" y="2580"/>
              <a:ext cx="868" cy="450"/>
            </a:xfrm>
            <a:prstGeom prst="ellipse">
              <a:avLst/>
            </a:prstGeom>
            <a:solidFill>
              <a:srgbClr val="33CCF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endParaRPr lang="en-US" altLang="en-US" sz="762">
                <a:solidFill>
                  <a:srgbClr val="33CCFF"/>
                </a:solidFill>
                <a:latin typeface="Arial" panose="020B0604020202020204" pitchFamily="34" charset="0"/>
              </a:endParaRPr>
            </a:p>
          </p:txBody>
        </p:sp>
        <p:sp>
          <p:nvSpPr>
            <p:cNvPr id="4210" name="Text Box 249"/>
            <p:cNvSpPr txBox="1">
              <a:spLocks noChangeArrowheads="1"/>
            </p:cNvSpPr>
            <p:nvPr/>
          </p:nvSpPr>
          <p:spPr bwMode="auto">
            <a:xfrm>
              <a:off x="3552" y="2701"/>
              <a:ext cx="1177" cy="2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980" b="1">
                  <a:latin typeface="Arial" panose="020B0604020202020204" pitchFamily="34" charset="0"/>
                </a:rPr>
                <a:t>MICROBIAL/PLANT </a:t>
              </a:r>
            </a:p>
            <a:p>
              <a:pPr>
                <a:spcBef>
                  <a:spcPct val="0"/>
                </a:spcBef>
                <a:buFontTx/>
                <a:buNone/>
              </a:pPr>
              <a:r>
                <a:rPr lang="en-US" altLang="en-US" sz="980" b="1">
                  <a:latin typeface="Arial" panose="020B0604020202020204" pitchFamily="34" charset="0"/>
                </a:rPr>
                <a:t>             SINK</a:t>
              </a:r>
            </a:p>
          </p:txBody>
        </p:sp>
      </p:grpSp>
      <p:sp>
        <p:nvSpPr>
          <p:cNvPr id="4169" name="Text Box 324"/>
          <p:cNvSpPr txBox="1">
            <a:spLocks noChangeArrowheads="1"/>
          </p:cNvSpPr>
          <p:nvPr/>
        </p:nvSpPr>
        <p:spPr bwMode="auto">
          <a:xfrm>
            <a:off x="4171140" y="6221272"/>
            <a:ext cx="691215" cy="2096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762">
                <a:latin typeface="Arial" panose="020B0604020202020204" pitchFamily="34" charset="0"/>
              </a:rPr>
              <a:t>TEMP 50°F</a:t>
            </a:r>
          </a:p>
        </p:txBody>
      </p:sp>
      <p:sp>
        <p:nvSpPr>
          <p:cNvPr id="4170" name="Text Box 325"/>
          <p:cNvSpPr txBox="1">
            <a:spLocks noChangeArrowheads="1"/>
          </p:cNvSpPr>
          <p:nvPr/>
        </p:nvSpPr>
        <p:spPr bwMode="auto">
          <a:xfrm>
            <a:off x="3080385" y="6826286"/>
            <a:ext cx="473206" cy="2096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762">
                <a:latin typeface="Arial" panose="020B0604020202020204" pitchFamily="34" charset="0"/>
              </a:rPr>
              <a:t>pH 7.0</a:t>
            </a:r>
          </a:p>
        </p:txBody>
      </p:sp>
      <p:sp>
        <p:nvSpPr>
          <p:cNvPr id="4171" name="Text Box 326"/>
          <p:cNvSpPr txBox="1">
            <a:spLocks noChangeArrowheads="1"/>
          </p:cNvSpPr>
          <p:nvPr/>
        </p:nvSpPr>
        <p:spPr bwMode="auto">
          <a:xfrm>
            <a:off x="2420056" y="6323260"/>
            <a:ext cx="684803" cy="2096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762">
                <a:latin typeface="Arial" panose="020B0604020202020204" pitchFamily="34" charset="0"/>
              </a:rPr>
              <a:t>LEACHING</a:t>
            </a:r>
          </a:p>
        </p:txBody>
      </p:sp>
      <p:sp>
        <p:nvSpPr>
          <p:cNvPr id="4172" name="Text Box 327"/>
          <p:cNvSpPr txBox="1">
            <a:spLocks noChangeArrowheads="1"/>
          </p:cNvSpPr>
          <p:nvPr/>
        </p:nvSpPr>
        <p:spPr bwMode="auto">
          <a:xfrm>
            <a:off x="3350049" y="6323260"/>
            <a:ext cx="684803" cy="2096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762">
                <a:latin typeface="Arial" panose="020B0604020202020204" pitchFamily="34" charset="0"/>
              </a:rPr>
              <a:t>LEACHING</a:t>
            </a:r>
          </a:p>
        </p:txBody>
      </p:sp>
      <p:sp>
        <p:nvSpPr>
          <p:cNvPr id="4173" name="Text Box 328"/>
          <p:cNvSpPr txBox="1">
            <a:spLocks noChangeArrowheads="1"/>
          </p:cNvSpPr>
          <p:nvPr/>
        </p:nvSpPr>
        <p:spPr bwMode="auto">
          <a:xfrm>
            <a:off x="2309425" y="5877278"/>
            <a:ext cx="1031051" cy="3268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762">
                <a:latin typeface="Arial" panose="020B0604020202020204" pitchFamily="34" charset="0"/>
              </a:rPr>
              <a:t>DENITRIFICATION</a:t>
            </a:r>
          </a:p>
          <a:p>
            <a:pPr>
              <a:spcBef>
                <a:spcPct val="0"/>
              </a:spcBef>
              <a:buFontTx/>
              <a:buNone/>
            </a:pPr>
            <a:r>
              <a:rPr lang="en-US" altLang="en-US" sz="762">
                <a:latin typeface="Arial" panose="020B0604020202020204" pitchFamily="34" charset="0"/>
              </a:rPr>
              <a:t>LEACHING</a:t>
            </a:r>
          </a:p>
        </p:txBody>
      </p:sp>
      <p:sp>
        <p:nvSpPr>
          <p:cNvPr id="4174" name="Text Box 330"/>
          <p:cNvSpPr txBox="1">
            <a:spLocks noChangeArrowheads="1"/>
          </p:cNvSpPr>
          <p:nvPr/>
        </p:nvSpPr>
        <p:spPr bwMode="auto">
          <a:xfrm>
            <a:off x="3301648" y="5877278"/>
            <a:ext cx="971741" cy="4441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762">
                <a:latin typeface="Arial" panose="020B0604020202020204" pitchFamily="34" charset="0"/>
              </a:rPr>
              <a:t>LEACHING</a:t>
            </a:r>
          </a:p>
          <a:p>
            <a:pPr>
              <a:spcBef>
                <a:spcPct val="0"/>
              </a:spcBef>
              <a:buFontTx/>
              <a:buNone/>
            </a:pPr>
            <a:r>
              <a:rPr lang="en-US" altLang="en-US" sz="762">
                <a:latin typeface="Arial" panose="020B0604020202020204" pitchFamily="34" charset="0"/>
              </a:rPr>
              <a:t>VOLATILIZATION</a:t>
            </a:r>
          </a:p>
          <a:p>
            <a:pPr>
              <a:spcBef>
                <a:spcPct val="0"/>
              </a:spcBef>
              <a:buFontTx/>
              <a:buNone/>
            </a:pPr>
            <a:r>
              <a:rPr lang="en-US" altLang="en-US" sz="762">
                <a:latin typeface="Arial" panose="020B0604020202020204" pitchFamily="34" charset="0"/>
              </a:rPr>
              <a:t>NITRIFICATION</a:t>
            </a:r>
          </a:p>
        </p:txBody>
      </p:sp>
      <p:sp>
        <p:nvSpPr>
          <p:cNvPr id="4175" name="Line 331"/>
          <p:cNvSpPr>
            <a:spLocks noChangeShapeType="1"/>
          </p:cNvSpPr>
          <p:nvPr/>
        </p:nvSpPr>
        <p:spPr bwMode="auto">
          <a:xfrm>
            <a:off x="2399312" y="6314617"/>
            <a:ext cx="1861715"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2109"/>
          </a:p>
        </p:txBody>
      </p:sp>
      <p:sp>
        <p:nvSpPr>
          <p:cNvPr id="4176" name="Line 332"/>
          <p:cNvSpPr>
            <a:spLocks noChangeShapeType="1"/>
          </p:cNvSpPr>
          <p:nvPr/>
        </p:nvSpPr>
        <p:spPr bwMode="auto">
          <a:xfrm>
            <a:off x="3291276" y="5778747"/>
            <a:ext cx="0" cy="1071739"/>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2109"/>
          </a:p>
        </p:txBody>
      </p:sp>
      <p:sp>
        <p:nvSpPr>
          <p:cNvPr id="4177" name="Rectangle 281"/>
          <p:cNvSpPr>
            <a:spLocks noChangeArrowheads="1"/>
          </p:cNvSpPr>
          <p:nvPr/>
        </p:nvSpPr>
        <p:spPr bwMode="auto">
          <a:xfrm>
            <a:off x="8105458" y="6086441"/>
            <a:ext cx="808990" cy="216076"/>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r>
              <a:rPr lang="en-US" altLang="en-US" sz="980" b="1">
                <a:latin typeface="Arial" panose="020B0604020202020204" pitchFamily="34" charset="0"/>
              </a:rPr>
              <a:t>ADDITIONS</a:t>
            </a:r>
            <a:endParaRPr lang="en-US" altLang="en-US" sz="762" b="1">
              <a:solidFill>
                <a:schemeClr val="bg1"/>
              </a:solidFill>
              <a:latin typeface="Arial" panose="020B0604020202020204" pitchFamily="34" charset="0"/>
            </a:endParaRPr>
          </a:p>
        </p:txBody>
      </p:sp>
      <p:sp>
        <p:nvSpPr>
          <p:cNvPr id="4178" name="Rectangle 283"/>
          <p:cNvSpPr>
            <a:spLocks noChangeArrowheads="1"/>
          </p:cNvSpPr>
          <p:nvPr/>
        </p:nvSpPr>
        <p:spPr bwMode="auto">
          <a:xfrm>
            <a:off x="8105458" y="6352647"/>
            <a:ext cx="808990" cy="217805"/>
          </a:xfrm>
          <a:prstGeom prst="rect">
            <a:avLst/>
          </a:prstGeom>
          <a:solidFill>
            <a:srgbClr val="FFFF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r>
              <a:rPr lang="en-US" altLang="en-US" sz="980" b="1">
                <a:latin typeface="Arial" panose="020B0604020202020204" pitchFamily="34" charset="0"/>
              </a:rPr>
              <a:t>LOSSES</a:t>
            </a:r>
            <a:endParaRPr lang="en-US" altLang="en-US" sz="980" b="1">
              <a:solidFill>
                <a:schemeClr val="bg1"/>
              </a:solidFill>
              <a:latin typeface="Arial" panose="020B0604020202020204" pitchFamily="34" charset="0"/>
            </a:endParaRPr>
          </a:p>
        </p:txBody>
      </p:sp>
      <p:sp>
        <p:nvSpPr>
          <p:cNvPr id="4179" name="Text Box 304"/>
          <p:cNvSpPr txBox="1">
            <a:spLocks noChangeArrowheads="1"/>
          </p:cNvSpPr>
          <p:nvPr/>
        </p:nvSpPr>
        <p:spPr bwMode="auto">
          <a:xfrm>
            <a:off x="7718250" y="6594652"/>
            <a:ext cx="1646605" cy="2431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980">
                <a:solidFill>
                  <a:srgbClr val="FF6600"/>
                </a:solidFill>
                <a:latin typeface="Arial" panose="020B0604020202020204" pitchFamily="34" charset="0"/>
              </a:rPr>
              <a:t>OXIDATION REACTIONS</a:t>
            </a:r>
            <a:endParaRPr lang="en-US" altLang="en-US" sz="980">
              <a:latin typeface="Arial" panose="020B0604020202020204" pitchFamily="34" charset="0"/>
            </a:endParaRPr>
          </a:p>
        </p:txBody>
      </p:sp>
      <p:sp>
        <p:nvSpPr>
          <p:cNvPr id="4180" name="Text Box 311"/>
          <p:cNvSpPr txBox="1">
            <a:spLocks noChangeArrowheads="1"/>
          </p:cNvSpPr>
          <p:nvPr/>
        </p:nvSpPr>
        <p:spPr bwMode="auto">
          <a:xfrm>
            <a:off x="7707878" y="6795171"/>
            <a:ext cx="1704313" cy="2431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980">
                <a:solidFill>
                  <a:srgbClr val="800080"/>
                </a:solidFill>
                <a:latin typeface="Arial" panose="020B0604020202020204" pitchFamily="34" charset="0"/>
              </a:rPr>
              <a:t>REDUCTION REACTIONS</a:t>
            </a:r>
            <a:endParaRPr lang="en-US" altLang="en-US" sz="980">
              <a:latin typeface="Arial" panose="020B0604020202020204" pitchFamily="34" charset="0"/>
            </a:endParaRPr>
          </a:p>
        </p:txBody>
      </p:sp>
      <p:sp>
        <p:nvSpPr>
          <p:cNvPr id="4181" name="Rectangle 335"/>
          <p:cNvSpPr>
            <a:spLocks noChangeArrowheads="1"/>
          </p:cNvSpPr>
          <p:nvPr/>
        </p:nvSpPr>
        <p:spPr bwMode="auto">
          <a:xfrm>
            <a:off x="7738993" y="5996553"/>
            <a:ext cx="1579951" cy="1033709"/>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en-US" altLang="en-US" sz="871">
              <a:latin typeface="Arial" panose="020B0604020202020204" pitchFamily="34" charset="0"/>
            </a:endParaRPr>
          </a:p>
        </p:txBody>
      </p:sp>
      <p:sp>
        <p:nvSpPr>
          <p:cNvPr id="4182" name="Line 338"/>
          <p:cNvSpPr>
            <a:spLocks noChangeShapeType="1"/>
          </p:cNvSpPr>
          <p:nvPr/>
        </p:nvSpPr>
        <p:spPr bwMode="auto">
          <a:xfrm flipH="1" flipV="1">
            <a:off x="1308559" y="2589459"/>
            <a:ext cx="171132" cy="179776"/>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2109"/>
          </a:p>
        </p:txBody>
      </p:sp>
      <p:sp>
        <p:nvSpPr>
          <p:cNvPr id="4183" name="Line 339"/>
          <p:cNvSpPr>
            <a:spLocks noChangeShapeType="1"/>
          </p:cNvSpPr>
          <p:nvPr/>
        </p:nvSpPr>
        <p:spPr bwMode="auto">
          <a:xfrm rot="4781710" flipH="1" flipV="1">
            <a:off x="1695768" y="2566988"/>
            <a:ext cx="178046" cy="171132"/>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2109"/>
          </a:p>
        </p:txBody>
      </p:sp>
      <p:sp>
        <p:nvSpPr>
          <p:cNvPr id="4184" name="Line 340"/>
          <p:cNvSpPr>
            <a:spLocks noChangeShapeType="1"/>
          </p:cNvSpPr>
          <p:nvPr/>
        </p:nvSpPr>
        <p:spPr bwMode="auto">
          <a:xfrm flipV="1">
            <a:off x="5215220" y="4936914"/>
            <a:ext cx="1042352" cy="599829"/>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2109"/>
          </a:p>
        </p:txBody>
      </p:sp>
      <p:sp>
        <p:nvSpPr>
          <p:cNvPr id="4185" name="Line 343"/>
          <p:cNvSpPr>
            <a:spLocks noChangeShapeType="1"/>
          </p:cNvSpPr>
          <p:nvPr/>
        </p:nvSpPr>
        <p:spPr bwMode="auto">
          <a:xfrm>
            <a:off x="4947285" y="6200529"/>
            <a:ext cx="0" cy="433881"/>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2109"/>
          </a:p>
        </p:txBody>
      </p:sp>
      <p:sp>
        <p:nvSpPr>
          <p:cNvPr id="4186" name="Line 345"/>
          <p:cNvSpPr>
            <a:spLocks noChangeShapeType="1"/>
          </p:cNvSpPr>
          <p:nvPr/>
        </p:nvSpPr>
        <p:spPr bwMode="auto">
          <a:xfrm flipH="1">
            <a:off x="7443399" y="4682808"/>
            <a:ext cx="1348317"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2109"/>
          </a:p>
        </p:txBody>
      </p:sp>
      <p:grpSp>
        <p:nvGrpSpPr>
          <p:cNvPr id="4187" name="Group 354"/>
          <p:cNvGrpSpPr>
            <a:grpSpLocks/>
          </p:cNvGrpSpPr>
          <p:nvPr/>
        </p:nvGrpSpPr>
        <p:grpSpPr bwMode="auto">
          <a:xfrm>
            <a:off x="3880734" y="1220401"/>
            <a:ext cx="1179569" cy="479328"/>
            <a:chOff x="2234" y="660"/>
            <a:chExt cx="771" cy="299"/>
          </a:xfrm>
        </p:grpSpPr>
        <p:sp>
          <p:nvSpPr>
            <p:cNvPr id="4203" name="Text Box 136"/>
            <p:cNvSpPr txBox="1">
              <a:spLocks noChangeArrowheads="1"/>
            </p:cNvSpPr>
            <p:nvPr/>
          </p:nvSpPr>
          <p:spPr bwMode="auto">
            <a:xfrm>
              <a:off x="2309" y="660"/>
              <a:ext cx="587" cy="1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762">
                  <a:latin typeface="Arial" panose="020B0604020202020204" pitchFamily="34" charset="0"/>
                </a:rPr>
                <a:t>HABER BOSCH</a:t>
              </a:r>
            </a:p>
          </p:txBody>
        </p:sp>
        <p:grpSp>
          <p:nvGrpSpPr>
            <p:cNvPr id="4204" name="Group 351"/>
            <p:cNvGrpSpPr>
              <a:grpSpLocks/>
            </p:cNvGrpSpPr>
            <p:nvPr/>
          </p:nvGrpSpPr>
          <p:grpSpPr bwMode="auto">
            <a:xfrm>
              <a:off x="2234" y="750"/>
              <a:ext cx="771" cy="209"/>
              <a:chOff x="2294" y="762"/>
              <a:chExt cx="771" cy="209"/>
            </a:xfrm>
          </p:grpSpPr>
          <p:grpSp>
            <p:nvGrpSpPr>
              <p:cNvPr id="4205" name="Group 349"/>
              <p:cNvGrpSpPr>
                <a:grpSpLocks/>
              </p:cNvGrpSpPr>
              <p:nvPr/>
            </p:nvGrpSpPr>
            <p:grpSpPr bwMode="auto">
              <a:xfrm>
                <a:off x="2294" y="840"/>
                <a:ext cx="771" cy="131"/>
                <a:chOff x="494" y="84"/>
                <a:chExt cx="771" cy="131"/>
              </a:xfrm>
            </p:grpSpPr>
            <p:sp>
              <p:nvSpPr>
                <p:cNvPr id="4207" name="Text Box 346"/>
                <p:cNvSpPr txBox="1">
                  <a:spLocks noChangeArrowheads="1"/>
                </p:cNvSpPr>
                <p:nvPr/>
              </p:nvSpPr>
              <p:spPr bwMode="auto">
                <a:xfrm>
                  <a:off x="494" y="84"/>
                  <a:ext cx="771" cy="1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762">
                      <a:latin typeface="Arial" panose="020B0604020202020204" pitchFamily="34" charset="0"/>
                    </a:rPr>
                    <a:t>3H</a:t>
                  </a:r>
                  <a:r>
                    <a:rPr lang="en-US" altLang="en-US" sz="762" baseline="-25000">
                      <a:latin typeface="Arial" panose="020B0604020202020204" pitchFamily="34" charset="0"/>
                    </a:rPr>
                    <a:t>2</a:t>
                  </a:r>
                  <a:r>
                    <a:rPr lang="en-US" altLang="en-US" sz="762">
                      <a:latin typeface="Arial" panose="020B0604020202020204" pitchFamily="34" charset="0"/>
                    </a:rPr>
                    <a:t> + N</a:t>
                  </a:r>
                  <a:r>
                    <a:rPr lang="en-US" altLang="en-US" sz="762" baseline="-25000">
                      <a:latin typeface="Arial" panose="020B0604020202020204" pitchFamily="34" charset="0"/>
                    </a:rPr>
                    <a:t>2</a:t>
                  </a:r>
                  <a:r>
                    <a:rPr lang="en-US" altLang="en-US" sz="762">
                      <a:latin typeface="Arial" panose="020B0604020202020204" pitchFamily="34" charset="0"/>
                    </a:rPr>
                    <a:t>              2NH</a:t>
                  </a:r>
                  <a:r>
                    <a:rPr lang="en-US" altLang="en-US" sz="762" baseline="-25000">
                      <a:latin typeface="Arial" panose="020B0604020202020204" pitchFamily="34" charset="0"/>
                    </a:rPr>
                    <a:t>3</a:t>
                  </a:r>
                  <a:endParaRPr lang="en-US" altLang="en-US" sz="762">
                    <a:latin typeface="Arial" panose="020B0604020202020204" pitchFamily="34" charset="0"/>
                  </a:endParaRPr>
                </a:p>
              </p:txBody>
            </p:sp>
            <p:sp>
              <p:nvSpPr>
                <p:cNvPr id="4208" name="Line 348"/>
                <p:cNvSpPr>
                  <a:spLocks noChangeShapeType="1"/>
                </p:cNvSpPr>
                <p:nvPr/>
              </p:nvSpPr>
              <p:spPr bwMode="auto">
                <a:xfrm>
                  <a:off x="786" y="138"/>
                  <a:ext cx="204" cy="0"/>
                </a:xfrm>
                <a:prstGeom prst="line">
                  <a:avLst/>
                </a:prstGeom>
                <a:noFill/>
                <a:ln w="9525">
                  <a:solidFill>
                    <a:schemeClr val="tx1"/>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2109"/>
                </a:p>
              </p:txBody>
            </p:sp>
          </p:grpSp>
          <p:sp>
            <p:nvSpPr>
              <p:cNvPr id="4206" name="Text Box 350"/>
              <p:cNvSpPr txBox="1">
                <a:spLocks noChangeArrowheads="1"/>
              </p:cNvSpPr>
              <p:nvPr/>
            </p:nvSpPr>
            <p:spPr bwMode="auto">
              <a:xfrm>
                <a:off x="2360" y="762"/>
                <a:ext cx="644" cy="1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762">
                    <a:latin typeface="Arial" panose="020B0604020202020204" pitchFamily="34" charset="0"/>
                  </a:rPr>
                  <a:t>(1200°C, 500 atm)</a:t>
                </a:r>
              </a:p>
            </p:txBody>
          </p:sp>
        </p:grpSp>
      </p:grpSp>
      <p:sp>
        <p:nvSpPr>
          <p:cNvPr id="4188" name="Freeform 353"/>
          <p:cNvSpPr>
            <a:spLocks/>
          </p:cNvSpPr>
          <p:nvPr/>
        </p:nvSpPr>
        <p:spPr bwMode="auto">
          <a:xfrm>
            <a:off x="3873818" y="1191014"/>
            <a:ext cx="757132" cy="1742440"/>
          </a:xfrm>
          <a:custGeom>
            <a:avLst/>
            <a:gdLst>
              <a:gd name="T0" fmla="*/ 2147483646 w 494"/>
              <a:gd name="T1" fmla="*/ 0 h 1092"/>
              <a:gd name="T2" fmla="*/ 2147483646 w 494"/>
              <a:gd name="T3" fmla="*/ 2147483646 h 1092"/>
              <a:gd name="T4" fmla="*/ 2147483646 w 494"/>
              <a:gd name="T5" fmla="*/ 2147483646 h 1092"/>
              <a:gd name="T6" fmla="*/ 0 60000 65536"/>
              <a:gd name="T7" fmla="*/ 0 60000 65536"/>
              <a:gd name="T8" fmla="*/ 0 60000 65536"/>
            </a:gdLst>
            <a:ahLst/>
            <a:cxnLst>
              <a:cxn ang="T6">
                <a:pos x="T0" y="T1"/>
              </a:cxn>
              <a:cxn ang="T7">
                <a:pos x="T2" y="T3"/>
              </a:cxn>
              <a:cxn ang="T8">
                <a:pos x="T4" y="T5"/>
              </a:cxn>
            </a:cxnLst>
            <a:rect l="0" t="0" r="r" b="b"/>
            <a:pathLst>
              <a:path w="494" h="1092">
                <a:moveTo>
                  <a:pt x="122" y="0"/>
                </a:moveTo>
                <a:cubicBezTo>
                  <a:pt x="61" y="98"/>
                  <a:pt x="0" y="196"/>
                  <a:pt x="62" y="378"/>
                </a:cubicBezTo>
                <a:cubicBezTo>
                  <a:pt x="124" y="560"/>
                  <a:pt x="309" y="826"/>
                  <a:pt x="494" y="1092"/>
                </a:cubicBezTo>
              </a:path>
            </a:pathLst>
          </a:custGeom>
          <a:noFill/>
          <a:ln w="9525" cap="flat" cmpd="sng">
            <a:solidFill>
              <a:schemeClr val="tx1"/>
            </a:solidFill>
            <a:prstDash val="solid"/>
            <a:round/>
            <a:headEnd type="non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2109"/>
          </a:p>
        </p:txBody>
      </p:sp>
      <p:sp>
        <p:nvSpPr>
          <p:cNvPr id="4189" name="Freeform 355"/>
          <p:cNvSpPr>
            <a:spLocks/>
          </p:cNvSpPr>
          <p:nvPr/>
        </p:nvSpPr>
        <p:spPr bwMode="auto">
          <a:xfrm flipH="1">
            <a:off x="5197934" y="1201385"/>
            <a:ext cx="755403" cy="1742440"/>
          </a:xfrm>
          <a:custGeom>
            <a:avLst/>
            <a:gdLst>
              <a:gd name="T0" fmla="*/ 2147483646 w 494"/>
              <a:gd name="T1" fmla="*/ 0 h 1092"/>
              <a:gd name="T2" fmla="*/ 2147483646 w 494"/>
              <a:gd name="T3" fmla="*/ 2147483646 h 1092"/>
              <a:gd name="T4" fmla="*/ 2147483646 w 494"/>
              <a:gd name="T5" fmla="*/ 2147483646 h 1092"/>
              <a:gd name="T6" fmla="*/ 0 60000 65536"/>
              <a:gd name="T7" fmla="*/ 0 60000 65536"/>
              <a:gd name="T8" fmla="*/ 0 60000 65536"/>
            </a:gdLst>
            <a:ahLst/>
            <a:cxnLst>
              <a:cxn ang="T6">
                <a:pos x="T0" y="T1"/>
              </a:cxn>
              <a:cxn ang="T7">
                <a:pos x="T2" y="T3"/>
              </a:cxn>
              <a:cxn ang="T8">
                <a:pos x="T4" y="T5"/>
              </a:cxn>
            </a:cxnLst>
            <a:rect l="0" t="0" r="r" b="b"/>
            <a:pathLst>
              <a:path w="494" h="1092">
                <a:moveTo>
                  <a:pt x="122" y="0"/>
                </a:moveTo>
                <a:cubicBezTo>
                  <a:pt x="61" y="98"/>
                  <a:pt x="0" y="196"/>
                  <a:pt x="62" y="378"/>
                </a:cubicBezTo>
                <a:cubicBezTo>
                  <a:pt x="124" y="560"/>
                  <a:pt x="309" y="826"/>
                  <a:pt x="494" y="1092"/>
                </a:cubicBezTo>
              </a:path>
            </a:pathLst>
          </a:custGeom>
          <a:noFill/>
          <a:ln w="9525" cap="flat" cmpd="sng">
            <a:solidFill>
              <a:schemeClr val="tx1"/>
            </a:solidFill>
            <a:prstDash val="solid"/>
            <a:round/>
            <a:headEnd type="non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2109"/>
          </a:p>
        </p:txBody>
      </p:sp>
      <p:sp>
        <p:nvSpPr>
          <p:cNvPr id="4190" name="Text Box 361"/>
          <p:cNvSpPr txBox="1">
            <a:spLocks noChangeArrowheads="1"/>
          </p:cNvSpPr>
          <p:nvPr/>
        </p:nvSpPr>
        <p:spPr bwMode="auto">
          <a:xfrm>
            <a:off x="5528098" y="6107184"/>
            <a:ext cx="2226892" cy="10304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871" b="1">
                <a:latin typeface="Arial" panose="020B0604020202020204" pitchFamily="34" charset="0"/>
              </a:rPr>
              <a:t>Joanne LaRuffa</a:t>
            </a:r>
          </a:p>
          <a:p>
            <a:pPr>
              <a:spcBef>
                <a:spcPct val="0"/>
              </a:spcBef>
              <a:buFontTx/>
              <a:buNone/>
            </a:pPr>
            <a:r>
              <a:rPr lang="en-US" altLang="en-US" sz="871" b="1">
                <a:latin typeface="Arial" panose="020B0604020202020204" pitchFamily="34" charset="0"/>
              </a:rPr>
              <a:t>Wade Thomason</a:t>
            </a:r>
          </a:p>
          <a:p>
            <a:pPr>
              <a:spcBef>
                <a:spcPct val="0"/>
              </a:spcBef>
              <a:buFontTx/>
              <a:buNone/>
            </a:pPr>
            <a:r>
              <a:rPr lang="en-US" altLang="en-US" sz="871" b="1">
                <a:latin typeface="Arial" panose="020B0604020202020204" pitchFamily="34" charset="0"/>
              </a:rPr>
              <a:t>Shannon Taylor</a:t>
            </a:r>
          </a:p>
          <a:p>
            <a:pPr>
              <a:spcBef>
                <a:spcPct val="0"/>
              </a:spcBef>
              <a:buFontTx/>
              <a:buNone/>
            </a:pPr>
            <a:r>
              <a:rPr lang="en-US" altLang="en-US" sz="871" b="1">
                <a:latin typeface="Arial" panose="020B0604020202020204" pitchFamily="34" charset="0"/>
              </a:rPr>
              <a:t>Heather Lees</a:t>
            </a:r>
          </a:p>
          <a:p>
            <a:pPr>
              <a:spcBef>
                <a:spcPct val="0"/>
              </a:spcBef>
              <a:buFontTx/>
              <a:buNone/>
            </a:pPr>
            <a:endParaRPr lang="en-US" altLang="en-US" sz="871" b="1">
              <a:latin typeface="Arial" panose="020B0604020202020204" pitchFamily="34" charset="0"/>
            </a:endParaRPr>
          </a:p>
          <a:p>
            <a:pPr>
              <a:spcBef>
                <a:spcPct val="0"/>
              </a:spcBef>
              <a:buFontTx/>
              <a:buNone/>
            </a:pPr>
            <a:r>
              <a:rPr lang="en-US" altLang="en-US" sz="871" b="1">
                <a:latin typeface="Arial" panose="020B0604020202020204" pitchFamily="34" charset="0"/>
              </a:rPr>
              <a:t>Department of Plant and Soil Sciences</a:t>
            </a:r>
          </a:p>
          <a:p>
            <a:pPr>
              <a:spcBef>
                <a:spcPct val="0"/>
              </a:spcBef>
              <a:buFontTx/>
              <a:buNone/>
            </a:pPr>
            <a:r>
              <a:rPr lang="en-US" altLang="en-US" sz="871" b="1">
                <a:latin typeface="Arial" panose="020B0604020202020204" pitchFamily="34" charset="0"/>
              </a:rPr>
              <a:t>Oklahoma State University</a:t>
            </a:r>
          </a:p>
        </p:txBody>
      </p:sp>
      <p:sp>
        <p:nvSpPr>
          <p:cNvPr id="4191" name="Rectangle 278"/>
          <p:cNvSpPr>
            <a:spLocks noChangeArrowheads="1"/>
          </p:cNvSpPr>
          <p:nvPr/>
        </p:nvSpPr>
        <p:spPr bwMode="auto">
          <a:xfrm>
            <a:off x="3777016" y="758862"/>
            <a:ext cx="821090" cy="395851"/>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en-US" altLang="en-US" sz="871">
              <a:latin typeface="Arial" panose="020B0604020202020204" pitchFamily="34" charset="0"/>
            </a:endParaRPr>
          </a:p>
        </p:txBody>
      </p:sp>
      <p:sp>
        <p:nvSpPr>
          <p:cNvPr id="4192" name="Text Box 93"/>
          <p:cNvSpPr txBox="1">
            <a:spLocks noChangeArrowheads="1"/>
          </p:cNvSpPr>
          <p:nvPr/>
        </p:nvSpPr>
        <p:spPr bwMode="auto">
          <a:xfrm>
            <a:off x="3715505" y="765775"/>
            <a:ext cx="949298" cy="3939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r>
              <a:rPr lang="en-US" altLang="en-US" sz="980" b="1">
                <a:latin typeface="Arial" panose="020B0604020202020204" pitchFamily="34" charset="0"/>
              </a:rPr>
              <a:t>INDUSTRIAL</a:t>
            </a:r>
          </a:p>
          <a:p>
            <a:pPr algn="ctr">
              <a:spcBef>
                <a:spcPct val="0"/>
              </a:spcBef>
              <a:buFontTx/>
              <a:buNone/>
            </a:pPr>
            <a:r>
              <a:rPr lang="en-US" altLang="en-US" sz="980" b="1">
                <a:latin typeface="Arial" panose="020B0604020202020204" pitchFamily="34" charset="0"/>
              </a:rPr>
              <a:t>FIXATION</a:t>
            </a:r>
          </a:p>
        </p:txBody>
      </p:sp>
      <p:sp>
        <p:nvSpPr>
          <p:cNvPr id="4193" name="Line 366"/>
          <p:cNvSpPr>
            <a:spLocks noChangeShapeType="1"/>
          </p:cNvSpPr>
          <p:nvPr/>
        </p:nvSpPr>
        <p:spPr bwMode="auto">
          <a:xfrm>
            <a:off x="6904073" y="3394993"/>
            <a:ext cx="558342" cy="198791"/>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2109"/>
          </a:p>
        </p:txBody>
      </p:sp>
      <p:sp>
        <p:nvSpPr>
          <p:cNvPr id="4194" name="Line 367"/>
          <p:cNvSpPr>
            <a:spLocks noChangeShapeType="1"/>
          </p:cNvSpPr>
          <p:nvPr/>
        </p:nvSpPr>
        <p:spPr bwMode="auto">
          <a:xfrm>
            <a:off x="8117558" y="3813316"/>
            <a:ext cx="796890" cy="243735"/>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2109"/>
          </a:p>
        </p:txBody>
      </p:sp>
      <p:sp>
        <p:nvSpPr>
          <p:cNvPr id="4195" name="Freeform 375"/>
          <p:cNvSpPr>
            <a:spLocks/>
          </p:cNvSpPr>
          <p:nvPr/>
        </p:nvSpPr>
        <p:spPr bwMode="auto">
          <a:xfrm>
            <a:off x="5080389" y="2122734"/>
            <a:ext cx="1317202" cy="2159036"/>
          </a:xfrm>
          <a:custGeom>
            <a:avLst/>
            <a:gdLst>
              <a:gd name="T0" fmla="*/ 0 w 808"/>
              <a:gd name="T1" fmla="*/ 0 h 1320"/>
              <a:gd name="T2" fmla="*/ 0 w 808"/>
              <a:gd name="T3" fmla="*/ 2147483646 h 1320"/>
              <a:gd name="T4" fmla="*/ 2147483646 w 808"/>
              <a:gd name="T5" fmla="*/ 2147483646 h 1320"/>
              <a:gd name="T6" fmla="*/ 2147483646 w 808"/>
              <a:gd name="T7" fmla="*/ 2147483646 h 1320"/>
              <a:gd name="T8" fmla="*/ 2147483646 w 808"/>
              <a:gd name="T9" fmla="*/ 2147483646 h 1320"/>
              <a:gd name="T10" fmla="*/ 2147483646 w 808"/>
              <a:gd name="T11" fmla="*/ 2147483646 h 1320"/>
              <a:gd name="T12" fmla="*/ 2147483646 w 808"/>
              <a:gd name="T13" fmla="*/ 2147483646 h 1320"/>
              <a:gd name="T14" fmla="*/ 2147483646 w 808"/>
              <a:gd name="T15" fmla="*/ 2147483646 h 1320"/>
              <a:gd name="T16" fmla="*/ 2147483646 w 808"/>
              <a:gd name="T17" fmla="*/ 2147483646 h 1320"/>
              <a:gd name="T18" fmla="*/ 2147483646 w 808"/>
              <a:gd name="T19" fmla="*/ 2147483646 h 132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808" h="1320">
                <a:moveTo>
                  <a:pt x="0" y="0"/>
                </a:moveTo>
                <a:lnTo>
                  <a:pt x="0" y="488"/>
                </a:lnTo>
                <a:lnTo>
                  <a:pt x="84" y="520"/>
                </a:lnTo>
                <a:lnTo>
                  <a:pt x="140" y="564"/>
                </a:lnTo>
                <a:lnTo>
                  <a:pt x="188" y="616"/>
                </a:lnTo>
                <a:lnTo>
                  <a:pt x="220" y="684"/>
                </a:lnTo>
                <a:lnTo>
                  <a:pt x="232" y="756"/>
                </a:lnTo>
                <a:lnTo>
                  <a:pt x="228" y="812"/>
                </a:lnTo>
                <a:lnTo>
                  <a:pt x="208" y="880"/>
                </a:lnTo>
                <a:lnTo>
                  <a:pt x="808" y="1320"/>
                </a:lnTo>
              </a:path>
            </a:pathLst>
          </a:custGeom>
          <a:noFill/>
          <a:ln w="9525" cap="flat" cmpd="sng">
            <a:solidFill>
              <a:schemeClr val="tx1"/>
            </a:solidFill>
            <a:prstDash val="solid"/>
            <a:round/>
            <a:headEnd type="non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2109"/>
          </a:p>
        </p:txBody>
      </p:sp>
      <p:sp>
        <p:nvSpPr>
          <p:cNvPr id="4196" name="Freeform 377"/>
          <p:cNvSpPr>
            <a:spLocks/>
          </p:cNvSpPr>
          <p:nvPr/>
        </p:nvSpPr>
        <p:spPr bwMode="auto">
          <a:xfrm>
            <a:off x="1223857" y="356094"/>
            <a:ext cx="2966297" cy="421781"/>
          </a:xfrm>
          <a:custGeom>
            <a:avLst/>
            <a:gdLst>
              <a:gd name="T0" fmla="*/ 0 w 1716"/>
              <a:gd name="T1" fmla="*/ 2147483646 h 244"/>
              <a:gd name="T2" fmla="*/ 2147483646 w 1716"/>
              <a:gd name="T3" fmla="*/ 2147483646 h 244"/>
              <a:gd name="T4" fmla="*/ 2147483646 w 1716"/>
              <a:gd name="T5" fmla="*/ 2147483646 h 244"/>
              <a:gd name="T6" fmla="*/ 0 60000 65536"/>
              <a:gd name="T7" fmla="*/ 0 60000 65536"/>
              <a:gd name="T8" fmla="*/ 0 60000 65536"/>
            </a:gdLst>
            <a:ahLst/>
            <a:cxnLst>
              <a:cxn ang="T6">
                <a:pos x="T0" y="T1"/>
              </a:cxn>
              <a:cxn ang="T7">
                <a:pos x="T2" y="T3"/>
              </a:cxn>
              <a:cxn ang="T8">
                <a:pos x="T4" y="T5"/>
              </a:cxn>
            </a:cxnLst>
            <a:rect l="0" t="0" r="r" b="b"/>
            <a:pathLst>
              <a:path w="1716" h="244">
                <a:moveTo>
                  <a:pt x="0" y="244"/>
                </a:moveTo>
                <a:cubicBezTo>
                  <a:pt x="274" y="162"/>
                  <a:pt x="548" y="80"/>
                  <a:pt x="834" y="40"/>
                </a:cubicBezTo>
                <a:cubicBezTo>
                  <a:pt x="1120" y="0"/>
                  <a:pt x="1568" y="15"/>
                  <a:pt x="1716" y="4"/>
                </a:cubicBezTo>
              </a:path>
            </a:pathLst>
          </a:custGeom>
          <a:noFill/>
          <a:ln w="9525" cap="flat" cmpd="sng">
            <a:solidFill>
              <a:schemeClr val="tx1"/>
            </a:solidFill>
            <a:prstDash val="solid"/>
            <a:round/>
            <a:headEnd type="non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2109"/>
          </a:p>
        </p:txBody>
      </p:sp>
      <p:sp>
        <p:nvSpPr>
          <p:cNvPr id="4197" name="Text Box 378"/>
          <p:cNvSpPr txBox="1">
            <a:spLocks noChangeArrowheads="1"/>
          </p:cNvSpPr>
          <p:nvPr/>
        </p:nvSpPr>
        <p:spPr bwMode="auto">
          <a:xfrm>
            <a:off x="466725" y="445982"/>
            <a:ext cx="974937" cy="226344"/>
          </a:xfrm>
          <a:prstGeom prst="rect">
            <a:avLst/>
          </a:prstGeom>
          <a:solidFill>
            <a:srgbClr val="FF3300"/>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50000"/>
              </a:spcBef>
              <a:buFontTx/>
              <a:buNone/>
            </a:pPr>
            <a:r>
              <a:rPr lang="en-US" altLang="en-US" sz="871">
                <a:solidFill>
                  <a:schemeClr val="bg1"/>
                </a:solidFill>
                <a:latin typeface="Arial" panose="020B0604020202020204" pitchFamily="34" charset="0"/>
              </a:rPr>
              <a:t>15-40 kg/ha</a:t>
            </a:r>
          </a:p>
        </p:txBody>
      </p:sp>
      <p:sp>
        <p:nvSpPr>
          <p:cNvPr id="4198" name="Text Box 379"/>
          <p:cNvSpPr txBox="1">
            <a:spLocks noChangeArrowheads="1"/>
          </p:cNvSpPr>
          <p:nvPr/>
        </p:nvSpPr>
        <p:spPr bwMode="auto">
          <a:xfrm>
            <a:off x="821091" y="1853072"/>
            <a:ext cx="974937" cy="226344"/>
          </a:xfrm>
          <a:prstGeom prst="rect">
            <a:avLst/>
          </a:prstGeom>
          <a:solidFill>
            <a:srgbClr val="FF3300"/>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50000"/>
              </a:spcBef>
              <a:buFontTx/>
              <a:buNone/>
            </a:pPr>
            <a:r>
              <a:rPr lang="en-US" altLang="en-US" sz="871">
                <a:solidFill>
                  <a:schemeClr val="bg1"/>
                </a:solidFill>
                <a:latin typeface="Arial" panose="020B0604020202020204" pitchFamily="34" charset="0"/>
              </a:rPr>
              <a:t>10-80 kg/ha</a:t>
            </a:r>
          </a:p>
        </p:txBody>
      </p:sp>
      <p:sp>
        <p:nvSpPr>
          <p:cNvPr id="4199" name="Text Box 380"/>
          <p:cNvSpPr txBox="1">
            <a:spLocks noChangeArrowheads="1"/>
          </p:cNvSpPr>
          <p:nvPr/>
        </p:nvSpPr>
        <p:spPr bwMode="auto">
          <a:xfrm>
            <a:off x="4494389" y="6919631"/>
            <a:ext cx="974937" cy="226344"/>
          </a:xfrm>
          <a:prstGeom prst="rect">
            <a:avLst/>
          </a:prstGeom>
          <a:solidFill>
            <a:srgbClr val="FF3300"/>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50000"/>
              </a:spcBef>
              <a:buFontTx/>
              <a:buNone/>
            </a:pPr>
            <a:r>
              <a:rPr lang="en-US" altLang="en-US" sz="871">
                <a:solidFill>
                  <a:schemeClr val="bg1"/>
                </a:solidFill>
                <a:latin typeface="Arial" panose="020B0604020202020204" pitchFamily="34" charset="0"/>
              </a:rPr>
              <a:t>0-40 kg/ha</a:t>
            </a:r>
          </a:p>
        </p:txBody>
      </p:sp>
      <p:sp>
        <p:nvSpPr>
          <p:cNvPr id="4200" name="Text Box 381"/>
          <p:cNvSpPr txBox="1">
            <a:spLocks noChangeArrowheads="1"/>
          </p:cNvSpPr>
          <p:nvPr/>
        </p:nvSpPr>
        <p:spPr bwMode="auto">
          <a:xfrm>
            <a:off x="8304248" y="2439071"/>
            <a:ext cx="974937" cy="226344"/>
          </a:xfrm>
          <a:prstGeom prst="rect">
            <a:avLst/>
          </a:prstGeom>
          <a:solidFill>
            <a:srgbClr val="FF3300"/>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50000"/>
              </a:spcBef>
              <a:buFontTx/>
              <a:buNone/>
            </a:pPr>
            <a:r>
              <a:rPr lang="en-US" altLang="en-US" sz="871">
                <a:solidFill>
                  <a:schemeClr val="bg1"/>
                </a:solidFill>
                <a:latin typeface="Arial" panose="020B0604020202020204" pitchFamily="34" charset="0"/>
              </a:rPr>
              <a:t>0-50 kg/ha</a:t>
            </a:r>
          </a:p>
        </p:txBody>
      </p:sp>
      <p:sp>
        <p:nvSpPr>
          <p:cNvPr id="4201" name="Freeform 191"/>
          <p:cNvSpPr>
            <a:spLocks/>
          </p:cNvSpPr>
          <p:nvPr/>
        </p:nvSpPr>
        <p:spPr bwMode="auto">
          <a:xfrm flipV="1">
            <a:off x="5656015" y="509941"/>
            <a:ext cx="1023338" cy="995680"/>
          </a:xfrm>
          <a:custGeom>
            <a:avLst/>
            <a:gdLst>
              <a:gd name="T0" fmla="*/ 2147483646 w 904"/>
              <a:gd name="T1" fmla="*/ 0 h 672"/>
              <a:gd name="T2" fmla="*/ 2147483646 w 904"/>
              <a:gd name="T3" fmla="*/ 2147483646 h 672"/>
              <a:gd name="T4" fmla="*/ 0 w 904"/>
              <a:gd name="T5" fmla="*/ 2147483646 h 672"/>
              <a:gd name="T6" fmla="*/ 0 60000 65536"/>
              <a:gd name="T7" fmla="*/ 0 60000 65536"/>
              <a:gd name="T8" fmla="*/ 0 60000 65536"/>
            </a:gdLst>
            <a:ahLst/>
            <a:cxnLst>
              <a:cxn ang="T6">
                <a:pos x="T0" y="T1"/>
              </a:cxn>
              <a:cxn ang="T7">
                <a:pos x="T2" y="T3"/>
              </a:cxn>
              <a:cxn ang="T8">
                <a:pos x="T4" y="T5"/>
              </a:cxn>
            </a:cxnLst>
            <a:rect l="0" t="0" r="r" b="b"/>
            <a:pathLst>
              <a:path w="904" h="672">
                <a:moveTo>
                  <a:pt x="816" y="0"/>
                </a:moveTo>
                <a:cubicBezTo>
                  <a:pt x="860" y="64"/>
                  <a:pt x="904" y="128"/>
                  <a:pt x="768" y="240"/>
                </a:cubicBezTo>
                <a:cubicBezTo>
                  <a:pt x="632" y="352"/>
                  <a:pt x="316" y="512"/>
                  <a:pt x="0" y="672"/>
                </a:cubicBezTo>
              </a:path>
            </a:pathLst>
          </a:custGeom>
          <a:noFill/>
          <a:ln w="9525" cap="flat" cmpd="sng">
            <a:solidFill>
              <a:schemeClr val="tx1"/>
            </a:solidFill>
            <a:prstDash val="solid"/>
            <a:round/>
            <a:headEnd type="non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2109"/>
          </a:p>
        </p:txBody>
      </p:sp>
      <p:sp>
        <p:nvSpPr>
          <p:cNvPr id="4202" name="Text Box 220"/>
          <p:cNvSpPr txBox="1">
            <a:spLocks noChangeArrowheads="1"/>
          </p:cNvSpPr>
          <p:nvPr/>
        </p:nvSpPr>
        <p:spPr bwMode="auto">
          <a:xfrm>
            <a:off x="6273131" y="772690"/>
            <a:ext cx="769763" cy="2431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980">
                <a:latin typeface="Arial" panose="020B0604020202020204" pitchFamily="34" charset="0"/>
              </a:rPr>
              <a:t>CH</a:t>
            </a:r>
            <a:r>
              <a:rPr lang="en-US" altLang="en-US" sz="980" baseline="-25000">
                <a:latin typeface="Arial" panose="020B0604020202020204" pitchFamily="34" charset="0"/>
              </a:rPr>
              <a:t>4 ,  </a:t>
            </a:r>
            <a:r>
              <a:rPr lang="en-US" altLang="en-US" sz="980">
                <a:latin typeface="Arial" panose="020B0604020202020204" pitchFamily="34" charset="0"/>
              </a:rPr>
              <a:t>N</a:t>
            </a:r>
            <a:r>
              <a:rPr lang="en-US" altLang="en-US" sz="980" baseline="-25000">
                <a:latin typeface="Arial" panose="020B0604020202020204" pitchFamily="34" charset="0"/>
              </a:rPr>
              <a:t>2</a:t>
            </a:r>
            <a:r>
              <a:rPr lang="en-US" altLang="en-US" sz="980">
                <a:latin typeface="Arial" panose="020B0604020202020204" pitchFamily="34" charset="0"/>
              </a:rPr>
              <a:t>O</a:t>
            </a:r>
            <a:r>
              <a:rPr lang="en-US" altLang="en-US" sz="980" baseline="-25000">
                <a:latin typeface="Arial" panose="020B0604020202020204" pitchFamily="34" charset="0"/>
              </a:rPr>
              <a:t> </a:t>
            </a:r>
            <a:endParaRPr lang="en-US" altLang="en-US" sz="980">
              <a:latin typeface="Arial" panose="020B0604020202020204" pitchFamily="34" charset="0"/>
            </a:endParaRPr>
          </a:p>
        </p:txBody>
      </p:sp>
    </p:spTree>
    <p:extLst>
      <p:ext uri="{BB962C8B-B14F-4D97-AF65-F5344CB8AC3E}">
        <p14:creationId xmlns:p14="http://schemas.microsoft.com/office/powerpoint/2010/main" val="184032804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2"/>
          <a:stretch>
            <a:fillRect/>
          </a:stretch>
        </p:blipFill>
        <p:spPr>
          <a:xfrm>
            <a:off x="5769250" y="3815464"/>
            <a:ext cx="4185052" cy="3138789"/>
          </a:xfrm>
          <a:prstGeom prst="rect">
            <a:avLst/>
          </a:prstGeom>
        </p:spPr>
      </p:pic>
      <p:pic>
        <p:nvPicPr>
          <p:cNvPr id="1026" name="BAFD9CC8-5669-4B16-97BC-1D049263C773" descr="image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5210" y="3327987"/>
            <a:ext cx="5618457" cy="39340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9"/>
          <p:cNvPicPr>
            <a:picLocks noChangeAspect="1"/>
          </p:cNvPicPr>
          <p:nvPr/>
        </p:nvPicPr>
        <p:blipFill>
          <a:blip r:embed="rId4"/>
          <a:stretch>
            <a:fillRect/>
          </a:stretch>
        </p:blipFill>
        <p:spPr>
          <a:xfrm>
            <a:off x="6167315" y="324853"/>
            <a:ext cx="3703726" cy="2999271"/>
          </a:xfrm>
          <a:prstGeom prst="rect">
            <a:avLst/>
          </a:prstGeom>
        </p:spPr>
      </p:pic>
      <p:pic>
        <p:nvPicPr>
          <p:cNvPr id="11" name="Picture 10"/>
          <p:cNvPicPr>
            <a:picLocks noChangeAspect="1"/>
          </p:cNvPicPr>
          <p:nvPr/>
        </p:nvPicPr>
        <p:blipFill>
          <a:blip r:embed="rId5"/>
          <a:stretch>
            <a:fillRect/>
          </a:stretch>
        </p:blipFill>
        <p:spPr>
          <a:xfrm>
            <a:off x="3244330" y="288758"/>
            <a:ext cx="2768185" cy="2902818"/>
          </a:xfrm>
          <a:prstGeom prst="rect">
            <a:avLst/>
          </a:prstGeom>
        </p:spPr>
      </p:pic>
      <p:pic>
        <p:nvPicPr>
          <p:cNvPr id="7" name="Picture 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4891" y="424743"/>
            <a:ext cx="3161493" cy="2474868"/>
          </a:xfrm>
          <a:prstGeom prst="rect">
            <a:avLst/>
          </a:prstGeom>
        </p:spPr>
      </p:pic>
    </p:spTree>
    <p:extLst>
      <p:ext uri="{BB962C8B-B14F-4D97-AF65-F5344CB8AC3E}">
        <p14:creationId xmlns:p14="http://schemas.microsoft.com/office/powerpoint/2010/main" val="39510576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Soil Fertility Research Highlights</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84530" y="1541856"/>
            <a:ext cx="4024676" cy="5381992"/>
          </a:xfrm>
        </p:spPr>
      </p:pic>
      <p:sp>
        <p:nvSpPr>
          <p:cNvPr id="5" name="Text Box 2"/>
          <p:cNvSpPr txBox="1">
            <a:spLocks noChangeArrowheads="1"/>
          </p:cNvSpPr>
          <p:nvPr/>
        </p:nvSpPr>
        <p:spPr bwMode="auto">
          <a:xfrm>
            <a:off x="5662993" y="1918210"/>
            <a:ext cx="3704966" cy="1310767"/>
          </a:xfrm>
          <a:prstGeom prst="rect">
            <a:avLst/>
          </a:prstGeom>
          <a:solidFill>
            <a:srgbClr val="FFFFFF"/>
          </a:solidFill>
          <a:ln w="9525">
            <a:solidFill>
              <a:srgbClr val="000000"/>
            </a:solidFill>
            <a:miter lim="800000"/>
            <a:headEnd/>
            <a:tailEnd/>
          </a:ln>
        </p:spPr>
        <p:txBody>
          <a:bodyPr vert="horz" wrap="square" lIns="74676" tIns="37338" rIns="74676" bIns="37338" numCol="1" anchor="t" anchorCtr="0" compatLnSpc="1">
            <a:prstTxWarp prst="textNoShape">
              <a:avLst/>
            </a:prstTxWarp>
          </a:bodyPr>
          <a:lstStyle/>
          <a:p>
            <a:pPr defTabSz="746758" eaLnBrk="0" fontAlgn="base" hangingPunct="0">
              <a:spcBef>
                <a:spcPct val="0"/>
              </a:spcBef>
              <a:spcAft>
                <a:spcPts val="653"/>
              </a:spcAft>
            </a:pPr>
            <a:r>
              <a:rPr lang="en-US" altLang="en-US" sz="2109" b="1" dirty="0">
                <a:latin typeface="Calibri" panose="020F0502020204030204" pitchFamily="34" charset="0"/>
              </a:rPr>
              <a:t>Research Highlights 2016</a:t>
            </a:r>
          </a:p>
          <a:p>
            <a:pPr defTabSz="746758" eaLnBrk="0" fontAlgn="base" hangingPunct="0">
              <a:spcBef>
                <a:spcPct val="0"/>
              </a:spcBef>
              <a:spcAft>
                <a:spcPts val="653"/>
              </a:spcAft>
            </a:pPr>
            <a:r>
              <a:rPr lang="en-US" altLang="en-US" sz="1743" dirty="0">
                <a:latin typeface="Calibri" panose="020F0502020204030204" pitchFamily="34" charset="0"/>
                <a:hlinkClick r:id="rId3"/>
              </a:rPr>
              <a:t>http://nue.okstate.edu/checkoff.htm</a:t>
            </a:r>
            <a:endParaRPr lang="en-US" altLang="en-US" sz="1743" dirty="0">
              <a:latin typeface="Times New Roman" panose="02020603050405020304" pitchFamily="18" charset="0"/>
            </a:endParaRPr>
          </a:p>
          <a:p>
            <a:pPr defTabSz="746758" eaLnBrk="0" fontAlgn="base" hangingPunct="0">
              <a:spcBef>
                <a:spcPct val="0"/>
              </a:spcBef>
              <a:spcAft>
                <a:spcPts val="653"/>
              </a:spcAft>
            </a:pPr>
            <a:r>
              <a:rPr lang="en-US" altLang="en-US" sz="1743" dirty="0">
                <a:latin typeface="Calibri" panose="020F0502020204030204" pitchFamily="34" charset="0"/>
              </a:rPr>
              <a:t>58 pages</a:t>
            </a:r>
            <a:endParaRPr lang="en-US" altLang="en-US" sz="2109" dirty="0">
              <a:latin typeface="Times New Roman" panose="02020603050405020304" pitchFamily="18" charset="0"/>
            </a:endParaRPr>
          </a:p>
          <a:p>
            <a:pPr defTabSz="746758" eaLnBrk="0" fontAlgn="base" hangingPunct="0">
              <a:spcBef>
                <a:spcPct val="0"/>
              </a:spcBef>
              <a:spcAft>
                <a:spcPts val="653"/>
              </a:spcAft>
            </a:pPr>
            <a:r>
              <a:rPr lang="en-US" altLang="en-US" sz="2109" dirty="0">
                <a:latin typeface="Times New Roman" panose="02020603050405020304" pitchFamily="18" charset="0"/>
              </a:rPr>
              <a:t/>
            </a:r>
            <a:br>
              <a:rPr lang="en-US" altLang="en-US" sz="2109" dirty="0">
                <a:latin typeface="Times New Roman" panose="02020603050405020304" pitchFamily="18" charset="0"/>
              </a:rPr>
            </a:br>
            <a:r>
              <a:rPr lang="en-US" altLang="en-US" sz="2109" dirty="0">
                <a:latin typeface="Calibri" panose="020F0502020204030204" pitchFamily="34" charset="0"/>
              </a:rPr>
              <a:t>- Reduce </a:t>
            </a:r>
            <a:r>
              <a:rPr lang="en-US" altLang="en-US" sz="2109" dirty="0" err="1">
                <a:latin typeface="Calibri" panose="020F0502020204030204" pitchFamily="34" charset="0"/>
              </a:rPr>
              <a:t>preplant</a:t>
            </a:r>
            <a:r>
              <a:rPr lang="en-US" altLang="en-US" sz="2109" dirty="0">
                <a:latin typeface="Calibri" panose="020F0502020204030204" pitchFamily="34" charset="0"/>
              </a:rPr>
              <a:t> N</a:t>
            </a:r>
            <a:br>
              <a:rPr lang="en-US" altLang="en-US" sz="2109" dirty="0">
                <a:latin typeface="Calibri" panose="020F0502020204030204" pitchFamily="34" charset="0"/>
              </a:rPr>
            </a:br>
            <a:r>
              <a:rPr lang="en-US" altLang="en-US" sz="2109" dirty="0">
                <a:latin typeface="Calibri" panose="020F0502020204030204" pitchFamily="34" charset="0"/>
              </a:rPr>
              <a:t>- Extend SBNRC (32)</a:t>
            </a:r>
            <a:br>
              <a:rPr lang="en-US" altLang="en-US" sz="2109" dirty="0">
                <a:latin typeface="Calibri" panose="020F0502020204030204" pitchFamily="34" charset="0"/>
              </a:rPr>
            </a:br>
            <a:r>
              <a:rPr lang="en-US" altLang="en-US" sz="2109" dirty="0">
                <a:latin typeface="Calibri" panose="020F0502020204030204" pitchFamily="34" charset="0"/>
              </a:rPr>
              <a:t>- N Rich Strip</a:t>
            </a:r>
            <a:endParaRPr lang="en-US" altLang="en-US" sz="3919" dirty="0">
              <a:latin typeface="Arial" panose="020B0604020202020204" pitchFamily="34" charset="0"/>
            </a:endParaRPr>
          </a:p>
        </p:txBody>
      </p:sp>
    </p:spTree>
    <p:extLst>
      <p:ext uri="{BB962C8B-B14F-4D97-AF65-F5344CB8AC3E}">
        <p14:creationId xmlns:p14="http://schemas.microsoft.com/office/powerpoint/2010/main" val="91486110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sz="half" idx="1"/>
          </p:nvPr>
        </p:nvSpPr>
        <p:spPr>
          <a:xfrm>
            <a:off x="51167" y="1464486"/>
            <a:ext cx="4720812" cy="1795820"/>
          </a:xfrm>
        </p:spPr>
        <p:txBody>
          <a:bodyPr>
            <a:noAutofit/>
          </a:bodyPr>
          <a:lstStyle/>
          <a:p>
            <a:pPr marL="0" indent="0">
              <a:buNone/>
            </a:pPr>
            <a:r>
              <a:rPr lang="en-US" sz="2613" b="1" dirty="0"/>
              <a:t>Objective: </a:t>
            </a:r>
            <a:r>
              <a:rPr lang="en-US" sz="2613" dirty="0"/>
              <a:t>To evaluate the effect of row spacing and seeding density with different rates of N, using the OSU hand planter and a simulated farmer practice</a:t>
            </a:r>
          </a:p>
        </p:txBody>
      </p:sp>
      <p:graphicFrame>
        <p:nvGraphicFramePr>
          <p:cNvPr id="4" name="Content Placeholder 3"/>
          <p:cNvGraphicFramePr>
            <a:graphicFrameLocks noGrp="1"/>
          </p:cNvGraphicFramePr>
          <p:nvPr>
            <p:ph sz="half" idx="2"/>
            <p:extLst>
              <p:ext uri="{D42A27DB-BD31-4B8C-83A1-F6EECF244321}">
                <p14:modId xmlns:p14="http://schemas.microsoft.com/office/powerpoint/2010/main" val="431181127"/>
              </p:ext>
            </p:extLst>
          </p:nvPr>
        </p:nvGraphicFramePr>
        <p:xfrm>
          <a:off x="4758613" y="1464484"/>
          <a:ext cx="4982547" cy="5504474"/>
        </p:xfrm>
        <a:graphic>
          <a:graphicData uri="http://schemas.openxmlformats.org/drawingml/2006/table">
            <a:tbl>
              <a:tblPr firstRow="1" bandRow="1">
                <a:tableStyleId>{5C22544A-7EE6-4342-B048-85BDC9FD1C3A}</a:tableStyleId>
              </a:tblPr>
              <a:tblGrid>
                <a:gridCol w="590409">
                  <a:extLst>
                    <a:ext uri="{9D8B030D-6E8A-4147-A177-3AD203B41FA5}">
                      <a16:colId xmlns:a16="http://schemas.microsoft.com/office/drawing/2014/main" val="20000"/>
                    </a:ext>
                  </a:extLst>
                </a:gridCol>
                <a:gridCol w="733134">
                  <a:extLst>
                    <a:ext uri="{9D8B030D-6E8A-4147-A177-3AD203B41FA5}">
                      <a16:colId xmlns:a16="http://schemas.microsoft.com/office/drawing/2014/main" val="20001"/>
                    </a:ext>
                  </a:extLst>
                </a:gridCol>
                <a:gridCol w="798858">
                  <a:extLst>
                    <a:ext uri="{9D8B030D-6E8A-4147-A177-3AD203B41FA5}">
                      <a16:colId xmlns:a16="http://schemas.microsoft.com/office/drawing/2014/main" val="20002"/>
                    </a:ext>
                  </a:extLst>
                </a:gridCol>
                <a:gridCol w="841809">
                  <a:extLst>
                    <a:ext uri="{9D8B030D-6E8A-4147-A177-3AD203B41FA5}">
                      <a16:colId xmlns:a16="http://schemas.microsoft.com/office/drawing/2014/main" val="20003"/>
                    </a:ext>
                  </a:extLst>
                </a:gridCol>
                <a:gridCol w="832222">
                  <a:extLst>
                    <a:ext uri="{9D8B030D-6E8A-4147-A177-3AD203B41FA5}">
                      <a16:colId xmlns:a16="http://schemas.microsoft.com/office/drawing/2014/main" val="20004"/>
                    </a:ext>
                  </a:extLst>
                </a:gridCol>
                <a:gridCol w="1186115">
                  <a:extLst>
                    <a:ext uri="{9D8B030D-6E8A-4147-A177-3AD203B41FA5}">
                      <a16:colId xmlns:a16="http://schemas.microsoft.com/office/drawing/2014/main" val="20005"/>
                    </a:ext>
                  </a:extLst>
                </a:gridCol>
              </a:tblGrid>
              <a:tr h="1061256">
                <a:tc>
                  <a:txBody>
                    <a:bodyPr/>
                    <a:lstStyle/>
                    <a:p>
                      <a:r>
                        <a:rPr lang="en-US" sz="1300" dirty="0">
                          <a:solidFill>
                            <a:schemeClr val="tx1"/>
                          </a:solidFill>
                        </a:rPr>
                        <a:t>TRT</a:t>
                      </a:r>
                    </a:p>
                  </a:txBody>
                  <a:tcPr marL="99568" marR="99568" marT="49784" marB="4978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300" dirty="0">
                          <a:solidFill>
                            <a:schemeClr val="tx1"/>
                          </a:solidFill>
                        </a:rPr>
                        <a:t>Side dress </a:t>
                      </a:r>
                      <a:r>
                        <a:rPr lang="en-US" sz="1300" dirty="0" smtClean="0">
                          <a:solidFill>
                            <a:schemeClr val="tx1"/>
                          </a:solidFill>
                        </a:rPr>
                        <a:t>N kg/ha</a:t>
                      </a:r>
                      <a:endParaRPr lang="en-US" sz="1300" dirty="0">
                        <a:solidFill>
                          <a:schemeClr val="tx1"/>
                        </a:solidFill>
                      </a:endParaRPr>
                    </a:p>
                  </a:txBody>
                  <a:tcPr marL="99568" marR="99568" marT="49784" marB="4978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300" dirty="0">
                          <a:solidFill>
                            <a:schemeClr val="tx1"/>
                          </a:solidFill>
                        </a:rPr>
                        <a:t>Plant to plant</a:t>
                      </a:r>
                      <a:r>
                        <a:rPr lang="en-US" sz="1300" baseline="0" dirty="0">
                          <a:solidFill>
                            <a:schemeClr val="tx1"/>
                          </a:solidFill>
                        </a:rPr>
                        <a:t> spacing</a:t>
                      </a:r>
                      <a:endParaRPr lang="en-US" sz="1300" dirty="0">
                        <a:solidFill>
                          <a:schemeClr val="tx1"/>
                        </a:solidFill>
                      </a:endParaRPr>
                    </a:p>
                  </a:txBody>
                  <a:tcPr marL="99568" marR="99568" marT="49784" marB="4978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300" dirty="0">
                          <a:solidFill>
                            <a:schemeClr val="tx1"/>
                          </a:solidFill>
                        </a:rPr>
                        <a:t>Row spacing</a:t>
                      </a:r>
                    </a:p>
                  </a:txBody>
                  <a:tcPr marL="99568" marR="99568" marT="49784" marB="4978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300" dirty="0">
                          <a:solidFill>
                            <a:schemeClr val="tx1"/>
                          </a:solidFill>
                        </a:rPr>
                        <a:t>Planter</a:t>
                      </a:r>
                    </a:p>
                  </a:txBody>
                  <a:tcPr marL="99568" marR="99568" marT="49784" marB="4978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300" dirty="0" smtClean="0">
                          <a:solidFill>
                            <a:schemeClr val="tx1"/>
                          </a:solidFill>
                        </a:rPr>
                        <a:t>Seeding density,</a:t>
                      </a:r>
                    </a:p>
                    <a:p>
                      <a:r>
                        <a:rPr lang="en-US" sz="1300" dirty="0" smtClean="0">
                          <a:solidFill>
                            <a:schemeClr val="tx1"/>
                          </a:solidFill>
                        </a:rPr>
                        <a:t>seeds/ha</a:t>
                      </a:r>
                      <a:endParaRPr lang="en-US" sz="1300" dirty="0">
                        <a:solidFill>
                          <a:schemeClr val="tx1"/>
                        </a:solidFill>
                      </a:endParaRPr>
                    </a:p>
                  </a:txBody>
                  <a:tcPr marL="99568" marR="99568" marT="49784" marB="4978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0"/>
                  </a:ext>
                </a:extLst>
              </a:tr>
              <a:tr h="480727">
                <a:tc>
                  <a:txBody>
                    <a:bodyPr/>
                    <a:lstStyle/>
                    <a:p>
                      <a:r>
                        <a:rPr lang="en-US" sz="1200" dirty="0">
                          <a:solidFill>
                            <a:schemeClr val="tx1"/>
                          </a:solidFill>
                        </a:rPr>
                        <a:t>1</a:t>
                      </a:r>
                    </a:p>
                  </a:txBody>
                  <a:tcPr marL="99568" marR="99568" marT="49784" marB="4978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200" dirty="0">
                          <a:solidFill>
                            <a:schemeClr val="tx1"/>
                          </a:solidFill>
                        </a:rPr>
                        <a:t>0</a:t>
                      </a:r>
                    </a:p>
                  </a:txBody>
                  <a:tcPr marL="99568" marR="99568" marT="49784" marB="4978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200" dirty="0">
                          <a:solidFill>
                            <a:schemeClr val="tx1"/>
                          </a:solidFill>
                        </a:rPr>
                        <a:t>0.15</a:t>
                      </a:r>
                    </a:p>
                  </a:txBody>
                  <a:tcPr marL="99568" marR="99568" marT="49784" marB="4978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200" dirty="0">
                          <a:solidFill>
                            <a:schemeClr val="tx1"/>
                          </a:solidFill>
                        </a:rPr>
                        <a:t>0.51</a:t>
                      </a:r>
                    </a:p>
                  </a:txBody>
                  <a:tcPr marL="99568" marR="99568" marT="49784" marB="4978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200" dirty="0">
                          <a:solidFill>
                            <a:schemeClr val="tx1"/>
                          </a:solidFill>
                        </a:rPr>
                        <a:t>Check-FP</a:t>
                      </a:r>
                    </a:p>
                  </a:txBody>
                  <a:tcPr marL="99568" marR="99568" marT="49784" marB="4978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200" dirty="0">
                          <a:solidFill>
                            <a:schemeClr val="tx1"/>
                          </a:solidFill>
                        </a:rPr>
                        <a:t>130,718</a:t>
                      </a:r>
                    </a:p>
                  </a:txBody>
                  <a:tcPr marL="99568" marR="99568" marT="49784" marB="4978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480727">
                <a:tc>
                  <a:txBody>
                    <a:bodyPr/>
                    <a:lstStyle/>
                    <a:p>
                      <a:r>
                        <a:rPr lang="en-US" sz="1200" dirty="0">
                          <a:solidFill>
                            <a:schemeClr val="tx1"/>
                          </a:solidFill>
                        </a:rPr>
                        <a:t>2</a:t>
                      </a:r>
                    </a:p>
                  </a:txBody>
                  <a:tcPr marL="99568" marR="99568" marT="49784" marB="4978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200" dirty="0">
                          <a:solidFill>
                            <a:schemeClr val="tx1"/>
                          </a:solidFill>
                        </a:rPr>
                        <a:t>0</a:t>
                      </a:r>
                    </a:p>
                  </a:txBody>
                  <a:tcPr marL="99568" marR="99568" marT="49784" marB="4978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200" dirty="0">
                          <a:solidFill>
                            <a:schemeClr val="tx1"/>
                          </a:solidFill>
                        </a:rPr>
                        <a:t>0.15</a:t>
                      </a:r>
                    </a:p>
                  </a:txBody>
                  <a:tcPr marL="99568" marR="99568" marT="49784" marB="4978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200" dirty="0">
                          <a:solidFill>
                            <a:schemeClr val="tx1"/>
                          </a:solidFill>
                        </a:rPr>
                        <a:t>0.76</a:t>
                      </a:r>
                    </a:p>
                  </a:txBody>
                  <a:tcPr marL="99568" marR="99568" marT="49784" marB="4978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200" dirty="0">
                          <a:solidFill>
                            <a:schemeClr val="tx1"/>
                          </a:solidFill>
                        </a:rPr>
                        <a:t>Check-FP</a:t>
                      </a:r>
                    </a:p>
                  </a:txBody>
                  <a:tcPr marL="99568" marR="99568" marT="49784" marB="4978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200" dirty="0">
                          <a:solidFill>
                            <a:schemeClr val="tx1"/>
                          </a:solidFill>
                        </a:rPr>
                        <a:t>87,719</a:t>
                      </a:r>
                    </a:p>
                  </a:txBody>
                  <a:tcPr marL="99568" marR="99568" marT="49784" marB="4978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290147">
                <a:tc>
                  <a:txBody>
                    <a:bodyPr/>
                    <a:lstStyle/>
                    <a:p>
                      <a:r>
                        <a:rPr lang="en-US" sz="1200" dirty="0">
                          <a:solidFill>
                            <a:schemeClr val="tx1"/>
                          </a:solidFill>
                        </a:rPr>
                        <a:t>3</a:t>
                      </a:r>
                    </a:p>
                  </a:txBody>
                  <a:tcPr marL="99568" marR="99568" marT="49784" marB="4978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200" dirty="0">
                          <a:solidFill>
                            <a:schemeClr val="tx1"/>
                          </a:solidFill>
                        </a:rPr>
                        <a:t>60</a:t>
                      </a:r>
                    </a:p>
                  </a:txBody>
                  <a:tcPr marL="99568" marR="99568" marT="49784" marB="4978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200" dirty="0">
                          <a:solidFill>
                            <a:schemeClr val="tx1"/>
                          </a:solidFill>
                        </a:rPr>
                        <a:t>0.15</a:t>
                      </a:r>
                    </a:p>
                  </a:txBody>
                  <a:tcPr marL="99568" marR="99568" marT="49784" marB="4978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200" dirty="0">
                          <a:solidFill>
                            <a:schemeClr val="tx1"/>
                          </a:solidFill>
                        </a:rPr>
                        <a:t>0.51</a:t>
                      </a:r>
                    </a:p>
                  </a:txBody>
                  <a:tcPr marL="99568" marR="99568" marT="49784" marB="4978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200" dirty="0">
                          <a:solidFill>
                            <a:schemeClr val="tx1"/>
                          </a:solidFill>
                        </a:rPr>
                        <a:t>HP</a:t>
                      </a:r>
                    </a:p>
                  </a:txBody>
                  <a:tcPr marL="99568" marR="99568" marT="49784" marB="4978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200" dirty="0">
                          <a:solidFill>
                            <a:schemeClr val="tx1"/>
                          </a:solidFill>
                        </a:rPr>
                        <a:t>130,718</a:t>
                      </a:r>
                    </a:p>
                  </a:txBody>
                  <a:tcPr marL="99568" marR="99568" marT="49784" marB="4978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r h="290147">
                <a:tc>
                  <a:txBody>
                    <a:bodyPr/>
                    <a:lstStyle/>
                    <a:p>
                      <a:r>
                        <a:rPr lang="en-US" sz="1200" dirty="0">
                          <a:solidFill>
                            <a:schemeClr val="tx1"/>
                          </a:solidFill>
                        </a:rPr>
                        <a:t>4</a:t>
                      </a:r>
                    </a:p>
                  </a:txBody>
                  <a:tcPr marL="99568" marR="99568" marT="49784" marB="4978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200" dirty="0">
                          <a:solidFill>
                            <a:schemeClr val="tx1"/>
                          </a:solidFill>
                        </a:rPr>
                        <a:t>60</a:t>
                      </a:r>
                    </a:p>
                  </a:txBody>
                  <a:tcPr marL="99568" marR="99568" marT="49784" marB="4978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200" dirty="0">
                          <a:solidFill>
                            <a:schemeClr val="tx1"/>
                          </a:solidFill>
                        </a:rPr>
                        <a:t>0.15</a:t>
                      </a:r>
                    </a:p>
                  </a:txBody>
                  <a:tcPr marL="99568" marR="99568" marT="49784" marB="4978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200" dirty="0">
                          <a:solidFill>
                            <a:schemeClr val="tx1"/>
                          </a:solidFill>
                        </a:rPr>
                        <a:t>0.76</a:t>
                      </a:r>
                    </a:p>
                  </a:txBody>
                  <a:tcPr marL="99568" marR="99568" marT="49784" marB="4978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200" dirty="0">
                          <a:solidFill>
                            <a:schemeClr val="tx1"/>
                          </a:solidFill>
                        </a:rPr>
                        <a:t>HP</a:t>
                      </a:r>
                    </a:p>
                  </a:txBody>
                  <a:tcPr marL="99568" marR="99568" marT="49784" marB="4978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200" dirty="0">
                          <a:solidFill>
                            <a:schemeClr val="tx1"/>
                          </a:solidFill>
                        </a:rPr>
                        <a:t>87,719</a:t>
                      </a:r>
                    </a:p>
                  </a:txBody>
                  <a:tcPr marL="99568" marR="99568" marT="49784" marB="4978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4"/>
                  </a:ext>
                </a:extLst>
              </a:tr>
              <a:tr h="290147">
                <a:tc>
                  <a:txBody>
                    <a:bodyPr/>
                    <a:lstStyle/>
                    <a:p>
                      <a:r>
                        <a:rPr lang="en-US" sz="1200" dirty="0">
                          <a:solidFill>
                            <a:schemeClr val="tx1"/>
                          </a:solidFill>
                        </a:rPr>
                        <a:t>5</a:t>
                      </a:r>
                    </a:p>
                  </a:txBody>
                  <a:tcPr marL="99568" marR="99568" marT="49784" marB="4978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200" dirty="0">
                          <a:solidFill>
                            <a:schemeClr val="tx1"/>
                          </a:solidFill>
                        </a:rPr>
                        <a:t>60</a:t>
                      </a:r>
                    </a:p>
                  </a:txBody>
                  <a:tcPr marL="99568" marR="99568" marT="49784" marB="4978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200" dirty="0">
                          <a:solidFill>
                            <a:schemeClr val="tx1"/>
                          </a:solidFill>
                        </a:rPr>
                        <a:t>0.3</a:t>
                      </a:r>
                    </a:p>
                  </a:txBody>
                  <a:tcPr marL="99568" marR="99568" marT="49784" marB="4978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200" dirty="0">
                          <a:solidFill>
                            <a:schemeClr val="tx1"/>
                          </a:solidFill>
                        </a:rPr>
                        <a:t>0.51</a:t>
                      </a:r>
                    </a:p>
                  </a:txBody>
                  <a:tcPr marL="99568" marR="99568" marT="49784" marB="4978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200" dirty="0">
                          <a:solidFill>
                            <a:schemeClr val="tx1"/>
                          </a:solidFill>
                        </a:rPr>
                        <a:t>HP</a:t>
                      </a:r>
                    </a:p>
                  </a:txBody>
                  <a:tcPr marL="99568" marR="99568" marT="49784" marB="4978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200" dirty="0">
                          <a:solidFill>
                            <a:schemeClr val="tx1"/>
                          </a:solidFill>
                        </a:rPr>
                        <a:t>65,359</a:t>
                      </a:r>
                    </a:p>
                  </a:txBody>
                  <a:tcPr marL="99568" marR="99568" marT="49784" marB="4978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5"/>
                  </a:ext>
                </a:extLst>
              </a:tr>
              <a:tr h="290147">
                <a:tc>
                  <a:txBody>
                    <a:bodyPr/>
                    <a:lstStyle/>
                    <a:p>
                      <a:r>
                        <a:rPr lang="en-US" sz="1200" dirty="0">
                          <a:solidFill>
                            <a:schemeClr val="tx1"/>
                          </a:solidFill>
                        </a:rPr>
                        <a:t>6</a:t>
                      </a:r>
                    </a:p>
                  </a:txBody>
                  <a:tcPr marL="99568" marR="99568" marT="49784" marB="4978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200" dirty="0">
                          <a:solidFill>
                            <a:schemeClr val="tx1"/>
                          </a:solidFill>
                        </a:rPr>
                        <a:t>60</a:t>
                      </a:r>
                    </a:p>
                  </a:txBody>
                  <a:tcPr marL="99568" marR="99568" marT="49784" marB="4978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200" dirty="0">
                          <a:solidFill>
                            <a:schemeClr val="tx1"/>
                          </a:solidFill>
                        </a:rPr>
                        <a:t>0.3</a:t>
                      </a:r>
                    </a:p>
                  </a:txBody>
                  <a:tcPr marL="99568" marR="99568" marT="49784" marB="4978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200" dirty="0">
                          <a:solidFill>
                            <a:schemeClr val="tx1"/>
                          </a:solidFill>
                        </a:rPr>
                        <a:t>0.76</a:t>
                      </a:r>
                    </a:p>
                  </a:txBody>
                  <a:tcPr marL="99568" marR="99568" marT="49784" marB="4978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200" dirty="0">
                          <a:solidFill>
                            <a:schemeClr val="tx1"/>
                          </a:solidFill>
                        </a:rPr>
                        <a:t>HP</a:t>
                      </a:r>
                    </a:p>
                  </a:txBody>
                  <a:tcPr marL="99568" marR="99568" marT="49784" marB="4978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200" dirty="0">
                          <a:solidFill>
                            <a:schemeClr val="tx1"/>
                          </a:solidFill>
                        </a:rPr>
                        <a:t>48,859</a:t>
                      </a:r>
                    </a:p>
                  </a:txBody>
                  <a:tcPr marL="99568" marR="99568" marT="49784" marB="4978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6"/>
                  </a:ext>
                </a:extLst>
              </a:tr>
              <a:tr h="290147">
                <a:tc>
                  <a:txBody>
                    <a:bodyPr/>
                    <a:lstStyle/>
                    <a:p>
                      <a:r>
                        <a:rPr lang="en-US" sz="1200" dirty="0">
                          <a:solidFill>
                            <a:schemeClr val="tx1"/>
                          </a:solidFill>
                        </a:rPr>
                        <a:t>7</a:t>
                      </a:r>
                    </a:p>
                  </a:txBody>
                  <a:tcPr marL="99568" marR="99568" marT="49784" marB="4978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200" dirty="0">
                          <a:solidFill>
                            <a:schemeClr val="tx1"/>
                          </a:solidFill>
                        </a:rPr>
                        <a:t>60</a:t>
                      </a:r>
                    </a:p>
                  </a:txBody>
                  <a:tcPr marL="99568" marR="99568" marT="49784" marB="4978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200" dirty="0">
                          <a:solidFill>
                            <a:schemeClr val="tx1"/>
                          </a:solidFill>
                        </a:rPr>
                        <a:t>0.15</a:t>
                      </a:r>
                    </a:p>
                  </a:txBody>
                  <a:tcPr marL="99568" marR="99568" marT="49784" marB="4978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200" dirty="0">
                          <a:solidFill>
                            <a:schemeClr val="tx1"/>
                          </a:solidFill>
                        </a:rPr>
                        <a:t>0.51</a:t>
                      </a:r>
                    </a:p>
                  </a:txBody>
                  <a:tcPr marL="99568" marR="99568" marT="49784" marB="4978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200" dirty="0">
                          <a:solidFill>
                            <a:schemeClr val="tx1"/>
                          </a:solidFill>
                        </a:rPr>
                        <a:t>FP</a:t>
                      </a:r>
                    </a:p>
                  </a:txBody>
                  <a:tcPr marL="99568" marR="99568" marT="49784" marB="4978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200" dirty="0">
                          <a:solidFill>
                            <a:schemeClr val="tx1"/>
                          </a:solidFill>
                        </a:rPr>
                        <a:t>130,718</a:t>
                      </a:r>
                    </a:p>
                  </a:txBody>
                  <a:tcPr marL="99568" marR="99568" marT="49784" marB="4978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7"/>
                  </a:ext>
                </a:extLst>
              </a:tr>
              <a:tr h="290147">
                <a:tc>
                  <a:txBody>
                    <a:bodyPr/>
                    <a:lstStyle/>
                    <a:p>
                      <a:r>
                        <a:rPr lang="en-US" sz="1200" dirty="0">
                          <a:solidFill>
                            <a:schemeClr val="tx1"/>
                          </a:solidFill>
                        </a:rPr>
                        <a:t>8</a:t>
                      </a:r>
                    </a:p>
                  </a:txBody>
                  <a:tcPr marL="99568" marR="99568" marT="49784" marB="4978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200" dirty="0">
                          <a:solidFill>
                            <a:schemeClr val="tx1"/>
                          </a:solidFill>
                        </a:rPr>
                        <a:t>60</a:t>
                      </a:r>
                    </a:p>
                  </a:txBody>
                  <a:tcPr marL="99568" marR="99568" marT="49784" marB="4978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200" dirty="0">
                          <a:solidFill>
                            <a:schemeClr val="tx1"/>
                          </a:solidFill>
                        </a:rPr>
                        <a:t>0.15</a:t>
                      </a:r>
                    </a:p>
                  </a:txBody>
                  <a:tcPr marL="99568" marR="99568" marT="49784" marB="4978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200" dirty="0">
                          <a:solidFill>
                            <a:schemeClr val="tx1"/>
                          </a:solidFill>
                        </a:rPr>
                        <a:t>0.76</a:t>
                      </a:r>
                    </a:p>
                  </a:txBody>
                  <a:tcPr marL="99568" marR="99568" marT="49784" marB="4978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200" dirty="0">
                          <a:solidFill>
                            <a:schemeClr val="tx1"/>
                          </a:solidFill>
                        </a:rPr>
                        <a:t>FP</a:t>
                      </a:r>
                    </a:p>
                  </a:txBody>
                  <a:tcPr marL="99568" marR="99568" marT="49784" marB="4978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200" dirty="0">
                          <a:solidFill>
                            <a:schemeClr val="tx1"/>
                          </a:solidFill>
                        </a:rPr>
                        <a:t>87,719</a:t>
                      </a:r>
                    </a:p>
                  </a:txBody>
                  <a:tcPr marL="99568" marR="99568" marT="49784" marB="4978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8"/>
                  </a:ext>
                </a:extLst>
              </a:tr>
              <a:tr h="290147">
                <a:tc>
                  <a:txBody>
                    <a:bodyPr/>
                    <a:lstStyle/>
                    <a:p>
                      <a:r>
                        <a:rPr lang="en-US" sz="1200" dirty="0">
                          <a:solidFill>
                            <a:schemeClr val="tx1"/>
                          </a:solidFill>
                        </a:rPr>
                        <a:t>9</a:t>
                      </a:r>
                    </a:p>
                  </a:txBody>
                  <a:tcPr marL="99568" marR="99568" marT="49784" marB="4978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200" dirty="0">
                          <a:solidFill>
                            <a:schemeClr val="tx1"/>
                          </a:solidFill>
                        </a:rPr>
                        <a:t>60</a:t>
                      </a:r>
                    </a:p>
                  </a:txBody>
                  <a:tcPr marL="99568" marR="99568" marT="49784" marB="4978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200" dirty="0">
                          <a:solidFill>
                            <a:schemeClr val="tx1"/>
                          </a:solidFill>
                        </a:rPr>
                        <a:t>0.3</a:t>
                      </a:r>
                    </a:p>
                  </a:txBody>
                  <a:tcPr marL="99568" marR="99568" marT="49784" marB="4978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200" dirty="0">
                          <a:solidFill>
                            <a:schemeClr val="tx1"/>
                          </a:solidFill>
                        </a:rPr>
                        <a:t>0.51</a:t>
                      </a:r>
                    </a:p>
                  </a:txBody>
                  <a:tcPr marL="99568" marR="99568" marT="49784" marB="4978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200" dirty="0">
                          <a:solidFill>
                            <a:schemeClr val="tx1"/>
                          </a:solidFill>
                        </a:rPr>
                        <a:t>FP</a:t>
                      </a:r>
                    </a:p>
                  </a:txBody>
                  <a:tcPr marL="99568" marR="99568" marT="49784" marB="4978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200" dirty="0">
                          <a:solidFill>
                            <a:schemeClr val="tx1"/>
                          </a:solidFill>
                        </a:rPr>
                        <a:t>65,359</a:t>
                      </a:r>
                    </a:p>
                  </a:txBody>
                  <a:tcPr marL="99568" marR="99568" marT="49784" marB="4978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9"/>
                  </a:ext>
                </a:extLst>
              </a:tr>
              <a:tr h="290147">
                <a:tc>
                  <a:txBody>
                    <a:bodyPr/>
                    <a:lstStyle/>
                    <a:p>
                      <a:r>
                        <a:rPr lang="en-US" sz="1200" dirty="0">
                          <a:solidFill>
                            <a:schemeClr val="tx1"/>
                          </a:solidFill>
                        </a:rPr>
                        <a:t>10</a:t>
                      </a:r>
                    </a:p>
                  </a:txBody>
                  <a:tcPr marL="99568" marR="99568" marT="49784" marB="4978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200" dirty="0">
                          <a:solidFill>
                            <a:schemeClr val="tx1"/>
                          </a:solidFill>
                        </a:rPr>
                        <a:t>60</a:t>
                      </a:r>
                    </a:p>
                  </a:txBody>
                  <a:tcPr marL="99568" marR="99568" marT="49784" marB="4978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200" dirty="0">
                          <a:solidFill>
                            <a:schemeClr val="tx1"/>
                          </a:solidFill>
                        </a:rPr>
                        <a:t>0.3</a:t>
                      </a:r>
                    </a:p>
                  </a:txBody>
                  <a:tcPr marL="99568" marR="99568" marT="49784" marB="4978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200" dirty="0">
                          <a:solidFill>
                            <a:schemeClr val="tx1"/>
                          </a:solidFill>
                        </a:rPr>
                        <a:t>0.76</a:t>
                      </a:r>
                    </a:p>
                  </a:txBody>
                  <a:tcPr marL="99568" marR="99568" marT="49784" marB="4978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200" dirty="0">
                          <a:solidFill>
                            <a:schemeClr val="tx1"/>
                          </a:solidFill>
                        </a:rPr>
                        <a:t>FP</a:t>
                      </a:r>
                    </a:p>
                  </a:txBody>
                  <a:tcPr marL="99568" marR="99568" marT="49784" marB="4978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200" dirty="0">
                          <a:solidFill>
                            <a:schemeClr val="tx1"/>
                          </a:solidFill>
                        </a:rPr>
                        <a:t>48,859</a:t>
                      </a:r>
                    </a:p>
                  </a:txBody>
                  <a:tcPr marL="99568" marR="99568" marT="49784" marB="4978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10"/>
                  </a:ext>
                </a:extLst>
              </a:tr>
              <a:tr h="290147">
                <a:tc>
                  <a:txBody>
                    <a:bodyPr/>
                    <a:lstStyle/>
                    <a:p>
                      <a:r>
                        <a:rPr lang="en-US" sz="1200" dirty="0">
                          <a:solidFill>
                            <a:schemeClr val="tx1"/>
                          </a:solidFill>
                        </a:rPr>
                        <a:t>11</a:t>
                      </a:r>
                    </a:p>
                  </a:txBody>
                  <a:tcPr marL="99568" marR="99568" marT="49784" marB="4978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200" dirty="0">
                          <a:solidFill>
                            <a:schemeClr val="tx1"/>
                          </a:solidFill>
                        </a:rPr>
                        <a:t>120</a:t>
                      </a:r>
                    </a:p>
                  </a:txBody>
                  <a:tcPr marL="99568" marR="99568" marT="49784" marB="4978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200" dirty="0">
                          <a:solidFill>
                            <a:schemeClr val="tx1"/>
                          </a:solidFill>
                        </a:rPr>
                        <a:t>0.3</a:t>
                      </a:r>
                    </a:p>
                  </a:txBody>
                  <a:tcPr marL="99568" marR="99568" marT="49784" marB="4978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200" dirty="0">
                          <a:solidFill>
                            <a:schemeClr val="tx1"/>
                          </a:solidFill>
                        </a:rPr>
                        <a:t>0.51</a:t>
                      </a:r>
                    </a:p>
                  </a:txBody>
                  <a:tcPr marL="99568" marR="99568" marT="49784" marB="4978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200" dirty="0">
                          <a:solidFill>
                            <a:schemeClr val="tx1"/>
                          </a:solidFill>
                        </a:rPr>
                        <a:t>HP</a:t>
                      </a:r>
                    </a:p>
                  </a:txBody>
                  <a:tcPr marL="99568" marR="99568" marT="49784" marB="4978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200" dirty="0">
                          <a:solidFill>
                            <a:schemeClr val="tx1"/>
                          </a:solidFill>
                        </a:rPr>
                        <a:t>65,359</a:t>
                      </a:r>
                    </a:p>
                  </a:txBody>
                  <a:tcPr marL="99568" marR="99568" marT="49784" marB="4978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11"/>
                  </a:ext>
                </a:extLst>
              </a:tr>
              <a:tr h="290147">
                <a:tc>
                  <a:txBody>
                    <a:bodyPr/>
                    <a:lstStyle/>
                    <a:p>
                      <a:r>
                        <a:rPr lang="en-US" sz="1200" dirty="0">
                          <a:solidFill>
                            <a:schemeClr val="tx1"/>
                          </a:solidFill>
                        </a:rPr>
                        <a:t>12</a:t>
                      </a:r>
                    </a:p>
                  </a:txBody>
                  <a:tcPr marL="99568" marR="99568" marT="49784" marB="4978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200" dirty="0">
                          <a:solidFill>
                            <a:schemeClr val="tx1"/>
                          </a:solidFill>
                        </a:rPr>
                        <a:t>120</a:t>
                      </a:r>
                    </a:p>
                  </a:txBody>
                  <a:tcPr marL="99568" marR="99568" marT="49784" marB="4978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200" dirty="0">
                          <a:solidFill>
                            <a:schemeClr val="tx1"/>
                          </a:solidFill>
                        </a:rPr>
                        <a:t>0.3</a:t>
                      </a:r>
                    </a:p>
                  </a:txBody>
                  <a:tcPr marL="99568" marR="99568" marT="49784" marB="4978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200" dirty="0">
                          <a:solidFill>
                            <a:schemeClr val="tx1"/>
                          </a:solidFill>
                        </a:rPr>
                        <a:t>0.76</a:t>
                      </a:r>
                    </a:p>
                  </a:txBody>
                  <a:tcPr marL="99568" marR="99568" marT="49784" marB="4978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200" dirty="0">
                          <a:solidFill>
                            <a:schemeClr val="tx1"/>
                          </a:solidFill>
                        </a:rPr>
                        <a:t>HP</a:t>
                      </a:r>
                    </a:p>
                  </a:txBody>
                  <a:tcPr marL="99568" marR="99568" marT="49784" marB="4978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200" dirty="0">
                          <a:solidFill>
                            <a:schemeClr val="tx1"/>
                          </a:solidFill>
                        </a:rPr>
                        <a:t>48,859</a:t>
                      </a:r>
                    </a:p>
                  </a:txBody>
                  <a:tcPr marL="99568" marR="99568" marT="49784" marB="4978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12"/>
                  </a:ext>
                </a:extLst>
              </a:tr>
              <a:tr h="290147">
                <a:tc>
                  <a:txBody>
                    <a:bodyPr/>
                    <a:lstStyle/>
                    <a:p>
                      <a:r>
                        <a:rPr lang="en-US" sz="1200" dirty="0">
                          <a:solidFill>
                            <a:schemeClr val="tx1"/>
                          </a:solidFill>
                        </a:rPr>
                        <a:t>13</a:t>
                      </a:r>
                    </a:p>
                  </a:txBody>
                  <a:tcPr marL="99568" marR="99568" marT="49784" marB="4978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200" dirty="0">
                          <a:solidFill>
                            <a:schemeClr val="tx1"/>
                          </a:solidFill>
                        </a:rPr>
                        <a:t>120</a:t>
                      </a:r>
                    </a:p>
                  </a:txBody>
                  <a:tcPr marL="99568" marR="99568" marT="49784" marB="4978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200" dirty="0">
                          <a:solidFill>
                            <a:schemeClr val="tx1"/>
                          </a:solidFill>
                        </a:rPr>
                        <a:t>0.15</a:t>
                      </a:r>
                    </a:p>
                  </a:txBody>
                  <a:tcPr marL="99568" marR="99568" marT="49784" marB="4978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200" dirty="0">
                          <a:solidFill>
                            <a:schemeClr val="tx1"/>
                          </a:solidFill>
                        </a:rPr>
                        <a:t>0.51</a:t>
                      </a:r>
                    </a:p>
                  </a:txBody>
                  <a:tcPr marL="99568" marR="99568" marT="49784" marB="4978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200" dirty="0">
                          <a:solidFill>
                            <a:schemeClr val="tx1"/>
                          </a:solidFill>
                        </a:rPr>
                        <a:t>HP</a:t>
                      </a:r>
                    </a:p>
                  </a:txBody>
                  <a:tcPr marL="99568" marR="99568" marT="49784" marB="4978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200" dirty="0">
                          <a:solidFill>
                            <a:schemeClr val="tx1"/>
                          </a:solidFill>
                        </a:rPr>
                        <a:t>130,718</a:t>
                      </a:r>
                    </a:p>
                  </a:txBody>
                  <a:tcPr marL="99568" marR="99568" marT="49784" marB="4978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13"/>
                  </a:ext>
                </a:extLst>
              </a:tr>
              <a:tr h="290147">
                <a:tc>
                  <a:txBody>
                    <a:bodyPr/>
                    <a:lstStyle/>
                    <a:p>
                      <a:r>
                        <a:rPr lang="en-US" sz="1200" dirty="0">
                          <a:solidFill>
                            <a:schemeClr val="tx1"/>
                          </a:solidFill>
                        </a:rPr>
                        <a:t>14</a:t>
                      </a:r>
                    </a:p>
                  </a:txBody>
                  <a:tcPr marL="99568" marR="99568" marT="49784" marB="4978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200" dirty="0">
                          <a:solidFill>
                            <a:schemeClr val="tx1"/>
                          </a:solidFill>
                        </a:rPr>
                        <a:t>120</a:t>
                      </a:r>
                    </a:p>
                  </a:txBody>
                  <a:tcPr marL="99568" marR="99568" marT="49784" marB="4978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200" dirty="0">
                          <a:solidFill>
                            <a:schemeClr val="tx1"/>
                          </a:solidFill>
                        </a:rPr>
                        <a:t>0.15</a:t>
                      </a:r>
                    </a:p>
                  </a:txBody>
                  <a:tcPr marL="99568" marR="99568" marT="49784" marB="4978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200" dirty="0">
                          <a:solidFill>
                            <a:schemeClr val="tx1"/>
                          </a:solidFill>
                        </a:rPr>
                        <a:t>0.76</a:t>
                      </a:r>
                    </a:p>
                  </a:txBody>
                  <a:tcPr marL="99568" marR="99568" marT="49784" marB="4978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200" dirty="0">
                          <a:solidFill>
                            <a:schemeClr val="tx1"/>
                          </a:solidFill>
                        </a:rPr>
                        <a:t>HP</a:t>
                      </a:r>
                    </a:p>
                  </a:txBody>
                  <a:tcPr marL="99568" marR="99568" marT="49784" marB="4978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200" dirty="0">
                          <a:solidFill>
                            <a:schemeClr val="tx1"/>
                          </a:solidFill>
                        </a:rPr>
                        <a:t>48,859</a:t>
                      </a:r>
                    </a:p>
                  </a:txBody>
                  <a:tcPr marL="99568" marR="99568" marT="49784" marB="4978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14"/>
                  </a:ext>
                </a:extLst>
              </a:tr>
            </a:tbl>
          </a:graphicData>
        </a:graphic>
      </p:graphicFrame>
      <p:grpSp>
        <p:nvGrpSpPr>
          <p:cNvPr id="8" name="Group 7"/>
          <p:cNvGrpSpPr/>
          <p:nvPr/>
        </p:nvGrpSpPr>
        <p:grpSpPr>
          <a:xfrm>
            <a:off x="0" y="421"/>
            <a:ext cx="9956800" cy="1535067"/>
            <a:chOff x="-9408" y="-5621"/>
            <a:chExt cx="9153409" cy="1035177"/>
          </a:xfrm>
        </p:grpSpPr>
        <p:sp>
          <p:nvSpPr>
            <p:cNvPr id="10" name="Rectangle 9"/>
            <p:cNvSpPr/>
            <p:nvPr/>
          </p:nvSpPr>
          <p:spPr>
            <a:xfrm>
              <a:off x="-9408" y="552009"/>
              <a:ext cx="9153409" cy="232769"/>
            </a:xfrm>
            <a:prstGeom prst="rect">
              <a:avLst/>
            </a:prstGeom>
            <a:solidFill>
              <a:srgbClr val="A9AAA8">
                <a:alpha val="86000"/>
              </a:srgbClr>
            </a:solidFill>
            <a:ln>
              <a:noFill/>
            </a:ln>
          </p:spPr>
          <p:style>
            <a:lnRef idx="1">
              <a:schemeClr val="accent1"/>
            </a:lnRef>
            <a:fillRef idx="3">
              <a:schemeClr val="accent1"/>
            </a:fillRef>
            <a:effectRef idx="2">
              <a:schemeClr val="accent1"/>
            </a:effectRef>
            <a:fontRef idx="minor">
              <a:schemeClr val="lt1"/>
            </a:fontRef>
          </p:style>
          <p:txBody>
            <a:bodyPr lIns="15189" tIns="7595" rIns="15189" bIns="7595" rtlCol="0" anchor="ctr"/>
            <a:lstStyle/>
            <a:p>
              <a:pPr algn="ctr"/>
              <a:r>
                <a:rPr lang="en-US" sz="1471" dirty="0" err="1">
                  <a:solidFill>
                    <a:schemeClr val="tx1"/>
                  </a:solidFill>
                </a:rPr>
                <a:t>Alimamy</a:t>
              </a:r>
              <a:r>
                <a:rPr lang="en-US" sz="1471" dirty="0">
                  <a:solidFill>
                    <a:schemeClr val="tx1"/>
                  </a:solidFill>
                </a:rPr>
                <a:t> </a:t>
              </a:r>
              <a:r>
                <a:rPr lang="en-US" sz="1471" dirty="0" err="1">
                  <a:solidFill>
                    <a:schemeClr val="tx1"/>
                  </a:solidFill>
                </a:rPr>
                <a:t>Fornah</a:t>
              </a:r>
              <a:endParaRPr lang="en-US" sz="1471" dirty="0">
                <a:solidFill>
                  <a:schemeClr val="tx1"/>
                </a:solidFill>
              </a:endParaRPr>
            </a:p>
          </p:txBody>
        </p:sp>
        <p:sp>
          <p:nvSpPr>
            <p:cNvPr id="11" name="Rectangle 10"/>
            <p:cNvSpPr/>
            <p:nvPr/>
          </p:nvSpPr>
          <p:spPr>
            <a:xfrm>
              <a:off x="-8232" y="-5620"/>
              <a:ext cx="9152232" cy="557630"/>
            </a:xfrm>
            <a:prstGeom prst="rect">
              <a:avLst/>
            </a:prstGeom>
            <a:solidFill>
              <a:srgbClr val="13130D"/>
            </a:solidFill>
            <a:ln>
              <a:noFill/>
            </a:ln>
          </p:spPr>
          <p:style>
            <a:lnRef idx="2">
              <a:schemeClr val="accent1">
                <a:shade val="50000"/>
              </a:schemeClr>
            </a:lnRef>
            <a:fillRef idx="1">
              <a:schemeClr val="accent1"/>
            </a:fillRef>
            <a:effectRef idx="0">
              <a:schemeClr val="accent1"/>
            </a:effectRef>
            <a:fontRef idx="minor">
              <a:schemeClr val="lt1"/>
            </a:fontRef>
          </p:style>
          <p:txBody>
            <a:bodyPr lIns="15189" tIns="7595" rIns="15189" bIns="7595" rtlCol="0" anchor="ctr"/>
            <a:lstStyle/>
            <a:p>
              <a:pPr algn="ctr"/>
              <a:r>
                <a:rPr lang="en-US" sz="2177" dirty="0"/>
                <a:t>Row Spacing , Seeding Density &amp; Nitrogen Rate on </a:t>
              </a:r>
              <a:br>
                <a:rPr lang="en-US" sz="2177" dirty="0"/>
              </a:br>
              <a:r>
                <a:rPr lang="en-US" sz="2177" dirty="0"/>
                <a:t>Maize (</a:t>
              </a:r>
              <a:r>
                <a:rPr lang="en-US" sz="2177" dirty="0" err="1"/>
                <a:t>Zea</a:t>
              </a:r>
              <a:r>
                <a:rPr lang="en-US" sz="2177" dirty="0"/>
                <a:t> mays L.) Grain Yield</a:t>
              </a:r>
              <a:endParaRPr lang="en-US" sz="2177" dirty="0">
                <a:solidFill>
                  <a:schemeClr val="bg1"/>
                </a:solidFill>
              </a:endParaRPr>
            </a:p>
          </p:txBody>
        </p:sp>
        <p:sp>
          <p:nvSpPr>
            <p:cNvPr id="12" name="Rectangle 11"/>
            <p:cNvSpPr/>
            <p:nvPr/>
          </p:nvSpPr>
          <p:spPr>
            <a:xfrm>
              <a:off x="-9407" y="-5621"/>
              <a:ext cx="810687" cy="564599"/>
            </a:xfrm>
            <a:prstGeom prst="rect">
              <a:avLst/>
            </a:prstGeom>
            <a:solidFill>
              <a:srgbClr val="DE5B21"/>
            </a:solidFill>
            <a:ln>
              <a:noFill/>
            </a:ln>
          </p:spPr>
          <p:style>
            <a:lnRef idx="2">
              <a:schemeClr val="accent1">
                <a:shade val="50000"/>
              </a:schemeClr>
            </a:lnRef>
            <a:fillRef idx="1">
              <a:schemeClr val="accent1"/>
            </a:fillRef>
            <a:effectRef idx="0">
              <a:schemeClr val="accent1"/>
            </a:effectRef>
            <a:fontRef idx="minor">
              <a:schemeClr val="lt1"/>
            </a:fontRef>
          </p:style>
          <p:txBody>
            <a:bodyPr lIns="15189" tIns="7595" rIns="15189" bIns="7595" rtlCol="0" anchor="ctr"/>
            <a:lstStyle/>
            <a:p>
              <a:pPr algn="ctr"/>
              <a:endParaRPr lang="en-US" sz="1471"/>
            </a:p>
          </p:txBody>
        </p:sp>
        <p:sp>
          <p:nvSpPr>
            <p:cNvPr id="13" name="Isosceles Triangle 12"/>
            <p:cNvSpPr/>
            <p:nvPr/>
          </p:nvSpPr>
          <p:spPr>
            <a:xfrm rot="10800000">
              <a:off x="-9408" y="552009"/>
              <a:ext cx="810686" cy="477547"/>
            </a:xfrm>
            <a:prstGeom prst="triangle">
              <a:avLst/>
            </a:prstGeom>
            <a:solidFill>
              <a:srgbClr val="DE5B21"/>
            </a:solidFill>
            <a:ln>
              <a:noFill/>
            </a:ln>
          </p:spPr>
          <p:style>
            <a:lnRef idx="2">
              <a:schemeClr val="accent1">
                <a:shade val="50000"/>
              </a:schemeClr>
            </a:lnRef>
            <a:fillRef idx="1">
              <a:schemeClr val="accent1"/>
            </a:fillRef>
            <a:effectRef idx="0">
              <a:schemeClr val="accent1"/>
            </a:effectRef>
            <a:fontRef idx="minor">
              <a:schemeClr val="lt1"/>
            </a:fontRef>
          </p:style>
          <p:txBody>
            <a:bodyPr lIns="15189" tIns="7595" rIns="15189" bIns="7595" rtlCol="0" anchor="ctr"/>
            <a:lstStyle/>
            <a:p>
              <a:pPr algn="ctr"/>
              <a:endParaRPr lang="en-US" sz="1471"/>
            </a:p>
          </p:txBody>
        </p:sp>
        <p:pic>
          <p:nvPicPr>
            <p:cNvPr id="14" name="Picture 2" descr="researchlogo"/>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37629" y="6533"/>
              <a:ext cx="810534" cy="585900"/>
            </a:xfrm>
            <a:prstGeom prst="rect">
              <a:avLst/>
            </a:prstGeom>
            <a:noFill/>
            <a:extLst>
              <a:ext uri="{909E8E84-426E-40DD-AFC4-6F175D3DCCD1}">
                <a14:hiddenFill xmlns:a14="http://schemas.microsoft.com/office/drawing/2010/main">
                  <a:solidFill>
                    <a:srgbClr val="FFFFFF"/>
                  </a:solidFill>
                </a14:hiddenFill>
              </a:ext>
            </a:extLst>
          </p:spPr>
        </p:pic>
      </p:grpSp>
      <p:pic>
        <p:nvPicPr>
          <p:cNvPr id="16" name="Picture 15"/>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1186" y="3355070"/>
            <a:ext cx="4233117" cy="2765413"/>
          </a:xfrm>
          <a:prstGeom prst="rect">
            <a:avLst/>
          </a:prstGeom>
          <a:ln>
            <a:noFill/>
          </a:ln>
          <a:effectLst>
            <a:outerShdw blurRad="292100" dist="139700" dir="2700000" algn="tl" rotWithShape="0">
              <a:srgbClr val="333333">
                <a:alpha val="65000"/>
              </a:srgbClr>
            </a:outerShdw>
          </a:effectLst>
        </p:spPr>
      </p:pic>
      <p:sp>
        <p:nvSpPr>
          <p:cNvPr id="17" name="AutoShape 2" descr="Displaying IMG-20170608-WA0004.jpg"/>
          <p:cNvSpPr>
            <a:spLocks noChangeAspect="1" noChangeArrowheads="1"/>
          </p:cNvSpPr>
          <p:nvPr/>
        </p:nvSpPr>
        <p:spPr bwMode="auto">
          <a:xfrm>
            <a:off x="-1490062" y="-157302"/>
            <a:ext cx="331893" cy="331894"/>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9568" tIns="49784" rIns="99568" bIns="49784" numCol="1" anchor="t" anchorCtr="0" compatLnSpc="1">
            <a:prstTxWarp prst="textNoShape">
              <a:avLst/>
            </a:prstTxWarp>
          </a:bodyPr>
          <a:lstStyle/>
          <a:p>
            <a:endParaRPr lang="en-US" sz="2109"/>
          </a:p>
        </p:txBody>
      </p:sp>
      <p:sp>
        <p:nvSpPr>
          <p:cNvPr id="18" name="AutoShape 4" descr="Displaying IMG-20170608-WA0004.jpg"/>
          <p:cNvSpPr>
            <a:spLocks noChangeAspect="1" noChangeArrowheads="1"/>
          </p:cNvSpPr>
          <p:nvPr/>
        </p:nvSpPr>
        <p:spPr bwMode="auto">
          <a:xfrm>
            <a:off x="-1324115" y="8648"/>
            <a:ext cx="331893" cy="331894"/>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9568" tIns="49784" rIns="99568" bIns="49784" numCol="1" anchor="t" anchorCtr="0" compatLnSpc="1">
            <a:prstTxWarp prst="textNoShape">
              <a:avLst/>
            </a:prstTxWarp>
          </a:bodyPr>
          <a:lstStyle/>
          <a:p>
            <a:endParaRPr lang="en-US" sz="2109"/>
          </a:p>
        </p:txBody>
      </p:sp>
      <p:sp>
        <p:nvSpPr>
          <p:cNvPr id="19" name="AutoShape 6" descr="Displaying IMG-20170608-WA0004.jpg"/>
          <p:cNvSpPr>
            <a:spLocks noChangeAspect="1" noChangeArrowheads="1"/>
          </p:cNvSpPr>
          <p:nvPr/>
        </p:nvSpPr>
        <p:spPr bwMode="auto">
          <a:xfrm>
            <a:off x="-1158169" y="174595"/>
            <a:ext cx="331893" cy="331894"/>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9568" tIns="49784" rIns="99568" bIns="49784" numCol="1" anchor="t" anchorCtr="0" compatLnSpc="1">
            <a:prstTxWarp prst="textNoShape">
              <a:avLst/>
            </a:prstTxWarp>
          </a:bodyPr>
          <a:lstStyle/>
          <a:p>
            <a:endParaRPr lang="en-US" sz="2109"/>
          </a:p>
        </p:txBody>
      </p:sp>
      <p:pic>
        <p:nvPicPr>
          <p:cNvPr id="20" name="Picture 19"/>
          <p:cNvPicPr>
            <a:picLocks noChangeAspect="1"/>
          </p:cNvPicPr>
          <p:nvPr/>
        </p:nvPicPr>
        <p:blipFill>
          <a:blip r:embed="rId4"/>
          <a:stretch>
            <a:fillRect/>
          </a:stretch>
        </p:blipFill>
        <p:spPr>
          <a:xfrm>
            <a:off x="3862393" y="3872784"/>
            <a:ext cx="943822" cy="1990737"/>
          </a:xfrm>
          <a:prstGeom prst="rect">
            <a:avLst/>
          </a:prstGeom>
        </p:spPr>
      </p:pic>
      <p:graphicFrame>
        <p:nvGraphicFramePr>
          <p:cNvPr id="2" name="Table 1"/>
          <p:cNvGraphicFramePr>
            <a:graphicFrameLocks noGrp="1"/>
          </p:cNvGraphicFramePr>
          <p:nvPr>
            <p:extLst>
              <p:ext uri="{D42A27DB-BD31-4B8C-83A1-F6EECF244321}">
                <p14:modId xmlns:p14="http://schemas.microsoft.com/office/powerpoint/2010/main" val="3377413571"/>
              </p:ext>
            </p:extLst>
          </p:nvPr>
        </p:nvGraphicFramePr>
        <p:xfrm>
          <a:off x="110708" y="5748520"/>
          <a:ext cx="4537493" cy="1597236"/>
        </p:xfrm>
        <a:graphic>
          <a:graphicData uri="http://schemas.openxmlformats.org/drawingml/2006/table">
            <a:tbl>
              <a:tblPr>
                <a:tableStyleId>{5C22544A-7EE6-4342-B048-85BDC9FD1C3A}</a:tableStyleId>
              </a:tblPr>
              <a:tblGrid>
                <a:gridCol w="752981">
                  <a:extLst>
                    <a:ext uri="{9D8B030D-6E8A-4147-A177-3AD203B41FA5}">
                      <a16:colId xmlns:a16="http://schemas.microsoft.com/office/drawing/2014/main" val="20000"/>
                    </a:ext>
                  </a:extLst>
                </a:gridCol>
                <a:gridCol w="752981">
                  <a:extLst>
                    <a:ext uri="{9D8B030D-6E8A-4147-A177-3AD203B41FA5}">
                      <a16:colId xmlns:a16="http://schemas.microsoft.com/office/drawing/2014/main" val="20001"/>
                    </a:ext>
                  </a:extLst>
                </a:gridCol>
                <a:gridCol w="1066722">
                  <a:extLst>
                    <a:ext uri="{9D8B030D-6E8A-4147-A177-3AD203B41FA5}">
                      <a16:colId xmlns:a16="http://schemas.microsoft.com/office/drawing/2014/main" val="20002"/>
                    </a:ext>
                  </a:extLst>
                </a:gridCol>
                <a:gridCol w="1023583">
                  <a:extLst>
                    <a:ext uri="{9D8B030D-6E8A-4147-A177-3AD203B41FA5}">
                      <a16:colId xmlns:a16="http://schemas.microsoft.com/office/drawing/2014/main" val="20003"/>
                    </a:ext>
                  </a:extLst>
                </a:gridCol>
                <a:gridCol w="941226">
                  <a:extLst>
                    <a:ext uri="{9D8B030D-6E8A-4147-A177-3AD203B41FA5}">
                      <a16:colId xmlns:a16="http://schemas.microsoft.com/office/drawing/2014/main" val="20004"/>
                    </a:ext>
                  </a:extLst>
                </a:gridCol>
              </a:tblGrid>
              <a:tr h="391530">
                <a:tc>
                  <a:txBody>
                    <a:bodyPr/>
                    <a:lstStyle/>
                    <a:p>
                      <a:pPr algn="l" fontAlgn="b"/>
                      <a:r>
                        <a:rPr lang="en-US" sz="1100" b="1" u="none" strike="noStrike" dirty="0">
                          <a:solidFill>
                            <a:schemeClr val="tx1"/>
                          </a:solidFill>
                          <a:effectLst/>
                        </a:rPr>
                        <a:t>Crop</a:t>
                      </a:r>
                      <a:endParaRPr lang="en-US" sz="1100" b="1" i="0" u="none" strike="noStrike" dirty="0">
                        <a:solidFill>
                          <a:schemeClr val="tx1"/>
                        </a:solidFill>
                        <a:effectLst/>
                        <a:latin typeface="Calibri" panose="020F0502020204030204" pitchFamily="34" charset="0"/>
                      </a:endParaRPr>
                    </a:p>
                  </a:txBody>
                  <a:tcPr marL="10372" marR="10372" marT="10372"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l" fontAlgn="b"/>
                      <a:r>
                        <a:rPr lang="en-US" sz="1100" b="1" u="none" strike="noStrike" dirty="0">
                          <a:solidFill>
                            <a:schemeClr val="tx1"/>
                          </a:solidFill>
                          <a:effectLst/>
                        </a:rPr>
                        <a:t>Location</a:t>
                      </a:r>
                      <a:endParaRPr lang="en-US" sz="1100" b="1" i="0" u="none" strike="noStrike" dirty="0">
                        <a:solidFill>
                          <a:schemeClr val="tx1"/>
                        </a:solidFill>
                        <a:effectLst/>
                        <a:latin typeface="Calibri" panose="020F0502020204030204" pitchFamily="34" charset="0"/>
                      </a:endParaRPr>
                    </a:p>
                  </a:txBody>
                  <a:tcPr marL="10372" marR="10372" marT="10372"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l" fontAlgn="b"/>
                      <a:r>
                        <a:rPr lang="en-US" sz="1100" b="1" u="none" strike="noStrike" dirty="0">
                          <a:solidFill>
                            <a:schemeClr val="tx1"/>
                          </a:solidFill>
                          <a:effectLst/>
                        </a:rPr>
                        <a:t>Planting Date</a:t>
                      </a:r>
                      <a:endParaRPr lang="en-US" sz="1100" b="1" i="0" u="none" strike="noStrike" dirty="0">
                        <a:solidFill>
                          <a:schemeClr val="tx1"/>
                        </a:solidFill>
                        <a:effectLst/>
                        <a:latin typeface="Calibri" panose="020F0502020204030204" pitchFamily="34" charset="0"/>
                      </a:endParaRPr>
                    </a:p>
                  </a:txBody>
                  <a:tcPr marL="10372" marR="10372" marT="10372"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l" fontAlgn="b"/>
                      <a:r>
                        <a:rPr lang="en-US" sz="1100" b="1" u="none" strike="noStrike" dirty="0">
                          <a:solidFill>
                            <a:schemeClr val="tx1"/>
                          </a:solidFill>
                          <a:effectLst/>
                        </a:rPr>
                        <a:t>Sensing Date</a:t>
                      </a:r>
                      <a:endParaRPr lang="en-US" sz="1100" b="1" i="0" u="none" strike="noStrike" dirty="0">
                        <a:solidFill>
                          <a:schemeClr val="tx1"/>
                        </a:solidFill>
                        <a:effectLst/>
                        <a:latin typeface="Calibri" panose="020F0502020204030204" pitchFamily="34" charset="0"/>
                      </a:endParaRPr>
                    </a:p>
                  </a:txBody>
                  <a:tcPr marL="10372" marR="10372" marT="10372"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l" fontAlgn="b"/>
                      <a:r>
                        <a:rPr lang="en-US" sz="1100" b="1" u="none" strike="noStrike" dirty="0">
                          <a:solidFill>
                            <a:schemeClr val="tx1"/>
                          </a:solidFill>
                          <a:effectLst/>
                        </a:rPr>
                        <a:t>Days GDD&gt;0</a:t>
                      </a:r>
                      <a:endParaRPr lang="en-US" sz="1100" b="1" i="0" u="none" strike="noStrike" dirty="0">
                        <a:solidFill>
                          <a:schemeClr val="tx1"/>
                        </a:solidFill>
                        <a:effectLst/>
                        <a:latin typeface="Calibri" panose="020F0502020204030204" pitchFamily="34" charset="0"/>
                      </a:endParaRPr>
                    </a:p>
                  </a:txBody>
                  <a:tcPr marL="10372" marR="10372" marT="10372"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val="10000"/>
                  </a:ext>
                </a:extLst>
              </a:tr>
              <a:tr h="200951">
                <a:tc>
                  <a:txBody>
                    <a:bodyPr/>
                    <a:lstStyle/>
                    <a:p>
                      <a:pPr algn="l" fontAlgn="b"/>
                      <a:r>
                        <a:rPr lang="en-US" sz="1100" u="none" strike="noStrike" dirty="0">
                          <a:effectLst/>
                        </a:rPr>
                        <a:t>Corn</a:t>
                      </a:r>
                      <a:endParaRPr lang="en-US" sz="1100" b="0" i="0" u="none" strike="noStrike" dirty="0">
                        <a:solidFill>
                          <a:srgbClr val="000000"/>
                        </a:solidFill>
                        <a:effectLst/>
                        <a:latin typeface="Calibri" panose="020F0502020204030204" pitchFamily="34" charset="0"/>
                      </a:endParaRPr>
                    </a:p>
                  </a:txBody>
                  <a:tcPr marL="10372" marR="10372" marT="10372"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l" fontAlgn="b"/>
                      <a:r>
                        <a:rPr lang="en-US" sz="1100" u="none" strike="noStrike" dirty="0">
                          <a:effectLst/>
                        </a:rPr>
                        <a:t>Perkins</a:t>
                      </a:r>
                      <a:endParaRPr lang="en-US" sz="1100" b="0" i="0" u="none" strike="noStrike" dirty="0">
                        <a:solidFill>
                          <a:srgbClr val="000000"/>
                        </a:solidFill>
                        <a:effectLst/>
                        <a:latin typeface="Calibri" panose="020F0502020204030204" pitchFamily="34" charset="0"/>
                      </a:endParaRPr>
                    </a:p>
                  </a:txBody>
                  <a:tcPr marL="10372" marR="10372" marT="10372"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r" fontAlgn="b"/>
                      <a:r>
                        <a:rPr lang="en-US" sz="1100" u="none" strike="noStrike" dirty="0">
                          <a:effectLst/>
                        </a:rPr>
                        <a:t>4/19/2017</a:t>
                      </a:r>
                      <a:endParaRPr lang="en-US" sz="1100" b="0" i="0" u="none" strike="noStrike" dirty="0">
                        <a:solidFill>
                          <a:srgbClr val="000000"/>
                        </a:solidFill>
                        <a:effectLst/>
                        <a:latin typeface="Calibri" panose="020F0502020204030204" pitchFamily="34" charset="0"/>
                      </a:endParaRPr>
                    </a:p>
                  </a:txBody>
                  <a:tcPr marL="10372" marR="10372" marT="10372"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r" fontAlgn="b"/>
                      <a:r>
                        <a:rPr lang="en-US" sz="1100" u="none" strike="noStrike">
                          <a:effectLst/>
                        </a:rPr>
                        <a:t>6/8/2017</a:t>
                      </a:r>
                      <a:endParaRPr lang="en-US" sz="1100" b="0" i="0" u="none" strike="noStrike">
                        <a:solidFill>
                          <a:srgbClr val="000000"/>
                        </a:solidFill>
                        <a:effectLst/>
                        <a:latin typeface="Calibri" panose="020F0502020204030204" pitchFamily="34" charset="0"/>
                      </a:endParaRPr>
                    </a:p>
                  </a:txBody>
                  <a:tcPr marL="10372" marR="10372" marT="10372"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r" fontAlgn="b"/>
                      <a:r>
                        <a:rPr lang="en-US" sz="1100" u="none" strike="noStrike" dirty="0">
                          <a:solidFill>
                            <a:sysClr val="windowText" lastClr="000000"/>
                          </a:solidFill>
                          <a:effectLst/>
                        </a:rPr>
                        <a:t>816</a:t>
                      </a:r>
                      <a:endParaRPr lang="en-US" sz="1100" b="0" i="0" u="none" strike="noStrike" dirty="0">
                        <a:solidFill>
                          <a:sysClr val="windowText" lastClr="000000"/>
                        </a:solidFill>
                        <a:effectLst/>
                        <a:latin typeface="Calibri" panose="020F0502020204030204" pitchFamily="34" charset="0"/>
                      </a:endParaRPr>
                    </a:p>
                  </a:txBody>
                  <a:tcPr marL="10372" marR="10372" marT="10372"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10001"/>
                  </a:ext>
                </a:extLst>
              </a:tr>
              <a:tr h="200951">
                <a:tc>
                  <a:txBody>
                    <a:bodyPr/>
                    <a:lstStyle/>
                    <a:p>
                      <a:pPr algn="l" fontAlgn="b"/>
                      <a:r>
                        <a:rPr lang="en-US" sz="1100" u="none" strike="noStrike" dirty="0">
                          <a:effectLst/>
                        </a:rPr>
                        <a:t> </a:t>
                      </a:r>
                      <a:endParaRPr lang="en-US" sz="1100" b="0" i="0" u="none" strike="noStrike" dirty="0">
                        <a:solidFill>
                          <a:srgbClr val="000000"/>
                        </a:solidFill>
                        <a:effectLst/>
                        <a:latin typeface="Calibri" panose="020F0502020204030204" pitchFamily="34" charset="0"/>
                      </a:endParaRPr>
                    </a:p>
                  </a:txBody>
                  <a:tcPr marL="10372" marR="10372" marT="10372"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l" fontAlgn="b"/>
                      <a:r>
                        <a:rPr lang="en-US" sz="1100" u="none" strike="noStrike" dirty="0">
                          <a:effectLst/>
                        </a:rPr>
                        <a:t> </a:t>
                      </a:r>
                      <a:endParaRPr lang="en-US" sz="1100" b="0" i="0" u="none" strike="noStrike" dirty="0">
                        <a:solidFill>
                          <a:srgbClr val="000000"/>
                        </a:solidFill>
                        <a:effectLst/>
                        <a:latin typeface="Calibri" panose="020F0502020204030204" pitchFamily="34" charset="0"/>
                      </a:endParaRPr>
                    </a:p>
                  </a:txBody>
                  <a:tcPr marL="10372" marR="10372" marT="10372"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l" fontAlgn="b"/>
                      <a:r>
                        <a:rPr lang="en-US" sz="1100" u="none" strike="noStrike" dirty="0">
                          <a:effectLst/>
                        </a:rPr>
                        <a:t> </a:t>
                      </a:r>
                      <a:endParaRPr lang="en-US" sz="1100" b="0" i="0" u="none" strike="noStrike" dirty="0">
                        <a:solidFill>
                          <a:srgbClr val="000000"/>
                        </a:solidFill>
                        <a:effectLst/>
                        <a:latin typeface="Calibri" panose="020F0502020204030204" pitchFamily="34" charset="0"/>
                      </a:endParaRPr>
                    </a:p>
                  </a:txBody>
                  <a:tcPr marL="10372" marR="10372" marT="10372"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r" fontAlgn="b"/>
                      <a:r>
                        <a:rPr lang="en-US" sz="1100" u="none" strike="noStrike">
                          <a:effectLst/>
                        </a:rPr>
                        <a:t>6/15/2017</a:t>
                      </a:r>
                      <a:endParaRPr lang="en-US" sz="1100" b="0" i="0" u="none" strike="noStrike">
                        <a:solidFill>
                          <a:srgbClr val="000000"/>
                        </a:solidFill>
                        <a:effectLst/>
                        <a:latin typeface="Calibri" panose="020F0502020204030204" pitchFamily="34" charset="0"/>
                      </a:endParaRPr>
                    </a:p>
                  </a:txBody>
                  <a:tcPr marL="10372" marR="10372" marT="10372"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r" fontAlgn="b"/>
                      <a:r>
                        <a:rPr lang="en-US" sz="1100" u="none" strike="noStrike" dirty="0">
                          <a:solidFill>
                            <a:sysClr val="windowText" lastClr="000000"/>
                          </a:solidFill>
                          <a:effectLst/>
                        </a:rPr>
                        <a:t>1015</a:t>
                      </a:r>
                      <a:endParaRPr lang="en-US" sz="1100" b="0" i="0" u="none" strike="noStrike" dirty="0">
                        <a:solidFill>
                          <a:sysClr val="windowText" lastClr="000000"/>
                        </a:solidFill>
                        <a:effectLst/>
                        <a:latin typeface="Calibri" panose="020F0502020204030204" pitchFamily="34" charset="0"/>
                      </a:endParaRPr>
                    </a:p>
                  </a:txBody>
                  <a:tcPr marL="10372" marR="10372" marT="10372"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10002"/>
                  </a:ext>
                </a:extLst>
              </a:tr>
              <a:tr h="200951">
                <a:tc>
                  <a:txBody>
                    <a:bodyPr/>
                    <a:lstStyle/>
                    <a:p>
                      <a:pPr algn="l" fontAlgn="b"/>
                      <a:r>
                        <a:rPr lang="en-US" sz="1100" u="none" strike="noStrike">
                          <a:effectLst/>
                        </a:rPr>
                        <a:t> </a:t>
                      </a:r>
                      <a:endParaRPr lang="en-US" sz="1100" b="0" i="0" u="none" strike="noStrike">
                        <a:solidFill>
                          <a:srgbClr val="000000"/>
                        </a:solidFill>
                        <a:effectLst/>
                        <a:latin typeface="Calibri" panose="020F0502020204030204" pitchFamily="34" charset="0"/>
                      </a:endParaRPr>
                    </a:p>
                  </a:txBody>
                  <a:tcPr marL="10372" marR="10372" marT="10372"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l" fontAlgn="b"/>
                      <a:r>
                        <a:rPr lang="en-US" sz="1100" u="none" strike="noStrike" dirty="0">
                          <a:effectLst/>
                        </a:rPr>
                        <a:t> </a:t>
                      </a:r>
                      <a:endParaRPr lang="en-US" sz="1100" b="0" i="0" u="none" strike="noStrike" dirty="0">
                        <a:solidFill>
                          <a:srgbClr val="000000"/>
                        </a:solidFill>
                        <a:effectLst/>
                        <a:latin typeface="Calibri" panose="020F0502020204030204" pitchFamily="34" charset="0"/>
                      </a:endParaRPr>
                    </a:p>
                  </a:txBody>
                  <a:tcPr marL="10372" marR="10372" marT="10372"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l" fontAlgn="b"/>
                      <a:r>
                        <a:rPr lang="en-US" sz="1100" u="none" strike="noStrike" dirty="0">
                          <a:effectLst/>
                        </a:rPr>
                        <a:t> </a:t>
                      </a:r>
                      <a:endParaRPr lang="en-US" sz="1100" b="0" i="0" u="none" strike="noStrike" dirty="0">
                        <a:solidFill>
                          <a:srgbClr val="000000"/>
                        </a:solidFill>
                        <a:effectLst/>
                        <a:latin typeface="Calibri" panose="020F0502020204030204" pitchFamily="34" charset="0"/>
                      </a:endParaRPr>
                    </a:p>
                  </a:txBody>
                  <a:tcPr marL="10372" marR="10372" marT="10372"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r" fontAlgn="b"/>
                      <a:r>
                        <a:rPr lang="en-US" sz="1100" u="none" strike="noStrike" dirty="0">
                          <a:effectLst/>
                        </a:rPr>
                        <a:t>6/20/2017</a:t>
                      </a:r>
                      <a:endParaRPr lang="en-US" sz="1100" b="0" i="0" u="none" strike="noStrike" dirty="0">
                        <a:solidFill>
                          <a:srgbClr val="000000"/>
                        </a:solidFill>
                        <a:effectLst/>
                        <a:latin typeface="Calibri" panose="020F0502020204030204" pitchFamily="34" charset="0"/>
                      </a:endParaRPr>
                    </a:p>
                  </a:txBody>
                  <a:tcPr marL="10372" marR="10372" marT="10372"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r" fontAlgn="b"/>
                      <a:r>
                        <a:rPr lang="en-US" sz="1100" u="none" strike="noStrike" dirty="0">
                          <a:solidFill>
                            <a:sysClr val="windowText" lastClr="000000"/>
                          </a:solidFill>
                          <a:effectLst/>
                        </a:rPr>
                        <a:t>1143</a:t>
                      </a:r>
                      <a:endParaRPr lang="en-US" sz="1100" b="0" i="0" u="none" strike="noStrike" dirty="0">
                        <a:solidFill>
                          <a:sysClr val="windowText" lastClr="000000"/>
                        </a:solidFill>
                        <a:effectLst/>
                        <a:latin typeface="Calibri" panose="020F0502020204030204" pitchFamily="34" charset="0"/>
                      </a:endParaRPr>
                    </a:p>
                  </a:txBody>
                  <a:tcPr marL="10372" marR="10372" marT="10372"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10003"/>
                  </a:ext>
                </a:extLst>
              </a:tr>
              <a:tr h="200951">
                <a:tc>
                  <a:txBody>
                    <a:bodyPr/>
                    <a:lstStyle/>
                    <a:p>
                      <a:pPr algn="l" fontAlgn="b"/>
                      <a:r>
                        <a:rPr lang="en-US" sz="1100" u="none" strike="noStrike">
                          <a:effectLst/>
                        </a:rPr>
                        <a:t>Corn</a:t>
                      </a:r>
                      <a:endParaRPr lang="en-US" sz="1100" b="0" i="0" u="none" strike="noStrike">
                        <a:solidFill>
                          <a:srgbClr val="000000"/>
                        </a:solidFill>
                        <a:effectLst/>
                        <a:latin typeface="Calibri" panose="020F0502020204030204" pitchFamily="34" charset="0"/>
                      </a:endParaRPr>
                    </a:p>
                  </a:txBody>
                  <a:tcPr marL="10372" marR="10372" marT="10372"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l" fontAlgn="b"/>
                      <a:r>
                        <a:rPr lang="en-US" sz="1100" u="none" strike="noStrike">
                          <a:effectLst/>
                        </a:rPr>
                        <a:t>LCB</a:t>
                      </a:r>
                      <a:endParaRPr lang="en-US" sz="1100" b="0" i="0" u="none" strike="noStrike">
                        <a:solidFill>
                          <a:srgbClr val="000000"/>
                        </a:solidFill>
                        <a:effectLst/>
                        <a:latin typeface="Calibri" panose="020F0502020204030204" pitchFamily="34" charset="0"/>
                      </a:endParaRPr>
                    </a:p>
                  </a:txBody>
                  <a:tcPr marL="10372" marR="10372" marT="10372"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r" fontAlgn="b"/>
                      <a:r>
                        <a:rPr lang="en-US" sz="1100" u="none" strike="noStrike" dirty="0">
                          <a:effectLst/>
                        </a:rPr>
                        <a:t>5/9/2017</a:t>
                      </a:r>
                      <a:endParaRPr lang="en-US" sz="1100" b="0" i="0" u="none" strike="noStrike" dirty="0">
                        <a:solidFill>
                          <a:srgbClr val="000000"/>
                        </a:solidFill>
                        <a:effectLst/>
                        <a:latin typeface="Calibri" panose="020F0502020204030204" pitchFamily="34" charset="0"/>
                      </a:endParaRPr>
                    </a:p>
                  </a:txBody>
                  <a:tcPr marL="10372" marR="10372" marT="10372"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r" fontAlgn="b"/>
                      <a:r>
                        <a:rPr lang="en-US" sz="1100" u="none" strike="noStrike" dirty="0">
                          <a:effectLst/>
                        </a:rPr>
                        <a:t>6/8/2017</a:t>
                      </a:r>
                      <a:endParaRPr lang="en-US" sz="1100" b="0" i="0" u="none" strike="noStrike" dirty="0">
                        <a:solidFill>
                          <a:srgbClr val="000000"/>
                        </a:solidFill>
                        <a:effectLst/>
                        <a:latin typeface="Calibri" panose="020F0502020204030204" pitchFamily="34" charset="0"/>
                      </a:endParaRPr>
                    </a:p>
                  </a:txBody>
                  <a:tcPr marL="10372" marR="10372" marT="10372"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r" fontAlgn="b"/>
                      <a:r>
                        <a:rPr lang="en-US" sz="1100" u="none" strike="noStrike" dirty="0">
                          <a:solidFill>
                            <a:sysClr val="windowText" lastClr="000000"/>
                          </a:solidFill>
                          <a:effectLst/>
                        </a:rPr>
                        <a:t>581</a:t>
                      </a:r>
                      <a:endParaRPr lang="en-US" sz="1100" b="0" i="0" u="none" strike="noStrike" dirty="0">
                        <a:solidFill>
                          <a:sysClr val="windowText" lastClr="000000"/>
                        </a:solidFill>
                        <a:effectLst/>
                        <a:latin typeface="Calibri" panose="020F0502020204030204" pitchFamily="34" charset="0"/>
                      </a:endParaRPr>
                    </a:p>
                  </a:txBody>
                  <a:tcPr marL="10372" marR="10372" marT="10372"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10004"/>
                  </a:ext>
                </a:extLst>
              </a:tr>
              <a:tr h="200951">
                <a:tc>
                  <a:txBody>
                    <a:bodyPr/>
                    <a:lstStyle/>
                    <a:p>
                      <a:pPr algn="l" fontAlgn="b"/>
                      <a:r>
                        <a:rPr lang="en-US" sz="1100" u="none" strike="noStrike">
                          <a:effectLst/>
                        </a:rPr>
                        <a:t> </a:t>
                      </a:r>
                      <a:endParaRPr lang="en-US" sz="1100" b="0" i="0" u="none" strike="noStrike">
                        <a:solidFill>
                          <a:srgbClr val="000000"/>
                        </a:solidFill>
                        <a:effectLst/>
                        <a:latin typeface="Calibri" panose="020F0502020204030204" pitchFamily="34" charset="0"/>
                      </a:endParaRPr>
                    </a:p>
                  </a:txBody>
                  <a:tcPr marL="10372" marR="10372" marT="10372"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l" fontAlgn="b"/>
                      <a:r>
                        <a:rPr lang="en-US" sz="1100" u="none" strike="noStrike">
                          <a:effectLst/>
                        </a:rPr>
                        <a:t> </a:t>
                      </a:r>
                      <a:endParaRPr lang="en-US" sz="1100" b="0" i="0" u="none" strike="noStrike">
                        <a:solidFill>
                          <a:srgbClr val="000000"/>
                        </a:solidFill>
                        <a:effectLst/>
                        <a:latin typeface="Calibri" panose="020F0502020204030204" pitchFamily="34" charset="0"/>
                      </a:endParaRPr>
                    </a:p>
                  </a:txBody>
                  <a:tcPr marL="10372" marR="10372" marT="10372"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l" fontAlgn="b"/>
                      <a:r>
                        <a:rPr lang="en-US" sz="1100" u="none" strike="noStrike" dirty="0">
                          <a:effectLst/>
                        </a:rPr>
                        <a:t> </a:t>
                      </a:r>
                      <a:endParaRPr lang="en-US" sz="1100" b="0" i="0" u="none" strike="noStrike" dirty="0">
                        <a:solidFill>
                          <a:srgbClr val="000000"/>
                        </a:solidFill>
                        <a:effectLst/>
                        <a:latin typeface="Calibri" panose="020F0502020204030204" pitchFamily="34" charset="0"/>
                      </a:endParaRPr>
                    </a:p>
                  </a:txBody>
                  <a:tcPr marL="10372" marR="10372" marT="10372"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r" fontAlgn="b"/>
                      <a:r>
                        <a:rPr lang="en-US" sz="1100" u="none" strike="noStrike" dirty="0">
                          <a:effectLst/>
                        </a:rPr>
                        <a:t>6/15/2017</a:t>
                      </a:r>
                      <a:endParaRPr lang="en-US" sz="1100" b="0" i="0" u="none" strike="noStrike" dirty="0">
                        <a:solidFill>
                          <a:srgbClr val="000000"/>
                        </a:solidFill>
                        <a:effectLst/>
                        <a:latin typeface="Calibri" panose="020F0502020204030204" pitchFamily="34" charset="0"/>
                      </a:endParaRPr>
                    </a:p>
                  </a:txBody>
                  <a:tcPr marL="10372" marR="10372" marT="10372"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r" fontAlgn="b"/>
                      <a:r>
                        <a:rPr lang="en-US" sz="1100" u="none" strike="noStrike" dirty="0">
                          <a:solidFill>
                            <a:sysClr val="windowText" lastClr="000000"/>
                          </a:solidFill>
                          <a:effectLst/>
                        </a:rPr>
                        <a:t>778</a:t>
                      </a:r>
                      <a:endParaRPr lang="en-US" sz="1100" b="0" i="0" u="none" strike="noStrike" dirty="0">
                        <a:solidFill>
                          <a:sysClr val="windowText" lastClr="000000"/>
                        </a:solidFill>
                        <a:effectLst/>
                        <a:latin typeface="Calibri" panose="020F0502020204030204" pitchFamily="34" charset="0"/>
                      </a:endParaRPr>
                    </a:p>
                  </a:txBody>
                  <a:tcPr marL="10372" marR="10372" marT="10372"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10005"/>
                  </a:ext>
                </a:extLst>
              </a:tr>
              <a:tr h="200951">
                <a:tc>
                  <a:txBody>
                    <a:bodyPr/>
                    <a:lstStyle/>
                    <a:p>
                      <a:pPr algn="l" fontAlgn="b"/>
                      <a:r>
                        <a:rPr lang="en-US" sz="1100" u="none" strike="noStrike">
                          <a:effectLst/>
                        </a:rPr>
                        <a:t> </a:t>
                      </a:r>
                      <a:endParaRPr lang="en-US" sz="1100" b="0" i="0" u="none" strike="noStrike">
                        <a:solidFill>
                          <a:srgbClr val="000000"/>
                        </a:solidFill>
                        <a:effectLst/>
                        <a:latin typeface="Calibri" panose="020F0502020204030204" pitchFamily="34" charset="0"/>
                      </a:endParaRPr>
                    </a:p>
                  </a:txBody>
                  <a:tcPr marL="10372" marR="10372" marT="10372"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l" fontAlgn="b"/>
                      <a:r>
                        <a:rPr lang="en-US" sz="1100" u="none" strike="noStrike">
                          <a:effectLst/>
                        </a:rPr>
                        <a:t> </a:t>
                      </a:r>
                      <a:endParaRPr lang="en-US" sz="1100" b="0" i="0" u="none" strike="noStrike">
                        <a:solidFill>
                          <a:srgbClr val="000000"/>
                        </a:solidFill>
                        <a:effectLst/>
                        <a:latin typeface="Calibri" panose="020F0502020204030204" pitchFamily="34" charset="0"/>
                      </a:endParaRPr>
                    </a:p>
                  </a:txBody>
                  <a:tcPr marL="10372" marR="10372" marT="10372"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l" fontAlgn="b"/>
                      <a:r>
                        <a:rPr lang="en-US" sz="1100" u="none" strike="noStrike">
                          <a:effectLst/>
                        </a:rPr>
                        <a:t> </a:t>
                      </a:r>
                      <a:endParaRPr lang="en-US" sz="1100" b="0" i="0" u="none" strike="noStrike">
                        <a:solidFill>
                          <a:srgbClr val="000000"/>
                        </a:solidFill>
                        <a:effectLst/>
                        <a:latin typeface="Calibri" panose="020F0502020204030204" pitchFamily="34" charset="0"/>
                      </a:endParaRPr>
                    </a:p>
                  </a:txBody>
                  <a:tcPr marL="10372" marR="10372" marT="10372"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r" fontAlgn="b"/>
                      <a:r>
                        <a:rPr lang="en-US" sz="1100" u="none" strike="noStrike" dirty="0">
                          <a:effectLst/>
                        </a:rPr>
                        <a:t>6/20/2017</a:t>
                      </a:r>
                      <a:endParaRPr lang="en-US" sz="1100" b="0" i="0" u="none" strike="noStrike" dirty="0">
                        <a:solidFill>
                          <a:srgbClr val="000000"/>
                        </a:solidFill>
                        <a:effectLst/>
                        <a:latin typeface="Calibri" panose="020F0502020204030204" pitchFamily="34" charset="0"/>
                      </a:endParaRPr>
                    </a:p>
                  </a:txBody>
                  <a:tcPr marL="10372" marR="10372" marT="10372"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r" fontAlgn="b"/>
                      <a:r>
                        <a:rPr lang="en-US" sz="1100" u="none" strike="noStrike" dirty="0">
                          <a:solidFill>
                            <a:sysClr val="windowText" lastClr="000000"/>
                          </a:solidFill>
                          <a:effectLst/>
                        </a:rPr>
                        <a:t>901</a:t>
                      </a:r>
                      <a:endParaRPr lang="en-US" sz="1100" b="0" i="0" u="none" strike="noStrike" dirty="0">
                        <a:solidFill>
                          <a:sysClr val="windowText" lastClr="000000"/>
                        </a:solidFill>
                        <a:effectLst/>
                        <a:latin typeface="Calibri" panose="020F0502020204030204" pitchFamily="34" charset="0"/>
                      </a:endParaRPr>
                    </a:p>
                  </a:txBody>
                  <a:tcPr marL="10372" marR="10372" marT="10372"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10006"/>
                  </a:ext>
                </a:extLst>
              </a:tr>
            </a:tbl>
          </a:graphicData>
        </a:graphic>
      </p:graphicFrame>
    </p:spTree>
    <p:extLst>
      <p:ext uri="{BB962C8B-B14F-4D97-AF65-F5344CB8AC3E}">
        <p14:creationId xmlns:p14="http://schemas.microsoft.com/office/powerpoint/2010/main" val="1150989295"/>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98670" y="5510297"/>
            <a:ext cx="4674781" cy="1602500"/>
          </a:xfrm>
          <a:solidFill>
            <a:schemeClr val="accent4">
              <a:lumMod val="20000"/>
              <a:lumOff val="80000"/>
            </a:schemeClr>
          </a:solidFill>
        </p:spPr>
        <p:txBody>
          <a:bodyPr>
            <a:noAutofit/>
          </a:bodyPr>
          <a:lstStyle/>
          <a:p>
            <a:pPr algn="l"/>
            <a:endParaRPr lang="en-US" sz="1197" b="1" dirty="0"/>
          </a:p>
          <a:p>
            <a:pPr algn="l"/>
            <a:r>
              <a:rPr lang="en-US" sz="1197" dirty="0"/>
              <a:t>Corn   Perkins    </a:t>
            </a:r>
            <a:r>
              <a:rPr lang="en-US" sz="1197" dirty="0" smtClean="0"/>
              <a:t>04/19/2017</a:t>
            </a:r>
            <a:r>
              <a:rPr lang="en-US" sz="1197" dirty="0"/>
              <a:t>	     06/08/2017      </a:t>
            </a:r>
            <a:r>
              <a:rPr lang="en-US" sz="1197" dirty="0" smtClean="0"/>
              <a:t>816</a:t>
            </a:r>
            <a:br>
              <a:rPr lang="en-US" sz="1197" dirty="0" smtClean="0"/>
            </a:br>
            <a:r>
              <a:rPr lang="en-US" sz="1197" dirty="0"/>
              <a:t>		     06/15/2017      </a:t>
            </a:r>
            <a:r>
              <a:rPr lang="en-US" sz="1197" dirty="0" smtClean="0"/>
              <a:t>1015</a:t>
            </a:r>
            <a:br>
              <a:rPr lang="en-US" sz="1197" dirty="0" smtClean="0"/>
            </a:br>
            <a:r>
              <a:rPr lang="en-US" sz="1197" dirty="0" smtClean="0"/>
              <a:t>		     06/20/2017      1143</a:t>
            </a:r>
          </a:p>
          <a:p>
            <a:pPr algn="l"/>
            <a:r>
              <a:rPr lang="en-US" sz="1197" dirty="0" smtClean="0"/>
              <a:t>Corn   </a:t>
            </a:r>
            <a:r>
              <a:rPr lang="en-US" sz="1197" dirty="0"/>
              <a:t>LCB	</a:t>
            </a:r>
            <a:r>
              <a:rPr lang="en-US" sz="1197" dirty="0" smtClean="0"/>
              <a:t>05/09/2017</a:t>
            </a:r>
            <a:r>
              <a:rPr lang="en-US" sz="1197" dirty="0"/>
              <a:t>	     </a:t>
            </a:r>
            <a:r>
              <a:rPr lang="en-US" sz="1197" dirty="0" smtClean="0"/>
              <a:t>06/08/2017       581</a:t>
            </a:r>
            <a:br>
              <a:rPr lang="en-US" sz="1197" dirty="0" smtClean="0"/>
            </a:br>
            <a:r>
              <a:rPr lang="en-US" sz="1197" dirty="0"/>
              <a:t>		     06/15/2017       </a:t>
            </a:r>
            <a:r>
              <a:rPr lang="en-US" sz="1197" dirty="0" smtClean="0"/>
              <a:t>778</a:t>
            </a:r>
            <a:br>
              <a:rPr lang="en-US" sz="1197" dirty="0" smtClean="0"/>
            </a:br>
            <a:r>
              <a:rPr lang="en-US" sz="1197" dirty="0" smtClean="0"/>
              <a:t>	                                 06/20/2017       901</a:t>
            </a:r>
            <a:endParaRPr lang="en-US" sz="1197" dirty="0"/>
          </a:p>
        </p:txBody>
      </p:sp>
      <p:sp>
        <p:nvSpPr>
          <p:cNvPr id="4" name="Rectangle 3"/>
          <p:cNvSpPr/>
          <p:nvPr/>
        </p:nvSpPr>
        <p:spPr>
          <a:xfrm>
            <a:off x="264702" y="726708"/>
            <a:ext cx="9693479" cy="280418"/>
          </a:xfrm>
          <a:prstGeom prst="rect">
            <a:avLst/>
          </a:prstGeom>
          <a:solidFill>
            <a:schemeClr val="bg2">
              <a:lumMod val="90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09" dirty="0">
                <a:solidFill>
                  <a:schemeClr val="tx1"/>
                </a:solidFill>
              </a:rPr>
              <a:t>Fikayo B. </a:t>
            </a:r>
            <a:r>
              <a:rPr lang="en-US" sz="2109" dirty="0" err="1">
                <a:solidFill>
                  <a:schemeClr val="tx1"/>
                </a:solidFill>
              </a:rPr>
              <a:t>Oyebiyi</a:t>
            </a:r>
            <a:r>
              <a:rPr lang="en-US" sz="2109" dirty="0">
                <a:solidFill>
                  <a:schemeClr val="tx1"/>
                </a:solidFill>
              </a:rPr>
              <a:t> </a:t>
            </a:r>
          </a:p>
        </p:txBody>
      </p:sp>
      <p:sp>
        <p:nvSpPr>
          <p:cNvPr id="5" name="Subtitle 2"/>
          <p:cNvSpPr txBox="1">
            <a:spLocks/>
          </p:cNvSpPr>
          <p:nvPr/>
        </p:nvSpPr>
        <p:spPr>
          <a:xfrm>
            <a:off x="1382" y="989255"/>
            <a:ext cx="5099823" cy="1329371"/>
          </a:xfrm>
          <a:prstGeom prst="rect">
            <a:avLst/>
          </a:prstGeom>
        </p:spPr>
        <p:txBody>
          <a:bodyPr vert="horz" lIns="99568" tIns="49784" rIns="99568" bIns="49784" rtlCol="0">
            <a:normAutofit fontScale="25000" lnSpcReduction="2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311143" indent="-311143" algn="l">
              <a:buFont typeface="Wingdings" panose="05000000000000000000" pitchFamily="2" charset="2"/>
              <a:buChar char="Ø"/>
            </a:pPr>
            <a:endParaRPr lang="en-US" sz="1743" dirty="0"/>
          </a:p>
          <a:p>
            <a:pPr marL="311143" indent="-311143" algn="l">
              <a:buFont typeface="Arial" panose="020B0604020202020204" pitchFamily="34" charset="0"/>
              <a:buChar char="•"/>
            </a:pPr>
            <a:r>
              <a:rPr lang="en-US" sz="9365" b="1" dirty="0"/>
              <a:t>Objective</a:t>
            </a:r>
            <a:r>
              <a:rPr lang="en-US" sz="9365" dirty="0"/>
              <a:t> :To evaluate conventional methods of N fertilizer application using indigenous planting/fertilization methods, and the OSU Hand Planter </a:t>
            </a:r>
          </a:p>
        </p:txBody>
      </p:sp>
      <p:graphicFrame>
        <p:nvGraphicFramePr>
          <p:cNvPr id="6" name="Group 174"/>
          <p:cNvGraphicFramePr>
            <a:graphicFrameLocks noGrp="1"/>
          </p:cNvGraphicFramePr>
          <p:nvPr>
            <p:extLst>
              <p:ext uri="{D42A27DB-BD31-4B8C-83A1-F6EECF244321}">
                <p14:modId xmlns:p14="http://schemas.microsoft.com/office/powerpoint/2010/main" val="2076777193"/>
              </p:ext>
            </p:extLst>
          </p:nvPr>
        </p:nvGraphicFramePr>
        <p:xfrm>
          <a:off x="4962541" y="1323366"/>
          <a:ext cx="4106151" cy="5824728"/>
        </p:xfrm>
        <a:graphic>
          <a:graphicData uri="http://schemas.openxmlformats.org/drawingml/2006/table">
            <a:tbl>
              <a:tblPr/>
              <a:tblGrid>
                <a:gridCol w="848631">
                  <a:extLst>
                    <a:ext uri="{9D8B030D-6E8A-4147-A177-3AD203B41FA5}">
                      <a16:colId xmlns:a16="http://schemas.microsoft.com/office/drawing/2014/main" val="20000"/>
                    </a:ext>
                  </a:extLst>
                </a:gridCol>
                <a:gridCol w="797920">
                  <a:extLst>
                    <a:ext uri="{9D8B030D-6E8A-4147-A177-3AD203B41FA5}">
                      <a16:colId xmlns:a16="http://schemas.microsoft.com/office/drawing/2014/main" val="20001"/>
                    </a:ext>
                  </a:extLst>
                </a:gridCol>
                <a:gridCol w="1229800">
                  <a:extLst>
                    <a:ext uri="{9D8B030D-6E8A-4147-A177-3AD203B41FA5}">
                      <a16:colId xmlns:a16="http://schemas.microsoft.com/office/drawing/2014/main" val="20002"/>
                    </a:ext>
                  </a:extLst>
                </a:gridCol>
                <a:gridCol w="1229800">
                  <a:extLst>
                    <a:ext uri="{9D8B030D-6E8A-4147-A177-3AD203B41FA5}">
                      <a16:colId xmlns:a16="http://schemas.microsoft.com/office/drawing/2014/main" val="2372705171"/>
                    </a:ext>
                  </a:extLst>
                </a:gridCol>
              </a:tblGrid>
              <a:tr h="510286">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dirty="0">
                          <a:ln>
                            <a:noFill/>
                          </a:ln>
                          <a:solidFill>
                            <a:schemeClr val="tx1"/>
                          </a:solidFill>
                          <a:effectLst/>
                          <a:latin typeface="Arial" charset="0"/>
                        </a:rPr>
                        <a:t>TRT</a:t>
                      </a:r>
                    </a:p>
                  </a:txBody>
                  <a:tcPr marL="99568" marR="99568" marT="49784" marB="4978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dirty="0">
                          <a:ln>
                            <a:noFill/>
                          </a:ln>
                          <a:solidFill>
                            <a:schemeClr val="tx1"/>
                          </a:solidFill>
                          <a:effectLst/>
                          <a:latin typeface="Arial" charset="0"/>
                        </a:rPr>
                        <a:t>Planter</a:t>
                      </a:r>
                    </a:p>
                  </a:txBody>
                  <a:tcPr marL="99568" marR="99568" marT="49784" marB="4978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dirty="0">
                          <a:ln>
                            <a:noFill/>
                          </a:ln>
                          <a:solidFill>
                            <a:schemeClr val="tx1"/>
                          </a:solidFill>
                          <a:effectLst/>
                          <a:latin typeface="Arial" charset="0"/>
                        </a:rPr>
                        <a:t>Side-dress</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dirty="0">
                          <a:ln>
                            <a:noFill/>
                          </a:ln>
                          <a:solidFill>
                            <a:schemeClr val="tx1"/>
                          </a:solidFill>
                          <a:effectLst/>
                          <a:latin typeface="Arial" charset="0"/>
                        </a:rPr>
                        <a:t>(Methods)</a:t>
                      </a:r>
                    </a:p>
                  </a:txBody>
                  <a:tcPr marL="99568" marR="99568" marT="49784" marB="4978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dirty="0">
                          <a:ln>
                            <a:noFill/>
                          </a:ln>
                          <a:solidFill>
                            <a:schemeClr val="tx1"/>
                          </a:solidFill>
                          <a:effectLst/>
                          <a:latin typeface="Arial" charset="0"/>
                        </a:rPr>
                        <a:t>N, kg/ha</a:t>
                      </a:r>
                    </a:p>
                  </a:txBody>
                  <a:tcPr marL="99568" marR="99568" marT="49784" marB="4978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472948">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a:ln>
                            <a:noFill/>
                          </a:ln>
                          <a:solidFill>
                            <a:schemeClr val="tx1"/>
                          </a:solidFill>
                          <a:effectLst/>
                          <a:latin typeface="Arial" charset="0"/>
                        </a:rPr>
                        <a:t>1</a:t>
                      </a:r>
                    </a:p>
                  </a:txBody>
                  <a:tcPr marL="99568" marR="99568" marT="49784" marB="4978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dirty="0">
                          <a:ln>
                            <a:noFill/>
                          </a:ln>
                          <a:solidFill>
                            <a:schemeClr val="tx1"/>
                          </a:solidFill>
                          <a:effectLst/>
                          <a:latin typeface="Arial" charset="0"/>
                        </a:rPr>
                        <a:t>Check-HP</a:t>
                      </a:r>
                    </a:p>
                  </a:txBody>
                  <a:tcPr marL="99568" marR="99568" marT="49784" marB="4978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dirty="0">
                          <a:ln>
                            <a:noFill/>
                          </a:ln>
                          <a:solidFill>
                            <a:schemeClr val="tx1"/>
                          </a:solidFill>
                          <a:effectLst/>
                          <a:latin typeface="Arial" charset="0"/>
                        </a:rPr>
                        <a:t>--</a:t>
                      </a:r>
                    </a:p>
                  </a:txBody>
                  <a:tcPr marL="99568" marR="99568" marT="49784" marB="4978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dirty="0">
                          <a:ln>
                            <a:noFill/>
                          </a:ln>
                          <a:solidFill>
                            <a:schemeClr val="tx1"/>
                          </a:solidFill>
                          <a:effectLst/>
                          <a:latin typeface="Arial" charset="0"/>
                        </a:rPr>
                        <a:t>0</a:t>
                      </a:r>
                    </a:p>
                  </a:txBody>
                  <a:tcPr marL="99568" marR="99568" marT="49784" marB="4978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472948">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dirty="0">
                          <a:ln>
                            <a:noFill/>
                          </a:ln>
                          <a:solidFill>
                            <a:schemeClr val="tx1"/>
                          </a:solidFill>
                          <a:effectLst/>
                          <a:latin typeface="Arial" charset="0"/>
                        </a:rPr>
                        <a:t>2</a:t>
                      </a:r>
                    </a:p>
                  </a:txBody>
                  <a:tcPr marL="99568" marR="99568" marT="49784" marB="4978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dirty="0">
                          <a:ln>
                            <a:noFill/>
                          </a:ln>
                          <a:solidFill>
                            <a:schemeClr val="tx1"/>
                          </a:solidFill>
                          <a:effectLst/>
                          <a:latin typeface="Arial" charset="0"/>
                        </a:rPr>
                        <a:t>OSU-HP</a:t>
                      </a:r>
                    </a:p>
                  </a:txBody>
                  <a:tcPr marL="99568" marR="99568" marT="49784" marB="4978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dirty="0">
                          <a:ln>
                            <a:noFill/>
                          </a:ln>
                          <a:solidFill>
                            <a:schemeClr val="tx1"/>
                          </a:solidFill>
                          <a:effectLst/>
                          <a:latin typeface="Arial" charset="0"/>
                        </a:rPr>
                        <a:t>OSU-HP</a:t>
                      </a:r>
                    </a:p>
                  </a:txBody>
                  <a:tcPr marL="99568" marR="99568" marT="49784" marB="4978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dirty="0">
                          <a:ln>
                            <a:noFill/>
                          </a:ln>
                          <a:solidFill>
                            <a:schemeClr val="tx1"/>
                          </a:solidFill>
                          <a:effectLst/>
                          <a:latin typeface="Arial" charset="0"/>
                        </a:rPr>
                        <a:t>60</a:t>
                      </a:r>
                    </a:p>
                  </a:txBody>
                  <a:tcPr marL="99568" marR="99568" marT="49784" marB="4978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472948">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dirty="0">
                          <a:ln>
                            <a:noFill/>
                          </a:ln>
                          <a:solidFill>
                            <a:schemeClr val="tx1"/>
                          </a:solidFill>
                          <a:effectLst/>
                          <a:latin typeface="Arial" charset="0"/>
                        </a:rPr>
                        <a:t>3</a:t>
                      </a:r>
                    </a:p>
                  </a:txBody>
                  <a:tcPr marL="99568" marR="99568" marT="49784" marB="4978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dirty="0">
                          <a:ln>
                            <a:noFill/>
                          </a:ln>
                          <a:solidFill>
                            <a:schemeClr val="tx1"/>
                          </a:solidFill>
                          <a:effectLst/>
                          <a:latin typeface="Arial" charset="0"/>
                        </a:rPr>
                        <a:t>OSU-HP</a:t>
                      </a:r>
                    </a:p>
                  </a:txBody>
                  <a:tcPr marL="99568" marR="99568" marT="49784" marB="4978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dirty="0">
                          <a:ln>
                            <a:noFill/>
                          </a:ln>
                          <a:solidFill>
                            <a:schemeClr val="tx1"/>
                          </a:solidFill>
                          <a:effectLst/>
                          <a:latin typeface="Arial" charset="0"/>
                        </a:rPr>
                        <a:t>OSU-HP</a:t>
                      </a:r>
                    </a:p>
                  </a:txBody>
                  <a:tcPr marL="99568" marR="99568" marT="49784" marB="4978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dirty="0">
                          <a:ln>
                            <a:noFill/>
                          </a:ln>
                          <a:solidFill>
                            <a:schemeClr val="tx1"/>
                          </a:solidFill>
                          <a:effectLst/>
                          <a:latin typeface="Arial" charset="0"/>
                        </a:rPr>
                        <a:t>120</a:t>
                      </a:r>
                    </a:p>
                  </a:txBody>
                  <a:tcPr marL="99568" marR="99568" marT="49784" marB="4978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472948">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dirty="0">
                          <a:ln>
                            <a:noFill/>
                          </a:ln>
                          <a:solidFill>
                            <a:schemeClr val="tx1"/>
                          </a:solidFill>
                          <a:effectLst/>
                          <a:latin typeface="Arial" charset="0"/>
                        </a:rPr>
                        <a:t>4</a:t>
                      </a:r>
                    </a:p>
                  </a:txBody>
                  <a:tcPr marL="99568" marR="99568" marT="49784" marB="4978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dirty="0">
                          <a:ln>
                            <a:noFill/>
                          </a:ln>
                          <a:solidFill>
                            <a:schemeClr val="tx1"/>
                          </a:solidFill>
                          <a:effectLst/>
                          <a:latin typeface="Arial" charset="0"/>
                        </a:rPr>
                        <a:t>OSU-HP</a:t>
                      </a:r>
                    </a:p>
                  </a:txBody>
                  <a:tcPr marL="99568" marR="99568" marT="49784" marB="4978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dirty="0">
                          <a:ln>
                            <a:noFill/>
                          </a:ln>
                          <a:solidFill>
                            <a:schemeClr val="tx1"/>
                          </a:solidFill>
                          <a:effectLst/>
                          <a:latin typeface="Arial" charset="0"/>
                        </a:rPr>
                        <a:t>Dribble</a:t>
                      </a:r>
                    </a:p>
                  </a:txBody>
                  <a:tcPr marL="99568" marR="99568" marT="49784" marB="4978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dirty="0">
                          <a:ln>
                            <a:noFill/>
                          </a:ln>
                          <a:solidFill>
                            <a:schemeClr val="tx1"/>
                          </a:solidFill>
                          <a:effectLst/>
                          <a:latin typeface="Arial" charset="0"/>
                        </a:rPr>
                        <a:t>60</a:t>
                      </a:r>
                    </a:p>
                  </a:txBody>
                  <a:tcPr marL="99568" marR="99568" marT="49784" marB="4978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472948">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dirty="0">
                          <a:ln>
                            <a:noFill/>
                          </a:ln>
                          <a:solidFill>
                            <a:schemeClr val="tx1"/>
                          </a:solidFill>
                          <a:effectLst/>
                          <a:latin typeface="Arial" charset="0"/>
                        </a:rPr>
                        <a:t>5</a:t>
                      </a:r>
                    </a:p>
                  </a:txBody>
                  <a:tcPr marL="99568" marR="99568" marT="49784" marB="4978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dirty="0">
                          <a:ln>
                            <a:noFill/>
                          </a:ln>
                          <a:solidFill>
                            <a:schemeClr val="tx1"/>
                          </a:solidFill>
                          <a:effectLst/>
                          <a:latin typeface="Arial" charset="0"/>
                        </a:rPr>
                        <a:t>OSU-HP</a:t>
                      </a:r>
                    </a:p>
                  </a:txBody>
                  <a:tcPr marL="99568" marR="99568" marT="49784" marB="4978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dirty="0">
                          <a:ln>
                            <a:noFill/>
                          </a:ln>
                          <a:solidFill>
                            <a:schemeClr val="tx1"/>
                          </a:solidFill>
                          <a:effectLst/>
                          <a:latin typeface="Arial" charset="0"/>
                        </a:rPr>
                        <a:t>Dribble</a:t>
                      </a:r>
                    </a:p>
                  </a:txBody>
                  <a:tcPr marL="99568" marR="99568" marT="49784" marB="4978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dirty="0">
                          <a:ln>
                            <a:noFill/>
                          </a:ln>
                          <a:solidFill>
                            <a:schemeClr val="tx1"/>
                          </a:solidFill>
                          <a:effectLst/>
                          <a:latin typeface="Arial" charset="0"/>
                        </a:rPr>
                        <a:t>120</a:t>
                      </a:r>
                    </a:p>
                  </a:txBody>
                  <a:tcPr marL="99568" marR="99568" marT="49784" marB="4978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r h="472948">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dirty="0">
                          <a:ln>
                            <a:noFill/>
                          </a:ln>
                          <a:solidFill>
                            <a:schemeClr val="tx1"/>
                          </a:solidFill>
                          <a:effectLst/>
                          <a:latin typeface="Arial" charset="0"/>
                        </a:rPr>
                        <a:t>6</a:t>
                      </a:r>
                    </a:p>
                  </a:txBody>
                  <a:tcPr marL="99568" marR="99568" marT="49784" marB="4978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dirty="0">
                          <a:ln>
                            <a:noFill/>
                          </a:ln>
                          <a:solidFill>
                            <a:schemeClr val="tx1"/>
                          </a:solidFill>
                          <a:effectLst/>
                          <a:latin typeface="Arial" charset="0"/>
                        </a:rPr>
                        <a:t>OSU-HP</a:t>
                      </a:r>
                    </a:p>
                  </a:txBody>
                  <a:tcPr marL="99568" marR="99568" marT="49784" marB="4978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dirty="0">
                          <a:ln>
                            <a:noFill/>
                          </a:ln>
                          <a:solidFill>
                            <a:schemeClr val="tx1"/>
                          </a:solidFill>
                          <a:effectLst/>
                          <a:latin typeface="Arial" charset="0"/>
                        </a:rPr>
                        <a:t>Broadcast </a:t>
                      </a:r>
                    </a:p>
                  </a:txBody>
                  <a:tcPr marL="99568" marR="99568" marT="49784" marB="4978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dirty="0">
                          <a:ln>
                            <a:noFill/>
                          </a:ln>
                          <a:solidFill>
                            <a:schemeClr val="tx1"/>
                          </a:solidFill>
                          <a:effectLst/>
                          <a:latin typeface="Arial" charset="0"/>
                        </a:rPr>
                        <a:t>60</a:t>
                      </a:r>
                    </a:p>
                  </a:txBody>
                  <a:tcPr marL="99568" marR="99568" marT="49784" marB="4978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7"/>
                  </a:ext>
                </a:extLst>
              </a:tr>
              <a:tr h="472948">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dirty="0">
                          <a:ln>
                            <a:noFill/>
                          </a:ln>
                          <a:solidFill>
                            <a:schemeClr val="tx1"/>
                          </a:solidFill>
                          <a:effectLst/>
                          <a:latin typeface="Arial" charset="0"/>
                        </a:rPr>
                        <a:t>7</a:t>
                      </a:r>
                    </a:p>
                  </a:txBody>
                  <a:tcPr marL="99568" marR="99568" marT="49784" marB="4978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dirty="0">
                          <a:ln>
                            <a:noFill/>
                          </a:ln>
                          <a:solidFill>
                            <a:schemeClr val="tx1"/>
                          </a:solidFill>
                          <a:effectLst/>
                          <a:latin typeface="Arial" charset="0"/>
                        </a:rPr>
                        <a:t>OSU-HP</a:t>
                      </a:r>
                    </a:p>
                  </a:txBody>
                  <a:tcPr marL="99568" marR="99568" marT="49784" marB="4978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dirty="0">
                          <a:ln>
                            <a:noFill/>
                          </a:ln>
                          <a:solidFill>
                            <a:schemeClr val="tx1"/>
                          </a:solidFill>
                          <a:effectLst/>
                          <a:latin typeface="Arial" charset="0"/>
                        </a:rPr>
                        <a:t>Broadcast </a:t>
                      </a:r>
                    </a:p>
                  </a:txBody>
                  <a:tcPr marL="99568" marR="99568" marT="49784" marB="4978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dirty="0">
                          <a:ln>
                            <a:noFill/>
                          </a:ln>
                          <a:solidFill>
                            <a:schemeClr val="tx1"/>
                          </a:solidFill>
                          <a:effectLst/>
                          <a:latin typeface="Arial" charset="0"/>
                        </a:rPr>
                        <a:t>120</a:t>
                      </a:r>
                    </a:p>
                  </a:txBody>
                  <a:tcPr marL="99568" marR="99568" marT="49784" marB="4978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8"/>
                  </a:ext>
                </a:extLst>
              </a:tr>
              <a:tr h="286258">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dirty="0">
                          <a:ln>
                            <a:noFill/>
                          </a:ln>
                          <a:solidFill>
                            <a:schemeClr val="tx1"/>
                          </a:solidFill>
                          <a:effectLst/>
                          <a:latin typeface="Arial" charset="0"/>
                        </a:rPr>
                        <a:t>8</a:t>
                      </a:r>
                    </a:p>
                  </a:txBody>
                  <a:tcPr marL="99568" marR="99568" marT="49784" marB="4978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dirty="0">
                          <a:ln>
                            <a:noFill/>
                          </a:ln>
                          <a:solidFill>
                            <a:schemeClr val="tx1"/>
                          </a:solidFill>
                          <a:effectLst/>
                          <a:latin typeface="Arial" charset="0"/>
                        </a:rPr>
                        <a:t>FP</a:t>
                      </a:r>
                    </a:p>
                  </a:txBody>
                  <a:tcPr marL="99568" marR="99568" marT="49784" marB="4978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dirty="0">
                          <a:ln>
                            <a:noFill/>
                          </a:ln>
                          <a:solidFill>
                            <a:schemeClr val="tx1"/>
                          </a:solidFill>
                          <a:effectLst/>
                          <a:latin typeface="Arial" charset="0"/>
                        </a:rPr>
                        <a:t>OSU-HP</a:t>
                      </a:r>
                    </a:p>
                  </a:txBody>
                  <a:tcPr marL="99568" marR="99568" marT="49784" marB="4978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dirty="0">
                          <a:ln>
                            <a:noFill/>
                          </a:ln>
                          <a:solidFill>
                            <a:schemeClr val="tx1"/>
                          </a:solidFill>
                          <a:effectLst/>
                          <a:latin typeface="Arial" charset="0"/>
                        </a:rPr>
                        <a:t>60</a:t>
                      </a:r>
                    </a:p>
                  </a:txBody>
                  <a:tcPr marL="99568" marR="99568" marT="49784" marB="4978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9"/>
                  </a:ext>
                </a:extLst>
              </a:tr>
              <a:tr h="286258">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dirty="0">
                          <a:ln>
                            <a:noFill/>
                          </a:ln>
                          <a:solidFill>
                            <a:schemeClr val="tx1"/>
                          </a:solidFill>
                          <a:effectLst/>
                          <a:latin typeface="Arial" charset="0"/>
                        </a:rPr>
                        <a:t>9</a:t>
                      </a:r>
                    </a:p>
                  </a:txBody>
                  <a:tcPr marL="99568" marR="99568" marT="49784" marB="4978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dirty="0">
                          <a:ln>
                            <a:noFill/>
                          </a:ln>
                          <a:solidFill>
                            <a:schemeClr val="tx1"/>
                          </a:solidFill>
                          <a:effectLst/>
                          <a:latin typeface="Arial" charset="0"/>
                        </a:rPr>
                        <a:t>FP</a:t>
                      </a:r>
                    </a:p>
                  </a:txBody>
                  <a:tcPr marL="99568" marR="99568" marT="49784" marB="4978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dirty="0">
                          <a:ln>
                            <a:noFill/>
                          </a:ln>
                          <a:solidFill>
                            <a:schemeClr val="tx1"/>
                          </a:solidFill>
                          <a:effectLst/>
                          <a:latin typeface="Arial" charset="0"/>
                        </a:rPr>
                        <a:t>OSU-HP</a:t>
                      </a:r>
                    </a:p>
                  </a:txBody>
                  <a:tcPr marL="99568" marR="99568" marT="49784" marB="4978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dirty="0">
                          <a:ln>
                            <a:noFill/>
                          </a:ln>
                          <a:solidFill>
                            <a:schemeClr val="tx1"/>
                          </a:solidFill>
                          <a:effectLst/>
                          <a:latin typeface="Arial" charset="0"/>
                        </a:rPr>
                        <a:t>120</a:t>
                      </a:r>
                    </a:p>
                  </a:txBody>
                  <a:tcPr marL="99568" marR="99568" marT="49784" marB="4978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4027691894"/>
                  </a:ext>
                </a:extLst>
              </a:tr>
              <a:tr h="286258">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dirty="0">
                          <a:ln>
                            <a:noFill/>
                          </a:ln>
                          <a:solidFill>
                            <a:schemeClr val="tx1"/>
                          </a:solidFill>
                          <a:effectLst/>
                          <a:latin typeface="Arial" charset="0"/>
                        </a:rPr>
                        <a:t>10</a:t>
                      </a:r>
                    </a:p>
                  </a:txBody>
                  <a:tcPr marL="99568" marR="99568" marT="49784" marB="4978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dirty="0">
                          <a:ln>
                            <a:noFill/>
                          </a:ln>
                          <a:solidFill>
                            <a:schemeClr val="tx1"/>
                          </a:solidFill>
                          <a:effectLst/>
                          <a:latin typeface="Arial" charset="0"/>
                        </a:rPr>
                        <a:t>FP</a:t>
                      </a:r>
                    </a:p>
                  </a:txBody>
                  <a:tcPr marL="99568" marR="99568" marT="49784" marB="4978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dirty="0">
                          <a:ln>
                            <a:noFill/>
                          </a:ln>
                          <a:solidFill>
                            <a:schemeClr val="tx1"/>
                          </a:solidFill>
                          <a:effectLst/>
                          <a:latin typeface="Arial" charset="0"/>
                        </a:rPr>
                        <a:t>Dribble</a:t>
                      </a:r>
                    </a:p>
                  </a:txBody>
                  <a:tcPr marL="99568" marR="99568" marT="49784" marB="4978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dirty="0">
                          <a:ln>
                            <a:noFill/>
                          </a:ln>
                          <a:solidFill>
                            <a:schemeClr val="tx1"/>
                          </a:solidFill>
                          <a:effectLst/>
                          <a:latin typeface="Arial" charset="0"/>
                        </a:rPr>
                        <a:t>60</a:t>
                      </a:r>
                    </a:p>
                  </a:txBody>
                  <a:tcPr marL="99568" marR="99568" marT="49784" marB="4978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432909892"/>
                  </a:ext>
                </a:extLst>
              </a:tr>
              <a:tr h="286258">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dirty="0">
                          <a:ln>
                            <a:noFill/>
                          </a:ln>
                          <a:solidFill>
                            <a:schemeClr val="tx1"/>
                          </a:solidFill>
                          <a:effectLst/>
                          <a:latin typeface="Arial" charset="0"/>
                        </a:rPr>
                        <a:t>11</a:t>
                      </a:r>
                    </a:p>
                  </a:txBody>
                  <a:tcPr marL="99568" marR="99568" marT="49784" marB="4978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dirty="0">
                          <a:ln>
                            <a:noFill/>
                          </a:ln>
                          <a:solidFill>
                            <a:schemeClr val="tx1"/>
                          </a:solidFill>
                          <a:effectLst/>
                          <a:latin typeface="Arial" charset="0"/>
                        </a:rPr>
                        <a:t>FP</a:t>
                      </a:r>
                    </a:p>
                  </a:txBody>
                  <a:tcPr marL="99568" marR="99568" marT="49784" marB="4978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dirty="0">
                          <a:ln>
                            <a:noFill/>
                          </a:ln>
                          <a:solidFill>
                            <a:schemeClr val="tx1"/>
                          </a:solidFill>
                          <a:effectLst/>
                          <a:latin typeface="Arial" charset="0"/>
                        </a:rPr>
                        <a:t>Dribble</a:t>
                      </a:r>
                    </a:p>
                  </a:txBody>
                  <a:tcPr marL="99568" marR="99568" marT="49784" marB="4978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dirty="0">
                          <a:ln>
                            <a:noFill/>
                          </a:ln>
                          <a:solidFill>
                            <a:schemeClr val="tx1"/>
                          </a:solidFill>
                          <a:effectLst/>
                          <a:latin typeface="Arial" charset="0"/>
                        </a:rPr>
                        <a:t>120</a:t>
                      </a:r>
                    </a:p>
                  </a:txBody>
                  <a:tcPr marL="99568" marR="99568" marT="49784" marB="4978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40791634"/>
                  </a:ext>
                </a:extLst>
              </a:tr>
              <a:tr h="286258">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dirty="0">
                          <a:ln>
                            <a:noFill/>
                          </a:ln>
                          <a:solidFill>
                            <a:schemeClr val="tx1"/>
                          </a:solidFill>
                          <a:effectLst/>
                          <a:latin typeface="Arial" charset="0"/>
                        </a:rPr>
                        <a:t>12</a:t>
                      </a:r>
                    </a:p>
                  </a:txBody>
                  <a:tcPr marL="99568" marR="99568" marT="49784" marB="4978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dirty="0">
                          <a:ln>
                            <a:noFill/>
                          </a:ln>
                          <a:solidFill>
                            <a:schemeClr val="tx1"/>
                          </a:solidFill>
                          <a:effectLst/>
                          <a:latin typeface="Arial" charset="0"/>
                        </a:rPr>
                        <a:t>FP</a:t>
                      </a:r>
                    </a:p>
                  </a:txBody>
                  <a:tcPr marL="99568" marR="99568" marT="49784" marB="4978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dirty="0">
                          <a:ln>
                            <a:noFill/>
                          </a:ln>
                          <a:solidFill>
                            <a:schemeClr val="tx1"/>
                          </a:solidFill>
                          <a:effectLst/>
                          <a:latin typeface="Arial" charset="0"/>
                        </a:rPr>
                        <a:t>Broadcast</a:t>
                      </a:r>
                    </a:p>
                  </a:txBody>
                  <a:tcPr marL="99568" marR="99568" marT="49784" marB="4978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dirty="0">
                          <a:ln>
                            <a:noFill/>
                          </a:ln>
                          <a:solidFill>
                            <a:schemeClr val="tx1"/>
                          </a:solidFill>
                          <a:effectLst/>
                          <a:latin typeface="Arial" charset="0"/>
                        </a:rPr>
                        <a:t>60</a:t>
                      </a:r>
                    </a:p>
                  </a:txBody>
                  <a:tcPr marL="99568" marR="99568" marT="49784" marB="4978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02685775"/>
                  </a:ext>
                </a:extLst>
              </a:tr>
              <a:tr h="286258">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dirty="0">
                          <a:ln>
                            <a:noFill/>
                          </a:ln>
                          <a:solidFill>
                            <a:schemeClr val="tx1"/>
                          </a:solidFill>
                          <a:effectLst/>
                          <a:latin typeface="Arial" charset="0"/>
                        </a:rPr>
                        <a:t>13</a:t>
                      </a:r>
                    </a:p>
                  </a:txBody>
                  <a:tcPr marL="99568" marR="99568" marT="49784" marB="4978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dirty="0">
                          <a:ln>
                            <a:noFill/>
                          </a:ln>
                          <a:solidFill>
                            <a:schemeClr val="tx1"/>
                          </a:solidFill>
                          <a:effectLst/>
                          <a:latin typeface="Arial" charset="0"/>
                        </a:rPr>
                        <a:t>FP</a:t>
                      </a:r>
                    </a:p>
                  </a:txBody>
                  <a:tcPr marL="99568" marR="99568" marT="49784" marB="4978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0" lang="en-US" sz="1200" b="0" i="0" u="none" strike="noStrike" cap="none" normalizeH="0" baseline="0" dirty="0">
                          <a:ln>
                            <a:noFill/>
                          </a:ln>
                          <a:solidFill>
                            <a:schemeClr val="tx1"/>
                          </a:solidFill>
                          <a:effectLst/>
                          <a:latin typeface="Arial" charset="0"/>
                        </a:rPr>
                        <a:t>Broadcast</a:t>
                      </a:r>
                    </a:p>
                  </a:txBody>
                  <a:tcPr marL="99568" marR="99568" marT="49784" marB="4978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dirty="0">
                          <a:ln>
                            <a:noFill/>
                          </a:ln>
                          <a:solidFill>
                            <a:schemeClr val="tx1"/>
                          </a:solidFill>
                          <a:effectLst/>
                          <a:latin typeface="Arial" charset="0"/>
                        </a:rPr>
                        <a:t>120</a:t>
                      </a:r>
                    </a:p>
                  </a:txBody>
                  <a:tcPr marL="99568" marR="99568" marT="49784" marB="4978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452417125"/>
                  </a:ext>
                </a:extLst>
              </a:tr>
              <a:tr h="286258">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dirty="0">
                          <a:ln>
                            <a:noFill/>
                          </a:ln>
                          <a:solidFill>
                            <a:schemeClr val="tx1"/>
                          </a:solidFill>
                          <a:effectLst/>
                          <a:latin typeface="Arial" charset="0"/>
                        </a:rPr>
                        <a:t>14</a:t>
                      </a:r>
                    </a:p>
                  </a:txBody>
                  <a:tcPr marL="99568" marR="99568" marT="49784" marB="4978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dirty="0">
                          <a:ln>
                            <a:noFill/>
                          </a:ln>
                          <a:solidFill>
                            <a:schemeClr val="tx1"/>
                          </a:solidFill>
                          <a:effectLst/>
                          <a:latin typeface="Arial" charset="0"/>
                        </a:rPr>
                        <a:t>FP</a:t>
                      </a:r>
                    </a:p>
                  </a:txBody>
                  <a:tcPr marL="99568" marR="99568" marT="49784" marB="4978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dirty="0">
                          <a:ln>
                            <a:noFill/>
                          </a:ln>
                          <a:solidFill>
                            <a:schemeClr val="tx1"/>
                          </a:solidFill>
                          <a:effectLst/>
                          <a:latin typeface="Arial" charset="0"/>
                        </a:rPr>
                        <a:t>--</a:t>
                      </a:r>
                    </a:p>
                  </a:txBody>
                  <a:tcPr marL="99568" marR="99568" marT="49784" marB="4978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dirty="0">
                          <a:ln>
                            <a:noFill/>
                          </a:ln>
                          <a:solidFill>
                            <a:schemeClr val="tx1"/>
                          </a:solidFill>
                          <a:effectLst/>
                          <a:latin typeface="Arial" charset="0"/>
                        </a:rPr>
                        <a:t>0</a:t>
                      </a:r>
                    </a:p>
                  </a:txBody>
                  <a:tcPr marL="99568" marR="99568" marT="49784" marB="4978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240918139"/>
                  </a:ext>
                </a:extLst>
              </a:tr>
            </a:tbl>
          </a:graphicData>
        </a:graphic>
      </p:graphicFrame>
      <p:sp>
        <p:nvSpPr>
          <p:cNvPr id="7" name="Rectangle 6"/>
          <p:cNvSpPr/>
          <p:nvPr/>
        </p:nvSpPr>
        <p:spPr>
          <a:xfrm>
            <a:off x="8226346" y="7168008"/>
            <a:ext cx="1730454" cy="299592"/>
          </a:xfrm>
          <a:prstGeom prst="rect">
            <a:avLst/>
          </a:prstGeom>
        </p:spPr>
        <p:txBody>
          <a:bodyPr wrap="square">
            <a:spAutoFit/>
          </a:bodyPr>
          <a:lstStyle/>
          <a:p>
            <a:pPr algn="ctr"/>
            <a:r>
              <a:rPr lang="en-US" sz="1307" dirty="0"/>
              <a:t>Fikayo B. </a:t>
            </a:r>
            <a:r>
              <a:rPr lang="en-US" sz="1307" dirty="0" err="1"/>
              <a:t>Oyebiyi</a:t>
            </a:r>
            <a:endParaRPr lang="en-US" sz="1307" dirty="0"/>
          </a:p>
        </p:txBody>
      </p:sp>
      <p:grpSp>
        <p:nvGrpSpPr>
          <p:cNvPr id="8" name="Group 7"/>
          <p:cNvGrpSpPr/>
          <p:nvPr/>
        </p:nvGrpSpPr>
        <p:grpSpPr>
          <a:xfrm>
            <a:off x="1378" y="0"/>
            <a:ext cx="9929802" cy="1183421"/>
            <a:chOff x="-81160" y="-1161522"/>
            <a:chExt cx="9134324" cy="677953"/>
          </a:xfrm>
        </p:grpSpPr>
        <p:sp>
          <p:nvSpPr>
            <p:cNvPr id="9" name="Rectangle 8"/>
            <p:cNvSpPr/>
            <p:nvPr/>
          </p:nvSpPr>
          <p:spPr>
            <a:xfrm>
              <a:off x="-81160" y="-1161522"/>
              <a:ext cx="9134324" cy="415300"/>
            </a:xfrm>
            <a:prstGeom prst="rect">
              <a:avLst/>
            </a:prstGeom>
            <a:solidFill>
              <a:srgbClr val="13130D"/>
            </a:solidFill>
            <a:ln w="12700" cap="flat" cmpd="sng" algn="ctr">
              <a:noFill/>
              <a:prstDash val="solid"/>
              <a:miter lim="800000"/>
            </a:ln>
            <a:effectLst/>
          </p:spPr>
          <p:txBody>
            <a:bodyPr lIns="15189" tIns="7595" rIns="15189" bIns="7595" rtlCol="0" anchor="ctr"/>
            <a:lstStyle/>
            <a:p>
              <a:pPr algn="ctr"/>
              <a:r>
                <a:rPr lang="en-US" sz="2109" b="1" dirty="0">
                  <a:solidFill>
                    <a:schemeClr val="bg1"/>
                  </a:solidFill>
                </a:rPr>
                <a:t>Maize Grain Yield Response to Method of Nitrogen Fertilization with </a:t>
              </a:r>
              <a:br>
                <a:rPr lang="en-US" sz="2109" b="1" dirty="0">
                  <a:solidFill>
                    <a:schemeClr val="bg1"/>
                  </a:solidFill>
                </a:rPr>
              </a:br>
              <a:r>
                <a:rPr lang="en-US" sz="2109" b="1" dirty="0">
                  <a:solidFill>
                    <a:schemeClr val="bg1"/>
                  </a:solidFill>
                </a:rPr>
                <a:t>Indigenous and Precision Planters</a:t>
              </a:r>
              <a:endParaRPr lang="en-US" sz="2109" dirty="0">
                <a:solidFill>
                  <a:schemeClr val="bg1"/>
                </a:solidFill>
              </a:endParaRPr>
            </a:p>
          </p:txBody>
        </p:sp>
        <p:sp>
          <p:nvSpPr>
            <p:cNvPr id="10" name="Rectangle 9"/>
            <p:cNvSpPr/>
            <p:nvPr/>
          </p:nvSpPr>
          <p:spPr>
            <a:xfrm>
              <a:off x="-81155" y="-1160555"/>
              <a:ext cx="881131" cy="415522"/>
            </a:xfrm>
            <a:prstGeom prst="rect">
              <a:avLst/>
            </a:prstGeom>
            <a:solidFill>
              <a:srgbClr val="DE5B21"/>
            </a:solidFill>
            <a:ln w="12700" cap="flat" cmpd="sng" algn="ctr">
              <a:noFill/>
              <a:prstDash val="solid"/>
              <a:miter lim="800000"/>
            </a:ln>
            <a:effectLst/>
          </p:spPr>
          <p:txBody>
            <a:bodyPr lIns="15189" tIns="7595" rIns="15189" bIns="7595" rtlCol="0" anchor="ctr"/>
            <a:lstStyle/>
            <a:p>
              <a:pPr algn="ctr">
                <a:defRPr/>
              </a:pPr>
              <a:endParaRPr lang="en-US" sz="1471" kern="0">
                <a:solidFill>
                  <a:prstClr val="white"/>
                </a:solidFill>
                <a:latin typeface="Calibri" panose="020F0502020204030204"/>
              </a:endParaRPr>
            </a:p>
          </p:txBody>
        </p:sp>
        <p:sp>
          <p:nvSpPr>
            <p:cNvPr id="11" name="Isosceles Triangle 10"/>
            <p:cNvSpPr/>
            <p:nvPr/>
          </p:nvSpPr>
          <p:spPr>
            <a:xfrm rot="10800000">
              <a:off x="-81158" y="-758546"/>
              <a:ext cx="881133" cy="274977"/>
            </a:xfrm>
            <a:prstGeom prst="triangle">
              <a:avLst/>
            </a:prstGeom>
            <a:solidFill>
              <a:srgbClr val="DE5B21"/>
            </a:solidFill>
            <a:ln w="12700" cap="flat" cmpd="sng" algn="ctr">
              <a:noFill/>
              <a:prstDash val="solid"/>
              <a:miter lim="800000"/>
            </a:ln>
            <a:effectLst/>
          </p:spPr>
          <p:txBody>
            <a:bodyPr lIns="15189" tIns="7595" rIns="15189" bIns="7595" rtlCol="0" anchor="ctr"/>
            <a:lstStyle/>
            <a:p>
              <a:pPr algn="ctr">
                <a:defRPr/>
              </a:pPr>
              <a:endParaRPr lang="en-US" sz="1471" kern="0">
                <a:solidFill>
                  <a:prstClr val="white"/>
                </a:solidFill>
                <a:latin typeface="Calibri" panose="020F0502020204030204"/>
              </a:endParaRPr>
            </a:p>
          </p:txBody>
        </p:sp>
        <p:pic>
          <p:nvPicPr>
            <p:cNvPr id="12" name="Picture 2" descr="researchlogo"/>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21868" y="-1150037"/>
              <a:ext cx="810534" cy="415300"/>
            </a:xfrm>
            <a:prstGeom prst="rect">
              <a:avLst/>
            </a:prstGeom>
            <a:noFill/>
            <a:extLst>
              <a:ext uri="{909E8E84-426E-40DD-AFC4-6F175D3DCCD1}">
                <a14:hiddenFill xmlns:a14="http://schemas.microsoft.com/office/drawing/2010/main">
                  <a:solidFill>
                    <a:srgbClr val="FFFFFF"/>
                  </a:solidFill>
                </a14:hiddenFill>
              </a:ext>
            </a:extLst>
          </p:spPr>
        </p:pic>
      </p:grpSp>
      <p:pic>
        <p:nvPicPr>
          <p:cNvPr id="13" name="Picture 12"/>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22457" y="2494924"/>
            <a:ext cx="4204897" cy="2757486"/>
          </a:xfrm>
          <a:prstGeom prst="rect">
            <a:avLst/>
          </a:prstGeom>
          <a:ln>
            <a:noFill/>
          </a:ln>
          <a:effectLst>
            <a:outerShdw blurRad="292100" dist="139700" dir="2700000" algn="tl" rotWithShape="0">
              <a:srgbClr val="333333">
                <a:alpha val="65000"/>
              </a:srgbClr>
            </a:outerShdw>
          </a:effectLst>
        </p:spPr>
      </p:pic>
      <p:pic>
        <p:nvPicPr>
          <p:cNvPr id="14" name="Picture 13"/>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8824566" y="5846415"/>
            <a:ext cx="813291" cy="1076662"/>
          </a:xfrm>
          <a:prstGeom prst="rect">
            <a:avLst/>
          </a:prstGeom>
          <a:ln>
            <a:noFill/>
          </a:ln>
          <a:effectLst>
            <a:outerShdw blurRad="292100" dist="139700" dir="2700000" algn="tl" rotWithShape="0">
              <a:srgbClr val="333333">
                <a:alpha val="65000"/>
              </a:srgbClr>
            </a:outerShdw>
          </a:effectLst>
        </p:spPr>
      </p:pic>
      <p:graphicFrame>
        <p:nvGraphicFramePr>
          <p:cNvPr id="2" name="Table 1"/>
          <p:cNvGraphicFramePr>
            <a:graphicFrameLocks noGrp="1"/>
          </p:cNvGraphicFramePr>
          <p:nvPr>
            <p:extLst>
              <p:ext uri="{D42A27DB-BD31-4B8C-83A1-F6EECF244321}">
                <p14:modId xmlns:p14="http://schemas.microsoft.com/office/powerpoint/2010/main" val="1107003531"/>
              </p:ext>
            </p:extLst>
          </p:nvPr>
        </p:nvGraphicFramePr>
        <p:xfrm>
          <a:off x="191846" y="5213070"/>
          <a:ext cx="4681607" cy="419608"/>
        </p:xfrm>
        <a:graphic>
          <a:graphicData uri="http://schemas.openxmlformats.org/drawingml/2006/table">
            <a:tbl>
              <a:tblPr firstRow="1" bandRow="1">
                <a:tableStyleId>{21E4AEA4-8DFA-4A89-87EB-49C32662AFE0}</a:tableStyleId>
              </a:tblPr>
              <a:tblGrid>
                <a:gridCol w="511539">
                  <a:extLst>
                    <a:ext uri="{9D8B030D-6E8A-4147-A177-3AD203B41FA5}">
                      <a16:colId xmlns:a16="http://schemas.microsoft.com/office/drawing/2014/main" val="1199043899"/>
                    </a:ext>
                  </a:extLst>
                </a:gridCol>
                <a:gridCol w="723481">
                  <a:extLst>
                    <a:ext uri="{9D8B030D-6E8A-4147-A177-3AD203B41FA5}">
                      <a16:colId xmlns:a16="http://schemas.microsoft.com/office/drawing/2014/main" val="1233026238"/>
                    </a:ext>
                  </a:extLst>
                </a:gridCol>
                <a:gridCol w="797129">
                  <a:extLst>
                    <a:ext uri="{9D8B030D-6E8A-4147-A177-3AD203B41FA5}">
                      <a16:colId xmlns:a16="http://schemas.microsoft.com/office/drawing/2014/main" val="3600765367"/>
                    </a:ext>
                  </a:extLst>
                </a:gridCol>
                <a:gridCol w="824832">
                  <a:extLst>
                    <a:ext uri="{9D8B030D-6E8A-4147-A177-3AD203B41FA5}">
                      <a16:colId xmlns:a16="http://schemas.microsoft.com/office/drawing/2014/main" val="3358547943"/>
                    </a:ext>
                  </a:extLst>
                </a:gridCol>
                <a:gridCol w="1824626">
                  <a:extLst>
                    <a:ext uri="{9D8B030D-6E8A-4147-A177-3AD203B41FA5}">
                      <a16:colId xmlns:a16="http://schemas.microsoft.com/office/drawing/2014/main" val="3427915388"/>
                    </a:ext>
                  </a:extLst>
                </a:gridCol>
              </a:tblGrid>
              <a:tr h="365083">
                <a:tc>
                  <a:txBody>
                    <a:bodyPr/>
                    <a:lstStyle/>
                    <a:p>
                      <a:pPr algn="l"/>
                      <a:r>
                        <a:rPr lang="en-US" sz="1050" b="0" u="sng" dirty="0" smtClean="0">
                          <a:solidFill>
                            <a:schemeClr val="tx1"/>
                          </a:solidFill>
                        </a:rPr>
                        <a:t>Crop</a:t>
                      </a:r>
                      <a:endParaRPr lang="en-US" sz="1050" b="0" u="sng" dirty="0">
                        <a:solidFill>
                          <a:schemeClr val="tx1"/>
                        </a:solidFill>
                      </a:endParaRPr>
                    </a:p>
                  </a:txBody>
                  <a:tcPr marL="99568" marR="99568" marT="49784" marB="49784">
                    <a:solidFill>
                      <a:srgbClr val="FFFF00"/>
                    </a:solidFill>
                  </a:tcPr>
                </a:tc>
                <a:tc>
                  <a:txBody>
                    <a:bodyPr/>
                    <a:lstStyle/>
                    <a:p>
                      <a:pPr algn="l"/>
                      <a:r>
                        <a:rPr lang="en-US" sz="1050" b="0" u="sng" dirty="0" smtClean="0">
                          <a:solidFill>
                            <a:schemeClr val="tx1"/>
                          </a:solidFill>
                        </a:rPr>
                        <a:t>Location</a:t>
                      </a:r>
                      <a:endParaRPr lang="en-US" sz="1050" b="0" u="sng" dirty="0">
                        <a:solidFill>
                          <a:schemeClr val="tx1"/>
                        </a:solidFill>
                      </a:endParaRPr>
                    </a:p>
                  </a:txBody>
                  <a:tcPr marL="99568" marR="99568" marT="49784" marB="49784">
                    <a:solidFill>
                      <a:srgbClr val="FFFF00"/>
                    </a:solidFill>
                  </a:tcPr>
                </a:tc>
                <a:tc>
                  <a:txBody>
                    <a:bodyPr/>
                    <a:lstStyle/>
                    <a:p>
                      <a:pPr algn="l"/>
                      <a:r>
                        <a:rPr lang="en-US" sz="1050" b="0" u="sng" dirty="0" smtClean="0">
                          <a:solidFill>
                            <a:schemeClr val="tx1"/>
                          </a:solidFill>
                        </a:rPr>
                        <a:t>Planting</a:t>
                      </a:r>
                      <a:r>
                        <a:rPr lang="en-US" sz="1050" b="0" u="sng" baseline="0" dirty="0" smtClean="0">
                          <a:solidFill>
                            <a:schemeClr val="tx1"/>
                          </a:solidFill>
                        </a:rPr>
                        <a:t> Date</a:t>
                      </a:r>
                      <a:endParaRPr lang="en-US" sz="1050" b="0" u="sng" dirty="0">
                        <a:solidFill>
                          <a:schemeClr val="tx1"/>
                        </a:solidFill>
                      </a:endParaRPr>
                    </a:p>
                  </a:txBody>
                  <a:tcPr marL="99568" marR="99568" marT="49784" marB="49784">
                    <a:solidFill>
                      <a:srgbClr val="FFFF00"/>
                    </a:solidFill>
                  </a:tcPr>
                </a:tc>
                <a:tc>
                  <a:txBody>
                    <a:bodyPr/>
                    <a:lstStyle/>
                    <a:p>
                      <a:pPr algn="l"/>
                      <a:r>
                        <a:rPr lang="en-US" sz="1050" b="0" u="sng" dirty="0" smtClean="0">
                          <a:solidFill>
                            <a:schemeClr val="tx1"/>
                          </a:solidFill>
                        </a:rPr>
                        <a:t>Sensor Date</a:t>
                      </a:r>
                      <a:endParaRPr lang="en-US" sz="1050" b="0" u="sng" dirty="0">
                        <a:solidFill>
                          <a:schemeClr val="tx1"/>
                        </a:solidFill>
                      </a:endParaRPr>
                    </a:p>
                  </a:txBody>
                  <a:tcPr marL="99568" marR="99568" marT="49784" marB="49784">
                    <a:solidFill>
                      <a:srgbClr val="FFFF00"/>
                    </a:solidFill>
                  </a:tcPr>
                </a:tc>
                <a:tc>
                  <a:txBody>
                    <a:bodyPr/>
                    <a:lstStyle/>
                    <a:p>
                      <a:pPr algn="l"/>
                      <a:r>
                        <a:rPr lang="en-US" sz="1050" b="0" u="sng" dirty="0" smtClean="0">
                          <a:solidFill>
                            <a:schemeClr val="tx1"/>
                          </a:solidFill>
                        </a:rPr>
                        <a:t>Sum</a:t>
                      </a:r>
                      <a:r>
                        <a:rPr lang="en-US" sz="1050" b="0" u="sng" baseline="0" dirty="0" smtClean="0">
                          <a:solidFill>
                            <a:schemeClr val="tx1"/>
                          </a:solidFill>
                        </a:rPr>
                        <a:t> of GDD</a:t>
                      </a:r>
                      <a:endParaRPr lang="en-US" sz="1050" b="0" u="sng" dirty="0">
                        <a:solidFill>
                          <a:schemeClr val="tx1"/>
                        </a:solidFill>
                      </a:endParaRPr>
                    </a:p>
                  </a:txBody>
                  <a:tcPr marL="99568" marR="99568" marT="49784" marB="49784">
                    <a:solidFill>
                      <a:srgbClr val="FFFF00"/>
                    </a:solidFill>
                  </a:tcPr>
                </a:tc>
                <a:extLst>
                  <a:ext uri="{0D108BD9-81ED-4DB2-BD59-A6C34878D82A}">
                    <a16:rowId xmlns:a16="http://schemas.microsoft.com/office/drawing/2014/main" val="1817059563"/>
                  </a:ext>
                </a:extLst>
              </a:tr>
            </a:tbl>
          </a:graphicData>
        </a:graphic>
      </p:graphicFrame>
    </p:spTree>
    <p:extLst>
      <p:ext uri="{BB962C8B-B14F-4D97-AF65-F5344CB8AC3E}">
        <p14:creationId xmlns:p14="http://schemas.microsoft.com/office/powerpoint/2010/main" val="2873456766"/>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8271" y="796828"/>
            <a:ext cx="8587740" cy="1082543"/>
          </a:xfrm>
        </p:spPr>
        <p:txBody>
          <a:bodyPr>
            <a:noAutofit/>
          </a:bodyPr>
          <a:lstStyle/>
          <a:p>
            <a:pPr algn="ctr"/>
            <a:r>
              <a:rPr lang="en-US" sz="1960" dirty="0">
                <a:solidFill>
                  <a:schemeClr val="bg1"/>
                </a:solidFill>
                <a:latin typeface="Arial" panose="020B0604020202020204" pitchFamily="34" charset="0"/>
                <a:cs typeface="Arial" panose="020B0604020202020204" pitchFamily="34" charset="0"/>
              </a:rPr>
              <a:t>Figure 2.  Relationship between the coefficient of determination (r</a:t>
            </a:r>
            <a:r>
              <a:rPr lang="en-US" sz="1960" baseline="30000" dirty="0">
                <a:solidFill>
                  <a:schemeClr val="bg1"/>
                </a:solidFill>
                <a:latin typeface="Arial" panose="020B0604020202020204" pitchFamily="34" charset="0"/>
                <a:cs typeface="Arial" panose="020B0604020202020204" pitchFamily="34" charset="0"/>
              </a:rPr>
              <a:t>2</a:t>
            </a:r>
            <a:r>
              <a:rPr lang="en-US" sz="1960" dirty="0">
                <a:solidFill>
                  <a:schemeClr val="bg1"/>
                </a:solidFill>
                <a:latin typeface="Arial" panose="020B0604020202020204" pitchFamily="34" charset="0"/>
                <a:cs typeface="Arial" panose="020B0604020202020204" pitchFamily="34" charset="0"/>
              </a:rPr>
              <a:t>) and GDD&gt;0, for NDVI data collected over time, Exp. 222, Stillwater, OK, 2016.</a:t>
            </a:r>
          </a:p>
        </p:txBody>
      </p:sp>
      <p:grpSp>
        <p:nvGrpSpPr>
          <p:cNvPr id="4" name="Group 3"/>
          <p:cNvGrpSpPr/>
          <p:nvPr/>
        </p:nvGrpSpPr>
        <p:grpSpPr>
          <a:xfrm>
            <a:off x="0" y="933451"/>
            <a:ext cx="9956800" cy="1733551"/>
            <a:chOff x="-9407" y="-5621"/>
            <a:chExt cx="9153407" cy="1042131"/>
          </a:xfrm>
        </p:grpSpPr>
        <p:sp>
          <p:nvSpPr>
            <p:cNvPr id="5" name="Rectangle 4"/>
            <p:cNvSpPr/>
            <p:nvPr/>
          </p:nvSpPr>
          <p:spPr>
            <a:xfrm>
              <a:off x="696148" y="373062"/>
              <a:ext cx="8447852" cy="277813"/>
            </a:xfrm>
            <a:prstGeom prst="rect">
              <a:avLst/>
            </a:prstGeom>
            <a:solidFill>
              <a:srgbClr val="A9AAA8">
                <a:alpha val="86000"/>
              </a:srgbClr>
            </a:solidFill>
            <a:ln>
              <a:noFill/>
            </a:ln>
          </p:spPr>
          <p:style>
            <a:lnRef idx="1">
              <a:schemeClr val="accent1"/>
            </a:lnRef>
            <a:fillRef idx="3">
              <a:schemeClr val="accent1"/>
            </a:fillRef>
            <a:effectRef idx="2">
              <a:schemeClr val="accent1"/>
            </a:effectRef>
            <a:fontRef idx="minor">
              <a:schemeClr val="lt1"/>
            </a:fontRef>
          </p:style>
          <p:txBody>
            <a:bodyPr lIns="47845" tIns="23922" rIns="47845" bIns="23922"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sz="21337"/>
            </a:p>
          </p:txBody>
        </p:sp>
        <p:sp>
          <p:nvSpPr>
            <p:cNvPr id="6" name="Rectangle 5"/>
            <p:cNvSpPr/>
            <p:nvPr/>
          </p:nvSpPr>
          <p:spPr>
            <a:xfrm>
              <a:off x="-8232" y="-5621"/>
              <a:ext cx="9152232" cy="472061"/>
            </a:xfrm>
            <a:prstGeom prst="rect">
              <a:avLst/>
            </a:prstGeom>
            <a:solidFill>
              <a:srgbClr val="13130D"/>
            </a:solidFill>
            <a:ln>
              <a:noFill/>
            </a:ln>
          </p:spPr>
          <p:style>
            <a:lnRef idx="2">
              <a:schemeClr val="accent1">
                <a:shade val="50000"/>
              </a:schemeClr>
            </a:lnRef>
            <a:fillRef idx="1">
              <a:schemeClr val="accent1"/>
            </a:fillRef>
            <a:effectRef idx="0">
              <a:schemeClr val="accent1"/>
            </a:effectRef>
            <a:fontRef idx="minor">
              <a:schemeClr val="lt1"/>
            </a:fontRef>
          </p:style>
          <p:txBody>
            <a:bodyPr lIns="47845" tIns="23922" rIns="47845" bIns="23922"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sz="21337"/>
            </a:p>
          </p:txBody>
        </p:sp>
        <p:sp>
          <p:nvSpPr>
            <p:cNvPr id="7" name="Rectangle 6"/>
            <p:cNvSpPr/>
            <p:nvPr/>
          </p:nvSpPr>
          <p:spPr>
            <a:xfrm>
              <a:off x="-9407" y="-5621"/>
              <a:ext cx="998622" cy="564599"/>
            </a:xfrm>
            <a:prstGeom prst="rect">
              <a:avLst/>
            </a:prstGeom>
            <a:solidFill>
              <a:srgbClr val="DE5B21"/>
            </a:solidFill>
            <a:ln>
              <a:noFill/>
            </a:ln>
          </p:spPr>
          <p:style>
            <a:lnRef idx="2">
              <a:schemeClr val="accent1">
                <a:shade val="50000"/>
              </a:schemeClr>
            </a:lnRef>
            <a:fillRef idx="1">
              <a:schemeClr val="accent1"/>
            </a:fillRef>
            <a:effectRef idx="0">
              <a:schemeClr val="accent1"/>
            </a:effectRef>
            <a:fontRef idx="minor">
              <a:schemeClr val="lt1"/>
            </a:fontRef>
          </p:style>
          <p:txBody>
            <a:bodyPr lIns="47845" tIns="23922" rIns="47845" bIns="23922"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sz="21337"/>
            </a:p>
          </p:txBody>
        </p:sp>
        <p:sp>
          <p:nvSpPr>
            <p:cNvPr id="8" name="Isosceles Triangle 7"/>
            <p:cNvSpPr/>
            <p:nvPr/>
          </p:nvSpPr>
          <p:spPr>
            <a:xfrm rot="10800000">
              <a:off x="-9254" y="558963"/>
              <a:ext cx="998468" cy="477547"/>
            </a:xfrm>
            <a:prstGeom prst="triangle">
              <a:avLst/>
            </a:prstGeom>
            <a:solidFill>
              <a:srgbClr val="DE5B21"/>
            </a:solidFill>
            <a:ln>
              <a:noFill/>
            </a:ln>
          </p:spPr>
          <p:style>
            <a:lnRef idx="2">
              <a:schemeClr val="accent1">
                <a:shade val="50000"/>
              </a:schemeClr>
            </a:lnRef>
            <a:fillRef idx="1">
              <a:schemeClr val="accent1"/>
            </a:fillRef>
            <a:effectRef idx="0">
              <a:schemeClr val="accent1"/>
            </a:effectRef>
            <a:fontRef idx="minor">
              <a:schemeClr val="lt1"/>
            </a:fontRef>
          </p:style>
          <p:txBody>
            <a:bodyPr lIns="47845" tIns="23922" rIns="47845" bIns="23922"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sz="21337"/>
            </a:p>
          </p:txBody>
        </p:sp>
        <p:pic>
          <p:nvPicPr>
            <p:cNvPr id="9" name="Picture 8" descr="researchlogo"/>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8083" y="-5621"/>
              <a:ext cx="810534" cy="585900"/>
            </a:xfrm>
            <a:prstGeom prst="rect">
              <a:avLst/>
            </a:prstGeom>
            <a:noFill/>
            <a:extLst>
              <a:ext uri="{909E8E84-426E-40DD-AFC4-6F175D3DCCD1}">
                <a14:hiddenFill xmlns:a14="http://schemas.microsoft.com/office/drawing/2010/main">
                  <a:solidFill>
                    <a:srgbClr val="FFFFFF"/>
                  </a:solidFill>
                </a14:hiddenFill>
              </a:ext>
            </a:extLst>
          </p:spPr>
        </p:pic>
      </p:grpSp>
      <p:graphicFrame>
        <p:nvGraphicFramePr>
          <p:cNvPr id="11" name="Chart 10"/>
          <p:cNvGraphicFramePr>
            <a:graphicFrameLocks/>
          </p:cNvGraphicFramePr>
          <p:nvPr>
            <p:extLst>
              <p:ext uri="{D42A27DB-BD31-4B8C-83A1-F6EECF244321}">
                <p14:modId xmlns:p14="http://schemas.microsoft.com/office/powerpoint/2010/main" val="3791880595"/>
              </p:ext>
            </p:extLst>
          </p:nvPr>
        </p:nvGraphicFramePr>
        <p:xfrm>
          <a:off x="1613839" y="2147596"/>
          <a:ext cx="5729353" cy="3553408"/>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Table 12"/>
          <p:cNvGraphicFramePr>
            <a:graphicFrameLocks noGrp="1"/>
          </p:cNvGraphicFramePr>
          <p:nvPr>
            <p:extLst>
              <p:ext uri="{D42A27DB-BD31-4B8C-83A1-F6EECF244321}">
                <p14:modId xmlns:p14="http://schemas.microsoft.com/office/powerpoint/2010/main" val="2259041921"/>
              </p:ext>
            </p:extLst>
          </p:nvPr>
        </p:nvGraphicFramePr>
        <p:xfrm>
          <a:off x="3139362" y="5866120"/>
          <a:ext cx="3136900" cy="1143000"/>
        </p:xfrm>
        <a:graphic>
          <a:graphicData uri="http://schemas.openxmlformats.org/drawingml/2006/table">
            <a:tbl>
              <a:tblPr/>
              <a:tblGrid>
                <a:gridCol w="609600">
                  <a:extLst>
                    <a:ext uri="{9D8B030D-6E8A-4147-A177-3AD203B41FA5}">
                      <a16:colId xmlns:a16="http://schemas.microsoft.com/office/drawing/2014/main" val="1098406981"/>
                    </a:ext>
                  </a:extLst>
                </a:gridCol>
                <a:gridCol w="698500">
                  <a:extLst>
                    <a:ext uri="{9D8B030D-6E8A-4147-A177-3AD203B41FA5}">
                      <a16:colId xmlns:a16="http://schemas.microsoft.com/office/drawing/2014/main" val="3995344406"/>
                    </a:ext>
                  </a:extLst>
                </a:gridCol>
                <a:gridCol w="609600">
                  <a:extLst>
                    <a:ext uri="{9D8B030D-6E8A-4147-A177-3AD203B41FA5}">
                      <a16:colId xmlns:a16="http://schemas.microsoft.com/office/drawing/2014/main" val="3596950332"/>
                    </a:ext>
                  </a:extLst>
                </a:gridCol>
                <a:gridCol w="609600">
                  <a:extLst>
                    <a:ext uri="{9D8B030D-6E8A-4147-A177-3AD203B41FA5}">
                      <a16:colId xmlns:a16="http://schemas.microsoft.com/office/drawing/2014/main" val="1586987245"/>
                    </a:ext>
                  </a:extLst>
                </a:gridCol>
                <a:gridCol w="609600">
                  <a:extLst>
                    <a:ext uri="{9D8B030D-6E8A-4147-A177-3AD203B41FA5}">
                      <a16:colId xmlns:a16="http://schemas.microsoft.com/office/drawing/2014/main" val="2134069663"/>
                    </a:ext>
                  </a:extLst>
                </a:gridCol>
              </a:tblGrid>
              <a:tr h="190500">
                <a:tc>
                  <a:txBody>
                    <a:bodyPr/>
                    <a:lstStyle/>
                    <a:p>
                      <a:pPr algn="ctr" fontAlgn="b"/>
                      <a:r>
                        <a:rPr lang="en-US" sz="1100" b="1" i="0" u="none" strike="noStrike">
                          <a:solidFill>
                            <a:srgbClr val="000000"/>
                          </a:solidFill>
                          <a:effectLst/>
                          <a:latin typeface="Calibri" panose="020F0502020204030204" pitchFamily="34" charset="0"/>
                        </a:rPr>
                        <a:t>PLATEAU</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en-US" sz="1100" b="1" i="0" u="none" strike="noStrike">
                          <a:solidFill>
                            <a:srgbClr val="000000"/>
                          </a:solidFill>
                          <a:effectLst/>
                          <a:latin typeface="Calibri" panose="020F0502020204030204" pitchFamily="34" charset="0"/>
                        </a:rPr>
                        <a:t>INTERCEPT</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en-US" sz="1100" b="1" i="0" u="none" strike="noStrike">
                          <a:solidFill>
                            <a:srgbClr val="000000"/>
                          </a:solidFill>
                          <a:effectLst/>
                          <a:latin typeface="Calibri" panose="020F0502020204030204" pitchFamily="34" charset="0"/>
                        </a:rPr>
                        <a:t>SLOPE</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en-US" sz="1100" b="1" i="0" u="none" strike="noStrike">
                          <a:solidFill>
                            <a:srgbClr val="000000"/>
                          </a:solidFill>
                          <a:effectLst/>
                          <a:latin typeface="Calibri" panose="020F0502020204030204" pitchFamily="34" charset="0"/>
                        </a:rPr>
                        <a:t>JOINT</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en-US" sz="1100" b="1" i="0" u="none" strike="noStrike">
                          <a:solidFill>
                            <a:srgbClr val="000000"/>
                          </a:solidFill>
                          <a:effectLst/>
                          <a:latin typeface="Calibri" panose="020F0502020204030204" pitchFamily="34" charset="0"/>
                        </a:rPr>
                        <a:t>RSQ</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970985947"/>
                  </a:ext>
                </a:extLst>
              </a:tr>
              <a:tr h="190500">
                <a:tc>
                  <a:txBody>
                    <a:bodyPr/>
                    <a:lstStyle/>
                    <a:p>
                      <a:pPr algn="r" fontAlgn="b"/>
                      <a:r>
                        <a:rPr lang="en-US" sz="1100" b="0" i="0" u="none" strike="noStrike">
                          <a:solidFill>
                            <a:srgbClr val="000000"/>
                          </a:solidFill>
                          <a:effectLst/>
                          <a:latin typeface="Calibri" panose="020F0502020204030204" pitchFamily="34" charset="0"/>
                        </a:rPr>
                        <a:t>0.91511</a:t>
                      </a: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r" fontAlgn="b"/>
                      <a:r>
                        <a:rPr lang="en-US" sz="1100" b="0" i="0" u="none" strike="noStrike">
                          <a:solidFill>
                            <a:srgbClr val="000000"/>
                          </a:solidFill>
                          <a:effectLst/>
                          <a:latin typeface="Calibri" panose="020F0502020204030204" pitchFamily="34" charset="0"/>
                        </a:rPr>
                        <a:t>-0.73019</a:t>
                      </a: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r" fontAlgn="b"/>
                      <a:r>
                        <a:rPr lang="en-US" sz="1100" b="0" i="0" u="none" strike="noStrike">
                          <a:solidFill>
                            <a:srgbClr val="000000"/>
                          </a:solidFill>
                          <a:effectLst/>
                          <a:latin typeface="Calibri" panose="020F0502020204030204" pitchFamily="34" charset="0"/>
                        </a:rPr>
                        <a:t>0.015767</a:t>
                      </a: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r" fontAlgn="b"/>
                      <a:r>
                        <a:rPr lang="en-US" sz="1100" b="0" i="0" u="none" strike="noStrike">
                          <a:solidFill>
                            <a:srgbClr val="000000"/>
                          </a:solidFill>
                          <a:effectLst/>
                          <a:latin typeface="Calibri" panose="020F0502020204030204" pitchFamily="34" charset="0"/>
                        </a:rPr>
                        <a:t>104.351</a:t>
                      </a: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r" fontAlgn="b"/>
                      <a:r>
                        <a:rPr lang="en-US" sz="1100" b="0" i="0" u="none" strike="noStrike" dirty="0" smtClean="0">
                          <a:solidFill>
                            <a:srgbClr val="000000"/>
                          </a:solidFill>
                          <a:effectLst/>
                          <a:latin typeface="Calibri" panose="020F0502020204030204" pitchFamily="34" charset="0"/>
                        </a:rPr>
                        <a:t>0.92</a:t>
                      </a:r>
                      <a:endParaRPr lang="en-US" sz="1100" b="0" i="0" u="none" strike="noStrike" dirty="0">
                        <a:solidFill>
                          <a:srgbClr val="000000"/>
                        </a:solidFill>
                        <a:effectLst/>
                        <a:latin typeface="Calibri" panose="020F0502020204030204" pitchFamily="34" charset="0"/>
                      </a:endParaRP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3374847120"/>
                  </a:ext>
                </a:extLst>
              </a:tr>
              <a:tr h="190500">
                <a:tc>
                  <a:txBody>
                    <a:bodyPr/>
                    <a:lstStyle/>
                    <a:p>
                      <a:pPr algn="l" fontAlgn="b"/>
                      <a:endParaRPr lang="en-US" sz="1100" b="0" i="0" u="none" strike="noStrike">
                        <a:solidFill>
                          <a:srgbClr val="000000"/>
                        </a:solidFill>
                        <a:effectLst/>
                        <a:latin typeface="Calibri" panose="020F0502020204030204" pitchFamily="34" charset="0"/>
                      </a:endParaRP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en-US" sz="1100" b="0" i="0" u="none" strike="noStrike">
                        <a:solidFill>
                          <a:srgbClr val="000000"/>
                        </a:solidFill>
                        <a:effectLst/>
                        <a:latin typeface="Calibri" panose="020F0502020204030204" pitchFamily="34" charset="0"/>
                      </a:endParaRP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en-US" sz="1100" b="0" i="0" u="none" strike="noStrike">
                        <a:solidFill>
                          <a:srgbClr val="000000"/>
                        </a:solidFill>
                        <a:effectLst/>
                        <a:latin typeface="Calibri" panose="020F0502020204030204" pitchFamily="34" charset="0"/>
                      </a:endParaRPr>
                    </a:p>
                  </a:txBody>
                  <a:tcPr marL="9525" marR="9525" marT="9525" marB="0" anchor="b">
                    <a:lnL>
                      <a:noFill/>
                    </a:lnL>
                    <a:lnR>
                      <a:noFill/>
                    </a:lnR>
                    <a:lnT>
                      <a:noFill/>
                    </a:lnT>
                    <a:lnB>
                      <a:noFill/>
                    </a:lnB>
                  </a:tcPr>
                </a:tc>
                <a:tc>
                  <a:txBody>
                    <a:bodyPr/>
                    <a:lstStyle/>
                    <a:p>
                      <a:pPr algn="l" fontAlgn="b"/>
                      <a:endParaRPr lang="en-US" sz="1100" b="0" i="0" u="none" strike="noStrike">
                        <a:solidFill>
                          <a:srgbClr val="000000"/>
                        </a:solidFill>
                        <a:effectLst/>
                        <a:latin typeface="Calibri" panose="020F0502020204030204" pitchFamily="34" charset="0"/>
                      </a:endParaRPr>
                    </a:p>
                  </a:txBody>
                  <a:tcPr marL="9525" marR="9525" marT="9525" marB="0" anchor="b">
                    <a:lnL>
                      <a:noFill/>
                    </a:lnL>
                    <a:lnR>
                      <a:noFill/>
                    </a:lnR>
                    <a:lnT>
                      <a:noFill/>
                    </a:lnT>
                    <a:lnB>
                      <a:noFill/>
                    </a:lnB>
                  </a:tcPr>
                </a:tc>
                <a:tc>
                  <a:txBody>
                    <a:bodyPr/>
                    <a:lstStyle/>
                    <a:p>
                      <a:pPr algn="l" fontAlgn="b"/>
                      <a:endParaRPr lang="en-US" sz="1100" b="0" i="0" u="none" strike="noStrike">
                        <a:solidFill>
                          <a:srgbClr val="000000"/>
                        </a:solidFill>
                        <a:effectLst/>
                        <a:latin typeface="Calibri" panose="020F0502020204030204" pitchFamily="34" charset="0"/>
                      </a:endParaRPr>
                    </a:p>
                  </a:txBody>
                  <a:tcPr marL="9525" marR="9525" marT="9525" marB="0" anchor="b">
                    <a:lnL>
                      <a:noFill/>
                    </a:lnL>
                    <a:lnR>
                      <a:noFill/>
                    </a:lnR>
                    <a:lnT>
                      <a:noFill/>
                    </a:lnT>
                    <a:lnB>
                      <a:noFill/>
                    </a:lnB>
                  </a:tcPr>
                </a:tc>
                <a:extLst>
                  <a:ext uri="{0D108BD9-81ED-4DB2-BD59-A6C34878D82A}">
                    <a16:rowId xmlns:a16="http://schemas.microsoft.com/office/drawing/2014/main" val="150385428"/>
                  </a:ext>
                </a:extLst>
              </a:tr>
              <a:tr h="190500">
                <a:tc>
                  <a:txBody>
                    <a:bodyPr/>
                    <a:lstStyle/>
                    <a:p>
                      <a:pPr algn="ctr" fontAlgn="ctr"/>
                      <a:r>
                        <a:rPr lang="en-US" sz="1100" b="1" i="0" u="none" strike="noStrike">
                          <a:solidFill>
                            <a:srgbClr val="000000"/>
                          </a:solidFill>
                          <a:effectLst/>
                          <a:latin typeface="Calibri" panose="020F0502020204030204" pitchFamily="34" charset="0"/>
                        </a:rPr>
                        <a:t>X</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en-US" sz="1100" b="1" i="0" u="none" strike="noStrike">
                          <a:solidFill>
                            <a:srgbClr val="000000"/>
                          </a:solidFill>
                          <a:effectLst/>
                          <a:latin typeface="Calibri" panose="020F0502020204030204" pitchFamily="34" charset="0"/>
                        </a:rPr>
                        <a:t>Y</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l" fontAlgn="b"/>
                      <a:endParaRPr lang="en-US" sz="1100" b="0" i="0" u="none" strike="noStrike">
                        <a:solidFill>
                          <a:srgbClr val="000000"/>
                        </a:solidFill>
                        <a:effectLst/>
                        <a:latin typeface="Calibri" panose="020F0502020204030204" pitchFamily="34" charset="0"/>
                      </a:endParaRPr>
                    </a:p>
                  </a:txBody>
                  <a:tcPr marL="9525" marR="9525" marT="9525"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US" sz="1100" b="0" i="0" u="none" strike="noStrike">
                        <a:solidFill>
                          <a:srgbClr val="000000"/>
                        </a:solidFill>
                        <a:effectLst/>
                        <a:latin typeface="Calibri" panose="020F0502020204030204" pitchFamily="34" charset="0"/>
                      </a:endParaRPr>
                    </a:p>
                  </a:txBody>
                  <a:tcPr marL="9525" marR="9525" marT="9525" marB="0" anchor="b">
                    <a:lnL>
                      <a:noFill/>
                    </a:lnL>
                    <a:lnR>
                      <a:noFill/>
                    </a:lnR>
                    <a:lnT>
                      <a:noFill/>
                    </a:lnT>
                    <a:lnB>
                      <a:noFill/>
                    </a:lnB>
                  </a:tcPr>
                </a:tc>
                <a:tc>
                  <a:txBody>
                    <a:bodyPr/>
                    <a:lstStyle/>
                    <a:p>
                      <a:pPr algn="l" fontAlgn="b"/>
                      <a:endParaRPr lang="en-US" sz="1100" b="0" i="0" u="none" strike="noStrike">
                        <a:solidFill>
                          <a:srgbClr val="000000"/>
                        </a:solidFill>
                        <a:effectLst/>
                        <a:latin typeface="Calibri" panose="020F0502020204030204" pitchFamily="34" charset="0"/>
                      </a:endParaRPr>
                    </a:p>
                  </a:txBody>
                  <a:tcPr marL="9525" marR="9525" marT="9525" marB="0" anchor="b">
                    <a:lnL>
                      <a:noFill/>
                    </a:lnL>
                    <a:lnR>
                      <a:noFill/>
                    </a:lnR>
                    <a:lnT>
                      <a:noFill/>
                    </a:lnT>
                    <a:lnB>
                      <a:noFill/>
                    </a:lnB>
                  </a:tcPr>
                </a:tc>
                <a:extLst>
                  <a:ext uri="{0D108BD9-81ED-4DB2-BD59-A6C34878D82A}">
                    <a16:rowId xmlns:a16="http://schemas.microsoft.com/office/drawing/2014/main" val="3301189575"/>
                  </a:ext>
                </a:extLst>
              </a:tr>
              <a:tr h="190500">
                <a:tc>
                  <a:txBody>
                    <a:bodyPr/>
                    <a:lstStyle/>
                    <a:p>
                      <a:pPr algn="ctr" fontAlgn="ctr"/>
                      <a:r>
                        <a:rPr lang="en-US" sz="1100" b="0" i="0" u="none" strike="noStrike">
                          <a:solidFill>
                            <a:srgbClr val="000000"/>
                          </a:solidFill>
                          <a:effectLst/>
                          <a:latin typeface="Calibri" panose="020F0502020204030204" pitchFamily="34" charset="0"/>
                        </a:rPr>
                        <a:t>46.21519</a:t>
                      </a:r>
                    </a:p>
                  </a:txBody>
                  <a:tcPr marL="9525" marR="9525" marT="9525"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ctr"/>
                      <a:r>
                        <a:rPr lang="en-US" sz="1100" b="0" i="0" u="none" strike="noStrike">
                          <a:solidFill>
                            <a:srgbClr val="000000"/>
                          </a:solidFill>
                          <a:effectLst/>
                          <a:latin typeface="Calibri" panose="020F0502020204030204" pitchFamily="34" charset="0"/>
                        </a:rPr>
                        <a:t>0</a:t>
                      </a:r>
                    </a:p>
                  </a:txBody>
                  <a:tcPr marL="9525" marR="9525" marT="9525"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1100" b="0" i="0" u="none" strike="noStrike">
                        <a:solidFill>
                          <a:srgbClr val="000000"/>
                        </a:solidFill>
                        <a:effectLst/>
                        <a:latin typeface="Calibri" panose="020F0502020204030204" pitchFamily="34" charset="0"/>
                      </a:endParaRPr>
                    </a:p>
                  </a:txBody>
                  <a:tcPr marL="9525" marR="9525" marT="9525" marB="0" anchor="b">
                    <a:lnL>
                      <a:noFill/>
                    </a:lnL>
                    <a:lnR>
                      <a:noFill/>
                    </a:lnR>
                    <a:lnT>
                      <a:noFill/>
                    </a:lnT>
                    <a:lnB>
                      <a:noFill/>
                    </a:lnB>
                  </a:tcPr>
                </a:tc>
                <a:tc>
                  <a:txBody>
                    <a:bodyPr/>
                    <a:lstStyle/>
                    <a:p>
                      <a:pPr algn="l" fontAlgn="b"/>
                      <a:endParaRPr lang="en-US" sz="1100" b="0" i="0" u="none" strike="noStrike">
                        <a:solidFill>
                          <a:srgbClr val="000000"/>
                        </a:solidFill>
                        <a:effectLst/>
                        <a:latin typeface="Calibri" panose="020F0502020204030204" pitchFamily="34" charset="0"/>
                      </a:endParaRPr>
                    </a:p>
                  </a:txBody>
                  <a:tcPr marL="9525" marR="9525" marT="9525" marB="0" anchor="b">
                    <a:lnL>
                      <a:noFill/>
                    </a:lnL>
                    <a:lnR>
                      <a:noFill/>
                    </a:lnR>
                    <a:lnT>
                      <a:noFill/>
                    </a:lnT>
                    <a:lnB>
                      <a:noFill/>
                    </a:lnB>
                  </a:tcPr>
                </a:tc>
                <a:tc>
                  <a:txBody>
                    <a:bodyPr/>
                    <a:lstStyle/>
                    <a:p>
                      <a:pPr algn="l" fontAlgn="b"/>
                      <a:endParaRPr lang="en-US" sz="1100" b="0" i="0" u="none" strike="noStrike">
                        <a:solidFill>
                          <a:srgbClr val="000000"/>
                        </a:solidFill>
                        <a:effectLst/>
                        <a:latin typeface="Calibri" panose="020F0502020204030204" pitchFamily="34" charset="0"/>
                      </a:endParaRPr>
                    </a:p>
                  </a:txBody>
                  <a:tcPr marL="9525" marR="9525" marT="9525" marB="0" anchor="b">
                    <a:lnL>
                      <a:noFill/>
                    </a:lnL>
                    <a:lnR>
                      <a:noFill/>
                    </a:lnR>
                    <a:lnT>
                      <a:noFill/>
                    </a:lnT>
                    <a:lnB>
                      <a:noFill/>
                    </a:lnB>
                  </a:tcPr>
                </a:tc>
                <a:extLst>
                  <a:ext uri="{0D108BD9-81ED-4DB2-BD59-A6C34878D82A}">
                    <a16:rowId xmlns:a16="http://schemas.microsoft.com/office/drawing/2014/main" val="2765220512"/>
                  </a:ext>
                </a:extLst>
              </a:tr>
              <a:tr h="190500">
                <a:tc>
                  <a:txBody>
                    <a:bodyPr/>
                    <a:lstStyle/>
                    <a:p>
                      <a:pPr algn="ctr" fontAlgn="ctr"/>
                      <a:r>
                        <a:rPr lang="en-US" sz="1100" b="0" i="0" u="none" strike="noStrike">
                          <a:solidFill>
                            <a:srgbClr val="000000"/>
                          </a:solidFill>
                          <a:effectLst/>
                          <a:latin typeface="Calibri" panose="020F0502020204030204" pitchFamily="34" charset="0"/>
                        </a:rPr>
                        <a:t>104.351</a:t>
                      </a:r>
                    </a:p>
                  </a:txBody>
                  <a:tcPr marL="9525" marR="9525" marT="9525" marB="0" anchor="ctr">
                    <a:lnL>
                      <a:noFill/>
                    </a:lnL>
                    <a:lnR>
                      <a:noFill/>
                    </a:lnR>
                    <a:lnT>
                      <a:noFill/>
                    </a:lnT>
                    <a:lnB>
                      <a:noFill/>
                    </a:lnB>
                  </a:tcPr>
                </a:tc>
                <a:tc>
                  <a:txBody>
                    <a:bodyPr/>
                    <a:lstStyle/>
                    <a:p>
                      <a:pPr algn="ctr" fontAlgn="ctr"/>
                      <a:r>
                        <a:rPr lang="en-US" sz="1100" b="0" i="0" u="none" strike="noStrike">
                          <a:solidFill>
                            <a:srgbClr val="000000"/>
                          </a:solidFill>
                          <a:effectLst/>
                          <a:latin typeface="Calibri" panose="020F0502020204030204" pitchFamily="34" charset="0"/>
                        </a:rPr>
                        <a:t>0.91511</a:t>
                      </a:r>
                    </a:p>
                  </a:txBody>
                  <a:tcPr marL="9525" marR="9525" marT="9525" marB="0" anchor="ctr">
                    <a:lnL>
                      <a:noFill/>
                    </a:lnL>
                    <a:lnR>
                      <a:noFill/>
                    </a:lnR>
                    <a:lnT>
                      <a:noFill/>
                    </a:lnT>
                    <a:lnB>
                      <a:noFill/>
                    </a:lnB>
                  </a:tcPr>
                </a:tc>
                <a:tc>
                  <a:txBody>
                    <a:bodyPr/>
                    <a:lstStyle/>
                    <a:p>
                      <a:pPr algn="l" fontAlgn="b"/>
                      <a:endParaRPr lang="en-US" sz="1100" b="0" i="0" u="none" strike="noStrike">
                        <a:solidFill>
                          <a:srgbClr val="000000"/>
                        </a:solidFill>
                        <a:effectLst/>
                        <a:latin typeface="Calibri" panose="020F0502020204030204" pitchFamily="34" charset="0"/>
                      </a:endParaRPr>
                    </a:p>
                  </a:txBody>
                  <a:tcPr marL="9525" marR="9525" marT="9525" marB="0" anchor="b">
                    <a:lnL>
                      <a:noFill/>
                    </a:lnL>
                    <a:lnR>
                      <a:noFill/>
                    </a:lnR>
                    <a:lnT>
                      <a:noFill/>
                    </a:lnT>
                    <a:lnB>
                      <a:noFill/>
                    </a:lnB>
                  </a:tcPr>
                </a:tc>
                <a:tc>
                  <a:txBody>
                    <a:bodyPr/>
                    <a:lstStyle/>
                    <a:p>
                      <a:pPr algn="l" fontAlgn="b"/>
                      <a:endParaRPr lang="en-US" sz="1100" b="0" i="0" u="none" strike="noStrike">
                        <a:solidFill>
                          <a:srgbClr val="000000"/>
                        </a:solidFill>
                        <a:effectLst/>
                        <a:latin typeface="Calibri" panose="020F0502020204030204" pitchFamily="34" charset="0"/>
                      </a:endParaRPr>
                    </a:p>
                  </a:txBody>
                  <a:tcPr marL="9525" marR="9525" marT="9525" marB="0" anchor="b">
                    <a:lnL>
                      <a:noFill/>
                    </a:lnL>
                    <a:lnR>
                      <a:noFill/>
                    </a:lnR>
                    <a:lnT>
                      <a:noFill/>
                    </a:lnT>
                    <a:lnB>
                      <a:noFill/>
                    </a:lnB>
                  </a:tcPr>
                </a:tc>
                <a:tc>
                  <a:txBody>
                    <a:bodyPr/>
                    <a:lstStyle/>
                    <a:p>
                      <a:pPr algn="l" fontAlgn="b"/>
                      <a:endParaRPr lang="en-US" sz="1100" b="0" i="0" u="none" strike="noStrike" dirty="0">
                        <a:solidFill>
                          <a:srgbClr val="000000"/>
                        </a:solidFill>
                        <a:effectLst/>
                        <a:latin typeface="Calibri" panose="020F0502020204030204" pitchFamily="34" charset="0"/>
                      </a:endParaRPr>
                    </a:p>
                  </a:txBody>
                  <a:tcPr marL="9525" marR="9525" marT="9525" marB="0" anchor="b">
                    <a:lnL>
                      <a:noFill/>
                    </a:lnL>
                    <a:lnR>
                      <a:noFill/>
                    </a:lnR>
                    <a:lnT>
                      <a:noFill/>
                    </a:lnT>
                    <a:lnB>
                      <a:noFill/>
                    </a:lnB>
                  </a:tcPr>
                </a:tc>
                <a:extLst>
                  <a:ext uri="{0D108BD9-81ED-4DB2-BD59-A6C34878D82A}">
                    <a16:rowId xmlns:a16="http://schemas.microsoft.com/office/drawing/2014/main" val="2315660962"/>
                  </a:ext>
                </a:extLst>
              </a:tr>
            </a:tbl>
          </a:graphicData>
        </a:graphic>
      </p:graphicFrame>
      <p:sp>
        <p:nvSpPr>
          <p:cNvPr id="14" name="TextBox 13"/>
          <p:cNvSpPr txBox="1"/>
          <p:nvPr/>
        </p:nvSpPr>
        <p:spPr>
          <a:xfrm>
            <a:off x="1464906" y="1129004"/>
            <a:ext cx="6606074" cy="390428"/>
          </a:xfrm>
          <a:prstGeom prst="rect">
            <a:avLst/>
          </a:prstGeom>
          <a:noFill/>
        </p:spPr>
        <p:txBody>
          <a:bodyPr wrap="square" rtlCol="0">
            <a:spAutoFit/>
          </a:bodyPr>
          <a:lstStyle/>
          <a:p>
            <a:r>
              <a:rPr lang="en-US" dirty="0" smtClean="0">
                <a:solidFill>
                  <a:schemeClr val="bg1"/>
                </a:solidFill>
              </a:rPr>
              <a:t>When can mid-season NDVI reveal N Response in Winter Wheat</a:t>
            </a:r>
            <a:endParaRPr lang="en-US" dirty="0">
              <a:solidFill>
                <a:schemeClr val="bg1"/>
              </a:solidFill>
            </a:endParaRPr>
          </a:p>
        </p:txBody>
      </p:sp>
    </p:spTree>
    <p:extLst>
      <p:ext uri="{BB962C8B-B14F-4D97-AF65-F5344CB8AC3E}">
        <p14:creationId xmlns:p14="http://schemas.microsoft.com/office/powerpoint/2010/main" val="4132514999"/>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8271" y="796828"/>
            <a:ext cx="8587740" cy="1082543"/>
          </a:xfrm>
        </p:spPr>
        <p:txBody>
          <a:bodyPr>
            <a:noAutofit/>
          </a:bodyPr>
          <a:lstStyle/>
          <a:p>
            <a:pPr algn="ctr"/>
            <a:r>
              <a:rPr lang="en-US" sz="1960" dirty="0">
                <a:solidFill>
                  <a:schemeClr val="bg1"/>
                </a:solidFill>
                <a:latin typeface="Arial" panose="020B0604020202020204" pitchFamily="34" charset="0"/>
                <a:cs typeface="Arial" panose="020B0604020202020204" pitchFamily="34" charset="0"/>
              </a:rPr>
              <a:t>Figure 1.  Relationship between the coefficient of determination (r</a:t>
            </a:r>
            <a:r>
              <a:rPr lang="en-US" sz="1960" baseline="30000" dirty="0">
                <a:solidFill>
                  <a:schemeClr val="bg1"/>
                </a:solidFill>
                <a:latin typeface="Arial" panose="020B0604020202020204" pitchFamily="34" charset="0"/>
                <a:cs typeface="Arial" panose="020B0604020202020204" pitchFamily="34" charset="0"/>
              </a:rPr>
              <a:t>2</a:t>
            </a:r>
            <a:r>
              <a:rPr lang="en-US" sz="1960" dirty="0">
                <a:solidFill>
                  <a:schemeClr val="bg1"/>
                </a:solidFill>
                <a:latin typeface="Arial" panose="020B0604020202020204" pitchFamily="34" charset="0"/>
                <a:cs typeface="Arial" panose="020B0604020202020204" pitchFamily="34" charset="0"/>
              </a:rPr>
              <a:t>) and GDD&gt;0, for NDVI data collected over time, Exp. 502, </a:t>
            </a:r>
            <a:r>
              <a:rPr lang="en-US" sz="1960" dirty="0" err="1">
                <a:solidFill>
                  <a:schemeClr val="bg1"/>
                </a:solidFill>
                <a:latin typeface="Arial" panose="020B0604020202020204" pitchFamily="34" charset="0"/>
                <a:cs typeface="Arial" panose="020B0604020202020204" pitchFamily="34" charset="0"/>
              </a:rPr>
              <a:t>Lahoma</a:t>
            </a:r>
            <a:r>
              <a:rPr lang="en-US" sz="1960" dirty="0">
                <a:solidFill>
                  <a:schemeClr val="bg1"/>
                </a:solidFill>
                <a:latin typeface="Arial" panose="020B0604020202020204" pitchFamily="34" charset="0"/>
                <a:cs typeface="Arial" panose="020B0604020202020204" pitchFamily="34" charset="0"/>
              </a:rPr>
              <a:t>, OK, 2016.</a:t>
            </a:r>
          </a:p>
        </p:txBody>
      </p:sp>
      <p:grpSp>
        <p:nvGrpSpPr>
          <p:cNvPr id="4" name="Group 3"/>
          <p:cNvGrpSpPr/>
          <p:nvPr/>
        </p:nvGrpSpPr>
        <p:grpSpPr>
          <a:xfrm>
            <a:off x="0" y="933451"/>
            <a:ext cx="9956800" cy="1733551"/>
            <a:chOff x="-9407" y="-5621"/>
            <a:chExt cx="9153407" cy="1042131"/>
          </a:xfrm>
        </p:grpSpPr>
        <p:sp>
          <p:nvSpPr>
            <p:cNvPr id="5" name="Rectangle 4"/>
            <p:cNvSpPr/>
            <p:nvPr/>
          </p:nvSpPr>
          <p:spPr>
            <a:xfrm>
              <a:off x="696148" y="373062"/>
              <a:ext cx="8447852" cy="277813"/>
            </a:xfrm>
            <a:prstGeom prst="rect">
              <a:avLst/>
            </a:prstGeom>
            <a:solidFill>
              <a:srgbClr val="A9AAA8">
                <a:alpha val="86000"/>
              </a:srgbClr>
            </a:solidFill>
            <a:ln>
              <a:noFill/>
            </a:ln>
          </p:spPr>
          <p:style>
            <a:lnRef idx="1">
              <a:schemeClr val="accent1"/>
            </a:lnRef>
            <a:fillRef idx="3">
              <a:schemeClr val="accent1"/>
            </a:fillRef>
            <a:effectRef idx="2">
              <a:schemeClr val="accent1"/>
            </a:effectRef>
            <a:fontRef idx="minor">
              <a:schemeClr val="lt1"/>
            </a:fontRef>
          </p:style>
          <p:txBody>
            <a:bodyPr lIns="47845" tIns="23922" rIns="47845" bIns="23922"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sz="21337"/>
            </a:p>
          </p:txBody>
        </p:sp>
        <p:sp>
          <p:nvSpPr>
            <p:cNvPr id="6" name="Rectangle 5"/>
            <p:cNvSpPr/>
            <p:nvPr/>
          </p:nvSpPr>
          <p:spPr>
            <a:xfrm>
              <a:off x="-8232" y="-5621"/>
              <a:ext cx="9152232" cy="472061"/>
            </a:xfrm>
            <a:prstGeom prst="rect">
              <a:avLst/>
            </a:prstGeom>
            <a:solidFill>
              <a:srgbClr val="13130D"/>
            </a:solidFill>
            <a:ln>
              <a:noFill/>
            </a:ln>
          </p:spPr>
          <p:style>
            <a:lnRef idx="2">
              <a:schemeClr val="accent1">
                <a:shade val="50000"/>
              </a:schemeClr>
            </a:lnRef>
            <a:fillRef idx="1">
              <a:schemeClr val="accent1"/>
            </a:fillRef>
            <a:effectRef idx="0">
              <a:schemeClr val="accent1"/>
            </a:effectRef>
            <a:fontRef idx="minor">
              <a:schemeClr val="lt1"/>
            </a:fontRef>
          </p:style>
          <p:txBody>
            <a:bodyPr lIns="47845" tIns="23922" rIns="47845" bIns="23922"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sz="21337"/>
            </a:p>
          </p:txBody>
        </p:sp>
        <p:sp>
          <p:nvSpPr>
            <p:cNvPr id="7" name="Rectangle 6"/>
            <p:cNvSpPr/>
            <p:nvPr/>
          </p:nvSpPr>
          <p:spPr>
            <a:xfrm>
              <a:off x="-9407" y="-5621"/>
              <a:ext cx="998622" cy="564599"/>
            </a:xfrm>
            <a:prstGeom prst="rect">
              <a:avLst/>
            </a:prstGeom>
            <a:solidFill>
              <a:srgbClr val="DE5B21"/>
            </a:solidFill>
            <a:ln>
              <a:noFill/>
            </a:ln>
          </p:spPr>
          <p:style>
            <a:lnRef idx="2">
              <a:schemeClr val="accent1">
                <a:shade val="50000"/>
              </a:schemeClr>
            </a:lnRef>
            <a:fillRef idx="1">
              <a:schemeClr val="accent1"/>
            </a:fillRef>
            <a:effectRef idx="0">
              <a:schemeClr val="accent1"/>
            </a:effectRef>
            <a:fontRef idx="minor">
              <a:schemeClr val="lt1"/>
            </a:fontRef>
          </p:style>
          <p:txBody>
            <a:bodyPr lIns="47845" tIns="23922" rIns="47845" bIns="23922"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sz="21337"/>
            </a:p>
          </p:txBody>
        </p:sp>
        <p:sp>
          <p:nvSpPr>
            <p:cNvPr id="8" name="Isosceles Triangle 7"/>
            <p:cNvSpPr/>
            <p:nvPr/>
          </p:nvSpPr>
          <p:spPr>
            <a:xfrm rot="10800000">
              <a:off x="-9254" y="558963"/>
              <a:ext cx="998468" cy="477547"/>
            </a:xfrm>
            <a:prstGeom prst="triangle">
              <a:avLst/>
            </a:prstGeom>
            <a:solidFill>
              <a:srgbClr val="DE5B21"/>
            </a:solidFill>
            <a:ln>
              <a:noFill/>
            </a:ln>
          </p:spPr>
          <p:style>
            <a:lnRef idx="2">
              <a:schemeClr val="accent1">
                <a:shade val="50000"/>
              </a:schemeClr>
            </a:lnRef>
            <a:fillRef idx="1">
              <a:schemeClr val="accent1"/>
            </a:fillRef>
            <a:effectRef idx="0">
              <a:schemeClr val="accent1"/>
            </a:effectRef>
            <a:fontRef idx="minor">
              <a:schemeClr val="lt1"/>
            </a:fontRef>
          </p:style>
          <p:txBody>
            <a:bodyPr lIns="47845" tIns="23922" rIns="47845" bIns="23922"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sz="21337"/>
            </a:p>
          </p:txBody>
        </p:sp>
        <p:pic>
          <p:nvPicPr>
            <p:cNvPr id="9" name="Picture 8" descr="researchlogo"/>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8083" y="-5621"/>
              <a:ext cx="810534" cy="585900"/>
            </a:xfrm>
            <a:prstGeom prst="rect">
              <a:avLst/>
            </a:prstGeom>
            <a:noFill/>
            <a:extLst>
              <a:ext uri="{909E8E84-426E-40DD-AFC4-6F175D3DCCD1}">
                <a14:hiddenFill xmlns:a14="http://schemas.microsoft.com/office/drawing/2010/main">
                  <a:solidFill>
                    <a:srgbClr val="FFFFFF"/>
                  </a:solidFill>
                </a14:hiddenFill>
              </a:ext>
            </a:extLst>
          </p:spPr>
        </p:pic>
      </p:grpSp>
      <p:graphicFrame>
        <p:nvGraphicFramePr>
          <p:cNvPr id="14" name="Table 13"/>
          <p:cNvGraphicFramePr>
            <a:graphicFrameLocks noGrp="1"/>
          </p:cNvGraphicFramePr>
          <p:nvPr>
            <p:extLst>
              <p:ext uri="{D42A27DB-BD31-4B8C-83A1-F6EECF244321}">
                <p14:modId xmlns:p14="http://schemas.microsoft.com/office/powerpoint/2010/main" val="1007509505"/>
              </p:ext>
            </p:extLst>
          </p:nvPr>
        </p:nvGraphicFramePr>
        <p:xfrm>
          <a:off x="3322993" y="5847462"/>
          <a:ext cx="3124200" cy="1143000"/>
        </p:xfrm>
        <a:graphic>
          <a:graphicData uri="http://schemas.openxmlformats.org/drawingml/2006/table">
            <a:tbl>
              <a:tblPr/>
              <a:tblGrid>
                <a:gridCol w="599466">
                  <a:extLst>
                    <a:ext uri="{9D8B030D-6E8A-4147-A177-3AD203B41FA5}">
                      <a16:colId xmlns:a16="http://schemas.microsoft.com/office/drawing/2014/main" val="3993848580"/>
                    </a:ext>
                  </a:extLst>
                </a:gridCol>
                <a:gridCol w="697791">
                  <a:extLst>
                    <a:ext uri="{9D8B030D-6E8A-4147-A177-3AD203B41FA5}">
                      <a16:colId xmlns:a16="http://schemas.microsoft.com/office/drawing/2014/main" val="1085230836"/>
                    </a:ext>
                  </a:extLst>
                </a:gridCol>
                <a:gridCol w="608981">
                  <a:extLst>
                    <a:ext uri="{9D8B030D-6E8A-4147-A177-3AD203B41FA5}">
                      <a16:colId xmlns:a16="http://schemas.microsoft.com/office/drawing/2014/main" val="2795889333"/>
                    </a:ext>
                  </a:extLst>
                </a:gridCol>
                <a:gridCol w="608981">
                  <a:extLst>
                    <a:ext uri="{9D8B030D-6E8A-4147-A177-3AD203B41FA5}">
                      <a16:colId xmlns:a16="http://schemas.microsoft.com/office/drawing/2014/main" val="3520627932"/>
                    </a:ext>
                  </a:extLst>
                </a:gridCol>
                <a:gridCol w="608981">
                  <a:extLst>
                    <a:ext uri="{9D8B030D-6E8A-4147-A177-3AD203B41FA5}">
                      <a16:colId xmlns:a16="http://schemas.microsoft.com/office/drawing/2014/main" val="4003108042"/>
                    </a:ext>
                  </a:extLst>
                </a:gridCol>
              </a:tblGrid>
              <a:tr h="190500">
                <a:tc>
                  <a:txBody>
                    <a:bodyPr/>
                    <a:lstStyle/>
                    <a:p>
                      <a:pPr algn="ctr" fontAlgn="b"/>
                      <a:r>
                        <a:rPr lang="en-US" sz="1100" b="1" i="0" u="none" strike="noStrike">
                          <a:solidFill>
                            <a:srgbClr val="000000"/>
                          </a:solidFill>
                          <a:effectLst/>
                          <a:latin typeface="Calibri" panose="020F0502020204030204" pitchFamily="34" charset="0"/>
                        </a:rPr>
                        <a:t>PLATEAU</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en-US" sz="1100" b="1" i="0" u="none" strike="noStrike">
                          <a:solidFill>
                            <a:srgbClr val="000000"/>
                          </a:solidFill>
                          <a:effectLst/>
                          <a:latin typeface="Calibri" panose="020F0502020204030204" pitchFamily="34" charset="0"/>
                        </a:rPr>
                        <a:t>INTERCEPT</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en-US" sz="1100" b="1" i="0" u="none" strike="noStrike">
                          <a:solidFill>
                            <a:srgbClr val="000000"/>
                          </a:solidFill>
                          <a:effectLst/>
                          <a:latin typeface="Calibri" panose="020F0502020204030204" pitchFamily="34" charset="0"/>
                        </a:rPr>
                        <a:t>SLOPE</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en-US" sz="1100" b="1" i="0" u="none" strike="noStrike">
                          <a:solidFill>
                            <a:srgbClr val="000000"/>
                          </a:solidFill>
                          <a:effectLst/>
                          <a:latin typeface="Calibri" panose="020F0502020204030204" pitchFamily="34" charset="0"/>
                        </a:rPr>
                        <a:t>JOINT</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en-US" sz="1100" b="1" i="0" u="none" strike="noStrike">
                          <a:solidFill>
                            <a:srgbClr val="000000"/>
                          </a:solidFill>
                          <a:effectLst/>
                          <a:latin typeface="Calibri" panose="020F0502020204030204" pitchFamily="34" charset="0"/>
                        </a:rPr>
                        <a:t>RSQ</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529067872"/>
                  </a:ext>
                </a:extLst>
              </a:tr>
              <a:tr h="190500">
                <a:tc>
                  <a:txBody>
                    <a:bodyPr/>
                    <a:lstStyle/>
                    <a:p>
                      <a:pPr algn="ctr" fontAlgn="b"/>
                      <a:r>
                        <a:rPr lang="en-US" sz="1100" b="0" i="0" u="none" strike="noStrike">
                          <a:solidFill>
                            <a:srgbClr val="000000"/>
                          </a:solidFill>
                          <a:effectLst/>
                          <a:latin typeface="Calibri" panose="020F0502020204030204" pitchFamily="34" charset="0"/>
                        </a:rPr>
                        <a:t>0.84543</a:t>
                      </a: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r>
                        <a:rPr lang="en-US" sz="1100" b="0" i="0" u="none" strike="noStrike">
                          <a:solidFill>
                            <a:srgbClr val="000000"/>
                          </a:solidFill>
                          <a:effectLst/>
                          <a:latin typeface="Calibri" panose="020F0502020204030204" pitchFamily="34" charset="0"/>
                        </a:rPr>
                        <a:t>-1.21492</a:t>
                      </a: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r>
                        <a:rPr lang="en-US" sz="1100" b="0" i="0" u="none" strike="noStrike">
                          <a:solidFill>
                            <a:srgbClr val="000000"/>
                          </a:solidFill>
                          <a:effectLst/>
                          <a:latin typeface="Calibri" panose="020F0502020204030204" pitchFamily="34" charset="0"/>
                        </a:rPr>
                        <a:t>0.18319</a:t>
                      </a: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r>
                        <a:rPr lang="en-US" sz="1100" b="0" i="0" u="none" strike="noStrike">
                          <a:solidFill>
                            <a:srgbClr val="000000"/>
                          </a:solidFill>
                          <a:effectLst/>
                          <a:latin typeface="Calibri" panose="020F0502020204030204" pitchFamily="34" charset="0"/>
                        </a:rPr>
                        <a:t>112.471</a:t>
                      </a: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r>
                        <a:rPr lang="en-US" sz="1100" b="0" i="0" u="none" strike="noStrike" dirty="0" smtClean="0">
                          <a:solidFill>
                            <a:srgbClr val="000000"/>
                          </a:solidFill>
                          <a:effectLst/>
                          <a:latin typeface="Calibri" panose="020F0502020204030204" pitchFamily="34" charset="0"/>
                        </a:rPr>
                        <a:t>0.94</a:t>
                      </a:r>
                      <a:endParaRPr lang="en-US" sz="1100" b="0" i="0" u="none" strike="noStrike" dirty="0">
                        <a:solidFill>
                          <a:srgbClr val="000000"/>
                        </a:solidFill>
                        <a:effectLst/>
                        <a:latin typeface="Calibri" panose="020F0502020204030204" pitchFamily="34" charset="0"/>
                      </a:endParaRP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3531519293"/>
                  </a:ext>
                </a:extLst>
              </a:tr>
              <a:tr h="190500">
                <a:tc>
                  <a:txBody>
                    <a:bodyPr/>
                    <a:lstStyle/>
                    <a:p>
                      <a:pPr algn="ctr" fontAlgn="b"/>
                      <a:endParaRPr lang="en-US" sz="1100" b="0" i="0" u="none" strike="noStrike">
                        <a:solidFill>
                          <a:srgbClr val="000000"/>
                        </a:solidFill>
                        <a:effectLst/>
                        <a:latin typeface="Calibri" panose="020F0502020204030204" pitchFamily="34" charset="0"/>
                      </a:endParaRP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endParaRPr lang="en-US" sz="1100" b="0" i="0" u="none" strike="noStrike">
                        <a:solidFill>
                          <a:srgbClr val="000000"/>
                        </a:solidFill>
                        <a:effectLst/>
                        <a:latin typeface="Calibri" panose="020F0502020204030204" pitchFamily="34" charset="0"/>
                      </a:endParaRP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endParaRPr lang="en-US" sz="1100" b="0" i="0" u="none" strike="noStrike">
                        <a:solidFill>
                          <a:srgbClr val="000000"/>
                        </a:solidFill>
                        <a:effectLst/>
                        <a:latin typeface="Calibri" panose="020F0502020204030204" pitchFamily="34" charset="0"/>
                      </a:endParaRPr>
                    </a:p>
                  </a:txBody>
                  <a:tcPr marL="9525" marR="9525" marT="9525" marB="0" anchor="b">
                    <a:lnL>
                      <a:noFill/>
                    </a:lnL>
                    <a:lnR>
                      <a:noFill/>
                    </a:lnR>
                    <a:lnT>
                      <a:noFill/>
                    </a:lnT>
                    <a:lnB>
                      <a:noFill/>
                    </a:lnB>
                  </a:tcPr>
                </a:tc>
                <a:tc>
                  <a:txBody>
                    <a:bodyPr/>
                    <a:lstStyle/>
                    <a:p>
                      <a:pPr algn="ctr" fontAlgn="b"/>
                      <a:endParaRPr lang="en-US" sz="1100" b="0" i="0" u="none" strike="noStrike">
                        <a:solidFill>
                          <a:srgbClr val="000000"/>
                        </a:solidFill>
                        <a:effectLst/>
                        <a:latin typeface="Calibri" panose="020F0502020204030204" pitchFamily="34" charset="0"/>
                      </a:endParaRPr>
                    </a:p>
                  </a:txBody>
                  <a:tcPr marL="9525" marR="9525" marT="9525" marB="0" anchor="b">
                    <a:lnL>
                      <a:noFill/>
                    </a:lnL>
                    <a:lnR>
                      <a:noFill/>
                    </a:lnR>
                    <a:lnT>
                      <a:noFill/>
                    </a:lnT>
                    <a:lnB>
                      <a:noFill/>
                    </a:lnB>
                  </a:tcPr>
                </a:tc>
                <a:tc>
                  <a:txBody>
                    <a:bodyPr/>
                    <a:lstStyle/>
                    <a:p>
                      <a:pPr algn="ctr" fontAlgn="b"/>
                      <a:endParaRPr lang="en-US" sz="1100" b="0" i="0" u="none" strike="noStrike">
                        <a:solidFill>
                          <a:srgbClr val="000000"/>
                        </a:solidFill>
                        <a:effectLst/>
                        <a:latin typeface="Calibri" panose="020F0502020204030204" pitchFamily="34" charset="0"/>
                      </a:endParaRPr>
                    </a:p>
                  </a:txBody>
                  <a:tcPr marL="9525" marR="9525" marT="9525" marB="0" anchor="b">
                    <a:lnL>
                      <a:noFill/>
                    </a:lnL>
                    <a:lnR>
                      <a:noFill/>
                    </a:lnR>
                    <a:lnT>
                      <a:noFill/>
                    </a:lnT>
                    <a:lnB>
                      <a:noFill/>
                    </a:lnB>
                  </a:tcPr>
                </a:tc>
                <a:extLst>
                  <a:ext uri="{0D108BD9-81ED-4DB2-BD59-A6C34878D82A}">
                    <a16:rowId xmlns:a16="http://schemas.microsoft.com/office/drawing/2014/main" val="825973201"/>
                  </a:ext>
                </a:extLst>
              </a:tr>
              <a:tr h="190500">
                <a:tc>
                  <a:txBody>
                    <a:bodyPr/>
                    <a:lstStyle/>
                    <a:p>
                      <a:pPr algn="ctr" fontAlgn="b"/>
                      <a:r>
                        <a:rPr lang="en-US" sz="1100" b="1" i="0" u="none" strike="noStrike">
                          <a:solidFill>
                            <a:srgbClr val="000000"/>
                          </a:solidFill>
                          <a:effectLst/>
                          <a:latin typeface="Calibri" panose="020F0502020204030204" pitchFamily="34" charset="0"/>
                        </a:rPr>
                        <a:t>X</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en-US" sz="1100" b="1" i="0" u="none" strike="noStrike" dirty="0">
                          <a:solidFill>
                            <a:srgbClr val="000000"/>
                          </a:solidFill>
                          <a:effectLst/>
                          <a:latin typeface="Calibri" panose="020F0502020204030204" pitchFamily="34" charset="0"/>
                        </a:rPr>
                        <a:t>Y</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endParaRPr lang="en-US" sz="1100" b="0" i="0" u="none" strike="noStrike">
                        <a:solidFill>
                          <a:srgbClr val="000000"/>
                        </a:solidFill>
                        <a:effectLst/>
                        <a:latin typeface="Calibri" panose="020F0502020204030204" pitchFamily="34" charset="0"/>
                      </a:endParaRPr>
                    </a:p>
                  </a:txBody>
                  <a:tcPr marL="9525" marR="9525" marT="9525"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endParaRPr lang="en-US" sz="1100" b="0" i="0" u="none" strike="noStrike">
                        <a:solidFill>
                          <a:srgbClr val="000000"/>
                        </a:solidFill>
                        <a:effectLst/>
                        <a:latin typeface="Calibri" panose="020F0502020204030204" pitchFamily="34" charset="0"/>
                      </a:endParaRPr>
                    </a:p>
                  </a:txBody>
                  <a:tcPr marL="9525" marR="9525" marT="9525" marB="0" anchor="b">
                    <a:lnL>
                      <a:noFill/>
                    </a:lnL>
                    <a:lnR>
                      <a:noFill/>
                    </a:lnR>
                    <a:lnT>
                      <a:noFill/>
                    </a:lnT>
                    <a:lnB>
                      <a:noFill/>
                    </a:lnB>
                  </a:tcPr>
                </a:tc>
                <a:tc>
                  <a:txBody>
                    <a:bodyPr/>
                    <a:lstStyle/>
                    <a:p>
                      <a:pPr algn="ctr" fontAlgn="b"/>
                      <a:endParaRPr lang="en-US" sz="1100" b="0" i="0" u="none" strike="noStrike">
                        <a:solidFill>
                          <a:srgbClr val="000000"/>
                        </a:solidFill>
                        <a:effectLst/>
                        <a:latin typeface="Calibri" panose="020F0502020204030204" pitchFamily="34" charset="0"/>
                      </a:endParaRPr>
                    </a:p>
                  </a:txBody>
                  <a:tcPr marL="9525" marR="9525" marT="9525" marB="0" anchor="b">
                    <a:lnL>
                      <a:noFill/>
                    </a:lnL>
                    <a:lnR>
                      <a:noFill/>
                    </a:lnR>
                    <a:lnT>
                      <a:noFill/>
                    </a:lnT>
                    <a:lnB>
                      <a:noFill/>
                    </a:lnB>
                  </a:tcPr>
                </a:tc>
                <a:extLst>
                  <a:ext uri="{0D108BD9-81ED-4DB2-BD59-A6C34878D82A}">
                    <a16:rowId xmlns:a16="http://schemas.microsoft.com/office/drawing/2014/main" val="203574343"/>
                  </a:ext>
                </a:extLst>
              </a:tr>
              <a:tr h="190500">
                <a:tc>
                  <a:txBody>
                    <a:bodyPr/>
                    <a:lstStyle/>
                    <a:p>
                      <a:pPr algn="ctr" fontAlgn="b"/>
                      <a:r>
                        <a:rPr lang="en-US" sz="1100" b="0" i="0" u="none" strike="noStrike">
                          <a:solidFill>
                            <a:srgbClr val="000000"/>
                          </a:solidFill>
                          <a:effectLst/>
                          <a:latin typeface="Calibri" panose="020F0502020204030204" pitchFamily="34" charset="0"/>
                        </a:rPr>
                        <a:t>66.38798</a:t>
                      </a: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r>
                        <a:rPr lang="en-US" sz="1100" b="0" i="0" u="none" strike="noStrike">
                          <a:solidFill>
                            <a:srgbClr val="000000"/>
                          </a:solidFill>
                          <a:effectLst/>
                          <a:latin typeface="Calibri" panose="020F0502020204030204" pitchFamily="34" charset="0"/>
                        </a:rPr>
                        <a:t>0</a:t>
                      </a: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endParaRPr lang="en-US" sz="1100" b="0" i="0" u="none" strike="noStrike">
                        <a:solidFill>
                          <a:srgbClr val="000000"/>
                        </a:solidFill>
                        <a:effectLst/>
                        <a:latin typeface="Calibri" panose="020F0502020204030204" pitchFamily="34" charset="0"/>
                      </a:endParaRPr>
                    </a:p>
                  </a:txBody>
                  <a:tcPr marL="9525" marR="9525" marT="9525" marB="0" anchor="b">
                    <a:lnL>
                      <a:noFill/>
                    </a:lnL>
                    <a:lnR>
                      <a:noFill/>
                    </a:lnR>
                    <a:lnT>
                      <a:noFill/>
                    </a:lnT>
                    <a:lnB>
                      <a:noFill/>
                    </a:lnB>
                  </a:tcPr>
                </a:tc>
                <a:tc>
                  <a:txBody>
                    <a:bodyPr/>
                    <a:lstStyle/>
                    <a:p>
                      <a:pPr algn="ctr" fontAlgn="b"/>
                      <a:endParaRPr lang="en-US" sz="1100" b="0" i="0" u="none" strike="noStrike">
                        <a:solidFill>
                          <a:srgbClr val="000000"/>
                        </a:solidFill>
                        <a:effectLst/>
                        <a:latin typeface="Calibri" panose="020F0502020204030204" pitchFamily="34" charset="0"/>
                      </a:endParaRPr>
                    </a:p>
                  </a:txBody>
                  <a:tcPr marL="9525" marR="9525" marT="9525" marB="0" anchor="b">
                    <a:lnL>
                      <a:noFill/>
                    </a:lnL>
                    <a:lnR>
                      <a:noFill/>
                    </a:lnR>
                    <a:lnT>
                      <a:noFill/>
                    </a:lnT>
                    <a:lnB>
                      <a:noFill/>
                    </a:lnB>
                  </a:tcPr>
                </a:tc>
                <a:tc>
                  <a:txBody>
                    <a:bodyPr/>
                    <a:lstStyle/>
                    <a:p>
                      <a:pPr algn="ctr" fontAlgn="b"/>
                      <a:endParaRPr lang="en-US" sz="1100" b="0" i="0" u="none" strike="noStrike">
                        <a:solidFill>
                          <a:srgbClr val="000000"/>
                        </a:solidFill>
                        <a:effectLst/>
                        <a:latin typeface="Calibri" panose="020F0502020204030204" pitchFamily="34" charset="0"/>
                      </a:endParaRPr>
                    </a:p>
                  </a:txBody>
                  <a:tcPr marL="9525" marR="9525" marT="9525" marB="0" anchor="b">
                    <a:lnL>
                      <a:noFill/>
                    </a:lnL>
                    <a:lnR>
                      <a:noFill/>
                    </a:lnR>
                    <a:lnT>
                      <a:noFill/>
                    </a:lnT>
                    <a:lnB>
                      <a:noFill/>
                    </a:lnB>
                  </a:tcPr>
                </a:tc>
                <a:extLst>
                  <a:ext uri="{0D108BD9-81ED-4DB2-BD59-A6C34878D82A}">
                    <a16:rowId xmlns:a16="http://schemas.microsoft.com/office/drawing/2014/main" val="2748182412"/>
                  </a:ext>
                </a:extLst>
              </a:tr>
              <a:tr h="190500">
                <a:tc>
                  <a:txBody>
                    <a:bodyPr/>
                    <a:lstStyle/>
                    <a:p>
                      <a:pPr algn="ctr" fontAlgn="b"/>
                      <a:r>
                        <a:rPr lang="en-US" sz="1100" b="0" i="0" u="none" strike="noStrike">
                          <a:solidFill>
                            <a:srgbClr val="000000"/>
                          </a:solidFill>
                          <a:effectLst/>
                          <a:latin typeface="Calibri" panose="020F0502020204030204" pitchFamily="34" charset="0"/>
                        </a:rPr>
                        <a:t>112.471</a:t>
                      </a:r>
                    </a:p>
                  </a:txBody>
                  <a:tcPr marL="9525" marR="9525" marT="9525" marB="0" anchor="b">
                    <a:lnL>
                      <a:noFill/>
                    </a:lnL>
                    <a:lnR>
                      <a:noFill/>
                    </a:lnR>
                    <a:lnT>
                      <a:noFill/>
                    </a:lnT>
                    <a:lnB>
                      <a:noFill/>
                    </a:lnB>
                  </a:tcPr>
                </a:tc>
                <a:tc>
                  <a:txBody>
                    <a:bodyPr/>
                    <a:lstStyle/>
                    <a:p>
                      <a:pPr algn="ctr" fontAlgn="b"/>
                      <a:r>
                        <a:rPr lang="en-US" sz="1100" b="0" i="0" u="none" strike="noStrike">
                          <a:solidFill>
                            <a:srgbClr val="000000"/>
                          </a:solidFill>
                          <a:effectLst/>
                          <a:latin typeface="Calibri" panose="020F0502020204030204" pitchFamily="34" charset="0"/>
                        </a:rPr>
                        <a:t>0.84543</a:t>
                      </a:r>
                    </a:p>
                  </a:txBody>
                  <a:tcPr marL="9525" marR="9525" marT="9525" marB="0" anchor="b">
                    <a:lnL>
                      <a:noFill/>
                    </a:lnL>
                    <a:lnR>
                      <a:noFill/>
                    </a:lnR>
                    <a:lnT>
                      <a:noFill/>
                    </a:lnT>
                    <a:lnB>
                      <a:noFill/>
                    </a:lnB>
                  </a:tcPr>
                </a:tc>
                <a:tc>
                  <a:txBody>
                    <a:bodyPr/>
                    <a:lstStyle/>
                    <a:p>
                      <a:pPr algn="ctr" fontAlgn="b"/>
                      <a:endParaRPr lang="en-US" sz="1100" b="0" i="0" u="none" strike="noStrike">
                        <a:solidFill>
                          <a:srgbClr val="000000"/>
                        </a:solidFill>
                        <a:effectLst/>
                        <a:latin typeface="Calibri" panose="020F0502020204030204" pitchFamily="34" charset="0"/>
                      </a:endParaRPr>
                    </a:p>
                  </a:txBody>
                  <a:tcPr marL="9525" marR="9525" marT="9525" marB="0" anchor="b">
                    <a:lnL>
                      <a:noFill/>
                    </a:lnL>
                    <a:lnR>
                      <a:noFill/>
                    </a:lnR>
                    <a:lnT>
                      <a:noFill/>
                    </a:lnT>
                    <a:lnB>
                      <a:noFill/>
                    </a:lnB>
                  </a:tcPr>
                </a:tc>
                <a:tc>
                  <a:txBody>
                    <a:bodyPr/>
                    <a:lstStyle/>
                    <a:p>
                      <a:pPr algn="ctr" fontAlgn="b"/>
                      <a:endParaRPr lang="en-US" sz="1100" b="0" i="0" u="none" strike="noStrike">
                        <a:solidFill>
                          <a:srgbClr val="000000"/>
                        </a:solidFill>
                        <a:effectLst/>
                        <a:latin typeface="Calibri" panose="020F0502020204030204" pitchFamily="34" charset="0"/>
                      </a:endParaRPr>
                    </a:p>
                  </a:txBody>
                  <a:tcPr marL="9525" marR="9525" marT="9525" marB="0" anchor="b">
                    <a:lnL>
                      <a:noFill/>
                    </a:lnL>
                    <a:lnR>
                      <a:noFill/>
                    </a:lnR>
                    <a:lnT>
                      <a:noFill/>
                    </a:lnT>
                    <a:lnB>
                      <a:noFill/>
                    </a:lnB>
                  </a:tcPr>
                </a:tc>
                <a:tc>
                  <a:txBody>
                    <a:bodyPr/>
                    <a:lstStyle/>
                    <a:p>
                      <a:pPr algn="ctr" fontAlgn="b"/>
                      <a:endParaRPr lang="en-US" sz="1100" b="0" i="0" u="none" strike="noStrike" dirty="0">
                        <a:solidFill>
                          <a:srgbClr val="000000"/>
                        </a:solidFill>
                        <a:effectLst/>
                        <a:latin typeface="Calibri" panose="020F0502020204030204" pitchFamily="34" charset="0"/>
                      </a:endParaRPr>
                    </a:p>
                  </a:txBody>
                  <a:tcPr marL="9525" marR="9525" marT="9525" marB="0" anchor="b">
                    <a:lnL>
                      <a:noFill/>
                    </a:lnL>
                    <a:lnR>
                      <a:noFill/>
                    </a:lnR>
                    <a:lnT>
                      <a:noFill/>
                    </a:lnT>
                    <a:lnB>
                      <a:noFill/>
                    </a:lnB>
                  </a:tcPr>
                </a:tc>
                <a:extLst>
                  <a:ext uri="{0D108BD9-81ED-4DB2-BD59-A6C34878D82A}">
                    <a16:rowId xmlns:a16="http://schemas.microsoft.com/office/drawing/2014/main" val="2789734434"/>
                  </a:ext>
                </a:extLst>
              </a:tr>
            </a:tbl>
          </a:graphicData>
        </a:graphic>
      </p:graphicFrame>
      <p:graphicFrame>
        <p:nvGraphicFramePr>
          <p:cNvPr id="15" name="Chart 14"/>
          <p:cNvGraphicFramePr>
            <a:graphicFrameLocks/>
          </p:cNvGraphicFramePr>
          <p:nvPr>
            <p:extLst>
              <p:ext uri="{D42A27DB-BD31-4B8C-83A1-F6EECF244321}">
                <p14:modId xmlns:p14="http://schemas.microsoft.com/office/powerpoint/2010/main" val="3160393381"/>
              </p:ext>
            </p:extLst>
          </p:nvPr>
        </p:nvGraphicFramePr>
        <p:xfrm>
          <a:off x="2234422" y="2212912"/>
          <a:ext cx="5743251" cy="3544077"/>
        </p:xfrm>
        <a:graphic>
          <a:graphicData uri="http://schemas.openxmlformats.org/drawingml/2006/chart">
            <c:chart xmlns:c="http://schemas.openxmlformats.org/drawingml/2006/chart" xmlns:r="http://schemas.openxmlformats.org/officeDocument/2006/relationships" r:id="rId3"/>
          </a:graphicData>
        </a:graphic>
      </p:graphicFrame>
      <p:cxnSp>
        <p:nvCxnSpPr>
          <p:cNvPr id="16" name="Straight Connector 15"/>
          <p:cNvCxnSpPr/>
          <p:nvPr/>
        </p:nvCxnSpPr>
        <p:spPr>
          <a:xfrm flipV="1">
            <a:off x="5807562" y="3257748"/>
            <a:ext cx="1514475" cy="0"/>
          </a:xfrm>
          <a:prstGeom prst="line">
            <a:avLst/>
          </a:prstGeom>
          <a:noFill/>
          <a:ln w="19050" cap="flat" cmpd="sng" algn="ctr">
            <a:solidFill>
              <a:srgbClr val="ED7D31"/>
            </a:solidFill>
            <a:prstDash val="solid"/>
            <a:miter lim="800000"/>
          </a:ln>
          <a:effectLst/>
        </p:spPr>
      </p:cxnSp>
      <p:sp>
        <p:nvSpPr>
          <p:cNvPr id="17" name="TextBox 16"/>
          <p:cNvSpPr txBox="1"/>
          <p:nvPr/>
        </p:nvSpPr>
        <p:spPr>
          <a:xfrm>
            <a:off x="1464906" y="1129004"/>
            <a:ext cx="6606074" cy="390428"/>
          </a:xfrm>
          <a:prstGeom prst="rect">
            <a:avLst/>
          </a:prstGeom>
          <a:noFill/>
        </p:spPr>
        <p:txBody>
          <a:bodyPr wrap="square" rtlCol="0">
            <a:spAutoFit/>
          </a:bodyPr>
          <a:lstStyle/>
          <a:p>
            <a:r>
              <a:rPr lang="en-US" dirty="0" smtClean="0">
                <a:solidFill>
                  <a:schemeClr val="bg1"/>
                </a:solidFill>
              </a:rPr>
              <a:t>When can mid-season NDVI reveal N Response in Winter Wheat</a:t>
            </a:r>
            <a:endParaRPr lang="en-US" dirty="0">
              <a:solidFill>
                <a:schemeClr val="bg1"/>
              </a:solidFill>
            </a:endParaRPr>
          </a:p>
        </p:txBody>
      </p:sp>
    </p:spTree>
    <p:extLst>
      <p:ext uri="{BB962C8B-B14F-4D97-AF65-F5344CB8AC3E}">
        <p14:creationId xmlns:p14="http://schemas.microsoft.com/office/powerpoint/2010/main" val="76416104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Hand Planter (uses)</a:t>
            </a:r>
            <a:endParaRPr lang="en-US" dirty="0"/>
          </a:p>
        </p:txBody>
      </p:sp>
      <p:sp>
        <p:nvSpPr>
          <p:cNvPr id="3" name="Content Placeholder 2"/>
          <p:cNvSpPr>
            <a:spLocks noGrp="1"/>
          </p:cNvSpPr>
          <p:nvPr>
            <p:ph idx="1"/>
          </p:nvPr>
        </p:nvSpPr>
        <p:spPr/>
        <p:txBody>
          <a:bodyPr>
            <a:normAutofit/>
          </a:bodyPr>
          <a:lstStyle/>
          <a:p>
            <a:r>
              <a:rPr lang="en-US" sz="2400" dirty="0" smtClean="0"/>
              <a:t>Mosquito abatement USEPA, Northfield, IL</a:t>
            </a:r>
          </a:p>
          <a:p>
            <a:r>
              <a:rPr lang="en-US" sz="2400" dirty="0">
                <a:hlinkClick r:id="rId2"/>
              </a:rPr>
              <a:t>https://</a:t>
            </a:r>
            <a:r>
              <a:rPr lang="en-US" sz="2400" dirty="0" smtClean="0">
                <a:hlinkClick r:id="rId2"/>
              </a:rPr>
              <a:t>www.epa.gov/mosquitocontrol</a:t>
            </a:r>
            <a:endParaRPr lang="en-US" sz="2400" dirty="0" smtClean="0"/>
          </a:p>
          <a:p>
            <a:r>
              <a:rPr lang="en-US" sz="2400" dirty="0" smtClean="0"/>
              <a:t>Squash production, Valley Center, KS</a:t>
            </a:r>
          </a:p>
          <a:p>
            <a:r>
              <a:rPr lang="en-US" sz="2400" dirty="0" smtClean="0"/>
              <a:t>Pumpkin production, Stillwater, OK</a:t>
            </a:r>
          </a:p>
          <a:p>
            <a:r>
              <a:rPr lang="en-US" sz="2400" dirty="0"/>
              <a:t>Wildlife food plots, </a:t>
            </a:r>
          </a:p>
          <a:p>
            <a:r>
              <a:rPr lang="en-US" sz="2400" dirty="0"/>
              <a:t>Home gardeners</a:t>
            </a:r>
          </a:p>
          <a:p>
            <a:r>
              <a:rPr lang="en-US" sz="2400" dirty="0" smtClean="0"/>
              <a:t>Mid-row, maize, coffee plantations, Colombia</a:t>
            </a:r>
          </a:p>
        </p:txBody>
      </p:sp>
    </p:spTree>
    <p:extLst>
      <p:ext uri="{BB962C8B-B14F-4D97-AF65-F5344CB8AC3E}">
        <p14:creationId xmlns:p14="http://schemas.microsoft.com/office/powerpoint/2010/main" val="343823240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u="sng" dirty="0" smtClean="0"/>
              <a:t>Summary </a:t>
            </a:r>
            <a:r>
              <a:rPr lang="en-US" b="1" u="sng" dirty="0"/>
              <a:t>for </a:t>
            </a:r>
            <a:r>
              <a:rPr lang="en-US" b="1" u="sng" dirty="0" smtClean="0"/>
              <a:t>2016</a:t>
            </a:r>
            <a:endParaRPr lang="en-US" dirty="0"/>
          </a:p>
        </p:txBody>
      </p:sp>
      <p:sp>
        <p:nvSpPr>
          <p:cNvPr id="3" name="Content Placeholder 2"/>
          <p:cNvSpPr>
            <a:spLocks noGrp="1"/>
          </p:cNvSpPr>
          <p:nvPr>
            <p:ph idx="1"/>
          </p:nvPr>
        </p:nvSpPr>
        <p:spPr/>
        <p:txBody>
          <a:bodyPr>
            <a:normAutofit fontScale="85000" lnSpcReduction="20000"/>
          </a:bodyPr>
          <a:lstStyle/>
          <a:p>
            <a:pPr lvl="0"/>
            <a:r>
              <a:rPr lang="en-US" dirty="0" smtClean="0"/>
              <a:t>i-phone</a:t>
            </a:r>
            <a:r>
              <a:rPr lang="en-US" dirty="0"/>
              <a:t>, algorithms developed (3</a:t>
            </a:r>
            <a:r>
              <a:rPr lang="en-US" dirty="0" smtClean="0"/>
              <a:t>)</a:t>
            </a:r>
          </a:p>
          <a:p>
            <a:pPr lvl="0"/>
            <a:r>
              <a:rPr lang="en-US" dirty="0" smtClean="0"/>
              <a:t>Soil Fertility Handbook completed (8</a:t>
            </a:r>
            <a:r>
              <a:rPr lang="en-US" baseline="30000" dirty="0" smtClean="0"/>
              <a:t>th</a:t>
            </a:r>
            <a:r>
              <a:rPr lang="en-US" dirty="0" smtClean="0"/>
              <a:t> Edition)</a:t>
            </a:r>
            <a:endParaRPr lang="en-US" dirty="0"/>
          </a:p>
          <a:p>
            <a:pPr lvl="0"/>
            <a:r>
              <a:rPr lang="en-US" dirty="0"/>
              <a:t>Trimble </a:t>
            </a:r>
            <a:r>
              <a:rPr lang="en-US" dirty="0" err="1"/>
              <a:t>Greenseeker</a:t>
            </a:r>
            <a:r>
              <a:rPr lang="en-US" dirty="0"/>
              <a:t> Hand Held Crop Sensors manufactured and </a:t>
            </a:r>
            <a:r>
              <a:rPr lang="en-US" dirty="0" smtClean="0"/>
              <a:t>sold </a:t>
            </a:r>
            <a:r>
              <a:rPr lang="en-US" dirty="0"/>
              <a:t>all over the world.  </a:t>
            </a:r>
          </a:p>
          <a:p>
            <a:pPr lvl="0"/>
            <a:r>
              <a:rPr lang="en-US" dirty="0"/>
              <a:t>Graduate students placed in leadership positions with Mosaic, Monsanto, IPNI, IITA, Potash Corp, Virginia Tech, Kansas State, Univ. Idaho, Louisiana State University, Washington State University, University of Wisconsin, Bayer </a:t>
            </a:r>
            <a:r>
              <a:rPr lang="en-US" dirty="0" err="1"/>
              <a:t>CropScience</a:t>
            </a:r>
            <a:r>
              <a:rPr lang="en-US" dirty="0"/>
              <a:t>, </a:t>
            </a:r>
            <a:r>
              <a:rPr lang="en-US" dirty="0" err="1"/>
              <a:t>Dupont</a:t>
            </a:r>
            <a:r>
              <a:rPr lang="en-US" dirty="0"/>
              <a:t>-Pioneer, University of Wisconsin, and Oklahoma State University.</a:t>
            </a:r>
          </a:p>
          <a:p>
            <a:pPr lvl="0"/>
            <a:r>
              <a:rPr lang="en-US" sz="2831" dirty="0"/>
              <a:t>14</a:t>
            </a:r>
            <a:r>
              <a:rPr lang="en-US" sz="2831" baseline="30000" dirty="0"/>
              <a:t>th</a:t>
            </a:r>
            <a:r>
              <a:rPr lang="en-US" sz="2831" dirty="0"/>
              <a:t> International NUE Conference, Aug 8-10, Boise, ID</a:t>
            </a:r>
          </a:p>
          <a:p>
            <a:pPr lvl="0"/>
            <a:r>
              <a:rPr lang="en-US" sz="2831" dirty="0"/>
              <a:t>Research Highlights, 2016, 58p. (http://nue.okstate.edu/checkoff.htm)</a:t>
            </a:r>
          </a:p>
          <a:p>
            <a:pPr lvl="0"/>
            <a:r>
              <a:rPr lang="en-US" sz="2831" dirty="0"/>
              <a:t>CSA NEWS, Cover story, March </a:t>
            </a:r>
            <a:r>
              <a:rPr lang="en-US" sz="2831" dirty="0" smtClean="0"/>
              <a:t>2016</a:t>
            </a:r>
            <a:endParaRPr lang="en-US" sz="2831" dirty="0"/>
          </a:p>
        </p:txBody>
      </p:sp>
    </p:spTree>
    <p:extLst>
      <p:ext uri="{BB962C8B-B14F-4D97-AF65-F5344CB8AC3E}">
        <p14:creationId xmlns:p14="http://schemas.microsoft.com/office/powerpoint/2010/main" val="189569055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3466" y="76036"/>
            <a:ext cx="3314714" cy="1039332"/>
          </a:xfrm>
        </p:spPr>
        <p:txBody>
          <a:bodyPr>
            <a:noAutofit/>
          </a:bodyPr>
          <a:lstStyle/>
          <a:p>
            <a:r>
              <a:rPr lang="en-US" sz="3049" u="sng" dirty="0"/>
              <a:t>Products</a:t>
            </a:r>
            <a:r>
              <a:rPr lang="en-US" sz="3049" dirty="0"/>
              <a:t> 2016:</a:t>
            </a:r>
          </a:p>
        </p:txBody>
      </p:sp>
      <p:sp>
        <p:nvSpPr>
          <p:cNvPr id="3" name="Content Placeholder 2"/>
          <p:cNvSpPr>
            <a:spLocks noGrp="1"/>
          </p:cNvSpPr>
          <p:nvPr>
            <p:ph idx="1"/>
          </p:nvPr>
        </p:nvSpPr>
        <p:spPr>
          <a:xfrm>
            <a:off x="331595" y="1123525"/>
            <a:ext cx="9244484" cy="4738123"/>
          </a:xfrm>
        </p:spPr>
        <p:txBody>
          <a:bodyPr>
            <a:noAutofit/>
          </a:bodyPr>
          <a:lstStyle/>
          <a:p>
            <a:pPr lvl="0"/>
            <a:r>
              <a:rPr lang="en-US" sz="2400" dirty="0" smtClean="0"/>
              <a:t>10 </a:t>
            </a:r>
            <a:r>
              <a:rPr lang="en-US" sz="2400" dirty="0"/>
              <a:t>students completed Graduate Degrees </a:t>
            </a:r>
            <a:r>
              <a:rPr lang="en-US" sz="2400" dirty="0" smtClean="0"/>
              <a:t>(9 </a:t>
            </a:r>
            <a:r>
              <a:rPr lang="en-US" sz="2400" dirty="0"/>
              <a:t>M.S., </a:t>
            </a:r>
            <a:r>
              <a:rPr lang="en-US" sz="2400" dirty="0" smtClean="0"/>
              <a:t>1 </a:t>
            </a:r>
            <a:r>
              <a:rPr lang="en-US" sz="2400" dirty="0" err="1" smtClean="0"/>
              <a:t>Ph.D</a:t>
            </a:r>
            <a:r>
              <a:rPr lang="en-US" sz="2400" dirty="0"/>
              <a:t>)</a:t>
            </a:r>
          </a:p>
          <a:p>
            <a:pPr lvl="0"/>
            <a:r>
              <a:rPr lang="en-US" sz="2400" dirty="0" smtClean="0"/>
              <a:t>18 </a:t>
            </a:r>
            <a:r>
              <a:rPr lang="en-US" sz="2400" dirty="0"/>
              <a:t>refereed Journal Publications</a:t>
            </a:r>
          </a:p>
          <a:p>
            <a:pPr lvl="0"/>
            <a:r>
              <a:rPr lang="en-US" sz="2400" dirty="0"/>
              <a:t>9 students traveled to Ciudad Obregon, Mexico, to collect added spring wheat data and to assist in refining present algorithms with CIMMYT personnel. </a:t>
            </a:r>
          </a:p>
          <a:p>
            <a:pPr lvl="0"/>
            <a:r>
              <a:rPr lang="en-US" sz="2400" dirty="0"/>
              <a:t>Handheld </a:t>
            </a:r>
            <a:r>
              <a:rPr lang="en-US" sz="2400" dirty="0" err="1" smtClean="0"/>
              <a:t>GreenSeeker</a:t>
            </a:r>
            <a:r>
              <a:rPr lang="en-US" sz="2400" dirty="0" smtClean="0"/>
              <a:t> sensors </a:t>
            </a:r>
            <a:r>
              <a:rPr lang="en-US" sz="2400" dirty="0"/>
              <a:t>distributed to County level OCES</a:t>
            </a:r>
          </a:p>
          <a:p>
            <a:pPr lvl="0"/>
            <a:r>
              <a:rPr lang="en-US" sz="2400" dirty="0"/>
              <a:t>Web-based dissemination of field scale N fertilization rates based on our optical sensor-based technology (</a:t>
            </a:r>
            <a:r>
              <a:rPr lang="en-US" sz="2400" u="sng" dirty="0">
                <a:hlinkClick r:id="rId2"/>
              </a:rPr>
              <a:t>http://www.nue.okstate.edu</a:t>
            </a:r>
            <a:r>
              <a:rPr lang="en-US" sz="2400" dirty="0"/>
              <a:t>)</a:t>
            </a:r>
          </a:p>
          <a:p>
            <a:pPr lvl="0"/>
            <a:r>
              <a:rPr lang="en-US" sz="2400" dirty="0" smtClean="0"/>
              <a:t>One algorithm </a:t>
            </a:r>
            <a:r>
              <a:rPr lang="en-US" sz="2400" dirty="0"/>
              <a:t>added (SBNRC)</a:t>
            </a:r>
          </a:p>
          <a:p>
            <a:pPr lvl="0"/>
            <a:r>
              <a:rPr lang="en-US" sz="2400" dirty="0"/>
              <a:t>5 mobile apps released, 11 apps in total </a:t>
            </a:r>
          </a:p>
          <a:p>
            <a:r>
              <a:rPr lang="en-US" sz="2400" dirty="0" smtClean="0"/>
              <a:t>13 </a:t>
            </a:r>
            <a:r>
              <a:rPr lang="en-US" sz="2400" dirty="0"/>
              <a:t>graduate </a:t>
            </a:r>
            <a:r>
              <a:rPr lang="en-US" sz="2400" dirty="0" smtClean="0"/>
              <a:t>students, to support </a:t>
            </a:r>
            <a:r>
              <a:rPr lang="en-US" sz="2400" dirty="0"/>
              <a:t>from the Soil Fertility Research and Education Advisory Board.  These students are paid on average $15,660 per year, working full time in the summer and ½ time in the fall and spring semesters.  </a:t>
            </a:r>
            <a:r>
              <a:rPr lang="en-US" sz="2400" dirty="0" smtClean="0"/>
              <a:t>Work coming from this group is the fuel needed for any viable research program  </a:t>
            </a:r>
            <a:endParaRPr lang="en-US" sz="2400" dirty="0"/>
          </a:p>
          <a:p>
            <a:endParaRPr lang="en-US" sz="2400" dirty="0"/>
          </a:p>
        </p:txBody>
      </p:sp>
    </p:spTree>
    <p:extLst>
      <p:ext uri="{BB962C8B-B14F-4D97-AF65-F5344CB8AC3E}">
        <p14:creationId xmlns:p14="http://schemas.microsoft.com/office/powerpoint/2010/main" val="54821593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55395" y="267607"/>
            <a:ext cx="6545925" cy="777283"/>
          </a:xfrm>
        </p:spPr>
        <p:txBody>
          <a:bodyPr/>
          <a:lstStyle/>
          <a:p>
            <a:r>
              <a:rPr lang="en-US" dirty="0" smtClean="0"/>
              <a:t>Predicting Grain Protein</a:t>
            </a:r>
            <a:endParaRPr lang="en-US" dirty="0"/>
          </a:p>
        </p:txBody>
      </p:sp>
      <p:sp>
        <p:nvSpPr>
          <p:cNvPr id="3" name="Content Placeholder 2"/>
          <p:cNvSpPr>
            <a:spLocks noGrp="1"/>
          </p:cNvSpPr>
          <p:nvPr>
            <p:ph idx="1"/>
          </p:nvPr>
        </p:nvSpPr>
        <p:spPr>
          <a:xfrm>
            <a:off x="646438" y="1314561"/>
            <a:ext cx="8587740" cy="4738124"/>
          </a:xfrm>
        </p:spPr>
        <p:txBody>
          <a:bodyPr>
            <a:noAutofit/>
          </a:bodyPr>
          <a:lstStyle/>
          <a:p>
            <a:pPr lvl="0"/>
            <a:r>
              <a:rPr lang="en-US" sz="1400" dirty="0">
                <a:latin typeface="Arial" panose="020B0604020202020204" pitchFamily="34" charset="0"/>
                <a:cs typeface="Arial" panose="020B0604020202020204" pitchFamily="34" charset="0"/>
              </a:rPr>
              <a:t>Woolfolk, C.W., W.R. Raun, G.V. Johnson, W.E. Thomason, R.W. Mullen, K.J. Wynn, and K.W. Freeman. </a:t>
            </a:r>
            <a:r>
              <a:rPr lang="en-US" sz="1400" b="1" dirty="0">
                <a:latin typeface="Arial" panose="020B0604020202020204" pitchFamily="34" charset="0"/>
                <a:cs typeface="Arial" panose="020B0604020202020204" pitchFamily="34" charset="0"/>
              </a:rPr>
              <a:t>2002</a:t>
            </a:r>
            <a:r>
              <a:rPr lang="en-US" sz="1400" dirty="0">
                <a:latin typeface="Arial" panose="020B0604020202020204" pitchFamily="34" charset="0"/>
                <a:cs typeface="Arial" panose="020B0604020202020204" pitchFamily="34" charset="0"/>
              </a:rPr>
              <a:t>. Influence of late-season foliar nitrogen applications on yield and grain nitrogen in winter wheat. </a:t>
            </a:r>
            <a:r>
              <a:rPr lang="en-US" sz="1400" dirty="0" err="1">
                <a:latin typeface="Arial" panose="020B0604020202020204" pitchFamily="34" charset="0"/>
                <a:cs typeface="Arial" panose="020B0604020202020204" pitchFamily="34" charset="0"/>
              </a:rPr>
              <a:t>Agron</a:t>
            </a:r>
            <a:r>
              <a:rPr lang="en-US" sz="1400" dirty="0">
                <a:latin typeface="Arial" panose="020B0604020202020204" pitchFamily="34" charset="0"/>
                <a:cs typeface="Arial" panose="020B0604020202020204" pitchFamily="34" charset="0"/>
              </a:rPr>
              <a:t>. J. 94:429-434</a:t>
            </a:r>
          </a:p>
          <a:p>
            <a:r>
              <a:rPr lang="en-US" sz="1400" dirty="0" smtClean="0">
                <a:solidFill>
                  <a:schemeClr val="accent5">
                    <a:lumMod val="75000"/>
                  </a:schemeClr>
                </a:solidFill>
                <a:latin typeface="Arial" panose="020B0604020202020204" pitchFamily="34" charset="0"/>
                <a:cs typeface="Arial" panose="020B0604020202020204" pitchFamily="34" charset="0"/>
              </a:rPr>
              <a:t>Freeman</a:t>
            </a:r>
            <a:r>
              <a:rPr lang="en-US" sz="1400" dirty="0">
                <a:solidFill>
                  <a:schemeClr val="accent5">
                    <a:lumMod val="75000"/>
                  </a:schemeClr>
                </a:solidFill>
                <a:latin typeface="Arial" panose="020B0604020202020204" pitchFamily="34" charset="0"/>
                <a:cs typeface="Arial" panose="020B0604020202020204" pitchFamily="34" charset="0"/>
              </a:rPr>
              <a:t>, K.W., W. R. Raun, G.V. Johnson, R.W. Mullen, M.L. Stone, and J.B. Solie. </a:t>
            </a:r>
            <a:r>
              <a:rPr lang="en-US" sz="1400" b="1" dirty="0">
                <a:solidFill>
                  <a:schemeClr val="accent5">
                    <a:lumMod val="75000"/>
                  </a:schemeClr>
                </a:solidFill>
                <a:latin typeface="Arial" panose="020B0604020202020204" pitchFamily="34" charset="0"/>
                <a:cs typeface="Arial" panose="020B0604020202020204" pitchFamily="34" charset="0"/>
              </a:rPr>
              <a:t>2003</a:t>
            </a:r>
            <a:r>
              <a:rPr lang="en-US" sz="1400" dirty="0">
                <a:solidFill>
                  <a:schemeClr val="accent5">
                    <a:lumMod val="75000"/>
                  </a:schemeClr>
                </a:solidFill>
                <a:latin typeface="Arial" panose="020B0604020202020204" pitchFamily="34" charset="0"/>
                <a:cs typeface="Arial" panose="020B0604020202020204" pitchFamily="34" charset="0"/>
              </a:rPr>
              <a:t>.  Late-season prediction of wheat grain yield and grain protein.  </a:t>
            </a:r>
            <a:r>
              <a:rPr lang="en-US" sz="1400" dirty="0" err="1">
                <a:solidFill>
                  <a:schemeClr val="accent5">
                    <a:lumMod val="75000"/>
                  </a:schemeClr>
                </a:solidFill>
                <a:latin typeface="Arial" panose="020B0604020202020204" pitchFamily="34" charset="0"/>
                <a:cs typeface="Arial" panose="020B0604020202020204" pitchFamily="34" charset="0"/>
              </a:rPr>
              <a:t>Commun</a:t>
            </a:r>
            <a:r>
              <a:rPr lang="en-US" sz="1400" dirty="0">
                <a:solidFill>
                  <a:schemeClr val="accent5">
                    <a:lumMod val="75000"/>
                  </a:schemeClr>
                </a:solidFill>
                <a:latin typeface="Arial" panose="020B0604020202020204" pitchFamily="34" charset="0"/>
                <a:cs typeface="Arial" panose="020B0604020202020204" pitchFamily="34" charset="0"/>
              </a:rPr>
              <a:t>. Soil Sci. Plant Anal. 34:1837-1852</a:t>
            </a:r>
            <a:r>
              <a:rPr lang="en-US" sz="1400" dirty="0" smtClean="0">
                <a:solidFill>
                  <a:schemeClr val="accent5">
                    <a:lumMod val="75000"/>
                  </a:schemeClr>
                </a:solidFill>
                <a:latin typeface="Arial" panose="020B0604020202020204" pitchFamily="34" charset="0"/>
                <a:cs typeface="Arial" panose="020B0604020202020204" pitchFamily="34" charset="0"/>
              </a:rPr>
              <a:t>.</a:t>
            </a:r>
            <a:endParaRPr lang="en-US" sz="1400" dirty="0">
              <a:solidFill>
                <a:schemeClr val="accent5">
                  <a:lumMod val="75000"/>
                </a:schemeClr>
              </a:solidFill>
              <a:latin typeface="Arial" panose="020B0604020202020204" pitchFamily="34" charset="0"/>
              <a:cs typeface="Arial" panose="020B0604020202020204" pitchFamily="34" charset="0"/>
            </a:endParaRPr>
          </a:p>
          <a:p>
            <a:r>
              <a:rPr lang="en-US" sz="1400" dirty="0" smtClean="0">
                <a:latin typeface="Arial" panose="020B0604020202020204" pitchFamily="34" charset="0"/>
                <a:cs typeface="Arial" panose="020B0604020202020204" pitchFamily="34" charset="0"/>
              </a:rPr>
              <a:t>Macnack</a:t>
            </a:r>
            <a:r>
              <a:rPr lang="en-US" sz="1400" dirty="0">
                <a:latin typeface="Arial" panose="020B0604020202020204" pitchFamily="34" charset="0"/>
                <a:cs typeface="Arial" panose="020B0604020202020204" pitchFamily="34" charset="0"/>
              </a:rPr>
              <a:t>, Natasha, Bee </a:t>
            </a:r>
            <a:r>
              <a:rPr lang="en-US" sz="1400" dirty="0" err="1">
                <a:latin typeface="Arial" panose="020B0604020202020204" pitchFamily="34" charset="0"/>
                <a:cs typeface="Arial" panose="020B0604020202020204" pitchFamily="34" charset="0"/>
              </a:rPr>
              <a:t>Chim</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Khim</a:t>
            </a:r>
            <a:r>
              <a:rPr lang="en-US" sz="1400" dirty="0">
                <a:latin typeface="Arial" panose="020B0604020202020204" pitchFamily="34" charset="0"/>
                <a:cs typeface="Arial" panose="020B0604020202020204" pitchFamily="34" charset="0"/>
              </a:rPr>
              <a:t>, Jeremiah Mullock, and William Raun. </a:t>
            </a:r>
            <a:r>
              <a:rPr lang="en-US" sz="1400" b="1" dirty="0">
                <a:latin typeface="Arial" panose="020B0604020202020204" pitchFamily="34" charset="0"/>
                <a:cs typeface="Arial" panose="020B0604020202020204" pitchFamily="34" charset="0"/>
              </a:rPr>
              <a:t>2014</a:t>
            </a:r>
            <a:r>
              <a:rPr lang="en-US" sz="1400" dirty="0">
                <a:latin typeface="Arial" panose="020B0604020202020204" pitchFamily="34" charset="0"/>
                <a:cs typeface="Arial" panose="020B0604020202020204" pitchFamily="34" charset="0"/>
              </a:rPr>
              <a:t>. In season prediction of nitrogen use efficiency and grain protein in winter wheat, </a:t>
            </a:r>
            <a:r>
              <a:rPr lang="en-US" sz="1400" dirty="0" err="1">
                <a:latin typeface="Arial" panose="020B0604020202020204" pitchFamily="34" charset="0"/>
                <a:cs typeface="Arial" panose="020B0604020202020204" pitchFamily="34" charset="0"/>
              </a:rPr>
              <a:t>Triticum</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aestivum</a:t>
            </a:r>
            <a:r>
              <a:rPr lang="en-US" sz="1400" dirty="0">
                <a:latin typeface="Arial" panose="020B0604020202020204" pitchFamily="34" charset="0"/>
                <a:cs typeface="Arial" panose="020B0604020202020204" pitchFamily="34" charset="0"/>
              </a:rPr>
              <a:t> L..  </a:t>
            </a:r>
            <a:r>
              <a:rPr lang="en-US" sz="1400" dirty="0" err="1">
                <a:latin typeface="Arial" panose="020B0604020202020204" pitchFamily="34" charset="0"/>
                <a:cs typeface="Arial" panose="020B0604020202020204" pitchFamily="34" charset="0"/>
              </a:rPr>
              <a:t>Commun</a:t>
            </a:r>
            <a:r>
              <a:rPr lang="en-US" sz="1400" dirty="0">
                <a:latin typeface="Arial" panose="020B0604020202020204" pitchFamily="34" charset="0"/>
                <a:cs typeface="Arial" panose="020B0604020202020204" pitchFamily="34" charset="0"/>
              </a:rPr>
              <a:t>. Soil Sci. Plant Anal. 00:1-15. DOI:10.1080/00103624.2014.904337</a:t>
            </a:r>
            <a:r>
              <a:rPr lang="en-US" sz="1400" dirty="0" smtClean="0">
                <a:latin typeface="Arial" panose="020B0604020202020204" pitchFamily="34" charset="0"/>
                <a:cs typeface="Arial" panose="020B0604020202020204" pitchFamily="34" charset="0"/>
              </a:rPr>
              <a:t>.</a:t>
            </a:r>
            <a:endParaRPr lang="en-US" sz="1400" dirty="0">
              <a:latin typeface="Arial" panose="020B0604020202020204" pitchFamily="34" charset="0"/>
              <a:cs typeface="Arial" panose="020B0604020202020204" pitchFamily="34" charset="0"/>
            </a:endParaRPr>
          </a:p>
          <a:p>
            <a:pPr lvl="0"/>
            <a:r>
              <a:rPr lang="en-US" sz="1400" dirty="0">
                <a:latin typeface="Arial" panose="020B0604020202020204" pitchFamily="34" charset="0"/>
                <a:cs typeface="Arial" panose="020B0604020202020204" pitchFamily="34" charset="0"/>
              </a:rPr>
              <a:t>Wyatt, Ethan, Jacob Bushong, Jeremiah Mullock, Natasha Macnack, Randy Taylor, and William Raun. </a:t>
            </a:r>
            <a:r>
              <a:rPr lang="en-US" sz="1400" b="1" dirty="0">
                <a:latin typeface="Arial" panose="020B0604020202020204" pitchFamily="34" charset="0"/>
                <a:cs typeface="Arial" panose="020B0604020202020204" pitchFamily="34" charset="0"/>
              </a:rPr>
              <a:t>2014.</a:t>
            </a:r>
            <a:r>
              <a:rPr lang="en-US" sz="1400" dirty="0">
                <a:latin typeface="Arial" panose="020B0604020202020204" pitchFamily="34" charset="0"/>
                <a:cs typeface="Arial" panose="020B0604020202020204" pitchFamily="34" charset="0"/>
              </a:rPr>
              <a:t> Effect of adjuvant, nitrogen rate, and spray droplet size on protein content of hard red winter wheat (in press)</a:t>
            </a:r>
          </a:p>
          <a:p>
            <a:r>
              <a:rPr lang="en-US" sz="1400" dirty="0" smtClean="0">
                <a:latin typeface="Arial" panose="020B0604020202020204" pitchFamily="34" charset="0"/>
                <a:cs typeface="Arial" panose="020B0604020202020204" pitchFamily="34" charset="0"/>
              </a:rPr>
              <a:t>SBNRC, Option 4, Winter Wheat Protein Optimizer (2011)</a:t>
            </a:r>
          </a:p>
        </p:txBody>
      </p:sp>
      <p:pic>
        <p:nvPicPr>
          <p:cNvPr id="5" name="Picture 4"/>
          <p:cNvPicPr>
            <a:picLocks noChangeAspect="1"/>
          </p:cNvPicPr>
          <p:nvPr/>
        </p:nvPicPr>
        <p:blipFill>
          <a:blip r:embed="rId2"/>
          <a:stretch>
            <a:fillRect/>
          </a:stretch>
        </p:blipFill>
        <p:spPr>
          <a:xfrm>
            <a:off x="569642" y="4594643"/>
            <a:ext cx="4067175" cy="2219325"/>
          </a:xfrm>
          <a:prstGeom prst="rect">
            <a:avLst/>
          </a:prstGeom>
        </p:spPr>
      </p:pic>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864231" y="4334762"/>
            <a:ext cx="4951166" cy="3000089"/>
          </a:xfrm>
          <a:prstGeom prst="rect">
            <a:avLst/>
          </a:prstGeom>
        </p:spPr>
      </p:pic>
      <p:sp>
        <p:nvSpPr>
          <p:cNvPr id="7" name="Right Arrow 6"/>
          <p:cNvSpPr/>
          <p:nvPr/>
        </p:nvSpPr>
        <p:spPr>
          <a:xfrm>
            <a:off x="3638746" y="6909847"/>
            <a:ext cx="1008668" cy="34879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6686972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44475" y="328786"/>
            <a:ext cx="9351390" cy="4738124"/>
          </a:xfrm>
        </p:spPr>
        <p:txBody>
          <a:bodyPr>
            <a:noAutofit/>
          </a:bodyPr>
          <a:lstStyle/>
          <a:p>
            <a:pPr marL="0" indent="0">
              <a:buNone/>
            </a:pPr>
            <a:r>
              <a:rPr lang="en-US" sz="2400" dirty="0" smtClean="0">
                <a:latin typeface="Arial" panose="020B0604020202020204" pitchFamily="34" charset="0"/>
                <a:cs typeface="Arial" panose="020B0604020202020204" pitchFamily="34" charset="0"/>
              </a:rPr>
              <a:t>Woolfolk, </a:t>
            </a:r>
            <a:r>
              <a:rPr lang="en-US" sz="2400" dirty="0" err="1">
                <a:latin typeface="Arial" panose="020B0604020202020204" pitchFamily="34" charset="0"/>
                <a:cs typeface="Arial" panose="020B0604020202020204" pitchFamily="34" charset="0"/>
              </a:rPr>
              <a:t>Agron</a:t>
            </a:r>
            <a:r>
              <a:rPr lang="en-US" sz="2400" dirty="0">
                <a:latin typeface="Arial" panose="020B0604020202020204" pitchFamily="34" charset="0"/>
                <a:cs typeface="Arial" panose="020B0604020202020204" pitchFamily="34" charset="0"/>
              </a:rPr>
              <a:t>. J. 94:429-434</a:t>
            </a:r>
            <a:endParaRPr lang="en-US" sz="2400" dirty="0" smtClean="0">
              <a:latin typeface="Arial" panose="020B0604020202020204" pitchFamily="34" charset="0"/>
              <a:cs typeface="Arial" panose="020B0604020202020204" pitchFamily="34" charset="0"/>
            </a:endParaRPr>
          </a:p>
          <a:p>
            <a:r>
              <a:rPr lang="en-US" sz="2000" dirty="0" smtClean="0"/>
              <a:t>Grain </a:t>
            </a:r>
            <a:r>
              <a:rPr lang="en-US" sz="2000" dirty="0"/>
              <a:t>protein averaged over </a:t>
            </a:r>
            <a:r>
              <a:rPr lang="en-US" sz="2000" dirty="0" smtClean="0"/>
              <a:t>years </a:t>
            </a:r>
            <a:r>
              <a:rPr lang="en-US" sz="2000" dirty="0"/>
              <a:t>and locations in control plots was 14.9% </a:t>
            </a:r>
            <a:r>
              <a:rPr lang="en-US" sz="2000" dirty="0" smtClean="0"/>
              <a:t>with </a:t>
            </a:r>
            <a:r>
              <a:rPr lang="en-US" sz="2000" dirty="0"/>
              <a:t>16.5 and 16.3%, respectively, for </a:t>
            </a:r>
            <a:r>
              <a:rPr lang="en-US" sz="2000" dirty="0" smtClean="0"/>
              <a:t>pre-flowering, and post-flowering</a:t>
            </a:r>
          </a:p>
          <a:p>
            <a:r>
              <a:rPr lang="en-US" sz="2000" dirty="0" smtClean="0"/>
              <a:t>Foliar N </a:t>
            </a:r>
            <a:r>
              <a:rPr lang="en-US" sz="2000" dirty="0"/>
              <a:t>applications just before and following flowering </a:t>
            </a:r>
            <a:r>
              <a:rPr lang="en-US" sz="2000" dirty="0" smtClean="0"/>
              <a:t>can significantly </a:t>
            </a:r>
            <a:r>
              <a:rPr lang="en-US" sz="2000" dirty="0"/>
              <a:t>enhance grain N content and, thus, percent </a:t>
            </a:r>
            <a:r>
              <a:rPr lang="en-US" sz="2000" dirty="0" smtClean="0"/>
              <a:t>protein </a:t>
            </a:r>
            <a:r>
              <a:rPr lang="en-US" sz="2000" dirty="0"/>
              <a:t>in winter </a:t>
            </a:r>
            <a:r>
              <a:rPr lang="en-US" sz="2000" dirty="0" smtClean="0"/>
              <a:t>wheat</a:t>
            </a:r>
          </a:p>
          <a:p>
            <a:pPr marL="0" indent="0">
              <a:buNone/>
            </a:pPr>
            <a:r>
              <a:rPr lang="en-US" sz="2400" dirty="0">
                <a:latin typeface="Arial" panose="020B0604020202020204" pitchFamily="34" charset="0"/>
                <a:cs typeface="Arial" panose="020B0604020202020204" pitchFamily="34" charset="0"/>
              </a:rPr>
              <a:t>Macnack,. 00:1-15. DOI:10.1080/00103624.2014.904337</a:t>
            </a:r>
          </a:p>
          <a:p>
            <a:r>
              <a:rPr lang="en-US" sz="2000" dirty="0" smtClean="0"/>
              <a:t>In-Season </a:t>
            </a:r>
            <a:r>
              <a:rPr lang="en-US" sz="2000" dirty="0"/>
              <a:t>Prediction of Nitrogen Use Efficiency and Grain Protein in Winter Wheat (</a:t>
            </a:r>
            <a:r>
              <a:rPr lang="en-US" sz="2000" dirty="0" err="1"/>
              <a:t>Triticum</a:t>
            </a:r>
            <a:r>
              <a:rPr lang="en-US" sz="2000" dirty="0"/>
              <a:t> </a:t>
            </a:r>
            <a:r>
              <a:rPr lang="en-US" sz="2000" dirty="0" err="1"/>
              <a:t>aestivum</a:t>
            </a:r>
            <a:r>
              <a:rPr lang="en-US" sz="2000" dirty="0"/>
              <a:t> L</a:t>
            </a:r>
            <a:r>
              <a:rPr lang="en-US" sz="2000" dirty="0" smtClean="0"/>
              <a:t>.)</a:t>
            </a:r>
            <a:endParaRPr lang="en-US" sz="2000" dirty="0"/>
          </a:p>
          <a:p>
            <a:r>
              <a:rPr lang="en-US" sz="2000" dirty="0"/>
              <a:t>NDVI and rainfall explained 45</a:t>
            </a:r>
            <a:r>
              <a:rPr lang="en-US" sz="2000" dirty="0" smtClean="0"/>
              <a:t>% of </a:t>
            </a:r>
            <a:r>
              <a:rPr lang="en-US" sz="2000" dirty="0"/>
              <a:t>the variability in </a:t>
            </a:r>
            <a:r>
              <a:rPr lang="en-US" sz="2000" dirty="0" smtClean="0"/>
              <a:t>Grain Protein </a:t>
            </a:r>
            <a:r>
              <a:rPr lang="en-US" sz="2000" dirty="0"/>
              <a:t>at F7 growth stage. </a:t>
            </a:r>
            <a:r>
              <a:rPr lang="en-US" sz="2000" dirty="0" err="1"/>
              <a:t>Preplant</a:t>
            </a:r>
            <a:r>
              <a:rPr lang="en-US" sz="2000" dirty="0"/>
              <a:t> N, NDVI, rainfall </a:t>
            </a:r>
            <a:r>
              <a:rPr lang="en-US" sz="2000" dirty="0" smtClean="0"/>
              <a:t>and growing </a:t>
            </a:r>
            <a:r>
              <a:rPr lang="en-US" sz="2000" dirty="0"/>
              <a:t>degree days (GDD) combined explained 76% (r2 = 0.76) of the variability </a:t>
            </a:r>
            <a:r>
              <a:rPr lang="en-US" sz="2000" dirty="0" smtClean="0"/>
              <a:t>in GP </a:t>
            </a:r>
            <a:r>
              <a:rPr lang="en-US" sz="2000" dirty="0"/>
              <a:t>at F3. Mid-season climatic data improved the prediction of GP and should </a:t>
            </a:r>
            <a:r>
              <a:rPr lang="en-US" sz="2000" dirty="0" smtClean="0"/>
              <a:t>be </a:t>
            </a:r>
            <a:r>
              <a:rPr lang="en-US" sz="2000" dirty="0"/>
              <a:t>considered for refining fertilizer recommendations when GP levels are </a:t>
            </a:r>
            <a:r>
              <a:rPr lang="en-US" sz="2000" dirty="0" smtClean="0"/>
              <a:t>expected to </a:t>
            </a:r>
            <a:r>
              <a:rPr lang="en-US" sz="2000" dirty="0"/>
              <a:t>be low</a:t>
            </a:r>
            <a:r>
              <a:rPr lang="en-US" sz="2000" dirty="0" smtClean="0"/>
              <a:t>.</a:t>
            </a:r>
          </a:p>
          <a:p>
            <a:pPr marL="0" indent="0">
              <a:buNone/>
            </a:pPr>
            <a:r>
              <a:rPr lang="en-US" sz="2400" dirty="0">
                <a:latin typeface="Arial" panose="020B0604020202020204" pitchFamily="34" charset="0"/>
                <a:cs typeface="Arial" panose="020B0604020202020204" pitchFamily="34" charset="0"/>
              </a:rPr>
              <a:t>Wyatt. (in press) </a:t>
            </a:r>
          </a:p>
          <a:p>
            <a:r>
              <a:rPr lang="en-US" sz="2000" dirty="0" smtClean="0"/>
              <a:t>Use </a:t>
            </a:r>
            <a:r>
              <a:rPr lang="en-US" sz="2000" dirty="0"/>
              <a:t>of the fine droplet size with a foliar N rate of 11.2 kg N ha</a:t>
            </a:r>
            <a:r>
              <a:rPr lang="en-US" sz="2000" baseline="30000" dirty="0"/>
              <a:t>-1 </a:t>
            </a:r>
            <a:r>
              <a:rPr lang="en-US" sz="2000" dirty="0"/>
              <a:t>applied </a:t>
            </a:r>
            <a:r>
              <a:rPr lang="en-US" sz="2000" u="sng" dirty="0"/>
              <a:t>post </a:t>
            </a:r>
            <a:r>
              <a:rPr lang="en-US" sz="2000" u="sng" dirty="0" err="1"/>
              <a:t>anthesis</a:t>
            </a:r>
            <a:r>
              <a:rPr lang="en-US" sz="2000" u="sng" dirty="0"/>
              <a:t> </a:t>
            </a:r>
            <a:r>
              <a:rPr lang="en-US" sz="2000" dirty="0"/>
              <a:t>and with the addition of an adjuvant resulted in the highest grain protein </a:t>
            </a:r>
            <a:r>
              <a:rPr lang="en-US" sz="2000" dirty="0" smtClean="0"/>
              <a:t>concentration (13.8 to 14.8 % protein)</a:t>
            </a:r>
            <a:endParaRPr lang="en-US" sz="2000" dirty="0"/>
          </a:p>
          <a:p>
            <a:endParaRPr lang="en-US" sz="2000" dirty="0"/>
          </a:p>
        </p:txBody>
      </p:sp>
    </p:spTree>
    <p:extLst>
      <p:ext uri="{BB962C8B-B14F-4D97-AF65-F5344CB8AC3E}">
        <p14:creationId xmlns:p14="http://schemas.microsoft.com/office/powerpoint/2010/main" val="357364836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Content Placeholder 5"/>
          <p:cNvSpPr txBox="1">
            <a:spLocks/>
          </p:cNvSpPr>
          <p:nvPr/>
        </p:nvSpPr>
        <p:spPr>
          <a:xfrm>
            <a:off x="1370982" y="2182530"/>
            <a:ext cx="2692197" cy="2053310"/>
          </a:xfrm>
          <a:prstGeom prst="rect">
            <a:avLst/>
          </a:prstGeom>
          <a:ln w="12700">
            <a:noFill/>
          </a:ln>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287" b="1" dirty="0">
                <a:solidFill>
                  <a:prstClr val="black"/>
                </a:solidFill>
              </a:rPr>
              <a:t>Objective</a:t>
            </a:r>
            <a:r>
              <a:rPr lang="en-US" sz="1960" b="1" dirty="0">
                <a:solidFill>
                  <a:prstClr val="black"/>
                </a:solidFill>
              </a:rPr>
              <a:t> </a:t>
            </a:r>
          </a:p>
          <a:p>
            <a:pPr marL="0" indent="0">
              <a:buNone/>
            </a:pPr>
            <a:r>
              <a:rPr lang="en-US" sz="1960" dirty="0">
                <a:solidFill>
                  <a:prstClr val="black"/>
                </a:solidFill>
              </a:rPr>
              <a:t>Evaluate the long-term impact of manure on winter wheat grain yields and total available nitrogen</a:t>
            </a:r>
          </a:p>
        </p:txBody>
      </p:sp>
      <p:pic>
        <p:nvPicPr>
          <p:cNvPr id="1026" name="Picture 2" descr="Image may contain: 4 people, people standing, hat, beard and text"/>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66542" t="16137" r="5867" b="59330"/>
          <a:stretch/>
        </p:blipFill>
        <p:spPr bwMode="auto">
          <a:xfrm>
            <a:off x="1405153" y="4556031"/>
            <a:ext cx="722353" cy="891012"/>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1015513" y="387962"/>
            <a:ext cx="7683988" cy="830997"/>
          </a:xfrm>
          <a:prstGeom prst="rect">
            <a:avLst/>
          </a:prstGeom>
          <a:noFill/>
        </p:spPr>
        <p:txBody>
          <a:bodyPr wrap="square" rtlCol="0">
            <a:spAutoFit/>
          </a:bodyPr>
          <a:lstStyle/>
          <a:p>
            <a:pPr algn="ctr" defTabSz="373380"/>
            <a:r>
              <a:rPr lang="en-US" sz="2400" b="1" dirty="0">
                <a:solidFill>
                  <a:prstClr val="white"/>
                </a:solidFill>
              </a:rPr>
              <a:t>Long-term Study on the Impact of Manure on Winter Wheat Grain Yields</a:t>
            </a:r>
          </a:p>
        </p:txBody>
      </p:sp>
      <p:graphicFrame>
        <p:nvGraphicFramePr>
          <p:cNvPr id="11" name="Table 10"/>
          <p:cNvGraphicFramePr>
            <a:graphicFrameLocks noGrp="1"/>
          </p:cNvGraphicFramePr>
          <p:nvPr>
            <p:extLst>
              <p:ext uri="{D42A27DB-BD31-4B8C-83A1-F6EECF244321}">
                <p14:modId xmlns:p14="http://schemas.microsoft.com/office/powerpoint/2010/main" val="3588809258"/>
              </p:ext>
            </p:extLst>
          </p:nvPr>
        </p:nvGraphicFramePr>
        <p:xfrm>
          <a:off x="2325190" y="4521799"/>
          <a:ext cx="6488610" cy="2250914"/>
        </p:xfrm>
        <a:graphic>
          <a:graphicData uri="http://schemas.openxmlformats.org/drawingml/2006/table">
            <a:tbl>
              <a:tblPr firstRow="1" firstCol="1" bandRow="1">
                <a:tableStyleId>{21E4AEA4-8DFA-4A89-87EB-49C32662AFE0}</a:tableStyleId>
              </a:tblPr>
              <a:tblGrid>
                <a:gridCol w="866303">
                  <a:extLst>
                    <a:ext uri="{9D8B030D-6E8A-4147-A177-3AD203B41FA5}">
                      <a16:colId xmlns:a16="http://schemas.microsoft.com/office/drawing/2014/main" val="20000"/>
                    </a:ext>
                  </a:extLst>
                </a:gridCol>
                <a:gridCol w="2209073">
                  <a:extLst>
                    <a:ext uri="{9D8B030D-6E8A-4147-A177-3AD203B41FA5}">
                      <a16:colId xmlns:a16="http://schemas.microsoft.com/office/drawing/2014/main" val="20001"/>
                    </a:ext>
                  </a:extLst>
                </a:gridCol>
                <a:gridCol w="1914530">
                  <a:extLst>
                    <a:ext uri="{9D8B030D-6E8A-4147-A177-3AD203B41FA5}">
                      <a16:colId xmlns:a16="http://schemas.microsoft.com/office/drawing/2014/main" val="20002"/>
                    </a:ext>
                  </a:extLst>
                </a:gridCol>
                <a:gridCol w="796999">
                  <a:extLst>
                    <a:ext uri="{9D8B030D-6E8A-4147-A177-3AD203B41FA5}">
                      <a16:colId xmlns:a16="http://schemas.microsoft.com/office/drawing/2014/main" val="20003"/>
                    </a:ext>
                  </a:extLst>
                </a:gridCol>
                <a:gridCol w="701705">
                  <a:extLst>
                    <a:ext uri="{9D8B030D-6E8A-4147-A177-3AD203B41FA5}">
                      <a16:colId xmlns:a16="http://schemas.microsoft.com/office/drawing/2014/main" val="20004"/>
                    </a:ext>
                  </a:extLst>
                </a:gridCol>
              </a:tblGrid>
              <a:tr h="249052">
                <a:tc rowSpan="2">
                  <a:txBody>
                    <a:bodyPr/>
                    <a:lstStyle/>
                    <a:p>
                      <a:pPr marL="0" marR="0">
                        <a:lnSpc>
                          <a:spcPct val="115000"/>
                        </a:lnSpc>
                        <a:spcBef>
                          <a:spcPts val="0"/>
                        </a:spcBef>
                        <a:spcAft>
                          <a:spcPts val="0"/>
                        </a:spcAft>
                      </a:pPr>
                      <a:r>
                        <a:rPr lang="en-US" sz="1300" dirty="0">
                          <a:effectLst/>
                        </a:rPr>
                        <a:t>Treatment</a:t>
                      </a:r>
                      <a:endParaRPr lang="en-US" sz="13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6007" marR="56007" marT="0" marB="0" anchor="b"/>
                </a:tc>
                <a:tc rowSpan="2">
                  <a:txBody>
                    <a:bodyPr/>
                    <a:lstStyle/>
                    <a:p>
                      <a:pPr marL="0" marR="0">
                        <a:lnSpc>
                          <a:spcPct val="115000"/>
                        </a:lnSpc>
                        <a:spcBef>
                          <a:spcPts val="0"/>
                        </a:spcBef>
                        <a:spcAft>
                          <a:spcPts val="0"/>
                        </a:spcAft>
                      </a:pPr>
                      <a:r>
                        <a:rPr lang="en-US" sz="1300" dirty="0">
                          <a:effectLst/>
                        </a:rPr>
                        <a:t>Description</a:t>
                      </a:r>
                      <a:endParaRPr lang="en-US" sz="13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6007" marR="56007" marT="0" marB="0" anchor="b"/>
                </a:tc>
                <a:tc rowSpan="2">
                  <a:txBody>
                    <a:bodyPr/>
                    <a:lstStyle/>
                    <a:p>
                      <a:pPr marL="0" marR="0">
                        <a:lnSpc>
                          <a:spcPct val="115000"/>
                        </a:lnSpc>
                        <a:spcBef>
                          <a:spcPts val="0"/>
                        </a:spcBef>
                        <a:spcAft>
                          <a:spcPts val="0"/>
                        </a:spcAft>
                      </a:pPr>
                      <a:r>
                        <a:rPr lang="en-US" sz="1300" dirty="0">
                          <a:effectLst/>
                        </a:rPr>
                        <a:t>Nitrogen Source</a:t>
                      </a:r>
                      <a:endParaRPr lang="en-US" sz="13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6007" marR="56007" marT="0" marB="0" anchor="b"/>
                </a:tc>
                <a:tc gridSpan="2">
                  <a:txBody>
                    <a:bodyPr/>
                    <a:lstStyle/>
                    <a:p>
                      <a:pPr marL="0" marR="0" algn="ctr">
                        <a:lnSpc>
                          <a:spcPct val="115000"/>
                        </a:lnSpc>
                        <a:spcBef>
                          <a:spcPts val="0"/>
                        </a:spcBef>
                        <a:spcAft>
                          <a:spcPts val="0"/>
                        </a:spcAft>
                      </a:pPr>
                      <a:r>
                        <a:rPr lang="en-US" sz="1200" dirty="0" smtClean="0">
                          <a:effectLst/>
                        </a:rPr>
                        <a:t>N applied  (</a:t>
                      </a:r>
                      <a:r>
                        <a:rPr lang="en-US" sz="1200" dirty="0" err="1" smtClean="0">
                          <a:effectLst/>
                        </a:rPr>
                        <a:t>lbs</a:t>
                      </a:r>
                      <a:r>
                        <a:rPr lang="en-US" sz="1200" dirty="0" smtClean="0">
                          <a:effectLst/>
                        </a:rPr>
                        <a:t> ac</a:t>
                      </a:r>
                      <a:r>
                        <a:rPr lang="en-US" sz="1200" baseline="30000" dirty="0" smtClean="0">
                          <a:effectLst/>
                        </a:rPr>
                        <a:t>-1</a:t>
                      </a:r>
                      <a:r>
                        <a:rPr lang="en-US" sz="1200" dirty="0">
                          <a:effectLst/>
                        </a:rPr>
                        <a:t>)</a:t>
                      </a:r>
                      <a:endParaRPr lang="en-US" sz="12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6007" marR="56007" marT="0" marB="0" anchor="b">
                    <a:lnB w="12700" cap="flat" cmpd="sng" algn="ctr">
                      <a:solidFill>
                        <a:schemeClr val="bg1"/>
                      </a:solidFill>
                      <a:prstDash val="solid"/>
                      <a:round/>
                      <a:headEnd type="none" w="med" len="med"/>
                      <a:tailEnd type="none" w="med" len="med"/>
                    </a:lnB>
                  </a:tcPr>
                </a:tc>
                <a:tc hMerge="1">
                  <a:txBody>
                    <a:bodyPr/>
                    <a:lstStyle/>
                    <a:p>
                      <a:endParaRPr lang="en-US"/>
                    </a:p>
                  </a:txBody>
                  <a:tcPr/>
                </a:tc>
                <a:extLst>
                  <a:ext uri="{0D108BD9-81ED-4DB2-BD59-A6C34878D82A}">
                    <a16:rowId xmlns:a16="http://schemas.microsoft.com/office/drawing/2014/main" val="10000"/>
                  </a:ext>
                </a:extLst>
              </a:tr>
              <a:tr h="357823">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marL="0" marR="0" algn="ctr">
                        <a:lnSpc>
                          <a:spcPct val="115000"/>
                        </a:lnSpc>
                        <a:spcBef>
                          <a:spcPts val="0"/>
                        </a:spcBef>
                        <a:spcAft>
                          <a:spcPts val="0"/>
                        </a:spcAft>
                      </a:pPr>
                      <a:r>
                        <a:rPr lang="en-US" sz="1000" dirty="0">
                          <a:effectLst/>
                        </a:rPr>
                        <a:t>1932-1967</a:t>
                      </a:r>
                      <a:endParaRPr lang="en-US" sz="1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6007" marR="56007" marT="0" marB="0" anchor="b">
                    <a:lnL w="12700" cap="flat" cmpd="sng" algn="ctr">
                      <a:solidFill>
                        <a:schemeClr val="bg1"/>
                      </a:solidFill>
                      <a:prstDash val="solid"/>
                      <a:round/>
                      <a:headEnd type="none" w="med" len="med"/>
                      <a:tailEnd type="none" w="med" len="med"/>
                    </a:lnL>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000" dirty="0">
                          <a:effectLst/>
                        </a:rPr>
                        <a:t>1968-2015</a:t>
                      </a:r>
                      <a:endParaRPr lang="en-US" sz="1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6007" marR="56007" marT="0" marB="0" anchor="b">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0001"/>
                  </a:ext>
                </a:extLst>
              </a:tr>
              <a:tr h="432568">
                <a:tc>
                  <a:txBody>
                    <a:bodyPr/>
                    <a:lstStyle/>
                    <a:p>
                      <a:pPr marL="0" marR="0">
                        <a:lnSpc>
                          <a:spcPct val="115000"/>
                        </a:lnSpc>
                        <a:spcBef>
                          <a:spcPts val="0"/>
                        </a:spcBef>
                        <a:spcAft>
                          <a:spcPts val="0"/>
                        </a:spcAft>
                      </a:pPr>
                      <a:r>
                        <a:rPr lang="en-US" sz="1200">
                          <a:effectLst/>
                        </a:rPr>
                        <a:t>Manure</a:t>
                      </a:r>
                      <a:endParaRPr lang="en-US"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56007" marR="56007" marT="0" marB="0" anchor="b"/>
                </a:tc>
                <a:tc>
                  <a:txBody>
                    <a:bodyPr/>
                    <a:lstStyle/>
                    <a:p>
                      <a:pPr marL="0" marR="0">
                        <a:lnSpc>
                          <a:spcPct val="115000"/>
                        </a:lnSpc>
                        <a:spcBef>
                          <a:spcPts val="0"/>
                        </a:spcBef>
                        <a:spcAft>
                          <a:spcPts val="0"/>
                        </a:spcAft>
                      </a:pPr>
                      <a:r>
                        <a:rPr lang="en-US" sz="1200" b="1" dirty="0">
                          <a:effectLst/>
                        </a:rPr>
                        <a:t>Manure applied every four years</a:t>
                      </a:r>
                      <a:endParaRPr lang="en-US" sz="1200" b="1"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6007" marR="56007" marT="0" marB="0" anchor="b"/>
                </a:tc>
                <a:tc>
                  <a:txBody>
                    <a:bodyPr/>
                    <a:lstStyle/>
                    <a:p>
                      <a:pPr marL="0" marR="0">
                        <a:lnSpc>
                          <a:spcPct val="115000"/>
                        </a:lnSpc>
                        <a:spcBef>
                          <a:spcPts val="0"/>
                        </a:spcBef>
                        <a:spcAft>
                          <a:spcPts val="0"/>
                        </a:spcAft>
                      </a:pPr>
                      <a:r>
                        <a:rPr lang="en-US" sz="1200" b="1">
                          <a:effectLst/>
                        </a:rPr>
                        <a:t>Cattle feedlot manure</a:t>
                      </a:r>
                      <a:endParaRPr lang="en-US" sz="1200" b="1">
                        <a:effectLst/>
                        <a:latin typeface="Calibri" panose="020F0502020204030204" pitchFamily="34" charset="0"/>
                        <a:ea typeface="Times New Roman" panose="02020603050405020304" pitchFamily="18" charset="0"/>
                        <a:cs typeface="Times New Roman" panose="02020603050405020304" pitchFamily="18" charset="0"/>
                      </a:endParaRPr>
                    </a:p>
                  </a:txBody>
                  <a:tcPr marL="56007" marR="56007" marT="0" marB="0" anchor="b"/>
                </a:tc>
                <a:tc>
                  <a:txBody>
                    <a:bodyPr/>
                    <a:lstStyle/>
                    <a:p>
                      <a:pPr marL="0" marR="0" algn="ctr">
                        <a:lnSpc>
                          <a:spcPct val="115000"/>
                        </a:lnSpc>
                        <a:spcBef>
                          <a:spcPts val="0"/>
                        </a:spcBef>
                        <a:spcAft>
                          <a:spcPts val="0"/>
                        </a:spcAft>
                      </a:pPr>
                      <a:r>
                        <a:rPr lang="en-US" sz="1200" b="1" dirty="0" smtClean="0">
                          <a:effectLst/>
                        </a:rPr>
                        <a:t>120</a:t>
                      </a:r>
                      <a:endParaRPr lang="en-US" sz="1200" b="1"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6007" marR="56007" marT="0" marB="0" anchor="b">
                    <a:lnT w="28575" cap="flat" cmpd="sng" algn="ctr">
                      <a:solidFill>
                        <a:schemeClr val="bg1"/>
                      </a:solidFill>
                      <a:prstDash val="solid"/>
                      <a:round/>
                      <a:headEnd type="none" w="med" len="med"/>
                      <a:tailEnd type="none" w="med" len="med"/>
                    </a:lnT>
                  </a:tcPr>
                </a:tc>
                <a:tc>
                  <a:txBody>
                    <a:bodyPr/>
                    <a:lstStyle/>
                    <a:p>
                      <a:pPr marL="0" marR="0" algn="ctr">
                        <a:lnSpc>
                          <a:spcPct val="115000"/>
                        </a:lnSpc>
                        <a:spcBef>
                          <a:spcPts val="0"/>
                        </a:spcBef>
                        <a:spcAft>
                          <a:spcPts val="0"/>
                        </a:spcAft>
                      </a:pPr>
                      <a:r>
                        <a:rPr lang="en-US" sz="1200" b="1" dirty="0" smtClean="0">
                          <a:effectLst/>
                        </a:rPr>
                        <a:t>240</a:t>
                      </a:r>
                      <a:endParaRPr lang="en-US" sz="1200" b="1"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6007" marR="56007" marT="0" marB="0" anchor="b">
                    <a:lnT w="28575" cap="flat" cmpd="sng" algn="ctr">
                      <a:solidFill>
                        <a:schemeClr val="bg1"/>
                      </a:solidFill>
                      <a:prstDash val="solid"/>
                      <a:round/>
                      <a:headEnd type="none" w="med" len="med"/>
                      <a:tailEnd type="none" w="med" len="med"/>
                    </a:lnT>
                  </a:tcPr>
                </a:tc>
                <a:extLst>
                  <a:ext uri="{0D108BD9-81ED-4DB2-BD59-A6C34878D82A}">
                    <a16:rowId xmlns:a16="http://schemas.microsoft.com/office/drawing/2014/main" val="10002"/>
                  </a:ext>
                </a:extLst>
              </a:tr>
              <a:tr h="286231">
                <a:tc rowSpan="2">
                  <a:txBody>
                    <a:bodyPr/>
                    <a:lstStyle/>
                    <a:p>
                      <a:pPr marL="0" marR="0">
                        <a:lnSpc>
                          <a:spcPct val="115000"/>
                        </a:lnSpc>
                        <a:spcBef>
                          <a:spcPts val="0"/>
                        </a:spcBef>
                        <a:spcAft>
                          <a:spcPts val="0"/>
                        </a:spcAft>
                      </a:pPr>
                      <a:r>
                        <a:rPr lang="en-US" sz="1200" dirty="0">
                          <a:effectLst/>
                        </a:rPr>
                        <a:t>NPKL</a:t>
                      </a:r>
                      <a:endParaRPr lang="en-US" sz="12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6007" marR="56007" marT="0" marB="0" anchor="b"/>
                </a:tc>
                <a:tc rowSpan="2">
                  <a:txBody>
                    <a:bodyPr/>
                    <a:lstStyle/>
                    <a:p>
                      <a:pPr marL="0" marR="0">
                        <a:lnSpc>
                          <a:spcPct val="115000"/>
                        </a:lnSpc>
                        <a:spcBef>
                          <a:spcPts val="0"/>
                        </a:spcBef>
                        <a:spcAft>
                          <a:spcPts val="0"/>
                        </a:spcAft>
                      </a:pPr>
                      <a:r>
                        <a:rPr lang="en-US" sz="1200" b="1" dirty="0">
                          <a:effectLst/>
                        </a:rPr>
                        <a:t>N, P, and K applied each year + lime applied when soil pH &lt; 5.5</a:t>
                      </a:r>
                      <a:endParaRPr lang="en-US" sz="1200" b="1"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6007" marR="56007" marT="0" marB="0" anchor="b"/>
                </a:tc>
                <a:tc>
                  <a:txBody>
                    <a:bodyPr/>
                    <a:lstStyle/>
                    <a:p>
                      <a:pPr marL="0" marR="0">
                        <a:lnSpc>
                          <a:spcPct val="115000"/>
                        </a:lnSpc>
                        <a:spcBef>
                          <a:spcPts val="0"/>
                        </a:spcBef>
                        <a:spcAft>
                          <a:spcPts val="0"/>
                        </a:spcAft>
                      </a:pPr>
                      <a:r>
                        <a:rPr lang="en-US" sz="1200" b="1" dirty="0">
                          <a:effectLst/>
                        </a:rPr>
                        <a:t>Sodium nitrate (16-0-0)</a:t>
                      </a:r>
                      <a:endParaRPr lang="en-US" sz="1200" b="1"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6007" marR="56007" marT="0" marB="0" anchor="b"/>
                </a:tc>
                <a:tc>
                  <a:txBody>
                    <a:bodyPr/>
                    <a:lstStyle/>
                    <a:p>
                      <a:pPr marL="0" marR="0" algn="ctr">
                        <a:lnSpc>
                          <a:spcPct val="115000"/>
                        </a:lnSpc>
                        <a:spcBef>
                          <a:spcPts val="0"/>
                        </a:spcBef>
                        <a:spcAft>
                          <a:spcPts val="0"/>
                        </a:spcAft>
                      </a:pPr>
                      <a:r>
                        <a:rPr lang="en-US" sz="1200" b="1" dirty="0" smtClean="0">
                          <a:effectLst/>
                        </a:rPr>
                        <a:t>33</a:t>
                      </a:r>
                      <a:endParaRPr lang="en-US" sz="1200" b="1"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6007" marR="56007" marT="0" marB="0" anchor="b"/>
                </a:tc>
                <a:tc>
                  <a:txBody>
                    <a:bodyPr/>
                    <a:lstStyle/>
                    <a:p>
                      <a:pPr marL="0" marR="0" algn="ctr">
                        <a:lnSpc>
                          <a:spcPct val="115000"/>
                        </a:lnSpc>
                        <a:spcBef>
                          <a:spcPts val="0"/>
                        </a:spcBef>
                        <a:spcAft>
                          <a:spcPts val="0"/>
                        </a:spcAft>
                      </a:pPr>
                      <a:r>
                        <a:rPr lang="en-US" sz="1200" b="1">
                          <a:effectLst/>
                        </a:rPr>
                        <a:t>-</a:t>
                      </a:r>
                      <a:endParaRPr lang="en-US" sz="1200" b="1">
                        <a:effectLst/>
                        <a:latin typeface="Calibri" panose="020F0502020204030204" pitchFamily="34" charset="0"/>
                        <a:ea typeface="Times New Roman" panose="02020603050405020304" pitchFamily="18" charset="0"/>
                        <a:cs typeface="Times New Roman" panose="02020603050405020304" pitchFamily="18" charset="0"/>
                      </a:endParaRPr>
                    </a:p>
                  </a:txBody>
                  <a:tcPr marL="56007" marR="56007" marT="0" marB="0" anchor="b"/>
                </a:tc>
                <a:extLst>
                  <a:ext uri="{0D108BD9-81ED-4DB2-BD59-A6C34878D82A}">
                    <a16:rowId xmlns:a16="http://schemas.microsoft.com/office/drawing/2014/main" val="10003"/>
                  </a:ext>
                </a:extLst>
              </a:tr>
              <a:tr h="648852">
                <a:tc vMerge="1">
                  <a:txBody>
                    <a:bodyPr/>
                    <a:lstStyle/>
                    <a:p>
                      <a:endParaRPr lang="en-US"/>
                    </a:p>
                  </a:txBody>
                  <a:tcPr/>
                </a:tc>
                <a:tc vMerge="1">
                  <a:txBody>
                    <a:bodyPr/>
                    <a:lstStyle/>
                    <a:p>
                      <a:endParaRPr lang="en-US"/>
                    </a:p>
                  </a:txBody>
                  <a:tcPr/>
                </a:tc>
                <a:tc>
                  <a:txBody>
                    <a:bodyPr/>
                    <a:lstStyle/>
                    <a:p>
                      <a:pPr marL="0" marR="0">
                        <a:lnSpc>
                          <a:spcPct val="115000"/>
                        </a:lnSpc>
                        <a:spcBef>
                          <a:spcPts val="0"/>
                        </a:spcBef>
                        <a:spcAft>
                          <a:spcPts val="0"/>
                        </a:spcAft>
                      </a:pPr>
                      <a:r>
                        <a:rPr lang="en-US" sz="1200" b="1" dirty="0">
                          <a:effectLst/>
                        </a:rPr>
                        <a:t>Ammonium nitrate (34-0-0)</a:t>
                      </a:r>
                    </a:p>
                    <a:p>
                      <a:pPr marL="0" marR="0">
                        <a:lnSpc>
                          <a:spcPct val="115000"/>
                        </a:lnSpc>
                        <a:spcBef>
                          <a:spcPts val="0"/>
                        </a:spcBef>
                        <a:spcAft>
                          <a:spcPts val="0"/>
                        </a:spcAft>
                      </a:pPr>
                      <a:r>
                        <a:rPr lang="en-US" sz="1200" b="1" dirty="0">
                          <a:effectLst/>
                        </a:rPr>
                        <a:t>Urea (46-0-0)</a:t>
                      </a:r>
                      <a:endParaRPr lang="en-US" sz="1200" b="1"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6007" marR="56007" marT="0" marB="0" anchor="b"/>
                </a:tc>
                <a:tc>
                  <a:txBody>
                    <a:bodyPr/>
                    <a:lstStyle/>
                    <a:p>
                      <a:pPr marL="0" marR="0" algn="ctr">
                        <a:lnSpc>
                          <a:spcPct val="115000"/>
                        </a:lnSpc>
                        <a:spcBef>
                          <a:spcPts val="0"/>
                        </a:spcBef>
                        <a:spcAft>
                          <a:spcPts val="0"/>
                        </a:spcAft>
                      </a:pPr>
                      <a:r>
                        <a:rPr lang="en-US" sz="1200" b="1">
                          <a:effectLst/>
                        </a:rPr>
                        <a:t>-</a:t>
                      </a:r>
                      <a:endParaRPr lang="en-US" sz="1200" b="1">
                        <a:effectLst/>
                        <a:latin typeface="Calibri" panose="020F0502020204030204" pitchFamily="34" charset="0"/>
                        <a:ea typeface="Times New Roman" panose="02020603050405020304" pitchFamily="18" charset="0"/>
                        <a:cs typeface="Times New Roman" panose="02020603050405020304" pitchFamily="18" charset="0"/>
                      </a:endParaRPr>
                    </a:p>
                  </a:txBody>
                  <a:tcPr marL="56007" marR="56007" marT="0" marB="0" anchor="b"/>
                </a:tc>
                <a:tc>
                  <a:txBody>
                    <a:bodyPr/>
                    <a:lstStyle/>
                    <a:p>
                      <a:pPr marL="0" marR="0" algn="ctr">
                        <a:lnSpc>
                          <a:spcPct val="115000"/>
                        </a:lnSpc>
                        <a:spcBef>
                          <a:spcPts val="0"/>
                        </a:spcBef>
                        <a:spcAft>
                          <a:spcPts val="0"/>
                        </a:spcAft>
                      </a:pPr>
                      <a:r>
                        <a:rPr lang="en-US" sz="1200" b="1" dirty="0" smtClean="0">
                          <a:effectLst/>
                        </a:rPr>
                        <a:t>60</a:t>
                      </a:r>
                      <a:endParaRPr lang="en-US" sz="1200" b="1"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6007" marR="56007" marT="0" marB="0" anchor="b"/>
                </a:tc>
                <a:extLst>
                  <a:ext uri="{0D108BD9-81ED-4DB2-BD59-A6C34878D82A}">
                    <a16:rowId xmlns:a16="http://schemas.microsoft.com/office/drawing/2014/main" val="10004"/>
                  </a:ext>
                </a:extLst>
              </a:tr>
              <a:tr h="276388">
                <a:tc>
                  <a:txBody>
                    <a:bodyPr/>
                    <a:lstStyle/>
                    <a:p>
                      <a:pPr marL="0" marR="0">
                        <a:lnSpc>
                          <a:spcPct val="115000"/>
                        </a:lnSpc>
                        <a:spcBef>
                          <a:spcPts val="0"/>
                        </a:spcBef>
                        <a:spcAft>
                          <a:spcPts val="0"/>
                        </a:spcAft>
                      </a:pPr>
                      <a:r>
                        <a:rPr lang="en-US" sz="1200" dirty="0" smtClean="0">
                          <a:effectLst/>
                        </a:rPr>
                        <a:t>Check</a:t>
                      </a:r>
                      <a:endParaRPr lang="en-US" sz="12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6007" marR="56007" marT="0" marB="0" anchor="b"/>
                </a:tc>
                <a:tc>
                  <a:txBody>
                    <a:bodyPr/>
                    <a:lstStyle/>
                    <a:p>
                      <a:pPr marL="0" marR="0">
                        <a:lnSpc>
                          <a:spcPct val="115000"/>
                        </a:lnSpc>
                        <a:spcBef>
                          <a:spcPts val="0"/>
                        </a:spcBef>
                        <a:spcAft>
                          <a:spcPts val="0"/>
                        </a:spcAft>
                      </a:pPr>
                      <a:r>
                        <a:rPr lang="en-US" sz="1200" b="1" dirty="0">
                          <a:effectLst/>
                        </a:rPr>
                        <a:t>No nutrient applied</a:t>
                      </a:r>
                      <a:endParaRPr lang="en-US" sz="1200" b="1"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6007" marR="56007" marT="0" marB="0" anchor="b"/>
                </a:tc>
                <a:tc>
                  <a:txBody>
                    <a:bodyPr/>
                    <a:lstStyle/>
                    <a:p>
                      <a:pPr marL="0" marR="0">
                        <a:lnSpc>
                          <a:spcPct val="115000"/>
                        </a:lnSpc>
                        <a:spcBef>
                          <a:spcPts val="0"/>
                        </a:spcBef>
                        <a:spcAft>
                          <a:spcPts val="0"/>
                        </a:spcAft>
                      </a:pPr>
                      <a:r>
                        <a:rPr lang="en-US" sz="1200" b="1" dirty="0">
                          <a:effectLst/>
                        </a:rPr>
                        <a:t>-</a:t>
                      </a:r>
                      <a:endParaRPr lang="en-US" sz="1200" b="1"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6007" marR="56007" marT="0" marB="0" anchor="b"/>
                </a:tc>
                <a:tc>
                  <a:txBody>
                    <a:bodyPr/>
                    <a:lstStyle/>
                    <a:p>
                      <a:pPr marL="0" marR="0" algn="ctr">
                        <a:lnSpc>
                          <a:spcPct val="115000"/>
                        </a:lnSpc>
                        <a:spcBef>
                          <a:spcPts val="0"/>
                        </a:spcBef>
                        <a:spcAft>
                          <a:spcPts val="0"/>
                        </a:spcAft>
                      </a:pPr>
                      <a:r>
                        <a:rPr lang="en-US" sz="1200" b="1" dirty="0">
                          <a:effectLst/>
                        </a:rPr>
                        <a:t>-</a:t>
                      </a:r>
                      <a:endParaRPr lang="en-US" sz="1200" b="1"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6007" marR="56007" marT="0" marB="0" anchor="b"/>
                </a:tc>
                <a:tc>
                  <a:txBody>
                    <a:bodyPr/>
                    <a:lstStyle/>
                    <a:p>
                      <a:pPr marL="0" marR="0" algn="ctr">
                        <a:lnSpc>
                          <a:spcPct val="115000"/>
                        </a:lnSpc>
                        <a:spcBef>
                          <a:spcPts val="0"/>
                        </a:spcBef>
                        <a:spcAft>
                          <a:spcPts val="0"/>
                        </a:spcAft>
                      </a:pPr>
                      <a:r>
                        <a:rPr lang="en-US" sz="1200" b="1" dirty="0">
                          <a:effectLst/>
                        </a:rPr>
                        <a:t>-</a:t>
                      </a:r>
                      <a:endParaRPr lang="en-US" sz="1200" b="1"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6007" marR="56007" marT="0" marB="0" anchor="b"/>
                </a:tc>
                <a:extLst>
                  <a:ext uri="{0D108BD9-81ED-4DB2-BD59-A6C34878D82A}">
                    <a16:rowId xmlns:a16="http://schemas.microsoft.com/office/drawing/2014/main" val="10005"/>
                  </a:ext>
                </a:extLst>
              </a:tr>
            </a:tbl>
          </a:graphicData>
        </a:graphic>
      </p:graphicFrame>
      <p:graphicFrame>
        <p:nvGraphicFramePr>
          <p:cNvPr id="13" name="Table 12"/>
          <p:cNvGraphicFramePr>
            <a:graphicFrameLocks noGrp="1"/>
          </p:cNvGraphicFramePr>
          <p:nvPr>
            <p:extLst>
              <p:ext uri="{D42A27DB-BD31-4B8C-83A1-F6EECF244321}">
                <p14:modId xmlns:p14="http://schemas.microsoft.com/office/powerpoint/2010/main" val="2425032474"/>
              </p:ext>
            </p:extLst>
          </p:nvPr>
        </p:nvGraphicFramePr>
        <p:xfrm>
          <a:off x="4380993" y="2214864"/>
          <a:ext cx="4420107" cy="2251766"/>
        </p:xfrm>
        <a:graphic>
          <a:graphicData uri="http://schemas.openxmlformats.org/drawingml/2006/table">
            <a:tbl>
              <a:tblPr firstRow="1" firstCol="1" bandRow="1">
                <a:solidFill>
                  <a:srgbClr val="EE6000"/>
                </a:solidFill>
                <a:tableStyleId>{21E4AEA4-8DFA-4A89-87EB-49C32662AFE0}</a:tableStyleId>
              </a:tblPr>
              <a:tblGrid>
                <a:gridCol w="875086">
                  <a:extLst>
                    <a:ext uri="{9D8B030D-6E8A-4147-A177-3AD203B41FA5}">
                      <a16:colId xmlns:a16="http://schemas.microsoft.com/office/drawing/2014/main" val="20000"/>
                    </a:ext>
                  </a:extLst>
                </a:gridCol>
                <a:gridCol w="933729">
                  <a:extLst>
                    <a:ext uri="{9D8B030D-6E8A-4147-A177-3AD203B41FA5}">
                      <a16:colId xmlns:a16="http://schemas.microsoft.com/office/drawing/2014/main" val="20001"/>
                    </a:ext>
                  </a:extLst>
                </a:gridCol>
                <a:gridCol w="812326">
                  <a:extLst>
                    <a:ext uri="{9D8B030D-6E8A-4147-A177-3AD203B41FA5}">
                      <a16:colId xmlns:a16="http://schemas.microsoft.com/office/drawing/2014/main" val="20002"/>
                    </a:ext>
                  </a:extLst>
                </a:gridCol>
                <a:gridCol w="917120">
                  <a:extLst>
                    <a:ext uri="{9D8B030D-6E8A-4147-A177-3AD203B41FA5}">
                      <a16:colId xmlns:a16="http://schemas.microsoft.com/office/drawing/2014/main" val="20003"/>
                    </a:ext>
                  </a:extLst>
                </a:gridCol>
                <a:gridCol w="881846">
                  <a:extLst>
                    <a:ext uri="{9D8B030D-6E8A-4147-A177-3AD203B41FA5}">
                      <a16:colId xmlns:a16="http://schemas.microsoft.com/office/drawing/2014/main" val="20004"/>
                    </a:ext>
                  </a:extLst>
                </a:gridCol>
              </a:tblGrid>
              <a:tr h="216284">
                <a:tc rowSpan="2">
                  <a:txBody>
                    <a:bodyPr/>
                    <a:lstStyle/>
                    <a:p>
                      <a:pPr marL="0" marR="0" algn="ctr">
                        <a:lnSpc>
                          <a:spcPct val="115000"/>
                        </a:lnSpc>
                        <a:spcBef>
                          <a:spcPts val="0"/>
                        </a:spcBef>
                        <a:spcAft>
                          <a:spcPts val="0"/>
                        </a:spcAft>
                      </a:pPr>
                      <a:r>
                        <a:rPr lang="en-US" sz="1200" dirty="0">
                          <a:effectLst/>
                        </a:rPr>
                        <a:t>Years after application</a:t>
                      </a:r>
                      <a:endParaRPr lang="en-US" sz="12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6007" marR="56007" marT="0" marB="0" anchor="ctr"/>
                </a:tc>
                <a:tc gridSpan="2">
                  <a:txBody>
                    <a:bodyPr/>
                    <a:lstStyle/>
                    <a:p>
                      <a:pPr marL="0" marR="0" algn="ctr">
                        <a:lnSpc>
                          <a:spcPct val="115000"/>
                        </a:lnSpc>
                        <a:spcBef>
                          <a:spcPts val="0"/>
                        </a:spcBef>
                        <a:spcAft>
                          <a:spcPts val="0"/>
                        </a:spcAft>
                      </a:pPr>
                      <a:r>
                        <a:rPr lang="en-US" sz="1200" dirty="0" smtClean="0">
                          <a:effectLst/>
                        </a:rPr>
                        <a:t>120 </a:t>
                      </a:r>
                      <a:r>
                        <a:rPr lang="en-US" sz="1200" dirty="0" err="1" smtClean="0">
                          <a:effectLst/>
                        </a:rPr>
                        <a:t>lbs</a:t>
                      </a:r>
                      <a:r>
                        <a:rPr lang="en-US" sz="1200" dirty="0" smtClean="0">
                          <a:effectLst/>
                        </a:rPr>
                        <a:t> ac</a:t>
                      </a:r>
                      <a:r>
                        <a:rPr lang="en-US" sz="1200" baseline="30000" dirty="0" smtClean="0">
                          <a:effectLst/>
                        </a:rPr>
                        <a:t>-1</a:t>
                      </a:r>
                      <a:endParaRPr lang="en-US" sz="12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6007" marR="56007" marT="0" marB="0" anchor="ctr">
                    <a:lnB w="12700" cap="flat" cmpd="sng" algn="ctr">
                      <a:solidFill>
                        <a:schemeClr val="bg1"/>
                      </a:solidFill>
                      <a:prstDash val="solid"/>
                      <a:round/>
                      <a:headEnd type="none" w="med" len="med"/>
                      <a:tailEnd type="none" w="med" len="med"/>
                    </a:lnB>
                  </a:tcPr>
                </a:tc>
                <a:tc hMerge="1">
                  <a:txBody>
                    <a:bodyPr/>
                    <a:lstStyle/>
                    <a:p>
                      <a:endParaRPr lang="en-US"/>
                    </a:p>
                  </a:txBody>
                  <a:tcPr/>
                </a:tc>
                <a:tc gridSpan="2">
                  <a:txBody>
                    <a:bodyPr/>
                    <a:lstStyle/>
                    <a:p>
                      <a:pPr marL="0" marR="0" algn="ctr">
                        <a:lnSpc>
                          <a:spcPct val="115000"/>
                        </a:lnSpc>
                        <a:spcBef>
                          <a:spcPts val="0"/>
                        </a:spcBef>
                        <a:spcAft>
                          <a:spcPts val="0"/>
                        </a:spcAft>
                      </a:pPr>
                      <a:r>
                        <a:rPr lang="en-US" sz="1200" dirty="0" smtClean="0">
                          <a:effectLst/>
                        </a:rPr>
                        <a:t>240 </a:t>
                      </a:r>
                      <a:r>
                        <a:rPr lang="en-US" sz="1200" dirty="0" err="1" smtClean="0">
                          <a:effectLst/>
                        </a:rPr>
                        <a:t>lbs</a:t>
                      </a:r>
                      <a:r>
                        <a:rPr lang="en-US" sz="1200" dirty="0" smtClean="0">
                          <a:effectLst/>
                        </a:rPr>
                        <a:t> ac</a:t>
                      </a:r>
                      <a:r>
                        <a:rPr lang="en-US" sz="1200" baseline="30000" dirty="0" smtClean="0">
                          <a:effectLst/>
                        </a:rPr>
                        <a:t>-1</a:t>
                      </a:r>
                      <a:endParaRPr lang="en-US" sz="12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6007" marR="56007" marT="0" marB="0" anchor="ctr">
                    <a:lnB w="12700" cap="flat" cmpd="sng" algn="ctr">
                      <a:solidFill>
                        <a:schemeClr val="bg1"/>
                      </a:solidFill>
                      <a:prstDash val="solid"/>
                      <a:round/>
                      <a:headEnd type="none" w="med" len="med"/>
                      <a:tailEnd type="none" w="med" len="med"/>
                    </a:lnB>
                  </a:tcPr>
                </a:tc>
                <a:tc hMerge="1">
                  <a:txBody>
                    <a:bodyPr/>
                    <a:lstStyle/>
                    <a:p>
                      <a:endParaRPr lang="en-US"/>
                    </a:p>
                  </a:txBody>
                  <a:tcPr/>
                </a:tc>
                <a:extLst>
                  <a:ext uri="{0D108BD9-81ED-4DB2-BD59-A6C34878D82A}">
                    <a16:rowId xmlns:a16="http://schemas.microsoft.com/office/drawing/2014/main" val="10000"/>
                  </a:ext>
                </a:extLst>
              </a:tr>
              <a:tr h="432568">
                <a:tc vMerge="1">
                  <a:txBody>
                    <a:bodyPr/>
                    <a:lstStyle/>
                    <a:p>
                      <a:endParaRPr lang="en-US"/>
                    </a:p>
                  </a:txBody>
                  <a:tcPr/>
                </a:tc>
                <a:tc>
                  <a:txBody>
                    <a:bodyPr/>
                    <a:lstStyle/>
                    <a:p>
                      <a:pPr marL="0" marR="0" indent="0" algn="ctr">
                        <a:lnSpc>
                          <a:spcPct val="115000"/>
                        </a:lnSpc>
                        <a:spcBef>
                          <a:spcPts val="0"/>
                        </a:spcBef>
                        <a:spcAft>
                          <a:spcPts val="0"/>
                        </a:spcAft>
                      </a:pPr>
                      <a:r>
                        <a:rPr lang="en-US" sz="1000" dirty="0">
                          <a:effectLst/>
                        </a:rPr>
                        <a:t>N contribution</a:t>
                      </a:r>
                      <a:endParaRPr lang="en-US" sz="1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6007" marR="56007" marT="0" marB="0" anchor="ctr">
                    <a:lnL w="12700" cap="flat" cmpd="sng" algn="ctr">
                      <a:solidFill>
                        <a:schemeClr val="bg1"/>
                      </a:solidFill>
                      <a:prstDash val="solid"/>
                      <a:round/>
                      <a:headEnd type="none" w="med" len="med"/>
                      <a:tailEnd type="none" w="med" len="med"/>
                    </a:lnL>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000" dirty="0">
                          <a:effectLst/>
                        </a:rPr>
                        <a:t>N availability</a:t>
                      </a:r>
                      <a:endParaRPr lang="en-US" sz="1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6007" marR="56007" marT="0" marB="0" anchor="ct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000" dirty="0">
                          <a:effectLst/>
                        </a:rPr>
                        <a:t>N contribution</a:t>
                      </a:r>
                      <a:endParaRPr lang="en-US" sz="1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6007" marR="56007" marT="0" marB="0" anchor="ct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000" dirty="0">
                          <a:effectLst/>
                        </a:rPr>
                        <a:t>N availability</a:t>
                      </a:r>
                      <a:endParaRPr lang="en-US" sz="1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6007" marR="56007" marT="0" marB="0" anchor="ct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0001"/>
                  </a:ext>
                </a:extLst>
              </a:tr>
              <a:tr h="216284">
                <a:tc>
                  <a:txBody>
                    <a:bodyPr/>
                    <a:lstStyle/>
                    <a:p>
                      <a:pPr marL="0" marR="0">
                        <a:lnSpc>
                          <a:spcPct val="115000"/>
                        </a:lnSpc>
                        <a:spcBef>
                          <a:spcPts val="0"/>
                        </a:spcBef>
                        <a:spcAft>
                          <a:spcPts val="0"/>
                        </a:spcAft>
                      </a:pPr>
                      <a:r>
                        <a:rPr lang="en-US" sz="1200" dirty="0">
                          <a:effectLst/>
                        </a:rPr>
                        <a:t> </a:t>
                      </a:r>
                      <a:endParaRPr lang="en-US" sz="12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6007" marR="56007" marT="0" marB="0"/>
                </a:tc>
                <a:tc>
                  <a:txBody>
                    <a:bodyPr/>
                    <a:lstStyle/>
                    <a:p>
                      <a:pPr marL="0" marR="0" algn="ctr">
                        <a:lnSpc>
                          <a:spcPct val="115000"/>
                        </a:lnSpc>
                        <a:spcBef>
                          <a:spcPts val="0"/>
                        </a:spcBef>
                        <a:spcAft>
                          <a:spcPts val="0"/>
                        </a:spcAft>
                      </a:pPr>
                      <a:r>
                        <a:rPr lang="en-US" sz="1000" dirty="0" err="1" smtClean="0">
                          <a:effectLst/>
                        </a:rPr>
                        <a:t>lb</a:t>
                      </a:r>
                      <a:r>
                        <a:rPr lang="en-US" sz="1000" dirty="0" smtClean="0">
                          <a:effectLst/>
                        </a:rPr>
                        <a:t> ac</a:t>
                      </a:r>
                      <a:r>
                        <a:rPr lang="en-US" sz="1000" baseline="30000" dirty="0" smtClean="0">
                          <a:effectLst/>
                        </a:rPr>
                        <a:t>-1</a:t>
                      </a:r>
                      <a:endParaRPr lang="en-US" sz="1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6007" marR="56007" marT="0" marB="0">
                    <a:lnT w="28575" cap="flat" cmpd="sng" algn="ctr">
                      <a:solidFill>
                        <a:schemeClr val="bg1"/>
                      </a:solidFill>
                      <a:prstDash val="solid"/>
                      <a:round/>
                      <a:headEnd type="none" w="med" len="med"/>
                      <a:tailEnd type="none" w="med" len="med"/>
                    </a:lnT>
                  </a:tcPr>
                </a:tc>
                <a:tc>
                  <a:txBody>
                    <a:bodyPr/>
                    <a:lstStyle/>
                    <a:p>
                      <a:pPr marL="0" marR="0" algn="ctr">
                        <a:lnSpc>
                          <a:spcPct val="115000"/>
                        </a:lnSpc>
                        <a:spcBef>
                          <a:spcPts val="0"/>
                        </a:spcBef>
                        <a:spcAft>
                          <a:spcPts val="0"/>
                        </a:spcAft>
                      </a:pPr>
                      <a:r>
                        <a:rPr lang="en-US" sz="1000" dirty="0">
                          <a:effectLst/>
                        </a:rPr>
                        <a:t>%</a:t>
                      </a:r>
                      <a:endParaRPr lang="en-US" sz="1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6007" marR="56007" marT="0" marB="0">
                    <a:lnT w="28575" cap="flat" cmpd="sng" algn="ctr">
                      <a:solidFill>
                        <a:schemeClr val="bg1"/>
                      </a:solidFill>
                      <a:prstDash val="solid"/>
                      <a:round/>
                      <a:headEnd type="none" w="med" len="med"/>
                      <a:tailEnd type="none" w="med" len="med"/>
                    </a:lnT>
                  </a:tcPr>
                </a:tc>
                <a:tc>
                  <a:txBody>
                    <a:bodyPr/>
                    <a:lstStyle/>
                    <a:p>
                      <a:pPr marL="0" marR="0" algn="ctr">
                        <a:lnSpc>
                          <a:spcPct val="115000"/>
                        </a:lnSpc>
                        <a:spcBef>
                          <a:spcPts val="0"/>
                        </a:spcBef>
                        <a:spcAft>
                          <a:spcPts val="0"/>
                        </a:spcAft>
                      </a:pPr>
                      <a:r>
                        <a:rPr lang="en-US" sz="1000" dirty="0" err="1" smtClean="0">
                          <a:effectLst/>
                        </a:rPr>
                        <a:t>lb</a:t>
                      </a:r>
                      <a:r>
                        <a:rPr lang="en-US" sz="1000" dirty="0" smtClean="0">
                          <a:effectLst/>
                        </a:rPr>
                        <a:t> ac</a:t>
                      </a:r>
                      <a:r>
                        <a:rPr lang="en-US" sz="1000" baseline="30000" dirty="0" smtClean="0">
                          <a:effectLst/>
                        </a:rPr>
                        <a:t>-1</a:t>
                      </a:r>
                      <a:endParaRPr lang="en-US" sz="1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6007" marR="56007" marT="0" marB="0">
                    <a:lnT w="28575" cap="flat" cmpd="sng" algn="ctr">
                      <a:solidFill>
                        <a:schemeClr val="bg1"/>
                      </a:solidFill>
                      <a:prstDash val="solid"/>
                      <a:round/>
                      <a:headEnd type="none" w="med" len="med"/>
                      <a:tailEnd type="none" w="med" len="med"/>
                    </a:lnT>
                  </a:tcPr>
                </a:tc>
                <a:tc>
                  <a:txBody>
                    <a:bodyPr/>
                    <a:lstStyle/>
                    <a:p>
                      <a:pPr marL="0" marR="0" algn="ctr">
                        <a:lnSpc>
                          <a:spcPct val="115000"/>
                        </a:lnSpc>
                        <a:spcBef>
                          <a:spcPts val="0"/>
                        </a:spcBef>
                        <a:spcAft>
                          <a:spcPts val="0"/>
                        </a:spcAft>
                      </a:pPr>
                      <a:r>
                        <a:rPr lang="en-US" sz="1000" dirty="0">
                          <a:effectLst/>
                        </a:rPr>
                        <a:t>%</a:t>
                      </a:r>
                      <a:endParaRPr lang="en-US" sz="1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6007" marR="56007" marT="0" marB="0">
                    <a:lnT w="28575" cap="flat" cmpd="sng" algn="ctr">
                      <a:solidFill>
                        <a:schemeClr val="bg1"/>
                      </a:solidFill>
                      <a:prstDash val="solid"/>
                      <a:round/>
                      <a:headEnd type="none" w="med" len="med"/>
                      <a:tailEnd type="none" w="med" len="med"/>
                    </a:lnT>
                  </a:tcPr>
                </a:tc>
                <a:extLst>
                  <a:ext uri="{0D108BD9-81ED-4DB2-BD59-A6C34878D82A}">
                    <a16:rowId xmlns:a16="http://schemas.microsoft.com/office/drawing/2014/main" val="10002"/>
                  </a:ext>
                </a:extLst>
              </a:tr>
              <a:tr h="949007">
                <a:tc>
                  <a:txBody>
                    <a:bodyPr/>
                    <a:lstStyle/>
                    <a:p>
                      <a:pPr marL="0" marR="0" algn="ctr">
                        <a:lnSpc>
                          <a:spcPct val="115000"/>
                        </a:lnSpc>
                        <a:spcBef>
                          <a:spcPts val="0"/>
                        </a:spcBef>
                        <a:spcAft>
                          <a:spcPts val="600"/>
                        </a:spcAft>
                      </a:pPr>
                      <a:r>
                        <a:rPr lang="en-US" sz="1000" dirty="0">
                          <a:effectLst/>
                        </a:rPr>
                        <a:t>1</a:t>
                      </a:r>
                    </a:p>
                    <a:p>
                      <a:pPr marL="0" marR="0" algn="ctr">
                        <a:lnSpc>
                          <a:spcPct val="115000"/>
                        </a:lnSpc>
                        <a:spcBef>
                          <a:spcPts val="0"/>
                        </a:spcBef>
                        <a:spcAft>
                          <a:spcPts val="600"/>
                        </a:spcAft>
                      </a:pPr>
                      <a:r>
                        <a:rPr lang="en-US" sz="1000" dirty="0">
                          <a:effectLst/>
                        </a:rPr>
                        <a:t>2</a:t>
                      </a:r>
                    </a:p>
                    <a:p>
                      <a:pPr marL="0" marR="0" algn="ctr">
                        <a:lnSpc>
                          <a:spcPct val="115000"/>
                        </a:lnSpc>
                        <a:spcBef>
                          <a:spcPts val="0"/>
                        </a:spcBef>
                        <a:spcAft>
                          <a:spcPts val="600"/>
                        </a:spcAft>
                      </a:pPr>
                      <a:r>
                        <a:rPr lang="en-US" sz="1000" dirty="0">
                          <a:effectLst/>
                        </a:rPr>
                        <a:t>3</a:t>
                      </a:r>
                    </a:p>
                    <a:p>
                      <a:pPr marL="0" marR="0" algn="ctr">
                        <a:lnSpc>
                          <a:spcPct val="115000"/>
                        </a:lnSpc>
                        <a:spcBef>
                          <a:spcPts val="0"/>
                        </a:spcBef>
                        <a:spcAft>
                          <a:spcPts val="600"/>
                        </a:spcAft>
                      </a:pPr>
                      <a:r>
                        <a:rPr lang="en-US" sz="1000" dirty="0">
                          <a:effectLst/>
                        </a:rPr>
                        <a:t>4</a:t>
                      </a:r>
                      <a:endParaRPr lang="en-US" sz="1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6007" marR="56007" marT="0" marB="0"/>
                </a:tc>
                <a:tc>
                  <a:txBody>
                    <a:bodyPr/>
                    <a:lstStyle/>
                    <a:p>
                      <a:pPr marL="0" marR="0" algn="ctr">
                        <a:lnSpc>
                          <a:spcPct val="115000"/>
                        </a:lnSpc>
                        <a:spcBef>
                          <a:spcPts val="0"/>
                        </a:spcBef>
                        <a:spcAft>
                          <a:spcPts val="600"/>
                        </a:spcAft>
                      </a:pPr>
                      <a:r>
                        <a:rPr lang="en-US" sz="1000" b="1" dirty="0" smtClean="0">
                          <a:effectLst/>
                        </a:rPr>
                        <a:t>13.42</a:t>
                      </a:r>
                      <a:endParaRPr lang="en-US" sz="1000" b="1" dirty="0">
                        <a:effectLst/>
                      </a:endParaRPr>
                    </a:p>
                    <a:p>
                      <a:pPr marL="0" marR="0" algn="ctr">
                        <a:lnSpc>
                          <a:spcPct val="115000"/>
                        </a:lnSpc>
                        <a:spcBef>
                          <a:spcPts val="0"/>
                        </a:spcBef>
                        <a:spcAft>
                          <a:spcPts val="600"/>
                        </a:spcAft>
                      </a:pPr>
                      <a:r>
                        <a:rPr lang="en-US" sz="1000" b="1" dirty="0" smtClean="0">
                          <a:effectLst/>
                        </a:rPr>
                        <a:t>24.23</a:t>
                      </a:r>
                      <a:endParaRPr lang="en-US" sz="1000" b="1" dirty="0">
                        <a:effectLst/>
                      </a:endParaRPr>
                    </a:p>
                    <a:p>
                      <a:pPr marL="0" marR="0" algn="ctr">
                        <a:lnSpc>
                          <a:spcPct val="115000"/>
                        </a:lnSpc>
                        <a:spcBef>
                          <a:spcPts val="0"/>
                        </a:spcBef>
                        <a:spcAft>
                          <a:spcPts val="600"/>
                        </a:spcAft>
                      </a:pPr>
                      <a:r>
                        <a:rPr lang="en-US" sz="1000" b="1" dirty="0" smtClean="0">
                          <a:effectLst/>
                        </a:rPr>
                        <a:t>17.27</a:t>
                      </a:r>
                      <a:endParaRPr lang="en-US" sz="1000" b="1" dirty="0">
                        <a:effectLst/>
                      </a:endParaRPr>
                    </a:p>
                    <a:p>
                      <a:pPr marL="0" marR="0" algn="ctr">
                        <a:lnSpc>
                          <a:spcPct val="115000"/>
                        </a:lnSpc>
                        <a:spcBef>
                          <a:spcPts val="0"/>
                        </a:spcBef>
                        <a:spcAft>
                          <a:spcPts val="600"/>
                        </a:spcAft>
                      </a:pPr>
                      <a:r>
                        <a:rPr lang="en-US" sz="1000" b="1" dirty="0" smtClean="0">
                          <a:effectLst/>
                        </a:rPr>
                        <a:t>21.59</a:t>
                      </a:r>
                      <a:endParaRPr lang="en-US" sz="1000" b="1"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6007" marR="56007" marT="0" marB="0"/>
                </a:tc>
                <a:tc>
                  <a:txBody>
                    <a:bodyPr/>
                    <a:lstStyle/>
                    <a:p>
                      <a:pPr marL="0" marR="0" algn="ctr">
                        <a:lnSpc>
                          <a:spcPct val="115000"/>
                        </a:lnSpc>
                        <a:spcBef>
                          <a:spcPts val="0"/>
                        </a:spcBef>
                        <a:spcAft>
                          <a:spcPts val="600"/>
                        </a:spcAft>
                      </a:pPr>
                      <a:r>
                        <a:rPr lang="en-US" sz="1000" b="1" dirty="0">
                          <a:effectLst/>
                        </a:rPr>
                        <a:t>11</a:t>
                      </a:r>
                    </a:p>
                    <a:p>
                      <a:pPr marL="0" marR="0" algn="ctr">
                        <a:lnSpc>
                          <a:spcPct val="115000"/>
                        </a:lnSpc>
                        <a:spcBef>
                          <a:spcPts val="0"/>
                        </a:spcBef>
                        <a:spcAft>
                          <a:spcPts val="600"/>
                        </a:spcAft>
                      </a:pPr>
                      <a:r>
                        <a:rPr lang="en-US" sz="1000" b="1" dirty="0">
                          <a:effectLst/>
                        </a:rPr>
                        <a:t>20</a:t>
                      </a:r>
                    </a:p>
                    <a:p>
                      <a:pPr marL="0" marR="0" algn="ctr">
                        <a:lnSpc>
                          <a:spcPct val="115000"/>
                        </a:lnSpc>
                        <a:spcBef>
                          <a:spcPts val="0"/>
                        </a:spcBef>
                        <a:spcAft>
                          <a:spcPts val="600"/>
                        </a:spcAft>
                      </a:pPr>
                      <a:r>
                        <a:rPr lang="en-US" sz="1000" b="1" dirty="0">
                          <a:effectLst/>
                        </a:rPr>
                        <a:t>14</a:t>
                      </a:r>
                    </a:p>
                    <a:p>
                      <a:pPr marL="0" marR="0" algn="ctr">
                        <a:lnSpc>
                          <a:spcPct val="115000"/>
                        </a:lnSpc>
                        <a:spcBef>
                          <a:spcPts val="0"/>
                        </a:spcBef>
                        <a:spcAft>
                          <a:spcPts val="600"/>
                        </a:spcAft>
                      </a:pPr>
                      <a:r>
                        <a:rPr lang="en-US" sz="1000" b="1" dirty="0">
                          <a:effectLst/>
                        </a:rPr>
                        <a:t>18</a:t>
                      </a:r>
                      <a:endParaRPr lang="en-US" sz="1000" b="1"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6007" marR="56007" marT="0" marB="0"/>
                </a:tc>
                <a:tc>
                  <a:txBody>
                    <a:bodyPr/>
                    <a:lstStyle/>
                    <a:p>
                      <a:pPr marL="0" marR="0" algn="ctr">
                        <a:lnSpc>
                          <a:spcPct val="115000"/>
                        </a:lnSpc>
                        <a:spcBef>
                          <a:spcPts val="0"/>
                        </a:spcBef>
                        <a:spcAft>
                          <a:spcPts val="600"/>
                        </a:spcAft>
                      </a:pPr>
                      <a:r>
                        <a:rPr lang="en-US" sz="1000" b="1" dirty="0" smtClean="0">
                          <a:effectLst/>
                        </a:rPr>
                        <a:t>42.87</a:t>
                      </a:r>
                      <a:endParaRPr lang="en-US" sz="1000" b="1" dirty="0">
                        <a:effectLst/>
                      </a:endParaRPr>
                    </a:p>
                    <a:p>
                      <a:pPr marL="0" marR="0" algn="ctr">
                        <a:lnSpc>
                          <a:spcPct val="115000"/>
                        </a:lnSpc>
                        <a:spcBef>
                          <a:spcPts val="0"/>
                        </a:spcBef>
                        <a:spcAft>
                          <a:spcPts val="600"/>
                        </a:spcAft>
                      </a:pPr>
                      <a:r>
                        <a:rPr lang="en-US" sz="1000" b="1" dirty="0" smtClean="0">
                          <a:effectLst/>
                        </a:rPr>
                        <a:t>39.86</a:t>
                      </a:r>
                      <a:endParaRPr lang="en-US" sz="1000" b="1" dirty="0">
                        <a:effectLst/>
                      </a:endParaRPr>
                    </a:p>
                    <a:p>
                      <a:pPr marL="0" marR="0" algn="ctr">
                        <a:lnSpc>
                          <a:spcPct val="115000"/>
                        </a:lnSpc>
                        <a:spcBef>
                          <a:spcPts val="0"/>
                        </a:spcBef>
                        <a:spcAft>
                          <a:spcPts val="600"/>
                        </a:spcAft>
                      </a:pPr>
                      <a:r>
                        <a:rPr lang="en-US" sz="1000" b="1" dirty="0" smtClean="0">
                          <a:effectLst/>
                        </a:rPr>
                        <a:t>30.79</a:t>
                      </a:r>
                      <a:endParaRPr lang="en-US" sz="1000" b="1" dirty="0">
                        <a:effectLst/>
                      </a:endParaRPr>
                    </a:p>
                    <a:p>
                      <a:pPr marL="0" marR="0" algn="ctr">
                        <a:lnSpc>
                          <a:spcPct val="115000"/>
                        </a:lnSpc>
                        <a:spcBef>
                          <a:spcPts val="0"/>
                        </a:spcBef>
                        <a:spcAft>
                          <a:spcPts val="600"/>
                        </a:spcAft>
                      </a:pPr>
                      <a:r>
                        <a:rPr lang="en-US" sz="1000" b="1" dirty="0" smtClean="0">
                          <a:effectLst/>
                        </a:rPr>
                        <a:t>25.88</a:t>
                      </a:r>
                      <a:endParaRPr lang="en-US" sz="1000" b="1"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6007" marR="56007" marT="0" marB="0"/>
                </a:tc>
                <a:tc>
                  <a:txBody>
                    <a:bodyPr/>
                    <a:lstStyle/>
                    <a:p>
                      <a:pPr marL="0" marR="0" algn="ctr">
                        <a:lnSpc>
                          <a:spcPct val="115000"/>
                        </a:lnSpc>
                        <a:spcBef>
                          <a:spcPts val="0"/>
                        </a:spcBef>
                        <a:spcAft>
                          <a:spcPts val="600"/>
                        </a:spcAft>
                      </a:pPr>
                      <a:r>
                        <a:rPr lang="en-US" sz="1000" b="1" dirty="0">
                          <a:effectLst/>
                        </a:rPr>
                        <a:t>18</a:t>
                      </a:r>
                    </a:p>
                    <a:p>
                      <a:pPr marL="0" marR="0" algn="ctr">
                        <a:lnSpc>
                          <a:spcPct val="115000"/>
                        </a:lnSpc>
                        <a:spcBef>
                          <a:spcPts val="0"/>
                        </a:spcBef>
                        <a:spcAft>
                          <a:spcPts val="600"/>
                        </a:spcAft>
                      </a:pPr>
                      <a:r>
                        <a:rPr lang="en-US" sz="1000" b="1" dirty="0">
                          <a:effectLst/>
                        </a:rPr>
                        <a:t>17</a:t>
                      </a:r>
                    </a:p>
                    <a:p>
                      <a:pPr marL="0" marR="0" algn="ctr">
                        <a:lnSpc>
                          <a:spcPct val="115000"/>
                        </a:lnSpc>
                        <a:spcBef>
                          <a:spcPts val="0"/>
                        </a:spcBef>
                        <a:spcAft>
                          <a:spcPts val="600"/>
                        </a:spcAft>
                      </a:pPr>
                      <a:r>
                        <a:rPr lang="en-US" sz="1000" b="1" dirty="0">
                          <a:effectLst/>
                        </a:rPr>
                        <a:t>13</a:t>
                      </a:r>
                    </a:p>
                    <a:p>
                      <a:pPr marL="0" marR="0" algn="ctr">
                        <a:lnSpc>
                          <a:spcPct val="115000"/>
                        </a:lnSpc>
                        <a:spcBef>
                          <a:spcPts val="0"/>
                        </a:spcBef>
                        <a:spcAft>
                          <a:spcPts val="600"/>
                        </a:spcAft>
                      </a:pPr>
                      <a:r>
                        <a:rPr lang="en-US" sz="1000" b="1" dirty="0">
                          <a:effectLst/>
                        </a:rPr>
                        <a:t>11</a:t>
                      </a:r>
                      <a:endParaRPr lang="en-US" sz="1000" b="1"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6007" marR="56007" marT="0" marB="0"/>
                </a:tc>
                <a:extLst>
                  <a:ext uri="{0D108BD9-81ED-4DB2-BD59-A6C34878D82A}">
                    <a16:rowId xmlns:a16="http://schemas.microsoft.com/office/drawing/2014/main" val="10003"/>
                  </a:ext>
                </a:extLst>
              </a:tr>
              <a:tr h="221339">
                <a:tc>
                  <a:txBody>
                    <a:bodyPr/>
                    <a:lstStyle/>
                    <a:p>
                      <a:pPr marL="0" marR="0">
                        <a:lnSpc>
                          <a:spcPct val="115000"/>
                        </a:lnSpc>
                        <a:spcBef>
                          <a:spcPts val="0"/>
                        </a:spcBef>
                        <a:spcAft>
                          <a:spcPts val="0"/>
                        </a:spcAft>
                      </a:pPr>
                      <a:r>
                        <a:rPr lang="en-US" sz="1200" dirty="0">
                          <a:effectLst/>
                        </a:rPr>
                        <a:t>Total</a:t>
                      </a:r>
                      <a:endParaRPr lang="en-US" sz="12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6007" marR="56007" marT="0" marB="0" anchor="ctr"/>
                </a:tc>
                <a:tc>
                  <a:txBody>
                    <a:bodyPr/>
                    <a:lstStyle/>
                    <a:p>
                      <a:pPr marL="0" marR="0" algn="ctr">
                        <a:lnSpc>
                          <a:spcPct val="115000"/>
                        </a:lnSpc>
                        <a:spcBef>
                          <a:spcPts val="0"/>
                        </a:spcBef>
                        <a:spcAft>
                          <a:spcPts val="0"/>
                        </a:spcAft>
                      </a:pPr>
                      <a:r>
                        <a:rPr lang="en-US" sz="1000" b="1" dirty="0" smtClean="0">
                          <a:effectLst/>
                        </a:rPr>
                        <a:t>76.51</a:t>
                      </a:r>
                      <a:endParaRPr lang="en-US" sz="1000" b="1"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6007" marR="56007" marT="0" marB="0" anchor="ctr"/>
                </a:tc>
                <a:tc>
                  <a:txBody>
                    <a:bodyPr/>
                    <a:lstStyle/>
                    <a:p>
                      <a:pPr marL="0" marR="0" algn="ctr">
                        <a:lnSpc>
                          <a:spcPct val="115000"/>
                        </a:lnSpc>
                        <a:spcBef>
                          <a:spcPts val="0"/>
                        </a:spcBef>
                        <a:spcAft>
                          <a:spcPts val="0"/>
                        </a:spcAft>
                      </a:pPr>
                      <a:r>
                        <a:rPr lang="en-US" sz="1000" b="1">
                          <a:effectLst/>
                        </a:rPr>
                        <a:t> </a:t>
                      </a:r>
                      <a:endParaRPr lang="en-US" sz="1000" b="1">
                        <a:effectLst/>
                        <a:latin typeface="Calibri" panose="020F0502020204030204" pitchFamily="34" charset="0"/>
                        <a:ea typeface="Times New Roman" panose="02020603050405020304" pitchFamily="18" charset="0"/>
                        <a:cs typeface="Times New Roman" panose="02020603050405020304" pitchFamily="18" charset="0"/>
                      </a:endParaRPr>
                    </a:p>
                  </a:txBody>
                  <a:tcPr marL="56007" marR="56007" marT="0" marB="0" anchor="ctr"/>
                </a:tc>
                <a:tc>
                  <a:txBody>
                    <a:bodyPr/>
                    <a:lstStyle/>
                    <a:p>
                      <a:pPr marL="0" marR="0" algn="ctr">
                        <a:lnSpc>
                          <a:spcPct val="115000"/>
                        </a:lnSpc>
                        <a:spcBef>
                          <a:spcPts val="0"/>
                        </a:spcBef>
                        <a:spcAft>
                          <a:spcPts val="0"/>
                        </a:spcAft>
                      </a:pPr>
                      <a:r>
                        <a:rPr lang="en-US" sz="1000" b="1" dirty="0" smtClean="0">
                          <a:effectLst/>
                        </a:rPr>
                        <a:t>139.40</a:t>
                      </a:r>
                      <a:endParaRPr lang="en-US" sz="1000" b="1"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6007" marR="56007" marT="0" marB="0" anchor="ctr"/>
                </a:tc>
                <a:tc>
                  <a:txBody>
                    <a:bodyPr/>
                    <a:lstStyle/>
                    <a:p>
                      <a:pPr marL="0" marR="0" algn="ctr">
                        <a:lnSpc>
                          <a:spcPct val="115000"/>
                        </a:lnSpc>
                        <a:spcBef>
                          <a:spcPts val="0"/>
                        </a:spcBef>
                        <a:spcAft>
                          <a:spcPts val="0"/>
                        </a:spcAft>
                      </a:pPr>
                      <a:r>
                        <a:rPr lang="en-US" sz="1000" b="1" dirty="0">
                          <a:effectLst/>
                        </a:rPr>
                        <a:t> </a:t>
                      </a:r>
                      <a:endParaRPr lang="en-US" sz="1000" b="1"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6007" marR="56007" marT="0" marB="0"/>
                </a:tc>
                <a:extLst>
                  <a:ext uri="{0D108BD9-81ED-4DB2-BD59-A6C34878D82A}">
                    <a16:rowId xmlns:a16="http://schemas.microsoft.com/office/drawing/2014/main" val="10004"/>
                  </a:ext>
                </a:extLst>
              </a:tr>
              <a:tr h="216284">
                <a:tc>
                  <a:txBody>
                    <a:bodyPr/>
                    <a:lstStyle/>
                    <a:p>
                      <a:pPr marL="0" marR="0">
                        <a:lnSpc>
                          <a:spcPct val="115000"/>
                        </a:lnSpc>
                        <a:spcBef>
                          <a:spcPts val="0"/>
                        </a:spcBef>
                        <a:spcAft>
                          <a:spcPts val="0"/>
                        </a:spcAft>
                      </a:pPr>
                      <a:r>
                        <a:rPr lang="en-US" sz="1200" dirty="0">
                          <a:effectLst/>
                        </a:rPr>
                        <a:t>NUE</a:t>
                      </a:r>
                      <a:endParaRPr lang="en-US" sz="12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6007" marR="56007" marT="0" marB="0" anchor="ctr"/>
                </a:tc>
                <a:tc>
                  <a:txBody>
                    <a:bodyPr/>
                    <a:lstStyle/>
                    <a:p>
                      <a:pPr marL="0" marR="0" algn="ctr">
                        <a:lnSpc>
                          <a:spcPct val="115000"/>
                        </a:lnSpc>
                        <a:spcBef>
                          <a:spcPts val="0"/>
                        </a:spcBef>
                        <a:spcAft>
                          <a:spcPts val="0"/>
                        </a:spcAft>
                      </a:pPr>
                      <a:r>
                        <a:rPr lang="en-US" sz="1000" b="1" dirty="0">
                          <a:effectLst/>
                        </a:rPr>
                        <a:t> </a:t>
                      </a:r>
                      <a:endParaRPr lang="en-US" sz="1000" b="1"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6007" marR="56007" marT="0" marB="0"/>
                </a:tc>
                <a:tc>
                  <a:txBody>
                    <a:bodyPr/>
                    <a:lstStyle/>
                    <a:p>
                      <a:pPr marL="0" marR="0" algn="ctr">
                        <a:lnSpc>
                          <a:spcPct val="115000"/>
                        </a:lnSpc>
                        <a:spcBef>
                          <a:spcPts val="0"/>
                        </a:spcBef>
                        <a:spcAft>
                          <a:spcPts val="0"/>
                        </a:spcAft>
                      </a:pPr>
                      <a:r>
                        <a:rPr lang="en-US" sz="1000" b="1" dirty="0">
                          <a:effectLst/>
                        </a:rPr>
                        <a:t>64</a:t>
                      </a:r>
                      <a:endParaRPr lang="en-US" sz="1000" b="1"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6007" marR="56007" marT="0" marB="0" anchor="ctr"/>
                </a:tc>
                <a:tc>
                  <a:txBody>
                    <a:bodyPr/>
                    <a:lstStyle/>
                    <a:p>
                      <a:pPr marL="0" marR="0" algn="ctr">
                        <a:lnSpc>
                          <a:spcPct val="115000"/>
                        </a:lnSpc>
                        <a:spcBef>
                          <a:spcPts val="0"/>
                        </a:spcBef>
                        <a:spcAft>
                          <a:spcPts val="0"/>
                        </a:spcAft>
                      </a:pPr>
                      <a:r>
                        <a:rPr lang="en-US" sz="1000" b="1">
                          <a:effectLst/>
                        </a:rPr>
                        <a:t> </a:t>
                      </a:r>
                      <a:endParaRPr lang="en-US" sz="1000" b="1">
                        <a:effectLst/>
                        <a:latin typeface="Calibri" panose="020F0502020204030204" pitchFamily="34" charset="0"/>
                        <a:ea typeface="Times New Roman" panose="02020603050405020304" pitchFamily="18" charset="0"/>
                        <a:cs typeface="Times New Roman" panose="02020603050405020304" pitchFamily="18" charset="0"/>
                      </a:endParaRPr>
                    </a:p>
                  </a:txBody>
                  <a:tcPr marL="56007" marR="56007" marT="0" marB="0" anchor="ctr"/>
                </a:tc>
                <a:tc>
                  <a:txBody>
                    <a:bodyPr/>
                    <a:lstStyle/>
                    <a:p>
                      <a:pPr marL="0" marR="0" algn="ctr">
                        <a:lnSpc>
                          <a:spcPct val="115000"/>
                        </a:lnSpc>
                        <a:spcBef>
                          <a:spcPts val="0"/>
                        </a:spcBef>
                        <a:spcAft>
                          <a:spcPts val="0"/>
                        </a:spcAft>
                      </a:pPr>
                      <a:r>
                        <a:rPr lang="en-US" sz="1000" b="1" dirty="0">
                          <a:effectLst/>
                        </a:rPr>
                        <a:t>58</a:t>
                      </a:r>
                      <a:endParaRPr lang="en-US" sz="1000" b="1"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6007" marR="56007" marT="0" marB="0" anchor="ctr"/>
                </a:tc>
                <a:extLst>
                  <a:ext uri="{0D108BD9-81ED-4DB2-BD59-A6C34878D82A}">
                    <a16:rowId xmlns:a16="http://schemas.microsoft.com/office/drawing/2014/main" val="10005"/>
                  </a:ext>
                </a:extLst>
              </a:tr>
            </a:tbl>
          </a:graphicData>
        </a:graphic>
      </p:graphicFrame>
      <p:sp>
        <p:nvSpPr>
          <p:cNvPr id="16" name="TextBox 15"/>
          <p:cNvSpPr txBox="1"/>
          <p:nvPr/>
        </p:nvSpPr>
        <p:spPr>
          <a:xfrm>
            <a:off x="1303808" y="5447043"/>
            <a:ext cx="898711" cy="376372"/>
          </a:xfrm>
          <a:prstGeom prst="rect">
            <a:avLst/>
          </a:prstGeom>
          <a:noFill/>
        </p:spPr>
        <p:txBody>
          <a:bodyPr wrap="square" rtlCol="0">
            <a:spAutoFit/>
          </a:bodyPr>
          <a:lstStyle/>
          <a:p>
            <a:pPr algn="ctr" defTabSz="373380"/>
            <a:r>
              <a:rPr lang="en-US" sz="898" dirty="0">
                <a:solidFill>
                  <a:prstClr val="black"/>
                </a:solidFill>
              </a:rPr>
              <a:t>Jeremiah Butler</a:t>
            </a:r>
          </a:p>
        </p:txBody>
      </p:sp>
      <p:grpSp>
        <p:nvGrpSpPr>
          <p:cNvPr id="10" name="Group 9"/>
          <p:cNvGrpSpPr/>
          <p:nvPr/>
        </p:nvGrpSpPr>
        <p:grpSpPr>
          <a:xfrm>
            <a:off x="314526" y="329665"/>
            <a:ext cx="8916766" cy="1762822"/>
            <a:chOff x="-9407" y="-5621"/>
            <a:chExt cx="9477125" cy="1042131"/>
          </a:xfrm>
        </p:grpSpPr>
        <p:sp>
          <p:nvSpPr>
            <p:cNvPr id="12" name="Rectangle 11"/>
            <p:cNvSpPr/>
            <p:nvPr/>
          </p:nvSpPr>
          <p:spPr>
            <a:xfrm>
              <a:off x="696148" y="398857"/>
              <a:ext cx="8447852" cy="277813"/>
            </a:xfrm>
            <a:prstGeom prst="rect">
              <a:avLst/>
            </a:prstGeom>
            <a:solidFill>
              <a:srgbClr val="A9AAA8">
                <a:alpha val="86000"/>
              </a:srgbClr>
            </a:solidFill>
            <a:ln>
              <a:noFill/>
            </a:ln>
          </p:spPr>
          <p:style>
            <a:lnRef idx="1">
              <a:schemeClr val="accent1"/>
            </a:lnRef>
            <a:fillRef idx="3">
              <a:schemeClr val="accent1"/>
            </a:fillRef>
            <a:effectRef idx="2">
              <a:schemeClr val="accent1"/>
            </a:effectRef>
            <a:fontRef idx="minor">
              <a:schemeClr val="lt1"/>
            </a:fontRef>
          </p:style>
          <p:txBody>
            <a:bodyPr lIns="11391" tIns="5696" rIns="11391" bIns="5696" rtlCol="0" anchor="ctr"/>
            <a:lstStyle/>
            <a:p>
              <a:pPr algn="ctr"/>
              <a:r>
                <a:rPr lang="en-US" sz="1103" b="1" dirty="0">
                  <a:solidFill>
                    <a:schemeClr val="tx1"/>
                  </a:solidFill>
                </a:rPr>
                <a:t>Jeremiah Butler</a:t>
              </a:r>
            </a:p>
          </p:txBody>
        </p:sp>
        <p:sp>
          <p:nvSpPr>
            <p:cNvPr id="14" name="Rectangle 13"/>
            <p:cNvSpPr/>
            <p:nvPr/>
          </p:nvSpPr>
          <p:spPr>
            <a:xfrm>
              <a:off x="315486" y="-5621"/>
              <a:ext cx="9152232" cy="472061"/>
            </a:xfrm>
            <a:prstGeom prst="rect">
              <a:avLst/>
            </a:prstGeom>
            <a:solidFill>
              <a:srgbClr val="13130D"/>
            </a:solidFill>
            <a:ln>
              <a:noFill/>
            </a:ln>
          </p:spPr>
          <p:style>
            <a:lnRef idx="2">
              <a:schemeClr val="accent1">
                <a:shade val="50000"/>
              </a:schemeClr>
            </a:lnRef>
            <a:fillRef idx="1">
              <a:schemeClr val="accent1"/>
            </a:fillRef>
            <a:effectRef idx="0">
              <a:schemeClr val="accent1"/>
            </a:effectRef>
            <a:fontRef idx="minor">
              <a:schemeClr val="lt1"/>
            </a:fontRef>
          </p:style>
          <p:txBody>
            <a:bodyPr lIns="11391" tIns="5696" rIns="11391" bIns="5696" rtlCol="0" anchor="ctr"/>
            <a:lstStyle/>
            <a:p>
              <a:pPr algn="ctr"/>
              <a:endParaRPr lang="en-US" sz="1633" dirty="0"/>
            </a:p>
          </p:txBody>
        </p:sp>
        <p:sp>
          <p:nvSpPr>
            <p:cNvPr id="15" name="Rectangle 14"/>
            <p:cNvSpPr/>
            <p:nvPr/>
          </p:nvSpPr>
          <p:spPr>
            <a:xfrm>
              <a:off x="-9407" y="-5621"/>
              <a:ext cx="998622" cy="564599"/>
            </a:xfrm>
            <a:prstGeom prst="rect">
              <a:avLst/>
            </a:prstGeom>
            <a:solidFill>
              <a:srgbClr val="DE5B21"/>
            </a:solidFill>
            <a:ln>
              <a:noFill/>
            </a:ln>
          </p:spPr>
          <p:style>
            <a:lnRef idx="2">
              <a:schemeClr val="accent1">
                <a:shade val="50000"/>
              </a:schemeClr>
            </a:lnRef>
            <a:fillRef idx="1">
              <a:schemeClr val="accent1"/>
            </a:fillRef>
            <a:effectRef idx="0">
              <a:schemeClr val="accent1"/>
            </a:effectRef>
            <a:fontRef idx="minor">
              <a:schemeClr val="lt1"/>
            </a:fontRef>
          </p:style>
          <p:txBody>
            <a:bodyPr lIns="11391" tIns="5696" rIns="11391" bIns="5696" rtlCol="0" anchor="ctr"/>
            <a:lstStyle/>
            <a:p>
              <a:pPr algn="ctr"/>
              <a:endParaRPr lang="en-US" sz="1103"/>
            </a:p>
          </p:txBody>
        </p:sp>
        <p:sp>
          <p:nvSpPr>
            <p:cNvPr id="17" name="Isosceles Triangle 16"/>
            <p:cNvSpPr/>
            <p:nvPr/>
          </p:nvSpPr>
          <p:spPr>
            <a:xfrm rot="10800000">
              <a:off x="-9254" y="558963"/>
              <a:ext cx="998468" cy="477547"/>
            </a:xfrm>
            <a:prstGeom prst="triangle">
              <a:avLst/>
            </a:prstGeom>
            <a:solidFill>
              <a:srgbClr val="DE5B21"/>
            </a:solidFill>
            <a:ln>
              <a:noFill/>
            </a:ln>
          </p:spPr>
          <p:style>
            <a:lnRef idx="2">
              <a:schemeClr val="accent1">
                <a:shade val="50000"/>
              </a:schemeClr>
            </a:lnRef>
            <a:fillRef idx="1">
              <a:schemeClr val="accent1"/>
            </a:fillRef>
            <a:effectRef idx="0">
              <a:schemeClr val="accent1"/>
            </a:effectRef>
            <a:fontRef idx="minor">
              <a:schemeClr val="lt1"/>
            </a:fontRef>
          </p:style>
          <p:txBody>
            <a:bodyPr lIns="11391" tIns="5696" rIns="11391" bIns="5696" rtlCol="0" anchor="ctr"/>
            <a:lstStyle/>
            <a:p>
              <a:pPr algn="ctr"/>
              <a:endParaRPr lang="en-US" sz="1103"/>
            </a:p>
          </p:txBody>
        </p:sp>
        <p:pic>
          <p:nvPicPr>
            <p:cNvPr id="18" name="Picture 2" descr="researchlogo"/>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08083" y="-5621"/>
              <a:ext cx="810534" cy="585900"/>
            </a:xfrm>
            <a:prstGeom prst="rect">
              <a:avLst/>
            </a:prstGeom>
            <a:noFill/>
            <a:extLst>
              <a:ext uri="{909E8E84-426E-40DD-AFC4-6F175D3DCCD1}">
                <a14:hiddenFill xmlns:a14="http://schemas.microsoft.com/office/drawing/2010/main">
                  <a:solidFill>
                    <a:srgbClr val="FFFFFF"/>
                  </a:solidFill>
                </a14:hiddenFill>
              </a:ext>
            </a:extLst>
          </p:spPr>
        </p:pic>
      </p:grpSp>
      <p:sp>
        <p:nvSpPr>
          <p:cNvPr id="19" name="AutoShape 4" descr="https://mail.google.com/mail/u/0/?ui=2&amp;ik=0c6d565e6c&amp;view=fimg&amp;th=15bcf5a0a4daef2c&amp;attid=0.1.5&amp;disp=emb&amp;attbid=ANGjdJ97Vver3rOnifkRiCxuenp5NZuwGw_Jwqi0q9pzHIFiI4JYK9uHPola4VrxWrwq2VQYltqV6EI7MEsMAeuPtVXLwl2GXW57_qHkQaziGjAhOsDHjaFDvqhQn7Q&amp;sz=s0-l75-ft&amp;ats=1497903053992&amp;rm=15bcf5a0a4daef2c&amp;zw&amp;atsh=1"/>
          <p:cNvSpPr>
            <a:spLocks noChangeAspect="1" noChangeArrowheads="1"/>
          </p:cNvSpPr>
          <p:nvPr/>
        </p:nvSpPr>
        <p:spPr bwMode="auto">
          <a:xfrm>
            <a:off x="1229281" y="508001"/>
            <a:ext cx="378592" cy="378594"/>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74676" tIns="37338" rIns="74676" bIns="37338" numCol="1" anchor="t" anchorCtr="0" compatLnSpc="1">
            <a:prstTxWarp prst="textNoShape">
              <a:avLst/>
            </a:prstTxWarp>
          </a:bodyPr>
          <a:lstStyle/>
          <a:p>
            <a:endParaRPr lang="en-US" sz="1600" b="1"/>
          </a:p>
        </p:txBody>
      </p:sp>
      <p:sp>
        <p:nvSpPr>
          <p:cNvPr id="20" name="AutoShape 6" descr="https://mail.google.com/mail/u/0/?ui=2&amp;ik=0c6d565e6c&amp;view=fimg&amp;th=15bcf5a0a4daef2c&amp;attid=0.1.5&amp;disp=emb&amp;attbid=ANGjdJ97Vver3rOnifkRiCxuenp5NZuwGw_Jwqi0q9pzHIFiI4JYK9uHPola4VrxWrwq2VQYltqV6EI7MEsMAeuPtVXLwl2GXW57_qHkQaziGjAhOsDHjaFDvqhQn7Q&amp;sz=s0-l75-ft&amp;ats=1497903053992&amp;rm=15bcf5a0a4daef2c&amp;zw&amp;atsh=1"/>
          <p:cNvSpPr>
            <a:spLocks noChangeAspect="1" noChangeArrowheads="1"/>
          </p:cNvSpPr>
          <p:nvPr/>
        </p:nvSpPr>
        <p:spPr bwMode="auto">
          <a:xfrm>
            <a:off x="1353741" y="632463"/>
            <a:ext cx="378592" cy="378594"/>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74676" tIns="37338" rIns="74676" bIns="37338" numCol="1" anchor="t" anchorCtr="0" compatLnSpc="1">
            <a:prstTxWarp prst="textNoShape">
              <a:avLst/>
            </a:prstTxWarp>
          </a:bodyPr>
          <a:lstStyle/>
          <a:p>
            <a:endParaRPr lang="en-US" sz="1600" b="1"/>
          </a:p>
        </p:txBody>
      </p:sp>
      <p:sp>
        <p:nvSpPr>
          <p:cNvPr id="2" name="TextBox 1"/>
          <p:cNvSpPr txBox="1"/>
          <p:nvPr/>
        </p:nvSpPr>
        <p:spPr>
          <a:xfrm>
            <a:off x="1377017" y="536059"/>
            <a:ext cx="7778053" cy="523220"/>
          </a:xfrm>
          <a:prstGeom prst="rect">
            <a:avLst/>
          </a:prstGeom>
          <a:noFill/>
        </p:spPr>
        <p:txBody>
          <a:bodyPr wrap="square" rtlCol="0">
            <a:spAutoFit/>
          </a:bodyPr>
          <a:lstStyle/>
          <a:p>
            <a:r>
              <a:rPr lang="en-US" sz="1400" b="1" dirty="0">
                <a:solidFill>
                  <a:schemeClr val="accent3">
                    <a:lumMod val="40000"/>
                    <a:lumOff val="60000"/>
                  </a:schemeClr>
                </a:solidFill>
              </a:rPr>
              <a:t>EFFECT OF MANURE APPLICATIONS COMPARED TO COMMERCIAL FERTILIZER FOR TOTAL NITROGEN IN DRYLAND WINTER WHEAT (</a:t>
            </a:r>
            <a:r>
              <a:rPr lang="en-US" sz="1400" b="1" i="1" dirty="0">
                <a:solidFill>
                  <a:schemeClr val="accent3">
                    <a:lumMod val="40000"/>
                    <a:lumOff val="60000"/>
                  </a:schemeClr>
                </a:solidFill>
              </a:rPr>
              <a:t>TRITICUM AESTIVUM L.</a:t>
            </a:r>
            <a:r>
              <a:rPr lang="en-US" sz="1400" b="1" dirty="0">
                <a:solidFill>
                  <a:schemeClr val="accent3">
                    <a:lumMod val="40000"/>
                    <a:lumOff val="60000"/>
                  </a:schemeClr>
                </a:solidFill>
              </a:rPr>
              <a:t>)</a:t>
            </a:r>
          </a:p>
        </p:txBody>
      </p:sp>
    </p:spTree>
    <p:extLst>
      <p:ext uri="{BB962C8B-B14F-4D97-AF65-F5344CB8AC3E}">
        <p14:creationId xmlns:p14="http://schemas.microsoft.com/office/powerpoint/2010/main" val="1399632441"/>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196299" y="2083734"/>
            <a:ext cx="4356100" cy="1330166"/>
          </a:xfrm>
        </p:spPr>
        <p:txBody>
          <a:bodyPr>
            <a:normAutofit lnSpcReduction="10000"/>
          </a:bodyPr>
          <a:lstStyle/>
          <a:p>
            <a:pPr marL="0" indent="0" algn="ctr">
              <a:buNone/>
            </a:pPr>
            <a:r>
              <a:rPr lang="en-US" sz="1960" b="1" dirty="0"/>
              <a:t>Objective</a:t>
            </a:r>
            <a:r>
              <a:rPr lang="en-US" sz="1960" dirty="0"/>
              <a:t>: Determine the impact of delaying top-dress application of nitrogen in winter wheat after visual response from the N-rich strip has been documented. </a:t>
            </a:r>
          </a:p>
        </p:txBody>
      </p:sp>
      <p:sp>
        <p:nvSpPr>
          <p:cNvPr id="8" name="TextBox 7"/>
          <p:cNvSpPr txBox="1"/>
          <p:nvPr/>
        </p:nvSpPr>
        <p:spPr>
          <a:xfrm>
            <a:off x="7807571" y="6727689"/>
            <a:ext cx="1738363" cy="261610"/>
          </a:xfrm>
          <a:prstGeom prst="rect">
            <a:avLst/>
          </a:prstGeom>
          <a:noFill/>
        </p:spPr>
        <p:txBody>
          <a:bodyPr wrap="square" rtlCol="0">
            <a:spAutoFit/>
          </a:bodyPr>
          <a:lstStyle/>
          <a:p>
            <a:r>
              <a:rPr lang="en-US" sz="1100" dirty="0"/>
              <a:t>Joao Luis </a:t>
            </a:r>
            <a:r>
              <a:rPr lang="en-US" sz="1100" dirty="0" err="1" smtClean="0"/>
              <a:t>Bigatao</a:t>
            </a:r>
            <a:r>
              <a:rPr lang="en-US" sz="1100" dirty="0" smtClean="0"/>
              <a:t> Souza</a:t>
            </a:r>
            <a:endParaRPr lang="en-US" sz="1100" dirty="0"/>
          </a:p>
        </p:txBody>
      </p:sp>
      <p:grpSp>
        <p:nvGrpSpPr>
          <p:cNvPr id="10" name="Group 9"/>
          <p:cNvGrpSpPr/>
          <p:nvPr/>
        </p:nvGrpSpPr>
        <p:grpSpPr>
          <a:xfrm>
            <a:off x="1499594" y="933453"/>
            <a:ext cx="7731697" cy="1159034"/>
            <a:chOff x="-9407" y="-5621"/>
            <a:chExt cx="9477125" cy="1042131"/>
          </a:xfrm>
        </p:grpSpPr>
        <p:sp>
          <p:nvSpPr>
            <p:cNvPr id="11" name="Rectangle 10"/>
            <p:cNvSpPr/>
            <p:nvPr/>
          </p:nvSpPr>
          <p:spPr>
            <a:xfrm>
              <a:off x="696148" y="398857"/>
              <a:ext cx="8447852" cy="277813"/>
            </a:xfrm>
            <a:prstGeom prst="rect">
              <a:avLst/>
            </a:prstGeom>
            <a:solidFill>
              <a:srgbClr val="A9AAA8">
                <a:alpha val="86000"/>
              </a:srgbClr>
            </a:solidFill>
            <a:ln>
              <a:noFill/>
            </a:ln>
          </p:spPr>
          <p:style>
            <a:lnRef idx="1">
              <a:schemeClr val="accent1"/>
            </a:lnRef>
            <a:fillRef idx="3">
              <a:schemeClr val="accent1"/>
            </a:fillRef>
            <a:effectRef idx="2">
              <a:schemeClr val="accent1"/>
            </a:effectRef>
            <a:fontRef idx="minor">
              <a:schemeClr val="lt1"/>
            </a:fontRef>
          </p:style>
          <p:txBody>
            <a:bodyPr lIns="11391" tIns="5696" rIns="11391" bIns="5696" rtlCol="0" anchor="ctr"/>
            <a:lstStyle/>
            <a:p>
              <a:pPr algn="ctr"/>
              <a:r>
                <a:rPr lang="en-US" sz="1103" dirty="0">
                  <a:solidFill>
                    <a:schemeClr val="tx1"/>
                  </a:solidFill>
                </a:rPr>
                <a:t>Joao Luis </a:t>
              </a:r>
              <a:r>
                <a:rPr lang="en-US" sz="1103" dirty="0" err="1">
                  <a:solidFill>
                    <a:schemeClr val="tx1"/>
                  </a:solidFill>
                </a:rPr>
                <a:t>Bigatao</a:t>
              </a:r>
              <a:r>
                <a:rPr lang="en-US" sz="1103" dirty="0">
                  <a:solidFill>
                    <a:schemeClr val="tx1"/>
                  </a:solidFill>
                </a:rPr>
                <a:t> Souza</a:t>
              </a:r>
            </a:p>
          </p:txBody>
        </p:sp>
        <p:sp>
          <p:nvSpPr>
            <p:cNvPr id="12" name="Rectangle 11"/>
            <p:cNvSpPr/>
            <p:nvPr/>
          </p:nvSpPr>
          <p:spPr>
            <a:xfrm>
              <a:off x="315486" y="-5621"/>
              <a:ext cx="9152232" cy="472061"/>
            </a:xfrm>
            <a:prstGeom prst="rect">
              <a:avLst/>
            </a:prstGeom>
            <a:solidFill>
              <a:srgbClr val="13130D"/>
            </a:solidFill>
            <a:ln>
              <a:noFill/>
            </a:ln>
          </p:spPr>
          <p:style>
            <a:lnRef idx="2">
              <a:schemeClr val="accent1">
                <a:shade val="50000"/>
              </a:schemeClr>
            </a:lnRef>
            <a:fillRef idx="1">
              <a:schemeClr val="accent1"/>
            </a:fillRef>
            <a:effectRef idx="0">
              <a:schemeClr val="accent1"/>
            </a:effectRef>
            <a:fontRef idx="minor">
              <a:schemeClr val="lt1"/>
            </a:fontRef>
          </p:style>
          <p:txBody>
            <a:bodyPr lIns="11391" tIns="5696" rIns="11391" bIns="5696" rtlCol="0" anchor="ctr"/>
            <a:lstStyle/>
            <a:p>
              <a:pPr algn="ctr"/>
              <a:r>
                <a:rPr lang="en-US" sz="1633" dirty="0"/>
                <a:t>Top-dress N application timing in  winter wheat</a:t>
              </a:r>
            </a:p>
          </p:txBody>
        </p:sp>
        <p:sp>
          <p:nvSpPr>
            <p:cNvPr id="13" name="Rectangle 12"/>
            <p:cNvSpPr/>
            <p:nvPr/>
          </p:nvSpPr>
          <p:spPr>
            <a:xfrm>
              <a:off x="-9407" y="-5621"/>
              <a:ext cx="998622" cy="564599"/>
            </a:xfrm>
            <a:prstGeom prst="rect">
              <a:avLst/>
            </a:prstGeom>
            <a:solidFill>
              <a:srgbClr val="DE5B21"/>
            </a:solidFill>
            <a:ln>
              <a:noFill/>
            </a:ln>
          </p:spPr>
          <p:style>
            <a:lnRef idx="2">
              <a:schemeClr val="accent1">
                <a:shade val="50000"/>
              </a:schemeClr>
            </a:lnRef>
            <a:fillRef idx="1">
              <a:schemeClr val="accent1"/>
            </a:fillRef>
            <a:effectRef idx="0">
              <a:schemeClr val="accent1"/>
            </a:effectRef>
            <a:fontRef idx="minor">
              <a:schemeClr val="lt1"/>
            </a:fontRef>
          </p:style>
          <p:txBody>
            <a:bodyPr lIns="11391" tIns="5696" rIns="11391" bIns="5696" rtlCol="0" anchor="ctr"/>
            <a:lstStyle/>
            <a:p>
              <a:pPr algn="ctr"/>
              <a:endParaRPr lang="en-US" sz="1103"/>
            </a:p>
          </p:txBody>
        </p:sp>
        <p:sp>
          <p:nvSpPr>
            <p:cNvPr id="14" name="Isosceles Triangle 13"/>
            <p:cNvSpPr/>
            <p:nvPr/>
          </p:nvSpPr>
          <p:spPr>
            <a:xfrm rot="10800000">
              <a:off x="-9254" y="558963"/>
              <a:ext cx="998468" cy="477547"/>
            </a:xfrm>
            <a:prstGeom prst="triangle">
              <a:avLst/>
            </a:prstGeom>
            <a:solidFill>
              <a:srgbClr val="DE5B21"/>
            </a:solidFill>
            <a:ln>
              <a:noFill/>
            </a:ln>
          </p:spPr>
          <p:style>
            <a:lnRef idx="2">
              <a:schemeClr val="accent1">
                <a:shade val="50000"/>
              </a:schemeClr>
            </a:lnRef>
            <a:fillRef idx="1">
              <a:schemeClr val="accent1"/>
            </a:fillRef>
            <a:effectRef idx="0">
              <a:schemeClr val="accent1"/>
            </a:effectRef>
            <a:fontRef idx="minor">
              <a:schemeClr val="lt1"/>
            </a:fontRef>
          </p:style>
          <p:txBody>
            <a:bodyPr lIns="11391" tIns="5696" rIns="11391" bIns="5696" rtlCol="0" anchor="ctr"/>
            <a:lstStyle/>
            <a:p>
              <a:pPr algn="ctr"/>
              <a:endParaRPr lang="en-US" sz="1103"/>
            </a:p>
          </p:txBody>
        </p:sp>
        <p:pic>
          <p:nvPicPr>
            <p:cNvPr id="15" name="Picture 2" descr="researchlogo"/>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08083" y="-5621"/>
              <a:ext cx="810534" cy="585900"/>
            </a:xfrm>
            <a:prstGeom prst="rect">
              <a:avLst/>
            </a:prstGeom>
            <a:noFill/>
            <a:extLst>
              <a:ext uri="{909E8E84-426E-40DD-AFC4-6F175D3DCCD1}">
                <a14:hiddenFill xmlns:a14="http://schemas.microsoft.com/office/drawing/2010/main">
                  <a:solidFill>
                    <a:srgbClr val="FFFFFF"/>
                  </a:solidFill>
                </a14:hiddenFill>
              </a:ext>
            </a:extLst>
          </p:spPr>
        </p:pic>
      </p:grpSp>
      <p:sp>
        <p:nvSpPr>
          <p:cNvPr id="2" name="AutoShape 4" descr="https://mail.google.com/mail/u/0/?ui=2&amp;ik=0c6d565e6c&amp;view=fimg&amp;th=15bcf5a0a4daef2c&amp;attid=0.1.5&amp;disp=emb&amp;attbid=ANGjdJ97Vver3rOnifkRiCxuenp5NZuwGw_Jwqi0q9pzHIFiI4JYK9uHPola4VrxWrwq2VQYltqV6EI7MEsMAeuPtVXLwl2GXW57_qHkQaziGjAhOsDHjaFDvqhQn7Q&amp;sz=s0-l75-ft&amp;ats=1497903053992&amp;rm=15bcf5a0a4daef2c&amp;zw&amp;atsh=1"/>
          <p:cNvSpPr>
            <a:spLocks noChangeAspect="1" noChangeArrowheads="1"/>
          </p:cNvSpPr>
          <p:nvPr/>
        </p:nvSpPr>
        <p:spPr bwMode="auto">
          <a:xfrm>
            <a:off x="1371653" y="815473"/>
            <a:ext cx="248920" cy="24892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74676" tIns="37338" rIns="74676" bIns="37338" numCol="1" anchor="t" anchorCtr="0" compatLnSpc="1">
            <a:prstTxWarp prst="textNoShape">
              <a:avLst/>
            </a:prstTxWarp>
          </a:bodyPr>
          <a:lstStyle/>
          <a:p>
            <a:endParaRPr lang="en-US" sz="1470"/>
          </a:p>
        </p:txBody>
      </p:sp>
      <p:sp>
        <p:nvSpPr>
          <p:cNvPr id="7" name="AutoShape 6" descr="https://mail.google.com/mail/u/0/?ui=2&amp;ik=0c6d565e6c&amp;view=fimg&amp;th=15bcf5a0a4daef2c&amp;attid=0.1.5&amp;disp=emb&amp;attbid=ANGjdJ97Vver3rOnifkRiCxuenp5NZuwGw_Jwqi0q9pzHIFiI4JYK9uHPola4VrxWrwq2VQYltqV6EI7MEsMAeuPtVXLwl2GXW57_qHkQaziGjAhOsDHjaFDvqhQn7Q&amp;sz=s0-l75-ft&amp;ats=1497903053992&amp;rm=15bcf5a0a4daef2c&amp;zw&amp;atsh=1"/>
          <p:cNvSpPr>
            <a:spLocks noChangeAspect="1" noChangeArrowheads="1"/>
          </p:cNvSpPr>
          <p:nvPr/>
        </p:nvSpPr>
        <p:spPr bwMode="auto">
          <a:xfrm>
            <a:off x="1496113" y="939935"/>
            <a:ext cx="248920" cy="24892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74676" tIns="37338" rIns="74676" bIns="37338" numCol="1" anchor="t" anchorCtr="0" compatLnSpc="1">
            <a:prstTxWarp prst="textNoShape">
              <a:avLst/>
            </a:prstTxWarp>
          </a:bodyPr>
          <a:lstStyle/>
          <a:p>
            <a:endParaRPr lang="en-US" sz="1470"/>
          </a:p>
        </p:txBody>
      </p:sp>
      <p:pic>
        <p:nvPicPr>
          <p:cNvPr id="1030" name="Picture 6"/>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298261" y="3328334"/>
            <a:ext cx="2125813" cy="14188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2" name="Picture 8"/>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623270" y="3315888"/>
            <a:ext cx="2125812" cy="14188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3" name="Picture 9"/>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292239" y="4834300"/>
            <a:ext cx="2125812" cy="14188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4" name="Picture 10"/>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613278" y="4834300"/>
            <a:ext cx="2125812" cy="14188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5" name="Picture 11"/>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838093" y="1759039"/>
            <a:ext cx="3446584" cy="43001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6" name="Picture 2" descr="C:\Users\bigatao\Desktop\joao-souza-web17.jpg"/>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7991358" y="6013373"/>
            <a:ext cx="461233" cy="663346"/>
          </a:xfrm>
          <a:prstGeom prst="rect">
            <a:avLst/>
          </a:prstGeom>
          <a:noFill/>
          <a:extLst>
            <a:ext uri="{909E8E84-426E-40DD-AFC4-6F175D3DCCD1}">
              <a14:hiddenFill xmlns:a14="http://schemas.microsoft.com/office/drawing/2010/main">
                <a:solidFill>
                  <a:srgbClr val="FFFFFF"/>
                </a:solidFill>
              </a14:hiddenFill>
            </a:ext>
          </a:extLst>
        </p:spPr>
      </p:pic>
      <p:sp>
        <p:nvSpPr>
          <p:cNvPr id="19" name="5-Point Star 18"/>
          <p:cNvSpPr/>
          <p:nvPr/>
        </p:nvSpPr>
        <p:spPr>
          <a:xfrm>
            <a:off x="4736798" y="3485853"/>
            <a:ext cx="37338" cy="37338"/>
          </a:xfrm>
          <a:prstGeom prst="star5">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70"/>
          </a:p>
        </p:txBody>
      </p:sp>
      <p:sp>
        <p:nvSpPr>
          <p:cNvPr id="30" name="5-Point Star 29"/>
          <p:cNvSpPr/>
          <p:nvPr/>
        </p:nvSpPr>
        <p:spPr>
          <a:xfrm>
            <a:off x="2368955" y="3504523"/>
            <a:ext cx="37338" cy="37338"/>
          </a:xfrm>
          <a:prstGeom prst="star5">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70">
              <a:solidFill>
                <a:schemeClr val="tx1"/>
              </a:solidFill>
            </a:endParaRPr>
          </a:p>
        </p:txBody>
      </p:sp>
    </p:spTree>
    <p:extLst>
      <p:ext uri="{BB962C8B-B14F-4D97-AF65-F5344CB8AC3E}">
        <p14:creationId xmlns:p14="http://schemas.microsoft.com/office/powerpoint/2010/main" val="317001915"/>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emplate>Office Theme</Template>
  <TotalTime>21324</TotalTime>
  <Words>3335</Words>
  <Application>Microsoft Office PowerPoint</Application>
  <PresentationFormat>Custom</PresentationFormat>
  <Paragraphs>1296</Paragraphs>
  <Slides>34</Slides>
  <Notes>2</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34</vt:i4>
      </vt:variant>
    </vt:vector>
  </HeadingPairs>
  <TitlesOfParts>
    <vt:vector size="43" baseType="lpstr">
      <vt:lpstr>Arial</vt:lpstr>
      <vt:lpstr>Calibri</vt:lpstr>
      <vt:lpstr>Calibri Light</vt:lpstr>
      <vt:lpstr>Lucida Sans Unicode</vt:lpstr>
      <vt:lpstr>Symbol</vt:lpstr>
      <vt:lpstr>Times New Roman</vt:lpstr>
      <vt:lpstr>Verdana</vt:lpstr>
      <vt:lpstr>Wingdings</vt:lpstr>
      <vt:lpstr>Office Theme</vt:lpstr>
      <vt:lpstr>PowerPoint Presentation</vt:lpstr>
      <vt:lpstr>PowerPoint Presentation</vt:lpstr>
      <vt:lpstr>Soil Fertility Research Highlights</vt:lpstr>
      <vt:lpstr>Summary for 2016</vt:lpstr>
      <vt:lpstr>Products 2016:</vt:lpstr>
      <vt:lpstr>Predicting Grain Protein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South Central Great Plains  Winter Wheat N Algorithm</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Figure 2.  Relationship between the coefficient of determination (r2) and GDD&gt;0, for NDVI data collected over time, Exp. 222, Stillwater, OK, 2016.</vt:lpstr>
      <vt:lpstr>Figure 1.  Relationship between the coefficient of determination (r2) and GDD&gt;0, for NDVI data collected over time, Exp. 502, Lahoma, OK, 2016.</vt:lpstr>
      <vt:lpstr>Hand Planter (uses)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Soil Fertility</dc:creator>
  <cp:lastModifiedBy>william raun</cp:lastModifiedBy>
  <cp:revision>185</cp:revision>
  <cp:lastPrinted>2017-06-26T16:46:40Z</cp:lastPrinted>
  <dcterms:created xsi:type="dcterms:W3CDTF">2017-05-30T23:01:09Z</dcterms:created>
  <dcterms:modified xsi:type="dcterms:W3CDTF">2017-06-29T15:16:14Z</dcterms:modified>
</cp:coreProperties>
</file>