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9"/>
  </p:notesMasterIdLst>
  <p:sldIdLst>
    <p:sldId id="256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65" r:id="rId12"/>
    <p:sldId id="266" r:id="rId13"/>
    <p:sldId id="257" r:id="rId14"/>
    <p:sldId id="258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K:\PREUANDIST\PreUAN_2013.xlsx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tasha\AppData\Local\Microsoft\Windows\Temporary%20Internet%20Files\Content.IE5\6QBLW9BM\2012_2013-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Pioneer P1498</c:v>
                </c:pt>
              </c:strCache>
            </c:strRef>
          </c:tx>
          <c:spPr>
            <a:solidFill>
              <a:srgbClr val="FF660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Efaw - Irrigated</c:v>
                </c:pt>
                <c:pt idx="1">
                  <c:v>Efaw - Rainfed</c:v>
                </c:pt>
                <c:pt idx="2">
                  <c:v>LCB - Irrigated</c:v>
                </c:pt>
                <c:pt idx="3">
                  <c:v>LCB - Rainfed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102.61</c:v>
                </c:pt>
                <c:pt idx="1">
                  <c:v>53.69</c:v>
                </c:pt>
                <c:pt idx="2">
                  <c:v>112.38</c:v>
                </c:pt>
                <c:pt idx="3">
                  <c:v>26.39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Dekalb 63-55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Efaw - Irrigated</c:v>
                </c:pt>
                <c:pt idx="1">
                  <c:v>Efaw - Rainfed</c:v>
                </c:pt>
                <c:pt idx="2">
                  <c:v>LCB - Irrigated</c:v>
                </c:pt>
                <c:pt idx="3">
                  <c:v>LCB - Rainfed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127.83</c:v>
                </c:pt>
                <c:pt idx="1">
                  <c:v>72.5</c:v>
                </c:pt>
                <c:pt idx="2">
                  <c:v>126.49</c:v>
                </c:pt>
                <c:pt idx="3">
                  <c:v>41.5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Pioneer P1395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Efaw - Irrigated</c:v>
                </c:pt>
                <c:pt idx="1">
                  <c:v>Efaw - Rainfed</c:v>
                </c:pt>
                <c:pt idx="2">
                  <c:v>LCB - Irrigated</c:v>
                </c:pt>
                <c:pt idx="3">
                  <c:v>LCB - Rainfed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117.44</c:v>
                </c:pt>
                <c:pt idx="1">
                  <c:v>66.650000000000006</c:v>
                </c:pt>
                <c:pt idx="2">
                  <c:v>113.83</c:v>
                </c:pt>
                <c:pt idx="3">
                  <c:v>26.41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Dekalb 62-09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Efaw - Irrigated</c:v>
                </c:pt>
                <c:pt idx="1">
                  <c:v>Efaw - Rainfed</c:v>
                </c:pt>
                <c:pt idx="2">
                  <c:v>LCB - Irrigated</c:v>
                </c:pt>
                <c:pt idx="3">
                  <c:v>LCB - Rainfed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102.61</c:v>
                </c:pt>
                <c:pt idx="1">
                  <c:v>59.93</c:v>
                </c:pt>
                <c:pt idx="2">
                  <c:v>134.07</c:v>
                </c:pt>
                <c:pt idx="3">
                  <c:v>30.05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797376"/>
        <c:axId val="51811456"/>
      </c:barChart>
      <c:catAx>
        <c:axId val="51797376"/>
        <c:scaling>
          <c:orientation val="minMax"/>
        </c:scaling>
        <c:delete val="0"/>
        <c:axPos val="b"/>
        <c:majorTickMark val="out"/>
        <c:minorTickMark val="none"/>
        <c:tickLblPos val="nextTo"/>
        <c:crossAx val="51811456"/>
        <c:crosses val="autoZero"/>
        <c:auto val="1"/>
        <c:lblAlgn val="ctr"/>
        <c:lblOffset val="100"/>
        <c:noMultiLvlLbl val="0"/>
      </c:catAx>
      <c:valAx>
        <c:axId val="518114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 smtClean="0"/>
                  <a:t>Grain Yield</a:t>
                </a:r>
                <a:r>
                  <a:rPr lang="en-US" sz="1600" baseline="0" dirty="0" smtClean="0"/>
                  <a:t> (</a:t>
                </a:r>
                <a:r>
                  <a:rPr lang="en-US" sz="1600" baseline="0" dirty="0" err="1" smtClean="0"/>
                  <a:t>bu</a:t>
                </a:r>
                <a:r>
                  <a:rPr lang="en-US" sz="1600" baseline="0" dirty="0" smtClean="0"/>
                  <a:t>/ac)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1.8518518518518517E-2"/>
              <c:y val="0.158849323083136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517973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969387755102036E-2"/>
          <c:y val="5.2837606678977855E-2"/>
          <c:w val="0.80062751084685846"/>
          <c:h val="0.736766017920610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Leaf Burn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40 lbs N/ac</c:v>
                </c:pt>
                <c:pt idx="1">
                  <c:v>80 lbs N/ac</c:v>
                </c:pt>
                <c:pt idx="2">
                  <c:v>Check</c:v>
                </c:pt>
                <c:pt idx="3">
                  <c:v>40 lbs N/ac</c:v>
                </c:pt>
                <c:pt idx="4">
                  <c:v>80 lbs N/ac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25.8</c:v>
                </c:pt>
                <c:pt idx="1">
                  <c:v>40.799999999999997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775616"/>
        <c:axId val="79777152"/>
      </c:barChar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Delta NDVI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40 lbs N/ac</c:v>
                </c:pt>
                <c:pt idx="1">
                  <c:v>80 lbs N/ac</c:v>
                </c:pt>
                <c:pt idx="2">
                  <c:v>Check</c:v>
                </c:pt>
                <c:pt idx="3">
                  <c:v>40 lbs N/ac</c:v>
                </c:pt>
                <c:pt idx="4">
                  <c:v>80 lbs N/ac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2">
                  <c:v>0.04</c:v>
                </c:pt>
                <c:pt idx="3">
                  <c:v>-0.04</c:v>
                </c:pt>
                <c:pt idx="4">
                  <c:v>-7.0000000000000007E-2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788672"/>
        <c:axId val="79787136"/>
      </c:barChart>
      <c:catAx>
        <c:axId val="7977561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79777152"/>
        <c:crosses val="autoZero"/>
        <c:auto val="1"/>
        <c:lblAlgn val="ctr"/>
        <c:lblOffset val="100"/>
        <c:noMultiLvlLbl val="0"/>
      </c:catAx>
      <c:valAx>
        <c:axId val="79777152"/>
        <c:scaling>
          <c:orientation val="minMax"/>
          <c:max val="5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5875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79775616"/>
        <c:crosses val="autoZero"/>
        <c:crossBetween val="between"/>
        <c:majorUnit val="10"/>
      </c:valAx>
      <c:valAx>
        <c:axId val="79787136"/>
        <c:scaling>
          <c:orientation val="minMax"/>
          <c:max val="8.0000000000000016E-2"/>
        </c:scaling>
        <c:delete val="0"/>
        <c:axPos val="r"/>
        <c:numFmt formatCode="#,##0.00" sourceLinked="0"/>
        <c:majorTickMark val="out"/>
        <c:minorTickMark val="none"/>
        <c:tickLblPos val="nextTo"/>
        <c:spPr>
          <a:ln w="15875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79788672"/>
        <c:crosses val="max"/>
        <c:crossBetween val="between"/>
        <c:majorUnit val="4.0000000000000008E-2"/>
      </c:valAx>
      <c:catAx>
        <c:axId val="79788672"/>
        <c:scaling>
          <c:orientation val="minMax"/>
        </c:scaling>
        <c:delete val="1"/>
        <c:axPos val="b"/>
        <c:majorTickMark val="out"/>
        <c:minorTickMark val="none"/>
        <c:tickLblPos val="nextTo"/>
        <c:crossAx val="79787136"/>
        <c:crosses val="autoZero"/>
        <c:auto val="1"/>
        <c:lblAlgn val="ctr"/>
        <c:lblOffset val="100"/>
        <c:noMultiLvlLbl val="0"/>
      </c:catAx>
      <c:spPr>
        <a:ln w="1905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"/>
          <c:y val="4.9959102617299925E-2"/>
          <c:w val="0.92868927098398402"/>
          <c:h val="9.7556276433606828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Hennessey, 2013</a:t>
            </a:r>
            <a:endParaRPr lang="en-US" dirty="0"/>
          </a:p>
        </c:rich>
      </c:tx>
      <c:layout>
        <c:manualLayout>
          <c:xMode val="edge"/>
          <c:yMode val="edge"/>
          <c:x val="0.43585273915228684"/>
          <c:y val="1.767587453207693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718685430278662"/>
          <c:y val="3.4877156748849017E-2"/>
          <c:w val="0.86330959959792264"/>
          <c:h val="0.78283658190267202"/>
        </c:manualLayout>
      </c:layout>
      <c:lineChart>
        <c:grouping val="standard"/>
        <c:varyColors val="0"/>
        <c:ser>
          <c:idx val="0"/>
          <c:order val="0"/>
          <c:tx>
            <c:strRef>
              <c:f>'HEN2013 (2)'!$D$5</c:f>
              <c:strCache>
                <c:ptCount val="1"/>
                <c:pt idx="0">
                  <c:v>50</c:v>
                </c:pt>
              </c:strCache>
            </c:strRef>
          </c:tx>
          <c:spPr>
            <a:ln w="50800"/>
          </c:spPr>
          <c:errBars>
            <c:errDir val="y"/>
            <c:errBarType val="both"/>
            <c:errValType val="cust"/>
            <c:noEndCap val="0"/>
            <c:plus>
              <c:numRef>
                <c:f>'HEN2013 (2)'!$G$3</c:f>
                <c:numCache>
                  <c:formatCode>General</c:formatCode>
                  <c:ptCount val="1"/>
                  <c:pt idx="0">
                    <c:v>4.6976556946415506</c:v>
                  </c:pt>
                </c:numCache>
              </c:numRef>
            </c:plus>
            <c:minus>
              <c:numRef>
                <c:f>'HEN2013 (2)'!$G$3</c:f>
                <c:numCache>
                  <c:formatCode>General</c:formatCode>
                  <c:ptCount val="1"/>
                  <c:pt idx="0">
                    <c:v>4.6976556946415506</c:v>
                  </c:pt>
                </c:numCache>
              </c:numRef>
            </c:minus>
          </c:errBars>
          <c:cat>
            <c:numRef>
              <c:f>'HEN2013 (2)'!$E$8:$E$12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10</c:v>
                </c:pt>
                <c:pt idx="4">
                  <c:v>15</c:v>
                </c:pt>
              </c:numCache>
            </c:numRef>
          </c:cat>
          <c:val>
            <c:numRef>
              <c:f>'HEN2013 (2)'!$F$3:$F$7</c:f>
              <c:numCache>
                <c:formatCode>General</c:formatCode>
                <c:ptCount val="5"/>
                <c:pt idx="0">
                  <c:v>63.760723394389053</c:v>
                </c:pt>
                <c:pt idx="1">
                  <c:v>58.250930613555234</c:v>
                </c:pt>
                <c:pt idx="2">
                  <c:v>63.824420420757065</c:v>
                </c:pt>
                <c:pt idx="3">
                  <c:v>53.744365998017749</c:v>
                </c:pt>
                <c:pt idx="4">
                  <c:v>52.725213576129413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'HEN2013 (2)'!$D$8</c:f>
              <c:strCache>
                <c:ptCount val="1"/>
                <c:pt idx="0">
                  <c:v>100</c:v>
                </c:pt>
              </c:strCache>
            </c:strRef>
          </c:tx>
          <c:spPr>
            <a:ln w="50800"/>
          </c:spPr>
          <c:errBars>
            <c:errDir val="y"/>
            <c:errBarType val="both"/>
            <c:errValType val="cust"/>
            <c:noEndCap val="0"/>
            <c:plus>
              <c:numRef>
                <c:f>'HEN2013 (2)'!$G$3</c:f>
                <c:numCache>
                  <c:formatCode>General</c:formatCode>
                  <c:ptCount val="1"/>
                  <c:pt idx="0">
                    <c:v>4.6976556946415506</c:v>
                  </c:pt>
                </c:numCache>
              </c:numRef>
            </c:plus>
            <c:minus>
              <c:numRef>
                <c:f>'HEN2013 (2)'!$G$3</c:f>
                <c:numCache>
                  <c:formatCode>General</c:formatCode>
                  <c:ptCount val="1"/>
                  <c:pt idx="0">
                    <c:v>4.6976556946415506</c:v>
                  </c:pt>
                </c:numCache>
              </c:numRef>
            </c:minus>
          </c:errBars>
          <c:cat>
            <c:numRef>
              <c:f>'HEN2013 (2)'!$E$8:$E$12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10</c:v>
                </c:pt>
                <c:pt idx="4">
                  <c:v>15</c:v>
                </c:pt>
              </c:numCache>
            </c:numRef>
          </c:cat>
          <c:val>
            <c:numRef>
              <c:f>'HEN2013 (2)'!$F$8:$F$12</c:f>
              <c:numCache>
                <c:formatCode>General</c:formatCode>
                <c:ptCount val="5"/>
                <c:pt idx="0">
                  <c:v>51.483121561952998</c:v>
                </c:pt>
                <c:pt idx="1">
                  <c:v>39.906187019565174</c:v>
                </c:pt>
                <c:pt idx="2">
                  <c:v>62.231994761556543</c:v>
                </c:pt>
                <c:pt idx="3">
                  <c:v>60.17776566118787</c:v>
                </c:pt>
                <c:pt idx="4">
                  <c:v>55.273094630850245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959104"/>
        <c:axId val="50961024"/>
      </c:lineChart>
      <c:catAx>
        <c:axId val="5095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N placement from row (in)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0961024"/>
        <c:crosses val="autoZero"/>
        <c:auto val="1"/>
        <c:lblAlgn val="ctr"/>
        <c:lblOffset val="100"/>
        <c:noMultiLvlLbl val="1"/>
      </c:catAx>
      <c:valAx>
        <c:axId val="5096102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Yield </a:t>
                </a:r>
                <a:r>
                  <a:rPr lang="en-US" sz="1600" dirty="0" smtClean="0"/>
                  <a:t>(</a:t>
                </a:r>
                <a:r>
                  <a:rPr lang="en-US" sz="1600" dirty="0" err="1" smtClean="0"/>
                  <a:t>bu</a:t>
                </a:r>
                <a:r>
                  <a:rPr lang="en-US" sz="1600" dirty="0" smtClean="0"/>
                  <a:t>/ac</a:t>
                </a:r>
                <a:r>
                  <a:rPr lang="en-US" sz="1600" dirty="0"/>
                  <a:t>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0959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907798457011053"/>
          <c:y val="0.52748647490492262"/>
          <c:w val="0.12950787401574804"/>
          <c:h val="0.1559114039316514"/>
        </c:manualLayout>
      </c:layout>
      <c:overlay val="1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LCB, </a:t>
            </a:r>
            <a:r>
              <a:rPr lang="en-US" dirty="0" smtClean="0"/>
              <a:t>2013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cat>
            <c:multiLvlStrRef>
              <c:f>'[2012_2013-1.xlsx]Sheet4'!$G$4:$I$14</c:f>
              <c:multiLvlStrCache>
                <c:ptCount val="11"/>
                <c:lvl>
                  <c:pt idx="0">
                    <c:v>Check</c:v>
                  </c:pt>
                  <c:pt idx="1">
                    <c:v>Preplant</c:v>
                  </c:pt>
                  <c:pt idx="2">
                    <c:v>Preplant</c:v>
                  </c:pt>
                  <c:pt idx="3">
                    <c:v>2</c:v>
                  </c:pt>
                  <c:pt idx="4">
                    <c:v>2</c:v>
                  </c:pt>
                  <c:pt idx="5">
                    <c:v>2</c:v>
                  </c:pt>
                  <c:pt idx="6">
                    <c:v>3</c:v>
                  </c:pt>
                  <c:pt idx="7">
                    <c:v>3</c:v>
                  </c:pt>
                  <c:pt idx="8">
                    <c:v>3</c:v>
                  </c:pt>
                  <c:pt idx="9">
                    <c:v>4</c:v>
                  </c:pt>
                  <c:pt idx="10">
                    <c:v>4</c:v>
                  </c:pt>
                </c:lvl>
                <c:lvl>
                  <c:pt idx="0">
                    <c:v>0</c:v>
                  </c:pt>
                  <c:pt idx="1">
                    <c:v>30</c:v>
                  </c:pt>
                  <c:pt idx="2">
                    <c:v>90</c:v>
                  </c:pt>
                  <c:pt idx="3">
                    <c:v>30</c:v>
                  </c:pt>
                  <c:pt idx="4">
                    <c:v>60</c:v>
                  </c:pt>
                  <c:pt idx="5">
                    <c:v>90</c:v>
                  </c:pt>
                  <c:pt idx="6">
                    <c:v>30</c:v>
                  </c:pt>
                  <c:pt idx="7">
                    <c:v>60</c:v>
                  </c:pt>
                  <c:pt idx="8">
                    <c:v>90</c:v>
                  </c:pt>
                  <c:pt idx="9">
                    <c:v>90</c:v>
                  </c:pt>
                  <c:pt idx="10">
                    <c:v>90</c:v>
                  </c:pt>
                </c:lvl>
                <c:lvl>
                  <c:pt idx="0">
                    <c:v>Check</c:v>
                  </c:pt>
                  <c:pt idx="1">
                    <c:v>UAN</c:v>
                  </c:pt>
                  <c:pt idx="2">
                    <c:v>UAN</c:v>
                  </c:pt>
                  <c:pt idx="3">
                    <c:v>UAN</c:v>
                  </c:pt>
                  <c:pt idx="4">
                    <c:v>UAN</c:v>
                  </c:pt>
                  <c:pt idx="5">
                    <c:v>UAN</c:v>
                  </c:pt>
                  <c:pt idx="6">
                    <c:v>UAN</c:v>
                  </c:pt>
                  <c:pt idx="7">
                    <c:v>UAN</c:v>
                  </c:pt>
                  <c:pt idx="8">
                    <c:v>UAN</c:v>
                  </c:pt>
                  <c:pt idx="9">
                    <c:v>UAN</c:v>
                  </c:pt>
                  <c:pt idx="10">
                    <c:v>CoRoN</c:v>
                  </c:pt>
                </c:lvl>
              </c:multiLvlStrCache>
            </c:multiLvlStrRef>
          </c:cat>
          <c:val>
            <c:numRef>
              <c:f>'[2012_2013-1.xlsx]Sheet4'!$K$4:$K$14</c:f>
              <c:numCache>
                <c:formatCode>General</c:formatCode>
                <c:ptCount val="11"/>
                <c:pt idx="0">
                  <c:v>0</c:v>
                </c:pt>
                <c:pt idx="1">
                  <c:v>16</c:v>
                </c:pt>
                <c:pt idx="2">
                  <c:v>33</c:v>
                </c:pt>
                <c:pt idx="3">
                  <c:v>32</c:v>
                </c:pt>
                <c:pt idx="4">
                  <c:v>37</c:v>
                </c:pt>
                <c:pt idx="5">
                  <c:v>38</c:v>
                </c:pt>
                <c:pt idx="6">
                  <c:v>32</c:v>
                </c:pt>
                <c:pt idx="7">
                  <c:v>67</c:v>
                </c:pt>
                <c:pt idx="8">
                  <c:v>49</c:v>
                </c:pt>
                <c:pt idx="9">
                  <c:v>37</c:v>
                </c:pt>
                <c:pt idx="10">
                  <c:v>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051520"/>
        <c:axId val="51086080"/>
      </c:barChart>
      <c:catAx>
        <c:axId val="510515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51086080"/>
        <c:crosses val="autoZero"/>
        <c:auto val="1"/>
        <c:lblAlgn val="ctr"/>
        <c:lblOffset val="100"/>
        <c:noMultiLvlLbl val="0"/>
      </c:catAx>
      <c:valAx>
        <c:axId val="5108608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NUE, %</a:t>
                </a:r>
              </a:p>
            </c:rich>
          </c:tx>
          <c:layout>
            <c:manualLayout>
              <c:xMode val="edge"/>
              <c:yMode val="edge"/>
              <c:x val="1.1435105774728425E-2"/>
              <c:y val="0.3551277460180493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1051520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0.87068</cdr:x>
      <cdr:y>0.23718</cdr:y>
    </cdr:from>
    <cdr:to>
      <cdr:x>0.87068</cdr:x>
      <cdr:y>0.31799</cdr:y>
    </cdr:to>
    <cdr:cxnSp macro="">
      <cdr:nvCxnSpPr>
        <cdr:cNvPr id="3" name="Straight Arrow Connector 2"/>
        <cdr:cNvCxnSpPr/>
      </cdr:nvCxnSpPr>
      <cdr:spPr>
        <a:xfrm xmlns:a="http://schemas.openxmlformats.org/drawingml/2006/main" flipV="1">
          <a:off x="7165340" y="1073467"/>
          <a:ext cx="0" cy="365760"/>
        </a:xfrm>
        <a:prstGeom xmlns:a="http://schemas.openxmlformats.org/drawingml/2006/main" prst="straightConnector1">
          <a:avLst/>
        </a:prstGeom>
        <a:ln xmlns:a="http://schemas.openxmlformats.org/drawingml/2006/main" w="44450">
          <a:solidFill>
            <a:srgbClr val="FF66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0.87087</cdr:x>
      <cdr:y>0.66777</cdr:y>
    </cdr:from>
    <cdr:to>
      <cdr:x>0.87087</cdr:x>
      <cdr:y>0.74858</cdr:y>
    </cdr:to>
    <cdr:cxnSp macro="">
      <cdr:nvCxnSpPr>
        <cdr:cNvPr id="7" name="Straight Arrow Connector 6"/>
        <cdr:cNvCxnSpPr/>
      </cdr:nvCxnSpPr>
      <cdr:spPr>
        <a:xfrm xmlns:a="http://schemas.openxmlformats.org/drawingml/2006/main">
          <a:off x="7166927" y="3022282"/>
          <a:ext cx="0" cy="365760"/>
        </a:xfrm>
        <a:prstGeom xmlns:a="http://schemas.openxmlformats.org/drawingml/2006/main" prst="straightConnector1">
          <a:avLst/>
        </a:prstGeom>
        <a:ln xmlns:a="http://schemas.openxmlformats.org/drawingml/2006/main" w="44450">
          <a:solidFill>
            <a:srgbClr val="FF66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0.7646</cdr:x>
      <cdr:y>0.7671</cdr:y>
    </cdr:from>
    <cdr:to>
      <cdr:x>0.97676</cdr:x>
      <cdr:y>0.9099</cdr:y>
    </cdr:to>
    <cdr:sp macro="" textlink="">
      <cdr:nvSpPr>
        <cdr:cNvPr id="9" name="TextBox 4"/>
        <cdr:cNvSpPr txBox="1"/>
      </cdr:nvSpPr>
      <cdr:spPr>
        <a:xfrm xmlns:a="http://schemas.openxmlformats.org/drawingml/2006/main">
          <a:off x="6292344" y="3471862"/>
          <a:ext cx="1745991" cy="64633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b="1" dirty="0" smtClean="0"/>
            <a:t>Non-drought </a:t>
          </a:r>
          <a:br>
            <a:rPr lang="en-US" b="1" dirty="0" smtClean="0"/>
          </a:br>
          <a:r>
            <a:rPr lang="en-US" b="1" dirty="0" smtClean="0"/>
            <a:t>tolerant</a:t>
          </a:r>
          <a:endParaRPr lang="en-US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0.39796</cdr:x>
      <cdr:y>0.05051</cdr:y>
    </cdr:from>
    <cdr:to>
      <cdr:x>0.87755</cdr:x>
      <cdr:y>0.7913</cdr:y>
    </cdr:to>
    <cdr:grpSp>
      <cdr:nvGrpSpPr>
        <cdr:cNvPr id="12" name="Group 11"/>
        <cdr:cNvGrpSpPr/>
      </cdr:nvGrpSpPr>
      <cdr:grpSpPr>
        <a:xfrm xmlns:a="http://schemas.openxmlformats.org/drawingml/2006/main">
          <a:off x="2971806" y="228606"/>
          <a:ext cx="3581386" cy="3352788"/>
          <a:chOff x="2971800" y="228600"/>
          <a:chExt cx="3581400" cy="3352800"/>
        </a:xfrm>
      </cdr:grpSpPr>
      <cdr:cxnSp macro="">
        <cdr:nvCxnSpPr>
          <cdr:cNvPr id="3" name="Straight Connector 2"/>
          <cdr:cNvCxnSpPr/>
        </cdr:nvCxnSpPr>
        <cdr:spPr>
          <a:xfrm xmlns:a="http://schemas.openxmlformats.org/drawingml/2006/main" flipV="1">
            <a:off x="2971800" y="228600"/>
            <a:ext cx="0" cy="3352800"/>
          </a:xfrm>
          <a:prstGeom xmlns:a="http://schemas.openxmlformats.org/drawingml/2006/main" prst="line">
            <a:avLst/>
          </a:prstGeom>
          <a:ln xmlns:a="http://schemas.openxmlformats.org/drawingml/2006/main" w="19050">
            <a:solidFill>
              <a:schemeClr val="tx1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5" name="Straight Connector 4"/>
          <cdr:cNvCxnSpPr/>
        </cdr:nvCxnSpPr>
        <cdr:spPr>
          <a:xfrm xmlns:a="http://schemas.openxmlformats.org/drawingml/2006/main">
            <a:off x="2971800" y="1905000"/>
            <a:ext cx="3581400" cy="0"/>
          </a:xfrm>
          <a:prstGeom xmlns:a="http://schemas.openxmlformats.org/drawingml/2006/main" prst="line">
            <a:avLst/>
          </a:prstGeom>
          <a:ln xmlns:a="http://schemas.openxmlformats.org/drawingml/2006/main" w="19050">
            <a:solidFill>
              <a:schemeClr val="tx1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BDBE6-1B3E-47D2-8B25-5AD1B00F1209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195FD-986C-4F78-8167-FB1BF176C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062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E0431-CE50-4832-8DBC-CD0EDADE3091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791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FF9F1-B6F1-44E2-8765-047F65014DD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35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FF9F1-B6F1-44E2-8765-047F65014DD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15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64F97D-0208-4245-A697-FC45B43868C5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FF8119">
                  <a:tint val="20000"/>
                </a:srgbClr>
              </a:solidFill>
            </a:endParaRPr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2D18DB-FF0D-4174-BF01-8D9BF8C0D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4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F97D-0208-4245-A697-FC45B43868C5}" type="datetimeFigureOut">
              <a:rPr lang="en-US" smtClean="0">
                <a:solidFill>
                  <a:prstClr val="black"/>
                </a:solidFill>
              </a:rPr>
              <a:pPr/>
              <a:t>5/6/2014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D18DB-FF0D-4174-BF01-8D9BF8C0D7B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851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F97D-0208-4245-A697-FC45B43868C5}" type="datetimeFigureOut">
              <a:rPr lang="en-US" smtClean="0">
                <a:solidFill>
                  <a:prstClr val="black"/>
                </a:solidFill>
              </a:rPr>
              <a:pPr/>
              <a:t>5/6/2014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D18DB-FF0D-4174-BF01-8D9BF8C0D7B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539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9C59EF-E947-41AE-BB98-032E6F9A014D}" type="datetime1">
              <a:rPr lang="en-US" smtClean="0"/>
              <a:pPr/>
              <a:t>5/6/2014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F07F09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99D30F-FE11-4762-AC92-FAA087DE92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642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DB7CDC-95D9-4935-A865-EB9D13AE83F5}" type="datetime1">
              <a:rPr lang="en-US" smtClean="0">
                <a:solidFill>
                  <a:prstClr val="black"/>
                </a:solidFill>
              </a:rPr>
              <a:pPr/>
              <a:t>5/6/2014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99D30F-FE11-4762-AC92-FAA087DE921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55038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4FDB8-C8B4-4585-8870-D519597FAB84}" type="datetime1">
              <a:rPr lang="en-US" smtClean="0">
                <a:solidFill>
                  <a:prstClr val="white"/>
                </a:solidFill>
              </a:rPr>
              <a:pPr/>
              <a:t>5/6/2014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99D30F-FE11-4762-AC92-FAA087DE9211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3986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2FE776-98B0-41D5-8F33-7DA3A98C875E}" type="datetime1">
              <a:rPr lang="en-US" smtClean="0">
                <a:solidFill>
                  <a:prstClr val="white"/>
                </a:solidFill>
              </a:rPr>
              <a:pPr/>
              <a:t>5/6/2014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99D30F-FE11-4762-AC92-FAA087DE9211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920855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06FEE3-5752-4819-A70E-035836C56CE9}" type="datetime1">
              <a:rPr lang="en-US" smtClean="0">
                <a:solidFill>
                  <a:prstClr val="black"/>
                </a:solidFill>
              </a:rPr>
              <a:pPr/>
              <a:t>5/6/2014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99D30F-FE11-4762-AC92-FAA087DE921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683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6B0340-CCE0-4477-A465-729F1A68D10A}" type="datetime1">
              <a:rPr lang="en-US" smtClean="0">
                <a:solidFill>
                  <a:prstClr val="white"/>
                </a:solidFill>
              </a:rPr>
              <a:pPr/>
              <a:t>5/6/2014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99D30F-FE11-4762-AC92-FAA087DE9211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204162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C35F40-AEAC-4781-956A-8B6EB2DD07E1}" type="datetime1">
              <a:rPr lang="en-US" smtClean="0">
                <a:solidFill>
                  <a:prstClr val="black"/>
                </a:solidFill>
              </a:rPr>
              <a:pPr/>
              <a:t>5/6/2014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99D30F-FE11-4762-AC92-FAA087DE921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1772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BFE92EC-6FAC-4BF2-91C9-DC3B78863172}" type="datetime1">
              <a:rPr lang="en-US" smtClean="0">
                <a:solidFill>
                  <a:prstClr val="black"/>
                </a:solidFill>
              </a:rPr>
              <a:pPr/>
              <a:t>5/6/2014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99D30F-FE11-4762-AC92-FAA087DE921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0350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F97D-0208-4245-A697-FC45B43868C5}" type="datetimeFigureOut">
              <a:rPr lang="en-US" smtClean="0">
                <a:solidFill>
                  <a:prstClr val="black"/>
                </a:solidFill>
              </a:rPr>
              <a:pPr/>
              <a:t>5/6/2014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D18DB-FF0D-4174-BF01-8D9BF8C0D7B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359979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FA589D-653D-41A9-881C-BC91F73A7C02}" type="datetime1">
              <a:rPr lang="en-US" smtClean="0">
                <a:solidFill>
                  <a:prstClr val="white"/>
                </a:solidFill>
              </a:rPr>
              <a:pPr/>
              <a:t>5/6/2014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99D30F-FE11-4762-AC92-FAA087DE9211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9631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4D930B-74F9-46DF-B4D9-437E9213836B}" type="datetime1">
              <a:rPr lang="en-US" smtClean="0">
                <a:solidFill>
                  <a:prstClr val="black"/>
                </a:solidFill>
              </a:rPr>
              <a:pPr/>
              <a:t>5/6/2014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99D30F-FE11-4762-AC92-FAA087DE921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433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72277A-A680-46A9-8F0E-31620FA2374E}" type="datetime1">
              <a:rPr lang="en-US" smtClean="0">
                <a:solidFill>
                  <a:prstClr val="black"/>
                </a:solidFill>
              </a:rPr>
              <a:pPr/>
              <a:t>5/6/2014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99D30F-FE11-4762-AC92-FAA087DE921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5005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64F97D-0208-4245-A697-FC45B43868C5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FF8119">
                  <a:tint val="20000"/>
                </a:srgbClr>
              </a:solidFill>
            </a:endParaRPr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2D18DB-FF0D-4174-BF01-8D9BF8C0D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476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F97D-0208-4245-A697-FC45B43868C5}" type="datetimeFigureOut">
              <a:rPr lang="en-US" smtClean="0">
                <a:solidFill>
                  <a:prstClr val="black"/>
                </a:solidFill>
              </a:rPr>
              <a:pPr/>
              <a:t>5/6/2014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D18DB-FF0D-4174-BF01-8D9BF8C0D7B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276075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F97D-0208-4245-A697-FC45B43868C5}" type="datetimeFigureOut">
              <a:rPr lang="en-US" smtClean="0">
                <a:solidFill>
                  <a:prstClr val="white"/>
                </a:solidFill>
              </a:rPr>
              <a:pPr/>
              <a:t>5/6/2014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D18DB-FF0D-4174-BF01-8D9BF8C0D7B1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96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F97D-0208-4245-A697-FC45B43868C5}" type="datetimeFigureOut">
              <a:rPr lang="en-US" smtClean="0">
                <a:solidFill>
                  <a:prstClr val="white"/>
                </a:solidFill>
              </a:rPr>
              <a:pPr/>
              <a:t>5/6/2014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D18DB-FF0D-4174-BF01-8D9BF8C0D7B1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786528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F97D-0208-4245-A697-FC45B43868C5}" type="datetimeFigureOut">
              <a:rPr lang="en-US" smtClean="0">
                <a:solidFill>
                  <a:prstClr val="black"/>
                </a:solidFill>
              </a:rPr>
              <a:pPr/>
              <a:t>5/6/2014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D18DB-FF0D-4174-BF01-8D9BF8C0D7B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624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F97D-0208-4245-A697-FC45B43868C5}" type="datetimeFigureOut">
              <a:rPr lang="en-US" smtClean="0">
                <a:solidFill>
                  <a:prstClr val="white"/>
                </a:solidFill>
              </a:rPr>
              <a:pPr/>
              <a:t>5/6/2014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D18DB-FF0D-4174-BF01-8D9BF8C0D7B1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324200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F97D-0208-4245-A697-FC45B43868C5}" type="datetimeFigureOut">
              <a:rPr lang="en-US" smtClean="0">
                <a:solidFill>
                  <a:prstClr val="black"/>
                </a:solidFill>
              </a:rPr>
              <a:pPr/>
              <a:t>5/6/2014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D18DB-FF0D-4174-BF01-8D9BF8C0D7B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15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F97D-0208-4245-A697-FC45B43868C5}" type="datetimeFigureOut">
              <a:rPr lang="en-US" smtClean="0">
                <a:solidFill>
                  <a:prstClr val="white"/>
                </a:solidFill>
              </a:rPr>
              <a:pPr/>
              <a:t>5/6/2014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D18DB-FF0D-4174-BF01-8D9BF8C0D7B1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918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F64F97D-0208-4245-A697-FC45B43868C5}" type="datetimeFigureOut">
              <a:rPr lang="en-US" smtClean="0">
                <a:solidFill>
                  <a:prstClr val="black"/>
                </a:solidFill>
              </a:rPr>
              <a:pPr/>
              <a:t>5/6/2014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D18DB-FF0D-4174-BF01-8D9BF8C0D7B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3069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64F97D-0208-4245-A697-FC45B43868C5}" type="datetimeFigureOut">
              <a:rPr lang="en-US" smtClean="0">
                <a:solidFill>
                  <a:prstClr val="white"/>
                </a:solidFill>
              </a:rPr>
              <a:pPr/>
              <a:t>5/6/2014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2D18DB-FF0D-4174-BF01-8D9BF8C0D7B1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0220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F97D-0208-4245-A697-FC45B43868C5}" type="datetimeFigureOut">
              <a:rPr lang="en-US" smtClean="0">
                <a:solidFill>
                  <a:prstClr val="black"/>
                </a:solidFill>
              </a:rPr>
              <a:pPr/>
              <a:t>5/6/2014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D18DB-FF0D-4174-BF01-8D9BF8C0D7B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2652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F97D-0208-4245-A697-FC45B43868C5}" type="datetimeFigureOut">
              <a:rPr lang="en-US" smtClean="0">
                <a:solidFill>
                  <a:prstClr val="black"/>
                </a:solidFill>
              </a:rPr>
              <a:pPr/>
              <a:t>5/6/2014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D18DB-FF0D-4174-BF01-8D9BF8C0D7B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837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F97D-0208-4245-A697-FC45B43868C5}" type="datetimeFigureOut">
              <a:rPr lang="en-US" smtClean="0">
                <a:solidFill>
                  <a:prstClr val="white"/>
                </a:solidFill>
              </a:rPr>
              <a:pPr/>
              <a:t>5/6/2014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D18DB-FF0D-4174-BF01-8D9BF8C0D7B1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558797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F97D-0208-4245-A697-FC45B43868C5}" type="datetimeFigureOut">
              <a:rPr lang="en-US" smtClean="0">
                <a:solidFill>
                  <a:prstClr val="black"/>
                </a:solidFill>
              </a:rPr>
              <a:pPr/>
              <a:t>5/6/2014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D18DB-FF0D-4174-BF01-8D9BF8C0D7B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0185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F97D-0208-4245-A697-FC45B43868C5}" type="datetimeFigureOut">
              <a:rPr lang="en-US" smtClean="0">
                <a:solidFill>
                  <a:prstClr val="white"/>
                </a:solidFill>
              </a:rPr>
              <a:pPr/>
              <a:t>5/6/2014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D18DB-FF0D-4174-BF01-8D9BF8C0D7B1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214404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F97D-0208-4245-A697-FC45B43868C5}" type="datetimeFigureOut">
              <a:rPr lang="en-US" smtClean="0">
                <a:solidFill>
                  <a:prstClr val="black"/>
                </a:solidFill>
              </a:rPr>
              <a:pPr/>
              <a:t>5/6/2014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D18DB-FF0D-4174-BF01-8D9BF8C0D7B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88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F64F97D-0208-4245-A697-FC45B43868C5}" type="datetimeFigureOut">
              <a:rPr lang="en-US" smtClean="0">
                <a:solidFill>
                  <a:prstClr val="black"/>
                </a:solidFill>
              </a:rPr>
              <a:pPr/>
              <a:t>5/6/2014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D18DB-FF0D-4174-BF01-8D9BF8C0D7B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750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64F97D-0208-4245-A697-FC45B43868C5}" type="datetimeFigureOut">
              <a:rPr lang="en-US" smtClean="0">
                <a:solidFill>
                  <a:prstClr val="white"/>
                </a:solidFill>
              </a:rPr>
              <a:pPr/>
              <a:t>5/6/2014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2D18DB-FF0D-4174-BF01-8D9BF8C0D7B1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1044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F64F97D-0208-4245-A697-FC45B43868C5}" type="datetimeFigureOut">
              <a:rPr lang="en-US" smtClean="0">
                <a:solidFill>
                  <a:prstClr val="black"/>
                </a:solidFill>
              </a:rPr>
              <a:pPr/>
              <a:t>5/6/2014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92D18DB-FF0D-4174-BF01-8D9BF8C0D7B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261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2FEB74-D5A3-4BC5-B469-FB7462925432}" type="datetime1">
              <a:rPr lang="en-US" smtClean="0">
                <a:solidFill>
                  <a:prstClr val="black"/>
                </a:solidFill>
              </a:rPr>
              <a:pPr/>
              <a:t>5/6/2014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599D30F-FE11-4762-AC92-FAA087DE921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908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F64F97D-0208-4245-A697-FC45B43868C5}" type="datetimeFigureOut">
              <a:rPr lang="en-US" smtClean="0">
                <a:solidFill>
                  <a:prstClr val="black"/>
                </a:solidFill>
              </a:rPr>
              <a:pPr/>
              <a:t>5/6/2014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92D18DB-FF0D-4174-BF01-8D9BF8C0D7B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40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829761"/>
          </a:xfrm>
        </p:spPr>
        <p:txBody>
          <a:bodyPr/>
          <a:lstStyle/>
          <a:p>
            <a:r>
              <a:rPr lang="en-US" dirty="0" smtClean="0"/>
              <a:t>Graduate Student Presentation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343400"/>
            <a:ext cx="7772400" cy="666304"/>
          </a:xfrm>
        </p:spPr>
        <p:txBody>
          <a:bodyPr/>
          <a:lstStyle/>
          <a:p>
            <a:r>
              <a:rPr lang="en-US" dirty="0" smtClean="0"/>
              <a:t>May 6,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582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Results</a:t>
            </a:r>
            <a:endParaRPr lang="en-US" sz="3600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4"/>
          </p:nvPr>
        </p:nvSpPr>
        <p:spPr>
          <a:xfrm>
            <a:off x="5102225" y="914400"/>
            <a:ext cx="4041775" cy="44751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600" u="sng" dirty="0" smtClean="0"/>
              <a:t>LCB</a:t>
            </a:r>
          </a:p>
          <a:p>
            <a:pPr marL="109728" indent="0">
              <a:buNone/>
            </a:pPr>
            <a:endParaRPr lang="en-US" sz="1600" u="sng" dirty="0" smtClean="0"/>
          </a:p>
          <a:p>
            <a:r>
              <a:rPr lang="en-US" sz="1600" dirty="0" smtClean="0"/>
              <a:t>Maximum grain yield – 70 </a:t>
            </a:r>
            <a:r>
              <a:rPr lang="en-US" sz="1600" dirty="0" err="1" smtClean="0"/>
              <a:t>bu</a:t>
            </a:r>
            <a:r>
              <a:rPr lang="en-US" sz="1600" dirty="0" smtClean="0"/>
              <a:t>/ac (60 </a:t>
            </a:r>
            <a:r>
              <a:rPr lang="en-US" sz="1600" dirty="0" err="1" smtClean="0"/>
              <a:t>lbs</a:t>
            </a:r>
            <a:r>
              <a:rPr lang="en-US" sz="1600" dirty="0" smtClean="0"/>
              <a:t> N/acre 3 sprayings)</a:t>
            </a:r>
            <a:r>
              <a:rPr lang="en-US" sz="1600" baseline="30000" dirty="0" smtClean="0"/>
              <a:t> </a:t>
            </a:r>
          </a:p>
          <a:p>
            <a:r>
              <a:rPr lang="en-US" sz="1600" dirty="0" smtClean="0"/>
              <a:t>NUE at LCB ranged from 15-67%</a:t>
            </a:r>
            <a:endParaRPr lang="en-US" sz="1600" baseline="30000" dirty="0" smtClean="0"/>
          </a:p>
          <a:p>
            <a:r>
              <a:rPr lang="en-US" sz="1600" dirty="0" smtClean="0"/>
              <a:t>NUE&gt;33%</a:t>
            </a:r>
          </a:p>
          <a:p>
            <a:pPr>
              <a:buNone/>
            </a:pPr>
            <a:endParaRPr lang="en-US" sz="1600" dirty="0" smtClean="0"/>
          </a:p>
          <a:p>
            <a:pPr marL="109728" indent="0">
              <a:buNone/>
            </a:pPr>
            <a:endParaRPr lang="en-US" sz="1600" u="sng" dirty="0" smtClean="0"/>
          </a:p>
          <a:p>
            <a:pPr marL="109728" indent="0">
              <a:buNone/>
            </a:pPr>
            <a:r>
              <a:rPr lang="en-US" sz="1600" u="sng" dirty="0" err="1" smtClean="0"/>
              <a:t>Efaw</a:t>
            </a:r>
            <a:endParaRPr lang="en-US" sz="1600" u="sng" dirty="0" smtClean="0"/>
          </a:p>
          <a:p>
            <a:pPr marL="109728" indent="0">
              <a:buNone/>
            </a:pPr>
            <a:endParaRPr lang="en-US" sz="1600" u="sng" dirty="0" smtClean="0"/>
          </a:p>
          <a:p>
            <a:r>
              <a:rPr lang="en-US" sz="1600" dirty="0" smtClean="0"/>
              <a:t>Maximum grain yield – 48 </a:t>
            </a:r>
            <a:r>
              <a:rPr lang="en-US" sz="1600" dirty="0" err="1" smtClean="0"/>
              <a:t>bu</a:t>
            </a:r>
            <a:r>
              <a:rPr lang="en-US" sz="1600" dirty="0" smtClean="0"/>
              <a:t>/ac</a:t>
            </a:r>
          </a:p>
          <a:p>
            <a:pPr marL="109728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(30 </a:t>
            </a:r>
            <a:r>
              <a:rPr lang="en-US" sz="1600" dirty="0" err="1" smtClean="0"/>
              <a:t>lbs</a:t>
            </a:r>
            <a:r>
              <a:rPr lang="en-US" sz="1600" dirty="0" smtClean="0"/>
              <a:t> N/acre pre-plant)</a:t>
            </a:r>
          </a:p>
          <a:p>
            <a:r>
              <a:rPr lang="en-US" sz="1600" dirty="0" smtClean="0"/>
              <a:t>NUE ranged from 3-22%</a:t>
            </a:r>
          </a:p>
          <a:p>
            <a:r>
              <a:rPr lang="en-US" sz="1600" dirty="0" smtClean="0"/>
              <a:t>Grain protein at Efaw-19% (90 lbs N acre</a:t>
            </a:r>
            <a:r>
              <a:rPr lang="en-US" sz="1600" baseline="30000" dirty="0" smtClean="0"/>
              <a:t>-1</a:t>
            </a:r>
            <a:r>
              <a:rPr lang="en-US" sz="1600" dirty="0" smtClean="0"/>
              <a:t>, 3 sprayings)</a:t>
            </a:r>
          </a:p>
          <a:p>
            <a:r>
              <a:rPr lang="en-US" sz="1600" dirty="0" smtClean="0"/>
              <a:t>NUE &lt; 33%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4006718"/>
              </p:ext>
            </p:extLst>
          </p:nvPr>
        </p:nvGraphicFramePr>
        <p:xfrm>
          <a:off x="3629" y="838200"/>
          <a:ext cx="5181601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535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991600" cy="8382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effectLst/>
              </a:rPr>
              <a:t>In Season Application of N &amp; S on Winter Wheat </a:t>
            </a:r>
            <a:endParaRPr lang="en-US" sz="2800" dirty="0"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2514" y="1219200"/>
            <a:ext cx="449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mbria" pitchFamily="18" charset="0"/>
              </a:rPr>
              <a:t>Objective</a:t>
            </a:r>
          </a:p>
          <a:p>
            <a:r>
              <a:rPr lang="en-US" dirty="0">
                <a:latin typeface="Cambria" pitchFamily="18" charset="0"/>
              </a:rPr>
              <a:t>E</a:t>
            </a:r>
            <a:r>
              <a:rPr lang="en-US" dirty="0" smtClean="0">
                <a:latin typeface="Cambria" pitchFamily="18" charset="0"/>
              </a:rPr>
              <a:t>valuate </a:t>
            </a:r>
            <a:r>
              <a:rPr lang="en-US" dirty="0">
                <a:latin typeface="Cambria" pitchFamily="18" charset="0"/>
              </a:rPr>
              <a:t>the </a:t>
            </a:r>
            <a:r>
              <a:rPr lang="en-US" dirty="0" smtClean="0">
                <a:latin typeface="Cambria" pitchFamily="18" charset="0"/>
              </a:rPr>
              <a:t>interactions  </a:t>
            </a:r>
            <a:r>
              <a:rPr lang="en-US" dirty="0">
                <a:latin typeface="Cambria" pitchFamily="18" charset="0"/>
              </a:rPr>
              <a:t>of  foliar applied </a:t>
            </a:r>
            <a:r>
              <a:rPr lang="en-US" dirty="0" smtClean="0">
                <a:latin typeface="Cambria" pitchFamily="18" charset="0"/>
              </a:rPr>
              <a:t>Nitrogen and Sulfur on </a:t>
            </a:r>
            <a:r>
              <a:rPr lang="en-US" dirty="0">
                <a:latin typeface="Cambria" pitchFamily="18" charset="0"/>
              </a:rPr>
              <a:t>winter wheat grain yield and </a:t>
            </a:r>
            <a:r>
              <a:rPr lang="en-US" dirty="0" smtClean="0">
                <a:latin typeface="Cambria" pitchFamily="18" charset="0"/>
              </a:rPr>
              <a:t>protein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2590800"/>
            <a:ext cx="446314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</a:pPr>
            <a:r>
              <a:rPr lang="en-US" b="1" dirty="0" smtClean="0">
                <a:latin typeface="Cambria" pitchFamily="18" charset="0"/>
              </a:rPr>
              <a:t>  Methods</a:t>
            </a:r>
            <a:endParaRPr lang="en-US" b="1" dirty="0">
              <a:latin typeface="Cambria" pitchFamily="18" charset="0"/>
            </a:endParaRPr>
          </a:p>
          <a:p>
            <a:pPr marL="285750" indent="-285750"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>
                <a:latin typeface="Cambria" pitchFamily="18" charset="0"/>
              </a:rPr>
              <a:t>Three </a:t>
            </a:r>
            <a:r>
              <a:rPr lang="en-US" dirty="0">
                <a:latin typeface="Cambria" pitchFamily="18" charset="0"/>
              </a:rPr>
              <a:t>sites</a:t>
            </a:r>
            <a:r>
              <a:rPr lang="en-US" dirty="0" smtClean="0">
                <a:latin typeface="Cambria" pitchFamily="18" charset="0"/>
              </a:rPr>
              <a:t>, Perkins,  </a:t>
            </a:r>
            <a:r>
              <a:rPr lang="en-US" dirty="0" err="1">
                <a:latin typeface="Cambria" pitchFamily="18" charset="0"/>
              </a:rPr>
              <a:t>Lahoma</a:t>
            </a:r>
            <a:r>
              <a:rPr lang="en-US" dirty="0">
                <a:latin typeface="Cambria" pitchFamily="18" charset="0"/>
              </a:rPr>
              <a:t> &amp; Lake Carl Blackwell, RCBD  </a:t>
            </a:r>
            <a:r>
              <a:rPr lang="en-US" dirty="0" smtClean="0">
                <a:latin typeface="Cambria" pitchFamily="18" charset="0"/>
              </a:rPr>
              <a:t>3 </a:t>
            </a:r>
            <a:r>
              <a:rPr lang="en-US" dirty="0">
                <a:latin typeface="Cambria" pitchFamily="18" charset="0"/>
              </a:rPr>
              <a:t>reps and 7</a:t>
            </a:r>
            <a:r>
              <a:rPr lang="en-US" dirty="0" smtClean="0">
                <a:latin typeface="Cambria" pitchFamily="18" charset="0"/>
              </a:rPr>
              <a:t> treatments</a:t>
            </a:r>
          </a:p>
          <a:p>
            <a:pPr marL="285750" indent="-285750"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>
                <a:latin typeface="Cambria" pitchFamily="18" charset="0"/>
              </a:rPr>
              <a:t>Foliar N and S application at flag leaf stage with CO</a:t>
            </a:r>
            <a:r>
              <a:rPr lang="en-US" baseline="-25000" dirty="0" smtClean="0">
                <a:latin typeface="Cambria" pitchFamily="18" charset="0"/>
              </a:rPr>
              <a:t>2 </a:t>
            </a:r>
            <a:r>
              <a:rPr lang="en-US" dirty="0" smtClean="0">
                <a:latin typeface="Cambria" pitchFamily="18" charset="0"/>
              </a:rPr>
              <a:t>backpack sprayer</a:t>
            </a:r>
            <a:endParaRPr lang="en-US" baseline="-25000" dirty="0" smtClean="0">
              <a:latin typeface="Cambria" pitchFamily="18" charset="0"/>
            </a:endParaRPr>
          </a:p>
          <a:p>
            <a:pPr marL="285750" indent="-285750"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>
                <a:latin typeface="Cambria" pitchFamily="18" charset="0"/>
              </a:rPr>
              <a:t>Soil samples: </a:t>
            </a:r>
            <a:r>
              <a:rPr lang="en-US" dirty="0" err="1" smtClean="0">
                <a:latin typeface="Cambria" pitchFamily="18" charset="0"/>
              </a:rPr>
              <a:t>Preplant</a:t>
            </a:r>
            <a:r>
              <a:rPr lang="en-US" dirty="0" smtClean="0">
                <a:latin typeface="Cambria" pitchFamily="18" charset="0"/>
              </a:rPr>
              <a:t>, FK 5</a:t>
            </a:r>
          </a:p>
          <a:p>
            <a:pPr marL="285750" indent="-285750"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>
                <a:latin typeface="Cambria" pitchFamily="18" charset="0"/>
              </a:rPr>
              <a:t>Leaf samples: </a:t>
            </a:r>
            <a:r>
              <a:rPr lang="en-US" dirty="0" err="1" smtClean="0">
                <a:latin typeface="Cambria" pitchFamily="18" charset="0"/>
              </a:rPr>
              <a:t>Feekes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smtClean="0">
                <a:latin typeface="Cambria" pitchFamily="18" charset="0"/>
              </a:rPr>
              <a:t>5, flag leaf</a:t>
            </a:r>
          </a:p>
          <a:p>
            <a:pPr marL="285750" indent="-285750"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>
                <a:latin typeface="Cambria" pitchFamily="18" charset="0"/>
              </a:rPr>
              <a:t>NDVI readings: </a:t>
            </a:r>
            <a:r>
              <a:rPr lang="en-US" dirty="0" err="1" smtClean="0">
                <a:latin typeface="Cambria" pitchFamily="18" charset="0"/>
              </a:rPr>
              <a:t>Feekes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smtClean="0">
                <a:latin typeface="Cambria" pitchFamily="18" charset="0"/>
              </a:rPr>
              <a:t>3, 5, 7</a:t>
            </a:r>
          </a:p>
          <a:p>
            <a:pPr marL="285750" indent="-285750"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>
                <a:latin typeface="Cambria" pitchFamily="18" charset="0"/>
              </a:rPr>
              <a:t>Yield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2115374"/>
              </p:ext>
            </p:extLst>
          </p:nvPr>
        </p:nvGraphicFramePr>
        <p:xfrm>
          <a:off x="5181600" y="1676400"/>
          <a:ext cx="3428999" cy="3106992"/>
        </p:xfrm>
        <a:graphic>
          <a:graphicData uri="http://schemas.openxmlformats.org/drawingml/2006/table">
            <a:tbl>
              <a:tblPr firstRow="1" bandRow="1"/>
              <a:tblGrid>
                <a:gridCol w="685800"/>
                <a:gridCol w="838200"/>
                <a:gridCol w="838200"/>
                <a:gridCol w="1066799"/>
              </a:tblGrid>
              <a:tr h="74860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Pre-plant N</a:t>
                      </a:r>
                    </a:p>
                    <a:p>
                      <a:pPr algn="ctr" rtl="0" fontAlgn="ctr"/>
                      <a:r>
                        <a:rPr lang="en-US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lbs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N/ac</a:t>
                      </a:r>
                      <a:endParaRPr lang="en-US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Foliar N, (UAN) </a:t>
                      </a:r>
                      <a:endParaRPr lang="en-US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rtl="0" fontAlgn="ctr"/>
                      <a:r>
                        <a:rPr lang="en-US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lbs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N/ac</a:t>
                      </a:r>
                      <a:endParaRPr lang="en-US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Foliar 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 (MAX in S)</a:t>
                      </a:r>
                      <a:endParaRPr lang="en-US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rtl="0" fontAlgn="ctr"/>
                      <a:r>
                        <a:rPr lang="en-US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lbs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S/ac </a:t>
                      </a:r>
                      <a:endParaRPr lang="en-US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25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76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76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03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282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5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282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28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12554"/>
            <a:ext cx="8229600" cy="121144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effectLst/>
              </a:rPr>
              <a:t>Effect of  Adequate  Soil Moisture  at  Planting  on </a:t>
            </a:r>
            <a:r>
              <a:rPr lang="en-US" sz="2800" b="1" dirty="0" smtClean="0">
                <a:effectLst/>
              </a:rPr>
              <a:t>Wheat Seed </a:t>
            </a:r>
            <a:r>
              <a:rPr lang="en-US" sz="2800" b="1" dirty="0" smtClean="0">
                <a:effectLst/>
              </a:rPr>
              <a:t>Density, and Nitrogen Rate </a:t>
            </a:r>
            <a:endParaRPr lang="en-US" sz="2800" b="1" dirty="0"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7873" y="1644921"/>
            <a:ext cx="365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Can adequate </a:t>
            </a:r>
            <a:r>
              <a:rPr lang="en-US" sz="2000" dirty="0" smtClean="0"/>
              <a:t>soil moisture at </a:t>
            </a:r>
            <a:r>
              <a:rPr lang="en-US" sz="2000" dirty="0" smtClean="0"/>
              <a:t>planting lower optimum </a:t>
            </a:r>
            <a:r>
              <a:rPr lang="en-US" sz="2000" dirty="0" smtClean="0"/>
              <a:t>seed </a:t>
            </a:r>
            <a:r>
              <a:rPr lang="en-US" sz="2000" dirty="0" smtClean="0"/>
              <a:t>density 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471090"/>
              </p:ext>
            </p:extLst>
          </p:nvPr>
        </p:nvGraphicFramePr>
        <p:xfrm>
          <a:off x="4212771" y="4533313"/>
          <a:ext cx="41148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609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876474"/>
              </p:ext>
            </p:extLst>
          </p:nvPr>
        </p:nvGraphicFramePr>
        <p:xfrm>
          <a:off x="4191000" y="2338357"/>
          <a:ext cx="41148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62063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0408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0408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120</a:t>
                      </a:r>
                      <a:endParaRPr lang="en-US" sz="14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60</a:t>
                      </a:r>
                      <a:endParaRPr lang="en-US" sz="14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942114" y="2029642"/>
            <a:ext cx="2220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Adequate early moisture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4942114" y="4256314"/>
            <a:ext cx="2220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Limited early moisture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75508" y="2895600"/>
            <a:ext cx="330233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Methods:</a:t>
            </a:r>
          </a:p>
          <a:p>
            <a:r>
              <a:rPr lang="en-US" sz="2000" dirty="0" smtClean="0"/>
              <a:t>Locations</a:t>
            </a:r>
            <a:r>
              <a:rPr lang="en-US" sz="2000" dirty="0" smtClean="0"/>
              <a:t>: LCB, EFAW</a:t>
            </a:r>
          </a:p>
          <a:p>
            <a:r>
              <a:rPr lang="en-US" sz="2000" dirty="0" smtClean="0"/>
              <a:t>Moisture: main plot</a:t>
            </a:r>
          </a:p>
          <a:p>
            <a:r>
              <a:rPr lang="en-US" sz="2000" dirty="0" smtClean="0"/>
              <a:t>Seed density: sub plot </a:t>
            </a:r>
            <a:r>
              <a:rPr lang="en-US" sz="2000" dirty="0" smtClean="0"/>
              <a:t>N rates</a:t>
            </a:r>
            <a:endParaRPr lang="en-US" sz="2000" dirty="0" smtClean="0"/>
          </a:p>
          <a:p>
            <a:r>
              <a:rPr lang="en-US" sz="2000" dirty="0" smtClean="0"/>
              <a:t>Measurements:</a:t>
            </a:r>
            <a:endParaRPr lang="en-US" sz="2000" dirty="0"/>
          </a:p>
          <a:p>
            <a:r>
              <a:rPr lang="en-US" sz="2000" dirty="0" smtClean="0"/>
              <a:t>Soil Moisture, </a:t>
            </a:r>
            <a:r>
              <a:rPr lang="en-US" sz="2000" dirty="0" smtClean="0"/>
              <a:t>stand </a:t>
            </a:r>
            <a:r>
              <a:rPr lang="en-US" sz="2000" dirty="0" smtClean="0"/>
              <a:t>counts, </a:t>
            </a:r>
            <a:r>
              <a:rPr lang="en-US" sz="2000" dirty="0" smtClean="0"/>
              <a:t>NDVI, Yield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91267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73" y="960953"/>
            <a:ext cx="7620000" cy="4555093"/>
          </a:xfrm>
          <a:noFill/>
        </p:spPr>
        <p:txBody>
          <a:bodyPr wrap="square" rtlCol="0">
            <a:spAutoFit/>
          </a:bodyPr>
          <a:lstStyle/>
          <a:p>
            <a:pPr marL="0"/>
            <a:r>
              <a:rPr lang="en-US" sz="2000" dirty="0" smtClean="0"/>
              <a:t>Objective: </a:t>
            </a:r>
            <a:r>
              <a:rPr lang="en-US" sz="2000" dirty="0"/>
              <a:t>quantify changes in </a:t>
            </a:r>
            <a:r>
              <a:rPr lang="en-US" sz="2000" dirty="0"/>
              <a:t>TN, </a:t>
            </a:r>
            <a:r>
              <a:rPr lang="en-US" sz="2000" dirty="0" smtClean="0"/>
              <a:t>OC </a:t>
            </a:r>
            <a:r>
              <a:rPr lang="en-US" sz="2000" dirty="0"/>
              <a:t>and soil pH in </a:t>
            </a:r>
            <a:r>
              <a:rPr lang="en-US" sz="2000" dirty="0" smtClean="0"/>
              <a:t>long-term </a:t>
            </a:r>
            <a:r>
              <a:rPr lang="en-US" sz="2000" dirty="0"/>
              <a:t>continuous winter wheat experiments that have received annual applications of fertilizer </a:t>
            </a:r>
            <a:r>
              <a:rPr lang="en-US" sz="2000" dirty="0" smtClean="0"/>
              <a:t>N (benchmark, 1993)</a:t>
            </a:r>
            <a:endParaRPr lang="en-US" sz="2000" dirty="0"/>
          </a:p>
          <a:p>
            <a:pPr marL="0"/>
            <a:r>
              <a:rPr lang="en-US" sz="2000" dirty="0" smtClean="0"/>
              <a:t>Experiments</a:t>
            </a:r>
            <a:endParaRPr lang="en-US" sz="2000" dirty="0"/>
          </a:p>
          <a:p>
            <a:pPr marL="0"/>
            <a:r>
              <a:rPr lang="en-US" sz="2000" dirty="0"/>
              <a:t>	</a:t>
            </a:r>
            <a:r>
              <a:rPr lang="en-US" sz="2000" dirty="0"/>
              <a:t> 222 N rates: 0, 40, 80 and 120 </a:t>
            </a:r>
            <a:r>
              <a:rPr lang="en-US" sz="2000" dirty="0" err="1" smtClean="0"/>
              <a:t>lb</a:t>
            </a:r>
            <a:r>
              <a:rPr lang="en-US" sz="2000" dirty="0" smtClean="0"/>
              <a:t>/ac</a:t>
            </a:r>
            <a:endParaRPr lang="en-US" sz="2000" dirty="0"/>
          </a:p>
          <a:p>
            <a:pPr marL="0"/>
            <a:r>
              <a:rPr lang="en-US" sz="2000" dirty="0"/>
              <a:t>	</a:t>
            </a:r>
            <a:r>
              <a:rPr lang="en-US" sz="2000" dirty="0"/>
              <a:t> 502 N rates: 0, 20, 40, 60, 80 and 100 </a:t>
            </a:r>
            <a:r>
              <a:rPr lang="en-US" sz="2000" dirty="0" err="1" smtClean="0"/>
              <a:t>lb</a:t>
            </a:r>
            <a:r>
              <a:rPr lang="en-US" sz="2000" dirty="0" smtClean="0"/>
              <a:t>/ac</a:t>
            </a:r>
            <a:endParaRPr lang="en-US" sz="2000" dirty="0"/>
          </a:p>
          <a:p>
            <a:pPr marL="0"/>
            <a:r>
              <a:rPr lang="en-US" sz="2000" dirty="0"/>
              <a:t>	</a:t>
            </a:r>
            <a:r>
              <a:rPr lang="en-US" sz="2000" dirty="0"/>
              <a:t> </a:t>
            </a:r>
            <a:r>
              <a:rPr lang="en-US" sz="2000" dirty="0" err="1" smtClean="0"/>
              <a:t>Magruder</a:t>
            </a:r>
            <a:r>
              <a:rPr lang="en-US" sz="2000" dirty="0" smtClean="0"/>
              <a:t> </a:t>
            </a:r>
            <a:r>
              <a:rPr lang="en-US" sz="2000" dirty="0"/>
              <a:t>Plots: 0, 240 </a:t>
            </a:r>
            <a:r>
              <a:rPr lang="en-US" sz="2000" dirty="0" err="1" smtClean="0"/>
              <a:t>lb</a:t>
            </a:r>
            <a:r>
              <a:rPr lang="en-US" sz="2000" dirty="0" smtClean="0"/>
              <a:t>/ac  </a:t>
            </a:r>
            <a:endParaRPr lang="en-US" sz="2000" dirty="0"/>
          </a:p>
          <a:p>
            <a:pPr marL="0"/>
            <a:r>
              <a:rPr lang="en-US" sz="2000" dirty="0"/>
              <a:t>16 </a:t>
            </a:r>
            <a:r>
              <a:rPr lang="en-US" sz="2000" dirty="0"/>
              <a:t>soil cores </a:t>
            </a:r>
            <a:r>
              <a:rPr lang="en-US" sz="2000" dirty="0"/>
              <a:t>collected </a:t>
            </a:r>
            <a:r>
              <a:rPr lang="en-US" sz="2000" dirty="0"/>
              <a:t>per plot from </a:t>
            </a:r>
            <a:r>
              <a:rPr lang="en-US" sz="2000" dirty="0"/>
              <a:t>each experiment</a:t>
            </a:r>
            <a:endParaRPr lang="en-US" sz="2000" dirty="0"/>
          </a:p>
          <a:p>
            <a:pPr marL="0"/>
            <a:r>
              <a:rPr lang="en-US" sz="2000" dirty="0"/>
              <a:t>TN and </a:t>
            </a:r>
            <a:r>
              <a:rPr lang="en-US" sz="2000" dirty="0" smtClean="0"/>
              <a:t>OC</a:t>
            </a:r>
            <a:r>
              <a:rPr lang="en-US" sz="2000" dirty="0"/>
              <a:t>; LECO </a:t>
            </a:r>
            <a:r>
              <a:rPr lang="en-US" sz="2000" dirty="0"/>
              <a:t>dry combustion analyzer</a:t>
            </a:r>
          </a:p>
          <a:p>
            <a:pPr marL="0"/>
            <a:r>
              <a:rPr lang="en-US" sz="2000" dirty="0"/>
              <a:t>Soil </a:t>
            </a:r>
            <a:r>
              <a:rPr lang="en-US" sz="2000" dirty="0" smtClean="0"/>
              <a:t>pH</a:t>
            </a:r>
            <a:endParaRPr lang="en-US" sz="2000" dirty="0"/>
          </a:p>
          <a:p>
            <a:pPr marL="0"/>
            <a:endParaRPr lang="en-US" sz="2000" dirty="0"/>
          </a:p>
          <a:p>
            <a:pPr marL="0"/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620000" cy="868362"/>
          </a:xfrm>
        </p:spPr>
        <p:txBody>
          <a:bodyPr vert="horz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3600" dirty="0"/>
              <a:t>Organic C and N in Long Term Trials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3856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7620000" cy="6019800"/>
          </a:xfrm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en-US" sz="1800" dirty="0" smtClean="0">
                <a:solidFill>
                  <a:srgbClr val="2F2B20"/>
                </a:solidFill>
                <a:latin typeface="+mj-lt"/>
                <a:cs typeface="Times New Roman" panose="02020603050405020304" pitchFamily="18" charset="0"/>
              </a:rPr>
              <a:t>TN and OC </a:t>
            </a:r>
            <a:r>
              <a:rPr lang="en-US" sz="1800" dirty="0">
                <a:solidFill>
                  <a:srgbClr val="2F2B20"/>
                </a:solidFill>
                <a:latin typeface="+mj-lt"/>
                <a:cs typeface="Times New Roman" panose="02020603050405020304" pitchFamily="18" charset="0"/>
              </a:rPr>
              <a:t>at 0-15 </a:t>
            </a:r>
            <a:r>
              <a:rPr lang="en-US" sz="1800" dirty="0" smtClean="0">
                <a:solidFill>
                  <a:srgbClr val="2F2B20"/>
                </a:solidFill>
                <a:latin typeface="+mj-lt"/>
                <a:cs typeface="Times New Roman" panose="02020603050405020304" pitchFamily="18" charset="0"/>
              </a:rPr>
              <a:t>cm, </a:t>
            </a:r>
            <a:r>
              <a:rPr lang="en-US" sz="1800" dirty="0">
                <a:solidFill>
                  <a:srgbClr val="2F2B20"/>
                </a:solidFill>
                <a:latin typeface="+mj-lt"/>
                <a:cs typeface="Times New Roman" panose="02020603050405020304" pitchFamily="18" charset="0"/>
              </a:rPr>
              <a:t>as affected by long-term N fertilization in Experiment 502, </a:t>
            </a:r>
            <a:r>
              <a:rPr lang="en-US" sz="1800" dirty="0" err="1">
                <a:solidFill>
                  <a:srgbClr val="2F2B20"/>
                </a:solidFill>
                <a:latin typeface="+mj-lt"/>
                <a:cs typeface="Times New Roman" panose="02020603050405020304" pitchFamily="18" charset="0"/>
              </a:rPr>
              <a:t>Lahoma</a:t>
            </a:r>
            <a:r>
              <a:rPr lang="en-US" sz="1800" dirty="0">
                <a:solidFill>
                  <a:srgbClr val="2F2B20"/>
                </a:solidFill>
                <a:latin typeface="+mj-lt"/>
                <a:cs typeface="Times New Roman" panose="02020603050405020304" pitchFamily="18" charset="0"/>
              </a:rPr>
              <a:t>, OK.</a:t>
            </a:r>
            <a:br>
              <a:rPr lang="en-US" sz="1800" dirty="0">
                <a:solidFill>
                  <a:srgbClr val="2F2B20"/>
                </a:solidFill>
                <a:latin typeface="+mj-lt"/>
                <a:cs typeface="Times New Roman" panose="02020603050405020304" pitchFamily="18" charset="0"/>
              </a:rPr>
            </a:br>
            <a:endParaRPr lang="en-US" sz="1800" dirty="0" smtClean="0">
              <a:solidFill>
                <a:srgbClr val="2F2B20"/>
              </a:solidFill>
              <a:latin typeface="+mj-lt"/>
              <a:cs typeface="Times New Roman" panose="02020603050405020304" pitchFamily="18" charset="0"/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en-US" sz="2400" dirty="0">
              <a:solidFill>
                <a:srgbClr val="2F2B20"/>
              </a:solidFill>
              <a:latin typeface="+mj-lt"/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en-US" sz="2400" dirty="0" smtClean="0">
              <a:solidFill>
                <a:srgbClr val="2F2B20"/>
              </a:solidFill>
              <a:latin typeface="+mj-lt"/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en-US" sz="2400" dirty="0">
              <a:solidFill>
                <a:srgbClr val="2F2B20"/>
              </a:solidFill>
              <a:latin typeface="+mj-lt"/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en-US" sz="2400" dirty="0" smtClean="0">
              <a:solidFill>
                <a:srgbClr val="2F2B20"/>
              </a:solidFill>
              <a:latin typeface="+mj-lt"/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en-US" sz="2400" dirty="0">
              <a:solidFill>
                <a:srgbClr val="2F2B20"/>
              </a:solidFill>
              <a:latin typeface="+mj-lt"/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en-US" sz="2400" dirty="0" smtClean="0">
              <a:solidFill>
                <a:srgbClr val="2F2B20"/>
              </a:solidFill>
              <a:latin typeface="+mj-lt"/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en-US" sz="2400" dirty="0">
              <a:solidFill>
                <a:srgbClr val="2F2B20"/>
              </a:solidFill>
              <a:latin typeface="+mj-lt"/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en-US" sz="2400" dirty="0" smtClean="0">
              <a:solidFill>
                <a:srgbClr val="2F2B20"/>
              </a:solidFill>
              <a:latin typeface="+mj-lt"/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en-US" sz="2400" dirty="0">
              <a:solidFill>
                <a:srgbClr val="2F2B20"/>
              </a:solidFill>
              <a:latin typeface="+mj-lt"/>
            </a:endParaRPr>
          </a:p>
          <a:p>
            <a:pPr marL="114300" lvl="0" indent="0">
              <a:buClr>
                <a:srgbClr val="A9A57C"/>
              </a:buClr>
              <a:buNone/>
            </a:pPr>
            <a:r>
              <a:rPr lang="en-US" sz="1600" dirty="0" smtClean="0">
                <a:solidFill>
                  <a:srgbClr val="2F2B20"/>
                </a:solidFill>
                <a:latin typeface="+mj-lt"/>
              </a:rPr>
              <a:t>Effect of N on TN and </a:t>
            </a:r>
            <a:r>
              <a:rPr lang="en-US" sz="1600" dirty="0" smtClean="0">
                <a:solidFill>
                  <a:srgbClr val="2F2B20"/>
                </a:solidFill>
                <a:latin typeface="+mj-lt"/>
              </a:rPr>
              <a:t>OC </a:t>
            </a:r>
            <a:r>
              <a:rPr lang="en-US" sz="1600" dirty="0" smtClean="0">
                <a:solidFill>
                  <a:srgbClr val="2F2B20"/>
                </a:solidFill>
                <a:latin typeface="+mj-lt"/>
              </a:rPr>
              <a:t>was significant at 0.1 and 0.05 probability levels, respectively </a:t>
            </a:r>
            <a:endParaRPr lang="en-US" sz="1600" dirty="0">
              <a:solidFill>
                <a:srgbClr val="2F2B20"/>
              </a:solidFill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091428"/>
              </p:ext>
            </p:extLst>
          </p:nvPr>
        </p:nvGraphicFramePr>
        <p:xfrm>
          <a:off x="914400" y="1295400"/>
          <a:ext cx="7391400" cy="3769118"/>
        </p:xfrm>
        <a:graphic>
          <a:graphicData uri="http://schemas.openxmlformats.org/drawingml/2006/table">
            <a:tbl>
              <a:tblPr firstRow="1" firstCol="1" bandRow="1"/>
              <a:tblGrid>
                <a:gridCol w="1605204"/>
                <a:gridCol w="1493212"/>
                <a:gridCol w="1493212"/>
                <a:gridCol w="1399886"/>
                <a:gridCol w="1399886"/>
              </a:tblGrid>
              <a:tr h="45582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N rate (</a:t>
                      </a:r>
                      <a:r>
                        <a:rPr lang="en-US" sz="160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lb</a:t>
                      </a: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ac</a:t>
                      </a:r>
                      <a:r>
                        <a:rPr lang="en-US" sz="1600" baseline="30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-1</a:t>
                      </a: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)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  TN</a:t>
                      </a:r>
                      <a:r>
                        <a:rPr lang="en-US" sz="11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                     </a:t>
                      </a:r>
                      <a:r>
                        <a:rPr lang="en-US" sz="1600" baseline="0" dirty="0" smtClean="0">
                          <a:effectLst/>
                          <a:latin typeface="+mj-lt"/>
                          <a:ea typeface="Calibri"/>
                          <a:cs typeface="Times New Roman" panose="02020603050405020304" pitchFamily="18" charset="0"/>
                        </a:rPr>
                        <a:t>OC, 2013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                                         % 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OC, 1993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US" dirty="0"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8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0.106a</a:t>
                      </a:r>
                      <a:r>
                        <a:rPr lang="en-US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†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0.923a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0.84 a</a:t>
                      </a:r>
                      <a:endParaRPr lang="en-US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68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20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0.114ab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0.937ab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0.86 ab</a:t>
                      </a:r>
                      <a:endParaRPr lang="en-US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68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40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0.124ab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0.975ab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0.88 </a:t>
                      </a:r>
                      <a:r>
                        <a:rPr lang="en-US" sz="160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abc</a:t>
                      </a:r>
                      <a:endParaRPr lang="en-US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68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60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0.114ab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1.036ab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0.89 </a:t>
                      </a:r>
                      <a:r>
                        <a:rPr lang="en-US" sz="160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abc</a:t>
                      </a:r>
                      <a:endParaRPr lang="en-US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68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80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0.119ab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0.980ab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0.91 </a:t>
                      </a:r>
                      <a:r>
                        <a:rPr lang="en-US" sz="160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bc</a:t>
                      </a:r>
                      <a:endParaRPr lang="en-US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68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100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0.132b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1.530b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0.94 c</a:t>
                      </a:r>
                      <a:endParaRPr lang="en-US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46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7243" y="152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Micronutrient Response in Winter Wheat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pt-BR" dirty="0" smtClean="0"/>
              <a:t>Rates – current recommendations</a:t>
            </a:r>
            <a:endParaRPr lang="pt-BR" dirty="0" smtClean="0"/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749996"/>
              </p:ext>
            </p:extLst>
          </p:nvPr>
        </p:nvGraphicFramePr>
        <p:xfrm>
          <a:off x="1524000" y="2590800"/>
          <a:ext cx="6019800" cy="30795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6600"/>
                <a:gridCol w="2006600"/>
                <a:gridCol w="2006600"/>
              </a:tblGrid>
              <a:tr h="25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Nutrient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Application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Nutrient Rate (lb/ac)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Check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Check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Calcium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Foliar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Boron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Soil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0.68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Foliar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Chlorine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Soil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Foliar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Copper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Soil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0.40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Foliar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0.20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Zinc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Soil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0.50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Foliar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0.25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71600" y="589102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Evaluation, NDVI, Soil </a:t>
            </a:r>
            <a:r>
              <a:rPr lang="pt-BR" dirty="0"/>
              <a:t>and tissue </a:t>
            </a:r>
            <a:r>
              <a:rPr lang="pt-BR" dirty="0" smtClean="0"/>
              <a:t>sampling, yield</a:t>
            </a:r>
            <a:endParaRPr lang="pt-B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97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886095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Drought tolerance in corn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570980" y="2935605"/>
            <a:ext cx="2103120" cy="731520"/>
          </a:xfrm>
          <a:prstGeom prst="rect">
            <a:avLst/>
          </a:prstGeom>
          <a:noFill/>
          <a:ln w="44450" cmpd="sng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96380" y="2157968"/>
            <a:ext cx="2058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prstClr val="black"/>
                </a:solidFill>
              </a:rPr>
              <a:t>Drought tolerant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2567" y="3771900"/>
            <a:ext cx="2103120" cy="731520"/>
          </a:xfrm>
          <a:prstGeom prst="rect">
            <a:avLst/>
          </a:prstGeom>
          <a:noFill/>
          <a:ln w="44450" cmpd="sng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" y="6498922"/>
            <a:ext cx="7360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Miller</a:t>
            </a:r>
            <a:endParaRPr 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62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608413"/>
              </p:ext>
            </p:extLst>
          </p:nvPr>
        </p:nvGraphicFramePr>
        <p:xfrm>
          <a:off x="1556538" y="1219200"/>
          <a:ext cx="5972868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9668"/>
                <a:gridCol w="14478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solidFill>
                            <a:schemeClr val="tx1"/>
                          </a:solidFill>
                        </a:rPr>
                        <a:t>Comparisons</a:t>
                      </a:r>
                      <a:endParaRPr lang="en-US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 smtClean="0">
                          <a:solidFill>
                            <a:schemeClr val="tx1"/>
                          </a:solidFill>
                        </a:rPr>
                        <a:t>Efaw</a:t>
                      </a:r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>
                          <a:solidFill>
                            <a:schemeClr val="tx1"/>
                          </a:solidFill>
                        </a:rPr>
                        <a:t>LCB</a:t>
                      </a:r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u="none" dirty="0" smtClean="0"/>
                        <a:t>Grain Yield (</a:t>
                      </a:r>
                      <a:r>
                        <a:rPr lang="en-US" b="0" u="none" dirty="0" err="1" smtClean="0"/>
                        <a:t>bu</a:t>
                      </a:r>
                      <a:r>
                        <a:rPr lang="en-US" b="0" u="none" dirty="0" smtClean="0"/>
                        <a:t>/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ac</a:t>
                      </a:r>
                      <a:r>
                        <a:rPr lang="en-US" b="0" u="none" dirty="0" smtClean="0"/>
                        <a:t>) </a:t>
                      </a:r>
                      <a:endParaRPr lang="en-US" b="0" u="none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Drought tolerant  vs.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Non-drought tolerant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-7.7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Monsanto  vs.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Pioneer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15.9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13.3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Droughtgard</a:t>
                      </a:r>
                      <a:r>
                        <a:rPr lang="en-US" dirty="0" smtClean="0"/>
                        <a:t> vs. </a:t>
                      </a:r>
                      <a:r>
                        <a:rPr lang="en-US" dirty="0" err="1" smtClean="0"/>
                        <a:t>AQUAmax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22.0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14.6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7243" y="1524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Hybrid differences</a:t>
            </a:r>
            <a:endParaRPr lang="en-US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909820" y="4412139"/>
            <a:ext cx="4114800" cy="169148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FF8119"/>
              </a:buClr>
            </a:pPr>
            <a:r>
              <a:rPr lang="en-US" sz="1800" dirty="0" smtClean="0">
                <a:solidFill>
                  <a:prstClr val="black"/>
                </a:solidFill>
              </a:rPr>
              <a:t>Monsanto </a:t>
            </a:r>
          </a:p>
          <a:p>
            <a:pPr lvl="1">
              <a:buClr>
                <a:srgbClr val="FF8119"/>
              </a:buClr>
            </a:pPr>
            <a:r>
              <a:rPr lang="en-US" sz="1600" dirty="0" smtClean="0">
                <a:solidFill>
                  <a:prstClr val="black"/>
                </a:solidFill>
              </a:rPr>
              <a:t>DKC 63-55 (2012 release date)</a:t>
            </a:r>
          </a:p>
          <a:p>
            <a:pPr lvl="2">
              <a:buClr>
                <a:srgbClr val="DA1F28"/>
              </a:buClr>
            </a:pPr>
            <a:r>
              <a:rPr lang="en-US" sz="1600" dirty="0" smtClean="0">
                <a:solidFill>
                  <a:prstClr val="black"/>
                </a:solidFill>
              </a:rPr>
              <a:t>$327 per bag</a:t>
            </a:r>
          </a:p>
          <a:p>
            <a:pPr lvl="1">
              <a:buClr>
                <a:srgbClr val="FF8119"/>
              </a:buClr>
            </a:pPr>
            <a:r>
              <a:rPr lang="en-US" sz="1600" dirty="0" smtClean="0">
                <a:solidFill>
                  <a:prstClr val="black"/>
                </a:solidFill>
              </a:rPr>
              <a:t>Same </a:t>
            </a:r>
            <a:r>
              <a:rPr lang="en-US" sz="1600" dirty="0" err="1" smtClean="0">
                <a:solidFill>
                  <a:prstClr val="black"/>
                </a:solidFill>
              </a:rPr>
              <a:t>germplasm</a:t>
            </a:r>
            <a:r>
              <a:rPr lang="en-US" sz="1600" dirty="0" smtClean="0">
                <a:solidFill>
                  <a:prstClr val="black"/>
                </a:solidFill>
              </a:rPr>
              <a:t>, without </a:t>
            </a:r>
            <a:br>
              <a:rPr lang="en-US" sz="1600" dirty="0" smtClean="0">
                <a:solidFill>
                  <a:prstClr val="black"/>
                </a:solidFill>
              </a:rPr>
            </a:br>
            <a:r>
              <a:rPr lang="en-US" sz="1600" dirty="0" err="1" smtClean="0">
                <a:solidFill>
                  <a:prstClr val="black"/>
                </a:solidFill>
              </a:rPr>
              <a:t>Droughtgard</a:t>
            </a:r>
            <a:r>
              <a:rPr lang="en-US" sz="1600" dirty="0" smtClean="0">
                <a:solidFill>
                  <a:prstClr val="black"/>
                </a:solidFill>
              </a:rPr>
              <a:t> is $5 less per bag 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76200" y="4417219"/>
            <a:ext cx="4724400" cy="169148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FF8119"/>
              </a:buClr>
            </a:pPr>
            <a:r>
              <a:rPr lang="en-US" sz="1800" dirty="0" smtClean="0">
                <a:solidFill>
                  <a:prstClr val="black"/>
                </a:solidFill>
              </a:rPr>
              <a:t>Pioneer Hi-Bred</a:t>
            </a:r>
          </a:p>
          <a:p>
            <a:pPr lvl="1">
              <a:buClr>
                <a:srgbClr val="FF8119"/>
              </a:buClr>
            </a:pPr>
            <a:r>
              <a:rPr lang="en-US" sz="1600" dirty="0" smtClean="0">
                <a:solidFill>
                  <a:prstClr val="black"/>
                </a:solidFill>
              </a:rPr>
              <a:t>P1498 </a:t>
            </a:r>
            <a:r>
              <a:rPr lang="en-US" sz="1600" dirty="0" err="1" smtClean="0">
                <a:solidFill>
                  <a:prstClr val="black"/>
                </a:solidFill>
              </a:rPr>
              <a:t>AQUAmax</a:t>
            </a:r>
            <a:r>
              <a:rPr lang="en-US" sz="1600" dirty="0" smtClean="0">
                <a:solidFill>
                  <a:prstClr val="black"/>
                </a:solidFill>
              </a:rPr>
              <a:t> (2011 release date)</a:t>
            </a:r>
          </a:p>
          <a:p>
            <a:pPr lvl="2">
              <a:buClr>
                <a:srgbClr val="DA1F28"/>
              </a:buClr>
            </a:pPr>
            <a:r>
              <a:rPr lang="en-US" sz="1600" dirty="0" smtClean="0">
                <a:solidFill>
                  <a:prstClr val="black"/>
                </a:solidFill>
              </a:rPr>
              <a:t>$320 per bag</a:t>
            </a:r>
          </a:p>
          <a:p>
            <a:pPr lvl="1">
              <a:buClr>
                <a:srgbClr val="FF8119"/>
              </a:buClr>
            </a:pPr>
            <a:r>
              <a:rPr lang="en-US" sz="1600" dirty="0" smtClean="0">
                <a:solidFill>
                  <a:prstClr val="black"/>
                </a:solidFill>
              </a:rPr>
              <a:t>P 1395 (2010 release date)</a:t>
            </a:r>
          </a:p>
          <a:p>
            <a:pPr lvl="2">
              <a:buClr>
                <a:srgbClr val="DA1F28"/>
              </a:buClr>
            </a:pPr>
            <a:r>
              <a:rPr lang="en-US" sz="1600" dirty="0" smtClean="0">
                <a:solidFill>
                  <a:prstClr val="black"/>
                </a:solidFill>
              </a:rPr>
              <a:t>$315 per bag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2247900" y="5992472"/>
            <a:ext cx="4914900" cy="674347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Clr>
                <a:srgbClr val="FF8119"/>
              </a:buClr>
              <a:buFont typeface="Wingdings 3"/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At </a:t>
            </a:r>
            <a:r>
              <a:rPr lang="en-US" sz="2000" dirty="0" smtClean="0">
                <a:solidFill>
                  <a:prstClr val="black"/>
                </a:solidFill>
              </a:rPr>
              <a:t>25,000 seeds/ac: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393192" lvl="1" indent="0">
              <a:buClr>
                <a:srgbClr val="FF8119"/>
              </a:buClr>
              <a:buFont typeface="Verdana"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$5 per bag difference costs $1.56 ac</a:t>
            </a:r>
            <a:r>
              <a:rPr lang="en-US" sz="1600" baseline="30000" dirty="0" smtClean="0">
                <a:solidFill>
                  <a:prstClr val="black"/>
                </a:solidFill>
              </a:rPr>
              <a:t>-1</a:t>
            </a:r>
            <a:endParaRPr lang="en-US" sz="1600" baseline="30000" dirty="0">
              <a:solidFill>
                <a:prstClr val="black"/>
              </a:solidFill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2247900" y="3891823"/>
            <a:ext cx="4648200" cy="5119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anchor="ctr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spcBef>
                <a:spcPts val="0"/>
              </a:spcBef>
              <a:buClr>
                <a:srgbClr val="FF8119"/>
              </a:buClr>
              <a:buFont typeface="Wingdings 3"/>
              <a:buNone/>
            </a:pPr>
            <a:r>
              <a:rPr lang="en-US" sz="2000" b="1" u="sng" dirty="0" smtClean="0">
                <a:solidFill>
                  <a:prstClr val="black"/>
                </a:solidFill>
              </a:rPr>
              <a:t>Hybrid Pricing</a:t>
            </a:r>
            <a:endParaRPr lang="en-US" sz="1600" b="1" u="sng" baseline="300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" y="6498922"/>
            <a:ext cx="7360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Miller</a:t>
            </a:r>
            <a:endParaRPr 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82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2315478"/>
              </p:ext>
            </p:extLst>
          </p:nvPr>
        </p:nvGraphicFramePr>
        <p:xfrm>
          <a:off x="914400" y="914400"/>
          <a:ext cx="7467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2309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Lake Carl </a:t>
            </a:r>
            <a:r>
              <a:rPr lang="en-US" dirty="0" smtClean="0"/>
              <a:t>Blackwell </a:t>
            </a:r>
            <a:r>
              <a:rPr lang="en-US" dirty="0" smtClean="0"/>
              <a:t>– Leaf Burn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73" b="21508"/>
          <a:stretch/>
        </p:blipFill>
        <p:spPr>
          <a:xfrm>
            <a:off x="2743200" y="5006702"/>
            <a:ext cx="3479800" cy="173604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 rot="16200000">
            <a:off x="-997590" y="2710934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Percent Leaf Area Burned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6619008" y="2596634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Change in NDVI (Post-Pre)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" y="6498922"/>
            <a:ext cx="1042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prstClr val="black"/>
                </a:solidFill>
              </a:rPr>
              <a:t>Bushong</a:t>
            </a:r>
            <a:endParaRPr 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7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0534936"/>
              </p:ext>
            </p:extLst>
          </p:nvPr>
        </p:nvGraphicFramePr>
        <p:xfrm>
          <a:off x="152400" y="990600"/>
          <a:ext cx="8839200" cy="5589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199"/>
                <a:gridCol w="1600200"/>
                <a:gridCol w="2286000"/>
                <a:gridCol w="1676400"/>
                <a:gridCol w="2438401"/>
              </a:tblGrid>
              <a:tr h="422690">
                <a:tc>
                  <a:txBody>
                    <a:bodyPr/>
                    <a:lstStyle/>
                    <a:p>
                      <a:r>
                        <a:rPr lang="en-US" dirty="0" smtClean="0"/>
                        <a:t>Site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Rain-fed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Rational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Irrigated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Rational</a:t>
                      </a:r>
                      <a:endParaRPr lang="en-US" dirty="0"/>
                    </a:p>
                  </a:txBody>
                  <a:tcPr anchor="b"/>
                </a:tc>
              </a:tr>
              <a:tr h="1177510">
                <a:tc>
                  <a:txBody>
                    <a:bodyPr/>
                    <a:lstStyle/>
                    <a:p>
                      <a:r>
                        <a:rPr lang="en-US" dirty="0" smtClean="0"/>
                        <a:t>STW 2012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Split</a:t>
                      </a:r>
                      <a:r>
                        <a:rPr lang="en-US" b="1" baseline="0" dirty="0" smtClean="0"/>
                        <a:t> Surface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-Mild</a:t>
                      </a:r>
                      <a:r>
                        <a:rPr lang="en-US" baseline="0" dirty="0" smtClean="0"/>
                        <a:t> leaf burn</a:t>
                      </a:r>
                    </a:p>
                    <a:p>
                      <a:pPr algn="l"/>
                      <a:r>
                        <a:rPr lang="en-US" baseline="0" dirty="0" smtClean="0"/>
                        <a:t>-Minimal late      </a:t>
                      </a:r>
                    </a:p>
                    <a:p>
                      <a:pPr algn="l"/>
                      <a:r>
                        <a:rPr lang="en-US" baseline="0" dirty="0" smtClean="0"/>
                        <a:t>  season moisture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 smtClean="0"/>
                        <a:t>Preplant</a:t>
                      </a:r>
                      <a:r>
                        <a:rPr lang="en-US" b="1" dirty="0" smtClean="0"/>
                        <a:t> or Split Surface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dirty="0" smtClean="0"/>
                    </a:p>
                    <a:p>
                      <a:pPr algn="l"/>
                      <a:r>
                        <a:rPr lang="en-US" dirty="0" smtClean="0"/>
                        <a:t>-Adequate late </a:t>
                      </a:r>
                    </a:p>
                    <a:p>
                      <a:pPr algn="l"/>
                      <a:r>
                        <a:rPr lang="en-US" baseline="0" dirty="0" smtClean="0"/>
                        <a:t>  season moisture</a:t>
                      </a:r>
                      <a:endParaRPr lang="en-US" dirty="0" smtClean="0"/>
                    </a:p>
                    <a:p>
                      <a:pPr algn="l"/>
                      <a:endParaRPr lang="en-US" dirty="0"/>
                    </a:p>
                  </a:txBody>
                  <a:tcPr anchor="ctr"/>
                </a:tc>
              </a:tr>
              <a:tr h="1284190">
                <a:tc>
                  <a:txBody>
                    <a:bodyPr/>
                    <a:lstStyle/>
                    <a:p>
                      <a:r>
                        <a:rPr lang="en-US" dirty="0" smtClean="0"/>
                        <a:t>LCB 2012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 smtClean="0"/>
                        <a:t>Preplant</a:t>
                      </a:r>
                      <a:endParaRPr lang="en-US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dirty="0" smtClean="0"/>
                    </a:p>
                    <a:p>
                      <a:pPr algn="l"/>
                      <a:r>
                        <a:rPr lang="en-US" dirty="0" smtClean="0"/>
                        <a:t>-Severe</a:t>
                      </a:r>
                      <a:r>
                        <a:rPr lang="en-US" baseline="0" dirty="0" smtClean="0"/>
                        <a:t> leaf burn</a:t>
                      </a:r>
                    </a:p>
                    <a:p>
                      <a:pPr algn="l"/>
                      <a:r>
                        <a:rPr lang="en-US" baseline="0" dirty="0" smtClean="0"/>
                        <a:t>-No late season   </a:t>
                      </a:r>
                    </a:p>
                    <a:p>
                      <a:pPr algn="l"/>
                      <a:r>
                        <a:rPr lang="en-US" baseline="0" dirty="0" smtClean="0"/>
                        <a:t>  moisture</a:t>
                      </a:r>
                    </a:p>
                    <a:p>
                      <a:pPr algn="l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 smtClean="0"/>
                        <a:t>Preplant</a:t>
                      </a:r>
                      <a:r>
                        <a:rPr lang="en-US" b="1" dirty="0" smtClean="0"/>
                        <a:t> or Split Surface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-Adequate late </a:t>
                      </a:r>
                    </a:p>
                    <a:p>
                      <a:pPr algn="l"/>
                      <a:r>
                        <a:rPr lang="en-US" baseline="0" dirty="0" smtClean="0"/>
                        <a:t>  season moisture</a:t>
                      </a:r>
                      <a:endParaRPr lang="en-US" dirty="0" smtClean="0"/>
                    </a:p>
                  </a:txBody>
                  <a:tcPr anchor="ctr"/>
                </a:tc>
              </a:tr>
              <a:tr h="1295400">
                <a:tc>
                  <a:txBody>
                    <a:bodyPr/>
                    <a:lstStyle/>
                    <a:p>
                      <a:r>
                        <a:rPr lang="en-US" dirty="0" smtClean="0"/>
                        <a:t>STW 2013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Split Foliar or Surface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    ??????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 smtClean="0"/>
                        <a:t>Preplant</a:t>
                      </a:r>
                      <a:r>
                        <a:rPr lang="en-US" b="1" dirty="0" smtClean="0"/>
                        <a:t> 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-Early Season root </a:t>
                      </a:r>
                    </a:p>
                    <a:p>
                      <a:pPr algn="l"/>
                      <a:r>
                        <a:rPr lang="en-US" baseline="0" dirty="0" smtClean="0"/>
                        <a:t>  growth</a:t>
                      </a:r>
                    </a:p>
                    <a:p>
                      <a:pPr algn="l"/>
                      <a:r>
                        <a:rPr lang="en-US" baseline="0" dirty="0" smtClean="0"/>
                        <a:t>-Adequate late </a:t>
                      </a:r>
                    </a:p>
                    <a:p>
                      <a:pPr algn="l"/>
                      <a:r>
                        <a:rPr lang="en-US" baseline="0" dirty="0" smtClean="0"/>
                        <a:t>  season moisture</a:t>
                      </a:r>
                      <a:endParaRPr lang="en-US" dirty="0"/>
                    </a:p>
                  </a:txBody>
                  <a:tcPr anchor="ctr"/>
                </a:tc>
              </a:tr>
              <a:tr h="1219200">
                <a:tc>
                  <a:txBody>
                    <a:bodyPr/>
                    <a:lstStyle/>
                    <a:p>
                      <a:r>
                        <a:rPr lang="en-US" dirty="0" smtClean="0"/>
                        <a:t>LCB</a:t>
                      </a:r>
                      <a:r>
                        <a:rPr lang="en-US" baseline="0" dirty="0" smtClean="0"/>
                        <a:t> 2013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Split Foliar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-Saturated soil</a:t>
                      </a:r>
                      <a:r>
                        <a:rPr lang="en-US" baseline="0" dirty="0" smtClean="0"/>
                        <a:t> led </a:t>
                      </a:r>
                    </a:p>
                    <a:p>
                      <a:pPr algn="l"/>
                      <a:r>
                        <a:rPr lang="en-US" baseline="0" dirty="0" smtClean="0"/>
                        <a:t>  to loss of N</a:t>
                      </a:r>
                    </a:p>
                    <a:p>
                      <a:pPr algn="l"/>
                      <a:r>
                        <a:rPr lang="en-US" baseline="0" dirty="0" smtClean="0"/>
                        <a:t>-Adequate late      </a:t>
                      </a:r>
                    </a:p>
                    <a:p>
                      <a:pPr algn="l"/>
                      <a:r>
                        <a:rPr lang="en-US" baseline="0" dirty="0" smtClean="0"/>
                        <a:t>  season moisture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Split Foliar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-Saturated</a:t>
                      </a:r>
                      <a:r>
                        <a:rPr lang="en-US" baseline="0" dirty="0" smtClean="0"/>
                        <a:t> soil led </a:t>
                      </a:r>
                    </a:p>
                    <a:p>
                      <a:pPr algn="l"/>
                      <a:r>
                        <a:rPr lang="en-US" baseline="0" dirty="0" smtClean="0"/>
                        <a:t>  to loss of N</a:t>
                      </a:r>
                    </a:p>
                    <a:p>
                      <a:pPr algn="l"/>
                      <a:r>
                        <a:rPr lang="en-US" baseline="0" dirty="0" smtClean="0"/>
                        <a:t>-Adequate late </a:t>
                      </a:r>
                    </a:p>
                    <a:p>
                      <a:pPr algn="l"/>
                      <a:r>
                        <a:rPr lang="en-US" dirty="0" smtClean="0"/>
                        <a:t>  season moisture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4618"/>
            <a:ext cx="9144000" cy="1071418"/>
          </a:xfrm>
        </p:spPr>
        <p:txBody>
          <a:bodyPr>
            <a:normAutofit/>
          </a:bodyPr>
          <a:lstStyle/>
          <a:p>
            <a:pPr algn="ctr"/>
            <a:r>
              <a:rPr lang="en-US" sz="3700" dirty="0" smtClean="0"/>
              <a:t>Summary</a:t>
            </a:r>
            <a:endParaRPr lang="en-US" sz="3700" dirty="0"/>
          </a:p>
        </p:txBody>
      </p:sp>
      <p:sp>
        <p:nvSpPr>
          <p:cNvPr id="2" name="Rounded Rectangle 1"/>
          <p:cNvSpPr/>
          <p:nvPr/>
        </p:nvSpPr>
        <p:spPr>
          <a:xfrm>
            <a:off x="990600" y="762000"/>
            <a:ext cx="3886200" cy="6019800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906818" y="762000"/>
            <a:ext cx="4084782" cy="6019800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" y="6498922"/>
            <a:ext cx="1042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prstClr val="black"/>
                </a:solidFill>
              </a:rPr>
              <a:t>Bushong</a:t>
            </a:r>
            <a:endParaRPr 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83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9275936"/>
              </p:ext>
            </p:extLst>
          </p:nvPr>
        </p:nvGraphicFramePr>
        <p:xfrm>
          <a:off x="228600" y="1752600"/>
          <a:ext cx="8762999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6734"/>
                <a:gridCol w="983601"/>
                <a:gridCol w="1251858"/>
                <a:gridCol w="1251858"/>
                <a:gridCol w="16989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Method</a:t>
                      </a:r>
                      <a:endParaRPr lang="en-US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</a:t>
                      </a:r>
                      <a:r>
                        <a:rPr lang="en-US" sz="2000" baseline="30000" dirty="0" smtClean="0"/>
                        <a:t>2</a:t>
                      </a:r>
                      <a:endParaRPr lang="en-US" sz="2000" baseline="30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Percent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Under</a:t>
                      </a:r>
                      <a:endParaRPr lang="en-US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Percent Over</a:t>
                      </a:r>
                      <a:endParaRPr lang="en-US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Percent Within </a:t>
                      </a:r>
                    </a:p>
                    <a:p>
                      <a:pPr algn="ctr"/>
                      <a:r>
                        <a:rPr lang="en-US" sz="2000" dirty="0" smtClean="0"/>
                        <a:t>15 </a:t>
                      </a:r>
                      <a:r>
                        <a:rPr lang="en-US" sz="2000" dirty="0" err="1" smtClean="0"/>
                        <a:t>lbs</a:t>
                      </a:r>
                      <a:r>
                        <a:rPr lang="en-US" sz="2000" dirty="0" smtClean="0"/>
                        <a:t> N/ac</a:t>
                      </a:r>
                      <a:endParaRPr lang="en-US" sz="2000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SBNRC-current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0.33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44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SBNRC-with soil moisture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0.32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Gen.</a:t>
                      </a:r>
                      <a:r>
                        <a:rPr lang="en-US" sz="2000" baseline="0" dirty="0" smtClean="0"/>
                        <a:t> Algorithm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0.34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Modified</a:t>
                      </a:r>
                      <a:r>
                        <a:rPr lang="en-US" sz="2000" baseline="0" dirty="0" smtClean="0"/>
                        <a:t> Gen. Algorithm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0.33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Nitrate Soil Test</a:t>
                      </a:r>
                      <a:r>
                        <a:rPr lang="en-US" sz="2000" baseline="30000" dirty="0" smtClean="0"/>
                        <a:t>*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0.11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22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Algorithm Evaluation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Winter </a:t>
            </a:r>
            <a:r>
              <a:rPr lang="en-US" dirty="0" smtClean="0"/>
              <a:t>Wheat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83535" y="4814477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aseline="30000" dirty="0">
                <a:solidFill>
                  <a:prstClr val="black"/>
                </a:solidFill>
              </a:rPr>
              <a:t>*</a:t>
            </a:r>
            <a:r>
              <a:rPr lang="en-US" sz="2000" dirty="0">
                <a:solidFill>
                  <a:prstClr val="black"/>
                </a:solidFill>
              </a:rPr>
              <a:t>Current non sensor based OSU recommendation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" y="6498922"/>
            <a:ext cx="1042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prstClr val="black"/>
                </a:solidFill>
              </a:rPr>
              <a:t>Bushong</a:t>
            </a:r>
            <a:endParaRPr 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65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err="1" smtClean="0"/>
              <a:t>Preplant</a:t>
            </a:r>
            <a:r>
              <a:rPr lang="en-US" sz="3200" dirty="0" smtClean="0"/>
              <a:t> N Placement from Corn Row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Objective: Evaluate </a:t>
            </a:r>
            <a:r>
              <a:rPr lang="en-US" sz="1800" dirty="0" err="1" smtClean="0"/>
              <a:t>preplant</a:t>
            </a:r>
            <a:r>
              <a:rPr lang="en-US" sz="1800" dirty="0" smtClean="0"/>
              <a:t> N placement at different distances from corn rows on grain yield.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0145502"/>
              </p:ext>
            </p:extLst>
          </p:nvPr>
        </p:nvGraphicFramePr>
        <p:xfrm>
          <a:off x="1066800" y="1828800"/>
          <a:ext cx="7162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392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077200" cy="141427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2010-2014 “regional” N trials</a:t>
            </a:r>
          </a:p>
          <a:p>
            <a:pPr lvl="1"/>
            <a:r>
              <a:rPr lang="en-US" dirty="0" smtClean="0"/>
              <a:t>15 </a:t>
            </a:r>
            <a:r>
              <a:rPr lang="en-US" dirty="0" smtClean="0"/>
              <a:t>locations </a:t>
            </a:r>
            <a:r>
              <a:rPr lang="en-US" dirty="0" smtClean="0"/>
              <a:t>in OK; 8 locations in KS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Economic return with current OSU sensor based calculator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/>
              <a:t>Oklahoma-Kansas </a:t>
            </a:r>
            <a:r>
              <a:rPr lang="en-US" sz="3200" dirty="0" smtClean="0"/>
              <a:t>Sensor Based Algorithm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529386"/>
              </p:ext>
            </p:extLst>
          </p:nvPr>
        </p:nvGraphicFramePr>
        <p:xfrm>
          <a:off x="1524000" y="2755878"/>
          <a:ext cx="6781800" cy="410212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524000"/>
                <a:gridCol w="1143000"/>
                <a:gridCol w="1219200"/>
                <a:gridCol w="1066800"/>
                <a:gridCol w="1143000"/>
                <a:gridCol w="685800"/>
              </a:tblGrid>
              <a:tr h="6543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Treatment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 - Rate</a:t>
                      </a:r>
                    </a:p>
                    <a:p>
                      <a:pPr algn="ctr"/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lb</a:t>
                      </a:r>
                      <a:r>
                        <a:rPr lang="en-US" sz="1600" dirty="0" smtClean="0"/>
                        <a:t> N/ac)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Yield</a:t>
                      </a:r>
                    </a:p>
                    <a:p>
                      <a:pPr algn="ctr"/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bu</a:t>
                      </a:r>
                      <a:r>
                        <a:rPr lang="en-US" sz="1600" dirty="0" smtClean="0"/>
                        <a:t>/ac)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NUE (%)</a:t>
                      </a:r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Net Return</a:t>
                      </a:r>
                    </a:p>
                    <a:p>
                      <a:pPr algn="ctr"/>
                      <a:r>
                        <a:rPr lang="en-US" sz="1600" dirty="0" smtClean="0"/>
                        <a:t>($/ac)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41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Preplant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 </a:t>
                      </a:r>
                      <a:r>
                        <a:rPr lang="en-US" sz="1600" dirty="0" smtClean="0">
                          <a:sym typeface="Symbol"/>
                        </a:rPr>
                        <a:t> 15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 </a:t>
                      </a:r>
                      <a:r>
                        <a:rPr lang="en-US" sz="1600" dirty="0" smtClean="0">
                          <a:sym typeface="Symbol"/>
                        </a:rPr>
                        <a:t> 10</a:t>
                      </a:r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139 </a:t>
                      </a:r>
                      <a:r>
                        <a:rPr lang="en-US" sz="1600" dirty="0" smtClean="0">
                          <a:sym typeface="Symbol"/>
                        </a:rPr>
                        <a:t> 93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717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Split Application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 </a:t>
                      </a:r>
                      <a:r>
                        <a:rPr lang="en-US" sz="1600" dirty="0" smtClean="0">
                          <a:sym typeface="Symbol"/>
                        </a:rPr>
                        <a:t> 10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 </a:t>
                      </a:r>
                      <a:r>
                        <a:rPr lang="en-US" sz="1600" dirty="0" smtClean="0">
                          <a:sym typeface="Symbol"/>
                        </a:rPr>
                        <a:t> 9</a:t>
                      </a:r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166 </a:t>
                      </a:r>
                      <a:r>
                        <a:rPr lang="en-US" sz="1600" dirty="0" smtClean="0">
                          <a:sym typeface="Symbol"/>
                        </a:rPr>
                        <a:t> 61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740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SBNRC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ym typeface="Symbol"/>
                        </a:rPr>
                        <a:t>45  21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>
                          <a:sym typeface="Symbol"/>
                        </a:rPr>
                        <a:t> 12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35 </a:t>
                      </a:r>
                      <a:r>
                        <a:rPr lang="en-US" sz="1600" dirty="0" smtClean="0">
                          <a:sym typeface="Symbol"/>
                        </a:rPr>
                        <a:t> 16</a:t>
                      </a:r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 </a:t>
                      </a:r>
                      <a:r>
                        <a:rPr lang="en-US" sz="1600" dirty="0" smtClean="0">
                          <a:sym typeface="Symbol"/>
                        </a:rPr>
                        <a:t> 61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74022">
                <a:tc rowSpan="3" gridSpan="4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Difference</a:t>
                      </a:r>
                      <a:r>
                        <a:rPr lang="en-US" sz="1600" baseline="0" dirty="0" smtClean="0"/>
                        <a:t> between SBNRC and Split Application</a:t>
                      </a:r>
                      <a:endParaRPr lang="en-US" sz="1600" dirty="0"/>
                    </a:p>
                  </a:txBody>
                  <a:tcPr anchor="ctr"/>
                </a:tc>
                <a:tc rowSpan="3"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34 </a:t>
                      </a:r>
                      <a:r>
                        <a:rPr lang="en-US" sz="1600" dirty="0" smtClean="0">
                          <a:sym typeface="Symbol"/>
                        </a:rPr>
                        <a:t> 42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Avg</a:t>
                      </a:r>
                      <a:endParaRPr lang="en-US" sz="1600" dirty="0"/>
                    </a:p>
                  </a:txBody>
                  <a:tcPr/>
                </a:tc>
              </a:tr>
              <a:tr h="290247">
                <a:tc gridSpan="4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Max</a:t>
                      </a:r>
                      <a:endParaRPr lang="en-US" sz="1600" dirty="0"/>
                    </a:p>
                  </a:txBody>
                  <a:tcPr/>
                </a:tc>
              </a:tr>
              <a:tr h="290247">
                <a:tc gridSpan="4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-30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Min</a:t>
                      </a:r>
                      <a:endParaRPr lang="en-US" sz="1600" dirty="0"/>
                    </a:p>
                  </a:txBody>
                  <a:tcPr/>
                </a:tc>
              </a:tr>
              <a:tr h="241872">
                <a:tc gridSpan="6">
                  <a:txBody>
                    <a:bodyPr/>
                    <a:lstStyle/>
                    <a:p>
                      <a:r>
                        <a:rPr lang="en-US" sz="1400" dirty="0" smtClean="0"/>
                        <a:t>Fertilizer</a:t>
                      </a:r>
                      <a:r>
                        <a:rPr lang="en-US" sz="1400" baseline="0" dirty="0" smtClean="0"/>
                        <a:t> Price (28-0-0) = $0.56/</a:t>
                      </a:r>
                      <a:r>
                        <a:rPr lang="en-US" sz="1400" baseline="0" dirty="0" err="1" smtClean="0"/>
                        <a:t>lb</a:t>
                      </a:r>
                      <a:r>
                        <a:rPr lang="en-US" sz="1400" baseline="0" dirty="0" smtClean="0"/>
                        <a:t> N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1872">
                <a:tc gridSpan="6">
                  <a:txBody>
                    <a:bodyPr/>
                    <a:lstStyle/>
                    <a:p>
                      <a:r>
                        <a:rPr lang="en-US" sz="1400" dirty="0" smtClean="0"/>
                        <a:t>Grain Price = $6.00/</a:t>
                      </a:r>
                      <a:r>
                        <a:rPr lang="en-US" sz="1400" dirty="0" err="1" smtClean="0"/>
                        <a:t>bu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http://ts1.mm.bing.net/th?&amp;id=HN.608012982358444090&amp;w=300&amp;h=300&amp;c=0&amp;pid=1.9&amp;rs=0&amp;p=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763587"/>
            <a:ext cx="912284" cy="68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 State Ma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02480"/>
            <a:ext cx="938363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279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371600"/>
            <a:ext cx="4013200" cy="4426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295400"/>
            <a:ext cx="57150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Objective: Evaluate effect of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all foliar applied N on NUE</a:t>
            </a:r>
            <a:endParaRPr lang="en-US" sz="2400" dirty="0" smtClean="0"/>
          </a:p>
          <a:p>
            <a:pPr>
              <a:buNone/>
            </a:pPr>
            <a:endParaRPr lang="en-US" sz="1700" dirty="0" smtClean="0"/>
          </a:p>
          <a:p>
            <a:r>
              <a:rPr lang="en-US" sz="2400" dirty="0" smtClean="0"/>
              <a:t>Locations: Lake Carl </a:t>
            </a:r>
          </a:p>
          <a:p>
            <a:pPr>
              <a:buNone/>
            </a:pPr>
            <a:r>
              <a:rPr lang="en-US" sz="2400" dirty="0" smtClean="0"/>
              <a:t>	Blackwell and </a:t>
            </a:r>
            <a:r>
              <a:rPr lang="en-US" sz="2400" dirty="0" err="1" smtClean="0"/>
              <a:t>Efaw</a:t>
            </a:r>
            <a:r>
              <a:rPr lang="en-US" sz="2400" dirty="0" smtClean="0"/>
              <a:t> in </a:t>
            </a:r>
          </a:p>
          <a:p>
            <a:pPr>
              <a:buNone/>
            </a:pPr>
            <a:r>
              <a:rPr lang="en-US" sz="2400" dirty="0" smtClean="0"/>
              <a:t>	Oklahoma</a:t>
            </a:r>
          </a:p>
          <a:p>
            <a:r>
              <a:rPr lang="en-US" sz="2400" dirty="0" smtClean="0"/>
              <a:t>UAN and </a:t>
            </a:r>
            <a:r>
              <a:rPr lang="en-US" sz="2400" dirty="0" err="1" smtClean="0"/>
              <a:t>CoRoN</a:t>
            </a:r>
            <a:endParaRPr lang="en-US" sz="2400" dirty="0" smtClean="0"/>
          </a:p>
          <a:p>
            <a:r>
              <a:rPr lang="en-US" sz="2400" dirty="0" smtClean="0"/>
              <a:t>30, 60, 90 </a:t>
            </a:r>
            <a:r>
              <a:rPr lang="en-US" sz="2400" dirty="0" err="1" smtClean="0"/>
              <a:t>lbs</a:t>
            </a:r>
            <a:r>
              <a:rPr lang="en-US" sz="2400" dirty="0" smtClean="0"/>
              <a:t> N/acre </a:t>
            </a:r>
          </a:p>
          <a:p>
            <a:pPr>
              <a:buNone/>
            </a:pPr>
            <a:r>
              <a:rPr lang="en-US" sz="2400" dirty="0" smtClean="0"/>
              <a:t>   2,3,4 applications</a:t>
            </a:r>
          </a:p>
          <a:p>
            <a:r>
              <a:rPr lang="en-US" sz="2400" dirty="0" smtClean="0"/>
              <a:t>Applied at F4, F7, F9, F10</a:t>
            </a:r>
          </a:p>
          <a:p>
            <a:r>
              <a:rPr lang="en-US" sz="2400" dirty="0" smtClean="0"/>
              <a:t>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backpack sprayer</a:t>
            </a:r>
          </a:p>
          <a:p>
            <a:pPr>
              <a:buNone/>
            </a:pPr>
            <a:endParaRPr lang="en-US" sz="2000" dirty="0" smtClean="0"/>
          </a:p>
          <a:p>
            <a:endParaRPr lang="en-US" sz="1700" dirty="0" smtClean="0"/>
          </a:p>
          <a:p>
            <a:endParaRPr lang="en-US" sz="1700" dirty="0" smtClean="0"/>
          </a:p>
          <a:p>
            <a:pPr>
              <a:buNone/>
            </a:pPr>
            <a:endParaRPr lang="en-US" sz="1700" dirty="0" smtClean="0"/>
          </a:p>
          <a:p>
            <a:pPr>
              <a:buNone/>
            </a:pPr>
            <a:endParaRPr lang="en-US" sz="1700" dirty="0" smtClean="0"/>
          </a:p>
          <a:p>
            <a:pPr>
              <a:buNone/>
            </a:pPr>
            <a:endParaRPr lang="en-US" sz="1700" dirty="0" smtClean="0"/>
          </a:p>
          <a:p>
            <a:pPr algn="ctr">
              <a:buNone/>
            </a:pPr>
            <a:endParaRPr lang="en-US" sz="1600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All-Foliar </a:t>
            </a:r>
            <a:r>
              <a:rPr lang="en-US" sz="3200" dirty="0" smtClean="0">
                <a:solidFill>
                  <a:schemeClr val="tx1"/>
                </a:solidFill>
              </a:rPr>
              <a:t>Nitrogen and Nitrogen Use Efficiency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1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Personalizado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FF8119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oncurrencia">
  <a:themeElements>
    <a:clrScheme name="Personalizado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FF8119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891</Words>
  <Application>Microsoft Office PowerPoint</Application>
  <PresentationFormat>On-screen Show (4:3)</PresentationFormat>
  <Paragraphs>359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Concurrencia</vt:lpstr>
      <vt:lpstr>Concourse</vt:lpstr>
      <vt:lpstr>1_Concurrencia</vt:lpstr>
      <vt:lpstr>Graduate Student Presentation  </vt:lpstr>
      <vt:lpstr>Drought tolerance in corn</vt:lpstr>
      <vt:lpstr>Hybrid differences</vt:lpstr>
      <vt:lpstr>Lake Carl Blackwell – Leaf Burn</vt:lpstr>
      <vt:lpstr>Summary</vt:lpstr>
      <vt:lpstr>Algorithm Evaluation Winter Wheat</vt:lpstr>
      <vt:lpstr>Preplant N Placement from Corn Row</vt:lpstr>
      <vt:lpstr>Oklahoma-Kansas Sensor Based Algorithm</vt:lpstr>
      <vt:lpstr>All-Foliar Nitrogen and Nitrogen Use Efficiency</vt:lpstr>
      <vt:lpstr>Results</vt:lpstr>
      <vt:lpstr>In Season Application of N &amp; S on Winter Wheat </vt:lpstr>
      <vt:lpstr>Effect of  Adequate  Soil Moisture  at  Planting  on Wheat Seed Density, and Nitrogen Rate </vt:lpstr>
      <vt:lpstr>Organic C and N in Long Term Trials</vt:lpstr>
      <vt:lpstr>PowerPoint Presentation</vt:lpstr>
      <vt:lpstr>Micronutrient Response in Winter Wheat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Sulochana</dc:creator>
  <cp:lastModifiedBy>Raun, Bill</cp:lastModifiedBy>
  <cp:revision>13</cp:revision>
  <dcterms:created xsi:type="dcterms:W3CDTF">2006-08-16T00:00:00Z</dcterms:created>
  <dcterms:modified xsi:type="dcterms:W3CDTF">2014-05-06T14:51:48Z</dcterms:modified>
</cp:coreProperties>
</file>