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5"/>
  </p:notesMasterIdLst>
  <p:sldIdLst>
    <p:sldId id="256" r:id="rId4"/>
    <p:sldId id="273" r:id="rId5"/>
    <p:sldId id="258" r:id="rId6"/>
    <p:sldId id="275" r:id="rId7"/>
    <p:sldId id="278" r:id="rId8"/>
    <p:sldId id="280" r:id="rId9"/>
    <p:sldId id="259" r:id="rId10"/>
    <p:sldId id="279" r:id="rId11"/>
    <p:sldId id="276" r:id="rId12"/>
    <p:sldId id="269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84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Pioneer Drought Tolerant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chemeClr val="tx1"/>
              </a:solidFill>
            </a:ln>
          </c:spPr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2013 Efaw - Irrigated</c:v>
                </c:pt>
                <c:pt idx="1">
                  <c:v>2013 Efaw - Rainfed</c:v>
                </c:pt>
                <c:pt idx="2">
                  <c:v>2013 LCB - Irrigated</c:v>
                </c:pt>
                <c:pt idx="3">
                  <c:v>2013 LCB - Rainfed</c:v>
                </c:pt>
                <c:pt idx="4">
                  <c:v>2014 Efaw - Irrigated</c:v>
                </c:pt>
                <c:pt idx="5">
                  <c:v>2014 Efaw - Rainfed</c:v>
                </c:pt>
                <c:pt idx="6">
                  <c:v>2014 LCB - Irrigated</c:v>
                </c:pt>
                <c:pt idx="7">
                  <c:v>2014 LCB - Rainfed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102.61</c:v>
                </c:pt>
                <c:pt idx="1">
                  <c:v>53.69</c:v>
                </c:pt>
                <c:pt idx="2">
                  <c:v>112.38</c:v>
                </c:pt>
                <c:pt idx="3">
                  <c:v>26.39</c:v>
                </c:pt>
                <c:pt idx="4">
                  <c:v>85.99</c:v>
                </c:pt>
                <c:pt idx="5">
                  <c:v>69</c:v>
                </c:pt>
                <c:pt idx="6">
                  <c:v>122.08</c:v>
                </c:pt>
                <c:pt idx="7">
                  <c:v>96.07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Dekalb Drought Tolerant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ns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*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ns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ns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ns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**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ns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ns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2013 Efaw - Irrigated</c:v>
                </c:pt>
                <c:pt idx="1">
                  <c:v>2013 Efaw - Rainfed</c:v>
                </c:pt>
                <c:pt idx="2">
                  <c:v>2013 LCB - Irrigated</c:v>
                </c:pt>
                <c:pt idx="3">
                  <c:v>2013 LCB - Rainfed</c:v>
                </c:pt>
                <c:pt idx="4">
                  <c:v>2014 Efaw - Irrigated</c:v>
                </c:pt>
                <c:pt idx="5">
                  <c:v>2014 Efaw - Rainfed</c:v>
                </c:pt>
                <c:pt idx="6">
                  <c:v>2014 LCB - Irrigated</c:v>
                </c:pt>
                <c:pt idx="7">
                  <c:v>2014 LCB - Rainfed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127.83</c:v>
                </c:pt>
                <c:pt idx="1">
                  <c:v>72.5</c:v>
                </c:pt>
                <c:pt idx="2">
                  <c:v>126.49</c:v>
                </c:pt>
                <c:pt idx="3">
                  <c:v>41.5</c:v>
                </c:pt>
                <c:pt idx="4">
                  <c:v>100.85</c:v>
                </c:pt>
                <c:pt idx="5">
                  <c:v>76.959999999999994</c:v>
                </c:pt>
                <c:pt idx="6">
                  <c:v>117.84</c:v>
                </c:pt>
                <c:pt idx="7">
                  <c:v>103.51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Pioneer Non Drought Tolerant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2013 Efaw - Irrigated</c:v>
                </c:pt>
                <c:pt idx="1">
                  <c:v>2013 Efaw - Rainfed</c:v>
                </c:pt>
                <c:pt idx="2">
                  <c:v>2013 LCB - Irrigated</c:v>
                </c:pt>
                <c:pt idx="3">
                  <c:v>2013 LCB - Rainfed</c:v>
                </c:pt>
                <c:pt idx="4">
                  <c:v>2014 Efaw - Irrigated</c:v>
                </c:pt>
                <c:pt idx="5">
                  <c:v>2014 Efaw - Rainfed</c:v>
                </c:pt>
                <c:pt idx="6">
                  <c:v>2014 LCB - Irrigated</c:v>
                </c:pt>
                <c:pt idx="7">
                  <c:v>2014 LCB - Rainfed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117.44</c:v>
                </c:pt>
                <c:pt idx="1">
                  <c:v>66.650000000000006</c:v>
                </c:pt>
                <c:pt idx="2">
                  <c:v>113.83</c:v>
                </c:pt>
                <c:pt idx="3">
                  <c:v>26.41</c:v>
                </c:pt>
                <c:pt idx="4">
                  <c:v>85.46</c:v>
                </c:pt>
                <c:pt idx="5">
                  <c:v>62.63</c:v>
                </c:pt>
                <c:pt idx="6">
                  <c:v>113.06</c:v>
                </c:pt>
                <c:pt idx="7">
                  <c:v>98.19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Dekalb Non Drought Tolerant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2013 Efaw - Irrigated</c:v>
                </c:pt>
                <c:pt idx="1">
                  <c:v>2013 Efaw - Rainfed</c:v>
                </c:pt>
                <c:pt idx="2">
                  <c:v>2013 LCB - Irrigated</c:v>
                </c:pt>
                <c:pt idx="3">
                  <c:v>2013 LCB - Rainfed</c:v>
                </c:pt>
                <c:pt idx="4">
                  <c:v>2014 Efaw - Irrigated</c:v>
                </c:pt>
                <c:pt idx="5">
                  <c:v>2014 Efaw - Rainfed</c:v>
                </c:pt>
                <c:pt idx="6">
                  <c:v>2014 LCB - Irrigated</c:v>
                </c:pt>
                <c:pt idx="7">
                  <c:v>2014 LCB - Rainfed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102.61</c:v>
                </c:pt>
                <c:pt idx="1">
                  <c:v>59.93</c:v>
                </c:pt>
                <c:pt idx="2">
                  <c:v>134.07</c:v>
                </c:pt>
                <c:pt idx="3">
                  <c:v>30.05</c:v>
                </c:pt>
                <c:pt idx="4">
                  <c:v>83.33</c:v>
                </c:pt>
                <c:pt idx="5">
                  <c:v>79.62</c:v>
                </c:pt>
                <c:pt idx="6">
                  <c:v>121.55</c:v>
                </c:pt>
                <c:pt idx="7">
                  <c:v>77.489999999999995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9444224"/>
        <c:axId val="99445760"/>
      </c:barChart>
      <c:catAx>
        <c:axId val="99444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99445760"/>
        <c:crosses val="autoZero"/>
        <c:auto val="1"/>
        <c:lblAlgn val="ctr"/>
        <c:lblOffset val="100"/>
        <c:noMultiLvlLbl val="0"/>
      </c:catAx>
      <c:valAx>
        <c:axId val="994457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Grain Yield</a:t>
                </a:r>
                <a:r>
                  <a:rPr lang="en-US" sz="1600" baseline="0" dirty="0" smtClean="0"/>
                  <a:t> (</a:t>
                </a:r>
                <a:r>
                  <a:rPr lang="en-US" sz="1600" baseline="0" dirty="0" err="1" smtClean="0"/>
                  <a:t>bu</a:t>
                </a:r>
                <a:r>
                  <a:rPr lang="en-US" sz="1600" baseline="0" dirty="0" smtClean="0"/>
                  <a:t>/ac)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1.8518518518518517E-2"/>
              <c:y val="0.1588493230831367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94442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'Irrigated (2)'!$A$15</c:f>
              <c:strCache>
                <c:ptCount val="1"/>
                <c:pt idx="0">
                  <c:v>57 lb N/ac</c:v>
                </c:pt>
              </c:strCache>
            </c:strRef>
          </c:tx>
          <c:cat>
            <c:numRef>
              <c:f>'Irrigated (2)'!$F$3:$F$7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10</c:v>
                </c:pt>
                <c:pt idx="4">
                  <c:v>15</c:v>
                </c:pt>
              </c:numCache>
            </c:numRef>
          </c:cat>
          <c:val>
            <c:numRef>
              <c:f>'Irrigated (2)'!$D$3:$D$7</c:f>
              <c:numCache>
                <c:formatCode>General</c:formatCode>
                <c:ptCount val="5"/>
                <c:pt idx="0">
                  <c:v>160.89868860562112</c:v>
                </c:pt>
                <c:pt idx="1">
                  <c:v>161.31271927701326</c:v>
                </c:pt>
                <c:pt idx="2">
                  <c:v>182.34866223505219</c:v>
                </c:pt>
                <c:pt idx="3">
                  <c:v>165.72373835299868</c:v>
                </c:pt>
                <c:pt idx="4">
                  <c:v>185.48574078367724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'Irrigated (2)'!$A$16</c:f>
              <c:strCache>
                <c:ptCount val="1"/>
                <c:pt idx="0">
                  <c:v>110 lb N/ac</c:v>
                </c:pt>
              </c:strCache>
            </c:strRef>
          </c:tx>
          <c:cat>
            <c:numRef>
              <c:f>'Irrigated (2)'!$F$3:$F$7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10</c:v>
                </c:pt>
                <c:pt idx="4">
                  <c:v>15</c:v>
                </c:pt>
              </c:numCache>
            </c:numRef>
          </c:cat>
          <c:val>
            <c:numRef>
              <c:f>'Irrigated (2)'!$D$8:$D$12</c:f>
              <c:numCache>
                <c:formatCode>General</c:formatCode>
                <c:ptCount val="5"/>
                <c:pt idx="0">
                  <c:v>159.49735402552466</c:v>
                </c:pt>
                <c:pt idx="1">
                  <c:v>162.36372021208561</c:v>
                </c:pt>
                <c:pt idx="2">
                  <c:v>160.56427921718901</c:v>
                </c:pt>
                <c:pt idx="3">
                  <c:v>171.21760687724051</c:v>
                </c:pt>
                <c:pt idx="4">
                  <c:v>201.61701271137855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069952"/>
        <c:axId val="99071872"/>
      </c:lineChart>
      <c:catAx>
        <c:axId val="99069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Preplant N </a:t>
                </a:r>
                <a:r>
                  <a:rPr lang="en-US" dirty="0" smtClean="0"/>
                  <a:t>Placement </a:t>
                </a:r>
                <a:r>
                  <a:rPr lang="en-US" dirty="0"/>
                  <a:t>from Row </a:t>
                </a:r>
                <a:r>
                  <a:rPr lang="en-US" dirty="0" smtClean="0"/>
                  <a:t>(in)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9071872"/>
        <c:crosses val="autoZero"/>
        <c:auto val="1"/>
        <c:lblAlgn val="ctr"/>
        <c:lblOffset val="100"/>
        <c:noMultiLvlLbl val="1"/>
      </c:catAx>
      <c:valAx>
        <c:axId val="990718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Yield (bu/ac)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9069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265465247806372"/>
          <c:y val="0.5273939195100612"/>
          <c:w val="0.28178982857268364"/>
          <c:h val="0.15354549431321085"/>
        </c:manualLayout>
      </c:layout>
      <c:overlay val="1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'Dryland (2)'!$G$15</c:f>
              <c:strCache>
                <c:ptCount val="1"/>
                <c:pt idx="0">
                  <c:v>30 lb N/ac</c:v>
                </c:pt>
              </c:strCache>
            </c:strRef>
          </c:tx>
          <c:cat>
            <c:numRef>
              <c:f>'Dryland (2)'!$I$3:$I$7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10</c:v>
                </c:pt>
                <c:pt idx="4">
                  <c:v>15</c:v>
                </c:pt>
              </c:numCache>
            </c:numRef>
          </c:cat>
          <c:val>
            <c:numRef>
              <c:f>'Dryland (2)'!$D$3:$D$7</c:f>
              <c:numCache>
                <c:formatCode>General</c:formatCode>
                <c:ptCount val="5"/>
                <c:pt idx="0">
                  <c:v>104.16056236830639</c:v>
                </c:pt>
                <c:pt idx="1">
                  <c:v>126.85262801191389</c:v>
                </c:pt>
                <c:pt idx="2">
                  <c:v>131.00885898242726</c:v>
                </c:pt>
                <c:pt idx="3">
                  <c:v>134.97399887383656</c:v>
                </c:pt>
                <c:pt idx="4">
                  <c:v>139.0028357916139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'Dryland (2)'!$G$16</c:f>
              <c:strCache>
                <c:ptCount val="1"/>
                <c:pt idx="0">
                  <c:v>71 lb N/ac</c:v>
                </c:pt>
              </c:strCache>
            </c:strRef>
          </c:tx>
          <c:cat>
            <c:numRef>
              <c:f>'Dryland (2)'!$I$3:$I$7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10</c:v>
                </c:pt>
                <c:pt idx="4">
                  <c:v>15</c:v>
                </c:pt>
              </c:numCache>
            </c:numRef>
          </c:cat>
          <c:val>
            <c:numRef>
              <c:f>'Dryland (2)'!$D$8:$D$12</c:f>
              <c:numCache>
                <c:formatCode>General</c:formatCode>
                <c:ptCount val="5"/>
                <c:pt idx="0">
                  <c:v>99.351436877520797</c:v>
                </c:pt>
                <c:pt idx="1">
                  <c:v>116.70887656280652</c:v>
                </c:pt>
                <c:pt idx="2">
                  <c:v>182.10979838617212</c:v>
                </c:pt>
                <c:pt idx="3">
                  <c:v>159.76806638758873</c:v>
                </c:pt>
                <c:pt idx="4">
                  <c:v>140.2290035491983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883648"/>
        <c:axId val="99885824"/>
      </c:lineChart>
      <c:catAx>
        <c:axId val="99883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Preplant N </a:t>
                </a:r>
                <a:r>
                  <a:rPr lang="en-US" dirty="0" smtClean="0"/>
                  <a:t>Placement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from </a:t>
                </a:r>
                <a:r>
                  <a:rPr lang="en-US" dirty="0"/>
                  <a:t>Row (in)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9885824"/>
        <c:crosses val="autoZero"/>
        <c:auto val="1"/>
        <c:lblAlgn val="ctr"/>
        <c:lblOffset val="100"/>
        <c:noMultiLvlLbl val="1"/>
      </c:catAx>
      <c:valAx>
        <c:axId val="998858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Yield (bu/ac)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9883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81999522786924"/>
          <c:y val="0.48600562429696287"/>
          <c:w val="0.32577952755905509"/>
          <c:h val="0.20009486314210723"/>
        </c:manualLayout>
      </c:layout>
      <c:overlay val="1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Irrigated!$A$3</c:f>
              <c:strCache>
                <c:ptCount val="1"/>
                <c:pt idx="0">
                  <c:v>50 lb N/ac</c:v>
                </c:pt>
              </c:strCache>
            </c:strRef>
          </c:tx>
          <c:cat>
            <c:numRef>
              <c:f>Irrigated!$A$11:$A$15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10</c:v>
                </c:pt>
                <c:pt idx="4">
                  <c:v>15</c:v>
                </c:pt>
              </c:numCache>
            </c:numRef>
          </c:cat>
          <c:val>
            <c:numRef>
              <c:f>Irrigated!$K$3:$K$7</c:f>
              <c:numCache>
                <c:formatCode>General</c:formatCode>
                <c:ptCount val="5"/>
                <c:pt idx="0">
                  <c:v>168.59010453955963</c:v>
                </c:pt>
                <c:pt idx="1">
                  <c:v>143.8597340521755</c:v>
                </c:pt>
                <c:pt idx="2">
                  <c:v>176.53630857897028</c:v>
                </c:pt>
                <c:pt idx="3">
                  <c:v>179.45044753530723</c:v>
                </c:pt>
                <c:pt idx="4">
                  <c:v>192.42871665779151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Irrigated!$A$8</c:f>
              <c:strCache>
                <c:ptCount val="1"/>
                <c:pt idx="0">
                  <c:v>100 lb N/ac</c:v>
                </c:pt>
              </c:strCache>
            </c:strRef>
          </c:tx>
          <c:cat>
            <c:numRef>
              <c:f>Irrigated!$A$11:$A$15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10</c:v>
                </c:pt>
                <c:pt idx="4">
                  <c:v>15</c:v>
                </c:pt>
              </c:numCache>
            </c:numRef>
          </c:cat>
          <c:val>
            <c:numRef>
              <c:f>Irrigated!$K$8:$K$12</c:f>
              <c:numCache>
                <c:formatCode>General</c:formatCode>
                <c:ptCount val="5"/>
                <c:pt idx="0">
                  <c:v>195.26323433116846</c:v>
                </c:pt>
                <c:pt idx="1">
                  <c:v>170.34177276468023</c:v>
                </c:pt>
                <c:pt idx="2">
                  <c:v>205.29551598413175</c:v>
                </c:pt>
                <c:pt idx="3">
                  <c:v>210.27980829742941</c:v>
                </c:pt>
                <c:pt idx="4">
                  <c:v>141.66218664247876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386880"/>
        <c:axId val="99388800"/>
      </c:lineChart>
      <c:catAx>
        <c:axId val="99386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Preplant N </a:t>
                </a:r>
                <a:r>
                  <a:rPr lang="en-US" dirty="0" smtClean="0"/>
                  <a:t>Placement </a:t>
                </a:r>
                <a:r>
                  <a:rPr lang="en-US" dirty="0"/>
                  <a:t>from Row </a:t>
                </a:r>
                <a:r>
                  <a:rPr lang="en-US" dirty="0" smtClean="0"/>
                  <a:t>(in)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9388800"/>
        <c:crosses val="autoZero"/>
        <c:auto val="1"/>
        <c:lblAlgn val="ctr"/>
        <c:lblOffset val="100"/>
        <c:noMultiLvlLbl val="0"/>
      </c:catAx>
      <c:valAx>
        <c:axId val="993888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Yield (bu/ac)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9386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294400699912497"/>
          <c:y val="0.5366531787693205"/>
          <c:w val="0.22038932633420821"/>
          <c:h val="0.16743438320209975"/>
        </c:manualLayout>
      </c:layout>
      <c:overlay val="1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'HEN2013 (2)'!$G$5</c:f>
              <c:strCache>
                <c:ptCount val="1"/>
                <c:pt idx="0">
                  <c:v>50 lb N/ac</c:v>
                </c:pt>
              </c:strCache>
            </c:strRef>
          </c:tx>
          <c:cat>
            <c:numRef>
              <c:f>'HEN2013 (2)'!$E$8:$E$12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10</c:v>
                </c:pt>
                <c:pt idx="4">
                  <c:v>15</c:v>
                </c:pt>
              </c:numCache>
            </c:numRef>
          </c:cat>
          <c:val>
            <c:numRef>
              <c:f>'HEN2013 (2)'!$F$3:$F$7</c:f>
              <c:numCache>
                <c:formatCode>General</c:formatCode>
                <c:ptCount val="5"/>
                <c:pt idx="0">
                  <c:v>63.760723394389053</c:v>
                </c:pt>
                <c:pt idx="1">
                  <c:v>58.250930613555234</c:v>
                </c:pt>
                <c:pt idx="2">
                  <c:v>63.824420420757065</c:v>
                </c:pt>
                <c:pt idx="3">
                  <c:v>53.744365998017749</c:v>
                </c:pt>
                <c:pt idx="4">
                  <c:v>60.114068634819844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'HEN2013 (2)'!$G$6</c:f>
              <c:strCache>
                <c:ptCount val="1"/>
                <c:pt idx="0">
                  <c:v>100 lb N/ac</c:v>
                </c:pt>
              </c:strCache>
            </c:strRef>
          </c:tx>
          <c:cat>
            <c:numRef>
              <c:f>'HEN2013 (2)'!$E$8:$E$12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10</c:v>
                </c:pt>
                <c:pt idx="4">
                  <c:v>15</c:v>
                </c:pt>
              </c:numCache>
            </c:numRef>
          </c:cat>
          <c:val>
            <c:numRef>
              <c:f>'HEN2013 (2)'!$F$8:$F$12</c:f>
              <c:numCache>
                <c:formatCode>General</c:formatCode>
                <c:ptCount val="5"/>
                <c:pt idx="0">
                  <c:v>51.483121561952998</c:v>
                </c:pt>
                <c:pt idx="1">
                  <c:v>39.906187019565174</c:v>
                </c:pt>
                <c:pt idx="2">
                  <c:v>62.231994761556543</c:v>
                </c:pt>
                <c:pt idx="3">
                  <c:v>60.17776566118787</c:v>
                </c:pt>
                <c:pt idx="4">
                  <c:v>55.273094630850245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525376"/>
        <c:axId val="99527296"/>
      </c:lineChart>
      <c:catAx>
        <c:axId val="995253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Preplant N Placement from Row (in)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9527296"/>
        <c:crosses val="autoZero"/>
        <c:auto val="1"/>
        <c:lblAlgn val="ctr"/>
        <c:lblOffset val="100"/>
        <c:noMultiLvlLbl val="1"/>
      </c:catAx>
      <c:valAx>
        <c:axId val="995272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Yield ((bu/ac)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9525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440244969378827"/>
          <c:y val="0.44406058617672789"/>
          <c:w val="0.21281977252843395"/>
          <c:h val="0.16743438320209975"/>
        </c:manualLayout>
      </c:layout>
      <c:overlay val="1"/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0.32059</cdr:x>
      <cdr:y>0.00445</cdr:y>
    </cdr:from>
    <cdr:to>
      <cdr:x>0.76503</cdr:x>
      <cdr:y>0.10254</cdr:y>
    </cdr:to>
    <cdr:sp macro="" textlink="">
      <cdr:nvSpPr>
        <cdr:cNvPr id="2" name="TextBox 15"/>
        <cdr:cNvSpPr txBox="1"/>
      </cdr:nvSpPr>
      <cdr:spPr>
        <a:xfrm xmlns:a="http://schemas.openxmlformats.org/drawingml/2006/main">
          <a:off x="1319151" y="11875"/>
          <a:ext cx="182880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 smtClean="0"/>
            <a:t>LCB – 2014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BDBE6-1B3E-47D2-8B25-5AD1B00F1209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195FD-986C-4F78-8167-FB1BF176C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62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FF9F1-B6F1-44E2-8765-047F65014D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15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F64F97D-0208-4245-A697-FC45B43868C5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FF8119">
                  <a:tint val="2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>
                <a:solidFill>
                  <a:prstClr val="black"/>
                </a:solidFill>
              </a:rPr>
              <a:pPr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51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>
                <a:solidFill>
                  <a:prstClr val="black"/>
                </a:solidFill>
              </a:rPr>
              <a:pPr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39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9C59EF-E947-41AE-BB98-032E6F9A014D}" type="datetime1">
              <a:rPr lang="en-US" smtClean="0"/>
              <a:pPr/>
              <a:t>5/6/2015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F07F09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599D30F-FE11-4762-AC92-FAA087DE9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42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DB7CDC-95D9-4935-A865-EB9D13AE83F5}" type="datetime1">
              <a:rPr lang="en-US" smtClean="0">
                <a:solidFill>
                  <a:prstClr val="black"/>
                </a:solidFill>
              </a:rPr>
              <a:pPr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99D30F-FE11-4762-AC92-FAA087DE921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55038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64FDB8-C8B4-4585-8870-D519597FAB84}" type="datetime1">
              <a:rPr lang="en-US" smtClean="0">
                <a:solidFill>
                  <a:prstClr val="white"/>
                </a:solidFill>
              </a:rPr>
              <a:pPr/>
              <a:t>5/6/2015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99D30F-FE11-4762-AC92-FAA087DE921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98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FE776-98B0-41D5-8F33-7DA3A98C875E}" type="datetime1">
              <a:rPr lang="en-US" smtClean="0">
                <a:solidFill>
                  <a:prstClr val="white"/>
                </a:solidFill>
              </a:rPr>
              <a:pPr/>
              <a:t>5/6/2015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99D30F-FE11-4762-AC92-FAA087DE921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92085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6FEE3-5752-4819-A70E-035836C56CE9}" type="datetime1">
              <a:rPr lang="en-US" smtClean="0">
                <a:solidFill>
                  <a:prstClr val="black"/>
                </a:solidFill>
              </a:rPr>
              <a:pPr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99D30F-FE11-4762-AC92-FAA087DE921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83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6B0340-CCE0-4477-A465-729F1A68D10A}" type="datetime1">
              <a:rPr lang="en-US" smtClean="0">
                <a:solidFill>
                  <a:prstClr val="white"/>
                </a:solidFill>
              </a:rPr>
              <a:pPr/>
              <a:t>5/6/2015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99D30F-FE11-4762-AC92-FAA087DE921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20416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C35F40-AEAC-4781-956A-8B6EB2DD07E1}" type="datetime1">
              <a:rPr lang="en-US" smtClean="0">
                <a:solidFill>
                  <a:prstClr val="black"/>
                </a:solidFill>
              </a:rPr>
              <a:pPr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99D30F-FE11-4762-AC92-FAA087DE921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77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BFE92EC-6FAC-4BF2-91C9-DC3B78863172}" type="datetime1">
              <a:rPr lang="en-US" smtClean="0">
                <a:solidFill>
                  <a:prstClr val="black"/>
                </a:solidFill>
              </a:rPr>
              <a:pPr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99D30F-FE11-4762-AC92-FAA087DE921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35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>
                <a:solidFill>
                  <a:prstClr val="black"/>
                </a:solidFill>
              </a:rPr>
              <a:pPr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35997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FA589D-653D-41A9-881C-BC91F73A7C02}" type="datetime1">
              <a:rPr lang="en-US" smtClean="0">
                <a:solidFill>
                  <a:prstClr val="white"/>
                </a:solidFill>
              </a:rPr>
              <a:pPr/>
              <a:t>5/6/2015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599D30F-FE11-4762-AC92-FAA087DE921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963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4D930B-74F9-46DF-B4D9-437E9213836B}" type="datetime1">
              <a:rPr lang="en-US" smtClean="0">
                <a:solidFill>
                  <a:prstClr val="black"/>
                </a:solidFill>
              </a:rPr>
              <a:pPr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99D30F-FE11-4762-AC92-FAA087DE921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433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2277A-A680-46A9-8F0E-31620FA2374E}" type="datetime1">
              <a:rPr lang="en-US" smtClean="0">
                <a:solidFill>
                  <a:prstClr val="black"/>
                </a:solidFill>
              </a:rPr>
              <a:pPr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99D30F-FE11-4762-AC92-FAA087DE921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00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F64F97D-0208-4245-A697-FC45B43868C5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FF8119">
                  <a:tint val="2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476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>
                <a:solidFill>
                  <a:prstClr val="black"/>
                </a:solidFill>
              </a:rPr>
              <a:pPr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276075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>
                <a:solidFill>
                  <a:prstClr val="white"/>
                </a:solidFill>
              </a:rPr>
              <a:pPr/>
              <a:t>5/6/2015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6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>
                <a:solidFill>
                  <a:prstClr val="white"/>
                </a:solidFill>
              </a:rPr>
              <a:pPr/>
              <a:t>5/6/2015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78652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>
                <a:solidFill>
                  <a:prstClr val="black"/>
                </a:solidFill>
              </a:rPr>
              <a:pPr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624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>
                <a:solidFill>
                  <a:prstClr val="white"/>
                </a:solidFill>
              </a:rPr>
              <a:pPr/>
              <a:t>5/6/2015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32420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>
                <a:solidFill>
                  <a:prstClr val="black"/>
                </a:solidFill>
              </a:rPr>
              <a:pPr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59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>
                <a:solidFill>
                  <a:prstClr val="white"/>
                </a:solidFill>
              </a:rPr>
              <a:pPr/>
              <a:t>5/6/2015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1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F64F97D-0208-4245-A697-FC45B43868C5}" type="datetimeFigureOut">
              <a:rPr lang="en-US" smtClean="0">
                <a:solidFill>
                  <a:prstClr val="black"/>
                </a:solidFill>
              </a:rPr>
              <a:pPr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306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64F97D-0208-4245-A697-FC45B43868C5}" type="datetimeFigureOut">
              <a:rPr lang="en-US" smtClean="0">
                <a:solidFill>
                  <a:prstClr val="white"/>
                </a:solidFill>
              </a:rPr>
              <a:pPr/>
              <a:t>5/6/2015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92D18DB-FF0D-4174-BF01-8D9BF8C0D7B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22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>
                <a:solidFill>
                  <a:prstClr val="black"/>
                </a:solidFill>
              </a:rPr>
              <a:pPr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65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>
                <a:solidFill>
                  <a:prstClr val="black"/>
                </a:solidFill>
              </a:rPr>
              <a:pPr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37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>
                <a:solidFill>
                  <a:prstClr val="white"/>
                </a:solidFill>
              </a:rPr>
              <a:pPr/>
              <a:t>5/6/2015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55879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>
                <a:solidFill>
                  <a:prstClr val="black"/>
                </a:solidFill>
              </a:rPr>
              <a:pPr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18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>
                <a:solidFill>
                  <a:prstClr val="white"/>
                </a:solidFill>
              </a:rPr>
              <a:pPr/>
              <a:t>5/6/2015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21440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>
                <a:solidFill>
                  <a:prstClr val="black"/>
                </a:solidFill>
              </a:rPr>
              <a:pPr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8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F64F97D-0208-4245-A697-FC45B43868C5}" type="datetimeFigureOut">
              <a:rPr lang="en-US" smtClean="0">
                <a:solidFill>
                  <a:prstClr val="black"/>
                </a:solidFill>
              </a:rPr>
              <a:pPr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750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64F97D-0208-4245-A697-FC45B43868C5}" type="datetimeFigureOut">
              <a:rPr lang="en-US" smtClean="0">
                <a:solidFill>
                  <a:prstClr val="white"/>
                </a:solidFill>
              </a:rPr>
              <a:pPr/>
              <a:t>5/6/2015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92D18DB-FF0D-4174-BF01-8D9BF8C0D7B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04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F64F97D-0208-4245-A697-FC45B43868C5}" type="datetimeFigureOut">
              <a:rPr lang="en-US" smtClean="0">
                <a:solidFill>
                  <a:prstClr val="black"/>
                </a:solidFill>
              </a:rPr>
              <a:pPr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92D18DB-FF0D-4174-BF01-8D9BF8C0D7B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26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82FEB74-D5A3-4BC5-B469-FB7462925432}" type="datetime1">
              <a:rPr lang="en-US" smtClean="0">
                <a:solidFill>
                  <a:prstClr val="black"/>
                </a:solidFill>
              </a:rPr>
              <a:pPr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599D30F-FE11-4762-AC92-FAA087DE921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0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F64F97D-0208-4245-A697-FC45B43868C5}" type="datetimeFigureOut">
              <a:rPr lang="en-US" smtClean="0">
                <a:solidFill>
                  <a:prstClr val="black"/>
                </a:solidFill>
              </a:rPr>
              <a:pPr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92D18DB-FF0D-4174-BF01-8D9BF8C0D7B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40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nue.okstate.edu/SBNRC/mesonet.ph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829761"/>
          </a:xfrm>
        </p:spPr>
        <p:txBody>
          <a:bodyPr/>
          <a:lstStyle/>
          <a:p>
            <a:r>
              <a:rPr lang="en-US" dirty="0" smtClean="0"/>
              <a:t>Research Projects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772400" cy="666304"/>
          </a:xfrm>
        </p:spPr>
        <p:txBody>
          <a:bodyPr/>
          <a:lstStyle/>
          <a:p>
            <a:r>
              <a:rPr lang="en-US" dirty="0" smtClean="0"/>
              <a:t>May 15,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8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South Central Great Plains </a:t>
            </a:r>
            <a:br>
              <a:rPr lang="en-US" sz="3200" dirty="0" smtClean="0"/>
            </a:br>
            <a:r>
              <a:rPr lang="en-US" sz="3200" dirty="0" smtClean="0"/>
              <a:t>Winter Wheat N Algorithm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131008"/>
              </p:ext>
            </p:extLst>
          </p:nvPr>
        </p:nvGraphicFramePr>
        <p:xfrm>
          <a:off x="1600200" y="1676400"/>
          <a:ext cx="5715000" cy="353833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524000"/>
                <a:gridCol w="1143000"/>
                <a:gridCol w="1219200"/>
                <a:gridCol w="1828800"/>
              </a:tblGrid>
              <a:tr h="6543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Treatment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 - Rate</a:t>
                      </a:r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lb</a:t>
                      </a:r>
                      <a:r>
                        <a:rPr lang="en-US" sz="1600" dirty="0" smtClean="0"/>
                        <a:t> N/ac)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Yield</a:t>
                      </a:r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bu</a:t>
                      </a:r>
                      <a:r>
                        <a:rPr lang="en-US" sz="1600" dirty="0" smtClean="0"/>
                        <a:t>/ac)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Net Return</a:t>
                      </a:r>
                    </a:p>
                    <a:p>
                      <a:pPr algn="ctr"/>
                      <a:r>
                        <a:rPr lang="en-US" sz="1600" dirty="0" smtClean="0"/>
                        <a:t>($/ac)</a:t>
                      </a:r>
                      <a:endParaRPr lang="en-US" sz="1600" dirty="0"/>
                    </a:p>
                  </a:txBody>
                  <a:tcPr anchor="ctr"/>
                </a:tc>
              </a:tr>
              <a:tr h="6771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Split Application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35 </a:t>
                      </a:r>
                      <a:r>
                        <a:rPr lang="en-US" sz="1600" dirty="0" smtClean="0">
                          <a:sym typeface="Symbol"/>
                        </a:rPr>
                        <a:t> 16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154 </a:t>
                      </a:r>
                      <a:r>
                        <a:rPr lang="en-US" sz="1600" dirty="0" smtClean="0">
                          <a:sym typeface="Symbol"/>
                        </a:rPr>
                        <a:t> 100</a:t>
                      </a:r>
                      <a:endParaRPr lang="en-US" sz="1600" dirty="0"/>
                    </a:p>
                  </a:txBody>
                  <a:tcPr anchor="ctr"/>
                </a:tc>
              </a:tr>
              <a:tr h="4740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SBNRC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Symbol"/>
                        </a:rPr>
                        <a:t>45  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>
                          <a:sym typeface="Symbol"/>
                        </a:rPr>
                        <a:t> 16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172 </a:t>
                      </a:r>
                      <a:r>
                        <a:rPr lang="en-US" sz="1600" dirty="0" smtClean="0">
                          <a:sym typeface="Symbol"/>
                        </a:rPr>
                        <a:t> 94</a:t>
                      </a:r>
                      <a:endParaRPr lang="en-US" sz="1600" dirty="0"/>
                    </a:p>
                  </a:txBody>
                  <a:tcPr anchor="ctr"/>
                </a:tc>
              </a:tr>
              <a:tr h="381527">
                <a:tc gridSpan="3"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Average Difference</a:t>
                      </a: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12 </a:t>
                      </a:r>
                      <a:r>
                        <a:rPr lang="en-US" sz="1600" dirty="0" smtClean="0">
                          <a:sym typeface="Symbol"/>
                        </a:rPr>
                        <a:t> 25</a:t>
                      </a:r>
                      <a:endParaRPr lang="en-US" sz="1600" dirty="0" smtClean="0"/>
                    </a:p>
                  </a:txBody>
                  <a:tcPr anchor="ctr"/>
                </a:tc>
              </a:tr>
              <a:tr h="289033">
                <a:tc gridSpan="3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Max: 66</a:t>
                      </a:r>
                      <a:endParaRPr lang="en-US" sz="1600" dirty="0"/>
                    </a:p>
                  </a:txBody>
                  <a:tcPr anchor="ctr">
                    <a:noFill/>
                  </a:tcPr>
                </a:tc>
              </a:tr>
              <a:tr h="0">
                <a:tc rowSpan="2" gridSpan="3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0247">
                <a:tc gridSpan="3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Min: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-52</a:t>
                      </a:r>
                      <a:endParaRPr lang="en-US" sz="1600" dirty="0"/>
                    </a:p>
                  </a:txBody>
                  <a:tcPr anchor="ctr">
                    <a:noFill/>
                  </a:tcPr>
                </a:tc>
              </a:tr>
              <a:tr h="241872">
                <a:tc gridSpan="4">
                  <a:txBody>
                    <a:bodyPr/>
                    <a:lstStyle/>
                    <a:p>
                      <a:r>
                        <a:rPr lang="en-US" sz="1400" dirty="0" smtClean="0"/>
                        <a:t>Fertilizer</a:t>
                      </a:r>
                      <a:r>
                        <a:rPr lang="en-US" sz="1400" baseline="0" dirty="0" smtClean="0"/>
                        <a:t> Price (28-0-0) = $0.56/</a:t>
                      </a:r>
                      <a:r>
                        <a:rPr lang="en-US" sz="1400" baseline="0" dirty="0" err="1" smtClean="0"/>
                        <a:t>lb</a:t>
                      </a:r>
                      <a:r>
                        <a:rPr lang="en-US" sz="1400" baseline="0" dirty="0" smtClean="0"/>
                        <a:t> N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41872">
                <a:tc gridSpan="4">
                  <a:txBody>
                    <a:bodyPr/>
                    <a:lstStyle/>
                    <a:p>
                      <a:r>
                        <a:rPr lang="en-US" sz="1400" dirty="0" smtClean="0"/>
                        <a:t>Grain Price = $6.00/</a:t>
                      </a:r>
                      <a:r>
                        <a:rPr lang="en-US" sz="1400" dirty="0" err="1" smtClean="0"/>
                        <a:t>bu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://ts1.mm.bing.net/th?&amp;id=HN.608012982358444090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85799"/>
            <a:ext cx="912284" cy="6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 State M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3587"/>
            <a:ext cx="938363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52800" y="5937662"/>
            <a:ext cx="5455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rgbClr val="0070C0"/>
                </a:solidFill>
                <a:hlinkClick r:id="rId4"/>
              </a:rPr>
              <a:t>nue.okstate.edu/SBNRC/mesonet.php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Option 3: Winter Wheat, South Central Great Plains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9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Preplant N Distance Placement in Corn</a:t>
            </a:r>
            <a:endParaRPr lang="en-US" sz="32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5433232"/>
              </p:ext>
            </p:extLst>
          </p:nvPr>
        </p:nvGraphicFramePr>
        <p:xfrm>
          <a:off x="4594761" y="1219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0652409"/>
              </p:ext>
            </p:extLst>
          </p:nvPr>
        </p:nvGraphicFramePr>
        <p:xfrm>
          <a:off x="152400" y="1219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916179"/>
              </p:ext>
            </p:extLst>
          </p:nvPr>
        </p:nvGraphicFramePr>
        <p:xfrm>
          <a:off x="4608616" y="3962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189024"/>
              </p:ext>
            </p:extLst>
          </p:nvPr>
        </p:nvGraphicFramePr>
        <p:xfrm>
          <a:off x="228600" y="3962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828800" y="1227117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LCB Dryland- 2009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6248400" y="1241148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LCB Irrigated - 2009</a:t>
            </a:r>
            <a:endParaRPr lang="en-US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1828800" y="3962400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Hennessey - 2013</a:t>
            </a:r>
            <a:endParaRPr lang="en-US" sz="11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724400" y="838200"/>
            <a:ext cx="0" cy="6019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76400" y="8382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ym typeface="Symbol"/>
              </a:rPr>
              <a:t> 1 day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186054" y="8382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ym typeface="Symbol"/>
              </a:rPr>
              <a:t> 1 day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57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243" y="152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Micronutrient Response in Winter Wheat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pt-BR" dirty="0" smtClean="0"/>
              <a:t>Rates – current industry recommendations</a:t>
            </a:r>
          </a:p>
          <a:p>
            <a:r>
              <a:rPr lang="pt-BR" dirty="0" smtClean="0"/>
              <a:t>Soil and Foliar Applied</a:t>
            </a:r>
          </a:p>
          <a:p>
            <a:pPr lvl="1"/>
            <a:r>
              <a:rPr lang="pt-BR" dirty="0" smtClean="0"/>
              <a:t>Boron, Chlorine, Copper, Zinc</a:t>
            </a:r>
          </a:p>
          <a:p>
            <a:pPr lvl="1"/>
            <a:r>
              <a:rPr lang="pt-BR" dirty="0" smtClean="0"/>
              <a:t>Calcium – Foliar only</a:t>
            </a:r>
          </a:p>
          <a:p>
            <a:r>
              <a:rPr lang="pt-BR" dirty="0" smtClean="0"/>
              <a:t>NDVI, Soil, Tissue, Yield</a:t>
            </a:r>
          </a:p>
          <a:p>
            <a:r>
              <a:rPr lang="pt-BR" dirty="0" smtClean="0"/>
              <a:t>4 site-years of data</a:t>
            </a:r>
          </a:p>
          <a:p>
            <a:r>
              <a:rPr lang="pt-BR" dirty="0" smtClean="0"/>
              <a:t>Preliminary results</a:t>
            </a:r>
          </a:p>
          <a:p>
            <a:pPr lvl="1"/>
            <a:r>
              <a:rPr lang="pt-BR" dirty="0" smtClean="0"/>
              <a:t> no response to micros</a:t>
            </a:r>
          </a:p>
          <a:p>
            <a:endParaRPr lang="pt-BR" dirty="0" smtClean="0"/>
          </a:p>
          <a:p>
            <a:endParaRPr lang="en-US" dirty="0"/>
          </a:p>
        </p:txBody>
      </p:sp>
      <p:pic>
        <p:nvPicPr>
          <p:cNvPr id="1026" name="Picture 2" descr="C:\Users\Jeremiah\Desktop\Research\2014\WinterCrops\Pics\3_20_14_PRK\IMG_84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0520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97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21144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effectLst/>
              </a:rPr>
              <a:t>Effect of Soil Moisture  at  Planting  on Wheat Seed Density, and Nitrogen Rate </a:t>
            </a:r>
            <a:endParaRPr lang="en-US" sz="2800" b="1" dirty="0">
              <a:effectLst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pt-BR" dirty="0" smtClean="0"/>
              <a:t>Preplant and early season irrigation</a:t>
            </a:r>
            <a:endParaRPr lang="pt-BR" dirty="0"/>
          </a:p>
          <a:p>
            <a:r>
              <a:rPr lang="pt-BR" dirty="0" smtClean="0"/>
              <a:t>Seeding Rates – 40, 60 and 100 lbs seed/ac</a:t>
            </a:r>
          </a:p>
          <a:p>
            <a:r>
              <a:rPr lang="pt-BR" dirty="0" smtClean="0"/>
              <a:t>N rates – 0, 60, 120 lb N/ac</a:t>
            </a:r>
          </a:p>
          <a:p>
            <a:r>
              <a:rPr lang="pt-BR" dirty="0" smtClean="0"/>
              <a:t>Stand counts, head counts, NDVI, midseason biomass, final total biomass, grain yield</a:t>
            </a:r>
          </a:p>
          <a:p>
            <a:pPr marL="109728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91267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Hollow Stem – 0, 40, 80, and 120 </a:t>
            </a:r>
            <a:r>
              <a:rPr lang="en-US" dirty="0" err="1" smtClean="0"/>
              <a:t>lbs</a:t>
            </a:r>
            <a:r>
              <a:rPr lang="en-US" dirty="0" smtClean="0"/>
              <a:t> N/ac</a:t>
            </a:r>
          </a:p>
          <a:p>
            <a:r>
              <a:rPr lang="en-US" dirty="0" smtClean="0"/>
              <a:t>Flag Leaf – 40 </a:t>
            </a:r>
            <a:r>
              <a:rPr lang="en-US" dirty="0" err="1" smtClean="0"/>
              <a:t>lbs</a:t>
            </a:r>
            <a:r>
              <a:rPr lang="en-US" dirty="0" smtClean="0"/>
              <a:t> N/ac</a:t>
            </a:r>
          </a:p>
          <a:p>
            <a:r>
              <a:rPr lang="en-US" dirty="0" smtClean="0"/>
              <a:t>Pre and post application NDVI, grain yield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Foliar N</a:t>
            </a:r>
            <a:endParaRPr lang="en-US" dirty="0"/>
          </a:p>
        </p:txBody>
      </p:sp>
      <p:pic>
        <p:nvPicPr>
          <p:cNvPr id="3074" name="Picture 2" descr="https://www.dropbox.com/sc/drhx9sm779v78gx/AACSpYzSvA_EdDYvHn6nz2yna/6?raw=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0" b="35282"/>
          <a:stretch/>
        </p:blipFill>
        <p:spPr bwMode="auto">
          <a:xfrm>
            <a:off x="1371600" y="3716976"/>
            <a:ext cx="6394409" cy="222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60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Residual N Effect Following Failed Crop (Wheat and Sorghum)</a:t>
            </a:r>
            <a:endParaRPr lang="en-US" dirty="0"/>
          </a:p>
        </p:txBody>
      </p:sp>
      <p:pic>
        <p:nvPicPr>
          <p:cNvPr id="2051" name="Picture 3" descr="C:\Users\Jeremiah\Desktop\Research\2014\WinterCrops\Pics\5_9_14\HenReg_5_9_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226594" cy="463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9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Surface, 3”, and 6” deep Sidedress N at V4</a:t>
            </a:r>
          </a:p>
          <a:p>
            <a:r>
              <a:rPr lang="en-US" dirty="0" smtClean="0"/>
              <a:t>Rates of 40, 80, and 120 </a:t>
            </a:r>
            <a:r>
              <a:rPr lang="en-US" dirty="0" err="1" smtClean="0"/>
              <a:t>lb</a:t>
            </a:r>
            <a:r>
              <a:rPr lang="en-US" dirty="0" smtClean="0"/>
              <a:t> N/ac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Depth Placement of Sidedress 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95600"/>
            <a:ext cx="3367099" cy="26392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2" t="2762" r="16801" b="21994"/>
          <a:stretch/>
        </p:blipFill>
        <p:spPr bwMode="auto">
          <a:xfrm>
            <a:off x="4876800" y="2819400"/>
            <a:ext cx="3684494" cy="280950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38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03610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Drought tolerance in corn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62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 rich Indicator Crop for Corn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026" y="4164976"/>
            <a:ext cx="4346042" cy="26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239962" y="4163986"/>
            <a:ext cx="1696085" cy="765810"/>
            <a:chOff x="0" y="0"/>
            <a:chExt cx="1696368" cy="766404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0"/>
              <a:ext cx="1696368" cy="766404"/>
              <a:chOff x="-116264" y="-1"/>
              <a:chExt cx="1622358" cy="766404"/>
            </a:xfrm>
          </p:grpSpPr>
          <p:sp>
            <p:nvSpPr>
              <p:cNvPr id="10" name="Text Box 2"/>
              <p:cNvSpPr txBox="1">
                <a:spLocks noChangeArrowheads="1"/>
              </p:cNvSpPr>
              <p:nvPr/>
            </p:nvSpPr>
            <p:spPr bwMode="auto">
              <a:xfrm>
                <a:off x="-116264" y="-1"/>
                <a:ext cx="1622358" cy="766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Times New Roman"/>
                    <a:ea typeface="Times New Roman"/>
                    <a:cs typeface="Times New Roman"/>
                  </a:rPr>
                  <a:t>      Wheat</a:t>
                </a:r>
                <a:endParaRPr lang="en-US" sz="11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Times New Roman"/>
                    <a:ea typeface="Times New Roman"/>
                    <a:cs typeface="Times New Roman"/>
                  </a:rPr>
                  <a:t> y = 0.99x + 64.5</a:t>
                </a:r>
                <a:endParaRPr lang="en-US" sz="11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Times New Roman"/>
                    <a:ea typeface="Times New Roman"/>
                    <a:cs typeface="Times New Roman"/>
                  </a:rPr>
                  <a:t> R</a:t>
                </a:r>
                <a:r>
                  <a:rPr lang="en-US" sz="1200" baseline="30000" dirty="0">
                    <a:effectLst/>
                    <a:latin typeface="Times New Roman"/>
                    <a:ea typeface="Times New Roman"/>
                    <a:cs typeface="Times New Roman"/>
                  </a:rPr>
                  <a:t>2</a:t>
                </a:r>
                <a:r>
                  <a:rPr lang="en-US" sz="1200" dirty="0">
                    <a:effectLst/>
                    <a:latin typeface="Times New Roman"/>
                    <a:ea typeface="Times New Roman"/>
                    <a:cs typeface="Times New Roman"/>
                  </a:rPr>
                  <a:t> = 0.44</a:t>
                </a:r>
                <a:endParaRPr lang="en-US" sz="11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Times New Roman"/>
                    <a:ea typeface="Times New Roman"/>
                    <a:cs typeface="Times New Roman"/>
                  </a:rPr>
                  <a:t> P = 0.34</a:t>
                </a:r>
                <a:endParaRPr lang="en-US" sz="11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1100" dirty="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0" y="89854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122830" y="218364"/>
              <a:ext cx="6334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559663" y="5553681"/>
            <a:ext cx="1346200" cy="775970"/>
            <a:chOff x="58115" y="36017"/>
            <a:chExt cx="1428276" cy="776212"/>
          </a:xfrm>
        </p:grpSpPr>
        <p:grpSp>
          <p:nvGrpSpPr>
            <p:cNvPr id="13" name="Group 12"/>
            <p:cNvGrpSpPr/>
            <p:nvPr/>
          </p:nvGrpSpPr>
          <p:grpSpPr>
            <a:xfrm>
              <a:off x="58115" y="36017"/>
              <a:ext cx="1428276" cy="776212"/>
              <a:chOff x="58125" y="12095"/>
              <a:chExt cx="1428513" cy="777257"/>
            </a:xfrm>
          </p:grpSpPr>
          <p:sp>
            <p:nvSpPr>
              <p:cNvPr id="15" name="Text Box 2"/>
              <p:cNvSpPr txBox="1">
                <a:spLocks noChangeArrowheads="1"/>
              </p:cNvSpPr>
              <p:nvPr/>
            </p:nvSpPr>
            <p:spPr bwMode="auto">
              <a:xfrm>
                <a:off x="58125" y="12095"/>
                <a:ext cx="1428513" cy="777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AR" sz="1200" dirty="0">
                    <a:effectLst/>
                    <a:latin typeface="Times New Roman"/>
                    <a:ea typeface="Times New Roman"/>
                    <a:cs typeface="Times New Roman"/>
                  </a:rPr>
                  <a:t>      </a:t>
                </a:r>
                <a:r>
                  <a:rPr lang="es-AR" sz="1200" dirty="0" err="1">
                    <a:effectLst/>
                    <a:latin typeface="Times New Roman"/>
                    <a:ea typeface="Times New Roman"/>
                    <a:cs typeface="Times New Roman"/>
                  </a:rPr>
                  <a:t>Barley</a:t>
                </a:r>
                <a:endParaRPr lang="en-US" sz="11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AR" sz="1200" dirty="0">
                    <a:effectLst/>
                    <a:latin typeface="Times New Roman"/>
                    <a:ea typeface="Times New Roman"/>
                    <a:cs typeface="Times New Roman"/>
                  </a:rPr>
                  <a:t> y = 1.15x + 38.9</a:t>
                </a:r>
                <a:endParaRPr lang="en-US" sz="11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AR" sz="1200" dirty="0">
                    <a:effectLst/>
                    <a:latin typeface="Times New Roman"/>
                    <a:ea typeface="Times New Roman"/>
                    <a:cs typeface="Times New Roman"/>
                  </a:rPr>
                  <a:t> R</a:t>
                </a:r>
                <a:r>
                  <a:rPr lang="es-AR" sz="1200" baseline="30000" dirty="0">
                    <a:effectLst/>
                    <a:latin typeface="Times New Roman"/>
                    <a:ea typeface="Times New Roman"/>
                    <a:cs typeface="Times New Roman"/>
                  </a:rPr>
                  <a:t>2</a:t>
                </a:r>
                <a:r>
                  <a:rPr lang="es-AR" sz="1200" dirty="0">
                    <a:effectLst/>
                    <a:latin typeface="Times New Roman"/>
                    <a:ea typeface="Times New Roman"/>
                    <a:cs typeface="Times New Roman"/>
                  </a:rPr>
                  <a:t> = 0.80</a:t>
                </a:r>
                <a:endParaRPr lang="en-US" sz="11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AR" sz="1200" dirty="0">
                    <a:effectLst/>
                    <a:latin typeface="Times New Roman"/>
                    <a:ea typeface="Times New Roman"/>
                    <a:cs typeface="Times New Roman"/>
                  </a:rPr>
                  <a:t> P = 0.10</a:t>
                </a:r>
                <a:endParaRPr lang="en-US" sz="1100" dirty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s-AR" sz="12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1100" dirty="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162548" y="218364"/>
                <a:ext cx="63341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189799" y="120583"/>
              <a:ext cx="91439" cy="9144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1029" name="Picture 5" descr="http://nue.okstate.edu/pictures/Wheat%20N%20Rich%20Strips%20for%20corn/DSCN02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7" y="1277584"/>
            <a:ext cx="4697354" cy="352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96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2010-present (20 wheat sites)</a:t>
            </a:r>
          </a:p>
          <a:p>
            <a:r>
              <a:rPr lang="en-US" dirty="0" smtClean="0"/>
              <a:t>Preplant N (Yield Potential): 0-200 </a:t>
            </a:r>
            <a:r>
              <a:rPr lang="en-US" dirty="0" err="1" smtClean="0"/>
              <a:t>lbs</a:t>
            </a:r>
            <a:r>
              <a:rPr lang="en-US" dirty="0" smtClean="0"/>
              <a:t> N/ac</a:t>
            </a:r>
          </a:p>
          <a:p>
            <a:r>
              <a:rPr lang="en-US" dirty="0" smtClean="0"/>
              <a:t>Topdress N (Algorithm Validation): 0-125 </a:t>
            </a:r>
            <a:r>
              <a:rPr lang="en-US" dirty="0" err="1" smtClean="0"/>
              <a:t>lb</a:t>
            </a:r>
            <a:r>
              <a:rPr lang="en-US" dirty="0" smtClean="0"/>
              <a:t> N/ac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SB Algorithm Update</a:t>
            </a:r>
            <a:br>
              <a:rPr lang="en-US" dirty="0" smtClean="0"/>
            </a:br>
            <a:r>
              <a:rPr lang="en-US" dirty="0" smtClean="0"/>
              <a:t>Wheat, Corn, Sorghum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187" y="3505200"/>
            <a:ext cx="6324600" cy="290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95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Personalizado 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FF8119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urrencia">
  <a:themeElements>
    <a:clrScheme name="Personalizado 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FF8119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409</Words>
  <Application>Microsoft Office PowerPoint</Application>
  <PresentationFormat>On-screen Show (4:3)</PresentationFormat>
  <Paragraphs>89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Concurrencia</vt:lpstr>
      <vt:lpstr>Concourse</vt:lpstr>
      <vt:lpstr>1_Concurrencia</vt:lpstr>
      <vt:lpstr>Research Projects</vt:lpstr>
      <vt:lpstr>Micronutrient Response in Winter Wheat</vt:lpstr>
      <vt:lpstr>Effect of Soil Moisture  at  Planting  on Wheat Seed Density, and Nitrogen Rate </vt:lpstr>
      <vt:lpstr>Foliar N</vt:lpstr>
      <vt:lpstr>Residual N Effect Following Failed Crop (Wheat and Sorghum)</vt:lpstr>
      <vt:lpstr>Depth Placement of Sidedress N</vt:lpstr>
      <vt:lpstr>Drought tolerance in corn</vt:lpstr>
      <vt:lpstr>N rich Indicator Crop for Corn</vt:lpstr>
      <vt:lpstr>SB Algorithm Update Wheat, Corn, Sorghum</vt:lpstr>
      <vt:lpstr>South Central Great Plains  Winter Wheat N Algorithm</vt:lpstr>
      <vt:lpstr>Preplant N Distance Placement in Corn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Jeremiah</cp:lastModifiedBy>
  <cp:revision>31</cp:revision>
  <dcterms:created xsi:type="dcterms:W3CDTF">2006-08-16T00:00:00Z</dcterms:created>
  <dcterms:modified xsi:type="dcterms:W3CDTF">2015-05-06T16:15:38Z</dcterms:modified>
</cp:coreProperties>
</file>